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1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1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1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2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2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2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2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2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2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2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2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4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7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8"/>
  </p:notesMasterIdLst>
  <p:sldIdLst>
    <p:sldId id="257" r:id="rId2"/>
    <p:sldId id="258" r:id="rId3"/>
    <p:sldId id="259" r:id="rId4"/>
    <p:sldId id="269" r:id="rId5"/>
    <p:sldId id="273" r:id="rId6"/>
    <p:sldId id="274" r:id="rId7"/>
    <p:sldId id="260" r:id="rId8"/>
    <p:sldId id="261" r:id="rId9"/>
    <p:sldId id="262" r:id="rId10"/>
    <p:sldId id="263" r:id="rId11"/>
    <p:sldId id="264" r:id="rId12"/>
    <p:sldId id="267" r:id="rId13"/>
    <p:sldId id="270" r:id="rId14"/>
    <p:sldId id="418" r:id="rId15"/>
    <p:sldId id="419" r:id="rId16"/>
    <p:sldId id="272" r:id="rId17"/>
    <p:sldId id="265" r:id="rId18"/>
    <p:sldId id="276" r:id="rId19"/>
    <p:sldId id="277" r:id="rId20"/>
    <p:sldId id="278" r:id="rId21"/>
    <p:sldId id="280" r:id="rId22"/>
    <p:sldId id="279" r:id="rId23"/>
    <p:sldId id="282" r:id="rId24"/>
    <p:sldId id="281" r:id="rId25"/>
    <p:sldId id="329" r:id="rId26"/>
    <p:sldId id="283" r:id="rId27"/>
    <p:sldId id="436" r:id="rId28"/>
    <p:sldId id="271" r:id="rId29"/>
    <p:sldId id="284" r:id="rId30"/>
    <p:sldId id="305" r:id="rId31"/>
    <p:sldId id="286" r:id="rId32"/>
    <p:sldId id="266" r:id="rId33"/>
    <p:sldId id="268" r:id="rId34"/>
    <p:sldId id="288" r:id="rId35"/>
    <p:sldId id="292" r:id="rId36"/>
    <p:sldId id="289" r:id="rId37"/>
    <p:sldId id="290" r:id="rId38"/>
    <p:sldId id="424" r:id="rId39"/>
    <p:sldId id="431" r:id="rId40"/>
    <p:sldId id="291" r:id="rId41"/>
    <p:sldId id="293" r:id="rId42"/>
    <p:sldId id="294" r:id="rId43"/>
    <p:sldId id="295" r:id="rId44"/>
    <p:sldId id="310" r:id="rId45"/>
    <p:sldId id="304" r:id="rId46"/>
    <p:sldId id="296" r:id="rId47"/>
    <p:sldId id="297" r:id="rId48"/>
    <p:sldId id="298" r:id="rId49"/>
    <p:sldId id="299" r:id="rId50"/>
    <p:sldId id="300" r:id="rId51"/>
    <p:sldId id="311" r:id="rId52"/>
    <p:sldId id="437" r:id="rId53"/>
    <p:sldId id="301" r:id="rId54"/>
    <p:sldId id="302" r:id="rId55"/>
    <p:sldId id="307" r:id="rId56"/>
    <p:sldId id="306" r:id="rId57"/>
    <p:sldId id="308" r:id="rId58"/>
    <p:sldId id="309" r:id="rId59"/>
    <p:sldId id="312" r:id="rId60"/>
    <p:sldId id="313" r:id="rId61"/>
    <p:sldId id="314" r:id="rId62"/>
    <p:sldId id="315" r:id="rId63"/>
    <p:sldId id="317" r:id="rId64"/>
    <p:sldId id="318" r:id="rId65"/>
    <p:sldId id="319" r:id="rId66"/>
    <p:sldId id="320" r:id="rId67"/>
    <p:sldId id="321" r:id="rId68"/>
    <p:sldId id="322" r:id="rId69"/>
    <p:sldId id="328" r:id="rId70"/>
    <p:sldId id="330" r:id="rId71"/>
    <p:sldId id="333" r:id="rId72"/>
    <p:sldId id="331" r:id="rId73"/>
    <p:sldId id="332" r:id="rId74"/>
    <p:sldId id="334" r:id="rId75"/>
    <p:sldId id="433" r:id="rId76"/>
    <p:sldId id="335" r:id="rId77"/>
    <p:sldId id="336" r:id="rId78"/>
    <p:sldId id="337" r:id="rId79"/>
    <p:sldId id="338" r:id="rId80"/>
    <p:sldId id="339" r:id="rId81"/>
    <p:sldId id="325" r:id="rId82"/>
    <p:sldId id="340" r:id="rId83"/>
    <p:sldId id="343" r:id="rId84"/>
    <p:sldId id="439" r:id="rId85"/>
    <p:sldId id="344" r:id="rId86"/>
    <p:sldId id="425" r:id="rId87"/>
    <p:sldId id="341" r:id="rId88"/>
    <p:sldId id="345" r:id="rId89"/>
    <p:sldId id="426" r:id="rId90"/>
    <p:sldId id="364" r:id="rId91"/>
    <p:sldId id="420" r:id="rId92"/>
    <p:sldId id="365" r:id="rId93"/>
    <p:sldId id="366" r:id="rId94"/>
    <p:sldId id="367" r:id="rId95"/>
    <p:sldId id="369" r:id="rId96"/>
    <p:sldId id="368" r:id="rId97"/>
    <p:sldId id="346" r:id="rId98"/>
    <p:sldId id="421" r:id="rId99"/>
    <p:sldId id="347" r:id="rId100"/>
    <p:sldId id="427" r:id="rId101"/>
    <p:sldId id="348" r:id="rId102"/>
    <p:sldId id="428" r:id="rId103"/>
    <p:sldId id="349" r:id="rId104"/>
    <p:sldId id="351" r:id="rId105"/>
    <p:sldId id="429" r:id="rId106"/>
    <p:sldId id="353" r:id="rId107"/>
    <p:sldId id="352" r:id="rId108"/>
    <p:sldId id="430" r:id="rId109"/>
    <p:sldId id="354" r:id="rId110"/>
    <p:sldId id="355" r:id="rId111"/>
    <p:sldId id="324" r:id="rId112"/>
    <p:sldId id="326" r:id="rId113"/>
    <p:sldId id="363" r:id="rId114"/>
    <p:sldId id="356" r:id="rId115"/>
    <p:sldId id="362" r:id="rId116"/>
    <p:sldId id="370" r:id="rId117"/>
    <p:sldId id="373" r:id="rId118"/>
    <p:sldId id="374" r:id="rId119"/>
    <p:sldId id="377" r:id="rId120"/>
    <p:sldId id="371" r:id="rId121"/>
    <p:sldId id="375" r:id="rId122"/>
    <p:sldId id="378" r:id="rId123"/>
    <p:sldId id="376" r:id="rId124"/>
    <p:sldId id="379" r:id="rId125"/>
    <p:sldId id="380" r:id="rId126"/>
    <p:sldId id="390" r:id="rId127"/>
    <p:sldId id="381" r:id="rId128"/>
    <p:sldId id="359" r:id="rId129"/>
    <p:sldId id="382" r:id="rId130"/>
    <p:sldId id="383" r:id="rId131"/>
    <p:sldId id="385" r:id="rId132"/>
    <p:sldId id="386" r:id="rId133"/>
    <p:sldId id="387" r:id="rId134"/>
    <p:sldId id="388" r:id="rId135"/>
    <p:sldId id="384" r:id="rId136"/>
    <p:sldId id="358" r:id="rId137"/>
    <p:sldId id="391" r:id="rId138"/>
    <p:sldId id="415" r:id="rId139"/>
    <p:sldId id="412" r:id="rId140"/>
    <p:sldId id="413" r:id="rId141"/>
    <p:sldId id="414" r:id="rId142"/>
    <p:sldId id="392" r:id="rId143"/>
    <p:sldId id="394" r:id="rId144"/>
    <p:sldId id="393" r:id="rId145"/>
    <p:sldId id="395" r:id="rId146"/>
    <p:sldId id="396" r:id="rId147"/>
    <p:sldId id="389" r:id="rId148"/>
    <p:sldId id="398" r:id="rId149"/>
    <p:sldId id="357" r:id="rId150"/>
    <p:sldId id="397" r:id="rId151"/>
    <p:sldId id="399" r:id="rId152"/>
    <p:sldId id="401" r:id="rId153"/>
    <p:sldId id="360" r:id="rId154"/>
    <p:sldId id="400" r:id="rId155"/>
    <p:sldId id="402" r:id="rId156"/>
    <p:sldId id="403" r:id="rId157"/>
    <p:sldId id="404" r:id="rId158"/>
    <p:sldId id="405" r:id="rId159"/>
    <p:sldId id="406" r:id="rId160"/>
    <p:sldId id="440" r:id="rId161"/>
    <p:sldId id="407" r:id="rId162"/>
    <p:sldId id="408" r:id="rId163"/>
    <p:sldId id="409" r:id="rId164"/>
    <p:sldId id="410" r:id="rId165"/>
    <p:sldId id="361" r:id="rId166"/>
    <p:sldId id="411" r:id="rId167"/>
    <p:sldId id="416" r:id="rId168"/>
    <p:sldId id="323" r:id="rId169"/>
    <p:sldId id="327" r:id="rId170"/>
    <p:sldId id="434" r:id="rId171"/>
    <p:sldId id="423" r:id="rId172"/>
    <p:sldId id="435" r:id="rId173"/>
    <p:sldId id="438" r:id="rId174"/>
    <p:sldId id="417" r:id="rId175"/>
    <p:sldId id="422" r:id="rId176"/>
    <p:sldId id="432" r:id="rId1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p:restoredTop sz="96012" autoAdjust="0"/>
  </p:normalViewPr>
  <p:slideViewPr>
    <p:cSldViewPr snapToGrid="0" snapToObjects="1">
      <p:cViewPr varScale="1">
        <p:scale>
          <a:sx n="67" d="100"/>
          <a:sy n="67" d="100"/>
        </p:scale>
        <p:origin x="810"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sard, Deborah" userId="c4f60c09-db4f-44b0-b3ad-ca71d9138707" providerId="ADAL" clId="{0C64FB48-EA68-4530-919E-F9D7077EAA14}"/>
    <pc:docChg chg="custSel modSld">
      <pc:chgData name="Lessard, Deborah" userId="c4f60c09-db4f-44b0-b3ad-ca71d9138707" providerId="ADAL" clId="{0C64FB48-EA68-4530-919E-F9D7077EAA14}" dt="2026-04-14T19:43:20.727" v="104" actId="27636"/>
      <pc:docMkLst>
        <pc:docMk/>
      </pc:docMkLst>
      <pc:sldChg chg="modSp mod">
        <pc:chgData name="Lessard, Deborah" userId="c4f60c09-db4f-44b0-b3ad-ca71d9138707" providerId="ADAL" clId="{0C64FB48-EA68-4530-919E-F9D7077EAA14}" dt="2026-04-14T19:43:20.727" v="104" actId="27636"/>
        <pc:sldMkLst>
          <pc:docMk/>
          <pc:sldMk cId="604653548" sldId="257"/>
        </pc:sldMkLst>
        <pc:spChg chg="mod">
          <ac:chgData name="Lessard, Deborah" userId="c4f60c09-db4f-44b0-b3ad-ca71d9138707" providerId="ADAL" clId="{0C64FB48-EA68-4530-919E-F9D7077EAA14}" dt="2026-04-14T19:43:20.727" v="104" actId="27636"/>
          <ac:spMkLst>
            <pc:docMk/>
            <pc:sldMk cId="604653548" sldId="257"/>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D47DD1-8606-1D4A-9660-0DB7E40CE060}" type="doc">
      <dgm:prSet loTypeId="urn:microsoft.com/office/officeart/2005/8/layout/pList2" loCatId="" qsTypeId="urn:microsoft.com/office/officeart/2005/8/quickstyle/simple4" qsCatId="simple" csTypeId="urn:microsoft.com/office/officeart/2005/8/colors/colorful1" csCatId="colorful" phldr="1"/>
      <dgm:spPr/>
    </dgm:pt>
    <dgm:pt modelId="{04181CD5-D3C0-3340-B828-86C009932656}">
      <dgm:prSet phldrT="[Text]"/>
      <dgm:spPr/>
      <dgm:t>
        <a:bodyPr/>
        <a:lstStyle/>
        <a:p>
          <a:pPr algn="ctr"/>
          <a:r>
            <a:rPr lang="en-US" b="1" dirty="0">
              <a:solidFill>
                <a:schemeClr val="tx1"/>
              </a:solidFill>
            </a:rPr>
            <a:t>Package your expertise</a:t>
          </a:r>
        </a:p>
        <a:p>
          <a:pPr algn="l"/>
          <a:r>
            <a:rPr lang="en-US" i="1" dirty="0">
              <a:solidFill>
                <a:srgbClr val="000000"/>
              </a:solidFill>
            </a:rPr>
            <a:t>Communication science</a:t>
          </a:r>
        </a:p>
        <a:p>
          <a:pPr algn="l"/>
          <a:r>
            <a:rPr lang="en-US" i="1" dirty="0">
              <a:solidFill>
                <a:srgbClr val="000000"/>
              </a:solidFill>
            </a:rPr>
            <a:t>Neuroeconomics</a:t>
          </a:r>
        </a:p>
        <a:p>
          <a:pPr algn="l"/>
          <a:r>
            <a:rPr lang="en-US" dirty="0"/>
            <a:t>	</a:t>
          </a:r>
        </a:p>
      </dgm:t>
    </dgm:pt>
    <dgm:pt modelId="{726F000C-B77C-DF40-ADEB-35B2A7A06236}" type="parTrans" cxnId="{65305C2B-8023-A54F-830B-079A01660B24}">
      <dgm:prSet/>
      <dgm:spPr/>
      <dgm:t>
        <a:bodyPr/>
        <a:lstStyle/>
        <a:p>
          <a:endParaRPr lang="en-US"/>
        </a:p>
      </dgm:t>
    </dgm:pt>
    <dgm:pt modelId="{7D761CF3-25F6-B044-8C21-56E1B4D5847E}" type="sibTrans" cxnId="{65305C2B-8023-A54F-830B-079A01660B24}">
      <dgm:prSet/>
      <dgm:spPr/>
      <dgm:t>
        <a:bodyPr/>
        <a:lstStyle/>
        <a:p>
          <a:endParaRPr lang="en-US"/>
        </a:p>
      </dgm:t>
    </dgm:pt>
    <dgm:pt modelId="{5CEA9B07-2D47-694A-9555-BAAF0FA86BA5}">
      <dgm:prSet phldrT="[Text]"/>
      <dgm:spPr/>
      <dgm:t>
        <a:bodyPr/>
        <a:lstStyle/>
        <a:p>
          <a:pPr algn="ctr"/>
          <a:r>
            <a:rPr lang="en-US" b="1" dirty="0">
              <a:solidFill>
                <a:srgbClr val="000000"/>
              </a:solidFill>
            </a:rPr>
            <a:t>Acquire commitment</a:t>
          </a:r>
        </a:p>
        <a:p>
          <a:pPr algn="l"/>
          <a:r>
            <a:rPr lang="en-US" i="1" dirty="0">
              <a:solidFill>
                <a:srgbClr val="000000"/>
              </a:solidFill>
            </a:rPr>
            <a:t>Behavioral change theories</a:t>
          </a:r>
        </a:p>
        <a:p>
          <a:pPr algn="l"/>
          <a:r>
            <a:rPr lang="en-US" i="1" dirty="0">
              <a:solidFill>
                <a:srgbClr val="000000"/>
              </a:solidFill>
            </a:rPr>
            <a:t>Decision science</a:t>
          </a:r>
        </a:p>
        <a:p>
          <a:pPr algn="l"/>
          <a:r>
            <a:rPr lang="en-US" i="1" dirty="0">
              <a:solidFill>
                <a:srgbClr val="000000"/>
              </a:solidFill>
            </a:rPr>
            <a:t>Value-driven enterprise risk management approach</a:t>
          </a:r>
        </a:p>
      </dgm:t>
    </dgm:pt>
    <dgm:pt modelId="{5BA38461-C8CD-F04C-8063-E0A72D996E44}" type="parTrans" cxnId="{AF291533-6AD9-0D4F-87F5-6B7E57A17410}">
      <dgm:prSet/>
      <dgm:spPr/>
      <dgm:t>
        <a:bodyPr/>
        <a:lstStyle/>
        <a:p>
          <a:endParaRPr lang="en-US"/>
        </a:p>
      </dgm:t>
    </dgm:pt>
    <dgm:pt modelId="{E4B538AB-2CF2-6D43-AF3E-63D2EB515D75}" type="sibTrans" cxnId="{AF291533-6AD9-0D4F-87F5-6B7E57A17410}">
      <dgm:prSet/>
      <dgm:spPr/>
      <dgm:t>
        <a:bodyPr/>
        <a:lstStyle/>
        <a:p>
          <a:endParaRPr lang="en-US"/>
        </a:p>
      </dgm:t>
    </dgm:pt>
    <dgm:pt modelId="{5A823DA1-9E51-6E4C-8F96-D365BFD3B05A}">
      <dgm:prSet phldrT="[Text]"/>
      <dgm:spPr/>
      <dgm:t>
        <a:bodyPr/>
        <a:lstStyle/>
        <a:p>
          <a:pPr algn="ctr"/>
          <a:r>
            <a:rPr lang="en-US" b="1" dirty="0">
              <a:solidFill>
                <a:srgbClr val="000000"/>
              </a:solidFill>
            </a:rPr>
            <a:t>Evaluate outcomes</a:t>
          </a:r>
        </a:p>
        <a:p>
          <a:pPr algn="l"/>
          <a:r>
            <a:rPr lang="en-US" i="1" dirty="0">
              <a:solidFill>
                <a:srgbClr val="000000"/>
              </a:solidFill>
            </a:rPr>
            <a:t>Financial management</a:t>
          </a:r>
        </a:p>
        <a:p>
          <a:pPr algn="l"/>
          <a:r>
            <a:rPr lang="en-US" i="1" dirty="0">
              <a:solidFill>
                <a:srgbClr val="000000"/>
              </a:solidFill>
            </a:rPr>
            <a:t>Value-driven enterprise risk management metrics</a:t>
          </a:r>
        </a:p>
      </dgm:t>
    </dgm:pt>
    <dgm:pt modelId="{8E0145ED-82BA-784B-B65A-23D8BB36A3D3}" type="parTrans" cxnId="{76948196-C3E2-F64B-B038-D6838740A636}">
      <dgm:prSet/>
      <dgm:spPr/>
      <dgm:t>
        <a:bodyPr/>
        <a:lstStyle/>
        <a:p>
          <a:endParaRPr lang="en-US"/>
        </a:p>
      </dgm:t>
    </dgm:pt>
    <dgm:pt modelId="{033BCCF6-9CE1-9941-8F9A-A94748BE651F}" type="sibTrans" cxnId="{76948196-C3E2-F64B-B038-D6838740A636}">
      <dgm:prSet/>
      <dgm:spPr/>
      <dgm:t>
        <a:bodyPr/>
        <a:lstStyle/>
        <a:p>
          <a:endParaRPr lang="en-US"/>
        </a:p>
      </dgm:t>
    </dgm:pt>
    <dgm:pt modelId="{864651D2-6A89-0244-84C3-A22B402067DB}" type="pres">
      <dgm:prSet presAssocID="{DAD47DD1-8606-1D4A-9660-0DB7E40CE060}" presName="Name0" presStyleCnt="0">
        <dgm:presLayoutVars>
          <dgm:dir/>
          <dgm:resizeHandles val="exact"/>
        </dgm:presLayoutVars>
      </dgm:prSet>
      <dgm:spPr/>
    </dgm:pt>
    <dgm:pt modelId="{B1245FC9-086E-534D-9B33-5099B022F261}" type="pres">
      <dgm:prSet presAssocID="{DAD47DD1-8606-1D4A-9660-0DB7E40CE060}" presName="bkgdShp" presStyleLbl="alignAccFollowNode1" presStyleIdx="0" presStyleCnt="1"/>
      <dgm:spPr/>
    </dgm:pt>
    <dgm:pt modelId="{61A78838-40B8-C344-AAA5-6996F616BD64}" type="pres">
      <dgm:prSet presAssocID="{DAD47DD1-8606-1D4A-9660-0DB7E40CE060}" presName="linComp" presStyleCnt="0"/>
      <dgm:spPr/>
    </dgm:pt>
    <dgm:pt modelId="{5B2E909C-85A8-7949-BC0C-3479DD5FFBF6}" type="pres">
      <dgm:prSet presAssocID="{04181CD5-D3C0-3340-B828-86C009932656}" presName="compNode" presStyleCnt="0"/>
      <dgm:spPr/>
    </dgm:pt>
    <dgm:pt modelId="{08A7B614-0C8E-7D46-BC72-E7155EE7B1FB}" type="pres">
      <dgm:prSet presAssocID="{04181CD5-D3C0-3340-B828-86C009932656}" presName="node" presStyleLbl="node1" presStyleIdx="0" presStyleCnt="3">
        <dgm:presLayoutVars>
          <dgm:bulletEnabled val="1"/>
        </dgm:presLayoutVars>
      </dgm:prSet>
      <dgm:spPr/>
    </dgm:pt>
    <dgm:pt modelId="{E084E7CC-091F-B24D-AE92-5AD2D50B0B13}" type="pres">
      <dgm:prSet presAssocID="{04181CD5-D3C0-3340-B828-86C009932656}" presName="invisiNode" presStyleLbl="node1" presStyleIdx="0" presStyleCnt="3"/>
      <dgm:spPr/>
    </dgm:pt>
    <dgm:pt modelId="{BFE905C7-F9B8-8F47-B141-5A216F50DD68}" type="pres">
      <dgm:prSet presAssocID="{04181CD5-D3C0-3340-B828-86C009932656}" presName="imagNode" presStyleLbl="fgImgPlace1" presStyleIdx="0" presStyleCnt="3"/>
      <dgm:spPr/>
    </dgm:pt>
    <dgm:pt modelId="{3964EE7F-1139-7D47-8697-32C83B654E19}" type="pres">
      <dgm:prSet presAssocID="{7D761CF3-25F6-B044-8C21-56E1B4D5847E}" presName="sibTrans" presStyleLbl="sibTrans2D1" presStyleIdx="0" presStyleCnt="0"/>
      <dgm:spPr/>
    </dgm:pt>
    <dgm:pt modelId="{8B2F9DA6-2D49-5246-A08F-1787D175CBDE}" type="pres">
      <dgm:prSet presAssocID="{5CEA9B07-2D47-694A-9555-BAAF0FA86BA5}" presName="compNode" presStyleCnt="0"/>
      <dgm:spPr/>
    </dgm:pt>
    <dgm:pt modelId="{17F7BA78-FF73-2A40-BA1B-C1EEDDDCA551}" type="pres">
      <dgm:prSet presAssocID="{5CEA9B07-2D47-694A-9555-BAAF0FA86BA5}" presName="node" presStyleLbl="node1" presStyleIdx="1" presStyleCnt="3">
        <dgm:presLayoutVars>
          <dgm:bulletEnabled val="1"/>
        </dgm:presLayoutVars>
      </dgm:prSet>
      <dgm:spPr/>
    </dgm:pt>
    <dgm:pt modelId="{26637008-334B-3F4F-AE3E-28D3AEFA3ED5}" type="pres">
      <dgm:prSet presAssocID="{5CEA9B07-2D47-694A-9555-BAAF0FA86BA5}" presName="invisiNode" presStyleLbl="node1" presStyleIdx="1" presStyleCnt="3"/>
      <dgm:spPr/>
    </dgm:pt>
    <dgm:pt modelId="{9CCFBB92-0C38-584D-8202-5E5F3AAA5617}" type="pres">
      <dgm:prSet presAssocID="{5CEA9B07-2D47-694A-9555-BAAF0FA86BA5}" presName="imagNode" presStyleLbl="fgImgPlace1" presStyleIdx="1" presStyleCnt="3"/>
      <dgm:spPr/>
    </dgm:pt>
    <dgm:pt modelId="{B0D81797-C7B6-4E4F-B9EB-216A3B3E49A0}" type="pres">
      <dgm:prSet presAssocID="{E4B538AB-2CF2-6D43-AF3E-63D2EB515D75}" presName="sibTrans" presStyleLbl="sibTrans2D1" presStyleIdx="0" presStyleCnt="0"/>
      <dgm:spPr/>
    </dgm:pt>
    <dgm:pt modelId="{049DE501-FCDE-4B4B-90CB-B54E0AFD7A76}" type="pres">
      <dgm:prSet presAssocID="{5A823DA1-9E51-6E4C-8F96-D365BFD3B05A}" presName="compNode" presStyleCnt="0"/>
      <dgm:spPr/>
    </dgm:pt>
    <dgm:pt modelId="{A0486F1F-45DE-E649-8ADF-3A21261E2E25}" type="pres">
      <dgm:prSet presAssocID="{5A823DA1-9E51-6E4C-8F96-D365BFD3B05A}" presName="node" presStyleLbl="node1" presStyleIdx="2" presStyleCnt="3">
        <dgm:presLayoutVars>
          <dgm:bulletEnabled val="1"/>
        </dgm:presLayoutVars>
      </dgm:prSet>
      <dgm:spPr/>
    </dgm:pt>
    <dgm:pt modelId="{623EDDCA-15C6-B749-95B2-705D880AB9B4}" type="pres">
      <dgm:prSet presAssocID="{5A823DA1-9E51-6E4C-8F96-D365BFD3B05A}" presName="invisiNode" presStyleLbl="node1" presStyleIdx="2" presStyleCnt="3"/>
      <dgm:spPr/>
    </dgm:pt>
    <dgm:pt modelId="{6B7E653D-CE3F-6541-8F40-B74D4BBEE0E1}" type="pres">
      <dgm:prSet presAssocID="{5A823DA1-9E51-6E4C-8F96-D365BFD3B05A}" presName="imagNode" presStyleLbl="fgImgPlace1" presStyleIdx="2" presStyleCnt="3"/>
      <dgm:spPr/>
    </dgm:pt>
  </dgm:ptLst>
  <dgm:cxnLst>
    <dgm:cxn modelId="{84C25201-355D-D941-B33A-57DA9A99E962}" type="presOf" srcId="{04181CD5-D3C0-3340-B828-86C009932656}" destId="{08A7B614-0C8E-7D46-BC72-E7155EE7B1FB}" srcOrd="0" destOrd="0" presId="urn:microsoft.com/office/officeart/2005/8/layout/pList2"/>
    <dgm:cxn modelId="{80768D0F-3C28-E741-BC9F-08DE7C5353EB}" type="presOf" srcId="{E4B538AB-2CF2-6D43-AF3E-63D2EB515D75}" destId="{B0D81797-C7B6-4E4F-B9EB-216A3B3E49A0}" srcOrd="0" destOrd="0" presId="urn:microsoft.com/office/officeart/2005/8/layout/pList2"/>
    <dgm:cxn modelId="{0BA68927-D813-D94C-B108-C3A90C5B493C}" type="presOf" srcId="{5CEA9B07-2D47-694A-9555-BAAF0FA86BA5}" destId="{17F7BA78-FF73-2A40-BA1B-C1EEDDDCA551}" srcOrd="0" destOrd="0" presId="urn:microsoft.com/office/officeart/2005/8/layout/pList2"/>
    <dgm:cxn modelId="{65305C2B-8023-A54F-830B-079A01660B24}" srcId="{DAD47DD1-8606-1D4A-9660-0DB7E40CE060}" destId="{04181CD5-D3C0-3340-B828-86C009932656}" srcOrd="0" destOrd="0" parTransId="{726F000C-B77C-DF40-ADEB-35B2A7A06236}" sibTransId="{7D761CF3-25F6-B044-8C21-56E1B4D5847E}"/>
    <dgm:cxn modelId="{AF291533-6AD9-0D4F-87F5-6B7E57A17410}" srcId="{DAD47DD1-8606-1D4A-9660-0DB7E40CE060}" destId="{5CEA9B07-2D47-694A-9555-BAAF0FA86BA5}" srcOrd="1" destOrd="0" parTransId="{5BA38461-C8CD-F04C-8063-E0A72D996E44}" sibTransId="{E4B538AB-2CF2-6D43-AF3E-63D2EB515D75}"/>
    <dgm:cxn modelId="{C49DD25A-E6B9-734E-9E84-1A0564DFB594}" type="presOf" srcId="{7D761CF3-25F6-B044-8C21-56E1B4D5847E}" destId="{3964EE7F-1139-7D47-8697-32C83B654E19}" srcOrd="0" destOrd="0" presId="urn:microsoft.com/office/officeart/2005/8/layout/pList2"/>
    <dgm:cxn modelId="{10A65280-B6F0-2C44-BC74-FEA741EB1528}" type="presOf" srcId="{DAD47DD1-8606-1D4A-9660-0DB7E40CE060}" destId="{864651D2-6A89-0244-84C3-A22B402067DB}" srcOrd="0" destOrd="0" presId="urn:microsoft.com/office/officeart/2005/8/layout/pList2"/>
    <dgm:cxn modelId="{76948196-C3E2-F64B-B038-D6838740A636}" srcId="{DAD47DD1-8606-1D4A-9660-0DB7E40CE060}" destId="{5A823DA1-9E51-6E4C-8F96-D365BFD3B05A}" srcOrd="2" destOrd="0" parTransId="{8E0145ED-82BA-784B-B65A-23D8BB36A3D3}" sibTransId="{033BCCF6-9CE1-9941-8F9A-A94748BE651F}"/>
    <dgm:cxn modelId="{94263D99-523A-DB40-A44C-364866B9051D}" type="presOf" srcId="{5A823DA1-9E51-6E4C-8F96-D365BFD3B05A}" destId="{A0486F1F-45DE-E649-8ADF-3A21261E2E25}" srcOrd="0" destOrd="0" presId="urn:microsoft.com/office/officeart/2005/8/layout/pList2"/>
    <dgm:cxn modelId="{1AF700CE-F4C0-6940-B119-D77085511140}" type="presParOf" srcId="{864651D2-6A89-0244-84C3-A22B402067DB}" destId="{B1245FC9-086E-534D-9B33-5099B022F261}" srcOrd="0" destOrd="0" presId="urn:microsoft.com/office/officeart/2005/8/layout/pList2"/>
    <dgm:cxn modelId="{0DC1C481-0479-5044-93B6-E93115CC3F8C}" type="presParOf" srcId="{864651D2-6A89-0244-84C3-A22B402067DB}" destId="{61A78838-40B8-C344-AAA5-6996F616BD64}" srcOrd="1" destOrd="0" presId="urn:microsoft.com/office/officeart/2005/8/layout/pList2"/>
    <dgm:cxn modelId="{C3C02B2E-9E24-3F43-A28A-B889BA7F2DF0}" type="presParOf" srcId="{61A78838-40B8-C344-AAA5-6996F616BD64}" destId="{5B2E909C-85A8-7949-BC0C-3479DD5FFBF6}" srcOrd="0" destOrd="0" presId="urn:microsoft.com/office/officeart/2005/8/layout/pList2"/>
    <dgm:cxn modelId="{0160EB8E-45FD-4E40-81C7-9064A850588B}" type="presParOf" srcId="{5B2E909C-85A8-7949-BC0C-3479DD5FFBF6}" destId="{08A7B614-0C8E-7D46-BC72-E7155EE7B1FB}" srcOrd="0" destOrd="0" presId="urn:microsoft.com/office/officeart/2005/8/layout/pList2"/>
    <dgm:cxn modelId="{3EFE5C60-C011-6149-964C-83B875E03A38}" type="presParOf" srcId="{5B2E909C-85A8-7949-BC0C-3479DD5FFBF6}" destId="{E084E7CC-091F-B24D-AE92-5AD2D50B0B13}" srcOrd="1" destOrd="0" presId="urn:microsoft.com/office/officeart/2005/8/layout/pList2"/>
    <dgm:cxn modelId="{5B3B3909-C6C5-FD48-B813-AC1C4BCF0B70}" type="presParOf" srcId="{5B2E909C-85A8-7949-BC0C-3479DD5FFBF6}" destId="{BFE905C7-F9B8-8F47-B141-5A216F50DD68}" srcOrd="2" destOrd="0" presId="urn:microsoft.com/office/officeart/2005/8/layout/pList2"/>
    <dgm:cxn modelId="{804525A0-65D5-634E-A4B9-6A00DCDCD493}" type="presParOf" srcId="{61A78838-40B8-C344-AAA5-6996F616BD64}" destId="{3964EE7F-1139-7D47-8697-32C83B654E19}" srcOrd="1" destOrd="0" presId="urn:microsoft.com/office/officeart/2005/8/layout/pList2"/>
    <dgm:cxn modelId="{33AC4589-08A7-F346-BE58-CF04E4D227E3}" type="presParOf" srcId="{61A78838-40B8-C344-AAA5-6996F616BD64}" destId="{8B2F9DA6-2D49-5246-A08F-1787D175CBDE}" srcOrd="2" destOrd="0" presId="urn:microsoft.com/office/officeart/2005/8/layout/pList2"/>
    <dgm:cxn modelId="{DF3E980A-FE05-B441-8433-04FC2EA56054}" type="presParOf" srcId="{8B2F9DA6-2D49-5246-A08F-1787D175CBDE}" destId="{17F7BA78-FF73-2A40-BA1B-C1EEDDDCA551}" srcOrd="0" destOrd="0" presId="urn:microsoft.com/office/officeart/2005/8/layout/pList2"/>
    <dgm:cxn modelId="{01C6E85A-08BF-FC45-B36F-2C18A4DCE197}" type="presParOf" srcId="{8B2F9DA6-2D49-5246-A08F-1787D175CBDE}" destId="{26637008-334B-3F4F-AE3E-28D3AEFA3ED5}" srcOrd="1" destOrd="0" presId="urn:microsoft.com/office/officeart/2005/8/layout/pList2"/>
    <dgm:cxn modelId="{BB9F786F-FF3D-874F-B272-A5955CD79BD3}" type="presParOf" srcId="{8B2F9DA6-2D49-5246-A08F-1787D175CBDE}" destId="{9CCFBB92-0C38-584D-8202-5E5F3AAA5617}" srcOrd="2" destOrd="0" presId="urn:microsoft.com/office/officeart/2005/8/layout/pList2"/>
    <dgm:cxn modelId="{1FC82CA2-9940-AB40-8C8C-6B5F2AE4164C}" type="presParOf" srcId="{61A78838-40B8-C344-AAA5-6996F616BD64}" destId="{B0D81797-C7B6-4E4F-B9EB-216A3B3E49A0}" srcOrd="3" destOrd="0" presId="urn:microsoft.com/office/officeart/2005/8/layout/pList2"/>
    <dgm:cxn modelId="{149BC8D3-1911-0D4E-A3F0-E03F7363F723}" type="presParOf" srcId="{61A78838-40B8-C344-AAA5-6996F616BD64}" destId="{049DE501-FCDE-4B4B-90CB-B54E0AFD7A76}" srcOrd="4" destOrd="0" presId="urn:microsoft.com/office/officeart/2005/8/layout/pList2"/>
    <dgm:cxn modelId="{386C7A91-A0E3-D745-B57E-00F33D483BCD}" type="presParOf" srcId="{049DE501-FCDE-4B4B-90CB-B54E0AFD7A76}" destId="{A0486F1F-45DE-E649-8ADF-3A21261E2E25}" srcOrd="0" destOrd="0" presId="urn:microsoft.com/office/officeart/2005/8/layout/pList2"/>
    <dgm:cxn modelId="{A9E497C1-DDB5-944B-A59D-6DFA8A2B7049}" type="presParOf" srcId="{049DE501-FCDE-4B4B-90CB-B54E0AFD7A76}" destId="{623EDDCA-15C6-B749-95B2-705D880AB9B4}" srcOrd="1" destOrd="0" presId="urn:microsoft.com/office/officeart/2005/8/layout/pList2"/>
    <dgm:cxn modelId="{E08A57E8-6FA0-884F-9F7A-FE4C4C2B2912}" type="presParOf" srcId="{049DE501-FCDE-4B4B-90CB-B54E0AFD7A76}" destId="{6B7E653D-CE3F-6541-8F40-B74D4BBEE0E1}"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84C76C-70E0-0F49-9A24-6E8B003AF99D}"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7990C00F-3A4E-5B44-A981-F413F9787B94}">
      <dgm:prSet phldrT="[Text]"/>
      <dgm:spPr/>
      <dgm:t>
        <a:bodyPr/>
        <a:lstStyle/>
        <a:p>
          <a:r>
            <a:rPr lang="en-US" dirty="0"/>
            <a:t>You (as the SME or facilitator) need to manage bias when discussing uncertainty</a:t>
          </a:r>
        </a:p>
      </dgm:t>
    </dgm:pt>
    <dgm:pt modelId="{310CC6C4-437D-3B4F-B518-D536C3FB48B1}" type="parTrans" cxnId="{824C6AE4-754C-0F47-8E51-FC37C5FC0086}">
      <dgm:prSet/>
      <dgm:spPr/>
      <dgm:t>
        <a:bodyPr/>
        <a:lstStyle/>
        <a:p>
          <a:endParaRPr lang="en-US"/>
        </a:p>
      </dgm:t>
    </dgm:pt>
    <dgm:pt modelId="{B629A8E7-1D15-474E-9096-78CF20433343}" type="sibTrans" cxnId="{824C6AE4-754C-0F47-8E51-FC37C5FC0086}">
      <dgm:prSet/>
      <dgm:spPr/>
      <dgm:t>
        <a:bodyPr/>
        <a:lstStyle/>
        <a:p>
          <a:endParaRPr lang="en-US"/>
        </a:p>
      </dgm:t>
    </dgm:pt>
    <dgm:pt modelId="{E69066DF-036D-2149-8EFD-B54B9DDD0B24}">
      <dgm:prSet phldrT="[Text]"/>
      <dgm:spPr/>
      <dgm:t>
        <a:bodyPr/>
        <a:lstStyle/>
        <a:p>
          <a:r>
            <a:rPr lang="en-US" dirty="0"/>
            <a:t>Probability language can be used to describe uncertainty</a:t>
          </a:r>
        </a:p>
      </dgm:t>
    </dgm:pt>
    <dgm:pt modelId="{4C66D64E-947F-9F40-9C9C-7650EEB699E2}" type="parTrans" cxnId="{96D3713B-ED58-A845-83B8-DD438B579327}">
      <dgm:prSet/>
      <dgm:spPr/>
      <dgm:t>
        <a:bodyPr/>
        <a:lstStyle/>
        <a:p>
          <a:endParaRPr lang="en-US"/>
        </a:p>
      </dgm:t>
    </dgm:pt>
    <dgm:pt modelId="{269BA8F8-DF3D-8A40-9EB0-E2E45A1E7E05}" type="sibTrans" cxnId="{96D3713B-ED58-A845-83B8-DD438B579327}">
      <dgm:prSet/>
      <dgm:spPr/>
      <dgm:t>
        <a:bodyPr/>
        <a:lstStyle/>
        <a:p>
          <a:endParaRPr lang="en-US"/>
        </a:p>
      </dgm:t>
    </dgm:pt>
    <dgm:pt modelId="{0A8F5C6B-DD1F-3644-92C8-B17E21887615}">
      <dgm:prSet phldrT="[Text]"/>
      <dgm:spPr/>
      <dgm:t>
        <a:bodyPr/>
        <a:lstStyle/>
        <a:p>
          <a:r>
            <a:rPr lang="en-US" dirty="0"/>
            <a:t>SME are asked to define probabilities</a:t>
          </a:r>
        </a:p>
      </dgm:t>
    </dgm:pt>
    <dgm:pt modelId="{24AFEEC8-1CE0-D44D-8BAE-EA46680ED0CF}" type="parTrans" cxnId="{06EB5C7D-2C5B-BD4C-AFB0-157BD0860B59}">
      <dgm:prSet/>
      <dgm:spPr/>
      <dgm:t>
        <a:bodyPr/>
        <a:lstStyle/>
        <a:p>
          <a:endParaRPr lang="en-US"/>
        </a:p>
      </dgm:t>
    </dgm:pt>
    <dgm:pt modelId="{E16ACBD6-DF2B-1349-8038-B9427C00AA2B}" type="sibTrans" cxnId="{06EB5C7D-2C5B-BD4C-AFB0-157BD0860B59}">
      <dgm:prSet/>
      <dgm:spPr/>
      <dgm:t>
        <a:bodyPr/>
        <a:lstStyle/>
        <a:p>
          <a:endParaRPr lang="en-US"/>
        </a:p>
      </dgm:t>
    </dgm:pt>
    <dgm:pt modelId="{5F2AA3EC-80EB-F743-AED8-7F4ED1F32259}">
      <dgm:prSet phldrT="[Text]"/>
      <dgm:spPr/>
      <dgm:t>
        <a:bodyPr/>
        <a:lstStyle/>
        <a:p>
          <a:r>
            <a:rPr lang="en-US" dirty="0"/>
            <a:t>SME are influenced by uncertainty</a:t>
          </a:r>
        </a:p>
      </dgm:t>
    </dgm:pt>
    <dgm:pt modelId="{A45195F9-6E22-9D4F-B64F-11BDACD1A625}" type="parTrans" cxnId="{DF4E7142-704D-DB4E-90C6-F109E128C86A}">
      <dgm:prSet/>
      <dgm:spPr/>
      <dgm:t>
        <a:bodyPr/>
        <a:lstStyle/>
        <a:p>
          <a:endParaRPr lang="en-US"/>
        </a:p>
      </dgm:t>
    </dgm:pt>
    <dgm:pt modelId="{6F222D35-CA3D-174C-82F2-2817E1147182}" type="sibTrans" cxnId="{DF4E7142-704D-DB4E-90C6-F109E128C86A}">
      <dgm:prSet/>
      <dgm:spPr/>
      <dgm:t>
        <a:bodyPr/>
        <a:lstStyle/>
        <a:p>
          <a:endParaRPr lang="en-US"/>
        </a:p>
      </dgm:t>
    </dgm:pt>
    <dgm:pt modelId="{BC02932D-73EE-CD48-98E3-EC2FE9E6B2F9}" type="pres">
      <dgm:prSet presAssocID="{C984C76C-70E0-0F49-9A24-6E8B003AF99D}" presName="cycle" presStyleCnt="0">
        <dgm:presLayoutVars>
          <dgm:dir/>
          <dgm:resizeHandles val="exact"/>
        </dgm:presLayoutVars>
      </dgm:prSet>
      <dgm:spPr/>
    </dgm:pt>
    <dgm:pt modelId="{1FBD3B73-E257-B942-A239-7BE73BA83D5F}" type="pres">
      <dgm:prSet presAssocID="{7990C00F-3A4E-5B44-A981-F413F9787B94}" presName="node" presStyleLbl="node1" presStyleIdx="0" presStyleCnt="4">
        <dgm:presLayoutVars>
          <dgm:bulletEnabled val="1"/>
        </dgm:presLayoutVars>
      </dgm:prSet>
      <dgm:spPr/>
    </dgm:pt>
    <dgm:pt modelId="{2FFCC6C9-C1FE-3E4F-B9B8-23BC221F7432}" type="pres">
      <dgm:prSet presAssocID="{B629A8E7-1D15-474E-9096-78CF20433343}" presName="sibTrans" presStyleLbl="sibTrans2D1" presStyleIdx="0" presStyleCnt="4"/>
      <dgm:spPr/>
    </dgm:pt>
    <dgm:pt modelId="{7247FD1C-9454-0743-9491-41141E91BC7E}" type="pres">
      <dgm:prSet presAssocID="{B629A8E7-1D15-474E-9096-78CF20433343}" presName="connectorText" presStyleLbl="sibTrans2D1" presStyleIdx="0" presStyleCnt="4"/>
      <dgm:spPr/>
    </dgm:pt>
    <dgm:pt modelId="{6A6EA051-87FD-A04D-8D5A-976324077A80}" type="pres">
      <dgm:prSet presAssocID="{E69066DF-036D-2149-8EFD-B54B9DDD0B24}" presName="node" presStyleLbl="node1" presStyleIdx="1" presStyleCnt="4">
        <dgm:presLayoutVars>
          <dgm:bulletEnabled val="1"/>
        </dgm:presLayoutVars>
      </dgm:prSet>
      <dgm:spPr/>
    </dgm:pt>
    <dgm:pt modelId="{5BCD0AC7-9ABF-B84A-904A-8C8D17DAC8A2}" type="pres">
      <dgm:prSet presAssocID="{269BA8F8-DF3D-8A40-9EB0-E2E45A1E7E05}" presName="sibTrans" presStyleLbl="sibTrans2D1" presStyleIdx="1" presStyleCnt="4"/>
      <dgm:spPr/>
    </dgm:pt>
    <dgm:pt modelId="{0EB4FDBE-90DC-E64A-B7D8-5839D72B9748}" type="pres">
      <dgm:prSet presAssocID="{269BA8F8-DF3D-8A40-9EB0-E2E45A1E7E05}" presName="connectorText" presStyleLbl="sibTrans2D1" presStyleIdx="1" presStyleCnt="4"/>
      <dgm:spPr/>
    </dgm:pt>
    <dgm:pt modelId="{67908915-A927-E644-9232-A40604A00E13}" type="pres">
      <dgm:prSet presAssocID="{0A8F5C6B-DD1F-3644-92C8-B17E21887615}" presName="node" presStyleLbl="node1" presStyleIdx="2" presStyleCnt="4">
        <dgm:presLayoutVars>
          <dgm:bulletEnabled val="1"/>
        </dgm:presLayoutVars>
      </dgm:prSet>
      <dgm:spPr/>
    </dgm:pt>
    <dgm:pt modelId="{BBDE5C5C-66BB-0D4A-B190-9130C40BC06E}" type="pres">
      <dgm:prSet presAssocID="{E16ACBD6-DF2B-1349-8038-B9427C00AA2B}" presName="sibTrans" presStyleLbl="sibTrans2D1" presStyleIdx="2" presStyleCnt="4"/>
      <dgm:spPr/>
    </dgm:pt>
    <dgm:pt modelId="{D3E5A20F-4E95-2D4E-9C2F-90253E27D924}" type="pres">
      <dgm:prSet presAssocID="{E16ACBD6-DF2B-1349-8038-B9427C00AA2B}" presName="connectorText" presStyleLbl="sibTrans2D1" presStyleIdx="2" presStyleCnt="4"/>
      <dgm:spPr/>
    </dgm:pt>
    <dgm:pt modelId="{687E59DF-9F4A-FB4D-A7B3-00FF307E6307}" type="pres">
      <dgm:prSet presAssocID="{5F2AA3EC-80EB-F743-AED8-7F4ED1F32259}" presName="node" presStyleLbl="node1" presStyleIdx="3" presStyleCnt="4">
        <dgm:presLayoutVars>
          <dgm:bulletEnabled val="1"/>
        </dgm:presLayoutVars>
      </dgm:prSet>
      <dgm:spPr/>
    </dgm:pt>
    <dgm:pt modelId="{799DCD56-06AF-2F49-A7FD-11394FE46948}" type="pres">
      <dgm:prSet presAssocID="{6F222D35-CA3D-174C-82F2-2817E1147182}" presName="sibTrans" presStyleLbl="sibTrans2D1" presStyleIdx="3" presStyleCnt="4"/>
      <dgm:spPr/>
    </dgm:pt>
    <dgm:pt modelId="{17C412AE-78D9-E443-9539-984813BFF5AF}" type="pres">
      <dgm:prSet presAssocID="{6F222D35-CA3D-174C-82F2-2817E1147182}" presName="connectorText" presStyleLbl="sibTrans2D1" presStyleIdx="3" presStyleCnt="4"/>
      <dgm:spPr/>
    </dgm:pt>
  </dgm:ptLst>
  <dgm:cxnLst>
    <dgm:cxn modelId="{AD27B320-A0CE-2D42-935A-00B341441B05}" type="presOf" srcId="{7990C00F-3A4E-5B44-A981-F413F9787B94}" destId="{1FBD3B73-E257-B942-A239-7BE73BA83D5F}" srcOrd="0" destOrd="0" presId="urn:microsoft.com/office/officeart/2005/8/layout/cycle2"/>
    <dgm:cxn modelId="{85F65835-D1D4-CD48-96E7-83308D54A90C}" type="presOf" srcId="{269BA8F8-DF3D-8A40-9EB0-E2E45A1E7E05}" destId="{0EB4FDBE-90DC-E64A-B7D8-5839D72B9748}" srcOrd="1" destOrd="0" presId="urn:microsoft.com/office/officeart/2005/8/layout/cycle2"/>
    <dgm:cxn modelId="{3A8EEF35-B1ED-B247-AAB0-3219398119B2}" type="presOf" srcId="{C984C76C-70E0-0F49-9A24-6E8B003AF99D}" destId="{BC02932D-73EE-CD48-98E3-EC2FE9E6B2F9}" srcOrd="0" destOrd="0" presId="urn:microsoft.com/office/officeart/2005/8/layout/cycle2"/>
    <dgm:cxn modelId="{96D3713B-ED58-A845-83B8-DD438B579327}" srcId="{C984C76C-70E0-0F49-9A24-6E8B003AF99D}" destId="{E69066DF-036D-2149-8EFD-B54B9DDD0B24}" srcOrd="1" destOrd="0" parTransId="{4C66D64E-947F-9F40-9C9C-7650EEB699E2}" sibTransId="{269BA8F8-DF3D-8A40-9EB0-E2E45A1E7E05}"/>
    <dgm:cxn modelId="{DF4E7142-704D-DB4E-90C6-F109E128C86A}" srcId="{C984C76C-70E0-0F49-9A24-6E8B003AF99D}" destId="{5F2AA3EC-80EB-F743-AED8-7F4ED1F32259}" srcOrd="3" destOrd="0" parTransId="{A45195F9-6E22-9D4F-B64F-11BDACD1A625}" sibTransId="{6F222D35-CA3D-174C-82F2-2817E1147182}"/>
    <dgm:cxn modelId="{469F7C4B-381A-BC4C-85B6-16B09B05F227}" type="presOf" srcId="{E69066DF-036D-2149-8EFD-B54B9DDD0B24}" destId="{6A6EA051-87FD-A04D-8D5A-976324077A80}" srcOrd="0" destOrd="0" presId="urn:microsoft.com/office/officeart/2005/8/layout/cycle2"/>
    <dgm:cxn modelId="{F48DB772-27D4-7E4F-ACFF-CC29665A69E1}" type="presOf" srcId="{5F2AA3EC-80EB-F743-AED8-7F4ED1F32259}" destId="{687E59DF-9F4A-FB4D-A7B3-00FF307E6307}" srcOrd="0" destOrd="0" presId="urn:microsoft.com/office/officeart/2005/8/layout/cycle2"/>
    <dgm:cxn modelId="{06EB5C7D-2C5B-BD4C-AFB0-157BD0860B59}" srcId="{C984C76C-70E0-0F49-9A24-6E8B003AF99D}" destId="{0A8F5C6B-DD1F-3644-92C8-B17E21887615}" srcOrd="2" destOrd="0" parTransId="{24AFEEC8-1CE0-D44D-8BAE-EA46680ED0CF}" sibTransId="{E16ACBD6-DF2B-1349-8038-B9427C00AA2B}"/>
    <dgm:cxn modelId="{8CFD6898-6DBA-4B4F-A10E-4F9B34FAD9FC}" type="presOf" srcId="{B629A8E7-1D15-474E-9096-78CF20433343}" destId="{2FFCC6C9-C1FE-3E4F-B9B8-23BC221F7432}" srcOrd="0" destOrd="0" presId="urn:microsoft.com/office/officeart/2005/8/layout/cycle2"/>
    <dgm:cxn modelId="{558D74B1-D9F0-334D-A430-BF272AE3C45D}" type="presOf" srcId="{E16ACBD6-DF2B-1349-8038-B9427C00AA2B}" destId="{BBDE5C5C-66BB-0D4A-B190-9130C40BC06E}" srcOrd="0" destOrd="0" presId="urn:microsoft.com/office/officeart/2005/8/layout/cycle2"/>
    <dgm:cxn modelId="{0D0D76C9-36EB-B442-BD60-38CB86F93833}" type="presOf" srcId="{E16ACBD6-DF2B-1349-8038-B9427C00AA2B}" destId="{D3E5A20F-4E95-2D4E-9C2F-90253E27D924}" srcOrd="1" destOrd="0" presId="urn:microsoft.com/office/officeart/2005/8/layout/cycle2"/>
    <dgm:cxn modelId="{FFF469E4-43E0-464D-A73B-43EFC181603C}" type="presOf" srcId="{6F222D35-CA3D-174C-82F2-2817E1147182}" destId="{799DCD56-06AF-2F49-A7FD-11394FE46948}" srcOrd="0" destOrd="0" presId="urn:microsoft.com/office/officeart/2005/8/layout/cycle2"/>
    <dgm:cxn modelId="{824C6AE4-754C-0F47-8E51-FC37C5FC0086}" srcId="{C984C76C-70E0-0F49-9A24-6E8B003AF99D}" destId="{7990C00F-3A4E-5B44-A981-F413F9787B94}" srcOrd="0" destOrd="0" parTransId="{310CC6C4-437D-3B4F-B518-D536C3FB48B1}" sibTransId="{B629A8E7-1D15-474E-9096-78CF20433343}"/>
    <dgm:cxn modelId="{448820EB-006F-3041-B09C-97E1E3177635}" type="presOf" srcId="{6F222D35-CA3D-174C-82F2-2817E1147182}" destId="{17C412AE-78D9-E443-9539-984813BFF5AF}" srcOrd="1" destOrd="0" presId="urn:microsoft.com/office/officeart/2005/8/layout/cycle2"/>
    <dgm:cxn modelId="{1C75DDF2-4CAD-CD45-A7B7-8589133C3E41}" type="presOf" srcId="{269BA8F8-DF3D-8A40-9EB0-E2E45A1E7E05}" destId="{5BCD0AC7-9ABF-B84A-904A-8C8D17DAC8A2}" srcOrd="0" destOrd="0" presId="urn:microsoft.com/office/officeart/2005/8/layout/cycle2"/>
    <dgm:cxn modelId="{2AE249F4-BEE3-D043-90AB-2B2FD0CE022C}" type="presOf" srcId="{B629A8E7-1D15-474E-9096-78CF20433343}" destId="{7247FD1C-9454-0743-9491-41141E91BC7E}" srcOrd="1" destOrd="0" presId="urn:microsoft.com/office/officeart/2005/8/layout/cycle2"/>
    <dgm:cxn modelId="{A15E59FF-EC42-8241-A3A2-5E75120B62BF}" type="presOf" srcId="{0A8F5C6B-DD1F-3644-92C8-B17E21887615}" destId="{67908915-A927-E644-9232-A40604A00E13}" srcOrd="0" destOrd="0" presId="urn:microsoft.com/office/officeart/2005/8/layout/cycle2"/>
    <dgm:cxn modelId="{613381BC-E7FA-1E4A-A24C-0130CEA37721}" type="presParOf" srcId="{BC02932D-73EE-CD48-98E3-EC2FE9E6B2F9}" destId="{1FBD3B73-E257-B942-A239-7BE73BA83D5F}" srcOrd="0" destOrd="0" presId="urn:microsoft.com/office/officeart/2005/8/layout/cycle2"/>
    <dgm:cxn modelId="{5F60FC97-989F-A34C-B5A5-DF34325AD2CB}" type="presParOf" srcId="{BC02932D-73EE-CD48-98E3-EC2FE9E6B2F9}" destId="{2FFCC6C9-C1FE-3E4F-B9B8-23BC221F7432}" srcOrd="1" destOrd="0" presId="urn:microsoft.com/office/officeart/2005/8/layout/cycle2"/>
    <dgm:cxn modelId="{1B60840F-F050-4C48-B8F0-48F8E5A52832}" type="presParOf" srcId="{2FFCC6C9-C1FE-3E4F-B9B8-23BC221F7432}" destId="{7247FD1C-9454-0743-9491-41141E91BC7E}" srcOrd="0" destOrd="0" presId="urn:microsoft.com/office/officeart/2005/8/layout/cycle2"/>
    <dgm:cxn modelId="{32C0C8BC-3F70-9C4E-9329-C28B032067A7}" type="presParOf" srcId="{BC02932D-73EE-CD48-98E3-EC2FE9E6B2F9}" destId="{6A6EA051-87FD-A04D-8D5A-976324077A80}" srcOrd="2" destOrd="0" presId="urn:microsoft.com/office/officeart/2005/8/layout/cycle2"/>
    <dgm:cxn modelId="{8B5DD0AA-B31B-5F4B-836B-664F00AC2000}" type="presParOf" srcId="{BC02932D-73EE-CD48-98E3-EC2FE9E6B2F9}" destId="{5BCD0AC7-9ABF-B84A-904A-8C8D17DAC8A2}" srcOrd="3" destOrd="0" presId="urn:microsoft.com/office/officeart/2005/8/layout/cycle2"/>
    <dgm:cxn modelId="{1C9C915E-7FCF-844F-9E55-6F093D14307F}" type="presParOf" srcId="{5BCD0AC7-9ABF-B84A-904A-8C8D17DAC8A2}" destId="{0EB4FDBE-90DC-E64A-B7D8-5839D72B9748}" srcOrd="0" destOrd="0" presId="urn:microsoft.com/office/officeart/2005/8/layout/cycle2"/>
    <dgm:cxn modelId="{1C0ED6B4-757D-9044-A74C-8D0B30E2FF5A}" type="presParOf" srcId="{BC02932D-73EE-CD48-98E3-EC2FE9E6B2F9}" destId="{67908915-A927-E644-9232-A40604A00E13}" srcOrd="4" destOrd="0" presId="urn:microsoft.com/office/officeart/2005/8/layout/cycle2"/>
    <dgm:cxn modelId="{03930059-19C8-9348-BFF9-C2E32941D230}" type="presParOf" srcId="{BC02932D-73EE-CD48-98E3-EC2FE9E6B2F9}" destId="{BBDE5C5C-66BB-0D4A-B190-9130C40BC06E}" srcOrd="5" destOrd="0" presId="urn:microsoft.com/office/officeart/2005/8/layout/cycle2"/>
    <dgm:cxn modelId="{9C9A4927-D089-034A-ACD1-CC8ED9853F0A}" type="presParOf" srcId="{BBDE5C5C-66BB-0D4A-B190-9130C40BC06E}" destId="{D3E5A20F-4E95-2D4E-9C2F-90253E27D924}" srcOrd="0" destOrd="0" presId="urn:microsoft.com/office/officeart/2005/8/layout/cycle2"/>
    <dgm:cxn modelId="{A873C6CC-1249-A24E-B712-3FD0B289BDC1}" type="presParOf" srcId="{BC02932D-73EE-CD48-98E3-EC2FE9E6B2F9}" destId="{687E59DF-9F4A-FB4D-A7B3-00FF307E6307}" srcOrd="6" destOrd="0" presId="urn:microsoft.com/office/officeart/2005/8/layout/cycle2"/>
    <dgm:cxn modelId="{14254AA1-B6B2-A442-890C-48490FE4463C}" type="presParOf" srcId="{BC02932D-73EE-CD48-98E3-EC2FE9E6B2F9}" destId="{799DCD56-06AF-2F49-A7FD-11394FE46948}" srcOrd="7" destOrd="0" presId="urn:microsoft.com/office/officeart/2005/8/layout/cycle2"/>
    <dgm:cxn modelId="{4733E7EA-165D-2C4E-9316-B9E1DC409035}" type="presParOf" srcId="{799DCD56-06AF-2F49-A7FD-11394FE46948}" destId="{17C412AE-78D9-E443-9539-984813BFF5A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A4F9AF-C383-324A-BA76-E5F9CA598397}" type="doc">
      <dgm:prSet loTypeId="urn:microsoft.com/office/officeart/2005/8/layout/venn1" loCatId="" qsTypeId="urn:microsoft.com/office/officeart/2005/8/quickstyle/3D3" qsCatId="3D" csTypeId="urn:microsoft.com/office/officeart/2005/8/colors/colorful4" csCatId="colorful" phldr="1"/>
      <dgm:spPr/>
    </dgm:pt>
    <dgm:pt modelId="{66823001-09A6-3141-8964-3EA605839A47}">
      <dgm:prSet phldrT="[Text]"/>
      <dgm:spPr/>
      <dgm:t>
        <a:bodyPr/>
        <a:lstStyle/>
        <a:p>
          <a:r>
            <a:rPr lang="en-US" dirty="0">
              <a:solidFill>
                <a:schemeClr val="accent4">
                  <a:lumMod val="50000"/>
                </a:schemeClr>
              </a:solidFill>
            </a:rPr>
            <a:t>Descriptive: social science</a:t>
          </a:r>
        </a:p>
      </dgm:t>
    </dgm:pt>
    <dgm:pt modelId="{F1E069AE-611D-F94B-9B79-52E5CB27E73E}" type="parTrans" cxnId="{F41FAE0F-6A48-1345-8E0F-3990775FE177}">
      <dgm:prSet/>
      <dgm:spPr/>
      <dgm:t>
        <a:bodyPr/>
        <a:lstStyle/>
        <a:p>
          <a:endParaRPr lang="en-US">
            <a:solidFill>
              <a:schemeClr val="accent4">
                <a:lumMod val="50000"/>
              </a:schemeClr>
            </a:solidFill>
          </a:endParaRPr>
        </a:p>
      </dgm:t>
    </dgm:pt>
    <dgm:pt modelId="{D934023F-605C-4F44-8FCC-78EAF6DA3BB2}" type="sibTrans" cxnId="{F41FAE0F-6A48-1345-8E0F-3990775FE177}">
      <dgm:prSet/>
      <dgm:spPr/>
      <dgm:t>
        <a:bodyPr/>
        <a:lstStyle/>
        <a:p>
          <a:endParaRPr lang="en-US">
            <a:solidFill>
              <a:schemeClr val="accent4">
                <a:lumMod val="50000"/>
              </a:schemeClr>
            </a:solidFill>
          </a:endParaRPr>
        </a:p>
      </dgm:t>
    </dgm:pt>
    <dgm:pt modelId="{E8B0E4B9-B4AA-E047-B1E0-9015F5422B1C}">
      <dgm:prSet phldrT="[Text]"/>
      <dgm:spPr/>
      <dgm:t>
        <a:bodyPr/>
        <a:lstStyle/>
        <a:p>
          <a:r>
            <a:rPr lang="en-US" dirty="0">
              <a:solidFill>
                <a:schemeClr val="accent4">
                  <a:lumMod val="50000"/>
                </a:schemeClr>
              </a:solidFill>
            </a:rPr>
            <a:t>Normative: math</a:t>
          </a:r>
        </a:p>
      </dgm:t>
    </dgm:pt>
    <dgm:pt modelId="{B42190CE-BFE6-CC48-9A63-343AE99BAA0A}" type="parTrans" cxnId="{1C8DB2B8-085F-2540-8502-959B1DAD27BE}">
      <dgm:prSet/>
      <dgm:spPr/>
      <dgm:t>
        <a:bodyPr/>
        <a:lstStyle/>
        <a:p>
          <a:endParaRPr lang="en-US">
            <a:solidFill>
              <a:schemeClr val="accent4">
                <a:lumMod val="50000"/>
              </a:schemeClr>
            </a:solidFill>
          </a:endParaRPr>
        </a:p>
      </dgm:t>
    </dgm:pt>
    <dgm:pt modelId="{19E1F8F6-7937-1C4C-8F33-79FC2389CF0C}" type="sibTrans" cxnId="{1C8DB2B8-085F-2540-8502-959B1DAD27BE}">
      <dgm:prSet/>
      <dgm:spPr/>
      <dgm:t>
        <a:bodyPr/>
        <a:lstStyle/>
        <a:p>
          <a:endParaRPr lang="en-US">
            <a:solidFill>
              <a:schemeClr val="accent4">
                <a:lumMod val="50000"/>
              </a:schemeClr>
            </a:solidFill>
          </a:endParaRPr>
        </a:p>
      </dgm:t>
    </dgm:pt>
    <dgm:pt modelId="{28248B5A-A600-7C44-9257-0D7FE0CE9049}" type="pres">
      <dgm:prSet presAssocID="{C0A4F9AF-C383-324A-BA76-E5F9CA598397}" presName="compositeShape" presStyleCnt="0">
        <dgm:presLayoutVars>
          <dgm:chMax val="7"/>
          <dgm:dir/>
          <dgm:resizeHandles val="exact"/>
        </dgm:presLayoutVars>
      </dgm:prSet>
      <dgm:spPr/>
    </dgm:pt>
    <dgm:pt modelId="{311C2A96-A294-7F40-9D93-C39E7E639BB9}" type="pres">
      <dgm:prSet presAssocID="{66823001-09A6-3141-8964-3EA605839A47}" presName="circ1" presStyleLbl="vennNode1" presStyleIdx="0" presStyleCnt="2"/>
      <dgm:spPr/>
    </dgm:pt>
    <dgm:pt modelId="{D526B875-8F73-ED44-81D1-E3C5518D72C6}" type="pres">
      <dgm:prSet presAssocID="{66823001-09A6-3141-8964-3EA605839A47}" presName="circ1Tx" presStyleLbl="revTx" presStyleIdx="0" presStyleCnt="0">
        <dgm:presLayoutVars>
          <dgm:chMax val="0"/>
          <dgm:chPref val="0"/>
          <dgm:bulletEnabled val="1"/>
        </dgm:presLayoutVars>
      </dgm:prSet>
      <dgm:spPr/>
    </dgm:pt>
    <dgm:pt modelId="{76E564A9-C734-6C46-8597-251CD3EDA8DD}" type="pres">
      <dgm:prSet presAssocID="{E8B0E4B9-B4AA-E047-B1E0-9015F5422B1C}" presName="circ2" presStyleLbl="vennNode1" presStyleIdx="1" presStyleCnt="2"/>
      <dgm:spPr/>
    </dgm:pt>
    <dgm:pt modelId="{66FAD273-56A2-164F-AE44-4D572FFDC4DE}" type="pres">
      <dgm:prSet presAssocID="{E8B0E4B9-B4AA-E047-B1E0-9015F5422B1C}" presName="circ2Tx" presStyleLbl="revTx" presStyleIdx="0" presStyleCnt="0">
        <dgm:presLayoutVars>
          <dgm:chMax val="0"/>
          <dgm:chPref val="0"/>
          <dgm:bulletEnabled val="1"/>
        </dgm:presLayoutVars>
      </dgm:prSet>
      <dgm:spPr/>
    </dgm:pt>
  </dgm:ptLst>
  <dgm:cxnLst>
    <dgm:cxn modelId="{F41FAE0F-6A48-1345-8E0F-3990775FE177}" srcId="{C0A4F9AF-C383-324A-BA76-E5F9CA598397}" destId="{66823001-09A6-3141-8964-3EA605839A47}" srcOrd="0" destOrd="0" parTransId="{F1E069AE-611D-F94B-9B79-52E5CB27E73E}" sibTransId="{D934023F-605C-4F44-8FCC-78EAF6DA3BB2}"/>
    <dgm:cxn modelId="{EEE2E721-4BA1-6840-9F60-A3B4AC114803}" type="presOf" srcId="{C0A4F9AF-C383-324A-BA76-E5F9CA598397}" destId="{28248B5A-A600-7C44-9257-0D7FE0CE9049}" srcOrd="0" destOrd="0" presId="urn:microsoft.com/office/officeart/2005/8/layout/venn1"/>
    <dgm:cxn modelId="{BD358130-3487-144B-9205-BB2C462FD0A0}" type="presOf" srcId="{E8B0E4B9-B4AA-E047-B1E0-9015F5422B1C}" destId="{76E564A9-C734-6C46-8597-251CD3EDA8DD}" srcOrd="0" destOrd="0" presId="urn:microsoft.com/office/officeart/2005/8/layout/venn1"/>
    <dgm:cxn modelId="{11A34FAB-FA87-5F44-B84B-18D3E7B58767}" type="presOf" srcId="{66823001-09A6-3141-8964-3EA605839A47}" destId="{311C2A96-A294-7F40-9D93-C39E7E639BB9}" srcOrd="0" destOrd="0" presId="urn:microsoft.com/office/officeart/2005/8/layout/venn1"/>
    <dgm:cxn modelId="{1C8DB2B8-085F-2540-8502-959B1DAD27BE}" srcId="{C0A4F9AF-C383-324A-BA76-E5F9CA598397}" destId="{E8B0E4B9-B4AA-E047-B1E0-9015F5422B1C}" srcOrd="1" destOrd="0" parTransId="{B42190CE-BFE6-CC48-9A63-343AE99BAA0A}" sibTransId="{19E1F8F6-7937-1C4C-8F33-79FC2389CF0C}"/>
    <dgm:cxn modelId="{0C6982E3-C873-D049-B08F-88371698191C}" type="presOf" srcId="{E8B0E4B9-B4AA-E047-B1E0-9015F5422B1C}" destId="{66FAD273-56A2-164F-AE44-4D572FFDC4DE}" srcOrd="1" destOrd="0" presId="urn:microsoft.com/office/officeart/2005/8/layout/venn1"/>
    <dgm:cxn modelId="{0F5A51ED-9B9C-954C-9F51-632DA4EDE11F}" type="presOf" srcId="{66823001-09A6-3141-8964-3EA605839A47}" destId="{D526B875-8F73-ED44-81D1-E3C5518D72C6}" srcOrd="1" destOrd="0" presId="urn:microsoft.com/office/officeart/2005/8/layout/venn1"/>
    <dgm:cxn modelId="{BC5E6047-7833-3543-812E-364AC1C4350D}" type="presParOf" srcId="{28248B5A-A600-7C44-9257-0D7FE0CE9049}" destId="{311C2A96-A294-7F40-9D93-C39E7E639BB9}" srcOrd="0" destOrd="0" presId="urn:microsoft.com/office/officeart/2005/8/layout/venn1"/>
    <dgm:cxn modelId="{E35369DE-18D5-0943-AC1F-0F3D0B4A88A5}" type="presParOf" srcId="{28248B5A-A600-7C44-9257-0D7FE0CE9049}" destId="{D526B875-8F73-ED44-81D1-E3C5518D72C6}" srcOrd="1" destOrd="0" presId="urn:microsoft.com/office/officeart/2005/8/layout/venn1"/>
    <dgm:cxn modelId="{5AACC435-7E89-7042-946C-3F5C95FC3CA3}" type="presParOf" srcId="{28248B5A-A600-7C44-9257-0D7FE0CE9049}" destId="{76E564A9-C734-6C46-8597-251CD3EDA8DD}" srcOrd="2" destOrd="0" presId="urn:microsoft.com/office/officeart/2005/8/layout/venn1"/>
    <dgm:cxn modelId="{FF275E3A-801B-584D-BE97-7CC1109879D3}" type="presParOf" srcId="{28248B5A-A600-7C44-9257-0D7FE0CE9049}" destId="{66FAD273-56A2-164F-AE44-4D572FFDC4D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A4F9AF-C383-324A-BA76-E5F9CA598397}" type="doc">
      <dgm:prSet loTypeId="urn:microsoft.com/office/officeart/2005/8/layout/venn1" loCatId="" qsTypeId="urn:microsoft.com/office/officeart/2005/8/quickstyle/3D3" qsCatId="3D" csTypeId="urn:microsoft.com/office/officeart/2005/8/colors/colorful4" csCatId="colorful" phldr="1"/>
      <dgm:spPr/>
    </dgm:pt>
    <dgm:pt modelId="{D80FF2AC-E64B-8B48-8FFA-6B7A60B43707}">
      <dgm:prSet custT="1"/>
      <dgm:spPr/>
      <dgm:t>
        <a:bodyPr/>
        <a:lstStyle/>
        <a:p>
          <a:r>
            <a:rPr lang="en-US" sz="1600" dirty="0"/>
            <a:t>Systems engineering</a:t>
          </a:r>
        </a:p>
      </dgm:t>
    </dgm:pt>
    <dgm:pt modelId="{EE032856-C5E0-7341-BEF8-C45CFA23EDAE}" type="parTrans" cxnId="{2A17AD75-3593-4E42-BCBD-24390EC1E9FD}">
      <dgm:prSet/>
      <dgm:spPr/>
      <dgm:t>
        <a:bodyPr/>
        <a:lstStyle/>
        <a:p>
          <a:endParaRPr lang="en-US" sz="1600"/>
        </a:p>
      </dgm:t>
    </dgm:pt>
    <dgm:pt modelId="{B7BE1796-C77E-4740-AAD8-7E1F0DCD1638}" type="sibTrans" cxnId="{2A17AD75-3593-4E42-BCBD-24390EC1E9FD}">
      <dgm:prSet/>
      <dgm:spPr/>
      <dgm:t>
        <a:bodyPr/>
        <a:lstStyle/>
        <a:p>
          <a:endParaRPr lang="en-US" sz="1600"/>
        </a:p>
      </dgm:t>
    </dgm:pt>
    <dgm:pt modelId="{B683A2F3-C8B7-D841-A9DE-3ADD09EDB247}">
      <dgm:prSet custT="1"/>
      <dgm:spPr/>
      <dgm:t>
        <a:bodyPr/>
        <a:lstStyle/>
        <a:p>
          <a:r>
            <a:rPr lang="en-US" sz="1600" dirty="0"/>
            <a:t>Game theory</a:t>
          </a:r>
        </a:p>
      </dgm:t>
    </dgm:pt>
    <dgm:pt modelId="{34DEF020-7927-D040-A5C0-56CDD59155D6}" type="parTrans" cxnId="{896AC2D9-FF75-2C45-A225-A493F87D74F4}">
      <dgm:prSet/>
      <dgm:spPr/>
      <dgm:t>
        <a:bodyPr/>
        <a:lstStyle/>
        <a:p>
          <a:endParaRPr lang="en-US" sz="1600"/>
        </a:p>
      </dgm:t>
    </dgm:pt>
    <dgm:pt modelId="{22DFAD37-5CA1-E64C-91BD-C0C8FF8AB1F8}" type="sibTrans" cxnId="{896AC2D9-FF75-2C45-A225-A493F87D74F4}">
      <dgm:prSet/>
      <dgm:spPr/>
      <dgm:t>
        <a:bodyPr/>
        <a:lstStyle/>
        <a:p>
          <a:endParaRPr lang="en-US" sz="1600"/>
        </a:p>
      </dgm:t>
    </dgm:pt>
    <dgm:pt modelId="{B2159A17-6FE0-2847-BBDC-4400C1BA5057}">
      <dgm:prSet custT="1"/>
      <dgm:spPr/>
      <dgm:t>
        <a:bodyPr/>
        <a:lstStyle/>
        <a:p>
          <a:r>
            <a:rPr lang="en-US" sz="1600" dirty="0"/>
            <a:t>Organizational behavior</a:t>
          </a:r>
        </a:p>
      </dgm:t>
    </dgm:pt>
    <dgm:pt modelId="{5876528E-BA28-594C-A3F5-745A776984B6}" type="parTrans" cxnId="{413F3E18-A1CC-1348-BF51-86040B938E34}">
      <dgm:prSet/>
      <dgm:spPr/>
      <dgm:t>
        <a:bodyPr/>
        <a:lstStyle/>
        <a:p>
          <a:endParaRPr lang="en-US" sz="1600"/>
        </a:p>
      </dgm:t>
    </dgm:pt>
    <dgm:pt modelId="{B09B8A01-7FBD-8A40-A5D3-7C223934FD70}" type="sibTrans" cxnId="{413F3E18-A1CC-1348-BF51-86040B938E34}">
      <dgm:prSet/>
      <dgm:spPr/>
      <dgm:t>
        <a:bodyPr/>
        <a:lstStyle/>
        <a:p>
          <a:endParaRPr lang="en-US" sz="1600"/>
        </a:p>
      </dgm:t>
    </dgm:pt>
    <dgm:pt modelId="{56E677AB-7963-974F-8499-0C69F7FC21D4}">
      <dgm:prSet custT="1"/>
      <dgm:spPr/>
      <dgm:t>
        <a:bodyPr/>
        <a:lstStyle/>
        <a:p>
          <a:r>
            <a:rPr lang="en-US" sz="1600" dirty="0"/>
            <a:t>Cognitive science</a:t>
          </a:r>
        </a:p>
      </dgm:t>
    </dgm:pt>
    <dgm:pt modelId="{F5596B02-AA98-6E42-AE11-92510599AFEF}" type="parTrans" cxnId="{94B60E98-9EFA-AC4E-828D-C4C6E9334F97}">
      <dgm:prSet/>
      <dgm:spPr/>
      <dgm:t>
        <a:bodyPr/>
        <a:lstStyle/>
        <a:p>
          <a:endParaRPr lang="en-US" sz="1600"/>
        </a:p>
      </dgm:t>
    </dgm:pt>
    <dgm:pt modelId="{C2508CF1-E80F-B645-9B17-CEAF0F8C9CBE}" type="sibTrans" cxnId="{94B60E98-9EFA-AC4E-828D-C4C6E9334F97}">
      <dgm:prSet/>
      <dgm:spPr/>
      <dgm:t>
        <a:bodyPr/>
        <a:lstStyle/>
        <a:p>
          <a:endParaRPr lang="en-US" sz="1600"/>
        </a:p>
      </dgm:t>
    </dgm:pt>
    <dgm:pt modelId="{28248B5A-A600-7C44-9257-0D7FE0CE9049}" type="pres">
      <dgm:prSet presAssocID="{C0A4F9AF-C383-324A-BA76-E5F9CA598397}" presName="compositeShape" presStyleCnt="0">
        <dgm:presLayoutVars>
          <dgm:chMax val="7"/>
          <dgm:dir/>
          <dgm:resizeHandles val="exact"/>
        </dgm:presLayoutVars>
      </dgm:prSet>
      <dgm:spPr/>
    </dgm:pt>
    <dgm:pt modelId="{1F95F535-8D46-0D4F-84E0-A9A187E6F344}" type="pres">
      <dgm:prSet presAssocID="{D80FF2AC-E64B-8B48-8FFA-6B7A60B43707}" presName="circ1" presStyleLbl="vennNode1" presStyleIdx="0" presStyleCnt="4"/>
      <dgm:spPr/>
    </dgm:pt>
    <dgm:pt modelId="{472F8665-BD36-EE41-AD7E-53B8A6F12361}" type="pres">
      <dgm:prSet presAssocID="{D80FF2AC-E64B-8B48-8FFA-6B7A60B43707}" presName="circ1Tx" presStyleLbl="revTx" presStyleIdx="0" presStyleCnt="0">
        <dgm:presLayoutVars>
          <dgm:chMax val="0"/>
          <dgm:chPref val="0"/>
          <dgm:bulletEnabled val="1"/>
        </dgm:presLayoutVars>
      </dgm:prSet>
      <dgm:spPr/>
    </dgm:pt>
    <dgm:pt modelId="{DE8EE838-F06F-7644-B173-1E37A5D71FC4}" type="pres">
      <dgm:prSet presAssocID="{B683A2F3-C8B7-D841-A9DE-3ADD09EDB247}" presName="circ2" presStyleLbl="vennNode1" presStyleIdx="1" presStyleCnt="4"/>
      <dgm:spPr/>
    </dgm:pt>
    <dgm:pt modelId="{A251F20F-E906-3246-9696-E082A0CBFC43}" type="pres">
      <dgm:prSet presAssocID="{B683A2F3-C8B7-D841-A9DE-3ADD09EDB247}" presName="circ2Tx" presStyleLbl="revTx" presStyleIdx="0" presStyleCnt="0">
        <dgm:presLayoutVars>
          <dgm:chMax val="0"/>
          <dgm:chPref val="0"/>
          <dgm:bulletEnabled val="1"/>
        </dgm:presLayoutVars>
      </dgm:prSet>
      <dgm:spPr/>
    </dgm:pt>
    <dgm:pt modelId="{C9491FD6-995B-ED43-A0A1-CB476920DCDF}" type="pres">
      <dgm:prSet presAssocID="{B2159A17-6FE0-2847-BBDC-4400C1BA5057}" presName="circ3" presStyleLbl="vennNode1" presStyleIdx="2" presStyleCnt="4" custLinFactNeighborX="-2950" custLinFactNeighborY="1923"/>
      <dgm:spPr/>
    </dgm:pt>
    <dgm:pt modelId="{34668CF0-45DB-0647-8113-7DECB9FC15FA}" type="pres">
      <dgm:prSet presAssocID="{B2159A17-6FE0-2847-BBDC-4400C1BA5057}" presName="circ3Tx" presStyleLbl="revTx" presStyleIdx="0" presStyleCnt="0">
        <dgm:presLayoutVars>
          <dgm:chMax val="0"/>
          <dgm:chPref val="0"/>
          <dgm:bulletEnabled val="1"/>
        </dgm:presLayoutVars>
      </dgm:prSet>
      <dgm:spPr/>
    </dgm:pt>
    <dgm:pt modelId="{8A8413BA-C7B8-9946-9F82-07B5BCEF36C9}" type="pres">
      <dgm:prSet presAssocID="{56E677AB-7963-974F-8499-0C69F7FC21D4}" presName="circ4" presStyleLbl="vennNode1" presStyleIdx="3" presStyleCnt="4"/>
      <dgm:spPr/>
    </dgm:pt>
    <dgm:pt modelId="{8CC96F16-9D58-C846-A7C6-744F3D018E8A}" type="pres">
      <dgm:prSet presAssocID="{56E677AB-7963-974F-8499-0C69F7FC21D4}" presName="circ4Tx" presStyleLbl="revTx" presStyleIdx="0" presStyleCnt="0">
        <dgm:presLayoutVars>
          <dgm:chMax val="0"/>
          <dgm:chPref val="0"/>
          <dgm:bulletEnabled val="1"/>
        </dgm:presLayoutVars>
      </dgm:prSet>
      <dgm:spPr/>
    </dgm:pt>
  </dgm:ptLst>
  <dgm:cxnLst>
    <dgm:cxn modelId="{9F633E01-38DC-ED47-ABD4-40C87753022F}" type="presOf" srcId="{D80FF2AC-E64B-8B48-8FFA-6B7A60B43707}" destId="{472F8665-BD36-EE41-AD7E-53B8A6F12361}" srcOrd="0" destOrd="0" presId="urn:microsoft.com/office/officeart/2005/8/layout/venn1"/>
    <dgm:cxn modelId="{6629CD04-7704-CE45-8A03-8C6CF14F054C}" type="presOf" srcId="{56E677AB-7963-974F-8499-0C69F7FC21D4}" destId="{8A8413BA-C7B8-9946-9F82-07B5BCEF36C9}" srcOrd="0" destOrd="0" presId="urn:microsoft.com/office/officeart/2005/8/layout/venn1"/>
    <dgm:cxn modelId="{4E845F06-518B-2549-BD46-3977099B71A6}" type="presOf" srcId="{C0A4F9AF-C383-324A-BA76-E5F9CA598397}" destId="{28248B5A-A600-7C44-9257-0D7FE0CE9049}" srcOrd="0" destOrd="0" presId="urn:microsoft.com/office/officeart/2005/8/layout/venn1"/>
    <dgm:cxn modelId="{774AD112-390E-9A44-82CD-A1F56381C304}" type="presOf" srcId="{B683A2F3-C8B7-D841-A9DE-3ADD09EDB247}" destId="{A251F20F-E906-3246-9696-E082A0CBFC43}" srcOrd="1" destOrd="0" presId="urn:microsoft.com/office/officeart/2005/8/layout/venn1"/>
    <dgm:cxn modelId="{11D66B13-87E3-554E-A8ED-59BB362E0659}" type="presOf" srcId="{B2159A17-6FE0-2847-BBDC-4400C1BA5057}" destId="{34668CF0-45DB-0647-8113-7DECB9FC15FA}" srcOrd="0" destOrd="0" presId="urn:microsoft.com/office/officeart/2005/8/layout/venn1"/>
    <dgm:cxn modelId="{413F3E18-A1CC-1348-BF51-86040B938E34}" srcId="{C0A4F9AF-C383-324A-BA76-E5F9CA598397}" destId="{B2159A17-6FE0-2847-BBDC-4400C1BA5057}" srcOrd="2" destOrd="0" parTransId="{5876528E-BA28-594C-A3F5-745A776984B6}" sibTransId="{B09B8A01-7FBD-8A40-A5D3-7C223934FD70}"/>
    <dgm:cxn modelId="{BAC8012A-8B6C-904F-B0E2-A3B1A56711B1}" type="presOf" srcId="{B683A2F3-C8B7-D841-A9DE-3ADD09EDB247}" destId="{DE8EE838-F06F-7644-B173-1E37A5D71FC4}" srcOrd="0" destOrd="0" presId="urn:microsoft.com/office/officeart/2005/8/layout/venn1"/>
    <dgm:cxn modelId="{E55C7060-B810-2843-9536-02A13C98F4FA}" type="presOf" srcId="{56E677AB-7963-974F-8499-0C69F7FC21D4}" destId="{8CC96F16-9D58-C846-A7C6-744F3D018E8A}" srcOrd="1" destOrd="0" presId="urn:microsoft.com/office/officeart/2005/8/layout/venn1"/>
    <dgm:cxn modelId="{2A17AD75-3593-4E42-BCBD-24390EC1E9FD}" srcId="{C0A4F9AF-C383-324A-BA76-E5F9CA598397}" destId="{D80FF2AC-E64B-8B48-8FFA-6B7A60B43707}" srcOrd="0" destOrd="0" parTransId="{EE032856-C5E0-7341-BEF8-C45CFA23EDAE}" sibTransId="{B7BE1796-C77E-4740-AAD8-7E1F0DCD1638}"/>
    <dgm:cxn modelId="{1858317A-C383-2549-9AC2-86B71EA74B4E}" type="presOf" srcId="{D80FF2AC-E64B-8B48-8FFA-6B7A60B43707}" destId="{1F95F535-8D46-0D4F-84E0-A9A187E6F344}" srcOrd="1" destOrd="0" presId="urn:microsoft.com/office/officeart/2005/8/layout/venn1"/>
    <dgm:cxn modelId="{94B60E98-9EFA-AC4E-828D-C4C6E9334F97}" srcId="{C0A4F9AF-C383-324A-BA76-E5F9CA598397}" destId="{56E677AB-7963-974F-8499-0C69F7FC21D4}" srcOrd="3" destOrd="0" parTransId="{F5596B02-AA98-6E42-AE11-92510599AFEF}" sibTransId="{C2508CF1-E80F-B645-9B17-CEAF0F8C9CBE}"/>
    <dgm:cxn modelId="{896AC2D9-FF75-2C45-A225-A493F87D74F4}" srcId="{C0A4F9AF-C383-324A-BA76-E5F9CA598397}" destId="{B683A2F3-C8B7-D841-A9DE-3ADD09EDB247}" srcOrd="1" destOrd="0" parTransId="{34DEF020-7927-D040-A5C0-56CDD59155D6}" sibTransId="{22DFAD37-5CA1-E64C-91BD-C0C8FF8AB1F8}"/>
    <dgm:cxn modelId="{0F79BEE7-C0C2-7842-944B-45FB0A469CF3}" type="presOf" srcId="{B2159A17-6FE0-2847-BBDC-4400C1BA5057}" destId="{C9491FD6-995B-ED43-A0A1-CB476920DCDF}" srcOrd="1" destOrd="0" presId="urn:microsoft.com/office/officeart/2005/8/layout/venn1"/>
    <dgm:cxn modelId="{E295DA83-06B6-9140-A74E-8B0E3F8BF9F3}" type="presParOf" srcId="{28248B5A-A600-7C44-9257-0D7FE0CE9049}" destId="{1F95F535-8D46-0D4F-84E0-A9A187E6F344}" srcOrd="0" destOrd="0" presId="urn:microsoft.com/office/officeart/2005/8/layout/venn1"/>
    <dgm:cxn modelId="{17A188B5-3176-B54B-BBBD-F9F6DDE59C0B}" type="presParOf" srcId="{28248B5A-A600-7C44-9257-0D7FE0CE9049}" destId="{472F8665-BD36-EE41-AD7E-53B8A6F12361}" srcOrd="1" destOrd="0" presId="urn:microsoft.com/office/officeart/2005/8/layout/venn1"/>
    <dgm:cxn modelId="{D1CB2422-5878-1D4F-BE1C-399D1AF6A6C0}" type="presParOf" srcId="{28248B5A-A600-7C44-9257-0D7FE0CE9049}" destId="{DE8EE838-F06F-7644-B173-1E37A5D71FC4}" srcOrd="2" destOrd="0" presId="urn:microsoft.com/office/officeart/2005/8/layout/venn1"/>
    <dgm:cxn modelId="{179393EA-A945-244A-A385-0334C37D0C87}" type="presParOf" srcId="{28248B5A-A600-7C44-9257-0D7FE0CE9049}" destId="{A251F20F-E906-3246-9696-E082A0CBFC43}" srcOrd="3" destOrd="0" presId="urn:microsoft.com/office/officeart/2005/8/layout/venn1"/>
    <dgm:cxn modelId="{F6630384-6DCB-2942-A3A1-78D61EB840E7}" type="presParOf" srcId="{28248B5A-A600-7C44-9257-0D7FE0CE9049}" destId="{C9491FD6-995B-ED43-A0A1-CB476920DCDF}" srcOrd="4" destOrd="0" presId="urn:microsoft.com/office/officeart/2005/8/layout/venn1"/>
    <dgm:cxn modelId="{05ADD3FD-B010-5140-97E8-D7470FBE73C0}" type="presParOf" srcId="{28248B5A-A600-7C44-9257-0D7FE0CE9049}" destId="{34668CF0-45DB-0647-8113-7DECB9FC15FA}" srcOrd="5" destOrd="0" presId="urn:microsoft.com/office/officeart/2005/8/layout/venn1"/>
    <dgm:cxn modelId="{94C520B5-E6B4-DD43-952C-EA630996720E}" type="presParOf" srcId="{28248B5A-A600-7C44-9257-0D7FE0CE9049}" destId="{8A8413BA-C7B8-9946-9F82-07B5BCEF36C9}" srcOrd="6" destOrd="0" presId="urn:microsoft.com/office/officeart/2005/8/layout/venn1"/>
    <dgm:cxn modelId="{E9720BED-AEAF-4A4C-A7E6-DB6D02F1E1A3}" type="presParOf" srcId="{28248B5A-A600-7C44-9257-0D7FE0CE9049}" destId="{8CC96F16-9D58-C846-A7C6-744F3D018E8A}"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B358B6-D312-CB46-B73E-561027D6621C}" type="doc">
      <dgm:prSet loTypeId="urn:microsoft.com/office/officeart/2005/8/layout/venn1" loCatId="" qsTypeId="urn:microsoft.com/office/officeart/2005/8/quickstyle/simple5" qsCatId="simple" csTypeId="urn:microsoft.com/office/officeart/2005/8/colors/colorful2" csCatId="colorful" phldr="1"/>
      <dgm:spPr/>
    </dgm:pt>
    <dgm:pt modelId="{D0B9D0D6-95F0-D446-88ED-DB01EBEBCDEE}">
      <dgm:prSet phldrT="[Text]"/>
      <dgm:spPr/>
      <dgm:t>
        <a:bodyPr/>
        <a:lstStyle/>
        <a:p>
          <a:r>
            <a:rPr lang="en-US" dirty="0"/>
            <a:t>DA- Art &amp; Science &amp; Business:</a:t>
          </a:r>
        </a:p>
        <a:p>
          <a:r>
            <a:rPr lang="en-US" dirty="0"/>
            <a:t>Science, Best Practices, Business /Budget Tools </a:t>
          </a:r>
        </a:p>
      </dgm:t>
    </dgm:pt>
    <dgm:pt modelId="{35BCD70F-FDC2-FE4D-8D61-5FEEFFB0AA4E}" type="parTrans" cxnId="{615EF0E7-C6CE-8C49-9976-0751F2C0D123}">
      <dgm:prSet/>
      <dgm:spPr/>
      <dgm:t>
        <a:bodyPr/>
        <a:lstStyle/>
        <a:p>
          <a:endParaRPr lang="en-US"/>
        </a:p>
      </dgm:t>
    </dgm:pt>
    <dgm:pt modelId="{3367CDB9-04CA-F645-BFC2-46598F67EF88}" type="sibTrans" cxnId="{615EF0E7-C6CE-8C49-9976-0751F2C0D123}">
      <dgm:prSet/>
      <dgm:spPr/>
      <dgm:t>
        <a:bodyPr/>
        <a:lstStyle/>
        <a:p>
          <a:endParaRPr lang="en-US"/>
        </a:p>
      </dgm:t>
    </dgm:pt>
    <dgm:pt modelId="{6E2F0D61-8B92-414F-87D5-30205DE0154C}">
      <dgm:prSet phldrT="[Text]"/>
      <dgm:spPr/>
      <dgm:t>
        <a:bodyPr/>
        <a:lstStyle/>
        <a:p>
          <a:r>
            <a:rPr lang="en-US" dirty="0"/>
            <a:t>Prescriptive Decision Science</a:t>
          </a:r>
        </a:p>
        <a:p>
          <a:r>
            <a:rPr lang="en-US" dirty="0">
              <a:solidFill>
                <a:srgbClr val="FF0000"/>
              </a:solidFill>
            </a:rPr>
            <a:t>How people should make decisions to get more of what they want</a:t>
          </a:r>
        </a:p>
      </dgm:t>
    </dgm:pt>
    <dgm:pt modelId="{69EDE475-8EDD-C14B-98FA-56FAFFD17F80}" type="parTrans" cxnId="{181679D5-538F-9948-B86F-60E130966D52}">
      <dgm:prSet/>
      <dgm:spPr/>
      <dgm:t>
        <a:bodyPr/>
        <a:lstStyle/>
        <a:p>
          <a:endParaRPr lang="en-US"/>
        </a:p>
      </dgm:t>
    </dgm:pt>
    <dgm:pt modelId="{3563691A-02BD-2842-866F-C73066371835}" type="sibTrans" cxnId="{181679D5-538F-9948-B86F-60E130966D52}">
      <dgm:prSet/>
      <dgm:spPr/>
      <dgm:t>
        <a:bodyPr/>
        <a:lstStyle/>
        <a:p>
          <a:endParaRPr lang="en-US"/>
        </a:p>
      </dgm:t>
    </dgm:pt>
    <dgm:pt modelId="{3B815531-48E3-F642-8AA5-956271622E05}">
      <dgm:prSet phldrT="[Text]"/>
      <dgm:spPr/>
      <dgm:t>
        <a:bodyPr/>
        <a:lstStyle/>
        <a:p>
          <a:r>
            <a:rPr lang="en-US" dirty="0"/>
            <a:t>Behavioral Decision Science</a:t>
          </a:r>
        </a:p>
        <a:p>
          <a:r>
            <a:rPr lang="en-US" dirty="0">
              <a:solidFill>
                <a:srgbClr val="FF0000"/>
              </a:solidFill>
            </a:rPr>
            <a:t>How people naturally make decisions</a:t>
          </a:r>
        </a:p>
      </dgm:t>
    </dgm:pt>
    <dgm:pt modelId="{B2F2D303-48F5-FC48-9F3D-3DEC24F320E8}" type="parTrans" cxnId="{2C2A73CB-2133-DB4F-BA6C-B459636611D6}">
      <dgm:prSet/>
      <dgm:spPr/>
      <dgm:t>
        <a:bodyPr/>
        <a:lstStyle/>
        <a:p>
          <a:endParaRPr lang="en-US"/>
        </a:p>
      </dgm:t>
    </dgm:pt>
    <dgm:pt modelId="{46770C34-6A6B-2647-AC00-4217484356B5}" type="sibTrans" cxnId="{2C2A73CB-2133-DB4F-BA6C-B459636611D6}">
      <dgm:prSet/>
      <dgm:spPr/>
      <dgm:t>
        <a:bodyPr/>
        <a:lstStyle/>
        <a:p>
          <a:endParaRPr lang="en-US"/>
        </a:p>
      </dgm:t>
    </dgm:pt>
    <dgm:pt modelId="{F3C1F5DC-01DC-AE49-894A-4C199FF44B12}" type="pres">
      <dgm:prSet presAssocID="{9EB358B6-D312-CB46-B73E-561027D6621C}" presName="compositeShape" presStyleCnt="0">
        <dgm:presLayoutVars>
          <dgm:chMax val="7"/>
          <dgm:dir/>
          <dgm:resizeHandles val="exact"/>
        </dgm:presLayoutVars>
      </dgm:prSet>
      <dgm:spPr/>
    </dgm:pt>
    <dgm:pt modelId="{AC52612F-D956-8B49-9DA2-E4ED766C1DB5}" type="pres">
      <dgm:prSet presAssocID="{D0B9D0D6-95F0-D446-88ED-DB01EBEBCDEE}" presName="circ1" presStyleLbl="vennNode1" presStyleIdx="0" presStyleCnt="3" custLinFactNeighborX="3472" custLinFactNeighborY="-2083"/>
      <dgm:spPr/>
    </dgm:pt>
    <dgm:pt modelId="{B6ECE876-B8D3-5A4D-8F63-7F6CBF32FC81}" type="pres">
      <dgm:prSet presAssocID="{D0B9D0D6-95F0-D446-88ED-DB01EBEBCDEE}" presName="circ1Tx" presStyleLbl="revTx" presStyleIdx="0" presStyleCnt="0">
        <dgm:presLayoutVars>
          <dgm:chMax val="0"/>
          <dgm:chPref val="0"/>
          <dgm:bulletEnabled val="1"/>
        </dgm:presLayoutVars>
      </dgm:prSet>
      <dgm:spPr/>
    </dgm:pt>
    <dgm:pt modelId="{296A1534-0528-A248-B6B7-2BE40FA3A09F}" type="pres">
      <dgm:prSet presAssocID="{6E2F0D61-8B92-414F-87D5-30205DE0154C}" presName="circ2" presStyleLbl="vennNode1" presStyleIdx="1" presStyleCnt="3"/>
      <dgm:spPr/>
    </dgm:pt>
    <dgm:pt modelId="{F8B4F1CB-C5A4-9747-949C-1E90E0E2A43F}" type="pres">
      <dgm:prSet presAssocID="{6E2F0D61-8B92-414F-87D5-30205DE0154C}" presName="circ2Tx" presStyleLbl="revTx" presStyleIdx="0" presStyleCnt="0">
        <dgm:presLayoutVars>
          <dgm:chMax val="0"/>
          <dgm:chPref val="0"/>
          <dgm:bulletEnabled val="1"/>
        </dgm:presLayoutVars>
      </dgm:prSet>
      <dgm:spPr/>
    </dgm:pt>
    <dgm:pt modelId="{4DD89176-8ECC-A44D-A94A-3BAEF61E0035}" type="pres">
      <dgm:prSet presAssocID="{3B815531-48E3-F642-8AA5-956271622E05}" presName="circ3" presStyleLbl="vennNode1" presStyleIdx="2" presStyleCnt="3" custLinFactNeighborX="1361" custLinFactNeighborY="2083"/>
      <dgm:spPr/>
    </dgm:pt>
    <dgm:pt modelId="{A836B717-03B5-9E4F-B4B9-FA335211EC3B}" type="pres">
      <dgm:prSet presAssocID="{3B815531-48E3-F642-8AA5-956271622E05}" presName="circ3Tx" presStyleLbl="revTx" presStyleIdx="0" presStyleCnt="0">
        <dgm:presLayoutVars>
          <dgm:chMax val="0"/>
          <dgm:chPref val="0"/>
          <dgm:bulletEnabled val="1"/>
        </dgm:presLayoutVars>
      </dgm:prSet>
      <dgm:spPr/>
    </dgm:pt>
  </dgm:ptLst>
  <dgm:cxnLst>
    <dgm:cxn modelId="{D2BBEB0C-C0D5-C941-9C5E-5372D134D14F}" type="presOf" srcId="{D0B9D0D6-95F0-D446-88ED-DB01EBEBCDEE}" destId="{B6ECE876-B8D3-5A4D-8F63-7F6CBF32FC81}" srcOrd="1" destOrd="0" presId="urn:microsoft.com/office/officeart/2005/8/layout/venn1"/>
    <dgm:cxn modelId="{5E07A423-1238-B746-8F7F-A316C986E503}" type="presOf" srcId="{3B815531-48E3-F642-8AA5-956271622E05}" destId="{4DD89176-8ECC-A44D-A94A-3BAEF61E0035}" srcOrd="0" destOrd="0" presId="urn:microsoft.com/office/officeart/2005/8/layout/venn1"/>
    <dgm:cxn modelId="{0E901928-4EED-654A-8365-710E9E43B18C}" type="presOf" srcId="{9EB358B6-D312-CB46-B73E-561027D6621C}" destId="{F3C1F5DC-01DC-AE49-894A-4C199FF44B12}" srcOrd="0" destOrd="0" presId="urn:microsoft.com/office/officeart/2005/8/layout/venn1"/>
    <dgm:cxn modelId="{D194DC3A-22DA-2D4B-8A0A-835378575444}" type="presOf" srcId="{6E2F0D61-8B92-414F-87D5-30205DE0154C}" destId="{F8B4F1CB-C5A4-9747-949C-1E90E0E2A43F}" srcOrd="1" destOrd="0" presId="urn:microsoft.com/office/officeart/2005/8/layout/venn1"/>
    <dgm:cxn modelId="{688F0E52-5A45-A34F-A38D-9E113E3D98C2}" type="presOf" srcId="{6E2F0D61-8B92-414F-87D5-30205DE0154C}" destId="{296A1534-0528-A248-B6B7-2BE40FA3A09F}" srcOrd="0" destOrd="0" presId="urn:microsoft.com/office/officeart/2005/8/layout/venn1"/>
    <dgm:cxn modelId="{C4A074B4-4515-9E47-A412-3886721FF18C}" type="presOf" srcId="{3B815531-48E3-F642-8AA5-956271622E05}" destId="{A836B717-03B5-9E4F-B4B9-FA335211EC3B}" srcOrd="1" destOrd="0" presId="urn:microsoft.com/office/officeart/2005/8/layout/venn1"/>
    <dgm:cxn modelId="{16307CC4-FF3E-9740-9A11-AB7E1A95760B}" type="presOf" srcId="{D0B9D0D6-95F0-D446-88ED-DB01EBEBCDEE}" destId="{AC52612F-D956-8B49-9DA2-E4ED766C1DB5}" srcOrd="0" destOrd="0" presId="urn:microsoft.com/office/officeart/2005/8/layout/venn1"/>
    <dgm:cxn modelId="{2C2A73CB-2133-DB4F-BA6C-B459636611D6}" srcId="{9EB358B6-D312-CB46-B73E-561027D6621C}" destId="{3B815531-48E3-F642-8AA5-956271622E05}" srcOrd="2" destOrd="0" parTransId="{B2F2D303-48F5-FC48-9F3D-3DEC24F320E8}" sibTransId="{46770C34-6A6B-2647-AC00-4217484356B5}"/>
    <dgm:cxn modelId="{181679D5-538F-9948-B86F-60E130966D52}" srcId="{9EB358B6-D312-CB46-B73E-561027D6621C}" destId="{6E2F0D61-8B92-414F-87D5-30205DE0154C}" srcOrd="1" destOrd="0" parTransId="{69EDE475-8EDD-C14B-98FA-56FAFFD17F80}" sibTransId="{3563691A-02BD-2842-866F-C73066371835}"/>
    <dgm:cxn modelId="{615EF0E7-C6CE-8C49-9976-0751F2C0D123}" srcId="{9EB358B6-D312-CB46-B73E-561027D6621C}" destId="{D0B9D0D6-95F0-D446-88ED-DB01EBEBCDEE}" srcOrd="0" destOrd="0" parTransId="{35BCD70F-FDC2-FE4D-8D61-5FEEFFB0AA4E}" sibTransId="{3367CDB9-04CA-F645-BFC2-46598F67EF88}"/>
    <dgm:cxn modelId="{6AB692D0-ACF3-EC46-9EE8-CD9EC46942C6}" type="presParOf" srcId="{F3C1F5DC-01DC-AE49-894A-4C199FF44B12}" destId="{AC52612F-D956-8B49-9DA2-E4ED766C1DB5}" srcOrd="0" destOrd="0" presId="urn:microsoft.com/office/officeart/2005/8/layout/venn1"/>
    <dgm:cxn modelId="{DCB0B7E6-866E-5144-8A2B-1C06CB014978}" type="presParOf" srcId="{F3C1F5DC-01DC-AE49-894A-4C199FF44B12}" destId="{B6ECE876-B8D3-5A4D-8F63-7F6CBF32FC81}" srcOrd="1" destOrd="0" presId="urn:microsoft.com/office/officeart/2005/8/layout/venn1"/>
    <dgm:cxn modelId="{A23AA493-BEF6-2A49-A069-73BA5F992ACE}" type="presParOf" srcId="{F3C1F5DC-01DC-AE49-894A-4C199FF44B12}" destId="{296A1534-0528-A248-B6B7-2BE40FA3A09F}" srcOrd="2" destOrd="0" presId="urn:microsoft.com/office/officeart/2005/8/layout/venn1"/>
    <dgm:cxn modelId="{00F530B5-3635-C34E-A5BA-4F7B1D4B3803}" type="presParOf" srcId="{F3C1F5DC-01DC-AE49-894A-4C199FF44B12}" destId="{F8B4F1CB-C5A4-9747-949C-1E90E0E2A43F}" srcOrd="3" destOrd="0" presId="urn:microsoft.com/office/officeart/2005/8/layout/venn1"/>
    <dgm:cxn modelId="{AD2A59E4-0D7E-2546-B7D1-39E307225F93}" type="presParOf" srcId="{F3C1F5DC-01DC-AE49-894A-4C199FF44B12}" destId="{4DD89176-8ECC-A44D-A94A-3BAEF61E0035}" srcOrd="4" destOrd="0" presId="urn:microsoft.com/office/officeart/2005/8/layout/venn1"/>
    <dgm:cxn modelId="{AB5F2BE6-D412-E047-8195-52134E38FB40}" type="presParOf" srcId="{F3C1F5DC-01DC-AE49-894A-4C199FF44B12}" destId="{A836B717-03B5-9E4F-B4B9-FA335211EC3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131D0E-B942-F746-9206-4DA7EEDFB16A}" type="doc">
      <dgm:prSet loTypeId="urn:microsoft.com/office/officeart/2005/8/layout/cycle2" loCatId="" qsTypeId="urn:microsoft.com/office/officeart/2005/8/quickstyle/simple4" qsCatId="simple" csTypeId="urn:microsoft.com/office/officeart/2005/8/colors/accent2_2" csCatId="accent2" phldr="1"/>
      <dgm:spPr/>
      <dgm:t>
        <a:bodyPr/>
        <a:lstStyle/>
        <a:p>
          <a:endParaRPr lang="en-US"/>
        </a:p>
      </dgm:t>
    </dgm:pt>
    <dgm:pt modelId="{023232D4-0AD1-F043-904F-BAF178920BB8}">
      <dgm:prSet phldrT="[Text]"/>
      <dgm:spPr/>
      <dgm:t>
        <a:bodyPr/>
        <a:lstStyle/>
        <a:p>
          <a:r>
            <a:rPr lang="en-US" dirty="0"/>
            <a:t>1. Appropriate Frame</a:t>
          </a:r>
        </a:p>
      </dgm:t>
    </dgm:pt>
    <dgm:pt modelId="{7EAA161A-17BE-194F-80E3-85394E5D031E}" type="parTrans" cxnId="{680DAFB3-0D0C-D24E-8FB1-543D5D41686D}">
      <dgm:prSet/>
      <dgm:spPr/>
      <dgm:t>
        <a:bodyPr/>
        <a:lstStyle/>
        <a:p>
          <a:endParaRPr lang="en-US"/>
        </a:p>
      </dgm:t>
    </dgm:pt>
    <dgm:pt modelId="{FB91645D-3DF9-D946-98EA-F11B2BC6BA9C}" type="sibTrans" cxnId="{680DAFB3-0D0C-D24E-8FB1-543D5D41686D}">
      <dgm:prSet/>
      <dgm:spPr/>
      <dgm:t>
        <a:bodyPr/>
        <a:lstStyle/>
        <a:p>
          <a:endParaRPr lang="en-US"/>
        </a:p>
      </dgm:t>
    </dgm:pt>
    <dgm:pt modelId="{2A1FB36C-23B4-D744-B186-1546A379129B}">
      <dgm:prSet phldrT="[Text]"/>
      <dgm:spPr/>
      <dgm:t>
        <a:bodyPr/>
        <a:lstStyle/>
        <a:p>
          <a:r>
            <a:rPr lang="en-US" dirty="0"/>
            <a:t>2. Creative, Doable Alternatives</a:t>
          </a:r>
        </a:p>
      </dgm:t>
    </dgm:pt>
    <dgm:pt modelId="{377679E2-4D29-1248-914D-64762E2A3988}" type="parTrans" cxnId="{277FD1EA-A8A8-D244-A7CF-6E5297F43727}">
      <dgm:prSet/>
      <dgm:spPr/>
      <dgm:t>
        <a:bodyPr/>
        <a:lstStyle/>
        <a:p>
          <a:endParaRPr lang="en-US"/>
        </a:p>
      </dgm:t>
    </dgm:pt>
    <dgm:pt modelId="{056806C3-4CD3-1F49-A756-469DB0AA977F}" type="sibTrans" cxnId="{277FD1EA-A8A8-D244-A7CF-6E5297F43727}">
      <dgm:prSet/>
      <dgm:spPr/>
      <dgm:t>
        <a:bodyPr/>
        <a:lstStyle/>
        <a:p>
          <a:endParaRPr lang="en-US"/>
        </a:p>
      </dgm:t>
    </dgm:pt>
    <dgm:pt modelId="{C9DDD2E4-A749-1C48-8FD1-C2C4FF93ECAF}">
      <dgm:prSet phldrT="[Text]"/>
      <dgm:spPr/>
      <dgm:t>
        <a:bodyPr/>
        <a:lstStyle/>
        <a:p>
          <a:r>
            <a:rPr lang="en-US" dirty="0"/>
            <a:t>3. Meaningful, Reliable  Information</a:t>
          </a:r>
        </a:p>
      </dgm:t>
    </dgm:pt>
    <dgm:pt modelId="{FDBD72A9-A6BA-E74E-A0DA-5AC615BDC494}" type="parTrans" cxnId="{D22ED803-3430-144D-A445-8A7A0EF81E8B}">
      <dgm:prSet/>
      <dgm:spPr/>
      <dgm:t>
        <a:bodyPr/>
        <a:lstStyle/>
        <a:p>
          <a:endParaRPr lang="en-US"/>
        </a:p>
      </dgm:t>
    </dgm:pt>
    <dgm:pt modelId="{EBED863D-5A2F-9B49-BD4A-F29A8C990885}" type="sibTrans" cxnId="{D22ED803-3430-144D-A445-8A7A0EF81E8B}">
      <dgm:prSet/>
      <dgm:spPr/>
      <dgm:t>
        <a:bodyPr/>
        <a:lstStyle/>
        <a:p>
          <a:endParaRPr lang="en-US"/>
        </a:p>
      </dgm:t>
    </dgm:pt>
    <dgm:pt modelId="{442D614D-27BF-A44E-A6F4-120F404E7CDD}">
      <dgm:prSet phldrT="[Text]"/>
      <dgm:spPr/>
      <dgm:t>
        <a:bodyPr/>
        <a:lstStyle/>
        <a:p>
          <a:r>
            <a:rPr lang="en-US" dirty="0"/>
            <a:t>4. Clear Values and Trade Offs</a:t>
          </a:r>
        </a:p>
      </dgm:t>
    </dgm:pt>
    <dgm:pt modelId="{98AAB51A-DC8F-C446-96D5-863537DF2B16}" type="parTrans" cxnId="{5867F8F7-E5B9-3343-8474-90A76970B993}">
      <dgm:prSet/>
      <dgm:spPr/>
      <dgm:t>
        <a:bodyPr/>
        <a:lstStyle/>
        <a:p>
          <a:endParaRPr lang="en-US"/>
        </a:p>
      </dgm:t>
    </dgm:pt>
    <dgm:pt modelId="{8510DB40-339D-9E49-BEA5-0120013497A0}" type="sibTrans" cxnId="{5867F8F7-E5B9-3343-8474-90A76970B993}">
      <dgm:prSet/>
      <dgm:spPr/>
      <dgm:t>
        <a:bodyPr/>
        <a:lstStyle/>
        <a:p>
          <a:endParaRPr lang="en-US"/>
        </a:p>
      </dgm:t>
    </dgm:pt>
    <dgm:pt modelId="{01CDBF30-2F28-B346-8C87-6A207FDFC468}">
      <dgm:prSet phldrT="[Text]"/>
      <dgm:spPr/>
      <dgm:t>
        <a:bodyPr/>
        <a:lstStyle/>
        <a:p>
          <a:r>
            <a:rPr lang="en-US" dirty="0"/>
            <a:t>5. Logically Correct Reasoning</a:t>
          </a:r>
        </a:p>
      </dgm:t>
    </dgm:pt>
    <dgm:pt modelId="{005234F9-8645-8C42-8A55-83A1C7492BDB}" type="parTrans" cxnId="{472E70DE-54D2-DA4C-9FF8-9D06F07A9E2A}">
      <dgm:prSet/>
      <dgm:spPr/>
      <dgm:t>
        <a:bodyPr/>
        <a:lstStyle/>
        <a:p>
          <a:endParaRPr lang="en-US"/>
        </a:p>
      </dgm:t>
    </dgm:pt>
    <dgm:pt modelId="{80DED759-1BC0-6C4D-B53C-30F790A1BA8E}" type="sibTrans" cxnId="{472E70DE-54D2-DA4C-9FF8-9D06F07A9E2A}">
      <dgm:prSet/>
      <dgm:spPr/>
      <dgm:t>
        <a:bodyPr/>
        <a:lstStyle/>
        <a:p>
          <a:endParaRPr lang="en-US"/>
        </a:p>
      </dgm:t>
    </dgm:pt>
    <dgm:pt modelId="{40CCA7BE-9CD9-D143-9548-20DA614A824B}">
      <dgm:prSet phldrT="[Text]"/>
      <dgm:spPr/>
      <dgm:t>
        <a:bodyPr/>
        <a:lstStyle/>
        <a:p>
          <a:r>
            <a:rPr lang="en-US" dirty="0"/>
            <a:t>6. Commitment to Action</a:t>
          </a:r>
        </a:p>
      </dgm:t>
    </dgm:pt>
    <dgm:pt modelId="{8C3A4699-5DB6-BE4C-83BF-075149D5EC8A}" type="parTrans" cxnId="{7A0E26C1-34EA-5E48-8E6B-C4BECCEDA229}">
      <dgm:prSet/>
      <dgm:spPr/>
      <dgm:t>
        <a:bodyPr/>
        <a:lstStyle/>
        <a:p>
          <a:endParaRPr lang="en-US"/>
        </a:p>
      </dgm:t>
    </dgm:pt>
    <dgm:pt modelId="{8E8D7ECF-9BA0-8048-9910-A57796A61259}" type="sibTrans" cxnId="{7A0E26C1-34EA-5E48-8E6B-C4BECCEDA229}">
      <dgm:prSet/>
      <dgm:spPr/>
      <dgm:t>
        <a:bodyPr/>
        <a:lstStyle/>
        <a:p>
          <a:endParaRPr lang="en-US"/>
        </a:p>
      </dgm:t>
    </dgm:pt>
    <dgm:pt modelId="{FDEDB221-8892-7442-993F-B2E32EF7A243}" type="pres">
      <dgm:prSet presAssocID="{DF131D0E-B942-F746-9206-4DA7EEDFB16A}" presName="cycle" presStyleCnt="0">
        <dgm:presLayoutVars>
          <dgm:dir/>
          <dgm:resizeHandles val="exact"/>
        </dgm:presLayoutVars>
      </dgm:prSet>
      <dgm:spPr/>
    </dgm:pt>
    <dgm:pt modelId="{75EE7D15-E6D9-A14A-85A8-B7C9BEB567F3}" type="pres">
      <dgm:prSet presAssocID="{023232D4-0AD1-F043-904F-BAF178920BB8}" presName="node" presStyleLbl="node1" presStyleIdx="0" presStyleCnt="6">
        <dgm:presLayoutVars>
          <dgm:bulletEnabled val="1"/>
        </dgm:presLayoutVars>
      </dgm:prSet>
      <dgm:spPr/>
    </dgm:pt>
    <dgm:pt modelId="{BC68DFF7-E132-0744-85B5-2530CBEE17D1}" type="pres">
      <dgm:prSet presAssocID="{FB91645D-3DF9-D946-98EA-F11B2BC6BA9C}" presName="sibTrans" presStyleLbl="sibTrans2D1" presStyleIdx="0" presStyleCnt="6"/>
      <dgm:spPr/>
    </dgm:pt>
    <dgm:pt modelId="{9A26DA1D-BF3C-FE4F-A2DE-370D1F95604C}" type="pres">
      <dgm:prSet presAssocID="{FB91645D-3DF9-D946-98EA-F11B2BC6BA9C}" presName="connectorText" presStyleLbl="sibTrans2D1" presStyleIdx="0" presStyleCnt="6"/>
      <dgm:spPr/>
    </dgm:pt>
    <dgm:pt modelId="{5322578C-D457-844F-A491-71EEEB715220}" type="pres">
      <dgm:prSet presAssocID="{2A1FB36C-23B4-D744-B186-1546A379129B}" presName="node" presStyleLbl="node1" presStyleIdx="1" presStyleCnt="6">
        <dgm:presLayoutVars>
          <dgm:bulletEnabled val="1"/>
        </dgm:presLayoutVars>
      </dgm:prSet>
      <dgm:spPr/>
    </dgm:pt>
    <dgm:pt modelId="{6081F05C-00DB-A847-B94E-332176B40310}" type="pres">
      <dgm:prSet presAssocID="{056806C3-4CD3-1F49-A756-469DB0AA977F}" presName="sibTrans" presStyleLbl="sibTrans2D1" presStyleIdx="1" presStyleCnt="6"/>
      <dgm:spPr/>
    </dgm:pt>
    <dgm:pt modelId="{37EDBE2F-B934-CE4C-906B-226EEE14AA9B}" type="pres">
      <dgm:prSet presAssocID="{056806C3-4CD3-1F49-A756-469DB0AA977F}" presName="connectorText" presStyleLbl="sibTrans2D1" presStyleIdx="1" presStyleCnt="6"/>
      <dgm:spPr/>
    </dgm:pt>
    <dgm:pt modelId="{567DFA6E-EF61-EA49-A1E8-6F36433D635A}" type="pres">
      <dgm:prSet presAssocID="{C9DDD2E4-A749-1C48-8FD1-C2C4FF93ECAF}" presName="node" presStyleLbl="node1" presStyleIdx="2" presStyleCnt="6">
        <dgm:presLayoutVars>
          <dgm:bulletEnabled val="1"/>
        </dgm:presLayoutVars>
      </dgm:prSet>
      <dgm:spPr/>
    </dgm:pt>
    <dgm:pt modelId="{AA8A3B77-A128-BA45-9545-36F2786FC02E}" type="pres">
      <dgm:prSet presAssocID="{EBED863D-5A2F-9B49-BD4A-F29A8C990885}" presName="sibTrans" presStyleLbl="sibTrans2D1" presStyleIdx="2" presStyleCnt="6"/>
      <dgm:spPr/>
    </dgm:pt>
    <dgm:pt modelId="{BC02886F-DAA5-9541-BEF5-7D1A0231CD11}" type="pres">
      <dgm:prSet presAssocID="{EBED863D-5A2F-9B49-BD4A-F29A8C990885}" presName="connectorText" presStyleLbl="sibTrans2D1" presStyleIdx="2" presStyleCnt="6"/>
      <dgm:spPr/>
    </dgm:pt>
    <dgm:pt modelId="{B7D4C895-D62A-B94F-A4CA-A4AFD2C92066}" type="pres">
      <dgm:prSet presAssocID="{442D614D-27BF-A44E-A6F4-120F404E7CDD}" presName="node" presStyleLbl="node1" presStyleIdx="3" presStyleCnt="6">
        <dgm:presLayoutVars>
          <dgm:bulletEnabled val="1"/>
        </dgm:presLayoutVars>
      </dgm:prSet>
      <dgm:spPr/>
    </dgm:pt>
    <dgm:pt modelId="{8792F585-F853-5341-A455-D0836F773822}" type="pres">
      <dgm:prSet presAssocID="{8510DB40-339D-9E49-BEA5-0120013497A0}" presName="sibTrans" presStyleLbl="sibTrans2D1" presStyleIdx="3" presStyleCnt="6"/>
      <dgm:spPr/>
    </dgm:pt>
    <dgm:pt modelId="{E17F2133-ECF8-BE41-8009-92C456A6698A}" type="pres">
      <dgm:prSet presAssocID="{8510DB40-339D-9E49-BEA5-0120013497A0}" presName="connectorText" presStyleLbl="sibTrans2D1" presStyleIdx="3" presStyleCnt="6"/>
      <dgm:spPr/>
    </dgm:pt>
    <dgm:pt modelId="{E9553CA6-84C2-994E-AA93-37F1D86130D2}" type="pres">
      <dgm:prSet presAssocID="{01CDBF30-2F28-B346-8C87-6A207FDFC468}" presName="node" presStyleLbl="node1" presStyleIdx="4" presStyleCnt="6">
        <dgm:presLayoutVars>
          <dgm:bulletEnabled val="1"/>
        </dgm:presLayoutVars>
      </dgm:prSet>
      <dgm:spPr/>
    </dgm:pt>
    <dgm:pt modelId="{1C4FEDA8-EC5A-7C4C-AE62-4ADAFA7D3A7F}" type="pres">
      <dgm:prSet presAssocID="{80DED759-1BC0-6C4D-B53C-30F790A1BA8E}" presName="sibTrans" presStyleLbl="sibTrans2D1" presStyleIdx="4" presStyleCnt="6"/>
      <dgm:spPr/>
    </dgm:pt>
    <dgm:pt modelId="{79A8A19C-4629-2E4D-943F-D55C2DE7C86A}" type="pres">
      <dgm:prSet presAssocID="{80DED759-1BC0-6C4D-B53C-30F790A1BA8E}" presName="connectorText" presStyleLbl="sibTrans2D1" presStyleIdx="4" presStyleCnt="6"/>
      <dgm:spPr/>
    </dgm:pt>
    <dgm:pt modelId="{70552E61-88F7-584E-B8A3-6C9700C99E75}" type="pres">
      <dgm:prSet presAssocID="{40CCA7BE-9CD9-D143-9548-20DA614A824B}" presName="node" presStyleLbl="node1" presStyleIdx="5" presStyleCnt="6">
        <dgm:presLayoutVars>
          <dgm:bulletEnabled val="1"/>
        </dgm:presLayoutVars>
      </dgm:prSet>
      <dgm:spPr/>
    </dgm:pt>
    <dgm:pt modelId="{ED5E2EB2-069C-5944-8D82-093A8FBA9858}" type="pres">
      <dgm:prSet presAssocID="{8E8D7ECF-9BA0-8048-9910-A57796A61259}" presName="sibTrans" presStyleLbl="sibTrans2D1" presStyleIdx="5" presStyleCnt="6"/>
      <dgm:spPr/>
    </dgm:pt>
    <dgm:pt modelId="{5078F8ED-E675-5B43-BCBA-0C3FACFD9367}" type="pres">
      <dgm:prSet presAssocID="{8E8D7ECF-9BA0-8048-9910-A57796A61259}" presName="connectorText" presStyleLbl="sibTrans2D1" presStyleIdx="5" presStyleCnt="6"/>
      <dgm:spPr/>
    </dgm:pt>
  </dgm:ptLst>
  <dgm:cxnLst>
    <dgm:cxn modelId="{D22ED803-3430-144D-A445-8A7A0EF81E8B}" srcId="{DF131D0E-B942-F746-9206-4DA7EEDFB16A}" destId="{C9DDD2E4-A749-1C48-8FD1-C2C4FF93ECAF}" srcOrd="2" destOrd="0" parTransId="{FDBD72A9-A6BA-E74E-A0DA-5AC615BDC494}" sibTransId="{EBED863D-5A2F-9B49-BD4A-F29A8C990885}"/>
    <dgm:cxn modelId="{0379C20D-BBCF-8F45-ADEF-6CEAB21F7916}" type="presOf" srcId="{8510DB40-339D-9E49-BEA5-0120013497A0}" destId="{8792F585-F853-5341-A455-D0836F773822}" srcOrd="0" destOrd="0" presId="urn:microsoft.com/office/officeart/2005/8/layout/cycle2"/>
    <dgm:cxn modelId="{69984013-0239-4F45-AFD3-1260AE676E1C}" type="presOf" srcId="{056806C3-4CD3-1F49-A756-469DB0AA977F}" destId="{37EDBE2F-B934-CE4C-906B-226EEE14AA9B}" srcOrd="1" destOrd="0" presId="urn:microsoft.com/office/officeart/2005/8/layout/cycle2"/>
    <dgm:cxn modelId="{B6C6FD21-2069-D040-8FC7-6D56E2451199}" type="presOf" srcId="{EBED863D-5A2F-9B49-BD4A-F29A8C990885}" destId="{BC02886F-DAA5-9541-BEF5-7D1A0231CD11}" srcOrd="1" destOrd="0" presId="urn:microsoft.com/office/officeart/2005/8/layout/cycle2"/>
    <dgm:cxn modelId="{798C8A6D-C53F-D546-B8DE-BA0A7B258AD1}" type="presOf" srcId="{FB91645D-3DF9-D946-98EA-F11B2BC6BA9C}" destId="{BC68DFF7-E132-0744-85B5-2530CBEE17D1}" srcOrd="0" destOrd="0" presId="urn:microsoft.com/office/officeart/2005/8/layout/cycle2"/>
    <dgm:cxn modelId="{150BDB75-E493-AE41-B6C5-63FE238504D4}" type="presOf" srcId="{056806C3-4CD3-1F49-A756-469DB0AA977F}" destId="{6081F05C-00DB-A847-B94E-332176B40310}" srcOrd="0" destOrd="0" presId="urn:microsoft.com/office/officeart/2005/8/layout/cycle2"/>
    <dgm:cxn modelId="{725D7496-E4F2-3A48-BFA0-FA56BB5F2D76}" type="presOf" srcId="{FB91645D-3DF9-D946-98EA-F11B2BC6BA9C}" destId="{9A26DA1D-BF3C-FE4F-A2DE-370D1F95604C}" srcOrd="1" destOrd="0" presId="urn:microsoft.com/office/officeart/2005/8/layout/cycle2"/>
    <dgm:cxn modelId="{D3DF7B99-09C7-ED41-AEE8-DEA2E519CAAF}" type="presOf" srcId="{80DED759-1BC0-6C4D-B53C-30F790A1BA8E}" destId="{1C4FEDA8-EC5A-7C4C-AE62-4ADAFA7D3A7F}" srcOrd="0" destOrd="0" presId="urn:microsoft.com/office/officeart/2005/8/layout/cycle2"/>
    <dgm:cxn modelId="{1D3FA49A-CF6C-8E48-962F-0C1D2C12ED8B}" type="presOf" srcId="{023232D4-0AD1-F043-904F-BAF178920BB8}" destId="{75EE7D15-E6D9-A14A-85A8-B7C9BEB567F3}" srcOrd="0" destOrd="0" presId="urn:microsoft.com/office/officeart/2005/8/layout/cycle2"/>
    <dgm:cxn modelId="{E05F75A1-02AE-4847-A3D2-D7B5C2B8C5D6}" type="presOf" srcId="{8510DB40-339D-9E49-BEA5-0120013497A0}" destId="{E17F2133-ECF8-BE41-8009-92C456A6698A}" srcOrd="1" destOrd="0" presId="urn:microsoft.com/office/officeart/2005/8/layout/cycle2"/>
    <dgm:cxn modelId="{56FC6CA6-B938-324F-A2D5-88E30A2F1792}" type="presOf" srcId="{01CDBF30-2F28-B346-8C87-6A207FDFC468}" destId="{E9553CA6-84C2-994E-AA93-37F1D86130D2}" srcOrd="0" destOrd="0" presId="urn:microsoft.com/office/officeart/2005/8/layout/cycle2"/>
    <dgm:cxn modelId="{E09DBFAE-7373-6E4A-B73E-6E7833C94F9E}" type="presOf" srcId="{DF131D0E-B942-F746-9206-4DA7EEDFB16A}" destId="{FDEDB221-8892-7442-993F-B2E32EF7A243}" srcOrd="0" destOrd="0" presId="urn:microsoft.com/office/officeart/2005/8/layout/cycle2"/>
    <dgm:cxn modelId="{680DAFB3-0D0C-D24E-8FB1-543D5D41686D}" srcId="{DF131D0E-B942-F746-9206-4DA7EEDFB16A}" destId="{023232D4-0AD1-F043-904F-BAF178920BB8}" srcOrd="0" destOrd="0" parTransId="{7EAA161A-17BE-194F-80E3-85394E5D031E}" sibTransId="{FB91645D-3DF9-D946-98EA-F11B2BC6BA9C}"/>
    <dgm:cxn modelId="{CACB9AB5-2945-8D4F-9AFB-14A10FCAE914}" type="presOf" srcId="{80DED759-1BC0-6C4D-B53C-30F790A1BA8E}" destId="{79A8A19C-4629-2E4D-943F-D55C2DE7C86A}" srcOrd="1" destOrd="0" presId="urn:microsoft.com/office/officeart/2005/8/layout/cycle2"/>
    <dgm:cxn modelId="{7A0E26C1-34EA-5E48-8E6B-C4BECCEDA229}" srcId="{DF131D0E-B942-F746-9206-4DA7EEDFB16A}" destId="{40CCA7BE-9CD9-D143-9548-20DA614A824B}" srcOrd="5" destOrd="0" parTransId="{8C3A4699-5DB6-BE4C-83BF-075149D5EC8A}" sibTransId="{8E8D7ECF-9BA0-8048-9910-A57796A61259}"/>
    <dgm:cxn modelId="{6216F2C1-5192-DB4F-953D-16276088A48F}" type="presOf" srcId="{8E8D7ECF-9BA0-8048-9910-A57796A61259}" destId="{5078F8ED-E675-5B43-BCBA-0C3FACFD9367}" srcOrd="1" destOrd="0" presId="urn:microsoft.com/office/officeart/2005/8/layout/cycle2"/>
    <dgm:cxn modelId="{D91F7FC3-2CFE-5043-A4E0-F4E739C1D873}" type="presOf" srcId="{EBED863D-5A2F-9B49-BD4A-F29A8C990885}" destId="{AA8A3B77-A128-BA45-9545-36F2786FC02E}" srcOrd="0" destOrd="0" presId="urn:microsoft.com/office/officeart/2005/8/layout/cycle2"/>
    <dgm:cxn modelId="{16A43FCE-3F3D-EA41-85D6-AE4B341AF385}" type="presOf" srcId="{2A1FB36C-23B4-D744-B186-1546A379129B}" destId="{5322578C-D457-844F-A491-71EEEB715220}" srcOrd="0" destOrd="0" presId="urn:microsoft.com/office/officeart/2005/8/layout/cycle2"/>
    <dgm:cxn modelId="{920535D5-4156-0C4F-BB1D-FC15B7328941}" type="presOf" srcId="{442D614D-27BF-A44E-A6F4-120F404E7CDD}" destId="{B7D4C895-D62A-B94F-A4CA-A4AFD2C92066}" srcOrd="0" destOrd="0" presId="urn:microsoft.com/office/officeart/2005/8/layout/cycle2"/>
    <dgm:cxn modelId="{24D835D6-88DA-6145-865E-8568FBECC8A6}" type="presOf" srcId="{40CCA7BE-9CD9-D143-9548-20DA614A824B}" destId="{70552E61-88F7-584E-B8A3-6C9700C99E75}" srcOrd="0" destOrd="0" presId="urn:microsoft.com/office/officeart/2005/8/layout/cycle2"/>
    <dgm:cxn modelId="{472E70DE-54D2-DA4C-9FF8-9D06F07A9E2A}" srcId="{DF131D0E-B942-F746-9206-4DA7EEDFB16A}" destId="{01CDBF30-2F28-B346-8C87-6A207FDFC468}" srcOrd="4" destOrd="0" parTransId="{005234F9-8645-8C42-8A55-83A1C7492BDB}" sibTransId="{80DED759-1BC0-6C4D-B53C-30F790A1BA8E}"/>
    <dgm:cxn modelId="{277FD1EA-A8A8-D244-A7CF-6E5297F43727}" srcId="{DF131D0E-B942-F746-9206-4DA7EEDFB16A}" destId="{2A1FB36C-23B4-D744-B186-1546A379129B}" srcOrd="1" destOrd="0" parTransId="{377679E2-4D29-1248-914D-64762E2A3988}" sibTransId="{056806C3-4CD3-1F49-A756-469DB0AA977F}"/>
    <dgm:cxn modelId="{ADB3ADF5-4464-DD49-B13D-FC2C974E4411}" type="presOf" srcId="{C9DDD2E4-A749-1C48-8FD1-C2C4FF93ECAF}" destId="{567DFA6E-EF61-EA49-A1E8-6F36433D635A}" srcOrd="0" destOrd="0" presId="urn:microsoft.com/office/officeart/2005/8/layout/cycle2"/>
    <dgm:cxn modelId="{5867F8F7-E5B9-3343-8474-90A76970B993}" srcId="{DF131D0E-B942-F746-9206-4DA7EEDFB16A}" destId="{442D614D-27BF-A44E-A6F4-120F404E7CDD}" srcOrd="3" destOrd="0" parTransId="{98AAB51A-DC8F-C446-96D5-863537DF2B16}" sibTransId="{8510DB40-339D-9E49-BEA5-0120013497A0}"/>
    <dgm:cxn modelId="{F75CC3FB-C062-684B-9F9E-5691B1970F4F}" type="presOf" srcId="{8E8D7ECF-9BA0-8048-9910-A57796A61259}" destId="{ED5E2EB2-069C-5944-8D82-093A8FBA9858}" srcOrd="0" destOrd="0" presId="urn:microsoft.com/office/officeart/2005/8/layout/cycle2"/>
    <dgm:cxn modelId="{0976314C-CD59-4840-99DC-93604DC6BC96}" type="presParOf" srcId="{FDEDB221-8892-7442-993F-B2E32EF7A243}" destId="{75EE7D15-E6D9-A14A-85A8-B7C9BEB567F3}" srcOrd="0" destOrd="0" presId="urn:microsoft.com/office/officeart/2005/8/layout/cycle2"/>
    <dgm:cxn modelId="{64F704D1-09A0-4946-B3D8-A4744B2003A3}" type="presParOf" srcId="{FDEDB221-8892-7442-993F-B2E32EF7A243}" destId="{BC68DFF7-E132-0744-85B5-2530CBEE17D1}" srcOrd="1" destOrd="0" presId="urn:microsoft.com/office/officeart/2005/8/layout/cycle2"/>
    <dgm:cxn modelId="{FFBBD349-45B1-D24B-ACAE-1760957F52DE}" type="presParOf" srcId="{BC68DFF7-E132-0744-85B5-2530CBEE17D1}" destId="{9A26DA1D-BF3C-FE4F-A2DE-370D1F95604C}" srcOrd="0" destOrd="0" presId="urn:microsoft.com/office/officeart/2005/8/layout/cycle2"/>
    <dgm:cxn modelId="{5479A1F2-81FD-2A4E-A993-CD842173A04A}" type="presParOf" srcId="{FDEDB221-8892-7442-993F-B2E32EF7A243}" destId="{5322578C-D457-844F-A491-71EEEB715220}" srcOrd="2" destOrd="0" presId="urn:microsoft.com/office/officeart/2005/8/layout/cycle2"/>
    <dgm:cxn modelId="{0F129E3A-9165-1849-B4E0-132BEE14B8D5}" type="presParOf" srcId="{FDEDB221-8892-7442-993F-B2E32EF7A243}" destId="{6081F05C-00DB-A847-B94E-332176B40310}" srcOrd="3" destOrd="0" presId="urn:microsoft.com/office/officeart/2005/8/layout/cycle2"/>
    <dgm:cxn modelId="{231CBE3D-021B-BE4A-B4BE-4F3036478ED3}" type="presParOf" srcId="{6081F05C-00DB-A847-B94E-332176B40310}" destId="{37EDBE2F-B934-CE4C-906B-226EEE14AA9B}" srcOrd="0" destOrd="0" presId="urn:microsoft.com/office/officeart/2005/8/layout/cycle2"/>
    <dgm:cxn modelId="{A2217DE4-8BAF-5E4B-9CD7-0B0D244D5291}" type="presParOf" srcId="{FDEDB221-8892-7442-993F-B2E32EF7A243}" destId="{567DFA6E-EF61-EA49-A1E8-6F36433D635A}" srcOrd="4" destOrd="0" presId="urn:microsoft.com/office/officeart/2005/8/layout/cycle2"/>
    <dgm:cxn modelId="{93E8148E-183B-BD43-B033-3B0599FC1A9A}" type="presParOf" srcId="{FDEDB221-8892-7442-993F-B2E32EF7A243}" destId="{AA8A3B77-A128-BA45-9545-36F2786FC02E}" srcOrd="5" destOrd="0" presId="urn:microsoft.com/office/officeart/2005/8/layout/cycle2"/>
    <dgm:cxn modelId="{18248E64-CF8F-8847-BAA5-0AB9616D4954}" type="presParOf" srcId="{AA8A3B77-A128-BA45-9545-36F2786FC02E}" destId="{BC02886F-DAA5-9541-BEF5-7D1A0231CD11}" srcOrd="0" destOrd="0" presId="urn:microsoft.com/office/officeart/2005/8/layout/cycle2"/>
    <dgm:cxn modelId="{F0571646-8B6D-154F-A38D-867FF2B9E7CD}" type="presParOf" srcId="{FDEDB221-8892-7442-993F-B2E32EF7A243}" destId="{B7D4C895-D62A-B94F-A4CA-A4AFD2C92066}" srcOrd="6" destOrd="0" presId="urn:microsoft.com/office/officeart/2005/8/layout/cycle2"/>
    <dgm:cxn modelId="{2689BA96-E32D-DD46-9696-F2A97FEB07A9}" type="presParOf" srcId="{FDEDB221-8892-7442-993F-B2E32EF7A243}" destId="{8792F585-F853-5341-A455-D0836F773822}" srcOrd="7" destOrd="0" presId="urn:microsoft.com/office/officeart/2005/8/layout/cycle2"/>
    <dgm:cxn modelId="{D5FE6136-6D64-EA40-BFAC-568DBF92411D}" type="presParOf" srcId="{8792F585-F853-5341-A455-D0836F773822}" destId="{E17F2133-ECF8-BE41-8009-92C456A6698A}" srcOrd="0" destOrd="0" presId="urn:microsoft.com/office/officeart/2005/8/layout/cycle2"/>
    <dgm:cxn modelId="{082F1DDA-EB3F-214A-A297-DEB531033E83}" type="presParOf" srcId="{FDEDB221-8892-7442-993F-B2E32EF7A243}" destId="{E9553CA6-84C2-994E-AA93-37F1D86130D2}" srcOrd="8" destOrd="0" presId="urn:microsoft.com/office/officeart/2005/8/layout/cycle2"/>
    <dgm:cxn modelId="{1AA7B261-C01B-1849-B2E2-4E882F191B82}" type="presParOf" srcId="{FDEDB221-8892-7442-993F-B2E32EF7A243}" destId="{1C4FEDA8-EC5A-7C4C-AE62-4ADAFA7D3A7F}" srcOrd="9" destOrd="0" presId="urn:microsoft.com/office/officeart/2005/8/layout/cycle2"/>
    <dgm:cxn modelId="{EC4E4DED-6501-7B43-8DD2-0C08BEA4BA4A}" type="presParOf" srcId="{1C4FEDA8-EC5A-7C4C-AE62-4ADAFA7D3A7F}" destId="{79A8A19C-4629-2E4D-943F-D55C2DE7C86A}" srcOrd="0" destOrd="0" presId="urn:microsoft.com/office/officeart/2005/8/layout/cycle2"/>
    <dgm:cxn modelId="{9AD5744A-BA6D-824C-AE7C-8C597CBB3C77}" type="presParOf" srcId="{FDEDB221-8892-7442-993F-B2E32EF7A243}" destId="{70552E61-88F7-584E-B8A3-6C9700C99E75}" srcOrd="10" destOrd="0" presId="urn:microsoft.com/office/officeart/2005/8/layout/cycle2"/>
    <dgm:cxn modelId="{58E9AD18-75F3-514D-B148-84045D25667F}" type="presParOf" srcId="{FDEDB221-8892-7442-993F-B2E32EF7A243}" destId="{ED5E2EB2-069C-5944-8D82-093A8FBA9858}" srcOrd="11" destOrd="0" presId="urn:microsoft.com/office/officeart/2005/8/layout/cycle2"/>
    <dgm:cxn modelId="{CA6C0978-E922-0249-8429-E48467747D2B}" type="presParOf" srcId="{ED5E2EB2-069C-5944-8D82-093A8FBA9858}" destId="{5078F8ED-E675-5B43-BCBA-0C3FACFD9367}"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5B602C-24E4-C84E-B167-387728924013}"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FF66ECFD-5E3D-3643-8ECE-C34632F1FE65}">
      <dgm:prSet/>
      <dgm:spPr>
        <a:solidFill>
          <a:schemeClr val="accent2">
            <a:lumMod val="75000"/>
          </a:schemeClr>
        </a:solidFill>
      </dgm:spPr>
      <dgm:t>
        <a:bodyPr/>
        <a:lstStyle/>
        <a:p>
          <a:pPr rtl="0"/>
          <a:r>
            <a:rPr lang="en-US" dirty="0"/>
            <a:t>Management commissions a team to work on a problem</a:t>
          </a:r>
        </a:p>
      </dgm:t>
    </dgm:pt>
    <dgm:pt modelId="{E9605E0C-9CAD-9F44-A85D-8F1E8296174C}" type="parTrans" cxnId="{D0B3D0F1-38A8-A441-86F3-F9DDB33F1CB1}">
      <dgm:prSet/>
      <dgm:spPr/>
      <dgm:t>
        <a:bodyPr/>
        <a:lstStyle/>
        <a:p>
          <a:endParaRPr lang="en-US"/>
        </a:p>
      </dgm:t>
    </dgm:pt>
    <dgm:pt modelId="{B734B5DB-172C-314D-97AA-F3F6F845A7A8}" type="sibTrans" cxnId="{D0B3D0F1-38A8-A441-86F3-F9DDB33F1CB1}">
      <dgm:prSet/>
      <dgm:spPr/>
      <dgm:t>
        <a:bodyPr/>
        <a:lstStyle/>
        <a:p>
          <a:endParaRPr lang="en-US"/>
        </a:p>
      </dgm:t>
    </dgm:pt>
    <dgm:pt modelId="{90C21AF5-E12A-B443-8CF0-9305D7D1839C}">
      <dgm:prSet/>
      <dgm:spPr>
        <a:solidFill>
          <a:schemeClr val="accent2">
            <a:lumMod val="75000"/>
          </a:schemeClr>
        </a:solidFill>
      </dgm:spPr>
      <dgm:t>
        <a:bodyPr/>
        <a:lstStyle/>
        <a:p>
          <a:pPr rtl="0"/>
          <a:r>
            <a:rPr lang="en-US" dirty="0"/>
            <a:t>The team analyzes the situation, creates a solution and presents to management</a:t>
          </a:r>
        </a:p>
      </dgm:t>
    </dgm:pt>
    <dgm:pt modelId="{1DFD225E-38BF-404F-9AA3-B749A4EDB629}" type="parTrans" cxnId="{84621F87-09C3-5642-9EB7-87324A544CA3}">
      <dgm:prSet/>
      <dgm:spPr/>
      <dgm:t>
        <a:bodyPr/>
        <a:lstStyle/>
        <a:p>
          <a:endParaRPr lang="en-US"/>
        </a:p>
      </dgm:t>
    </dgm:pt>
    <dgm:pt modelId="{A687180E-19D1-BE49-8DE3-EB9BCAF53844}" type="sibTrans" cxnId="{84621F87-09C3-5642-9EB7-87324A544CA3}">
      <dgm:prSet/>
      <dgm:spPr/>
      <dgm:t>
        <a:bodyPr/>
        <a:lstStyle/>
        <a:p>
          <a:endParaRPr lang="en-US"/>
        </a:p>
      </dgm:t>
    </dgm:pt>
    <dgm:pt modelId="{69EE4B5F-0BD7-734C-A2EA-603441CBDA64}">
      <dgm:prSet/>
      <dgm:spPr>
        <a:solidFill>
          <a:schemeClr val="accent2">
            <a:lumMod val="75000"/>
          </a:schemeClr>
        </a:solidFill>
      </dgm:spPr>
      <dgm:t>
        <a:bodyPr/>
        <a:lstStyle/>
        <a:p>
          <a:pPr rtl="0"/>
          <a:r>
            <a:rPr lang="en-US" dirty="0"/>
            <a:t>Management accepts or rejects</a:t>
          </a:r>
        </a:p>
      </dgm:t>
    </dgm:pt>
    <dgm:pt modelId="{B097A2DB-8563-EE47-B304-9D20AA5C05D9}" type="parTrans" cxnId="{62C33914-A5AD-6142-A630-97003B20FFED}">
      <dgm:prSet/>
      <dgm:spPr/>
      <dgm:t>
        <a:bodyPr/>
        <a:lstStyle/>
        <a:p>
          <a:endParaRPr lang="en-US"/>
        </a:p>
      </dgm:t>
    </dgm:pt>
    <dgm:pt modelId="{9C1C282A-1D58-8949-A059-801F65EEB525}" type="sibTrans" cxnId="{62C33914-A5AD-6142-A630-97003B20FFED}">
      <dgm:prSet/>
      <dgm:spPr/>
      <dgm:t>
        <a:bodyPr/>
        <a:lstStyle/>
        <a:p>
          <a:endParaRPr lang="en-US"/>
        </a:p>
      </dgm:t>
    </dgm:pt>
    <dgm:pt modelId="{8D1CDE5C-08FD-C546-BC3F-81BD74A5691F}" type="pres">
      <dgm:prSet presAssocID="{D25B602C-24E4-C84E-B167-387728924013}" presName="rootnode" presStyleCnt="0">
        <dgm:presLayoutVars>
          <dgm:chMax/>
          <dgm:chPref/>
          <dgm:dir/>
          <dgm:animLvl val="lvl"/>
        </dgm:presLayoutVars>
      </dgm:prSet>
      <dgm:spPr/>
    </dgm:pt>
    <dgm:pt modelId="{B667035B-76ED-A74E-A571-2CD1551471D2}" type="pres">
      <dgm:prSet presAssocID="{FF66ECFD-5E3D-3643-8ECE-C34632F1FE65}" presName="composite" presStyleCnt="0"/>
      <dgm:spPr/>
    </dgm:pt>
    <dgm:pt modelId="{34BE718C-03FE-EC44-8888-07117452A2DE}" type="pres">
      <dgm:prSet presAssocID="{FF66ECFD-5E3D-3643-8ECE-C34632F1FE65}" presName="bentUpArrow1" presStyleLbl="alignImgPlace1" presStyleIdx="0" presStyleCnt="2"/>
      <dgm:spPr/>
    </dgm:pt>
    <dgm:pt modelId="{BE5891EA-2936-F44F-A97C-2BB537FB98E0}" type="pres">
      <dgm:prSet presAssocID="{FF66ECFD-5E3D-3643-8ECE-C34632F1FE65}" presName="ParentText" presStyleLbl="node1" presStyleIdx="0" presStyleCnt="3">
        <dgm:presLayoutVars>
          <dgm:chMax val="1"/>
          <dgm:chPref val="1"/>
          <dgm:bulletEnabled val="1"/>
        </dgm:presLayoutVars>
      </dgm:prSet>
      <dgm:spPr/>
    </dgm:pt>
    <dgm:pt modelId="{85EF6C5D-C5B0-3A4F-8653-F0BCEE6AEB85}" type="pres">
      <dgm:prSet presAssocID="{FF66ECFD-5E3D-3643-8ECE-C34632F1FE65}" presName="ChildText" presStyleLbl="revTx" presStyleIdx="0" presStyleCnt="2">
        <dgm:presLayoutVars>
          <dgm:chMax val="0"/>
          <dgm:chPref val="0"/>
          <dgm:bulletEnabled val="1"/>
        </dgm:presLayoutVars>
      </dgm:prSet>
      <dgm:spPr/>
    </dgm:pt>
    <dgm:pt modelId="{DAFCADCE-37D0-A546-92E5-ECA99FBC41BF}" type="pres">
      <dgm:prSet presAssocID="{B734B5DB-172C-314D-97AA-F3F6F845A7A8}" presName="sibTrans" presStyleCnt="0"/>
      <dgm:spPr/>
    </dgm:pt>
    <dgm:pt modelId="{8AF35C1C-ADF4-C04E-A7D0-E2EA53ED12AA}" type="pres">
      <dgm:prSet presAssocID="{90C21AF5-E12A-B443-8CF0-9305D7D1839C}" presName="composite" presStyleCnt="0"/>
      <dgm:spPr/>
    </dgm:pt>
    <dgm:pt modelId="{56BEA18E-B441-8442-8395-C241DA83189E}" type="pres">
      <dgm:prSet presAssocID="{90C21AF5-E12A-B443-8CF0-9305D7D1839C}" presName="bentUpArrow1" presStyleLbl="alignImgPlace1" presStyleIdx="1" presStyleCnt="2"/>
      <dgm:spPr/>
    </dgm:pt>
    <dgm:pt modelId="{54A74B5A-D8B1-4644-90AC-097BB0EBA186}" type="pres">
      <dgm:prSet presAssocID="{90C21AF5-E12A-B443-8CF0-9305D7D1839C}" presName="ParentText" presStyleLbl="node1" presStyleIdx="1" presStyleCnt="3">
        <dgm:presLayoutVars>
          <dgm:chMax val="1"/>
          <dgm:chPref val="1"/>
          <dgm:bulletEnabled val="1"/>
        </dgm:presLayoutVars>
      </dgm:prSet>
      <dgm:spPr/>
    </dgm:pt>
    <dgm:pt modelId="{8EA5D5C3-4000-EC4E-ACCD-6ACBA3717905}" type="pres">
      <dgm:prSet presAssocID="{90C21AF5-E12A-B443-8CF0-9305D7D1839C}" presName="ChildText" presStyleLbl="revTx" presStyleIdx="1" presStyleCnt="2">
        <dgm:presLayoutVars>
          <dgm:chMax val="0"/>
          <dgm:chPref val="0"/>
          <dgm:bulletEnabled val="1"/>
        </dgm:presLayoutVars>
      </dgm:prSet>
      <dgm:spPr/>
    </dgm:pt>
    <dgm:pt modelId="{F9F00C3D-7D51-5942-9B20-7E5C071F09E6}" type="pres">
      <dgm:prSet presAssocID="{A687180E-19D1-BE49-8DE3-EB9BCAF53844}" presName="sibTrans" presStyleCnt="0"/>
      <dgm:spPr/>
    </dgm:pt>
    <dgm:pt modelId="{528AAE72-8A6B-3F4A-B8E4-E3116ED677FB}" type="pres">
      <dgm:prSet presAssocID="{69EE4B5F-0BD7-734C-A2EA-603441CBDA64}" presName="composite" presStyleCnt="0"/>
      <dgm:spPr/>
    </dgm:pt>
    <dgm:pt modelId="{EA8ABDF3-7B82-4542-9E65-79C89F444EEF}" type="pres">
      <dgm:prSet presAssocID="{69EE4B5F-0BD7-734C-A2EA-603441CBDA64}" presName="ParentText" presStyleLbl="node1" presStyleIdx="2" presStyleCnt="3">
        <dgm:presLayoutVars>
          <dgm:chMax val="1"/>
          <dgm:chPref val="1"/>
          <dgm:bulletEnabled val="1"/>
        </dgm:presLayoutVars>
      </dgm:prSet>
      <dgm:spPr/>
    </dgm:pt>
  </dgm:ptLst>
  <dgm:cxnLst>
    <dgm:cxn modelId="{CA121B14-385A-044F-BB44-FD6B2DDD2A21}" type="presOf" srcId="{FF66ECFD-5E3D-3643-8ECE-C34632F1FE65}" destId="{BE5891EA-2936-F44F-A97C-2BB537FB98E0}" srcOrd="0" destOrd="0" presId="urn:microsoft.com/office/officeart/2005/8/layout/StepDownProcess"/>
    <dgm:cxn modelId="{62C33914-A5AD-6142-A630-97003B20FFED}" srcId="{D25B602C-24E4-C84E-B167-387728924013}" destId="{69EE4B5F-0BD7-734C-A2EA-603441CBDA64}" srcOrd="2" destOrd="0" parTransId="{B097A2DB-8563-EE47-B304-9D20AA5C05D9}" sibTransId="{9C1C282A-1D58-8949-A059-801F65EEB525}"/>
    <dgm:cxn modelId="{B8754063-F29D-F745-AAE4-041CC375B988}" type="presOf" srcId="{90C21AF5-E12A-B443-8CF0-9305D7D1839C}" destId="{54A74B5A-D8B1-4644-90AC-097BB0EBA186}" srcOrd="0" destOrd="0" presId="urn:microsoft.com/office/officeart/2005/8/layout/StepDownProcess"/>
    <dgm:cxn modelId="{84621F87-09C3-5642-9EB7-87324A544CA3}" srcId="{D25B602C-24E4-C84E-B167-387728924013}" destId="{90C21AF5-E12A-B443-8CF0-9305D7D1839C}" srcOrd="1" destOrd="0" parTransId="{1DFD225E-38BF-404F-9AA3-B749A4EDB629}" sibTransId="{A687180E-19D1-BE49-8DE3-EB9BCAF53844}"/>
    <dgm:cxn modelId="{0F13DFD0-836B-A44D-8F2C-3D60DB671424}" type="presOf" srcId="{D25B602C-24E4-C84E-B167-387728924013}" destId="{8D1CDE5C-08FD-C546-BC3F-81BD74A5691F}" srcOrd="0" destOrd="0" presId="urn:microsoft.com/office/officeart/2005/8/layout/StepDownProcess"/>
    <dgm:cxn modelId="{3C7C80D7-19DB-0B4F-A8EC-904D0EDC6918}" type="presOf" srcId="{69EE4B5F-0BD7-734C-A2EA-603441CBDA64}" destId="{EA8ABDF3-7B82-4542-9E65-79C89F444EEF}" srcOrd="0" destOrd="0" presId="urn:microsoft.com/office/officeart/2005/8/layout/StepDownProcess"/>
    <dgm:cxn modelId="{D0B3D0F1-38A8-A441-86F3-F9DDB33F1CB1}" srcId="{D25B602C-24E4-C84E-B167-387728924013}" destId="{FF66ECFD-5E3D-3643-8ECE-C34632F1FE65}" srcOrd="0" destOrd="0" parTransId="{E9605E0C-9CAD-9F44-A85D-8F1E8296174C}" sibTransId="{B734B5DB-172C-314D-97AA-F3F6F845A7A8}"/>
    <dgm:cxn modelId="{071782D3-C9CA-3841-9FFD-091783FBA4F9}" type="presParOf" srcId="{8D1CDE5C-08FD-C546-BC3F-81BD74A5691F}" destId="{B667035B-76ED-A74E-A571-2CD1551471D2}" srcOrd="0" destOrd="0" presId="urn:microsoft.com/office/officeart/2005/8/layout/StepDownProcess"/>
    <dgm:cxn modelId="{ED924460-9B8D-C34D-9EA7-9FE066293B14}" type="presParOf" srcId="{B667035B-76ED-A74E-A571-2CD1551471D2}" destId="{34BE718C-03FE-EC44-8888-07117452A2DE}" srcOrd="0" destOrd="0" presId="urn:microsoft.com/office/officeart/2005/8/layout/StepDownProcess"/>
    <dgm:cxn modelId="{C25CB095-55BD-5049-BE51-E2FCF150B2A8}" type="presParOf" srcId="{B667035B-76ED-A74E-A571-2CD1551471D2}" destId="{BE5891EA-2936-F44F-A97C-2BB537FB98E0}" srcOrd="1" destOrd="0" presId="urn:microsoft.com/office/officeart/2005/8/layout/StepDownProcess"/>
    <dgm:cxn modelId="{D6159EE4-909B-CB48-812A-208339768AC2}" type="presParOf" srcId="{B667035B-76ED-A74E-A571-2CD1551471D2}" destId="{85EF6C5D-C5B0-3A4F-8653-F0BCEE6AEB85}" srcOrd="2" destOrd="0" presId="urn:microsoft.com/office/officeart/2005/8/layout/StepDownProcess"/>
    <dgm:cxn modelId="{BA5E8FD3-8A9C-2245-9A6D-78E8A1CE06A8}" type="presParOf" srcId="{8D1CDE5C-08FD-C546-BC3F-81BD74A5691F}" destId="{DAFCADCE-37D0-A546-92E5-ECA99FBC41BF}" srcOrd="1" destOrd="0" presId="urn:microsoft.com/office/officeart/2005/8/layout/StepDownProcess"/>
    <dgm:cxn modelId="{BF2BC6FB-A70C-F34E-98B7-1DF0206542F7}" type="presParOf" srcId="{8D1CDE5C-08FD-C546-BC3F-81BD74A5691F}" destId="{8AF35C1C-ADF4-C04E-A7D0-E2EA53ED12AA}" srcOrd="2" destOrd="0" presId="urn:microsoft.com/office/officeart/2005/8/layout/StepDownProcess"/>
    <dgm:cxn modelId="{DB840528-2856-F041-834F-0D1BCE43C665}" type="presParOf" srcId="{8AF35C1C-ADF4-C04E-A7D0-E2EA53ED12AA}" destId="{56BEA18E-B441-8442-8395-C241DA83189E}" srcOrd="0" destOrd="0" presId="urn:microsoft.com/office/officeart/2005/8/layout/StepDownProcess"/>
    <dgm:cxn modelId="{003B25F3-0BB0-6844-AF60-10BDC82B1240}" type="presParOf" srcId="{8AF35C1C-ADF4-C04E-A7D0-E2EA53ED12AA}" destId="{54A74B5A-D8B1-4644-90AC-097BB0EBA186}" srcOrd="1" destOrd="0" presId="urn:microsoft.com/office/officeart/2005/8/layout/StepDownProcess"/>
    <dgm:cxn modelId="{1B1141B6-2E7A-3748-807E-842829DEADD3}" type="presParOf" srcId="{8AF35C1C-ADF4-C04E-A7D0-E2EA53ED12AA}" destId="{8EA5D5C3-4000-EC4E-ACCD-6ACBA3717905}" srcOrd="2" destOrd="0" presId="urn:microsoft.com/office/officeart/2005/8/layout/StepDownProcess"/>
    <dgm:cxn modelId="{0D173BA3-3928-C142-B3B7-53A8029C8531}" type="presParOf" srcId="{8D1CDE5C-08FD-C546-BC3F-81BD74A5691F}" destId="{F9F00C3D-7D51-5942-9B20-7E5C071F09E6}" srcOrd="3" destOrd="0" presId="urn:microsoft.com/office/officeart/2005/8/layout/StepDownProcess"/>
    <dgm:cxn modelId="{8A320EE6-48CA-3047-A01D-31D08324DD5B}" type="presParOf" srcId="{8D1CDE5C-08FD-C546-BC3F-81BD74A5691F}" destId="{528AAE72-8A6B-3F4A-B8E4-E3116ED677FB}" srcOrd="4" destOrd="0" presId="urn:microsoft.com/office/officeart/2005/8/layout/StepDownProcess"/>
    <dgm:cxn modelId="{204D848F-89B4-1B48-8A89-76239C08B021}" type="presParOf" srcId="{528AAE72-8A6B-3F4A-B8E4-E3116ED677FB}" destId="{EA8ABDF3-7B82-4542-9E65-79C89F444EEF}" srcOrd="0" destOrd="0" presId="urn:microsoft.com/office/officeart/2005/8/layout/StepDown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131D0E-B942-F746-9206-4DA7EEDFB16A}" type="doc">
      <dgm:prSet loTypeId="urn:microsoft.com/office/officeart/2005/8/layout/cycle2" loCatId="" qsTypeId="urn:microsoft.com/office/officeart/2005/8/quickstyle/simple4" qsCatId="simple" csTypeId="urn:microsoft.com/office/officeart/2005/8/colors/accent2_2" csCatId="accent2" phldr="1"/>
      <dgm:spPr/>
      <dgm:t>
        <a:bodyPr/>
        <a:lstStyle/>
        <a:p>
          <a:endParaRPr lang="en-US"/>
        </a:p>
      </dgm:t>
    </dgm:pt>
    <dgm:pt modelId="{023232D4-0AD1-F043-904F-BAF178920BB8}">
      <dgm:prSet phldrT="[Text]"/>
      <dgm:spPr/>
      <dgm:t>
        <a:bodyPr/>
        <a:lstStyle/>
        <a:p>
          <a:r>
            <a:rPr lang="en-US" dirty="0"/>
            <a:t>1. Appropriate Frame</a:t>
          </a:r>
        </a:p>
      </dgm:t>
    </dgm:pt>
    <dgm:pt modelId="{7EAA161A-17BE-194F-80E3-85394E5D031E}" type="parTrans" cxnId="{680DAFB3-0D0C-D24E-8FB1-543D5D41686D}">
      <dgm:prSet/>
      <dgm:spPr/>
      <dgm:t>
        <a:bodyPr/>
        <a:lstStyle/>
        <a:p>
          <a:endParaRPr lang="en-US"/>
        </a:p>
      </dgm:t>
    </dgm:pt>
    <dgm:pt modelId="{FB91645D-3DF9-D946-98EA-F11B2BC6BA9C}" type="sibTrans" cxnId="{680DAFB3-0D0C-D24E-8FB1-543D5D41686D}">
      <dgm:prSet/>
      <dgm:spPr/>
      <dgm:t>
        <a:bodyPr/>
        <a:lstStyle/>
        <a:p>
          <a:endParaRPr lang="en-US"/>
        </a:p>
      </dgm:t>
    </dgm:pt>
    <dgm:pt modelId="{2A1FB36C-23B4-D744-B186-1546A379129B}">
      <dgm:prSet phldrT="[Text]"/>
      <dgm:spPr/>
      <dgm:t>
        <a:bodyPr/>
        <a:lstStyle/>
        <a:p>
          <a:r>
            <a:rPr lang="en-US" dirty="0"/>
            <a:t>2. Creative, Doable Alternatives</a:t>
          </a:r>
        </a:p>
      </dgm:t>
    </dgm:pt>
    <dgm:pt modelId="{377679E2-4D29-1248-914D-64762E2A3988}" type="parTrans" cxnId="{277FD1EA-A8A8-D244-A7CF-6E5297F43727}">
      <dgm:prSet/>
      <dgm:spPr/>
      <dgm:t>
        <a:bodyPr/>
        <a:lstStyle/>
        <a:p>
          <a:endParaRPr lang="en-US"/>
        </a:p>
      </dgm:t>
    </dgm:pt>
    <dgm:pt modelId="{056806C3-4CD3-1F49-A756-469DB0AA977F}" type="sibTrans" cxnId="{277FD1EA-A8A8-D244-A7CF-6E5297F43727}">
      <dgm:prSet/>
      <dgm:spPr/>
      <dgm:t>
        <a:bodyPr/>
        <a:lstStyle/>
        <a:p>
          <a:endParaRPr lang="en-US"/>
        </a:p>
      </dgm:t>
    </dgm:pt>
    <dgm:pt modelId="{C9DDD2E4-A749-1C48-8FD1-C2C4FF93ECAF}">
      <dgm:prSet phldrT="[Text]"/>
      <dgm:spPr/>
      <dgm:t>
        <a:bodyPr/>
        <a:lstStyle/>
        <a:p>
          <a:r>
            <a:rPr lang="en-US" dirty="0"/>
            <a:t>3. Meaningful, Reliable  Information</a:t>
          </a:r>
        </a:p>
      </dgm:t>
    </dgm:pt>
    <dgm:pt modelId="{FDBD72A9-A6BA-E74E-A0DA-5AC615BDC494}" type="parTrans" cxnId="{D22ED803-3430-144D-A445-8A7A0EF81E8B}">
      <dgm:prSet/>
      <dgm:spPr/>
      <dgm:t>
        <a:bodyPr/>
        <a:lstStyle/>
        <a:p>
          <a:endParaRPr lang="en-US"/>
        </a:p>
      </dgm:t>
    </dgm:pt>
    <dgm:pt modelId="{EBED863D-5A2F-9B49-BD4A-F29A8C990885}" type="sibTrans" cxnId="{D22ED803-3430-144D-A445-8A7A0EF81E8B}">
      <dgm:prSet/>
      <dgm:spPr/>
      <dgm:t>
        <a:bodyPr/>
        <a:lstStyle/>
        <a:p>
          <a:endParaRPr lang="en-US"/>
        </a:p>
      </dgm:t>
    </dgm:pt>
    <dgm:pt modelId="{442D614D-27BF-A44E-A6F4-120F404E7CDD}">
      <dgm:prSet phldrT="[Text]"/>
      <dgm:spPr/>
      <dgm:t>
        <a:bodyPr/>
        <a:lstStyle/>
        <a:p>
          <a:r>
            <a:rPr lang="en-US" dirty="0"/>
            <a:t>4. Clear Values and Trade Offs</a:t>
          </a:r>
        </a:p>
      </dgm:t>
    </dgm:pt>
    <dgm:pt modelId="{98AAB51A-DC8F-C446-96D5-863537DF2B16}" type="parTrans" cxnId="{5867F8F7-E5B9-3343-8474-90A76970B993}">
      <dgm:prSet/>
      <dgm:spPr/>
      <dgm:t>
        <a:bodyPr/>
        <a:lstStyle/>
        <a:p>
          <a:endParaRPr lang="en-US"/>
        </a:p>
      </dgm:t>
    </dgm:pt>
    <dgm:pt modelId="{8510DB40-339D-9E49-BEA5-0120013497A0}" type="sibTrans" cxnId="{5867F8F7-E5B9-3343-8474-90A76970B993}">
      <dgm:prSet/>
      <dgm:spPr/>
      <dgm:t>
        <a:bodyPr/>
        <a:lstStyle/>
        <a:p>
          <a:endParaRPr lang="en-US"/>
        </a:p>
      </dgm:t>
    </dgm:pt>
    <dgm:pt modelId="{01CDBF30-2F28-B346-8C87-6A207FDFC468}">
      <dgm:prSet phldrT="[Text]"/>
      <dgm:spPr/>
      <dgm:t>
        <a:bodyPr/>
        <a:lstStyle/>
        <a:p>
          <a:r>
            <a:rPr lang="en-US" dirty="0"/>
            <a:t>5. Logically Correct Reasoning</a:t>
          </a:r>
        </a:p>
      </dgm:t>
    </dgm:pt>
    <dgm:pt modelId="{005234F9-8645-8C42-8A55-83A1C7492BDB}" type="parTrans" cxnId="{472E70DE-54D2-DA4C-9FF8-9D06F07A9E2A}">
      <dgm:prSet/>
      <dgm:spPr/>
      <dgm:t>
        <a:bodyPr/>
        <a:lstStyle/>
        <a:p>
          <a:endParaRPr lang="en-US"/>
        </a:p>
      </dgm:t>
    </dgm:pt>
    <dgm:pt modelId="{80DED759-1BC0-6C4D-B53C-30F790A1BA8E}" type="sibTrans" cxnId="{472E70DE-54D2-DA4C-9FF8-9D06F07A9E2A}">
      <dgm:prSet/>
      <dgm:spPr/>
      <dgm:t>
        <a:bodyPr/>
        <a:lstStyle/>
        <a:p>
          <a:endParaRPr lang="en-US"/>
        </a:p>
      </dgm:t>
    </dgm:pt>
    <dgm:pt modelId="{40CCA7BE-9CD9-D143-9548-20DA614A824B}">
      <dgm:prSet phldrT="[Text]"/>
      <dgm:spPr/>
      <dgm:t>
        <a:bodyPr/>
        <a:lstStyle/>
        <a:p>
          <a:r>
            <a:rPr lang="en-US" dirty="0"/>
            <a:t>6. Commitment to Action</a:t>
          </a:r>
        </a:p>
      </dgm:t>
    </dgm:pt>
    <dgm:pt modelId="{8C3A4699-5DB6-BE4C-83BF-075149D5EC8A}" type="parTrans" cxnId="{7A0E26C1-34EA-5E48-8E6B-C4BECCEDA229}">
      <dgm:prSet/>
      <dgm:spPr/>
      <dgm:t>
        <a:bodyPr/>
        <a:lstStyle/>
        <a:p>
          <a:endParaRPr lang="en-US"/>
        </a:p>
      </dgm:t>
    </dgm:pt>
    <dgm:pt modelId="{8E8D7ECF-9BA0-8048-9910-A57796A61259}" type="sibTrans" cxnId="{7A0E26C1-34EA-5E48-8E6B-C4BECCEDA229}">
      <dgm:prSet/>
      <dgm:spPr/>
      <dgm:t>
        <a:bodyPr/>
        <a:lstStyle/>
        <a:p>
          <a:endParaRPr lang="en-US"/>
        </a:p>
      </dgm:t>
    </dgm:pt>
    <dgm:pt modelId="{FDEDB221-8892-7442-993F-B2E32EF7A243}" type="pres">
      <dgm:prSet presAssocID="{DF131D0E-B942-F746-9206-4DA7EEDFB16A}" presName="cycle" presStyleCnt="0">
        <dgm:presLayoutVars>
          <dgm:dir/>
          <dgm:resizeHandles val="exact"/>
        </dgm:presLayoutVars>
      </dgm:prSet>
      <dgm:spPr/>
    </dgm:pt>
    <dgm:pt modelId="{75EE7D15-E6D9-A14A-85A8-B7C9BEB567F3}" type="pres">
      <dgm:prSet presAssocID="{023232D4-0AD1-F043-904F-BAF178920BB8}" presName="node" presStyleLbl="node1" presStyleIdx="0" presStyleCnt="6">
        <dgm:presLayoutVars>
          <dgm:bulletEnabled val="1"/>
        </dgm:presLayoutVars>
      </dgm:prSet>
      <dgm:spPr/>
    </dgm:pt>
    <dgm:pt modelId="{BC68DFF7-E132-0744-85B5-2530CBEE17D1}" type="pres">
      <dgm:prSet presAssocID="{FB91645D-3DF9-D946-98EA-F11B2BC6BA9C}" presName="sibTrans" presStyleLbl="sibTrans2D1" presStyleIdx="0" presStyleCnt="6"/>
      <dgm:spPr/>
    </dgm:pt>
    <dgm:pt modelId="{9A26DA1D-BF3C-FE4F-A2DE-370D1F95604C}" type="pres">
      <dgm:prSet presAssocID="{FB91645D-3DF9-D946-98EA-F11B2BC6BA9C}" presName="connectorText" presStyleLbl="sibTrans2D1" presStyleIdx="0" presStyleCnt="6"/>
      <dgm:spPr/>
    </dgm:pt>
    <dgm:pt modelId="{5322578C-D457-844F-A491-71EEEB715220}" type="pres">
      <dgm:prSet presAssocID="{2A1FB36C-23B4-D744-B186-1546A379129B}" presName="node" presStyleLbl="node1" presStyleIdx="1" presStyleCnt="6">
        <dgm:presLayoutVars>
          <dgm:bulletEnabled val="1"/>
        </dgm:presLayoutVars>
      </dgm:prSet>
      <dgm:spPr/>
    </dgm:pt>
    <dgm:pt modelId="{6081F05C-00DB-A847-B94E-332176B40310}" type="pres">
      <dgm:prSet presAssocID="{056806C3-4CD3-1F49-A756-469DB0AA977F}" presName="sibTrans" presStyleLbl="sibTrans2D1" presStyleIdx="1" presStyleCnt="6"/>
      <dgm:spPr/>
    </dgm:pt>
    <dgm:pt modelId="{37EDBE2F-B934-CE4C-906B-226EEE14AA9B}" type="pres">
      <dgm:prSet presAssocID="{056806C3-4CD3-1F49-A756-469DB0AA977F}" presName="connectorText" presStyleLbl="sibTrans2D1" presStyleIdx="1" presStyleCnt="6"/>
      <dgm:spPr/>
    </dgm:pt>
    <dgm:pt modelId="{567DFA6E-EF61-EA49-A1E8-6F36433D635A}" type="pres">
      <dgm:prSet presAssocID="{C9DDD2E4-A749-1C48-8FD1-C2C4FF93ECAF}" presName="node" presStyleLbl="node1" presStyleIdx="2" presStyleCnt="6">
        <dgm:presLayoutVars>
          <dgm:bulletEnabled val="1"/>
        </dgm:presLayoutVars>
      </dgm:prSet>
      <dgm:spPr/>
    </dgm:pt>
    <dgm:pt modelId="{AA8A3B77-A128-BA45-9545-36F2786FC02E}" type="pres">
      <dgm:prSet presAssocID="{EBED863D-5A2F-9B49-BD4A-F29A8C990885}" presName="sibTrans" presStyleLbl="sibTrans2D1" presStyleIdx="2" presStyleCnt="6"/>
      <dgm:spPr/>
    </dgm:pt>
    <dgm:pt modelId="{BC02886F-DAA5-9541-BEF5-7D1A0231CD11}" type="pres">
      <dgm:prSet presAssocID="{EBED863D-5A2F-9B49-BD4A-F29A8C990885}" presName="connectorText" presStyleLbl="sibTrans2D1" presStyleIdx="2" presStyleCnt="6"/>
      <dgm:spPr/>
    </dgm:pt>
    <dgm:pt modelId="{B7D4C895-D62A-B94F-A4CA-A4AFD2C92066}" type="pres">
      <dgm:prSet presAssocID="{442D614D-27BF-A44E-A6F4-120F404E7CDD}" presName="node" presStyleLbl="node1" presStyleIdx="3" presStyleCnt="6">
        <dgm:presLayoutVars>
          <dgm:bulletEnabled val="1"/>
        </dgm:presLayoutVars>
      </dgm:prSet>
      <dgm:spPr/>
    </dgm:pt>
    <dgm:pt modelId="{8792F585-F853-5341-A455-D0836F773822}" type="pres">
      <dgm:prSet presAssocID="{8510DB40-339D-9E49-BEA5-0120013497A0}" presName="sibTrans" presStyleLbl="sibTrans2D1" presStyleIdx="3" presStyleCnt="6"/>
      <dgm:spPr/>
    </dgm:pt>
    <dgm:pt modelId="{E17F2133-ECF8-BE41-8009-92C456A6698A}" type="pres">
      <dgm:prSet presAssocID="{8510DB40-339D-9E49-BEA5-0120013497A0}" presName="connectorText" presStyleLbl="sibTrans2D1" presStyleIdx="3" presStyleCnt="6"/>
      <dgm:spPr/>
    </dgm:pt>
    <dgm:pt modelId="{E9553CA6-84C2-994E-AA93-37F1D86130D2}" type="pres">
      <dgm:prSet presAssocID="{01CDBF30-2F28-B346-8C87-6A207FDFC468}" presName="node" presStyleLbl="node1" presStyleIdx="4" presStyleCnt="6">
        <dgm:presLayoutVars>
          <dgm:bulletEnabled val="1"/>
        </dgm:presLayoutVars>
      </dgm:prSet>
      <dgm:spPr/>
    </dgm:pt>
    <dgm:pt modelId="{1C4FEDA8-EC5A-7C4C-AE62-4ADAFA7D3A7F}" type="pres">
      <dgm:prSet presAssocID="{80DED759-1BC0-6C4D-B53C-30F790A1BA8E}" presName="sibTrans" presStyleLbl="sibTrans2D1" presStyleIdx="4" presStyleCnt="6"/>
      <dgm:spPr/>
    </dgm:pt>
    <dgm:pt modelId="{79A8A19C-4629-2E4D-943F-D55C2DE7C86A}" type="pres">
      <dgm:prSet presAssocID="{80DED759-1BC0-6C4D-B53C-30F790A1BA8E}" presName="connectorText" presStyleLbl="sibTrans2D1" presStyleIdx="4" presStyleCnt="6"/>
      <dgm:spPr/>
    </dgm:pt>
    <dgm:pt modelId="{70552E61-88F7-584E-B8A3-6C9700C99E75}" type="pres">
      <dgm:prSet presAssocID="{40CCA7BE-9CD9-D143-9548-20DA614A824B}" presName="node" presStyleLbl="node1" presStyleIdx="5" presStyleCnt="6">
        <dgm:presLayoutVars>
          <dgm:bulletEnabled val="1"/>
        </dgm:presLayoutVars>
      </dgm:prSet>
      <dgm:spPr/>
    </dgm:pt>
    <dgm:pt modelId="{ED5E2EB2-069C-5944-8D82-093A8FBA9858}" type="pres">
      <dgm:prSet presAssocID="{8E8D7ECF-9BA0-8048-9910-A57796A61259}" presName="sibTrans" presStyleLbl="sibTrans2D1" presStyleIdx="5" presStyleCnt="6"/>
      <dgm:spPr/>
    </dgm:pt>
    <dgm:pt modelId="{5078F8ED-E675-5B43-BCBA-0C3FACFD9367}" type="pres">
      <dgm:prSet presAssocID="{8E8D7ECF-9BA0-8048-9910-A57796A61259}" presName="connectorText" presStyleLbl="sibTrans2D1" presStyleIdx="5" presStyleCnt="6"/>
      <dgm:spPr/>
    </dgm:pt>
  </dgm:ptLst>
  <dgm:cxnLst>
    <dgm:cxn modelId="{D22ED803-3430-144D-A445-8A7A0EF81E8B}" srcId="{DF131D0E-B942-F746-9206-4DA7EEDFB16A}" destId="{C9DDD2E4-A749-1C48-8FD1-C2C4FF93ECAF}" srcOrd="2" destOrd="0" parTransId="{FDBD72A9-A6BA-E74E-A0DA-5AC615BDC494}" sibTransId="{EBED863D-5A2F-9B49-BD4A-F29A8C990885}"/>
    <dgm:cxn modelId="{E4BC901B-40D3-4546-97CC-5339FD0BDCD7}" type="presOf" srcId="{8510DB40-339D-9E49-BEA5-0120013497A0}" destId="{8792F585-F853-5341-A455-D0836F773822}" srcOrd="0" destOrd="0" presId="urn:microsoft.com/office/officeart/2005/8/layout/cycle2"/>
    <dgm:cxn modelId="{2BA72621-8DBD-3344-8B8B-51F1E69E3D84}" type="presOf" srcId="{EBED863D-5A2F-9B49-BD4A-F29A8C990885}" destId="{BC02886F-DAA5-9541-BEF5-7D1A0231CD11}" srcOrd="1" destOrd="0" presId="urn:microsoft.com/office/officeart/2005/8/layout/cycle2"/>
    <dgm:cxn modelId="{857FCD27-C83F-BD49-9114-EC682901A1D7}" type="presOf" srcId="{DF131D0E-B942-F746-9206-4DA7EEDFB16A}" destId="{FDEDB221-8892-7442-993F-B2E32EF7A243}" srcOrd="0" destOrd="0" presId="urn:microsoft.com/office/officeart/2005/8/layout/cycle2"/>
    <dgm:cxn modelId="{13389832-370F-9440-B432-36C1C1C0DA63}" type="presOf" srcId="{442D614D-27BF-A44E-A6F4-120F404E7CDD}" destId="{B7D4C895-D62A-B94F-A4CA-A4AFD2C92066}" srcOrd="0" destOrd="0" presId="urn:microsoft.com/office/officeart/2005/8/layout/cycle2"/>
    <dgm:cxn modelId="{B6EFC232-1C20-284C-B166-8A7134F7620C}" type="presOf" srcId="{FB91645D-3DF9-D946-98EA-F11B2BC6BA9C}" destId="{9A26DA1D-BF3C-FE4F-A2DE-370D1F95604C}" srcOrd="1" destOrd="0" presId="urn:microsoft.com/office/officeart/2005/8/layout/cycle2"/>
    <dgm:cxn modelId="{3492485E-9962-D340-B513-8FEC047912F1}" type="presOf" srcId="{80DED759-1BC0-6C4D-B53C-30F790A1BA8E}" destId="{1C4FEDA8-EC5A-7C4C-AE62-4ADAFA7D3A7F}" srcOrd="0" destOrd="0" presId="urn:microsoft.com/office/officeart/2005/8/layout/cycle2"/>
    <dgm:cxn modelId="{A9F2614E-EEFD-064D-87D0-FEDDE01D0E6B}" type="presOf" srcId="{056806C3-4CD3-1F49-A756-469DB0AA977F}" destId="{37EDBE2F-B934-CE4C-906B-226EEE14AA9B}" srcOrd="1" destOrd="0" presId="urn:microsoft.com/office/officeart/2005/8/layout/cycle2"/>
    <dgm:cxn modelId="{4E48546F-B961-4244-9C04-1EA2248BF76F}" type="presOf" srcId="{40CCA7BE-9CD9-D143-9548-20DA614A824B}" destId="{70552E61-88F7-584E-B8A3-6C9700C99E75}" srcOrd="0" destOrd="0" presId="urn:microsoft.com/office/officeart/2005/8/layout/cycle2"/>
    <dgm:cxn modelId="{387EDF85-8632-9D40-92AC-97ED38D588E9}" type="presOf" srcId="{FB91645D-3DF9-D946-98EA-F11B2BC6BA9C}" destId="{BC68DFF7-E132-0744-85B5-2530CBEE17D1}" srcOrd="0" destOrd="0" presId="urn:microsoft.com/office/officeart/2005/8/layout/cycle2"/>
    <dgm:cxn modelId="{9019A28D-2E76-2642-B33A-ACC9013B6AEC}" type="presOf" srcId="{80DED759-1BC0-6C4D-B53C-30F790A1BA8E}" destId="{79A8A19C-4629-2E4D-943F-D55C2DE7C86A}" srcOrd="1" destOrd="0" presId="urn:microsoft.com/office/officeart/2005/8/layout/cycle2"/>
    <dgm:cxn modelId="{110E5A97-D724-8C45-BC8D-0FCFE8AFED94}" type="presOf" srcId="{8E8D7ECF-9BA0-8048-9910-A57796A61259}" destId="{5078F8ED-E675-5B43-BCBA-0C3FACFD9367}" srcOrd="1" destOrd="0" presId="urn:microsoft.com/office/officeart/2005/8/layout/cycle2"/>
    <dgm:cxn modelId="{9E31F5AF-EFD7-B847-BCAD-1470CAE10EF4}" type="presOf" srcId="{8510DB40-339D-9E49-BEA5-0120013497A0}" destId="{E17F2133-ECF8-BE41-8009-92C456A6698A}" srcOrd="1" destOrd="0" presId="urn:microsoft.com/office/officeart/2005/8/layout/cycle2"/>
    <dgm:cxn modelId="{680DAFB3-0D0C-D24E-8FB1-543D5D41686D}" srcId="{DF131D0E-B942-F746-9206-4DA7EEDFB16A}" destId="{023232D4-0AD1-F043-904F-BAF178920BB8}" srcOrd="0" destOrd="0" parTransId="{7EAA161A-17BE-194F-80E3-85394E5D031E}" sibTransId="{FB91645D-3DF9-D946-98EA-F11B2BC6BA9C}"/>
    <dgm:cxn modelId="{A8E32DBA-F458-8E49-9565-AF58A9F1E1B7}" type="presOf" srcId="{C9DDD2E4-A749-1C48-8FD1-C2C4FF93ECAF}" destId="{567DFA6E-EF61-EA49-A1E8-6F36433D635A}" srcOrd="0" destOrd="0" presId="urn:microsoft.com/office/officeart/2005/8/layout/cycle2"/>
    <dgm:cxn modelId="{7A0E26C1-34EA-5E48-8E6B-C4BECCEDA229}" srcId="{DF131D0E-B942-F746-9206-4DA7EEDFB16A}" destId="{40CCA7BE-9CD9-D143-9548-20DA614A824B}" srcOrd="5" destOrd="0" parTransId="{8C3A4699-5DB6-BE4C-83BF-075149D5EC8A}" sibTransId="{8E8D7ECF-9BA0-8048-9910-A57796A61259}"/>
    <dgm:cxn modelId="{9112A6D0-16FE-F646-B824-5A05045ED003}" type="presOf" srcId="{EBED863D-5A2F-9B49-BD4A-F29A8C990885}" destId="{AA8A3B77-A128-BA45-9545-36F2786FC02E}" srcOrd="0" destOrd="0" presId="urn:microsoft.com/office/officeart/2005/8/layout/cycle2"/>
    <dgm:cxn modelId="{2AAD91D2-1C0C-8543-8761-3CC9C5BDDB39}" type="presOf" srcId="{056806C3-4CD3-1F49-A756-469DB0AA977F}" destId="{6081F05C-00DB-A847-B94E-332176B40310}" srcOrd="0" destOrd="0" presId="urn:microsoft.com/office/officeart/2005/8/layout/cycle2"/>
    <dgm:cxn modelId="{472E70DE-54D2-DA4C-9FF8-9D06F07A9E2A}" srcId="{DF131D0E-B942-F746-9206-4DA7EEDFB16A}" destId="{01CDBF30-2F28-B346-8C87-6A207FDFC468}" srcOrd="4" destOrd="0" parTransId="{005234F9-8645-8C42-8A55-83A1C7492BDB}" sibTransId="{80DED759-1BC0-6C4D-B53C-30F790A1BA8E}"/>
    <dgm:cxn modelId="{6F8604E7-B0B9-314D-BD75-1CE1B3DFA1ED}" type="presOf" srcId="{8E8D7ECF-9BA0-8048-9910-A57796A61259}" destId="{ED5E2EB2-069C-5944-8D82-093A8FBA9858}" srcOrd="0" destOrd="0" presId="urn:microsoft.com/office/officeart/2005/8/layout/cycle2"/>
    <dgm:cxn modelId="{277FD1EA-A8A8-D244-A7CF-6E5297F43727}" srcId="{DF131D0E-B942-F746-9206-4DA7EEDFB16A}" destId="{2A1FB36C-23B4-D744-B186-1546A379129B}" srcOrd="1" destOrd="0" parTransId="{377679E2-4D29-1248-914D-64762E2A3988}" sibTransId="{056806C3-4CD3-1F49-A756-469DB0AA977F}"/>
    <dgm:cxn modelId="{FAED5FF3-3708-7548-A304-2E9B942F93FD}" type="presOf" srcId="{01CDBF30-2F28-B346-8C87-6A207FDFC468}" destId="{E9553CA6-84C2-994E-AA93-37F1D86130D2}" srcOrd="0" destOrd="0" presId="urn:microsoft.com/office/officeart/2005/8/layout/cycle2"/>
    <dgm:cxn modelId="{1CAA7BF3-DCEA-B746-B9DC-3B735A5071A0}" type="presOf" srcId="{023232D4-0AD1-F043-904F-BAF178920BB8}" destId="{75EE7D15-E6D9-A14A-85A8-B7C9BEB567F3}" srcOrd="0" destOrd="0" presId="urn:microsoft.com/office/officeart/2005/8/layout/cycle2"/>
    <dgm:cxn modelId="{5867F8F7-E5B9-3343-8474-90A76970B993}" srcId="{DF131D0E-B942-F746-9206-4DA7EEDFB16A}" destId="{442D614D-27BF-A44E-A6F4-120F404E7CDD}" srcOrd="3" destOrd="0" parTransId="{98AAB51A-DC8F-C446-96D5-863537DF2B16}" sibTransId="{8510DB40-339D-9E49-BEA5-0120013497A0}"/>
    <dgm:cxn modelId="{2ADE8DFD-D0F6-2343-9AA2-4E92B1DBCC77}" type="presOf" srcId="{2A1FB36C-23B4-D744-B186-1546A379129B}" destId="{5322578C-D457-844F-A491-71EEEB715220}" srcOrd="0" destOrd="0" presId="urn:microsoft.com/office/officeart/2005/8/layout/cycle2"/>
    <dgm:cxn modelId="{EE04ECF7-DF68-CC4E-A4D7-BDE144B64846}" type="presParOf" srcId="{FDEDB221-8892-7442-993F-B2E32EF7A243}" destId="{75EE7D15-E6D9-A14A-85A8-B7C9BEB567F3}" srcOrd="0" destOrd="0" presId="urn:microsoft.com/office/officeart/2005/8/layout/cycle2"/>
    <dgm:cxn modelId="{9D0C7FC7-EC61-D642-94CE-E7C8CDC87D1A}" type="presParOf" srcId="{FDEDB221-8892-7442-993F-B2E32EF7A243}" destId="{BC68DFF7-E132-0744-85B5-2530CBEE17D1}" srcOrd="1" destOrd="0" presId="urn:microsoft.com/office/officeart/2005/8/layout/cycle2"/>
    <dgm:cxn modelId="{95522EDF-CAEC-B14D-B21D-0C81DE515CCE}" type="presParOf" srcId="{BC68DFF7-E132-0744-85B5-2530CBEE17D1}" destId="{9A26DA1D-BF3C-FE4F-A2DE-370D1F95604C}" srcOrd="0" destOrd="0" presId="urn:microsoft.com/office/officeart/2005/8/layout/cycle2"/>
    <dgm:cxn modelId="{696E0EDC-55DC-2B44-97F1-E9998C6721A1}" type="presParOf" srcId="{FDEDB221-8892-7442-993F-B2E32EF7A243}" destId="{5322578C-D457-844F-A491-71EEEB715220}" srcOrd="2" destOrd="0" presId="urn:microsoft.com/office/officeart/2005/8/layout/cycle2"/>
    <dgm:cxn modelId="{DF11E291-37BD-7B4A-82E0-55C8A3559359}" type="presParOf" srcId="{FDEDB221-8892-7442-993F-B2E32EF7A243}" destId="{6081F05C-00DB-A847-B94E-332176B40310}" srcOrd="3" destOrd="0" presId="urn:microsoft.com/office/officeart/2005/8/layout/cycle2"/>
    <dgm:cxn modelId="{28FB3C20-8AD3-1242-954E-C22B952EB4C2}" type="presParOf" srcId="{6081F05C-00DB-A847-B94E-332176B40310}" destId="{37EDBE2F-B934-CE4C-906B-226EEE14AA9B}" srcOrd="0" destOrd="0" presId="urn:microsoft.com/office/officeart/2005/8/layout/cycle2"/>
    <dgm:cxn modelId="{94838BB0-2DE0-6143-95FD-79E9739BF841}" type="presParOf" srcId="{FDEDB221-8892-7442-993F-B2E32EF7A243}" destId="{567DFA6E-EF61-EA49-A1E8-6F36433D635A}" srcOrd="4" destOrd="0" presId="urn:microsoft.com/office/officeart/2005/8/layout/cycle2"/>
    <dgm:cxn modelId="{3CB93742-8098-5C42-A799-60FBA9DDBAEC}" type="presParOf" srcId="{FDEDB221-8892-7442-993F-B2E32EF7A243}" destId="{AA8A3B77-A128-BA45-9545-36F2786FC02E}" srcOrd="5" destOrd="0" presId="urn:microsoft.com/office/officeart/2005/8/layout/cycle2"/>
    <dgm:cxn modelId="{8D989D45-13CC-EA4C-995D-43E93C504337}" type="presParOf" srcId="{AA8A3B77-A128-BA45-9545-36F2786FC02E}" destId="{BC02886F-DAA5-9541-BEF5-7D1A0231CD11}" srcOrd="0" destOrd="0" presId="urn:microsoft.com/office/officeart/2005/8/layout/cycle2"/>
    <dgm:cxn modelId="{29CC6C1B-5C6B-3146-8013-53D740E2CD4A}" type="presParOf" srcId="{FDEDB221-8892-7442-993F-B2E32EF7A243}" destId="{B7D4C895-D62A-B94F-A4CA-A4AFD2C92066}" srcOrd="6" destOrd="0" presId="urn:microsoft.com/office/officeart/2005/8/layout/cycle2"/>
    <dgm:cxn modelId="{15531668-8821-6047-8182-DBC797A819FD}" type="presParOf" srcId="{FDEDB221-8892-7442-993F-B2E32EF7A243}" destId="{8792F585-F853-5341-A455-D0836F773822}" srcOrd="7" destOrd="0" presId="urn:microsoft.com/office/officeart/2005/8/layout/cycle2"/>
    <dgm:cxn modelId="{1F4E30CA-BD9C-594E-9678-18BA3F5FEA49}" type="presParOf" srcId="{8792F585-F853-5341-A455-D0836F773822}" destId="{E17F2133-ECF8-BE41-8009-92C456A6698A}" srcOrd="0" destOrd="0" presId="urn:microsoft.com/office/officeart/2005/8/layout/cycle2"/>
    <dgm:cxn modelId="{9711FC6F-A796-CA4E-BCD4-1F341BCAFD43}" type="presParOf" srcId="{FDEDB221-8892-7442-993F-B2E32EF7A243}" destId="{E9553CA6-84C2-994E-AA93-37F1D86130D2}" srcOrd="8" destOrd="0" presId="urn:microsoft.com/office/officeart/2005/8/layout/cycle2"/>
    <dgm:cxn modelId="{1C7935DD-4BD2-5548-8544-B03569B8A019}" type="presParOf" srcId="{FDEDB221-8892-7442-993F-B2E32EF7A243}" destId="{1C4FEDA8-EC5A-7C4C-AE62-4ADAFA7D3A7F}" srcOrd="9" destOrd="0" presId="urn:microsoft.com/office/officeart/2005/8/layout/cycle2"/>
    <dgm:cxn modelId="{3F03E04C-D5BF-E746-BF3D-AB100959F97F}" type="presParOf" srcId="{1C4FEDA8-EC5A-7C4C-AE62-4ADAFA7D3A7F}" destId="{79A8A19C-4629-2E4D-943F-D55C2DE7C86A}" srcOrd="0" destOrd="0" presId="urn:microsoft.com/office/officeart/2005/8/layout/cycle2"/>
    <dgm:cxn modelId="{67822160-0B5E-5B40-809F-C45397C63DE3}" type="presParOf" srcId="{FDEDB221-8892-7442-993F-B2E32EF7A243}" destId="{70552E61-88F7-584E-B8A3-6C9700C99E75}" srcOrd="10" destOrd="0" presId="urn:microsoft.com/office/officeart/2005/8/layout/cycle2"/>
    <dgm:cxn modelId="{47E734FF-0327-FA41-94E4-546821D99264}" type="presParOf" srcId="{FDEDB221-8892-7442-993F-B2E32EF7A243}" destId="{ED5E2EB2-069C-5944-8D82-093A8FBA9858}" srcOrd="11" destOrd="0" presId="urn:microsoft.com/office/officeart/2005/8/layout/cycle2"/>
    <dgm:cxn modelId="{9CCEA085-C239-2547-901F-184A304AC630}" type="presParOf" srcId="{ED5E2EB2-069C-5944-8D82-093A8FBA9858}" destId="{5078F8ED-E675-5B43-BCBA-0C3FACFD9367}"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B77CA15-71F2-154F-BB46-9E6945FA6FE6}" type="doc">
      <dgm:prSet loTypeId="urn:microsoft.com/office/officeart/2005/8/layout/gear1" loCatId="" qsTypeId="urn:microsoft.com/office/officeart/2009/2/quickstyle/3D8" qsCatId="3D" csTypeId="urn:microsoft.com/office/officeart/2005/8/colors/colorful1" csCatId="colorful" phldr="1"/>
      <dgm:spPr/>
      <dgm:t>
        <a:bodyPr/>
        <a:lstStyle/>
        <a:p>
          <a:endParaRPr lang="en-US"/>
        </a:p>
      </dgm:t>
    </dgm:pt>
    <dgm:pt modelId="{41A6692F-853E-E24F-851F-844EE68C98B9}">
      <dgm:prSet phldrT="[Text]"/>
      <dgm:spPr/>
      <dgm:t>
        <a:bodyPr/>
        <a:lstStyle/>
        <a:p>
          <a:r>
            <a:rPr lang="en-US" b="1" dirty="0"/>
            <a:t>1. Appropriate fame</a:t>
          </a:r>
        </a:p>
      </dgm:t>
    </dgm:pt>
    <dgm:pt modelId="{B2DD8E5E-B08D-9146-B3A9-E8B2E6047CE9}" type="parTrans" cxnId="{E3E75E66-389F-9043-A828-CDE6B182727F}">
      <dgm:prSet/>
      <dgm:spPr/>
      <dgm:t>
        <a:bodyPr/>
        <a:lstStyle/>
        <a:p>
          <a:endParaRPr lang="en-US"/>
        </a:p>
      </dgm:t>
    </dgm:pt>
    <dgm:pt modelId="{ED538589-11D4-F540-A0C4-354CEAA1507A}" type="sibTrans" cxnId="{E3E75E66-389F-9043-A828-CDE6B182727F}">
      <dgm:prSet/>
      <dgm:spPr/>
      <dgm:t>
        <a:bodyPr/>
        <a:lstStyle/>
        <a:p>
          <a:endParaRPr lang="en-US"/>
        </a:p>
      </dgm:t>
    </dgm:pt>
    <dgm:pt modelId="{3C17A880-D1B8-E140-9879-3E9F420E7709}">
      <dgm:prSet phldrT="[Text]"/>
      <dgm:spPr/>
      <dgm:t>
        <a:bodyPr/>
        <a:lstStyle/>
        <a:p>
          <a:r>
            <a:rPr lang="en-US" b="1" dirty="0"/>
            <a:t>3. Meaningful reliable information</a:t>
          </a:r>
        </a:p>
      </dgm:t>
    </dgm:pt>
    <dgm:pt modelId="{909FF460-1027-664E-89C5-8B27AE186361}" type="parTrans" cxnId="{14924A4F-0B53-334C-B4BD-59FDAAA700D9}">
      <dgm:prSet/>
      <dgm:spPr/>
      <dgm:t>
        <a:bodyPr/>
        <a:lstStyle/>
        <a:p>
          <a:endParaRPr lang="en-US"/>
        </a:p>
      </dgm:t>
    </dgm:pt>
    <dgm:pt modelId="{9B7C3C9F-FF8F-FC46-86B3-ADD1B5ABA0DE}" type="sibTrans" cxnId="{14924A4F-0B53-334C-B4BD-59FDAAA700D9}">
      <dgm:prSet/>
      <dgm:spPr/>
      <dgm:t>
        <a:bodyPr/>
        <a:lstStyle/>
        <a:p>
          <a:endParaRPr lang="en-US"/>
        </a:p>
      </dgm:t>
    </dgm:pt>
    <dgm:pt modelId="{B19483C1-57BF-5149-818A-00B61C4E0C9A}">
      <dgm:prSet phldrT="[Text]"/>
      <dgm:spPr/>
      <dgm:t>
        <a:bodyPr/>
        <a:lstStyle/>
        <a:p>
          <a:endParaRPr lang="en-US" dirty="0"/>
        </a:p>
      </dgm:t>
    </dgm:pt>
    <dgm:pt modelId="{F02C08A7-3A2F-6345-BA74-AE047B441DA6}" type="parTrans" cxnId="{38E588CE-A3A4-8B43-96A8-FEA60EE5096E}">
      <dgm:prSet/>
      <dgm:spPr/>
      <dgm:t>
        <a:bodyPr/>
        <a:lstStyle/>
        <a:p>
          <a:endParaRPr lang="en-US"/>
        </a:p>
      </dgm:t>
    </dgm:pt>
    <dgm:pt modelId="{3C746572-5DE7-FD4F-A6AF-7ECCB5FEB6BB}" type="sibTrans" cxnId="{38E588CE-A3A4-8B43-96A8-FEA60EE5096E}">
      <dgm:prSet/>
      <dgm:spPr/>
      <dgm:t>
        <a:bodyPr/>
        <a:lstStyle/>
        <a:p>
          <a:endParaRPr lang="en-US"/>
        </a:p>
      </dgm:t>
    </dgm:pt>
    <dgm:pt modelId="{78186101-EE6C-B843-9C85-C488CFBDA28F}">
      <dgm:prSet phldrT="[Text]"/>
      <dgm:spPr>
        <a:solidFill>
          <a:srgbClr val="FFFF00"/>
        </a:solidFill>
      </dgm:spPr>
      <dgm:t>
        <a:bodyPr/>
        <a:lstStyle/>
        <a:p>
          <a:r>
            <a:rPr lang="en-US" b="1" dirty="0"/>
            <a:t>2. Creative, doable alternatives</a:t>
          </a:r>
        </a:p>
      </dgm:t>
    </dgm:pt>
    <dgm:pt modelId="{D4705CFC-C3AD-7E4C-A0D7-51C8697AE200}" type="parTrans" cxnId="{77754C17-500C-E44D-B0D8-E378CF9E4B84}">
      <dgm:prSet/>
      <dgm:spPr/>
      <dgm:t>
        <a:bodyPr/>
        <a:lstStyle/>
        <a:p>
          <a:endParaRPr lang="en-US"/>
        </a:p>
      </dgm:t>
    </dgm:pt>
    <dgm:pt modelId="{9908FBB6-65A8-5748-ACFF-4F1E886F7571}" type="sibTrans" cxnId="{77754C17-500C-E44D-B0D8-E378CF9E4B84}">
      <dgm:prSet/>
      <dgm:spPr>
        <a:solidFill>
          <a:srgbClr val="FFFF00"/>
        </a:solidFill>
      </dgm:spPr>
      <dgm:t>
        <a:bodyPr/>
        <a:lstStyle/>
        <a:p>
          <a:endParaRPr lang="en-US"/>
        </a:p>
      </dgm:t>
    </dgm:pt>
    <dgm:pt modelId="{7DFC300B-9DCF-784E-B875-9A0A2B71D507}">
      <dgm:prSet phldrT="[Text]"/>
      <dgm:spPr/>
      <dgm:t>
        <a:bodyPr/>
        <a:lstStyle/>
        <a:p>
          <a:endParaRPr lang="en-US"/>
        </a:p>
      </dgm:t>
    </dgm:pt>
    <dgm:pt modelId="{2B19BCF8-9298-1F4E-9688-99FF2AF0E133}" type="parTrans" cxnId="{3B4FC6D5-A769-1648-A095-5A931316258C}">
      <dgm:prSet/>
      <dgm:spPr/>
      <dgm:t>
        <a:bodyPr/>
        <a:lstStyle/>
        <a:p>
          <a:endParaRPr lang="en-US"/>
        </a:p>
      </dgm:t>
    </dgm:pt>
    <dgm:pt modelId="{3D9D10DD-154F-3944-997F-F3BACEB56A71}" type="sibTrans" cxnId="{3B4FC6D5-A769-1648-A095-5A931316258C}">
      <dgm:prSet/>
      <dgm:spPr/>
      <dgm:t>
        <a:bodyPr/>
        <a:lstStyle/>
        <a:p>
          <a:endParaRPr lang="en-US"/>
        </a:p>
      </dgm:t>
    </dgm:pt>
    <dgm:pt modelId="{381D4078-BE77-A148-BE65-1C195BBE5F01}">
      <dgm:prSet phldrT="[Text]"/>
      <dgm:spPr/>
      <dgm:t>
        <a:bodyPr/>
        <a:lstStyle/>
        <a:p>
          <a:endParaRPr lang="en-US" dirty="0"/>
        </a:p>
      </dgm:t>
    </dgm:pt>
    <dgm:pt modelId="{72F3A0A4-89E5-D140-B27D-F12C11DE1197}" type="parTrans" cxnId="{B8A76047-361D-D64A-A62B-3006A6B2A201}">
      <dgm:prSet/>
      <dgm:spPr/>
      <dgm:t>
        <a:bodyPr/>
        <a:lstStyle/>
        <a:p>
          <a:endParaRPr lang="en-US"/>
        </a:p>
      </dgm:t>
    </dgm:pt>
    <dgm:pt modelId="{A84DF17A-9757-154F-852C-4DE6256047BB}" type="sibTrans" cxnId="{B8A76047-361D-D64A-A62B-3006A6B2A201}">
      <dgm:prSet/>
      <dgm:spPr/>
      <dgm:t>
        <a:bodyPr/>
        <a:lstStyle/>
        <a:p>
          <a:endParaRPr lang="en-US"/>
        </a:p>
      </dgm:t>
    </dgm:pt>
    <dgm:pt modelId="{30329074-372C-3B40-B5F1-21B17957F48A}">
      <dgm:prSet phldrT="[Text]"/>
      <dgm:spPr/>
      <dgm:t>
        <a:bodyPr/>
        <a:lstStyle/>
        <a:p>
          <a:endParaRPr lang="en-US"/>
        </a:p>
      </dgm:t>
    </dgm:pt>
    <dgm:pt modelId="{88EEE9C3-93E5-D744-932A-C7245E471C7E}" type="parTrans" cxnId="{D397D251-9EE0-B640-9482-EA0F3F179E65}">
      <dgm:prSet/>
      <dgm:spPr/>
      <dgm:t>
        <a:bodyPr/>
        <a:lstStyle/>
        <a:p>
          <a:endParaRPr lang="en-US"/>
        </a:p>
      </dgm:t>
    </dgm:pt>
    <dgm:pt modelId="{46C66030-52B3-B14E-9A96-AF6297FA31C2}" type="sibTrans" cxnId="{D397D251-9EE0-B640-9482-EA0F3F179E65}">
      <dgm:prSet/>
      <dgm:spPr/>
      <dgm:t>
        <a:bodyPr/>
        <a:lstStyle/>
        <a:p>
          <a:endParaRPr lang="en-US"/>
        </a:p>
      </dgm:t>
    </dgm:pt>
    <dgm:pt modelId="{E60B5735-78A5-054D-B99D-02920188C65F}" type="pres">
      <dgm:prSet presAssocID="{EB77CA15-71F2-154F-BB46-9E6945FA6FE6}" presName="composite" presStyleCnt="0">
        <dgm:presLayoutVars>
          <dgm:chMax val="3"/>
          <dgm:animLvl val="lvl"/>
          <dgm:resizeHandles val="exact"/>
        </dgm:presLayoutVars>
      </dgm:prSet>
      <dgm:spPr/>
    </dgm:pt>
    <dgm:pt modelId="{2C262A8A-5D07-194F-B88C-3D3048041060}" type="pres">
      <dgm:prSet presAssocID="{41A6692F-853E-E24F-851F-844EE68C98B9}" presName="gear1" presStyleLbl="node1" presStyleIdx="0" presStyleCnt="3">
        <dgm:presLayoutVars>
          <dgm:chMax val="1"/>
          <dgm:bulletEnabled val="1"/>
        </dgm:presLayoutVars>
      </dgm:prSet>
      <dgm:spPr/>
    </dgm:pt>
    <dgm:pt modelId="{A51BA4C2-276F-AD48-BCA9-F6471B5EED5A}" type="pres">
      <dgm:prSet presAssocID="{41A6692F-853E-E24F-851F-844EE68C98B9}" presName="gear1srcNode" presStyleLbl="node1" presStyleIdx="0" presStyleCnt="3"/>
      <dgm:spPr/>
    </dgm:pt>
    <dgm:pt modelId="{226554C1-EA57-D441-9EBB-709F1102B057}" type="pres">
      <dgm:prSet presAssocID="{41A6692F-853E-E24F-851F-844EE68C98B9}" presName="gear1dstNode" presStyleLbl="node1" presStyleIdx="0" presStyleCnt="3"/>
      <dgm:spPr/>
    </dgm:pt>
    <dgm:pt modelId="{EA99E942-7222-294C-9FD0-936B39FC34C2}" type="pres">
      <dgm:prSet presAssocID="{78186101-EE6C-B843-9C85-C488CFBDA28F}" presName="gear2" presStyleLbl="node1" presStyleIdx="1" presStyleCnt="3">
        <dgm:presLayoutVars>
          <dgm:chMax val="1"/>
          <dgm:bulletEnabled val="1"/>
        </dgm:presLayoutVars>
      </dgm:prSet>
      <dgm:spPr/>
    </dgm:pt>
    <dgm:pt modelId="{A1C512AE-5E1B-B649-9770-6380B41ECC42}" type="pres">
      <dgm:prSet presAssocID="{78186101-EE6C-B843-9C85-C488CFBDA28F}" presName="gear2srcNode" presStyleLbl="node1" presStyleIdx="1" presStyleCnt="3"/>
      <dgm:spPr/>
    </dgm:pt>
    <dgm:pt modelId="{8F050C17-38FB-604C-8A6E-1E8BE591DEF7}" type="pres">
      <dgm:prSet presAssocID="{78186101-EE6C-B843-9C85-C488CFBDA28F}" presName="gear2dstNode" presStyleLbl="node1" presStyleIdx="1" presStyleCnt="3"/>
      <dgm:spPr/>
    </dgm:pt>
    <dgm:pt modelId="{7C732689-0F94-C547-8453-E8C23EF42593}" type="pres">
      <dgm:prSet presAssocID="{3C17A880-D1B8-E140-9879-3E9F420E7709}" presName="gear3" presStyleLbl="node1" presStyleIdx="2" presStyleCnt="3"/>
      <dgm:spPr/>
    </dgm:pt>
    <dgm:pt modelId="{963E11B7-4175-D340-81F0-4845E2D70D43}" type="pres">
      <dgm:prSet presAssocID="{3C17A880-D1B8-E140-9879-3E9F420E7709}" presName="gear3tx" presStyleLbl="node1" presStyleIdx="2" presStyleCnt="3">
        <dgm:presLayoutVars>
          <dgm:chMax val="1"/>
          <dgm:bulletEnabled val="1"/>
        </dgm:presLayoutVars>
      </dgm:prSet>
      <dgm:spPr/>
    </dgm:pt>
    <dgm:pt modelId="{A568E4F8-F715-7E4A-94A8-7582E7555B4F}" type="pres">
      <dgm:prSet presAssocID="{3C17A880-D1B8-E140-9879-3E9F420E7709}" presName="gear3srcNode" presStyleLbl="node1" presStyleIdx="2" presStyleCnt="3"/>
      <dgm:spPr/>
    </dgm:pt>
    <dgm:pt modelId="{8B055D48-6088-8446-91CF-3C4CD9303DA0}" type="pres">
      <dgm:prSet presAssocID="{3C17A880-D1B8-E140-9879-3E9F420E7709}" presName="gear3dstNode" presStyleLbl="node1" presStyleIdx="2" presStyleCnt="3"/>
      <dgm:spPr/>
    </dgm:pt>
    <dgm:pt modelId="{22B7F048-7B58-A849-992F-F796354E8093}" type="pres">
      <dgm:prSet presAssocID="{ED538589-11D4-F540-A0C4-354CEAA1507A}" presName="connector1" presStyleLbl="sibTrans2D1" presStyleIdx="0" presStyleCnt="3"/>
      <dgm:spPr/>
    </dgm:pt>
    <dgm:pt modelId="{1BE9EAEA-62D9-B74C-A4FB-8BA4D2BA3E7C}" type="pres">
      <dgm:prSet presAssocID="{9908FBB6-65A8-5748-ACFF-4F1E886F7571}" presName="connector2" presStyleLbl="sibTrans2D1" presStyleIdx="1" presStyleCnt="3"/>
      <dgm:spPr/>
    </dgm:pt>
    <dgm:pt modelId="{4EF635DD-7AE0-494F-AC88-22381AD21B0A}" type="pres">
      <dgm:prSet presAssocID="{9B7C3C9F-FF8F-FC46-86B3-ADD1B5ABA0DE}" presName="connector3" presStyleLbl="sibTrans2D1" presStyleIdx="2" presStyleCnt="3"/>
      <dgm:spPr/>
    </dgm:pt>
  </dgm:ptLst>
  <dgm:cxnLst>
    <dgm:cxn modelId="{F54AC50B-24C4-C14A-9791-8068B419B5E7}" type="presOf" srcId="{3C17A880-D1B8-E140-9879-3E9F420E7709}" destId="{7C732689-0F94-C547-8453-E8C23EF42593}" srcOrd="0" destOrd="0" presId="urn:microsoft.com/office/officeart/2005/8/layout/gear1"/>
    <dgm:cxn modelId="{77754C17-500C-E44D-B0D8-E378CF9E4B84}" srcId="{EB77CA15-71F2-154F-BB46-9E6945FA6FE6}" destId="{78186101-EE6C-B843-9C85-C488CFBDA28F}" srcOrd="1" destOrd="0" parTransId="{D4705CFC-C3AD-7E4C-A0D7-51C8697AE200}" sibTransId="{9908FBB6-65A8-5748-ACFF-4F1E886F7571}"/>
    <dgm:cxn modelId="{2C90F432-B449-274B-8F0F-30CF0C94869A}" type="presOf" srcId="{3C17A880-D1B8-E140-9879-3E9F420E7709}" destId="{963E11B7-4175-D340-81F0-4845E2D70D43}" srcOrd="1" destOrd="0" presId="urn:microsoft.com/office/officeart/2005/8/layout/gear1"/>
    <dgm:cxn modelId="{A38EAA61-0871-FE46-BF7C-08D270468931}" type="presOf" srcId="{78186101-EE6C-B843-9C85-C488CFBDA28F}" destId="{A1C512AE-5E1B-B649-9770-6380B41ECC42}" srcOrd="1" destOrd="0" presId="urn:microsoft.com/office/officeart/2005/8/layout/gear1"/>
    <dgm:cxn modelId="{6B6BF364-212D-0C4F-800D-91F19C3D5B32}" type="presOf" srcId="{78186101-EE6C-B843-9C85-C488CFBDA28F}" destId="{EA99E942-7222-294C-9FD0-936B39FC34C2}" srcOrd="0" destOrd="0" presId="urn:microsoft.com/office/officeart/2005/8/layout/gear1"/>
    <dgm:cxn modelId="{E3E75E66-389F-9043-A828-CDE6B182727F}" srcId="{EB77CA15-71F2-154F-BB46-9E6945FA6FE6}" destId="{41A6692F-853E-E24F-851F-844EE68C98B9}" srcOrd="0" destOrd="0" parTransId="{B2DD8E5E-B08D-9146-B3A9-E8B2E6047CE9}" sibTransId="{ED538589-11D4-F540-A0C4-354CEAA1507A}"/>
    <dgm:cxn modelId="{28152847-6C13-C646-A74D-108B15D3857D}" type="presOf" srcId="{41A6692F-853E-E24F-851F-844EE68C98B9}" destId="{226554C1-EA57-D441-9EBB-709F1102B057}" srcOrd="2" destOrd="0" presId="urn:microsoft.com/office/officeart/2005/8/layout/gear1"/>
    <dgm:cxn modelId="{B8A76047-361D-D64A-A62B-3006A6B2A201}" srcId="{EB77CA15-71F2-154F-BB46-9E6945FA6FE6}" destId="{381D4078-BE77-A148-BE65-1C195BBE5F01}" srcOrd="4" destOrd="0" parTransId="{72F3A0A4-89E5-D140-B27D-F12C11DE1197}" sibTransId="{A84DF17A-9757-154F-852C-4DE6256047BB}"/>
    <dgm:cxn modelId="{14924A4F-0B53-334C-B4BD-59FDAAA700D9}" srcId="{EB77CA15-71F2-154F-BB46-9E6945FA6FE6}" destId="{3C17A880-D1B8-E140-9879-3E9F420E7709}" srcOrd="2" destOrd="0" parTransId="{909FF460-1027-664E-89C5-8B27AE186361}" sibTransId="{9B7C3C9F-FF8F-FC46-86B3-ADD1B5ABA0DE}"/>
    <dgm:cxn modelId="{D397D251-9EE0-B640-9482-EA0F3F179E65}" srcId="{EB77CA15-71F2-154F-BB46-9E6945FA6FE6}" destId="{30329074-372C-3B40-B5F1-21B17957F48A}" srcOrd="6" destOrd="0" parTransId="{88EEE9C3-93E5-D744-932A-C7245E471C7E}" sibTransId="{46C66030-52B3-B14E-9A96-AF6297FA31C2}"/>
    <dgm:cxn modelId="{CC1FCD91-2B7A-E24A-9A07-84B2D471C854}" type="presOf" srcId="{41A6692F-853E-E24F-851F-844EE68C98B9}" destId="{2C262A8A-5D07-194F-B88C-3D3048041060}" srcOrd="0" destOrd="0" presId="urn:microsoft.com/office/officeart/2005/8/layout/gear1"/>
    <dgm:cxn modelId="{E2B58B92-7C8C-1E4F-A834-4216E951FF7F}" type="presOf" srcId="{EB77CA15-71F2-154F-BB46-9E6945FA6FE6}" destId="{E60B5735-78A5-054D-B99D-02920188C65F}" srcOrd="0" destOrd="0" presId="urn:microsoft.com/office/officeart/2005/8/layout/gear1"/>
    <dgm:cxn modelId="{C62F30A5-B973-714C-82F1-E9264227FD9A}" type="presOf" srcId="{78186101-EE6C-B843-9C85-C488CFBDA28F}" destId="{8F050C17-38FB-604C-8A6E-1E8BE591DEF7}" srcOrd="2" destOrd="0" presId="urn:microsoft.com/office/officeart/2005/8/layout/gear1"/>
    <dgm:cxn modelId="{A25B13B9-A921-9944-8CCB-62BDA4FA1360}" type="presOf" srcId="{9B7C3C9F-FF8F-FC46-86B3-ADD1B5ABA0DE}" destId="{4EF635DD-7AE0-494F-AC88-22381AD21B0A}" srcOrd="0" destOrd="0" presId="urn:microsoft.com/office/officeart/2005/8/layout/gear1"/>
    <dgm:cxn modelId="{38E588CE-A3A4-8B43-96A8-FEA60EE5096E}" srcId="{EB77CA15-71F2-154F-BB46-9E6945FA6FE6}" destId="{B19483C1-57BF-5149-818A-00B61C4E0C9A}" srcOrd="5" destOrd="0" parTransId="{F02C08A7-3A2F-6345-BA74-AE047B441DA6}" sibTransId="{3C746572-5DE7-FD4F-A6AF-7ECCB5FEB6BB}"/>
    <dgm:cxn modelId="{3B4FC6D5-A769-1648-A095-5A931316258C}" srcId="{EB77CA15-71F2-154F-BB46-9E6945FA6FE6}" destId="{7DFC300B-9DCF-784E-B875-9A0A2B71D507}" srcOrd="3" destOrd="0" parTransId="{2B19BCF8-9298-1F4E-9688-99FF2AF0E133}" sibTransId="{3D9D10DD-154F-3944-997F-F3BACEB56A71}"/>
    <dgm:cxn modelId="{B6C397D8-6C21-1244-9F79-9BDD04400C9F}" type="presOf" srcId="{ED538589-11D4-F540-A0C4-354CEAA1507A}" destId="{22B7F048-7B58-A849-992F-F796354E8093}" srcOrd="0" destOrd="0" presId="urn:microsoft.com/office/officeart/2005/8/layout/gear1"/>
    <dgm:cxn modelId="{CAD883E4-4801-6B45-BDA7-EEEB0FEB758B}" type="presOf" srcId="{41A6692F-853E-E24F-851F-844EE68C98B9}" destId="{A51BA4C2-276F-AD48-BCA9-F6471B5EED5A}" srcOrd="1" destOrd="0" presId="urn:microsoft.com/office/officeart/2005/8/layout/gear1"/>
    <dgm:cxn modelId="{232BB5E7-0E5C-EA40-BAF2-556EC26E74F8}" type="presOf" srcId="{9908FBB6-65A8-5748-ACFF-4F1E886F7571}" destId="{1BE9EAEA-62D9-B74C-A4FB-8BA4D2BA3E7C}" srcOrd="0" destOrd="0" presId="urn:microsoft.com/office/officeart/2005/8/layout/gear1"/>
    <dgm:cxn modelId="{63710AEF-F970-2845-92A5-BEF04244E584}" type="presOf" srcId="{3C17A880-D1B8-E140-9879-3E9F420E7709}" destId="{A568E4F8-F715-7E4A-94A8-7582E7555B4F}" srcOrd="2" destOrd="0" presId="urn:microsoft.com/office/officeart/2005/8/layout/gear1"/>
    <dgm:cxn modelId="{69305AFC-BDDC-674A-BF36-BF23C1C2F947}" type="presOf" srcId="{3C17A880-D1B8-E140-9879-3E9F420E7709}" destId="{8B055D48-6088-8446-91CF-3C4CD9303DA0}" srcOrd="3" destOrd="0" presId="urn:microsoft.com/office/officeart/2005/8/layout/gear1"/>
    <dgm:cxn modelId="{CEC18CA7-07D4-0F43-AE99-538D853B981E}" type="presParOf" srcId="{E60B5735-78A5-054D-B99D-02920188C65F}" destId="{2C262A8A-5D07-194F-B88C-3D3048041060}" srcOrd="0" destOrd="0" presId="urn:microsoft.com/office/officeart/2005/8/layout/gear1"/>
    <dgm:cxn modelId="{3A52F4C6-F452-454B-963E-DB0D1642A9FF}" type="presParOf" srcId="{E60B5735-78A5-054D-B99D-02920188C65F}" destId="{A51BA4C2-276F-AD48-BCA9-F6471B5EED5A}" srcOrd="1" destOrd="0" presId="urn:microsoft.com/office/officeart/2005/8/layout/gear1"/>
    <dgm:cxn modelId="{2FF35F6D-7D75-614E-895E-0E419F1597B8}" type="presParOf" srcId="{E60B5735-78A5-054D-B99D-02920188C65F}" destId="{226554C1-EA57-D441-9EBB-709F1102B057}" srcOrd="2" destOrd="0" presId="urn:microsoft.com/office/officeart/2005/8/layout/gear1"/>
    <dgm:cxn modelId="{DE374A4E-3770-D74C-9B42-217B11F02C1C}" type="presParOf" srcId="{E60B5735-78A5-054D-B99D-02920188C65F}" destId="{EA99E942-7222-294C-9FD0-936B39FC34C2}" srcOrd="3" destOrd="0" presId="urn:microsoft.com/office/officeart/2005/8/layout/gear1"/>
    <dgm:cxn modelId="{91CABD5F-0D52-DF40-91C1-975D29D3F4BB}" type="presParOf" srcId="{E60B5735-78A5-054D-B99D-02920188C65F}" destId="{A1C512AE-5E1B-B649-9770-6380B41ECC42}" srcOrd="4" destOrd="0" presId="urn:microsoft.com/office/officeart/2005/8/layout/gear1"/>
    <dgm:cxn modelId="{6004666E-077F-0945-989A-B051316CDAD3}" type="presParOf" srcId="{E60B5735-78A5-054D-B99D-02920188C65F}" destId="{8F050C17-38FB-604C-8A6E-1E8BE591DEF7}" srcOrd="5" destOrd="0" presId="urn:microsoft.com/office/officeart/2005/8/layout/gear1"/>
    <dgm:cxn modelId="{E8C6F3F7-BE07-BF42-9AEB-46A095A0CE11}" type="presParOf" srcId="{E60B5735-78A5-054D-B99D-02920188C65F}" destId="{7C732689-0F94-C547-8453-E8C23EF42593}" srcOrd="6" destOrd="0" presId="urn:microsoft.com/office/officeart/2005/8/layout/gear1"/>
    <dgm:cxn modelId="{565F4487-D580-E74F-BDBB-89DC6DC53B56}" type="presParOf" srcId="{E60B5735-78A5-054D-B99D-02920188C65F}" destId="{963E11B7-4175-D340-81F0-4845E2D70D43}" srcOrd="7" destOrd="0" presId="urn:microsoft.com/office/officeart/2005/8/layout/gear1"/>
    <dgm:cxn modelId="{6F6E4966-717F-7C48-B25E-5D6D7D5B2654}" type="presParOf" srcId="{E60B5735-78A5-054D-B99D-02920188C65F}" destId="{A568E4F8-F715-7E4A-94A8-7582E7555B4F}" srcOrd="8" destOrd="0" presId="urn:microsoft.com/office/officeart/2005/8/layout/gear1"/>
    <dgm:cxn modelId="{7B1D6FC3-43AA-1149-9451-5F4F7F9E2FE8}" type="presParOf" srcId="{E60B5735-78A5-054D-B99D-02920188C65F}" destId="{8B055D48-6088-8446-91CF-3C4CD9303DA0}" srcOrd="9" destOrd="0" presId="urn:microsoft.com/office/officeart/2005/8/layout/gear1"/>
    <dgm:cxn modelId="{AD3197F3-F126-EB4B-A94D-F66E22FA4F8D}" type="presParOf" srcId="{E60B5735-78A5-054D-B99D-02920188C65F}" destId="{22B7F048-7B58-A849-992F-F796354E8093}" srcOrd="10" destOrd="0" presId="urn:microsoft.com/office/officeart/2005/8/layout/gear1"/>
    <dgm:cxn modelId="{1B9BA1CE-8DB5-944E-A26D-4830E25692B1}" type="presParOf" srcId="{E60B5735-78A5-054D-B99D-02920188C65F}" destId="{1BE9EAEA-62D9-B74C-A4FB-8BA4D2BA3E7C}" srcOrd="11" destOrd="0" presId="urn:microsoft.com/office/officeart/2005/8/layout/gear1"/>
    <dgm:cxn modelId="{8D5F3E5E-3D12-9F45-965B-5A3987C47DFD}" type="presParOf" srcId="{E60B5735-78A5-054D-B99D-02920188C65F}" destId="{4EF635DD-7AE0-494F-AC88-22381AD21B0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B77CA15-71F2-154F-BB46-9E6945FA6FE6}" type="doc">
      <dgm:prSet loTypeId="urn:microsoft.com/office/officeart/2005/8/layout/gear1" loCatId="" qsTypeId="urn:microsoft.com/office/officeart/2009/2/quickstyle/3D8" qsCatId="3D" csTypeId="urn:microsoft.com/office/officeart/2005/8/colors/colorful1" csCatId="colorful" phldr="1"/>
      <dgm:spPr/>
      <dgm:t>
        <a:bodyPr/>
        <a:lstStyle/>
        <a:p>
          <a:endParaRPr lang="en-US"/>
        </a:p>
      </dgm:t>
    </dgm:pt>
    <dgm:pt modelId="{41A6692F-853E-E24F-851F-844EE68C98B9}">
      <dgm:prSet phldrT="[Text]"/>
      <dgm:spPr/>
      <dgm:t>
        <a:bodyPr/>
        <a:lstStyle/>
        <a:p>
          <a:r>
            <a:rPr lang="en-US" b="1" dirty="0"/>
            <a:t>1. Appropriate fame</a:t>
          </a:r>
        </a:p>
      </dgm:t>
    </dgm:pt>
    <dgm:pt modelId="{B2DD8E5E-B08D-9146-B3A9-E8B2E6047CE9}" type="parTrans" cxnId="{E3E75E66-389F-9043-A828-CDE6B182727F}">
      <dgm:prSet/>
      <dgm:spPr/>
      <dgm:t>
        <a:bodyPr/>
        <a:lstStyle/>
        <a:p>
          <a:endParaRPr lang="en-US"/>
        </a:p>
      </dgm:t>
    </dgm:pt>
    <dgm:pt modelId="{ED538589-11D4-F540-A0C4-354CEAA1507A}" type="sibTrans" cxnId="{E3E75E66-389F-9043-A828-CDE6B182727F}">
      <dgm:prSet/>
      <dgm:spPr/>
      <dgm:t>
        <a:bodyPr/>
        <a:lstStyle/>
        <a:p>
          <a:endParaRPr lang="en-US"/>
        </a:p>
      </dgm:t>
    </dgm:pt>
    <dgm:pt modelId="{3C17A880-D1B8-E140-9879-3E9F420E7709}">
      <dgm:prSet phldrT="[Text]"/>
      <dgm:spPr/>
      <dgm:t>
        <a:bodyPr/>
        <a:lstStyle/>
        <a:p>
          <a:r>
            <a:rPr lang="en-US" b="1" dirty="0"/>
            <a:t>3. Meaningful reliable information</a:t>
          </a:r>
        </a:p>
      </dgm:t>
    </dgm:pt>
    <dgm:pt modelId="{909FF460-1027-664E-89C5-8B27AE186361}" type="parTrans" cxnId="{14924A4F-0B53-334C-B4BD-59FDAAA700D9}">
      <dgm:prSet/>
      <dgm:spPr/>
      <dgm:t>
        <a:bodyPr/>
        <a:lstStyle/>
        <a:p>
          <a:endParaRPr lang="en-US"/>
        </a:p>
      </dgm:t>
    </dgm:pt>
    <dgm:pt modelId="{9B7C3C9F-FF8F-FC46-86B3-ADD1B5ABA0DE}" type="sibTrans" cxnId="{14924A4F-0B53-334C-B4BD-59FDAAA700D9}">
      <dgm:prSet/>
      <dgm:spPr/>
      <dgm:t>
        <a:bodyPr/>
        <a:lstStyle/>
        <a:p>
          <a:endParaRPr lang="en-US"/>
        </a:p>
      </dgm:t>
    </dgm:pt>
    <dgm:pt modelId="{B19483C1-57BF-5149-818A-00B61C4E0C9A}">
      <dgm:prSet phldrT="[Text]"/>
      <dgm:spPr/>
      <dgm:t>
        <a:bodyPr/>
        <a:lstStyle/>
        <a:p>
          <a:endParaRPr lang="en-US" dirty="0"/>
        </a:p>
      </dgm:t>
    </dgm:pt>
    <dgm:pt modelId="{F02C08A7-3A2F-6345-BA74-AE047B441DA6}" type="parTrans" cxnId="{38E588CE-A3A4-8B43-96A8-FEA60EE5096E}">
      <dgm:prSet/>
      <dgm:spPr/>
      <dgm:t>
        <a:bodyPr/>
        <a:lstStyle/>
        <a:p>
          <a:endParaRPr lang="en-US"/>
        </a:p>
      </dgm:t>
    </dgm:pt>
    <dgm:pt modelId="{3C746572-5DE7-FD4F-A6AF-7ECCB5FEB6BB}" type="sibTrans" cxnId="{38E588CE-A3A4-8B43-96A8-FEA60EE5096E}">
      <dgm:prSet/>
      <dgm:spPr/>
      <dgm:t>
        <a:bodyPr/>
        <a:lstStyle/>
        <a:p>
          <a:endParaRPr lang="en-US"/>
        </a:p>
      </dgm:t>
    </dgm:pt>
    <dgm:pt modelId="{78186101-EE6C-B843-9C85-C488CFBDA28F}">
      <dgm:prSet phldrT="[Text]"/>
      <dgm:spPr>
        <a:solidFill>
          <a:srgbClr val="FFFF00"/>
        </a:solidFill>
      </dgm:spPr>
      <dgm:t>
        <a:bodyPr/>
        <a:lstStyle/>
        <a:p>
          <a:r>
            <a:rPr lang="en-US" b="1" dirty="0"/>
            <a:t>2. Creative, doable alternatives</a:t>
          </a:r>
        </a:p>
      </dgm:t>
    </dgm:pt>
    <dgm:pt modelId="{D4705CFC-C3AD-7E4C-A0D7-51C8697AE200}" type="parTrans" cxnId="{77754C17-500C-E44D-B0D8-E378CF9E4B84}">
      <dgm:prSet/>
      <dgm:spPr/>
      <dgm:t>
        <a:bodyPr/>
        <a:lstStyle/>
        <a:p>
          <a:endParaRPr lang="en-US"/>
        </a:p>
      </dgm:t>
    </dgm:pt>
    <dgm:pt modelId="{9908FBB6-65A8-5748-ACFF-4F1E886F7571}" type="sibTrans" cxnId="{77754C17-500C-E44D-B0D8-E378CF9E4B84}">
      <dgm:prSet/>
      <dgm:spPr>
        <a:solidFill>
          <a:srgbClr val="FFFF00"/>
        </a:solidFill>
      </dgm:spPr>
      <dgm:t>
        <a:bodyPr/>
        <a:lstStyle/>
        <a:p>
          <a:endParaRPr lang="en-US"/>
        </a:p>
      </dgm:t>
    </dgm:pt>
    <dgm:pt modelId="{7DFC300B-9DCF-784E-B875-9A0A2B71D507}">
      <dgm:prSet phldrT="[Text]"/>
      <dgm:spPr/>
      <dgm:t>
        <a:bodyPr/>
        <a:lstStyle/>
        <a:p>
          <a:endParaRPr lang="en-US"/>
        </a:p>
      </dgm:t>
    </dgm:pt>
    <dgm:pt modelId="{2B19BCF8-9298-1F4E-9688-99FF2AF0E133}" type="parTrans" cxnId="{3B4FC6D5-A769-1648-A095-5A931316258C}">
      <dgm:prSet/>
      <dgm:spPr/>
      <dgm:t>
        <a:bodyPr/>
        <a:lstStyle/>
        <a:p>
          <a:endParaRPr lang="en-US"/>
        </a:p>
      </dgm:t>
    </dgm:pt>
    <dgm:pt modelId="{3D9D10DD-154F-3944-997F-F3BACEB56A71}" type="sibTrans" cxnId="{3B4FC6D5-A769-1648-A095-5A931316258C}">
      <dgm:prSet/>
      <dgm:spPr/>
      <dgm:t>
        <a:bodyPr/>
        <a:lstStyle/>
        <a:p>
          <a:endParaRPr lang="en-US"/>
        </a:p>
      </dgm:t>
    </dgm:pt>
    <dgm:pt modelId="{381D4078-BE77-A148-BE65-1C195BBE5F01}">
      <dgm:prSet phldrT="[Text]"/>
      <dgm:spPr/>
      <dgm:t>
        <a:bodyPr/>
        <a:lstStyle/>
        <a:p>
          <a:endParaRPr lang="en-US" dirty="0"/>
        </a:p>
      </dgm:t>
    </dgm:pt>
    <dgm:pt modelId="{72F3A0A4-89E5-D140-B27D-F12C11DE1197}" type="parTrans" cxnId="{B8A76047-361D-D64A-A62B-3006A6B2A201}">
      <dgm:prSet/>
      <dgm:spPr/>
      <dgm:t>
        <a:bodyPr/>
        <a:lstStyle/>
        <a:p>
          <a:endParaRPr lang="en-US"/>
        </a:p>
      </dgm:t>
    </dgm:pt>
    <dgm:pt modelId="{A84DF17A-9757-154F-852C-4DE6256047BB}" type="sibTrans" cxnId="{B8A76047-361D-D64A-A62B-3006A6B2A201}">
      <dgm:prSet/>
      <dgm:spPr/>
      <dgm:t>
        <a:bodyPr/>
        <a:lstStyle/>
        <a:p>
          <a:endParaRPr lang="en-US"/>
        </a:p>
      </dgm:t>
    </dgm:pt>
    <dgm:pt modelId="{30329074-372C-3B40-B5F1-21B17957F48A}">
      <dgm:prSet phldrT="[Text]"/>
      <dgm:spPr/>
      <dgm:t>
        <a:bodyPr/>
        <a:lstStyle/>
        <a:p>
          <a:endParaRPr lang="en-US"/>
        </a:p>
      </dgm:t>
    </dgm:pt>
    <dgm:pt modelId="{88EEE9C3-93E5-D744-932A-C7245E471C7E}" type="parTrans" cxnId="{D397D251-9EE0-B640-9482-EA0F3F179E65}">
      <dgm:prSet/>
      <dgm:spPr/>
      <dgm:t>
        <a:bodyPr/>
        <a:lstStyle/>
        <a:p>
          <a:endParaRPr lang="en-US"/>
        </a:p>
      </dgm:t>
    </dgm:pt>
    <dgm:pt modelId="{46C66030-52B3-B14E-9A96-AF6297FA31C2}" type="sibTrans" cxnId="{D397D251-9EE0-B640-9482-EA0F3F179E65}">
      <dgm:prSet/>
      <dgm:spPr/>
      <dgm:t>
        <a:bodyPr/>
        <a:lstStyle/>
        <a:p>
          <a:endParaRPr lang="en-US"/>
        </a:p>
      </dgm:t>
    </dgm:pt>
    <dgm:pt modelId="{E60B5735-78A5-054D-B99D-02920188C65F}" type="pres">
      <dgm:prSet presAssocID="{EB77CA15-71F2-154F-BB46-9E6945FA6FE6}" presName="composite" presStyleCnt="0">
        <dgm:presLayoutVars>
          <dgm:chMax val="3"/>
          <dgm:animLvl val="lvl"/>
          <dgm:resizeHandles val="exact"/>
        </dgm:presLayoutVars>
      </dgm:prSet>
      <dgm:spPr/>
    </dgm:pt>
    <dgm:pt modelId="{2C262A8A-5D07-194F-B88C-3D3048041060}" type="pres">
      <dgm:prSet presAssocID="{41A6692F-853E-E24F-851F-844EE68C98B9}" presName="gear1" presStyleLbl="node1" presStyleIdx="0" presStyleCnt="3">
        <dgm:presLayoutVars>
          <dgm:chMax val="1"/>
          <dgm:bulletEnabled val="1"/>
        </dgm:presLayoutVars>
      </dgm:prSet>
      <dgm:spPr/>
    </dgm:pt>
    <dgm:pt modelId="{A51BA4C2-276F-AD48-BCA9-F6471B5EED5A}" type="pres">
      <dgm:prSet presAssocID="{41A6692F-853E-E24F-851F-844EE68C98B9}" presName="gear1srcNode" presStyleLbl="node1" presStyleIdx="0" presStyleCnt="3"/>
      <dgm:spPr/>
    </dgm:pt>
    <dgm:pt modelId="{226554C1-EA57-D441-9EBB-709F1102B057}" type="pres">
      <dgm:prSet presAssocID="{41A6692F-853E-E24F-851F-844EE68C98B9}" presName="gear1dstNode" presStyleLbl="node1" presStyleIdx="0" presStyleCnt="3"/>
      <dgm:spPr/>
    </dgm:pt>
    <dgm:pt modelId="{EA99E942-7222-294C-9FD0-936B39FC34C2}" type="pres">
      <dgm:prSet presAssocID="{78186101-EE6C-B843-9C85-C488CFBDA28F}" presName="gear2" presStyleLbl="node1" presStyleIdx="1" presStyleCnt="3">
        <dgm:presLayoutVars>
          <dgm:chMax val="1"/>
          <dgm:bulletEnabled val="1"/>
        </dgm:presLayoutVars>
      </dgm:prSet>
      <dgm:spPr/>
    </dgm:pt>
    <dgm:pt modelId="{A1C512AE-5E1B-B649-9770-6380B41ECC42}" type="pres">
      <dgm:prSet presAssocID="{78186101-EE6C-B843-9C85-C488CFBDA28F}" presName="gear2srcNode" presStyleLbl="node1" presStyleIdx="1" presStyleCnt="3"/>
      <dgm:spPr/>
    </dgm:pt>
    <dgm:pt modelId="{8F050C17-38FB-604C-8A6E-1E8BE591DEF7}" type="pres">
      <dgm:prSet presAssocID="{78186101-EE6C-B843-9C85-C488CFBDA28F}" presName="gear2dstNode" presStyleLbl="node1" presStyleIdx="1" presStyleCnt="3"/>
      <dgm:spPr/>
    </dgm:pt>
    <dgm:pt modelId="{7C732689-0F94-C547-8453-E8C23EF42593}" type="pres">
      <dgm:prSet presAssocID="{3C17A880-D1B8-E140-9879-3E9F420E7709}" presName="gear3" presStyleLbl="node1" presStyleIdx="2" presStyleCnt="3"/>
      <dgm:spPr/>
    </dgm:pt>
    <dgm:pt modelId="{963E11B7-4175-D340-81F0-4845E2D70D43}" type="pres">
      <dgm:prSet presAssocID="{3C17A880-D1B8-E140-9879-3E9F420E7709}" presName="gear3tx" presStyleLbl="node1" presStyleIdx="2" presStyleCnt="3">
        <dgm:presLayoutVars>
          <dgm:chMax val="1"/>
          <dgm:bulletEnabled val="1"/>
        </dgm:presLayoutVars>
      </dgm:prSet>
      <dgm:spPr/>
    </dgm:pt>
    <dgm:pt modelId="{A568E4F8-F715-7E4A-94A8-7582E7555B4F}" type="pres">
      <dgm:prSet presAssocID="{3C17A880-D1B8-E140-9879-3E9F420E7709}" presName="gear3srcNode" presStyleLbl="node1" presStyleIdx="2" presStyleCnt="3"/>
      <dgm:spPr/>
    </dgm:pt>
    <dgm:pt modelId="{8B055D48-6088-8446-91CF-3C4CD9303DA0}" type="pres">
      <dgm:prSet presAssocID="{3C17A880-D1B8-E140-9879-3E9F420E7709}" presName="gear3dstNode" presStyleLbl="node1" presStyleIdx="2" presStyleCnt="3"/>
      <dgm:spPr/>
    </dgm:pt>
    <dgm:pt modelId="{22B7F048-7B58-A849-992F-F796354E8093}" type="pres">
      <dgm:prSet presAssocID="{ED538589-11D4-F540-A0C4-354CEAA1507A}" presName="connector1" presStyleLbl="sibTrans2D1" presStyleIdx="0" presStyleCnt="3"/>
      <dgm:spPr/>
    </dgm:pt>
    <dgm:pt modelId="{1BE9EAEA-62D9-B74C-A4FB-8BA4D2BA3E7C}" type="pres">
      <dgm:prSet presAssocID="{9908FBB6-65A8-5748-ACFF-4F1E886F7571}" presName="connector2" presStyleLbl="sibTrans2D1" presStyleIdx="1" presStyleCnt="3"/>
      <dgm:spPr/>
    </dgm:pt>
    <dgm:pt modelId="{4EF635DD-7AE0-494F-AC88-22381AD21B0A}" type="pres">
      <dgm:prSet presAssocID="{9B7C3C9F-FF8F-FC46-86B3-ADD1B5ABA0DE}" presName="connector3" presStyleLbl="sibTrans2D1" presStyleIdx="2" presStyleCnt="3"/>
      <dgm:spPr/>
    </dgm:pt>
  </dgm:ptLst>
  <dgm:cxnLst>
    <dgm:cxn modelId="{10163505-0BE9-6D42-8325-EDB7A3F0609A}" type="presOf" srcId="{3C17A880-D1B8-E140-9879-3E9F420E7709}" destId="{A568E4F8-F715-7E4A-94A8-7582E7555B4F}" srcOrd="2" destOrd="0" presId="urn:microsoft.com/office/officeart/2005/8/layout/gear1"/>
    <dgm:cxn modelId="{77754C17-500C-E44D-B0D8-E378CF9E4B84}" srcId="{EB77CA15-71F2-154F-BB46-9E6945FA6FE6}" destId="{78186101-EE6C-B843-9C85-C488CFBDA28F}" srcOrd="1" destOrd="0" parTransId="{D4705CFC-C3AD-7E4C-A0D7-51C8697AE200}" sibTransId="{9908FBB6-65A8-5748-ACFF-4F1E886F7571}"/>
    <dgm:cxn modelId="{A963973B-B142-AD47-A01B-56E5034089E9}" type="presOf" srcId="{78186101-EE6C-B843-9C85-C488CFBDA28F}" destId="{EA99E942-7222-294C-9FD0-936B39FC34C2}" srcOrd="0" destOrd="0" presId="urn:microsoft.com/office/officeart/2005/8/layout/gear1"/>
    <dgm:cxn modelId="{50F2A43E-5753-834C-B62E-2242D2155D87}" type="presOf" srcId="{9B7C3C9F-FF8F-FC46-86B3-ADD1B5ABA0DE}" destId="{4EF635DD-7AE0-494F-AC88-22381AD21B0A}" srcOrd="0" destOrd="0" presId="urn:microsoft.com/office/officeart/2005/8/layout/gear1"/>
    <dgm:cxn modelId="{0631AB62-A4BF-A745-958E-C8CD0B61D968}" type="presOf" srcId="{41A6692F-853E-E24F-851F-844EE68C98B9}" destId="{A51BA4C2-276F-AD48-BCA9-F6471B5EED5A}" srcOrd="1" destOrd="0" presId="urn:microsoft.com/office/officeart/2005/8/layout/gear1"/>
    <dgm:cxn modelId="{5D7FF543-203B-3844-8088-B71D51208D2E}" type="presOf" srcId="{78186101-EE6C-B843-9C85-C488CFBDA28F}" destId="{8F050C17-38FB-604C-8A6E-1E8BE591DEF7}" srcOrd="2" destOrd="0" presId="urn:microsoft.com/office/officeart/2005/8/layout/gear1"/>
    <dgm:cxn modelId="{E3E75E66-389F-9043-A828-CDE6B182727F}" srcId="{EB77CA15-71F2-154F-BB46-9E6945FA6FE6}" destId="{41A6692F-853E-E24F-851F-844EE68C98B9}" srcOrd="0" destOrd="0" parTransId="{B2DD8E5E-B08D-9146-B3A9-E8B2E6047CE9}" sibTransId="{ED538589-11D4-F540-A0C4-354CEAA1507A}"/>
    <dgm:cxn modelId="{B8A76047-361D-D64A-A62B-3006A6B2A201}" srcId="{EB77CA15-71F2-154F-BB46-9E6945FA6FE6}" destId="{381D4078-BE77-A148-BE65-1C195BBE5F01}" srcOrd="4" destOrd="0" parTransId="{72F3A0A4-89E5-D140-B27D-F12C11DE1197}" sibTransId="{A84DF17A-9757-154F-852C-4DE6256047BB}"/>
    <dgm:cxn modelId="{14924A4F-0B53-334C-B4BD-59FDAAA700D9}" srcId="{EB77CA15-71F2-154F-BB46-9E6945FA6FE6}" destId="{3C17A880-D1B8-E140-9879-3E9F420E7709}" srcOrd="2" destOrd="0" parTransId="{909FF460-1027-664E-89C5-8B27AE186361}" sibTransId="{9B7C3C9F-FF8F-FC46-86B3-ADD1B5ABA0DE}"/>
    <dgm:cxn modelId="{D397D251-9EE0-B640-9482-EA0F3F179E65}" srcId="{EB77CA15-71F2-154F-BB46-9E6945FA6FE6}" destId="{30329074-372C-3B40-B5F1-21B17957F48A}" srcOrd="6" destOrd="0" parTransId="{88EEE9C3-93E5-D744-932A-C7245E471C7E}" sibTransId="{46C66030-52B3-B14E-9A96-AF6297FA31C2}"/>
    <dgm:cxn modelId="{B798A356-67EA-4740-BCE5-F244D0B38F50}" type="presOf" srcId="{78186101-EE6C-B843-9C85-C488CFBDA28F}" destId="{A1C512AE-5E1B-B649-9770-6380B41ECC42}" srcOrd="1" destOrd="0" presId="urn:microsoft.com/office/officeart/2005/8/layout/gear1"/>
    <dgm:cxn modelId="{168A075A-653C-3648-9E99-035D37DA1A46}" type="presOf" srcId="{3C17A880-D1B8-E140-9879-3E9F420E7709}" destId="{7C732689-0F94-C547-8453-E8C23EF42593}" srcOrd="0" destOrd="0" presId="urn:microsoft.com/office/officeart/2005/8/layout/gear1"/>
    <dgm:cxn modelId="{33428C7F-C381-BC40-B550-7B3690882277}" type="presOf" srcId="{ED538589-11D4-F540-A0C4-354CEAA1507A}" destId="{22B7F048-7B58-A849-992F-F796354E8093}" srcOrd="0" destOrd="0" presId="urn:microsoft.com/office/officeart/2005/8/layout/gear1"/>
    <dgm:cxn modelId="{5B6EABA7-CB5B-CF46-84FD-14978C2688BC}" type="presOf" srcId="{9908FBB6-65A8-5748-ACFF-4F1E886F7571}" destId="{1BE9EAEA-62D9-B74C-A4FB-8BA4D2BA3E7C}" srcOrd="0" destOrd="0" presId="urn:microsoft.com/office/officeart/2005/8/layout/gear1"/>
    <dgm:cxn modelId="{2547FCBB-EB52-3C4A-9D2B-7FF5452D6838}" type="presOf" srcId="{3C17A880-D1B8-E140-9879-3E9F420E7709}" destId="{963E11B7-4175-D340-81F0-4845E2D70D43}" srcOrd="1" destOrd="0" presId="urn:microsoft.com/office/officeart/2005/8/layout/gear1"/>
    <dgm:cxn modelId="{38E588CE-A3A4-8B43-96A8-FEA60EE5096E}" srcId="{EB77CA15-71F2-154F-BB46-9E6945FA6FE6}" destId="{B19483C1-57BF-5149-818A-00B61C4E0C9A}" srcOrd="5" destOrd="0" parTransId="{F02C08A7-3A2F-6345-BA74-AE047B441DA6}" sibTransId="{3C746572-5DE7-FD4F-A6AF-7ECCB5FEB6BB}"/>
    <dgm:cxn modelId="{3B4FC6D5-A769-1648-A095-5A931316258C}" srcId="{EB77CA15-71F2-154F-BB46-9E6945FA6FE6}" destId="{7DFC300B-9DCF-784E-B875-9A0A2B71D507}" srcOrd="3" destOrd="0" parTransId="{2B19BCF8-9298-1F4E-9688-99FF2AF0E133}" sibTransId="{3D9D10DD-154F-3944-997F-F3BACEB56A71}"/>
    <dgm:cxn modelId="{B78BBBDE-D0A9-4E4B-B15D-E74885995166}" type="presOf" srcId="{EB77CA15-71F2-154F-BB46-9E6945FA6FE6}" destId="{E60B5735-78A5-054D-B99D-02920188C65F}" srcOrd="0" destOrd="0" presId="urn:microsoft.com/office/officeart/2005/8/layout/gear1"/>
    <dgm:cxn modelId="{96983EE0-79CF-0E44-B298-060E2F40B1A9}" type="presOf" srcId="{41A6692F-853E-E24F-851F-844EE68C98B9}" destId="{226554C1-EA57-D441-9EBB-709F1102B057}" srcOrd="2" destOrd="0" presId="urn:microsoft.com/office/officeart/2005/8/layout/gear1"/>
    <dgm:cxn modelId="{96DDB2E7-6746-4D46-9ABA-F05700A822C1}" type="presOf" srcId="{41A6692F-853E-E24F-851F-844EE68C98B9}" destId="{2C262A8A-5D07-194F-B88C-3D3048041060}" srcOrd="0" destOrd="0" presId="urn:microsoft.com/office/officeart/2005/8/layout/gear1"/>
    <dgm:cxn modelId="{5E04CBF1-4F93-A74A-9E08-23864E345350}" type="presOf" srcId="{3C17A880-D1B8-E140-9879-3E9F420E7709}" destId="{8B055D48-6088-8446-91CF-3C4CD9303DA0}" srcOrd="3" destOrd="0" presId="urn:microsoft.com/office/officeart/2005/8/layout/gear1"/>
    <dgm:cxn modelId="{5E86524E-9A83-7C4F-A770-689B445AFB34}" type="presParOf" srcId="{E60B5735-78A5-054D-B99D-02920188C65F}" destId="{2C262A8A-5D07-194F-B88C-3D3048041060}" srcOrd="0" destOrd="0" presId="urn:microsoft.com/office/officeart/2005/8/layout/gear1"/>
    <dgm:cxn modelId="{EB208188-DEE9-6A4C-A939-FCA1A4A03484}" type="presParOf" srcId="{E60B5735-78A5-054D-B99D-02920188C65F}" destId="{A51BA4C2-276F-AD48-BCA9-F6471B5EED5A}" srcOrd="1" destOrd="0" presId="urn:microsoft.com/office/officeart/2005/8/layout/gear1"/>
    <dgm:cxn modelId="{49456B59-FA93-F446-BD94-013C47B02DF1}" type="presParOf" srcId="{E60B5735-78A5-054D-B99D-02920188C65F}" destId="{226554C1-EA57-D441-9EBB-709F1102B057}" srcOrd="2" destOrd="0" presId="urn:microsoft.com/office/officeart/2005/8/layout/gear1"/>
    <dgm:cxn modelId="{E2DFDE78-02B1-A040-B0C7-905160C53A3A}" type="presParOf" srcId="{E60B5735-78A5-054D-B99D-02920188C65F}" destId="{EA99E942-7222-294C-9FD0-936B39FC34C2}" srcOrd="3" destOrd="0" presId="urn:microsoft.com/office/officeart/2005/8/layout/gear1"/>
    <dgm:cxn modelId="{AC86CDE2-E66E-C945-9986-D2E8ECF7E318}" type="presParOf" srcId="{E60B5735-78A5-054D-B99D-02920188C65F}" destId="{A1C512AE-5E1B-B649-9770-6380B41ECC42}" srcOrd="4" destOrd="0" presId="urn:microsoft.com/office/officeart/2005/8/layout/gear1"/>
    <dgm:cxn modelId="{D81D98E0-1B34-0347-BA89-022E54507C86}" type="presParOf" srcId="{E60B5735-78A5-054D-B99D-02920188C65F}" destId="{8F050C17-38FB-604C-8A6E-1E8BE591DEF7}" srcOrd="5" destOrd="0" presId="urn:microsoft.com/office/officeart/2005/8/layout/gear1"/>
    <dgm:cxn modelId="{94BE3F23-C567-5E4B-B547-EF0E57452FBB}" type="presParOf" srcId="{E60B5735-78A5-054D-B99D-02920188C65F}" destId="{7C732689-0F94-C547-8453-E8C23EF42593}" srcOrd="6" destOrd="0" presId="urn:microsoft.com/office/officeart/2005/8/layout/gear1"/>
    <dgm:cxn modelId="{24E549E1-BD4E-5A44-B324-A2C61EB98D59}" type="presParOf" srcId="{E60B5735-78A5-054D-B99D-02920188C65F}" destId="{963E11B7-4175-D340-81F0-4845E2D70D43}" srcOrd="7" destOrd="0" presId="urn:microsoft.com/office/officeart/2005/8/layout/gear1"/>
    <dgm:cxn modelId="{413B9F8F-CDBA-D246-A284-61D693CA20C0}" type="presParOf" srcId="{E60B5735-78A5-054D-B99D-02920188C65F}" destId="{A568E4F8-F715-7E4A-94A8-7582E7555B4F}" srcOrd="8" destOrd="0" presId="urn:microsoft.com/office/officeart/2005/8/layout/gear1"/>
    <dgm:cxn modelId="{9E0BC376-907E-1B42-AAA5-DABB020FD9AB}" type="presParOf" srcId="{E60B5735-78A5-054D-B99D-02920188C65F}" destId="{8B055D48-6088-8446-91CF-3C4CD9303DA0}" srcOrd="9" destOrd="0" presId="urn:microsoft.com/office/officeart/2005/8/layout/gear1"/>
    <dgm:cxn modelId="{B8A8E5C0-6AAB-A441-B210-4DC1EA2860DE}" type="presParOf" srcId="{E60B5735-78A5-054D-B99D-02920188C65F}" destId="{22B7F048-7B58-A849-992F-F796354E8093}" srcOrd="10" destOrd="0" presId="urn:microsoft.com/office/officeart/2005/8/layout/gear1"/>
    <dgm:cxn modelId="{41375CB7-C32A-0E45-95E3-16331B85A47C}" type="presParOf" srcId="{E60B5735-78A5-054D-B99D-02920188C65F}" destId="{1BE9EAEA-62D9-B74C-A4FB-8BA4D2BA3E7C}" srcOrd="11" destOrd="0" presId="urn:microsoft.com/office/officeart/2005/8/layout/gear1"/>
    <dgm:cxn modelId="{6539DB2B-A1D7-1540-8CEE-CF886B8F0DF9}" type="presParOf" srcId="{E60B5735-78A5-054D-B99D-02920188C65F}" destId="{4EF635DD-7AE0-494F-AC88-22381AD21B0A}"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57F9C4BF-2D67-DE40-9B56-E0F232588AFA}">
      <dgm:prSet phldrT="[Text]" custT="1"/>
      <dgm:spPr/>
      <dgm:t>
        <a:bodyPr/>
        <a:lstStyle/>
        <a:p>
          <a:r>
            <a:rPr lang="en-US" sz="2000" dirty="0"/>
            <a:t>Givens</a:t>
          </a:r>
        </a:p>
      </dgm:t>
    </dgm:pt>
    <dgm:pt modelId="{8E539179-DBBA-9142-98EF-3DCD09C7A360}" type="parTrans" cxnId="{6540281E-A845-1944-805C-30D841C3ACDB}">
      <dgm:prSet/>
      <dgm:spPr/>
      <dgm:t>
        <a:bodyPr/>
        <a:lstStyle/>
        <a:p>
          <a:endParaRPr lang="en-US"/>
        </a:p>
      </dgm:t>
    </dgm:pt>
    <dgm:pt modelId="{3F14081D-78AD-064B-9205-8BBED25D8813}" type="sibTrans" cxnId="{6540281E-A845-1944-805C-30D841C3ACDB}">
      <dgm:prSet/>
      <dgm:spPr/>
      <dgm:t>
        <a:bodyPr/>
        <a:lstStyle/>
        <a:p>
          <a:endParaRPr lang="en-US"/>
        </a:p>
      </dgm:t>
    </dgm:pt>
    <dgm:pt modelId="{B2317239-2209-7643-A229-24B92A23E2E9}">
      <dgm:prSet phldrT="[Text]" custT="1"/>
      <dgm:spPr/>
      <dgm:t>
        <a:bodyPr/>
        <a:lstStyle/>
        <a:p>
          <a:r>
            <a:rPr lang="en-US" sz="2000" dirty="0"/>
            <a:t>Focus On</a:t>
          </a:r>
        </a:p>
      </dgm:t>
    </dgm:pt>
    <dgm:pt modelId="{82B01A5B-021D-784B-AAAE-705A011A6398}" type="parTrans" cxnId="{4BBCE55B-C334-1543-9220-9BF58B1B1392}">
      <dgm:prSet/>
      <dgm:spPr/>
      <dgm:t>
        <a:bodyPr/>
        <a:lstStyle/>
        <a:p>
          <a:endParaRPr lang="en-US"/>
        </a:p>
      </dgm:t>
    </dgm:pt>
    <dgm:pt modelId="{16E1CC71-DBAB-6A4E-A034-AC97CAC6FCC5}" type="sibTrans" cxnId="{4BBCE55B-C334-1543-9220-9BF58B1B1392}">
      <dgm:prSet/>
      <dgm:spPr/>
      <dgm:t>
        <a:bodyPr/>
        <a:lstStyle/>
        <a:p>
          <a:endParaRPr lang="en-US"/>
        </a:p>
      </dgm:t>
    </dgm:pt>
    <dgm:pt modelId="{BB43D63B-052A-1346-B3C2-9CE16B8AC295}">
      <dgm:prSet phldrT="[Text]" custT="1"/>
      <dgm:spPr/>
      <dgm:t>
        <a:bodyPr/>
        <a:lstStyle/>
        <a:p>
          <a:r>
            <a:rPr lang="en-US" sz="2000" dirty="0"/>
            <a:t>Decide Later</a:t>
          </a:r>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16B6A513-3294-A94D-A60E-F5C68E8735C1}" type="presOf" srcId="{BB43D63B-052A-1346-B3C2-9CE16B8AC295}" destId="{97C9FAFF-425C-8040-ABE4-32EDBD042942}" srcOrd="1" destOrd="0" presId="urn:microsoft.com/office/officeart/2005/8/layout/pyramid1"/>
    <dgm:cxn modelId="{6540281E-A845-1944-805C-30D841C3ACDB}" srcId="{A722F2BC-54F6-8F40-B8EB-93B33B415438}" destId="{57F9C4BF-2D67-DE40-9B56-E0F232588AFA}" srcOrd="0" destOrd="0" parTransId="{8E539179-DBBA-9142-98EF-3DCD09C7A360}" sibTransId="{3F14081D-78AD-064B-9205-8BBED25D8813}"/>
    <dgm:cxn modelId="{DDF7293B-AD0F-C943-886F-21D2FD6ED369}" type="presOf" srcId="{57F9C4BF-2D67-DE40-9B56-E0F232588AFA}" destId="{BCA73FDA-5573-0F4A-A496-81F133CADED4}" srcOrd="0" destOrd="0" presId="urn:microsoft.com/office/officeart/2005/8/layout/pyramid1"/>
    <dgm:cxn modelId="{4BBCE55B-C334-1543-9220-9BF58B1B1392}" srcId="{A722F2BC-54F6-8F40-B8EB-93B33B415438}" destId="{B2317239-2209-7643-A229-24B92A23E2E9}" srcOrd="1" destOrd="0" parTransId="{82B01A5B-021D-784B-AAAE-705A011A6398}" sibTransId="{16E1CC71-DBAB-6A4E-A034-AC97CAC6FCC5}"/>
    <dgm:cxn modelId="{58B09062-A3A9-B047-B833-EC44A131EF19}" type="presOf" srcId="{B2317239-2209-7643-A229-24B92A23E2E9}" destId="{7F84A642-2D5F-C747-AA55-BF40D6EC2C26}" srcOrd="1" destOrd="0" presId="urn:microsoft.com/office/officeart/2005/8/layout/pyramid1"/>
    <dgm:cxn modelId="{4ED5BF7C-17FC-8649-8742-166338F82EE8}" type="presOf" srcId="{B2317239-2209-7643-A229-24B92A23E2E9}" destId="{C0739B1C-FBDC-4F44-AC65-EAD51DA4F4BA}" srcOrd="0" destOrd="0" presId="urn:microsoft.com/office/officeart/2005/8/layout/pyramid1"/>
    <dgm:cxn modelId="{102C3B88-AEB4-5F4A-B2B1-DA4DFD0F6C23}" type="presOf" srcId="{A722F2BC-54F6-8F40-B8EB-93B33B415438}" destId="{E8307826-6788-F149-B546-4CF9586FA652}" srcOrd="0"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440516AE-D143-0046-9F96-B4424AC8A527}" type="presOf" srcId="{57F9C4BF-2D67-DE40-9B56-E0F232588AFA}" destId="{0758CF96-305E-044B-AE6B-1D3B15D19134}" srcOrd="1" destOrd="0" presId="urn:microsoft.com/office/officeart/2005/8/layout/pyramid1"/>
    <dgm:cxn modelId="{1E343DC2-0E32-384D-8942-EFCBAC4D20A5}" type="presOf" srcId="{BB43D63B-052A-1346-B3C2-9CE16B8AC295}" destId="{1DEE0268-424F-6343-B47D-65F63B7E3177}" srcOrd="0" destOrd="0" presId="urn:microsoft.com/office/officeart/2005/8/layout/pyramid1"/>
    <dgm:cxn modelId="{F6741330-588F-6341-905A-D6542BDD6C69}" type="presParOf" srcId="{E8307826-6788-F149-B546-4CF9586FA652}" destId="{180BEA72-C86B-7B49-BD01-87A4EC3618F6}" srcOrd="0" destOrd="0" presId="urn:microsoft.com/office/officeart/2005/8/layout/pyramid1"/>
    <dgm:cxn modelId="{40F21B25-1D3D-4D4F-A675-E710EA828505}" type="presParOf" srcId="{180BEA72-C86B-7B49-BD01-87A4EC3618F6}" destId="{BCA73FDA-5573-0F4A-A496-81F133CADED4}" srcOrd="0" destOrd="0" presId="urn:microsoft.com/office/officeart/2005/8/layout/pyramid1"/>
    <dgm:cxn modelId="{AEADB5E3-E995-CC4A-B86F-4FBB4E3CA93D}" type="presParOf" srcId="{180BEA72-C86B-7B49-BD01-87A4EC3618F6}" destId="{0758CF96-305E-044B-AE6B-1D3B15D19134}" srcOrd="1" destOrd="0" presId="urn:microsoft.com/office/officeart/2005/8/layout/pyramid1"/>
    <dgm:cxn modelId="{AF104400-0704-944A-AE9F-61EFFBB7AE10}" type="presParOf" srcId="{E8307826-6788-F149-B546-4CF9586FA652}" destId="{2E559F99-7297-8740-BC67-74D91D59347F}" srcOrd="1" destOrd="0" presId="urn:microsoft.com/office/officeart/2005/8/layout/pyramid1"/>
    <dgm:cxn modelId="{DAA94E34-FDA4-8740-90A0-628A42E7B1A3}" type="presParOf" srcId="{2E559F99-7297-8740-BC67-74D91D59347F}" destId="{C0739B1C-FBDC-4F44-AC65-EAD51DA4F4BA}" srcOrd="0" destOrd="0" presId="urn:microsoft.com/office/officeart/2005/8/layout/pyramid1"/>
    <dgm:cxn modelId="{7583F670-AB27-C847-86D1-05B73AC56EB1}" type="presParOf" srcId="{2E559F99-7297-8740-BC67-74D91D59347F}" destId="{7F84A642-2D5F-C747-AA55-BF40D6EC2C26}" srcOrd="1" destOrd="0" presId="urn:microsoft.com/office/officeart/2005/8/layout/pyramid1"/>
    <dgm:cxn modelId="{0479A9A2-1522-A244-9B82-CEA29D135D9E}" type="presParOf" srcId="{E8307826-6788-F149-B546-4CF9586FA652}" destId="{E91CF34A-4169-2946-BDBC-B663B44A8BA4}" srcOrd="2" destOrd="0" presId="urn:microsoft.com/office/officeart/2005/8/layout/pyramid1"/>
    <dgm:cxn modelId="{C2FBAFA0-F7DB-094E-AF15-0EF0950DF677}" type="presParOf" srcId="{E91CF34A-4169-2946-BDBC-B663B44A8BA4}" destId="{1DEE0268-424F-6343-B47D-65F63B7E3177}" srcOrd="0" destOrd="0" presId="urn:microsoft.com/office/officeart/2005/8/layout/pyramid1"/>
    <dgm:cxn modelId="{EE039BE3-176B-5149-90BA-7661C5EC0038}"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71BEF-54AA-E34C-8EB2-DC493E702CFA}" type="doc">
      <dgm:prSet loTypeId="urn:microsoft.com/office/officeart/2005/8/layout/venn1" loCatId="" qsTypeId="urn:microsoft.com/office/officeart/2005/8/quickstyle/3D2" qsCatId="3D" csTypeId="urn:microsoft.com/office/officeart/2005/8/colors/colorful1" csCatId="colorful" phldr="1"/>
      <dgm:spPr/>
    </dgm:pt>
    <dgm:pt modelId="{BCA1E1A6-7B3C-1441-9B67-8795EE0A203F}">
      <dgm:prSet phldrT="[Text]"/>
      <dgm:spPr/>
      <dgm:t>
        <a:bodyPr/>
        <a:lstStyle/>
        <a:p>
          <a:r>
            <a:rPr lang="en-US" dirty="0"/>
            <a:t>Actions</a:t>
          </a:r>
        </a:p>
      </dgm:t>
    </dgm:pt>
    <dgm:pt modelId="{EFD08713-CCFF-FB4A-A727-853BD5684087}" type="parTrans" cxnId="{8B0E957B-CA26-6846-922F-A84823D65E17}">
      <dgm:prSet/>
      <dgm:spPr/>
      <dgm:t>
        <a:bodyPr/>
        <a:lstStyle/>
        <a:p>
          <a:endParaRPr lang="en-US"/>
        </a:p>
      </dgm:t>
    </dgm:pt>
    <dgm:pt modelId="{4DC920C1-E627-CB42-BF50-42AFB5C4F5FC}" type="sibTrans" cxnId="{8B0E957B-CA26-6846-922F-A84823D65E17}">
      <dgm:prSet/>
      <dgm:spPr/>
      <dgm:t>
        <a:bodyPr/>
        <a:lstStyle/>
        <a:p>
          <a:endParaRPr lang="en-US"/>
        </a:p>
      </dgm:t>
    </dgm:pt>
    <dgm:pt modelId="{47B651B4-9550-B64C-B094-B039C2CEEF11}">
      <dgm:prSet phldrT="[Text]"/>
      <dgm:spPr/>
      <dgm:t>
        <a:bodyPr/>
        <a:lstStyle/>
        <a:p>
          <a:r>
            <a:rPr lang="en-US" dirty="0"/>
            <a:t>Thoughts</a:t>
          </a:r>
        </a:p>
      </dgm:t>
    </dgm:pt>
    <dgm:pt modelId="{B5A946C5-BFA5-754E-BB97-223F7F5D1573}" type="parTrans" cxnId="{AE0D579D-E6B0-644B-86FB-0426ABCDB517}">
      <dgm:prSet/>
      <dgm:spPr/>
      <dgm:t>
        <a:bodyPr/>
        <a:lstStyle/>
        <a:p>
          <a:endParaRPr lang="en-US"/>
        </a:p>
      </dgm:t>
    </dgm:pt>
    <dgm:pt modelId="{9FD057CB-F273-3C4C-998F-BA6747D94DDC}" type="sibTrans" cxnId="{AE0D579D-E6B0-644B-86FB-0426ABCDB517}">
      <dgm:prSet/>
      <dgm:spPr/>
      <dgm:t>
        <a:bodyPr/>
        <a:lstStyle/>
        <a:p>
          <a:endParaRPr lang="en-US"/>
        </a:p>
      </dgm:t>
    </dgm:pt>
    <dgm:pt modelId="{D4B75BBE-0E79-FE4F-BAFE-2922E04B9793}" type="pres">
      <dgm:prSet presAssocID="{9A771BEF-54AA-E34C-8EB2-DC493E702CFA}" presName="compositeShape" presStyleCnt="0">
        <dgm:presLayoutVars>
          <dgm:chMax val="7"/>
          <dgm:dir/>
          <dgm:resizeHandles val="exact"/>
        </dgm:presLayoutVars>
      </dgm:prSet>
      <dgm:spPr/>
    </dgm:pt>
    <dgm:pt modelId="{F9C08768-A94D-EE48-BBE3-BDFEA5427756}" type="pres">
      <dgm:prSet presAssocID="{BCA1E1A6-7B3C-1441-9B67-8795EE0A203F}" presName="circ1" presStyleLbl="vennNode1" presStyleIdx="0" presStyleCnt="2"/>
      <dgm:spPr/>
    </dgm:pt>
    <dgm:pt modelId="{63FC0884-4031-0B48-81E7-62A0D44E4D6B}" type="pres">
      <dgm:prSet presAssocID="{BCA1E1A6-7B3C-1441-9B67-8795EE0A203F}" presName="circ1Tx" presStyleLbl="revTx" presStyleIdx="0" presStyleCnt="0">
        <dgm:presLayoutVars>
          <dgm:chMax val="0"/>
          <dgm:chPref val="0"/>
          <dgm:bulletEnabled val="1"/>
        </dgm:presLayoutVars>
      </dgm:prSet>
      <dgm:spPr/>
    </dgm:pt>
    <dgm:pt modelId="{4DEBF2EB-579D-F14B-91EF-40F25AE8ECA6}" type="pres">
      <dgm:prSet presAssocID="{47B651B4-9550-B64C-B094-B039C2CEEF11}" presName="circ2" presStyleLbl="vennNode1" presStyleIdx="1" presStyleCnt="2"/>
      <dgm:spPr/>
    </dgm:pt>
    <dgm:pt modelId="{47F98FAF-2CD4-324E-8B16-F47CB11C40D5}" type="pres">
      <dgm:prSet presAssocID="{47B651B4-9550-B64C-B094-B039C2CEEF11}" presName="circ2Tx" presStyleLbl="revTx" presStyleIdx="0" presStyleCnt="0">
        <dgm:presLayoutVars>
          <dgm:chMax val="0"/>
          <dgm:chPref val="0"/>
          <dgm:bulletEnabled val="1"/>
        </dgm:presLayoutVars>
      </dgm:prSet>
      <dgm:spPr/>
    </dgm:pt>
  </dgm:ptLst>
  <dgm:cxnLst>
    <dgm:cxn modelId="{9C946D08-BCBA-2043-B8E1-73D802CF91AC}" type="presOf" srcId="{9A771BEF-54AA-E34C-8EB2-DC493E702CFA}" destId="{D4B75BBE-0E79-FE4F-BAFE-2922E04B9793}" srcOrd="0" destOrd="0" presId="urn:microsoft.com/office/officeart/2005/8/layout/venn1"/>
    <dgm:cxn modelId="{E6EDF20C-19B1-6042-8057-D3CD64998FA1}" type="presOf" srcId="{BCA1E1A6-7B3C-1441-9B67-8795EE0A203F}" destId="{F9C08768-A94D-EE48-BBE3-BDFEA5427756}" srcOrd="0" destOrd="0" presId="urn:microsoft.com/office/officeart/2005/8/layout/venn1"/>
    <dgm:cxn modelId="{8B0E957B-CA26-6846-922F-A84823D65E17}" srcId="{9A771BEF-54AA-E34C-8EB2-DC493E702CFA}" destId="{BCA1E1A6-7B3C-1441-9B67-8795EE0A203F}" srcOrd="0" destOrd="0" parTransId="{EFD08713-CCFF-FB4A-A727-853BD5684087}" sibTransId="{4DC920C1-E627-CB42-BF50-42AFB5C4F5FC}"/>
    <dgm:cxn modelId="{AE0D579D-E6B0-644B-86FB-0426ABCDB517}" srcId="{9A771BEF-54AA-E34C-8EB2-DC493E702CFA}" destId="{47B651B4-9550-B64C-B094-B039C2CEEF11}" srcOrd="1" destOrd="0" parTransId="{B5A946C5-BFA5-754E-BB97-223F7F5D1573}" sibTransId="{9FD057CB-F273-3C4C-998F-BA6747D94DDC}"/>
    <dgm:cxn modelId="{0D354CC4-A41E-5F49-B4E5-F27073CCB42F}" type="presOf" srcId="{47B651B4-9550-B64C-B094-B039C2CEEF11}" destId="{47F98FAF-2CD4-324E-8B16-F47CB11C40D5}" srcOrd="1" destOrd="0" presId="urn:microsoft.com/office/officeart/2005/8/layout/venn1"/>
    <dgm:cxn modelId="{E6253CF0-42EC-BE4B-8D54-2EF286A0F2DA}" type="presOf" srcId="{BCA1E1A6-7B3C-1441-9B67-8795EE0A203F}" destId="{63FC0884-4031-0B48-81E7-62A0D44E4D6B}" srcOrd="1" destOrd="0" presId="urn:microsoft.com/office/officeart/2005/8/layout/venn1"/>
    <dgm:cxn modelId="{332CE8F8-3CCA-A846-8939-63E1E48CBF19}" type="presOf" srcId="{47B651B4-9550-B64C-B094-B039C2CEEF11}" destId="{4DEBF2EB-579D-F14B-91EF-40F25AE8ECA6}" srcOrd="0" destOrd="0" presId="urn:microsoft.com/office/officeart/2005/8/layout/venn1"/>
    <dgm:cxn modelId="{7CB8FD7B-F098-F04C-97C3-8739FDE43383}" type="presParOf" srcId="{D4B75BBE-0E79-FE4F-BAFE-2922E04B9793}" destId="{F9C08768-A94D-EE48-BBE3-BDFEA5427756}" srcOrd="0" destOrd="0" presId="urn:microsoft.com/office/officeart/2005/8/layout/venn1"/>
    <dgm:cxn modelId="{FE43FE58-F2F5-0D4D-B3F3-B093CDCC2C8A}" type="presParOf" srcId="{D4B75BBE-0E79-FE4F-BAFE-2922E04B9793}" destId="{63FC0884-4031-0B48-81E7-62A0D44E4D6B}" srcOrd="1" destOrd="0" presId="urn:microsoft.com/office/officeart/2005/8/layout/venn1"/>
    <dgm:cxn modelId="{FE92C03F-E8F4-2C49-AE07-DAC570D9AF07}" type="presParOf" srcId="{D4B75BBE-0E79-FE4F-BAFE-2922E04B9793}" destId="{4DEBF2EB-579D-F14B-91EF-40F25AE8ECA6}" srcOrd="2" destOrd="0" presId="urn:microsoft.com/office/officeart/2005/8/layout/venn1"/>
    <dgm:cxn modelId="{8266452D-14C6-9347-87C8-A027048228C5}" type="presParOf" srcId="{D4B75BBE-0E79-FE4F-BAFE-2922E04B9793}" destId="{47F98FAF-2CD4-324E-8B16-F47CB11C40D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57F9C4BF-2D67-DE40-9B56-E0F232588AFA}">
      <dgm:prSet phldrT="[Text]" custT="1"/>
      <dgm:spPr/>
      <dgm:t>
        <a:bodyPr/>
        <a:lstStyle/>
        <a:p>
          <a:r>
            <a:rPr lang="en-US" sz="1600" dirty="0"/>
            <a:t>Givens</a:t>
          </a:r>
        </a:p>
      </dgm:t>
    </dgm:pt>
    <dgm:pt modelId="{8E539179-DBBA-9142-98EF-3DCD09C7A360}" type="parTrans" cxnId="{6540281E-A845-1944-805C-30D841C3ACDB}">
      <dgm:prSet/>
      <dgm:spPr/>
      <dgm:t>
        <a:bodyPr/>
        <a:lstStyle/>
        <a:p>
          <a:endParaRPr lang="en-US"/>
        </a:p>
      </dgm:t>
    </dgm:pt>
    <dgm:pt modelId="{3F14081D-78AD-064B-9205-8BBED25D8813}" type="sibTrans" cxnId="{6540281E-A845-1944-805C-30D841C3ACDB}">
      <dgm:prSet/>
      <dgm:spPr/>
      <dgm:t>
        <a:bodyPr/>
        <a:lstStyle/>
        <a:p>
          <a:endParaRPr lang="en-US"/>
        </a:p>
      </dgm:t>
    </dgm:pt>
    <dgm:pt modelId="{B2317239-2209-7643-A229-24B92A23E2E9}">
      <dgm:prSet phldrT="[Text]" custT="1"/>
      <dgm:spPr/>
      <dgm:t>
        <a:bodyPr/>
        <a:lstStyle/>
        <a:p>
          <a:r>
            <a:rPr lang="en-US" sz="1600" dirty="0"/>
            <a:t>Focus On</a:t>
          </a:r>
        </a:p>
      </dgm:t>
    </dgm:pt>
    <dgm:pt modelId="{82B01A5B-021D-784B-AAAE-705A011A6398}" type="parTrans" cxnId="{4BBCE55B-C334-1543-9220-9BF58B1B1392}">
      <dgm:prSet/>
      <dgm:spPr/>
      <dgm:t>
        <a:bodyPr/>
        <a:lstStyle/>
        <a:p>
          <a:endParaRPr lang="en-US"/>
        </a:p>
      </dgm:t>
    </dgm:pt>
    <dgm:pt modelId="{16E1CC71-DBAB-6A4E-A034-AC97CAC6FCC5}" type="sibTrans" cxnId="{4BBCE55B-C334-1543-9220-9BF58B1B1392}">
      <dgm:prSet/>
      <dgm:spPr/>
      <dgm:t>
        <a:bodyPr/>
        <a:lstStyle/>
        <a:p>
          <a:endParaRPr lang="en-US"/>
        </a:p>
      </dgm:t>
    </dgm:pt>
    <dgm:pt modelId="{BB43D63B-052A-1346-B3C2-9CE16B8AC295}">
      <dgm:prSet phldrT="[Text]" custT="1"/>
      <dgm:spPr/>
      <dgm:t>
        <a:bodyPr/>
        <a:lstStyle/>
        <a:p>
          <a:r>
            <a:rPr lang="en-US" sz="1600" dirty="0"/>
            <a:t>Decide Later</a:t>
          </a:r>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70E51F09-92DA-7249-8CB8-53527165D7C0}" type="presOf" srcId="{A722F2BC-54F6-8F40-B8EB-93B33B415438}" destId="{E8307826-6788-F149-B546-4CF9586FA652}" srcOrd="0" destOrd="0" presId="urn:microsoft.com/office/officeart/2005/8/layout/pyramid1"/>
    <dgm:cxn modelId="{C8E1A310-C118-954E-92AC-DBFC1FD96A31}" type="presOf" srcId="{BB43D63B-052A-1346-B3C2-9CE16B8AC295}" destId="{97C9FAFF-425C-8040-ABE4-32EDBD042942}" srcOrd="1" destOrd="0" presId="urn:microsoft.com/office/officeart/2005/8/layout/pyramid1"/>
    <dgm:cxn modelId="{6540281E-A845-1944-805C-30D841C3ACDB}" srcId="{A722F2BC-54F6-8F40-B8EB-93B33B415438}" destId="{57F9C4BF-2D67-DE40-9B56-E0F232588AFA}" srcOrd="0" destOrd="0" parTransId="{8E539179-DBBA-9142-98EF-3DCD09C7A360}" sibTransId="{3F14081D-78AD-064B-9205-8BBED25D8813}"/>
    <dgm:cxn modelId="{4BBCE55B-C334-1543-9220-9BF58B1B1392}" srcId="{A722F2BC-54F6-8F40-B8EB-93B33B415438}" destId="{B2317239-2209-7643-A229-24B92A23E2E9}" srcOrd="1" destOrd="0" parTransId="{82B01A5B-021D-784B-AAAE-705A011A6398}" sibTransId="{16E1CC71-DBAB-6A4E-A034-AC97CAC6FCC5}"/>
    <dgm:cxn modelId="{791F7D86-8CD5-F74F-AE56-744E8932168E}" type="presOf" srcId="{B2317239-2209-7643-A229-24B92A23E2E9}" destId="{7F84A642-2D5F-C747-AA55-BF40D6EC2C26}" srcOrd="1" destOrd="0" presId="urn:microsoft.com/office/officeart/2005/8/layout/pyramid1"/>
    <dgm:cxn modelId="{0D487C91-4E98-9941-BE12-345805F997F6}" type="presOf" srcId="{57F9C4BF-2D67-DE40-9B56-E0F232588AFA}" destId="{BCA73FDA-5573-0F4A-A496-81F133CADED4}" srcOrd="0"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3433EC9A-BCF4-504F-B818-A7F576095BD2}" type="presOf" srcId="{B2317239-2209-7643-A229-24B92A23E2E9}" destId="{C0739B1C-FBDC-4F44-AC65-EAD51DA4F4BA}" srcOrd="0" destOrd="0" presId="urn:microsoft.com/office/officeart/2005/8/layout/pyramid1"/>
    <dgm:cxn modelId="{27F99FB3-71B9-9D4C-8CD0-D23CF727FF8F}" type="presOf" srcId="{BB43D63B-052A-1346-B3C2-9CE16B8AC295}" destId="{1DEE0268-424F-6343-B47D-65F63B7E3177}" srcOrd="0" destOrd="0" presId="urn:microsoft.com/office/officeart/2005/8/layout/pyramid1"/>
    <dgm:cxn modelId="{19FD10F3-64AC-E24E-97B7-EE9094F6C000}" type="presOf" srcId="{57F9C4BF-2D67-DE40-9B56-E0F232588AFA}" destId="{0758CF96-305E-044B-AE6B-1D3B15D19134}" srcOrd="1" destOrd="0" presId="urn:microsoft.com/office/officeart/2005/8/layout/pyramid1"/>
    <dgm:cxn modelId="{E4F5CB6F-D7BB-4E4E-A57A-3DED196AB080}" type="presParOf" srcId="{E8307826-6788-F149-B546-4CF9586FA652}" destId="{180BEA72-C86B-7B49-BD01-87A4EC3618F6}" srcOrd="0" destOrd="0" presId="urn:microsoft.com/office/officeart/2005/8/layout/pyramid1"/>
    <dgm:cxn modelId="{FCACF226-4051-1F43-A6B1-BB86366FCE34}" type="presParOf" srcId="{180BEA72-C86B-7B49-BD01-87A4EC3618F6}" destId="{BCA73FDA-5573-0F4A-A496-81F133CADED4}" srcOrd="0" destOrd="0" presId="urn:microsoft.com/office/officeart/2005/8/layout/pyramid1"/>
    <dgm:cxn modelId="{85FC17C7-C708-D841-A675-A65ABAB18F21}" type="presParOf" srcId="{180BEA72-C86B-7B49-BD01-87A4EC3618F6}" destId="{0758CF96-305E-044B-AE6B-1D3B15D19134}" srcOrd="1" destOrd="0" presId="urn:microsoft.com/office/officeart/2005/8/layout/pyramid1"/>
    <dgm:cxn modelId="{EA58BA62-9FDD-5243-BE55-BA22E11E0183}" type="presParOf" srcId="{E8307826-6788-F149-B546-4CF9586FA652}" destId="{2E559F99-7297-8740-BC67-74D91D59347F}" srcOrd="1" destOrd="0" presId="urn:microsoft.com/office/officeart/2005/8/layout/pyramid1"/>
    <dgm:cxn modelId="{D7080682-9B96-5446-8150-BE772B2B14C0}" type="presParOf" srcId="{2E559F99-7297-8740-BC67-74D91D59347F}" destId="{C0739B1C-FBDC-4F44-AC65-EAD51DA4F4BA}" srcOrd="0" destOrd="0" presId="urn:microsoft.com/office/officeart/2005/8/layout/pyramid1"/>
    <dgm:cxn modelId="{A06001ED-90D5-7449-9D23-B6497100E08E}" type="presParOf" srcId="{2E559F99-7297-8740-BC67-74D91D59347F}" destId="{7F84A642-2D5F-C747-AA55-BF40D6EC2C26}" srcOrd="1" destOrd="0" presId="urn:microsoft.com/office/officeart/2005/8/layout/pyramid1"/>
    <dgm:cxn modelId="{58865078-AFF8-2C47-8D30-B39569C5C150}" type="presParOf" srcId="{E8307826-6788-F149-B546-4CF9586FA652}" destId="{E91CF34A-4169-2946-BDBC-B663B44A8BA4}" srcOrd="2" destOrd="0" presId="urn:microsoft.com/office/officeart/2005/8/layout/pyramid1"/>
    <dgm:cxn modelId="{189A0C80-8327-5042-B079-499AB2F8B96E}" type="presParOf" srcId="{E91CF34A-4169-2946-BDBC-B663B44A8BA4}" destId="{1DEE0268-424F-6343-B47D-65F63B7E3177}" srcOrd="0" destOrd="0" presId="urn:microsoft.com/office/officeart/2005/8/layout/pyramid1"/>
    <dgm:cxn modelId="{598B3B66-0485-BE4C-B4B0-BBC7A251313C}"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B2317239-2209-7643-A229-24B92A23E2E9}">
      <dgm:prSet phldrT="[Text]" custT="1"/>
      <dgm:spPr/>
      <dgm:t>
        <a:bodyPr/>
        <a:lstStyle/>
        <a:p>
          <a:endParaRPr lang="en-US" sz="1600" dirty="0"/>
        </a:p>
      </dgm:t>
    </dgm:pt>
    <dgm:pt modelId="{82B01A5B-021D-784B-AAAE-705A011A6398}" type="parTrans" cxnId="{4BBCE55B-C334-1543-9220-9BF58B1B1392}">
      <dgm:prSet/>
      <dgm:spPr/>
      <dgm:t>
        <a:bodyPr/>
        <a:lstStyle/>
        <a:p>
          <a:endParaRPr lang="en-US"/>
        </a:p>
      </dgm:t>
    </dgm:pt>
    <dgm:pt modelId="{16E1CC71-DBAB-6A4E-A034-AC97CAC6FCC5}" type="sibTrans" cxnId="{4BBCE55B-C334-1543-9220-9BF58B1B1392}">
      <dgm:prSet/>
      <dgm:spPr/>
      <dgm:t>
        <a:bodyPr/>
        <a:lstStyle/>
        <a:p>
          <a:endParaRPr lang="en-US"/>
        </a:p>
      </dgm:t>
    </dgm:pt>
    <dgm:pt modelId="{BB43D63B-052A-1346-B3C2-9CE16B8AC295}">
      <dgm:prSet phldrT="[Text]" custT="1"/>
      <dgm:spPr/>
      <dgm:t>
        <a:bodyPr/>
        <a:lstStyle/>
        <a:p>
          <a:endParaRPr lang="en-US" sz="1600" dirty="0"/>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57F9C4BF-2D67-DE40-9B56-E0F232588AFA}">
      <dgm:prSet phldrT="[Text]" custT="1"/>
      <dgm:spPr/>
      <dgm:t>
        <a:bodyPr/>
        <a:lstStyle/>
        <a:p>
          <a:endParaRPr lang="en-US" sz="1600" dirty="0"/>
        </a:p>
      </dgm:t>
    </dgm:pt>
    <dgm:pt modelId="{3F14081D-78AD-064B-9205-8BBED25D8813}" type="sibTrans" cxnId="{6540281E-A845-1944-805C-30D841C3ACDB}">
      <dgm:prSet/>
      <dgm:spPr/>
      <dgm:t>
        <a:bodyPr/>
        <a:lstStyle/>
        <a:p>
          <a:endParaRPr lang="en-US"/>
        </a:p>
      </dgm:t>
    </dgm:pt>
    <dgm:pt modelId="{8E539179-DBBA-9142-98EF-3DCD09C7A360}" type="parTrans" cxnId="{6540281E-A845-1944-805C-30D841C3ACDB}">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5892EE06-2D58-3945-9B6E-6DFFFC733A99}" type="presOf" srcId="{BB43D63B-052A-1346-B3C2-9CE16B8AC295}" destId="{97C9FAFF-425C-8040-ABE4-32EDBD042942}" srcOrd="1" destOrd="0" presId="urn:microsoft.com/office/officeart/2005/8/layout/pyramid1"/>
    <dgm:cxn modelId="{6540281E-A845-1944-805C-30D841C3ACDB}" srcId="{A722F2BC-54F6-8F40-B8EB-93B33B415438}" destId="{57F9C4BF-2D67-DE40-9B56-E0F232588AFA}" srcOrd="0" destOrd="0" parTransId="{8E539179-DBBA-9142-98EF-3DCD09C7A360}" sibTransId="{3F14081D-78AD-064B-9205-8BBED25D8813}"/>
    <dgm:cxn modelId="{52498C2F-3EC1-B44D-8E1A-DBD185ED4EA5}" type="presOf" srcId="{B2317239-2209-7643-A229-24B92A23E2E9}" destId="{7F84A642-2D5F-C747-AA55-BF40D6EC2C26}" srcOrd="1" destOrd="0" presId="urn:microsoft.com/office/officeart/2005/8/layout/pyramid1"/>
    <dgm:cxn modelId="{70861C37-E9C0-5440-A75F-C43416DA514E}" type="presOf" srcId="{BB43D63B-052A-1346-B3C2-9CE16B8AC295}" destId="{1DEE0268-424F-6343-B47D-65F63B7E3177}" srcOrd="0" destOrd="0" presId="urn:microsoft.com/office/officeart/2005/8/layout/pyramid1"/>
    <dgm:cxn modelId="{4BBCE55B-C334-1543-9220-9BF58B1B1392}" srcId="{A722F2BC-54F6-8F40-B8EB-93B33B415438}" destId="{B2317239-2209-7643-A229-24B92A23E2E9}" srcOrd="1" destOrd="0" parTransId="{82B01A5B-021D-784B-AAAE-705A011A6398}" sibTransId="{16E1CC71-DBAB-6A4E-A034-AC97CAC6FCC5}"/>
    <dgm:cxn modelId="{CC30F569-4FF3-9148-8CBF-1D45DC916DA5}" type="presOf" srcId="{A722F2BC-54F6-8F40-B8EB-93B33B415438}" destId="{E8307826-6788-F149-B546-4CF9586FA652}" srcOrd="0" destOrd="0" presId="urn:microsoft.com/office/officeart/2005/8/layout/pyramid1"/>
    <dgm:cxn modelId="{9C942B85-9D76-B84D-8478-15F5F9511568}" type="presOf" srcId="{B2317239-2209-7643-A229-24B92A23E2E9}" destId="{C0739B1C-FBDC-4F44-AC65-EAD51DA4F4BA}" srcOrd="0" destOrd="0" presId="urn:microsoft.com/office/officeart/2005/8/layout/pyramid1"/>
    <dgm:cxn modelId="{867BF48B-5148-5A49-A307-65C0EE8D8357}" type="presOf" srcId="{57F9C4BF-2D67-DE40-9B56-E0F232588AFA}" destId="{BCA73FDA-5573-0F4A-A496-81F133CADED4}" srcOrd="0"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19FFDEF9-98EA-5A4A-B28E-9875D558535C}" type="presOf" srcId="{57F9C4BF-2D67-DE40-9B56-E0F232588AFA}" destId="{0758CF96-305E-044B-AE6B-1D3B15D19134}" srcOrd="1" destOrd="0" presId="urn:microsoft.com/office/officeart/2005/8/layout/pyramid1"/>
    <dgm:cxn modelId="{4D35B6EB-1773-134E-83F4-31D4C0A20C55}" type="presParOf" srcId="{E8307826-6788-F149-B546-4CF9586FA652}" destId="{180BEA72-C86B-7B49-BD01-87A4EC3618F6}" srcOrd="0" destOrd="0" presId="urn:microsoft.com/office/officeart/2005/8/layout/pyramid1"/>
    <dgm:cxn modelId="{3012AA37-C74E-A140-835D-708A51865652}" type="presParOf" srcId="{180BEA72-C86B-7B49-BD01-87A4EC3618F6}" destId="{BCA73FDA-5573-0F4A-A496-81F133CADED4}" srcOrd="0" destOrd="0" presId="urn:microsoft.com/office/officeart/2005/8/layout/pyramid1"/>
    <dgm:cxn modelId="{49612242-E81C-3949-8CB0-DA9B481A1462}" type="presParOf" srcId="{180BEA72-C86B-7B49-BD01-87A4EC3618F6}" destId="{0758CF96-305E-044B-AE6B-1D3B15D19134}" srcOrd="1" destOrd="0" presId="urn:microsoft.com/office/officeart/2005/8/layout/pyramid1"/>
    <dgm:cxn modelId="{1499BFCD-D6D4-7D42-A443-29DC2BA859A1}" type="presParOf" srcId="{E8307826-6788-F149-B546-4CF9586FA652}" destId="{2E559F99-7297-8740-BC67-74D91D59347F}" srcOrd="1" destOrd="0" presId="urn:microsoft.com/office/officeart/2005/8/layout/pyramid1"/>
    <dgm:cxn modelId="{9DF6298A-D6F8-B344-B5DE-3DE2AC3B6683}" type="presParOf" srcId="{2E559F99-7297-8740-BC67-74D91D59347F}" destId="{C0739B1C-FBDC-4F44-AC65-EAD51DA4F4BA}" srcOrd="0" destOrd="0" presId="urn:microsoft.com/office/officeart/2005/8/layout/pyramid1"/>
    <dgm:cxn modelId="{151BB4D1-74F6-CA4A-B14D-113ABCB1596B}" type="presParOf" srcId="{2E559F99-7297-8740-BC67-74D91D59347F}" destId="{7F84A642-2D5F-C747-AA55-BF40D6EC2C26}" srcOrd="1" destOrd="0" presId="urn:microsoft.com/office/officeart/2005/8/layout/pyramid1"/>
    <dgm:cxn modelId="{633D2A68-9C91-DB4C-886A-B6D5468EC4F8}" type="presParOf" srcId="{E8307826-6788-F149-B546-4CF9586FA652}" destId="{E91CF34A-4169-2946-BDBC-B663B44A8BA4}" srcOrd="2" destOrd="0" presId="urn:microsoft.com/office/officeart/2005/8/layout/pyramid1"/>
    <dgm:cxn modelId="{15436D69-F20F-CE48-8A6A-7579974D4CDF}" type="presParOf" srcId="{E91CF34A-4169-2946-BDBC-B663B44A8BA4}" destId="{1DEE0268-424F-6343-B47D-65F63B7E3177}" srcOrd="0" destOrd="0" presId="urn:microsoft.com/office/officeart/2005/8/layout/pyramid1"/>
    <dgm:cxn modelId="{8C19B736-A722-DB4B-B28E-9C30690C256F}"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B2317239-2209-7643-A229-24B92A23E2E9}">
      <dgm:prSet phldrT="[Text]" custT="1"/>
      <dgm:spPr/>
      <dgm:t>
        <a:bodyPr/>
        <a:lstStyle/>
        <a:p>
          <a:endParaRPr lang="en-US" sz="1600" dirty="0"/>
        </a:p>
      </dgm:t>
    </dgm:pt>
    <dgm:pt modelId="{82B01A5B-021D-784B-AAAE-705A011A6398}" type="parTrans" cxnId="{4BBCE55B-C334-1543-9220-9BF58B1B1392}">
      <dgm:prSet/>
      <dgm:spPr/>
      <dgm:t>
        <a:bodyPr/>
        <a:lstStyle/>
        <a:p>
          <a:endParaRPr lang="en-US"/>
        </a:p>
      </dgm:t>
    </dgm:pt>
    <dgm:pt modelId="{16E1CC71-DBAB-6A4E-A034-AC97CAC6FCC5}" type="sibTrans" cxnId="{4BBCE55B-C334-1543-9220-9BF58B1B1392}">
      <dgm:prSet/>
      <dgm:spPr/>
      <dgm:t>
        <a:bodyPr/>
        <a:lstStyle/>
        <a:p>
          <a:endParaRPr lang="en-US"/>
        </a:p>
      </dgm:t>
    </dgm:pt>
    <dgm:pt modelId="{BB43D63B-052A-1346-B3C2-9CE16B8AC295}">
      <dgm:prSet phldrT="[Text]" custT="1"/>
      <dgm:spPr/>
      <dgm:t>
        <a:bodyPr/>
        <a:lstStyle/>
        <a:p>
          <a:endParaRPr lang="en-US" sz="1600" dirty="0"/>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57F9C4BF-2D67-DE40-9B56-E0F232588AFA}">
      <dgm:prSet phldrT="[Text]" custT="1"/>
      <dgm:spPr/>
      <dgm:t>
        <a:bodyPr/>
        <a:lstStyle/>
        <a:p>
          <a:endParaRPr lang="en-US" sz="1600" dirty="0"/>
        </a:p>
      </dgm:t>
    </dgm:pt>
    <dgm:pt modelId="{3F14081D-78AD-064B-9205-8BBED25D8813}" type="sibTrans" cxnId="{6540281E-A845-1944-805C-30D841C3ACDB}">
      <dgm:prSet/>
      <dgm:spPr/>
      <dgm:t>
        <a:bodyPr/>
        <a:lstStyle/>
        <a:p>
          <a:endParaRPr lang="en-US"/>
        </a:p>
      </dgm:t>
    </dgm:pt>
    <dgm:pt modelId="{8E539179-DBBA-9142-98EF-3DCD09C7A360}" type="parTrans" cxnId="{6540281E-A845-1944-805C-30D841C3ACDB}">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609D8F07-1848-9542-B9E1-A6794F84BA2E}" type="presOf" srcId="{BB43D63B-052A-1346-B3C2-9CE16B8AC295}" destId="{97C9FAFF-425C-8040-ABE4-32EDBD042942}" srcOrd="1" destOrd="0" presId="urn:microsoft.com/office/officeart/2005/8/layout/pyramid1"/>
    <dgm:cxn modelId="{E2F96913-8B6E-4C49-9F11-3A49498EE9DE}" type="presOf" srcId="{57F9C4BF-2D67-DE40-9B56-E0F232588AFA}" destId="{0758CF96-305E-044B-AE6B-1D3B15D19134}" srcOrd="1" destOrd="0" presId="urn:microsoft.com/office/officeart/2005/8/layout/pyramid1"/>
    <dgm:cxn modelId="{6540281E-A845-1944-805C-30D841C3ACDB}" srcId="{A722F2BC-54F6-8F40-B8EB-93B33B415438}" destId="{57F9C4BF-2D67-DE40-9B56-E0F232588AFA}" srcOrd="0" destOrd="0" parTransId="{8E539179-DBBA-9142-98EF-3DCD09C7A360}" sibTransId="{3F14081D-78AD-064B-9205-8BBED25D8813}"/>
    <dgm:cxn modelId="{4BBCE55B-C334-1543-9220-9BF58B1B1392}" srcId="{A722F2BC-54F6-8F40-B8EB-93B33B415438}" destId="{B2317239-2209-7643-A229-24B92A23E2E9}" srcOrd="1" destOrd="0" parTransId="{82B01A5B-021D-784B-AAAE-705A011A6398}" sibTransId="{16E1CC71-DBAB-6A4E-A034-AC97CAC6FCC5}"/>
    <dgm:cxn modelId="{8529F76D-E5E4-B641-A841-D04BF5EB3A04}" type="presOf" srcId="{57F9C4BF-2D67-DE40-9B56-E0F232588AFA}" destId="{BCA73FDA-5573-0F4A-A496-81F133CADED4}" srcOrd="0" destOrd="0" presId="urn:microsoft.com/office/officeart/2005/8/layout/pyramid1"/>
    <dgm:cxn modelId="{1A90E57F-B10C-C246-B20B-BB790DD734C2}" type="presOf" srcId="{B2317239-2209-7643-A229-24B92A23E2E9}" destId="{7F84A642-2D5F-C747-AA55-BF40D6EC2C26}" srcOrd="1"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678267B3-7358-C043-A848-A465F68152D1}" type="presOf" srcId="{BB43D63B-052A-1346-B3C2-9CE16B8AC295}" destId="{1DEE0268-424F-6343-B47D-65F63B7E3177}" srcOrd="0" destOrd="0" presId="urn:microsoft.com/office/officeart/2005/8/layout/pyramid1"/>
    <dgm:cxn modelId="{848C73EE-9F81-AA46-8FDA-8FD8D4D198ED}" type="presOf" srcId="{B2317239-2209-7643-A229-24B92A23E2E9}" destId="{C0739B1C-FBDC-4F44-AC65-EAD51DA4F4BA}" srcOrd="0" destOrd="0" presId="urn:microsoft.com/office/officeart/2005/8/layout/pyramid1"/>
    <dgm:cxn modelId="{DD85DDF6-D374-1449-9997-B12F38B50B63}" type="presOf" srcId="{A722F2BC-54F6-8F40-B8EB-93B33B415438}" destId="{E8307826-6788-F149-B546-4CF9586FA652}" srcOrd="0" destOrd="0" presId="urn:microsoft.com/office/officeart/2005/8/layout/pyramid1"/>
    <dgm:cxn modelId="{5074E036-13FA-144F-9C1F-D67C12CAB859}" type="presParOf" srcId="{E8307826-6788-F149-B546-4CF9586FA652}" destId="{180BEA72-C86B-7B49-BD01-87A4EC3618F6}" srcOrd="0" destOrd="0" presId="urn:microsoft.com/office/officeart/2005/8/layout/pyramid1"/>
    <dgm:cxn modelId="{4EBDF078-2D79-EC48-B28C-9B0744F853A1}" type="presParOf" srcId="{180BEA72-C86B-7B49-BD01-87A4EC3618F6}" destId="{BCA73FDA-5573-0F4A-A496-81F133CADED4}" srcOrd="0" destOrd="0" presId="urn:microsoft.com/office/officeart/2005/8/layout/pyramid1"/>
    <dgm:cxn modelId="{054DA9DE-E3A1-8E42-980A-C12A973933BE}" type="presParOf" srcId="{180BEA72-C86B-7B49-BD01-87A4EC3618F6}" destId="{0758CF96-305E-044B-AE6B-1D3B15D19134}" srcOrd="1" destOrd="0" presId="urn:microsoft.com/office/officeart/2005/8/layout/pyramid1"/>
    <dgm:cxn modelId="{3014C34A-6839-BE4D-9BF0-C17F0D806850}" type="presParOf" srcId="{E8307826-6788-F149-B546-4CF9586FA652}" destId="{2E559F99-7297-8740-BC67-74D91D59347F}" srcOrd="1" destOrd="0" presId="urn:microsoft.com/office/officeart/2005/8/layout/pyramid1"/>
    <dgm:cxn modelId="{56B5170D-221A-4F46-9E4E-2F2260B15E26}" type="presParOf" srcId="{2E559F99-7297-8740-BC67-74D91D59347F}" destId="{C0739B1C-FBDC-4F44-AC65-EAD51DA4F4BA}" srcOrd="0" destOrd="0" presId="urn:microsoft.com/office/officeart/2005/8/layout/pyramid1"/>
    <dgm:cxn modelId="{8093A42A-970F-154B-96A8-31DA50FD12BB}" type="presParOf" srcId="{2E559F99-7297-8740-BC67-74D91D59347F}" destId="{7F84A642-2D5F-C747-AA55-BF40D6EC2C26}" srcOrd="1" destOrd="0" presId="urn:microsoft.com/office/officeart/2005/8/layout/pyramid1"/>
    <dgm:cxn modelId="{5541E829-78C3-E341-9C3E-2970FD6050F8}" type="presParOf" srcId="{E8307826-6788-F149-B546-4CF9586FA652}" destId="{E91CF34A-4169-2946-BDBC-B663B44A8BA4}" srcOrd="2" destOrd="0" presId="urn:microsoft.com/office/officeart/2005/8/layout/pyramid1"/>
    <dgm:cxn modelId="{480D7CFB-ABF8-BA4B-BE32-45EABC227E63}" type="presParOf" srcId="{E91CF34A-4169-2946-BDBC-B663B44A8BA4}" destId="{1DEE0268-424F-6343-B47D-65F63B7E3177}" srcOrd="0" destOrd="0" presId="urn:microsoft.com/office/officeart/2005/8/layout/pyramid1"/>
    <dgm:cxn modelId="{F9D72D56-98AD-AF47-89A7-EE575155E7EB}"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B2317239-2209-7643-A229-24B92A23E2E9}">
      <dgm:prSet phldrT="[Text]" custT="1"/>
      <dgm:spPr/>
      <dgm:t>
        <a:bodyPr/>
        <a:lstStyle/>
        <a:p>
          <a:endParaRPr lang="en-US" sz="1600" dirty="0"/>
        </a:p>
      </dgm:t>
    </dgm:pt>
    <dgm:pt modelId="{82B01A5B-021D-784B-AAAE-705A011A6398}" type="parTrans" cxnId="{4BBCE55B-C334-1543-9220-9BF58B1B1392}">
      <dgm:prSet/>
      <dgm:spPr/>
      <dgm:t>
        <a:bodyPr/>
        <a:lstStyle/>
        <a:p>
          <a:endParaRPr lang="en-US"/>
        </a:p>
      </dgm:t>
    </dgm:pt>
    <dgm:pt modelId="{16E1CC71-DBAB-6A4E-A034-AC97CAC6FCC5}" type="sibTrans" cxnId="{4BBCE55B-C334-1543-9220-9BF58B1B1392}">
      <dgm:prSet/>
      <dgm:spPr/>
      <dgm:t>
        <a:bodyPr/>
        <a:lstStyle/>
        <a:p>
          <a:endParaRPr lang="en-US"/>
        </a:p>
      </dgm:t>
    </dgm:pt>
    <dgm:pt modelId="{BB43D63B-052A-1346-B3C2-9CE16B8AC295}">
      <dgm:prSet phldrT="[Text]" custT="1"/>
      <dgm:spPr/>
      <dgm:t>
        <a:bodyPr/>
        <a:lstStyle/>
        <a:p>
          <a:endParaRPr lang="en-US" sz="1600" dirty="0"/>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57F9C4BF-2D67-DE40-9B56-E0F232588AFA}">
      <dgm:prSet phldrT="[Text]" custT="1"/>
      <dgm:spPr/>
      <dgm:t>
        <a:bodyPr/>
        <a:lstStyle/>
        <a:p>
          <a:endParaRPr lang="en-US" sz="1600" dirty="0"/>
        </a:p>
      </dgm:t>
    </dgm:pt>
    <dgm:pt modelId="{3F14081D-78AD-064B-9205-8BBED25D8813}" type="sibTrans" cxnId="{6540281E-A845-1944-805C-30D841C3ACDB}">
      <dgm:prSet/>
      <dgm:spPr/>
      <dgm:t>
        <a:bodyPr/>
        <a:lstStyle/>
        <a:p>
          <a:endParaRPr lang="en-US"/>
        </a:p>
      </dgm:t>
    </dgm:pt>
    <dgm:pt modelId="{8E539179-DBBA-9142-98EF-3DCD09C7A360}" type="parTrans" cxnId="{6540281E-A845-1944-805C-30D841C3ACDB}">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6540281E-A845-1944-805C-30D841C3ACDB}" srcId="{A722F2BC-54F6-8F40-B8EB-93B33B415438}" destId="{57F9C4BF-2D67-DE40-9B56-E0F232588AFA}" srcOrd="0" destOrd="0" parTransId="{8E539179-DBBA-9142-98EF-3DCD09C7A360}" sibTransId="{3F14081D-78AD-064B-9205-8BBED25D8813}"/>
    <dgm:cxn modelId="{4BBCE55B-C334-1543-9220-9BF58B1B1392}" srcId="{A722F2BC-54F6-8F40-B8EB-93B33B415438}" destId="{B2317239-2209-7643-A229-24B92A23E2E9}" srcOrd="1" destOrd="0" parTransId="{82B01A5B-021D-784B-AAAE-705A011A6398}" sibTransId="{16E1CC71-DBAB-6A4E-A034-AC97CAC6FCC5}"/>
    <dgm:cxn modelId="{55952872-93A3-D449-B33E-404AA1D1DA1A}" type="presOf" srcId="{A722F2BC-54F6-8F40-B8EB-93B33B415438}" destId="{E8307826-6788-F149-B546-4CF9586FA652}" srcOrd="0" destOrd="0" presId="urn:microsoft.com/office/officeart/2005/8/layout/pyramid1"/>
    <dgm:cxn modelId="{F5A0A781-3D91-9B45-BC2D-F111A680D296}" type="presOf" srcId="{BB43D63B-052A-1346-B3C2-9CE16B8AC295}" destId="{1DEE0268-424F-6343-B47D-65F63B7E3177}" srcOrd="0"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83CE49A5-707F-0949-B34C-D1FE6416F63E}" type="presOf" srcId="{57F9C4BF-2D67-DE40-9B56-E0F232588AFA}" destId="{0758CF96-305E-044B-AE6B-1D3B15D19134}" srcOrd="1" destOrd="0" presId="urn:microsoft.com/office/officeart/2005/8/layout/pyramid1"/>
    <dgm:cxn modelId="{938BB2B3-7D2C-424D-BBDE-DE49974E5F91}" type="presOf" srcId="{B2317239-2209-7643-A229-24B92A23E2E9}" destId="{C0739B1C-FBDC-4F44-AC65-EAD51DA4F4BA}" srcOrd="0" destOrd="0" presId="urn:microsoft.com/office/officeart/2005/8/layout/pyramid1"/>
    <dgm:cxn modelId="{A52B6FCF-DCEB-2D49-8713-A1C8384D7A4D}" type="presOf" srcId="{BB43D63B-052A-1346-B3C2-9CE16B8AC295}" destId="{97C9FAFF-425C-8040-ABE4-32EDBD042942}" srcOrd="1" destOrd="0" presId="urn:microsoft.com/office/officeart/2005/8/layout/pyramid1"/>
    <dgm:cxn modelId="{A9D0CBE9-8B74-8C41-BF45-2F343FB78A7C}" type="presOf" srcId="{57F9C4BF-2D67-DE40-9B56-E0F232588AFA}" destId="{BCA73FDA-5573-0F4A-A496-81F133CADED4}" srcOrd="0" destOrd="0" presId="urn:microsoft.com/office/officeart/2005/8/layout/pyramid1"/>
    <dgm:cxn modelId="{1280B1EA-1140-0448-A97A-324CC84F3336}" type="presOf" srcId="{B2317239-2209-7643-A229-24B92A23E2E9}" destId="{7F84A642-2D5F-C747-AA55-BF40D6EC2C26}" srcOrd="1" destOrd="0" presId="urn:microsoft.com/office/officeart/2005/8/layout/pyramid1"/>
    <dgm:cxn modelId="{6AADBB5E-4F19-5144-9CCB-781B1D9B7877}" type="presParOf" srcId="{E8307826-6788-F149-B546-4CF9586FA652}" destId="{180BEA72-C86B-7B49-BD01-87A4EC3618F6}" srcOrd="0" destOrd="0" presId="urn:microsoft.com/office/officeart/2005/8/layout/pyramid1"/>
    <dgm:cxn modelId="{17900653-DB07-5742-B2CD-37E2F166DB41}" type="presParOf" srcId="{180BEA72-C86B-7B49-BD01-87A4EC3618F6}" destId="{BCA73FDA-5573-0F4A-A496-81F133CADED4}" srcOrd="0" destOrd="0" presId="urn:microsoft.com/office/officeart/2005/8/layout/pyramid1"/>
    <dgm:cxn modelId="{35C05815-9469-5446-BBD1-6B1AAC72245E}" type="presParOf" srcId="{180BEA72-C86B-7B49-BD01-87A4EC3618F6}" destId="{0758CF96-305E-044B-AE6B-1D3B15D19134}" srcOrd="1" destOrd="0" presId="urn:microsoft.com/office/officeart/2005/8/layout/pyramid1"/>
    <dgm:cxn modelId="{1D2FC12C-7606-F54A-83F3-80A54FA303FF}" type="presParOf" srcId="{E8307826-6788-F149-B546-4CF9586FA652}" destId="{2E559F99-7297-8740-BC67-74D91D59347F}" srcOrd="1" destOrd="0" presId="urn:microsoft.com/office/officeart/2005/8/layout/pyramid1"/>
    <dgm:cxn modelId="{A6D2C1CF-B680-BC41-A869-167EE643A164}" type="presParOf" srcId="{2E559F99-7297-8740-BC67-74D91D59347F}" destId="{C0739B1C-FBDC-4F44-AC65-EAD51DA4F4BA}" srcOrd="0" destOrd="0" presId="urn:microsoft.com/office/officeart/2005/8/layout/pyramid1"/>
    <dgm:cxn modelId="{4786C86B-4D06-7945-8F52-F87A1F100506}" type="presParOf" srcId="{2E559F99-7297-8740-BC67-74D91D59347F}" destId="{7F84A642-2D5F-C747-AA55-BF40D6EC2C26}" srcOrd="1" destOrd="0" presId="urn:microsoft.com/office/officeart/2005/8/layout/pyramid1"/>
    <dgm:cxn modelId="{60B692EB-4492-1341-9175-454AFCCFC930}" type="presParOf" srcId="{E8307826-6788-F149-B546-4CF9586FA652}" destId="{E91CF34A-4169-2946-BDBC-B663B44A8BA4}" srcOrd="2" destOrd="0" presId="urn:microsoft.com/office/officeart/2005/8/layout/pyramid1"/>
    <dgm:cxn modelId="{B0E82C15-0CC5-744B-889D-644538BC504D}" type="presParOf" srcId="{E91CF34A-4169-2946-BDBC-B663B44A8BA4}" destId="{1DEE0268-424F-6343-B47D-65F63B7E3177}" srcOrd="0" destOrd="0" presId="urn:microsoft.com/office/officeart/2005/8/layout/pyramid1"/>
    <dgm:cxn modelId="{C5345F81-13BF-1549-973B-66C26AC76B63}"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57F9C4BF-2D67-DE40-9B56-E0F232588AFA}">
      <dgm:prSet phldrT="[Text]" custT="1"/>
      <dgm:spPr/>
      <dgm:t>
        <a:bodyPr/>
        <a:lstStyle/>
        <a:p>
          <a:endParaRPr lang="en-US" sz="1600" dirty="0"/>
        </a:p>
      </dgm:t>
    </dgm:pt>
    <dgm:pt modelId="{8E539179-DBBA-9142-98EF-3DCD09C7A360}" type="parTrans" cxnId="{6540281E-A845-1944-805C-30D841C3ACDB}">
      <dgm:prSet/>
      <dgm:spPr/>
      <dgm:t>
        <a:bodyPr/>
        <a:lstStyle/>
        <a:p>
          <a:endParaRPr lang="en-US"/>
        </a:p>
      </dgm:t>
    </dgm:pt>
    <dgm:pt modelId="{3F14081D-78AD-064B-9205-8BBED25D8813}" type="sibTrans" cxnId="{6540281E-A845-1944-805C-30D841C3ACDB}">
      <dgm:prSet/>
      <dgm:spPr/>
      <dgm:t>
        <a:bodyPr/>
        <a:lstStyle/>
        <a:p>
          <a:endParaRPr lang="en-US"/>
        </a:p>
      </dgm:t>
    </dgm:pt>
    <dgm:pt modelId="{B2317239-2209-7643-A229-24B92A23E2E9}">
      <dgm:prSet phldrT="[Text]" custT="1"/>
      <dgm:spPr/>
      <dgm:t>
        <a:bodyPr/>
        <a:lstStyle/>
        <a:p>
          <a:r>
            <a:rPr lang="en-US" sz="1600" dirty="0"/>
            <a:t>Focus On</a:t>
          </a:r>
        </a:p>
      </dgm:t>
    </dgm:pt>
    <dgm:pt modelId="{82B01A5B-021D-784B-AAAE-705A011A6398}" type="parTrans" cxnId="{4BBCE55B-C334-1543-9220-9BF58B1B1392}">
      <dgm:prSet/>
      <dgm:spPr/>
      <dgm:t>
        <a:bodyPr/>
        <a:lstStyle/>
        <a:p>
          <a:endParaRPr lang="en-US"/>
        </a:p>
      </dgm:t>
    </dgm:pt>
    <dgm:pt modelId="{16E1CC71-DBAB-6A4E-A034-AC97CAC6FCC5}" type="sibTrans" cxnId="{4BBCE55B-C334-1543-9220-9BF58B1B1392}">
      <dgm:prSet/>
      <dgm:spPr/>
      <dgm:t>
        <a:bodyPr/>
        <a:lstStyle/>
        <a:p>
          <a:endParaRPr lang="en-US"/>
        </a:p>
      </dgm:t>
    </dgm:pt>
    <dgm:pt modelId="{BB43D63B-052A-1346-B3C2-9CE16B8AC295}">
      <dgm:prSet phldrT="[Text]" custT="1"/>
      <dgm:spPr/>
      <dgm:t>
        <a:bodyPr/>
        <a:lstStyle/>
        <a:p>
          <a:r>
            <a:rPr lang="en-US" sz="1600" dirty="0"/>
            <a:t>Decide Later</a:t>
          </a:r>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custLinFactNeighborX="-2436">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6540281E-A845-1944-805C-30D841C3ACDB}" srcId="{A722F2BC-54F6-8F40-B8EB-93B33B415438}" destId="{57F9C4BF-2D67-DE40-9B56-E0F232588AFA}" srcOrd="0" destOrd="0" parTransId="{8E539179-DBBA-9142-98EF-3DCD09C7A360}" sibTransId="{3F14081D-78AD-064B-9205-8BBED25D8813}"/>
    <dgm:cxn modelId="{5E972930-B4DD-4C4A-9FF8-3E6BD631DF63}" type="presOf" srcId="{BB43D63B-052A-1346-B3C2-9CE16B8AC295}" destId="{97C9FAFF-425C-8040-ABE4-32EDBD042942}" srcOrd="1" destOrd="0" presId="urn:microsoft.com/office/officeart/2005/8/layout/pyramid1"/>
    <dgm:cxn modelId="{4BBCE55B-C334-1543-9220-9BF58B1B1392}" srcId="{A722F2BC-54F6-8F40-B8EB-93B33B415438}" destId="{B2317239-2209-7643-A229-24B92A23E2E9}" srcOrd="1" destOrd="0" parTransId="{82B01A5B-021D-784B-AAAE-705A011A6398}" sibTransId="{16E1CC71-DBAB-6A4E-A034-AC97CAC6FCC5}"/>
    <dgm:cxn modelId="{90F29744-B712-CA42-9AEC-CF0240DFB3C3}" type="presOf" srcId="{B2317239-2209-7643-A229-24B92A23E2E9}" destId="{7F84A642-2D5F-C747-AA55-BF40D6EC2C26}" srcOrd="1" destOrd="0" presId="urn:microsoft.com/office/officeart/2005/8/layout/pyramid1"/>
    <dgm:cxn modelId="{D8F4B053-BD92-8F43-A7A0-A7587486F9BF}" type="presOf" srcId="{BB43D63B-052A-1346-B3C2-9CE16B8AC295}" destId="{1DEE0268-424F-6343-B47D-65F63B7E3177}" srcOrd="0" destOrd="0" presId="urn:microsoft.com/office/officeart/2005/8/layout/pyramid1"/>
    <dgm:cxn modelId="{243C0175-A133-5440-B5C5-BEAA390AC220}" type="presOf" srcId="{57F9C4BF-2D67-DE40-9B56-E0F232588AFA}" destId="{BCA73FDA-5573-0F4A-A496-81F133CADED4}" srcOrd="0" destOrd="0" presId="urn:microsoft.com/office/officeart/2005/8/layout/pyramid1"/>
    <dgm:cxn modelId="{FDD71D81-5581-7E4D-85F9-D8933690929F}" type="presOf" srcId="{A722F2BC-54F6-8F40-B8EB-93B33B415438}" destId="{E8307826-6788-F149-B546-4CF9586FA652}" srcOrd="0" destOrd="0" presId="urn:microsoft.com/office/officeart/2005/8/layout/pyramid1"/>
    <dgm:cxn modelId="{A14EBC92-D01D-E644-B5FD-B7A7BC4C6AF3}" type="presOf" srcId="{57F9C4BF-2D67-DE40-9B56-E0F232588AFA}" destId="{0758CF96-305E-044B-AE6B-1D3B15D19134}" srcOrd="1"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AFBECFCB-5230-B640-A76F-BD1AC58E8CFE}" type="presOf" srcId="{B2317239-2209-7643-A229-24B92A23E2E9}" destId="{C0739B1C-FBDC-4F44-AC65-EAD51DA4F4BA}" srcOrd="0" destOrd="0" presId="urn:microsoft.com/office/officeart/2005/8/layout/pyramid1"/>
    <dgm:cxn modelId="{5E563783-5EA5-E443-8BA7-6D0EDCE79A42}" type="presParOf" srcId="{E8307826-6788-F149-B546-4CF9586FA652}" destId="{180BEA72-C86B-7B49-BD01-87A4EC3618F6}" srcOrd="0" destOrd="0" presId="urn:microsoft.com/office/officeart/2005/8/layout/pyramid1"/>
    <dgm:cxn modelId="{31F128C2-2598-3242-AC53-8E25A0B8B1BC}" type="presParOf" srcId="{180BEA72-C86B-7B49-BD01-87A4EC3618F6}" destId="{BCA73FDA-5573-0F4A-A496-81F133CADED4}" srcOrd="0" destOrd="0" presId="urn:microsoft.com/office/officeart/2005/8/layout/pyramid1"/>
    <dgm:cxn modelId="{E8B9E2A6-30AE-7140-B1CD-79A0DD8BC37E}" type="presParOf" srcId="{180BEA72-C86B-7B49-BD01-87A4EC3618F6}" destId="{0758CF96-305E-044B-AE6B-1D3B15D19134}" srcOrd="1" destOrd="0" presId="urn:microsoft.com/office/officeart/2005/8/layout/pyramid1"/>
    <dgm:cxn modelId="{BA4A9CB9-E7DA-A64C-BE0F-D1EE07884C7E}" type="presParOf" srcId="{E8307826-6788-F149-B546-4CF9586FA652}" destId="{2E559F99-7297-8740-BC67-74D91D59347F}" srcOrd="1" destOrd="0" presId="urn:microsoft.com/office/officeart/2005/8/layout/pyramid1"/>
    <dgm:cxn modelId="{5B17B1B3-58E9-BB41-B2E0-AD21914657E8}" type="presParOf" srcId="{2E559F99-7297-8740-BC67-74D91D59347F}" destId="{C0739B1C-FBDC-4F44-AC65-EAD51DA4F4BA}" srcOrd="0" destOrd="0" presId="urn:microsoft.com/office/officeart/2005/8/layout/pyramid1"/>
    <dgm:cxn modelId="{4337CE09-8E29-E94D-82B1-6B897FABA0A3}" type="presParOf" srcId="{2E559F99-7297-8740-BC67-74D91D59347F}" destId="{7F84A642-2D5F-C747-AA55-BF40D6EC2C26}" srcOrd="1" destOrd="0" presId="urn:microsoft.com/office/officeart/2005/8/layout/pyramid1"/>
    <dgm:cxn modelId="{11119536-1F3E-E048-AD1D-48EC64F2265A}" type="presParOf" srcId="{E8307826-6788-F149-B546-4CF9586FA652}" destId="{E91CF34A-4169-2946-BDBC-B663B44A8BA4}" srcOrd="2" destOrd="0" presId="urn:microsoft.com/office/officeart/2005/8/layout/pyramid1"/>
    <dgm:cxn modelId="{B1765BD3-D73C-D74E-AE13-8501EE38DBC4}" type="presParOf" srcId="{E91CF34A-4169-2946-BDBC-B663B44A8BA4}" destId="{1DEE0268-424F-6343-B47D-65F63B7E3177}" srcOrd="0" destOrd="0" presId="urn:microsoft.com/office/officeart/2005/8/layout/pyramid1"/>
    <dgm:cxn modelId="{E572AB21-0A80-3A42-A520-3DF207535F5E}"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57F9C4BF-2D67-DE40-9B56-E0F232588AFA}">
      <dgm:prSet phldrT="[Text]" custT="1"/>
      <dgm:spPr/>
      <dgm:t>
        <a:bodyPr/>
        <a:lstStyle/>
        <a:p>
          <a:r>
            <a:rPr lang="en-US" sz="1600" dirty="0"/>
            <a:t>Givens</a:t>
          </a:r>
        </a:p>
      </dgm:t>
    </dgm:pt>
    <dgm:pt modelId="{8E539179-DBBA-9142-98EF-3DCD09C7A360}" type="parTrans" cxnId="{6540281E-A845-1944-805C-30D841C3ACDB}">
      <dgm:prSet/>
      <dgm:spPr/>
      <dgm:t>
        <a:bodyPr/>
        <a:lstStyle/>
        <a:p>
          <a:endParaRPr lang="en-US"/>
        </a:p>
      </dgm:t>
    </dgm:pt>
    <dgm:pt modelId="{3F14081D-78AD-064B-9205-8BBED25D8813}" type="sibTrans" cxnId="{6540281E-A845-1944-805C-30D841C3ACDB}">
      <dgm:prSet/>
      <dgm:spPr/>
      <dgm:t>
        <a:bodyPr/>
        <a:lstStyle/>
        <a:p>
          <a:endParaRPr lang="en-US"/>
        </a:p>
      </dgm:t>
    </dgm:pt>
    <dgm:pt modelId="{B2317239-2209-7643-A229-24B92A23E2E9}">
      <dgm:prSet phldrT="[Text]" custT="1"/>
      <dgm:spPr/>
      <dgm:t>
        <a:bodyPr/>
        <a:lstStyle/>
        <a:p>
          <a:endParaRPr lang="en-US" sz="1600" dirty="0"/>
        </a:p>
      </dgm:t>
    </dgm:pt>
    <dgm:pt modelId="{82B01A5B-021D-784B-AAAE-705A011A6398}" type="parTrans" cxnId="{4BBCE55B-C334-1543-9220-9BF58B1B1392}">
      <dgm:prSet/>
      <dgm:spPr/>
      <dgm:t>
        <a:bodyPr/>
        <a:lstStyle/>
        <a:p>
          <a:endParaRPr lang="en-US"/>
        </a:p>
      </dgm:t>
    </dgm:pt>
    <dgm:pt modelId="{16E1CC71-DBAB-6A4E-A034-AC97CAC6FCC5}" type="sibTrans" cxnId="{4BBCE55B-C334-1543-9220-9BF58B1B1392}">
      <dgm:prSet/>
      <dgm:spPr/>
      <dgm:t>
        <a:bodyPr/>
        <a:lstStyle/>
        <a:p>
          <a:endParaRPr lang="en-US"/>
        </a:p>
      </dgm:t>
    </dgm:pt>
    <dgm:pt modelId="{BB43D63B-052A-1346-B3C2-9CE16B8AC295}">
      <dgm:prSet phldrT="[Text]" custT="1"/>
      <dgm:spPr/>
      <dgm:t>
        <a:bodyPr/>
        <a:lstStyle/>
        <a:p>
          <a:r>
            <a:rPr lang="en-US" sz="1600" dirty="0"/>
            <a:t>Decide Later</a:t>
          </a:r>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custLinFactNeighborX="-2436">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4E545219-032E-EC4A-9CC6-AF535D3B938A}" type="presOf" srcId="{BB43D63B-052A-1346-B3C2-9CE16B8AC295}" destId="{1DEE0268-424F-6343-B47D-65F63B7E3177}" srcOrd="0" destOrd="0" presId="urn:microsoft.com/office/officeart/2005/8/layout/pyramid1"/>
    <dgm:cxn modelId="{6540281E-A845-1944-805C-30D841C3ACDB}" srcId="{A722F2BC-54F6-8F40-B8EB-93B33B415438}" destId="{57F9C4BF-2D67-DE40-9B56-E0F232588AFA}" srcOrd="0" destOrd="0" parTransId="{8E539179-DBBA-9142-98EF-3DCD09C7A360}" sibTransId="{3F14081D-78AD-064B-9205-8BBED25D8813}"/>
    <dgm:cxn modelId="{4BBCE55B-C334-1543-9220-9BF58B1B1392}" srcId="{A722F2BC-54F6-8F40-B8EB-93B33B415438}" destId="{B2317239-2209-7643-A229-24B92A23E2E9}" srcOrd="1" destOrd="0" parTransId="{82B01A5B-021D-784B-AAAE-705A011A6398}" sibTransId="{16E1CC71-DBAB-6A4E-A034-AC97CAC6FCC5}"/>
    <dgm:cxn modelId="{11C0DD63-C33A-024D-AEF3-24113AB80784}" type="presOf" srcId="{B2317239-2209-7643-A229-24B92A23E2E9}" destId="{7F84A642-2D5F-C747-AA55-BF40D6EC2C26}" srcOrd="1" destOrd="0" presId="urn:microsoft.com/office/officeart/2005/8/layout/pyramid1"/>
    <dgm:cxn modelId="{80A84A77-EEB0-8F4B-AF56-6144F0C9F57F}" type="presOf" srcId="{A722F2BC-54F6-8F40-B8EB-93B33B415438}" destId="{E8307826-6788-F149-B546-4CF9586FA652}" srcOrd="0"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D609ECAE-638D-D449-81CD-00A3AB496F36}" type="presOf" srcId="{BB43D63B-052A-1346-B3C2-9CE16B8AC295}" destId="{97C9FAFF-425C-8040-ABE4-32EDBD042942}" srcOrd="1" destOrd="0" presId="urn:microsoft.com/office/officeart/2005/8/layout/pyramid1"/>
    <dgm:cxn modelId="{E656C3C8-6316-2B41-942B-B9F0D869A239}" type="presOf" srcId="{57F9C4BF-2D67-DE40-9B56-E0F232588AFA}" destId="{0758CF96-305E-044B-AE6B-1D3B15D19134}" srcOrd="1" destOrd="0" presId="urn:microsoft.com/office/officeart/2005/8/layout/pyramid1"/>
    <dgm:cxn modelId="{7EFB05D5-B0F1-9A4B-B3FF-9AC0843BCD05}" type="presOf" srcId="{B2317239-2209-7643-A229-24B92A23E2E9}" destId="{C0739B1C-FBDC-4F44-AC65-EAD51DA4F4BA}" srcOrd="0" destOrd="0" presId="urn:microsoft.com/office/officeart/2005/8/layout/pyramid1"/>
    <dgm:cxn modelId="{51087AEF-03DF-FA4B-BE3B-C7913092A0F7}" type="presOf" srcId="{57F9C4BF-2D67-DE40-9B56-E0F232588AFA}" destId="{BCA73FDA-5573-0F4A-A496-81F133CADED4}" srcOrd="0" destOrd="0" presId="urn:microsoft.com/office/officeart/2005/8/layout/pyramid1"/>
    <dgm:cxn modelId="{304E9512-67FB-0E49-8B79-9F7F0CD456A7}" type="presParOf" srcId="{E8307826-6788-F149-B546-4CF9586FA652}" destId="{180BEA72-C86B-7B49-BD01-87A4EC3618F6}" srcOrd="0" destOrd="0" presId="urn:microsoft.com/office/officeart/2005/8/layout/pyramid1"/>
    <dgm:cxn modelId="{7127766F-4CC3-FC4F-8AC3-47F9BF3678A3}" type="presParOf" srcId="{180BEA72-C86B-7B49-BD01-87A4EC3618F6}" destId="{BCA73FDA-5573-0F4A-A496-81F133CADED4}" srcOrd="0" destOrd="0" presId="urn:microsoft.com/office/officeart/2005/8/layout/pyramid1"/>
    <dgm:cxn modelId="{CFDA96E5-B430-0E45-871D-3A538FB3E82F}" type="presParOf" srcId="{180BEA72-C86B-7B49-BD01-87A4EC3618F6}" destId="{0758CF96-305E-044B-AE6B-1D3B15D19134}" srcOrd="1" destOrd="0" presId="urn:microsoft.com/office/officeart/2005/8/layout/pyramid1"/>
    <dgm:cxn modelId="{66442F3E-986B-2D45-B842-BD0BA8A3899D}" type="presParOf" srcId="{E8307826-6788-F149-B546-4CF9586FA652}" destId="{2E559F99-7297-8740-BC67-74D91D59347F}" srcOrd="1" destOrd="0" presId="urn:microsoft.com/office/officeart/2005/8/layout/pyramid1"/>
    <dgm:cxn modelId="{86E9FD4B-115F-7148-A4A6-4C491F5E0430}" type="presParOf" srcId="{2E559F99-7297-8740-BC67-74D91D59347F}" destId="{C0739B1C-FBDC-4F44-AC65-EAD51DA4F4BA}" srcOrd="0" destOrd="0" presId="urn:microsoft.com/office/officeart/2005/8/layout/pyramid1"/>
    <dgm:cxn modelId="{2BA322AD-C992-C842-ADF5-BF37E60FDB9E}" type="presParOf" srcId="{2E559F99-7297-8740-BC67-74D91D59347F}" destId="{7F84A642-2D5F-C747-AA55-BF40D6EC2C26}" srcOrd="1" destOrd="0" presId="urn:microsoft.com/office/officeart/2005/8/layout/pyramid1"/>
    <dgm:cxn modelId="{F290E323-BFEA-2A41-945A-5896E5299E6C}" type="presParOf" srcId="{E8307826-6788-F149-B546-4CF9586FA652}" destId="{E91CF34A-4169-2946-BDBC-B663B44A8BA4}" srcOrd="2" destOrd="0" presId="urn:microsoft.com/office/officeart/2005/8/layout/pyramid1"/>
    <dgm:cxn modelId="{E3BE20C5-081F-2A48-8852-53CC6787756B}" type="presParOf" srcId="{E91CF34A-4169-2946-BDBC-B663B44A8BA4}" destId="{1DEE0268-424F-6343-B47D-65F63B7E3177}" srcOrd="0" destOrd="0" presId="urn:microsoft.com/office/officeart/2005/8/layout/pyramid1"/>
    <dgm:cxn modelId="{2710E033-3533-AD4B-B5CA-EDFFF79F8050}"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57F9C4BF-2D67-DE40-9B56-E0F232588AFA}">
      <dgm:prSet phldrT="[Text]" custT="1"/>
      <dgm:spPr/>
      <dgm:t>
        <a:bodyPr/>
        <a:lstStyle/>
        <a:p>
          <a:r>
            <a:rPr lang="en-US" sz="1600" dirty="0"/>
            <a:t>Givens</a:t>
          </a:r>
        </a:p>
      </dgm:t>
    </dgm:pt>
    <dgm:pt modelId="{8E539179-DBBA-9142-98EF-3DCD09C7A360}" type="parTrans" cxnId="{6540281E-A845-1944-805C-30D841C3ACDB}">
      <dgm:prSet/>
      <dgm:spPr/>
      <dgm:t>
        <a:bodyPr/>
        <a:lstStyle/>
        <a:p>
          <a:endParaRPr lang="en-US"/>
        </a:p>
      </dgm:t>
    </dgm:pt>
    <dgm:pt modelId="{3F14081D-78AD-064B-9205-8BBED25D8813}" type="sibTrans" cxnId="{6540281E-A845-1944-805C-30D841C3ACDB}">
      <dgm:prSet/>
      <dgm:spPr/>
      <dgm:t>
        <a:bodyPr/>
        <a:lstStyle/>
        <a:p>
          <a:endParaRPr lang="en-US"/>
        </a:p>
      </dgm:t>
    </dgm:pt>
    <dgm:pt modelId="{BB43D63B-052A-1346-B3C2-9CE16B8AC295}">
      <dgm:prSet phldrT="[Text]" custT="1"/>
      <dgm:spPr/>
      <dgm:t>
        <a:bodyPr/>
        <a:lstStyle/>
        <a:p>
          <a:pPr algn="l"/>
          <a:endParaRPr lang="en-US" sz="1600" dirty="0"/>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B2317239-2209-7643-A229-24B92A23E2E9}">
      <dgm:prSet phldrT="[Text]" custT="1"/>
      <dgm:spPr/>
      <dgm:t>
        <a:bodyPr/>
        <a:lstStyle/>
        <a:p>
          <a:r>
            <a:rPr lang="en-US" sz="1600" dirty="0"/>
            <a:t>Focus on</a:t>
          </a:r>
        </a:p>
      </dgm:t>
    </dgm:pt>
    <dgm:pt modelId="{16E1CC71-DBAB-6A4E-A034-AC97CAC6FCC5}" type="sibTrans" cxnId="{4BBCE55B-C334-1543-9220-9BF58B1B1392}">
      <dgm:prSet/>
      <dgm:spPr/>
      <dgm:t>
        <a:bodyPr/>
        <a:lstStyle/>
        <a:p>
          <a:endParaRPr lang="en-US"/>
        </a:p>
      </dgm:t>
    </dgm:pt>
    <dgm:pt modelId="{82B01A5B-021D-784B-AAAE-705A011A6398}" type="parTrans" cxnId="{4BBCE55B-C334-1543-9220-9BF58B1B1392}">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custLinFactNeighborX="-2436">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8869F108-1E36-8F4D-9273-D95383CC6992}" type="presOf" srcId="{BB43D63B-052A-1346-B3C2-9CE16B8AC295}" destId="{1DEE0268-424F-6343-B47D-65F63B7E3177}" srcOrd="0" destOrd="0" presId="urn:microsoft.com/office/officeart/2005/8/layout/pyramid1"/>
    <dgm:cxn modelId="{6540281E-A845-1944-805C-30D841C3ACDB}" srcId="{A722F2BC-54F6-8F40-B8EB-93B33B415438}" destId="{57F9C4BF-2D67-DE40-9B56-E0F232588AFA}" srcOrd="0" destOrd="0" parTransId="{8E539179-DBBA-9142-98EF-3DCD09C7A360}" sibTransId="{3F14081D-78AD-064B-9205-8BBED25D8813}"/>
    <dgm:cxn modelId="{D6BD652B-7BE6-7F46-98C0-D71E71D46305}" type="presOf" srcId="{A722F2BC-54F6-8F40-B8EB-93B33B415438}" destId="{E8307826-6788-F149-B546-4CF9586FA652}" srcOrd="0" destOrd="0" presId="urn:microsoft.com/office/officeart/2005/8/layout/pyramid1"/>
    <dgm:cxn modelId="{4BBCE55B-C334-1543-9220-9BF58B1B1392}" srcId="{A722F2BC-54F6-8F40-B8EB-93B33B415438}" destId="{B2317239-2209-7643-A229-24B92A23E2E9}" srcOrd="1" destOrd="0" parTransId="{82B01A5B-021D-784B-AAAE-705A011A6398}" sibTransId="{16E1CC71-DBAB-6A4E-A034-AC97CAC6FCC5}"/>
    <dgm:cxn modelId="{BFF62889-88A5-B746-8BDA-662CBA233799}" type="presOf" srcId="{BB43D63B-052A-1346-B3C2-9CE16B8AC295}" destId="{97C9FAFF-425C-8040-ABE4-32EDBD042942}" srcOrd="1"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21090198-2775-4945-ADD7-5930433C8971}" type="presOf" srcId="{57F9C4BF-2D67-DE40-9B56-E0F232588AFA}" destId="{0758CF96-305E-044B-AE6B-1D3B15D19134}" srcOrd="1" destOrd="0" presId="urn:microsoft.com/office/officeart/2005/8/layout/pyramid1"/>
    <dgm:cxn modelId="{AD7A01AC-7D00-884F-AF6D-1B73C23A91F8}" type="presOf" srcId="{B2317239-2209-7643-A229-24B92A23E2E9}" destId="{7F84A642-2D5F-C747-AA55-BF40D6EC2C26}" srcOrd="1" destOrd="0" presId="urn:microsoft.com/office/officeart/2005/8/layout/pyramid1"/>
    <dgm:cxn modelId="{777A3FCA-A4F4-E341-84AD-745DD56CBA2A}" type="presOf" srcId="{57F9C4BF-2D67-DE40-9B56-E0F232588AFA}" destId="{BCA73FDA-5573-0F4A-A496-81F133CADED4}" srcOrd="0" destOrd="0" presId="urn:microsoft.com/office/officeart/2005/8/layout/pyramid1"/>
    <dgm:cxn modelId="{B23FD9F9-EEDF-5049-927E-973F9EABC0DC}" type="presOf" srcId="{B2317239-2209-7643-A229-24B92A23E2E9}" destId="{C0739B1C-FBDC-4F44-AC65-EAD51DA4F4BA}" srcOrd="0" destOrd="0" presId="urn:microsoft.com/office/officeart/2005/8/layout/pyramid1"/>
    <dgm:cxn modelId="{DE76E468-E5E2-3740-B8C3-5F914D9A5F17}" type="presParOf" srcId="{E8307826-6788-F149-B546-4CF9586FA652}" destId="{180BEA72-C86B-7B49-BD01-87A4EC3618F6}" srcOrd="0" destOrd="0" presId="urn:microsoft.com/office/officeart/2005/8/layout/pyramid1"/>
    <dgm:cxn modelId="{7112C6A2-51DD-9140-83C0-EB50FFD7FD11}" type="presParOf" srcId="{180BEA72-C86B-7B49-BD01-87A4EC3618F6}" destId="{BCA73FDA-5573-0F4A-A496-81F133CADED4}" srcOrd="0" destOrd="0" presId="urn:microsoft.com/office/officeart/2005/8/layout/pyramid1"/>
    <dgm:cxn modelId="{67059772-42A9-A543-91F7-17E121115E44}" type="presParOf" srcId="{180BEA72-C86B-7B49-BD01-87A4EC3618F6}" destId="{0758CF96-305E-044B-AE6B-1D3B15D19134}" srcOrd="1" destOrd="0" presId="urn:microsoft.com/office/officeart/2005/8/layout/pyramid1"/>
    <dgm:cxn modelId="{886DF425-482F-C844-926C-EA0D36186C4C}" type="presParOf" srcId="{E8307826-6788-F149-B546-4CF9586FA652}" destId="{2E559F99-7297-8740-BC67-74D91D59347F}" srcOrd="1" destOrd="0" presId="urn:microsoft.com/office/officeart/2005/8/layout/pyramid1"/>
    <dgm:cxn modelId="{B5AECF4A-F4B7-7746-882A-94431D923673}" type="presParOf" srcId="{2E559F99-7297-8740-BC67-74D91D59347F}" destId="{C0739B1C-FBDC-4F44-AC65-EAD51DA4F4BA}" srcOrd="0" destOrd="0" presId="urn:microsoft.com/office/officeart/2005/8/layout/pyramid1"/>
    <dgm:cxn modelId="{FC916B3D-F071-394C-A095-C8D019D6E591}" type="presParOf" srcId="{2E559F99-7297-8740-BC67-74D91D59347F}" destId="{7F84A642-2D5F-C747-AA55-BF40D6EC2C26}" srcOrd="1" destOrd="0" presId="urn:microsoft.com/office/officeart/2005/8/layout/pyramid1"/>
    <dgm:cxn modelId="{0971C899-F4AC-6A46-8D70-A62A860F5E3D}" type="presParOf" srcId="{E8307826-6788-F149-B546-4CF9586FA652}" destId="{E91CF34A-4169-2946-BDBC-B663B44A8BA4}" srcOrd="2" destOrd="0" presId="urn:microsoft.com/office/officeart/2005/8/layout/pyramid1"/>
    <dgm:cxn modelId="{BB7A40CE-D84E-1545-97F8-C4E776D83F2C}" type="presParOf" srcId="{E91CF34A-4169-2946-BDBC-B663B44A8BA4}" destId="{1DEE0268-424F-6343-B47D-65F63B7E3177}" srcOrd="0" destOrd="0" presId="urn:microsoft.com/office/officeart/2005/8/layout/pyramid1"/>
    <dgm:cxn modelId="{73F5651A-BF19-3D46-B548-809F2CB3C1F0}"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B2317239-2209-7643-A229-24B92A23E2E9}">
      <dgm:prSet phldrT="[Text]" custT="1"/>
      <dgm:spPr/>
      <dgm:t>
        <a:bodyPr/>
        <a:lstStyle/>
        <a:p>
          <a:endParaRPr lang="en-US" sz="1600" dirty="0"/>
        </a:p>
      </dgm:t>
    </dgm:pt>
    <dgm:pt modelId="{82B01A5B-021D-784B-AAAE-705A011A6398}" type="parTrans" cxnId="{4BBCE55B-C334-1543-9220-9BF58B1B1392}">
      <dgm:prSet/>
      <dgm:spPr/>
      <dgm:t>
        <a:bodyPr/>
        <a:lstStyle/>
        <a:p>
          <a:endParaRPr lang="en-US"/>
        </a:p>
      </dgm:t>
    </dgm:pt>
    <dgm:pt modelId="{16E1CC71-DBAB-6A4E-A034-AC97CAC6FCC5}" type="sibTrans" cxnId="{4BBCE55B-C334-1543-9220-9BF58B1B1392}">
      <dgm:prSet/>
      <dgm:spPr/>
      <dgm:t>
        <a:bodyPr/>
        <a:lstStyle/>
        <a:p>
          <a:endParaRPr lang="en-US"/>
        </a:p>
      </dgm:t>
    </dgm:pt>
    <dgm:pt modelId="{BB43D63B-052A-1346-B3C2-9CE16B8AC295}">
      <dgm:prSet phldrT="[Text]" custT="1"/>
      <dgm:spPr/>
      <dgm:t>
        <a:bodyPr/>
        <a:lstStyle/>
        <a:p>
          <a:endParaRPr lang="en-US" sz="1600" dirty="0"/>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57F9C4BF-2D67-DE40-9B56-E0F232588AFA}">
      <dgm:prSet phldrT="[Text]" custT="1"/>
      <dgm:spPr/>
      <dgm:t>
        <a:bodyPr/>
        <a:lstStyle/>
        <a:p>
          <a:endParaRPr lang="en-US" sz="1600" dirty="0"/>
        </a:p>
      </dgm:t>
    </dgm:pt>
    <dgm:pt modelId="{3F14081D-78AD-064B-9205-8BBED25D8813}" type="sibTrans" cxnId="{6540281E-A845-1944-805C-30D841C3ACDB}">
      <dgm:prSet/>
      <dgm:spPr/>
      <dgm:t>
        <a:bodyPr/>
        <a:lstStyle/>
        <a:p>
          <a:endParaRPr lang="en-US"/>
        </a:p>
      </dgm:t>
    </dgm:pt>
    <dgm:pt modelId="{8E539179-DBBA-9142-98EF-3DCD09C7A360}" type="parTrans" cxnId="{6540281E-A845-1944-805C-30D841C3ACDB}">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6540281E-A845-1944-805C-30D841C3ACDB}" srcId="{A722F2BC-54F6-8F40-B8EB-93B33B415438}" destId="{57F9C4BF-2D67-DE40-9B56-E0F232588AFA}" srcOrd="0" destOrd="0" parTransId="{8E539179-DBBA-9142-98EF-3DCD09C7A360}" sibTransId="{3F14081D-78AD-064B-9205-8BBED25D8813}"/>
    <dgm:cxn modelId="{F977B439-AEDF-3E45-84E7-61790702676F}" type="presOf" srcId="{B2317239-2209-7643-A229-24B92A23E2E9}" destId="{7F84A642-2D5F-C747-AA55-BF40D6EC2C26}" srcOrd="1" destOrd="0" presId="urn:microsoft.com/office/officeart/2005/8/layout/pyramid1"/>
    <dgm:cxn modelId="{4BBCE55B-C334-1543-9220-9BF58B1B1392}" srcId="{A722F2BC-54F6-8F40-B8EB-93B33B415438}" destId="{B2317239-2209-7643-A229-24B92A23E2E9}" srcOrd="1" destOrd="0" parTransId="{82B01A5B-021D-784B-AAAE-705A011A6398}" sibTransId="{16E1CC71-DBAB-6A4E-A034-AC97CAC6FCC5}"/>
    <dgm:cxn modelId="{96DA2554-D500-C247-BE33-502D0AC913B1}" type="presOf" srcId="{BB43D63B-052A-1346-B3C2-9CE16B8AC295}" destId="{1DEE0268-424F-6343-B47D-65F63B7E3177}" srcOrd="0" destOrd="0" presId="urn:microsoft.com/office/officeart/2005/8/layout/pyramid1"/>
    <dgm:cxn modelId="{F8442084-EE01-384E-A43D-2F47E7338354}" type="presOf" srcId="{57F9C4BF-2D67-DE40-9B56-E0F232588AFA}" destId="{0758CF96-305E-044B-AE6B-1D3B15D19134}" srcOrd="1" destOrd="0" presId="urn:microsoft.com/office/officeart/2005/8/layout/pyramid1"/>
    <dgm:cxn modelId="{F15A8892-1021-FE43-B56E-2E15BCA1834C}" type="presOf" srcId="{B2317239-2209-7643-A229-24B92A23E2E9}" destId="{C0739B1C-FBDC-4F44-AC65-EAD51DA4F4BA}" srcOrd="0"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3428BEC1-D290-114C-9B6E-97E208C5644D}" type="presOf" srcId="{BB43D63B-052A-1346-B3C2-9CE16B8AC295}" destId="{97C9FAFF-425C-8040-ABE4-32EDBD042942}" srcOrd="1" destOrd="0" presId="urn:microsoft.com/office/officeart/2005/8/layout/pyramid1"/>
    <dgm:cxn modelId="{707BB3D4-F616-3145-9854-3594B5E94396}" type="presOf" srcId="{57F9C4BF-2D67-DE40-9B56-E0F232588AFA}" destId="{BCA73FDA-5573-0F4A-A496-81F133CADED4}" srcOrd="0" destOrd="0" presId="urn:microsoft.com/office/officeart/2005/8/layout/pyramid1"/>
    <dgm:cxn modelId="{D5578AD8-4C4E-614B-A5AB-F899FB2474C1}" type="presOf" srcId="{A722F2BC-54F6-8F40-B8EB-93B33B415438}" destId="{E8307826-6788-F149-B546-4CF9586FA652}" srcOrd="0" destOrd="0" presId="urn:microsoft.com/office/officeart/2005/8/layout/pyramid1"/>
    <dgm:cxn modelId="{86FB74A6-3E52-1F49-BFC2-A9A1DF4DE224}" type="presParOf" srcId="{E8307826-6788-F149-B546-4CF9586FA652}" destId="{180BEA72-C86B-7B49-BD01-87A4EC3618F6}" srcOrd="0" destOrd="0" presId="urn:microsoft.com/office/officeart/2005/8/layout/pyramid1"/>
    <dgm:cxn modelId="{DEBE42E8-9DE8-3D44-A0AD-DE9062138AF0}" type="presParOf" srcId="{180BEA72-C86B-7B49-BD01-87A4EC3618F6}" destId="{BCA73FDA-5573-0F4A-A496-81F133CADED4}" srcOrd="0" destOrd="0" presId="urn:microsoft.com/office/officeart/2005/8/layout/pyramid1"/>
    <dgm:cxn modelId="{DC5D1840-203E-0948-A98E-862CC336B7D3}" type="presParOf" srcId="{180BEA72-C86B-7B49-BD01-87A4EC3618F6}" destId="{0758CF96-305E-044B-AE6B-1D3B15D19134}" srcOrd="1" destOrd="0" presId="urn:microsoft.com/office/officeart/2005/8/layout/pyramid1"/>
    <dgm:cxn modelId="{DAD11A14-CB6A-3F45-B286-FC761FDCF85D}" type="presParOf" srcId="{E8307826-6788-F149-B546-4CF9586FA652}" destId="{2E559F99-7297-8740-BC67-74D91D59347F}" srcOrd="1" destOrd="0" presId="urn:microsoft.com/office/officeart/2005/8/layout/pyramid1"/>
    <dgm:cxn modelId="{C578BE18-46F4-2D40-BBF0-E939E0E60D8C}" type="presParOf" srcId="{2E559F99-7297-8740-BC67-74D91D59347F}" destId="{C0739B1C-FBDC-4F44-AC65-EAD51DA4F4BA}" srcOrd="0" destOrd="0" presId="urn:microsoft.com/office/officeart/2005/8/layout/pyramid1"/>
    <dgm:cxn modelId="{A3366E8C-0E92-2442-8E6C-54E51AC226D5}" type="presParOf" srcId="{2E559F99-7297-8740-BC67-74D91D59347F}" destId="{7F84A642-2D5F-C747-AA55-BF40D6EC2C26}" srcOrd="1" destOrd="0" presId="urn:microsoft.com/office/officeart/2005/8/layout/pyramid1"/>
    <dgm:cxn modelId="{30DF59FF-DFF2-8241-B4FE-061F5FC856E2}" type="presParOf" srcId="{E8307826-6788-F149-B546-4CF9586FA652}" destId="{E91CF34A-4169-2946-BDBC-B663B44A8BA4}" srcOrd="2" destOrd="0" presId="urn:microsoft.com/office/officeart/2005/8/layout/pyramid1"/>
    <dgm:cxn modelId="{7DB9C4C7-EFD8-8F4B-8208-3EC4BCF1B938}" type="presParOf" srcId="{E91CF34A-4169-2946-BDBC-B663B44A8BA4}" destId="{1DEE0268-424F-6343-B47D-65F63B7E3177}" srcOrd="0" destOrd="0" presId="urn:microsoft.com/office/officeart/2005/8/layout/pyramid1"/>
    <dgm:cxn modelId="{A8096457-3F72-D84F-A4B1-51A861AC0BB0}"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BB43D63B-052A-1346-B3C2-9CE16B8AC295}">
      <dgm:prSet phldrT="[Text]" custT="1"/>
      <dgm:spPr/>
      <dgm:t>
        <a:bodyPr/>
        <a:lstStyle/>
        <a:p>
          <a:pPr algn="ctr"/>
          <a:r>
            <a:rPr lang="en-US" sz="1600" dirty="0"/>
            <a:t>Decide</a:t>
          </a:r>
          <a:r>
            <a:rPr lang="en-US" sz="1600" baseline="0" dirty="0"/>
            <a:t> later</a:t>
          </a:r>
          <a:endParaRPr lang="en-US" sz="1600" dirty="0"/>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B2317239-2209-7643-A229-24B92A23E2E9}">
      <dgm:prSet phldrT="[Text]" custT="1"/>
      <dgm:spPr/>
      <dgm:t>
        <a:bodyPr/>
        <a:lstStyle/>
        <a:p>
          <a:r>
            <a:rPr lang="en-US" sz="1600" dirty="0"/>
            <a:t>Focus on</a:t>
          </a:r>
        </a:p>
      </dgm:t>
    </dgm:pt>
    <dgm:pt modelId="{16E1CC71-DBAB-6A4E-A034-AC97CAC6FCC5}" type="sibTrans" cxnId="{4BBCE55B-C334-1543-9220-9BF58B1B1392}">
      <dgm:prSet/>
      <dgm:spPr/>
      <dgm:t>
        <a:bodyPr/>
        <a:lstStyle/>
        <a:p>
          <a:endParaRPr lang="en-US"/>
        </a:p>
      </dgm:t>
    </dgm:pt>
    <dgm:pt modelId="{82B01A5B-021D-784B-AAAE-705A011A6398}" type="parTrans" cxnId="{4BBCE55B-C334-1543-9220-9BF58B1B1392}">
      <dgm:prSet/>
      <dgm:spPr/>
      <dgm:t>
        <a:bodyPr/>
        <a:lstStyle/>
        <a:p>
          <a:endParaRPr lang="en-US"/>
        </a:p>
      </dgm:t>
    </dgm:pt>
    <dgm:pt modelId="{57F9C4BF-2D67-DE40-9B56-E0F232588AFA}">
      <dgm:prSet phldrT="[Text]" custT="1"/>
      <dgm:spPr/>
      <dgm:t>
        <a:bodyPr/>
        <a:lstStyle/>
        <a:p>
          <a:endParaRPr lang="en-US" sz="1600" dirty="0"/>
        </a:p>
      </dgm:t>
    </dgm:pt>
    <dgm:pt modelId="{3F14081D-78AD-064B-9205-8BBED25D8813}" type="sibTrans" cxnId="{6540281E-A845-1944-805C-30D841C3ACDB}">
      <dgm:prSet/>
      <dgm:spPr/>
      <dgm:t>
        <a:bodyPr/>
        <a:lstStyle/>
        <a:p>
          <a:endParaRPr lang="en-US"/>
        </a:p>
      </dgm:t>
    </dgm:pt>
    <dgm:pt modelId="{8E539179-DBBA-9142-98EF-3DCD09C7A360}" type="parTrans" cxnId="{6540281E-A845-1944-805C-30D841C3ACDB}">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custLinFactNeighborX="-2436">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6540281E-A845-1944-805C-30D841C3ACDB}" srcId="{A722F2BC-54F6-8F40-B8EB-93B33B415438}" destId="{57F9C4BF-2D67-DE40-9B56-E0F232588AFA}" srcOrd="0" destOrd="0" parTransId="{8E539179-DBBA-9142-98EF-3DCD09C7A360}" sibTransId="{3F14081D-78AD-064B-9205-8BBED25D8813}"/>
    <dgm:cxn modelId="{4BBCE55B-C334-1543-9220-9BF58B1B1392}" srcId="{A722F2BC-54F6-8F40-B8EB-93B33B415438}" destId="{B2317239-2209-7643-A229-24B92A23E2E9}" srcOrd="1" destOrd="0" parTransId="{82B01A5B-021D-784B-AAAE-705A011A6398}" sibTransId="{16E1CC71-DBAB-6A4E-A034-AC97CAC6FCC5}"/>
    <dgm:cxn modelId="{F6E79457-D4DC-9F45-A1E3-9D3652DF9606}" type="presOf" srcId="{57F9C4BF-2D67-DE40-9B56-E0F232588AFA}" destId="{BCA73FDA-5573-0F4A-A496-81F133CADED4}" srcOrd="0" destOrd="0" presId="urn:microsoft.com/office/officeart/2005/8/layout/pyramid1"/>
    <dgm:cxn modelId="{644EE77B-3F45-AD4B-AE9D-7B0C8348B75B}" type="presOf" srcId="{A722F2BC-54F6-8F40-B8EB-93B33B415438}" destId="{E8307826-6788-F149-B546-4CF9586FA652}" srcOrd="0"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7E5C8199-3839-6643-BE12-84117AF04D6F}" type="presOf" srcId="{BB43D63B-052A-1346-B3C2-9CE16B8AC295}" destId="{97C9FAFF-425C-8040-ABE4-32EDBD042942}" srcOrd="1" destOrd="0" presId="urn:microsoft.com/office/officeart/2005/8/layout/pyramid1"/>
    <dgm:cxn modelId="{AB365EA1-156E-C740-A08D-C93393B78752}" type="presOf" srcId="{B2317239-2209-7643-A229-24B92A23E2E9}" destId="{C0739B1C-FBDC-4F44-AC65-EAD51DA4F4BA}" srcOrd="0" destOrd="0" presId="urn:microsoft.com/office/officeart/2005/8/layout/pyramid1"/>
    <dgm:cxn modelId="{1DA7D3AE-ACC7-1D43-85FE-77490277306B}" type="presOf" srcId="{57F9C4BF-2D67-DE40-9B56-E0F232588AFA}" destId="{0758CF96-305E-044B-AE6B-1D3B15D19134}" srcOrd="1" destOrd="0" presId="urn:microsoft.com/office/officeart/2005/8/layout/pyramid1"/>
    <dgm:cxn modelId="{7D2CCCB3-B5B4-5744-B014-CE8EF6E5E7D0}" type="presOf" srcId="{B2317239-2209-7643-A229-24B92A23E2E9}" destId="{7F84A642-2D5F-C747-AA55-BF40D6EC2C26}" srcOrd="1" destOrd="0" presId="urn:microsoft.com/office/officeart/2005/8/layout/pyramid1"/>
    <dgm:cxn modelId="{8FFB5AEA-5189-1441-9EF6-96AF2A127533}" type="presOf" srcId="{BB43D63B-052A-1346-B3C2-9CE16B8AC295}" destId="{1DEE0268-424F-6343-B47D-65F63B7E3177}" srcOrd="0" destOrd="0" presId="urn:microsoft.com/office/officeart/2005/8/layout/pyramid1"/>
    <dgm:cxn modelId="{802059F0-CA0E-FA42-8F8B-9450AAFAC3D4}" type="presParOf" srcId="{E8307826-6788-F149-B546-4CF9586FA652}" destId="{180BEA72-C86B-7B49-BD01-87A4EC3618F6}" srcOrd="0" destOrd="0" presId="urn:microsoft.com/office/officeart/2005/8/layout/pyramid1"/>
    <dgm:cxn modelId="{8599013F-56BA-3248-AE88-2FA9F6778B30}" type="presParOf" srcId="{180BEA72-C86B-7B49-BD01-87A4EC3618F6}" destId="{BCA73FDA-5573-0F4A-A496-81F133CADED4}" srcOrd="0" destOrd="0" presId="urn:microsoft.com/office/officeart/2005/8/layout/pyramid1"/>
    <dgm:cxn modelId="{B666124A-BCB8-1E44-9E56-5B88014D0B6B}" type="presParOf" srcId="{180BEA72-C86B-7B49-BD01-87A4EC3618F6}" destId="{0758CF96-305E-044B-AE6B-1D3B15D19134}" srcOrd="1" destOrd="0" presId="urn:microsoft.com/office/officeart/2005/8/layout/pyramid1"/>
    <dgm:cxn modelId="{DFD7866F-DE7A-6C46-AB7F-38F00502ACF6}" type="presParOf" srcId="{E8307826-6788-F149-B546-4CF9586FA652}" destId="{2E559F99-7297-8740-BC67-74D91D59347F}" srcOrd="1" destOrd="0" presId="urn:microsoft.com/office/officeart/2005/8/layout/pyramid1"/>
    <dgm:cxn modelId="{1ACFF544-0148-294A-BF2A-3DBFD19DECF9}" type="presParOf" srcId="{2E559F99-7297-8740-BC67-74D91D59347F}" destId="{C0739B1C-FBDC-4F44-AC65-EAD51DA4F4BA}" srcOrd="0" destOrd="0" presId="urn:microsoft.com/office/officeart/2005/8/layout/pyramid1"/>
    <dgm:cxn modelId="{A1F12B9E-2671-B744-A526-81723702CDA5}" type="presParOf" srcId="{2E559F99-7297-8740-BC67-74D91D59347F}" destId="{7F84A642-2D5F-C747-AA55-BF40D6EC2C26}" srcOrd="1" destOrd="0" presId="urn:microsoft.com/office/officeart/2005/8/layout/pyramid1"/>
    <dgm:cxn modelId="{0C1D2F79-8A31-1146-B109-9B3943EF7286}" type="presParOf" srcId="{E8307826-6788-F149-B546-4CF9586FA652}" destId="{E91CF34A-4169-2946-BDBC-B663B44A8BA4}" srcOrd="2" destOrd="0" presId="urn:microsoft.com/office/officeart/2005/8/layout/pyramid1"/>
    <dgm:cxn modelId="{C6CDB957-2544-6F48-A00F-65FB7FB87645}" type="presParOf" srcId="{E91CF34A-4169-2946-BDBC-B663B44A8BA4}" destId="{1DEE0268-424F-6343-B47D-65F63B7E3177}" srcOrd="0" destOrd="0" presId="urn:microsoft.com/office/officeart/2005/8/layout/pyramid1"/>
    <dgm:cxn modelId="{497FFB8C-C4F0-7046-84BA-BDCB482163A6}"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B2317239-2209-7643-A229-24B92A23E2E9}">
      <dgm:prSet phldrT="[Text]" custT="1"/>
      <dgm:spPr/>
      <dgm:t>
        <a:bodyPr/>
        <a:lstStyle/>
        <a:p>
          <a:endParaRPr lang="en-US" sz="1600" dirty="0"/>
        </a:p>
      </dgm:t>
    </dgm:pt>
    <dgm:pt modelId="{82B01A5B-021D-784B-AAAE-705A011A6398}" type="parTrans" cxnId="{4BBCE55B-C334-1543-9220-9BF58B1B1392}">
      <dgm:prSet/>
      <dgm:spPr/>
      <dgm:t>
        <a:bodyPr/>
        <a:lstStyle/>
        <a:p>
          <a:endParaRPr lang="en-US"/>
        </a:p>
      </dgm:t>
    </dgm:pt>
    <dgm:pt modelId="{16E1CC71-DBAB-6A4E-A034-AC97CAC6FCC5}" type="sibTrans" cxnId="{4BBCE55B-C334-1543-9220-9BF58B1B1392}">
      <dgm:prSet/>
      <dgm:spPr/>
      <dgm:t>
        <a:bodyPr/>
        <a:lstStyle/>
        <a:p>
          <a:endParaRPr lang="en-US"/>
        </a:p>
      </dgm:t>
    </dgm:pt>
    <dgm:pt modelId="{BB43D63B-052A-1346-B3C2-9CE16B8AC295}">
      <dgm:prSet phldrT="[Text]" custT="1"/>
      <dgm:spPr/>
      <dgm:t>
        <a:bodyPr/>
        <a:lstStyle/>
        <a:p>
          <a:endParaRPr lang="en-US" sz="1600" dirty="0"/>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57F9C4BF-2D67-DE40-9B56-E0F232588AFA}">
      <dgm:prSet phldrT="[Text]" custT="1"/>
      <dgm:spPr/>
      <dgm:t>
        <a:bodyPr/>
        <a:lstStyle/>
        <a:p>
          <a:endParaRPr lang="en-US" sz="1600" dirty="0"/>
        </a:p>
      </dgm:t>
    </dgm:pt>
    <dgm:pt modelId="{3F14081D-78AD-064B-9205-8BBED25D8813}" type="sibTrans" cxnId="{6540281E-A845-1944-805C-30D841C3ACDB}">
      <dgm:prSet/>
      <dgm:spPr/>
      <dgm:t>
        <a:bodyPr/>
        <a:lstStyle/>
        <a:p>
          <a:endParaRPr lang="en-US"/>
        </a:p>
      </dgm:t>
    </dgm:pt>
    <dgm:pt modelId="{8E539179-DBBA-9142-98EF-3DCD09C7A360}" type="parTrans" cxnId="{6540281E-A845-1944-805C-30D841C3ACDB}">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6540281E-A845-1944-805C-30D841C3ACDB}" srcId="{A722F2BC-54F6-8F40-B8EB-93B33B415438}" destId="{57F9C4BF-2D67-DE40-9B56-E0F232588AFA}" srcOrd="0" destOrd="0" parTransId="{8E539179-DBBA-9142-98EF-3DCD09C7A360}" sibTransId="{3F14081D-78AD-064B-9205-8BBED25D8813}"/>
    <dgm:cxn modelId="{491C5C3A-283D-7141-A4F8-409B72446185}" type="presOf" srcId="{BB43D63B-052A-1346-B3C2-9CE16B8AC295}" destId="{1DEE0268-424F-6343-B47D-65F63B7E3177}" srcOrd="0" destOrd="0" presId="urn:microsoft.com/office/officeart/2005/8/layout/pyramid1"/>
    <dgm:cxn modelId="{4BBCE55B-C334-1543-9220-9BF58B1B1392}" srcId="{A722F2BC-54F6-8F40-B8EB-93B33B415438}" destId="{B2317239-2209-7643-A229-24B92A23E2E9}" srcOrd="1" destOrd="0" parTransId="{82B01A5B-021D-784B-AAAE-705A011A6398}" sibTransId="{16E1CC71-DBAB-6A4E-A034-AC97CAC6FCC5}"/>
    <dgm:cxn modelId="{51EDF44C-A41E-7247-94C8-73A2BB984458}" type="presOf" srcId="{B2317239-2209-7643-A229-24B92A23E2E9}" destId="{7F84A642-2D5F-C747-AA55-BF40D6EC2C26}" srcOrd="1" destOrd="0" presId="urn:microsoft.com/office/officeart/2005/8/layout/pyramid1"/>
    <dgm:cxn modelId="{46026B4E-02EF-864C-BC54-E912D9FFBE04}" type="presOf" srcId="{57F9C4BF-2D67-DE40-9B56-E0F232588AFA}" destId="{0758CF96-305E-044B-AE6B-1D3B15D19134}" srcOrd="1" destOrd="0" presId="urn:microsoft.com/office/officeart/2005/8/layout/pyramid1"/>
    <dgm:cxn modelId="{3CA84853-D456-3940-A06A-D5A5C10D52D3}" type="presOf" srcId="{BB43D63B-052A-1346-B3C2-9CE16B8AC295}" destId="{97C9FAFF-425C-8040-ABE4-32EDBD042942}" srcOrd="1"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259C1AB1-F670-9E45-A92C-706C22339B78}" type="presOf" srcId="{B2317239-2209-7643-A229-24B92A23E2E9}" destId="{C0739B1C-FBDC-4F44-AC65-EAD51DA4F4BA}" srcOrd="0" destOrd="0" presId="urn:microsoft.com/office/officeart/2005/8/layout/pyramid1"/>
    <dgm:cxn modelId="{1705F5B5-9204-5F42-8DE5-AD0ECE86FF4C}" type="presOf" srcId="{A722F2BC-54F6-8F40-B8EB-93B33B415438}" destId="{E8307826-6788-F149-B546-4CF9586FA652}" srcOrd="0" destOrd="0" presId="urn:microsoft.com/office/officeart/2005/8/layout/pyramid1"/>
    <dgm:cxn modelId="{BF4864FA-1D2F-A04F-BD82-CD77880B47DC}" type="presOf" srcId="{57F9C4BF-2D67-DE40-9B56-E0F232588AFA}" destId="{BCA73FDA-5573-0F4A-A496-81F133CADED4}" srcOrd="0" destOrd="0" presId="urn:microsoft.com/office/officeart/2005/8/layout/pyramid1"/>
    <dgm:cxn modelId="{04B6722E-092F-C545-A440-7874EEA52022}" type="presParOf" srcId="{E8307826-6788-F149-B546-4CF9586FA652}" destId="{180BEA72-C86B-7B49-BD01-87A4EC3618F6}" srcOrd="0" destOrd="0" presId="urn:microsoft.com/office/officeart/2005/8/layout/pyramid1"/>
    <dgm:cxn modelId="{57A17465-42FA-DE4A-9CBC-AB7E19736149}" type="presParOf" srcId="{180BEA72-C86B-7B49-BD01-87A4EC3618F6}" destId="{BCA73FDA-5573-0F4A-A496-81F133CADED4}" srcOrd="0" destOrd="0" presId="urn:microsoft.com/office/officeart/2005/8/layout/pyramid1"/>
    <dgm:cxn modelId="{C088B9D1-7232-8F4B-96FB-321E1F0E955A}" type="presParOf" srcId="{180BEA72-C86B-7B49-BD01-87A4EC3618F6}" destId="{0758CF96-305E-044B-AE6B-1D3B15D19134}" srcOrd="1" destOrd="0" presId="urn:microsoft.com/office/officeart/2005/8/layout/pyramid1"/>
    <dgm:cxn modelId="{0EE8358B-34BE-1A4E-8FE1-640819A23AD4}" type="presParOf" srcId="{E8307826-6788-F149-B546-4CF9586FA652}" destId="{2E559F99-7297-8740-BC67-74D91D59347F}" srcOrd="1" destOrd="0" presId="urn:microsoft.com/office/officeart/2005/8/layout/pyramid1"/>
    <dgm:cxn modelId="{E36BB2F6-2A03-504C-A7C9-265240D2472F}" type="presParOf" srcId="{2E559F99-7297-8740-BC67-74D91D59347F}" destId="{C0739B1C-FBDC-4F44-AC65-EAD51DA4F4BA}" srcOrd="0" destOrd="0" presId="urn:microsoft.com/office/officeart/2005/8/layout/pyramid1"/>
    <dgm:cxn modelId="{964749DA-67C1-2B4E-9105-679C51653328}" type="presParOf" srcId="{2E559F99-7297-8740-BC67-74D91D59347F}" destId="{7F84A642-2D5F-C747-AA55-BF40D6EC2C26}" srcOrd="1" destOrd="0" presId="urn:microsoft.com/office/officeart/2005/8/layout/pyramid1"/>
    <dgm:cxn modelId="{F34094B3-A207-BB45-A644-00B11A6CC1CF}" type="presParOf" srcId="{E8307826-6788-F149-B546-4CF9586FA652}" destId="{E91CF34A-4169-2946-BDBC-B663B44A8BA4}" srcOrd="2" destOrd="0" presId="urn:microsoft.com/office/officeart/2005/8/layout/pyramid1"/>
    <dgm:cxn modelId="{2C4E7E1A-F115-A94D-82B5-95D9C1B9CD3E}" type="presParOf" srcId="{E91CF34A-4169-2946-BDBC-B663B44A8BA4}" destId="{1DEE0268-424F-6343-B47D-65F63B7E3177}" srcOrd="0" destOrd="0" presId="urn:microsoft.com/office/officeart/2005/8/layout/pyramid1"/>
    <dgm:cxn modelId="{E9AFBF4A-C271-8040-8FB3-0DF0D5CFF119}"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84C76C-70E0-0F49-9A24-6E8B003AF99D}"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7990C00F-3A4E-5B44-A981-F413F9787B94}">
      <dgm:prSet phldrT="[Text]"/>
      <dgm:spPr/>
      <dgm:t>
        <a:bodyPr/>
        <a:lstStyle/>
        <a:p>
          <a:r>
            <a:rPr lang="en-US" dirty="0"/>
            <a:t>You (as the SME or facilitator) need to manage bias when discussing uncertainty</a:t>
          </a:r>
        </a:p>
      </dgm:t>
    </dgm:pt>
    <dgm:pt modelId="{310CC6C4-437D-3B4F-B518-D536C3FB48B1}" type="parTrans" cxnId="{824C6AE4-754C-0F47-8E51-FC37C5FC0086}">
      <dgm:prSet/>
      <dgm:spPr/>
      <dgm:t>
        <a:bodyPr/>
        <a:lstStyle/>
        <a:p>
          <a:endParaRPr lang="en-US"/>
        </a:p>
      </dgm:t>
    </dgm:pt>
    <dgm:pt modelId="{B629A8E7-1D15-474E-9096-78CF20433343}" type="sibTrans" cxnId="{824C6AE4-754C-0F47-8E51-FC37C5FC0086}">
      <dgm:prSet/>
      <dgm:spPr/>
      <dgm:t>
        <a:bodyPr/>
        <a:lstStyle/>
        <a:p>
          <a:endParaRPr lang="en-US"/>
        </a:p>
      </dgm:t>
    </dgm:pt>
    <dgm:pt modelId="{E69066DF-036D-2149-8EFD-B54B9DDD0B24}">
      <dgm:prSet phldrT="[Text]"/>
      <dgm:spPr/>
      <dgm:t>
        <a:bodyPr/>
        <a:lstStyle/>
        <a:p>
          <a:r>
            <a:rPr lang="en-US" dirty="0"/>
            <a:t>Probability language can be used to describe uncertainty</a:t>
          </a:r>
        </a:p>
      </dgm:t>
    </dgm:pt>
    <dgm:pt modelId="{4C66D64E-947F-9F40-9C9C-7650EEB699E2}" type="parTrans" cxnId="{96D3713B-ED58-A845-83B8-DD438B579327}">
      <dgm:prSet/>
      <dgm:spPr/>
      <dgm:t>
        <a:bodyPr/>
        <a:lstStyle/>
        <a:p>
          <a:endParaRPr lang="en-US"/>
        </a:p>
      </dgm:t>
    </dgm:pt>
    <dgm:pt modelId="{269BA8F8-DF3D-8A40-9EB0-E2E45A1E7E05}" type="sibTrans" cxnId="{96D3713B-ED58-A845-83B8-DD438B579327}">
      <dgm:prSet/>
      <dgm:spPr/>
      <dgm:t>
        <a:bodyPr/>
        <a:lstStyle/>
        <a:p>
          <a:endParaRPr lang="en-US"/>
        </a:p>
      </dgm:t>
    </dgm:pt>
    <dgm:pt modelId="{0A8F5C6B-DD1F-3644-92C8-B17E21887615}">
      <dgm:prSet phldrT="[Text]"/>
      <dgm:spPr/>
      <dgm:t>
        <a:bodyPr/>
        <a:lstStyle/>
        <a:p>
          <a:r>
            <a:rPr lang="en-US" dirty="0"/>
            <a:t>SME are asked to define probabilities</a:t>
          </a:r>
        </a:p>
      </dgm:t>
    </dgm:pt>
    <dgm:pt modelId="{24AFEEC8-1CE0-D44D-8BAE-EA46680ED0CF}" type="parTrans" cxnId="{06EB5C7D-2C5B-BD4C-AFB0-157BD0860B59}">
      <dgm:prSet/>
      <dgm:spPr/>
      <dgm:t>
        <a:bodyPr/>
        <a:lstStyle/>
        <a:p>
          <a:endParaRPr lang="en-US"/>
        </a:p>
      </dgm:t>
    </dgm:pt>
    <dgm:pt modelId="{E16ACBD6-DF2B-1349-8038-B9427C00AA2B}" type="sibTrans" cxnId="{06EB5C7D-2C5B-BD4C-AFB0-157BD0860B59}">
      <dgm:prSet/>
      <dgm:spPr/>
      <dgm:t>
        <a:bodyPr/>
        <a:lstStyle/>
        <a:p>
          <a:endParaRPr lang="en-US"/>
        </a:p>
      </dgm:t>
    </dgm:pt>
    <dgm:pt modelId="{5F2AA3EC-80EB-F743-AED8-7F4ED1F32259}">
      <dgm:prSet phldrT="[Text]"/>
      <dgm:spPr/>
      <dgm:t>
        <a:bodyPr/>
        <a:lstStyle/>
        <a:p>
          <a:r>
            <a:rPr lang="en-US" dirty="0"/>
            <a:t>SME are influenced by uncertainty</a:t>
          </a:r>
        </a:p>
      </dgm:t>
    </dgm:pt>
    <dgm:pt modelId="{A45195F9-6E22-9D4F-B64F-11BDACD1A625}" type="parTrans" cxnId="{DF4E7142-704D-DB4E-90C6-F109E128C86A}">
      <dgm:prSet/>
      <dgm:spPr/>
      <dgm:t>
        <a:bodyPr/>
        <a:lstStyle/>
        <a:p>
          <a:endParaRPr lang="en-US"/>
        </a:p>
      </dgm:t>
    </dgm:pt>
    <dgm:pt modelId="{6F222D35-CA3D-174C-82F2-2817E1147182}" type="sibTrans" cxnId="{DF4E7142-704D-DB4E-90C6-F109E128C86A}">
      <dgm:prSet/>
      <dgm:spPr/>
      <dgm:t>
        <a:bodyPr/>
        <a:lstStyle/>
        <a:p>
          <a:endParaRPr lang="en-US"/>
        </a:p>
      </dgm:t>
    </dgm:pt>
    <dgm:pt modelId="{BC02932D-73EE-CD48-98E3-EC2FE9E6B2F9}" type="pres">
      <dgm:prSet presAssocID="{C984C76C-70E0-0F49-9A24-6E8B003AF99D}" presName="cycle" presStyleCnt="0">
        <dgm:presLayoutVars>
          <dgm:dir/>
          <dgm:resizeHandles val="exact"/>
        </dgm:presLayoutVars>
      </dgm:prSet>
      <dgm:spPr/>
    </dgm:pt>
    <dgm:pt modelId="{1FBD3B73-E257-B942-A239-7BE73BA83D5F}" type="pres">
      <dgm:prSet presAssocID="{7990C00F-3A4E-5B44-A981-F413F9787B94}" presName="node" presStyleLbl="node1" presStyleIdx="0" presStyleCnt="4">
        <dgm:presLayoutVars>
          <dgm:bulletEnabled val="1"/>
        </dgm:presLayoutVars>
      </dgm:prSet>
      <dgm:spPr/>
    </dgm:pt>
    <dgm:pt modelId="{2FFCC6C9-C1FE-3E4F-B9B8-23BC221F7432}" type="pres">
      <dgm:prSet presAssocID="{B629A8E7-1D15-474E-9096-78CF20433343}" presName="sibTrans" presStyleLbl="sibTrans2D1" presStyleIdx="0" presStyleCnt="4"/>
      <dgm:spPr/>
    </dgm:pt>
    <dgm:pt modelId="{7247FD1C-9454-0743-9491-41141E91BC7E}" type="pres">
      <dgm:prSet presAssocID="{B629A8E7-1D15-474E-9096-78CF20433343}" presName="connectorText" presStyleLbl="sibTrans2D1" presStyleIdx="0" presStyleCnt="4"/>
      <dgm:spPr/>
    </dgm:pt>
    <dgm:pt modelId="{6A6EA051-87FD-A04D-8D5A-976324077A80}" type="pres">
      <dgm:prSet presAssocID="{E69066DF-036D-2149-8EFD-B54B9DDD0B24}" presName="node" presStyleLbl="node1" presStyleIdx="1" presStyleCnt="4">
        <dgm:presLayoutVars>
          <dgm:bulletEnabled val="1"/>
        </dgm:presLayoutVars>
      </dgm:prSet>
      <dgm:spPr/>
    </dgm:pt>
    <dgm:pt modelId="{5BCD0AC7-9ABF-B84A-904A-8C8D17DAC8A2}" type="pres">
      <dgm:prSet presAssocID="{269BA8F8-DF3D-8A40-9EB0-E2E45A1E7E05}" presName="sibTrans" presStyleLbl="sibTrans2D1" presStyleIdx="1" presStyleCnt="4"/>
      <dgm:spPr/>
    </dgm:pt>
    <dgm:pt modelId="{0EB4FDBE-90DC-E64A-B7D8-5839D72B9748}" type="pres">
      <dgm:prSet presAssocID="{269BA8F8-DF3D-8A40-9EB0-E2E45A1E7E05}" presName="connectorText" presStyleLbl="sibTrans2D1" presStyleIdx="1" presStyleCnt="4"/>
      <dgm:spPr/>
    </dgm:pt>
    <dgm:pt modelId="{67908915-A927-E644-9232-A40604A00E13}" type="pres">
      <dgm:prSet presAssocID="{0A8F5C6B-DD1F-3644-92C8-B17E21887615}" presName="node" presStyleLbl="node1" presStyleIdx="2" presStyleCnt="4">
        <dgm:presLayoutVars>
          <dgm:bulletEnabled val="1"/>
        </dgm:presLayoutVars>
      </dgm:prSet>
      <dgm:spPr/>
    </dgm:pt>
    <dgm:pt modelId="{BBDE5C5C-66BB-0D4A-B190-9130C40BC06E}" type="pres">
      <dgm:prSet presAssocID="{E16ACBD6-DF2B-1349-8038-B9427C00AA2B}" presName="sibTrans" presStyleLbl="sibTrans2D1" presStyleIdx="2" presStyleCnt="4"/>
      <dgm:spPr/>
    </dgm:pt>
    <dgm:pt modelId="{D3E5A20F-4E95-2D4E-9C2F-90253E27D924}" type="pres">
      <dgm:prSet presAssocID="{E16ACBD6-DF2B-1349-8038-B9427C00AA2B}" presName="connectorText" presStyleLbl="sibTrans2D1" presStyleIdx="2" presStyleCnt="4"/>
      <dgm:spPr/>
    </dgm:pt>
    <dgm:pt modelId="{687E59DF-9F4A-FB4D-A7B3-00FF307E6307}" type="pres">
      <dgm:prSet presAssocID="{5F2AA3EC-80EB-F743-AED8-7F4ED1F32259}" presName="node" presStyleLbl="node1" presStyleIdx="3" presStyleCnt="4">
        <dgm:presLayoutVars>
          <dgm:bulletEnabled val="1"/>
        </dgm:presLayoutVars>
      </dgm:prSet>
      <dgm:spPr/>
    </dgm:pt>
    <dgm:pt modelId="{799DCD56-06AF-2F49-A7FD-11394FE46948}" type="pres">
      <dgm:prSet presAssocID="{6F222D35-CA3D-174C-82F2-2817E1147182}" presName="sibTrans" presStyleLbl="sibTrans2D1" presStyleIdx="3" presStyleCnt="4"/>
      <dgm:spPr/>
    </dgm:pt>
    <dgm:pt modelId="{17C412AE-78D9-E443-9539-984813BFF5AF}" type="pres">
      <dgm:prSet presAssocID="{6F222D35-CA3D-174C-82F2-2817E1147182}" presName="connectorText" presStyleLbl="sibTrans2D1" presStyleIdx="3" presStyleCnt="4"/>
      <dgm:spPr/>
    </dgm:pt>
  </dgm:ptLst>
  <dgm:cxnLst>
    <dgm:cxn modelId="{8E305909-5F73-F441-9C8B-AE6C2CB1BAE4}" type="presOf" srcId="{E69066DF-036D-2149-8EFD-B54B9DDD0B24}" destId="{6A6EA051-87FD-A04D-8D5A-976324077A80}" srcOrd="0" destOrd="0" presId="urn:microsoft.com/office/officeart/2005/8/layout/cycle2"/>
    <dgm:cxn modelId="{BE95600C-E1B8-904B-B5C9-44EE26E1109E}" type="presOf" srcId="{7990C00F-3A4E-5B44-A981-F413F9787B94}" destId="{1FBD3B73-E257-B942-A239-7BE73BA83D5F}" srcOrd="0" destOrd="0" presId="urn:microsoft.com/office/officeart/2005/8/layout/cycle2"/>
    <dgm:cxn modelId="{F0368225-BB1D-7A4F-A1D1-3D4496012D09}" type="presOf" srcId="{C984C76C-70E0-0F49-9A24-6E8B003AF99D}" destId="{BC02932D-73EE-CD48-98E3-EC2FE9E6B2F9}" srcOrd="0" destOrd="0" presId="urn:microsoft.com/office/officeart/2005/8/layout/cycle2"/>
    <dgm:cxn modelId="{96D3713B-ED58-A845-83B8-DD438B579327}" srcId="{C984C76C-70E0-0F49-9A24-6E8B003AF99D}" destId="{E69066DF-036D-2149-8EFD-B54B9DDD0B24}" srcOrd="1" destOrd="0" parTransId="{4C66D64E-947F-9F40-9C9C-7650EEB699E2}" sibTransId="{269BA8F8-DF3D-8A40-9EB0-E2E45A1E7E05}"/>
    <dgm:cxn modelId="{DF4E7142-704D-DB4E-90C6-F109E128C86A}" srcId="{C984C76C-70E0-0F49-9A24-6E8B003AF99D}" destId="{5F2AA3EC-80EB-F743-AED8-7F4ED1F32259}" srcOrd="3" destOrd="0" parTransId="{A45195F9-6E22-9D4F-B64F-11BDACD1A625}" sibTransId="{6F222D35-CA3D-174C-82F2-2817E1147182}"/>
    <dgm:cxn modelId="{10D8C847-E797-2C46-89D5-B554BC33674B}" type="presOf" srcId="{B629A8E7-1D15-474E-9096-78CF20433343}" destId="{7247FD1C-9454-0743-9491-41141E91BC7E}" srcOrd="1" destOrd="0" presId="urn:microsoft.com/office/officeart/2005/8/layout/cycle2"/>
    <dgm:cxn modelId="{7D125F54-6452-7F48-BA67-A1B2B9F613CA}" type="presOf" srcId="{6F222D35-CA3D-174C-82F2-2817E1147182}" destId="{799DCD56-06AF-2F49-A7FD-11394FE46948}" srcOrd="0" destOrd="0" presId="urn:microsoft.com/office/officeart/2005/8/layout/cycle2"/>
    <dgm:cxn modelId="{06EB5C7D-2C5B-BD4C-AFB0-157BD0860B59}" srcId="{C984C76C-70E0-0F49-9A24-6E8B003AF99D}" destId="{0A8F5C6B-DD1F-3644-92C8-B17E21887615}" srcOrd="2" destOrd="0" parTransId="{24AFEEC8-1CE0-D44D-8BAE-EA46680ED0CF}" sibTransId="{E16ACBD6-DF2B-1349-8038-B9427C00AA2B}"/>
    <dgm:cxn modelId="{C988AE86-52BD-B247-AF0A-4FD9D702295C}" type="presOf" srcId="{6F222D35-CA3D-174C-82F2-2817E1147182}" destId="{17C412AE-78D9-E443-9539-984813BFF5AF}" srcOrd="1" destOrd="0" presId="urn:microsoft.com/office/officeart/2005/8/layout/cycle2"/>
    <dgm:cxn modelId="{1673A3B0-52C0-134B-85AD-18618CD33954}" type="presOf" srcId="{E16ACBD6-DF2B-1349-8038-B9427C00AA2B}" destId="{BBDE5C5C-66BB-0D4A-B190-9130C40BC06E}" srcOrd="0" destOrd="0" presId="urn:microsoft.com/office/officeart/2005/8/layout/cycle2"/>
    <dgm:cxn modelId="{BCACC9B3-B9A5-9446-B335-2522401F961E}" type="presOf" srcId="{269BA8F8-DF3D-8A40-9EB0-E2E45A1E7E05}" destId="{0EB4FDBE-90DC-E64A-B7D8-5839D72B9748}" srcOrd="1" destOrd="0" presId="urn:microsoft.com/office/officeart/2005/8/layout/cycle2"/>
    <dgm:cxn modelId="{AE1AC4B8-EAE4-374C-8431-BB05A445958F}" type="presOf" srcId="{269BA8F8-DF3D-8A40-9EB0-E2E45A1E7E05}" destId="{5BCD0AC7-9ABF-B84A-904A-8C8D17DAC8A2}" srcOrd="0" destOrd="0" presId="urn:microsoft.com/office/officeart/2005/8/layout/cycle2"/>
    <dgm:cxn modelId="{4B1BE9BD-9206-B648-8FA9-E6FC9EE38FF2}" type="presOf" srcId="{B629A8E7-1D15-474E-9096-78CF20433343}" destId="{2FFCC6C9-C1FE-3E4F-B9B8-23BC221F7432}" srcOrd="0" destOrd="0" presId="urn:microsoft.com/office/officeart/2005/8/layout/cycle2"/>
    <dgm:cxn modelId="{F66B37C3-1186-E14D-8C82-930D2F9FF968}" type="presOf" srcId="{E16ACBD6-DF2B-1349-8038-B9427C00AA2B}" destId="{D3E5A20F-4E95-2D4E-9C2F-90253E27D924}" srcOrd="1" destOrd="0" presId="urn:microsoft.com/office/officeart/2005/8/layout/cycle2"/>
    <dgm:cxn modelId="{824C6AE4-754C-0F47-8E51-FC37C5FC0086}" srcId="{C984C76C-70E0-0F49-9A24-6E8B003AF99D}" destId="{7990C00F-3A4E-5B44-A981-F413F9787B94}" srcOrd="0" destOrd="0" parTransId="{310CC6C4-437D-3B4F-B518-D536C3FB48B1}" sibTransId="{B629A8E7-1D15-474E-9096-78CF20433343}"/>
    <dgm:cxn modelId="{498FC0FA-CB9F-E04F-9CD2-8C917292011F}" type="presOf" srcId="{0A8F5C6B-DD1F-3644-92C8-B17E21887615}" destId="{67908915-A927-E644-9232-A40604A00E13}" srcOrd="0" destOrd="0" presId="urn:microsoft.com/office/officeart/2005/8/layout/cycle2"/>
    <dgm:cxn modelId="{2A50D8FF-1F3F-3B44-BE1C-7185C910427E}" type="presOf" srcId="{5F2AA3EC-80EB-F743-AED8-7F4ED1F32259}" destId="{687E59DF-9F4A-FB4D-A7B3-00FF307E6307}" srcOrd="0" destOrd="0" presId="urn:microsoft.com/office/officeart/2005/8/layout/cycle2"/>
    <dgm:cxn modelId="{F8651B92-93AE-1F4F-B751-1EF083FDEB73}" type="presParOf" srcId="{BC02932D-73EE-CD48-98E3-EC2FE9E6B2F9}" destId="{1FBD3B73-E257-B942-A239-7BE73BA83D5F}" srcOrd="0" destOrd="0" presId="urn:microsoft.com/office/officeart/2005/8/layout/cycle2"/>
    <dgm:cxn modelId="{A9C6FBAD-E0AA-5F49-BF04-9AA0D7EF7A03}" type="presParOf" srcId="{BC02932D-73EE-CD48-98E3-EC2FE9E6B2F9}" destId="{2FFCC6C9-C1FE-3E4F-B9B8-23BC221F7432}" srcOrd="1" destOrd="0" presId="urn:microsoft.com/office/officeart/2005/8/layout/cycle2"/>
    <dgm:cxn modelId="{02C382C9-0834-6B42-921F-2DD52581C4AF}" type="presParOf" srcId="{2FFCC6C9-C1FE-3E4F-B9B8-23BC221F7432}" destId="{7247FD1C-9454-0743-9491-41141E91BC7E}" srcOrd="0" destOrd="0" presId="urn:microsoft.com/office/officeart/2005/8/layout/cycle2"/>
    <dgm:cxn modelId="{E108001C-9691-674E-A4A4-3FD571C0D700}" type="presParOf" srcId="{BC02932D-73EE-CD48-98E3-EC2FE9E6B2F9}" destId="{6A6EA051-87FD-A04D-8D5A-976324077A80}" srcOrd="2" destOrd="0" presId="urn:microsoft.com/office/officeart/2005/8/layout/cycle2"/>
    <dgm:cxn modelId="{219D9E3F-73FB-9945-B23C-3FFF1F00A266}" type="presParOf" srcId="{BC02932D-73EE-CD48-98E3-EC2FE9E6B2F9}" destId="{5BCD0AC7-9ABF-B84A-904A-8C8D17DAC8A2}" srcOrd="3" destOrd="0" presId="urn:microsoft.com/office/officeart/2005/8/layout/cycle2"/>
    <dgm:cxn modelId="{B699630A-EFB4-AB4C-87DA-CD34B904DB75}" type="presParOf" srcId="{5BCD0AC7-9ABF-B84A-904A-8C8D17DAC8A2}" destId="{0EB4FDBE-90DC-E64A-B7D8-5839D72B9748}" srcOrd="0" destOrd="0" presId="urn:microsoft.com/office/officeart/2005/8/layout/cycle2"/>
    <dgm:cxn modelId="{21A5494E-49BE-EE41-8E2A-32DAF8463C10}" type="presParOf" srcId="{BC02932D-73EE-CD48-98E3-EC2FE9E6B2F9}" destId="{67908915-A927-E644-9232-A40604A00E13}" srcOrd="4" destOrd="0" presId="urn:microsoft.com/office/officeart/2005/8/layout/cycle2"/>
    <dgm:cxn modelId="{48855026-C263-BB42-BEA7-0D2B5E5B14D1}" type="presParOf" srcId="{BC02932D-73EE-CD48-98E3-EC2FE9E6B2F9}" destId="{BBDE5C5C-66BB-0D4A-B190-9130C40BC06E}" srcOrd="5" destOrd="0" presId="urn:microsoft.com/office/officeart/2005/8/layout/cycle2"/>
    <dgm:cxn modelId="{A84F97CC-E23B-2C43-A7DD-6970363A5197}" type="presParOf" srcId="{BBDE5C5C-66BB-0D4A-B190-9130C40BC06E}" destId="{D3E5A20F-4E95-2D4E-9C2F-90253E27D924}" srcOrd="0" destOrd="0" presId="urn:microsoft.com/office/officeart/2005/8/layout/cycle2"/>
    <dgm:cxn modelId="{5732FCDA-2B95-6441-8F2D-7BC566B29A06}" type="presParOf" srcId="{BC02932D-73EE-CD48-98E3-EC2FE9E6B2F9}" destId="{687E59DF-9F4A-FB4D-A7B3-00FF307E6307}" srcOrd="6" destOrd="0" presId="urn:microsoft.com/office/officeart/2005/8/layout/cycle2"/>
    <dgm:cxn modelId="{07DEC605-A277-AA49-848A-F4EABD1A58DA}" type="presParOf" srcId="{BC02932D-73EE-CD48-98E3-EC2FE9E6B2F9}" destId="{799DCD56-06AF-2F49-A7FD-11394FE46948}" srcOrd="7" destOrd="0" presId="urn:microsoft.com/office/officeart/2005/8/layout/cycle2"/>
    <dgm:cxn modelId="{359B606B-2BC9-9E45-842A-F26D20B296EF}" type="presParOf" srcId="{799DCD56-06AF-2F49-A7FD-11394FE46948}" destId="{17C412AE-78D9-E443-9539-984813BFF5A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57F9C4BF-2D67-DE40-9B56-E0F232588AFA}">
      <dgm:prSet phldrT="[Text]" custT="1"/>
      <dgm:spPr/>
      <dgm:t>
        <a:bodyPr/>
        <a:lstStyle/>
        <a:p>
          <a:r>
            <a:rPr lang="en-US" sz="1600" dirty="0"/>
            <a:t>Givens</a:t>
          </a:r>
        </a:p>
      </dgm:t>
    </dgm:pt>
    <dgm:pt modelId="{8E539179-DBBA-9142-98EF-3DCD09C7A360}" type="parTrans" cxnId="{6540281E-A845-1944-805C-30D841C3ACDB}">
      <dgm:prSet/>
      <dgm:spPr/>
      <dgm:t>
        <a:bodyPr/>
        <a:lstStyle/>
        <a:p>
          <a:endParaRPr lang="en-US"/>
        </a:p>
      </dgm:t>
    </dgm:pt>
    <dgm:pt modelId="{3F14081D-78AD-064B-9205-8BBED25D8813}" type="sibTrans" cxnId="{6540281E-A845-1944-805C-30D841C3ACDB}">
      <dgm:prSet/>
      <dgm:spPr/>
      <dgm:t>
        <a:bodyPr/>
        <a:lstStyle/>
        <a:p>
          <a:endParaRPr lang="en-US"/>
        </a:p>
      </dgm:t>
    </dgm:pt>
    <dgm:pt modelId="{BB43D63B-052A-1346-B3C2-9CE16B8AC295}">
      <dgm:prSet phldrT="[Text]" custT="1"/>
      <dgm:spPr/>
      <dgm:t>
        <a:bodyPr/>
        <a:lstStyle/>
        <a:p>
          <a:r>
            <a:rPr lang="en-US" sz="1600" dirty="0"/>
            <a:t>Decide Later</a:t>
          </a:r>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B2317239-2209-7643-A229-24B92A23E2E9}">
      <dgm:prSet phldrT="[Text]" custT="1"/>
      <dgm:spPr/>
      <dgm:t>
        <a:bodyPr/>
        <a:lstStyle/>
        <a:p>
          <a:endParaRPr lang="en-US" sz="1600" dirty="0"/>
        </a:p>
      </dgm:t>
    </dgm:pt>
    <dgm:pt modelId="{16E1CC71-DBAB-6A4E-A034-AC97CAC6FCC5}" type="sibTrans" cxnId="{4BBCE55B-C334-1543-9220-9BF58B1B1392}">
      <dgm:prSet/>
      <dgm:spPr/>
      <dgm:t>
        <a:bodyPr/>
        <a:lstStyle/>
        <a:p>
          <a:endParaRPr lang="en-US"/>
        </a:p>
      </dgm:t>
    </dgm:pt>
    <dgm:pt modelId="{82B01A5B-021D-784B-AAAE-705A011A6398}" type="parTrans" cxnId="{4BBCE55B-C334-1543-9220-9BF58B1B1392}">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custLinFactNeighborX="-2436">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6540281E-A845-1944-805C-30D841C3ACDB}" srcId="{A722F2BC-54F6-8F40-B8EB-93B33B415438}" destId="{57F9C4BF-2D67-DE40-9B56-E0F232588AFA}" srcOrd="0" destOrd="0" parTransId="{8E539179-DBBA-9142-98EF-3DCD09C7A360}" sibTransId="{3F14081D-78AD-064B-9205-8BBED25D8813}"/>
    <dgm:cxn modelId="{4CEF1D39-D9FF-904A-93E9-D005C81B6D85}" type="presOf" srcId="{BB43D63B-052A-1346-B3C2-9CE16B8AC295}" destId="{97C9FAFF-425C-8040-ABE4-32EDBD042942}" srcOrd="1" destOrd="0" presId="urn:microsoft.com/office/officeart/2005/8/layout/pyramid1"/>
    <dgm:cxn modelId="{40318F3C-F4A0-6C47-B197-323EF646681E}" type="presOf" srcId="{B2317239-2209-7643-A229-24B92A23E2E9}" destId="{7F84A642-2D5F-C747-AA55-BF40D6EC2C26}" srcOrd="1" destOrd="0" presId="urn:microsoft.com/office/officeart/2005/8/layout/pyramid1"/>
    <dgm:cxn modelId="{4BBCE55B-C334-1543-9220-9BF58B1B1392}" srcId="{A722F2BC-54F6-8F40-B8EB-93B33B415438}" destId="{B2317239-2209-7643-A229-24B92A23E2E9}" srcOrd="1" destOrd="0" parTransId="{82B01A5B-021D-784B-AAAE-705A011A6398}" sibTransId="{16E1CC71-DBAB-6A4E-A034-AC97CAC6FCC5}"/>
    <dgm:cxn modelId="{50434E59-B605-404C-9417-064FBDB08A94}" type="presOf" srcId="{A722F2BC-54F6-8F40-B8EB-93B33B415438}" destId="{E8307826-6788-F149-B546-4CF9586FA652}" srcOrd="0" destOrd="0" presId="urn:microsoft.com/office/officeart/2005/8/layout/pyramid1"/>
    <dgm:cxn modelId="{14459C86-1393-EF42-96CC-63D88EB17EB5}" type="presOf" srcId="{57F9C4BF-2D67-DE40-9B56-E0F232588AFA}" destId="{BCA73FDA-5573-0F4A-A496-81F133CADED4}" srcOrd="0"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0F92AA93-FDE5-E145-BE96-3426099676D5}" type="presOf" srcId="{BB43D63B-052A-1346-B3C2-9CE16B8AC295}" destId="{1DEE0268-424F-6343-B47D-65F63B7E3177}" srcOrd="0" destOrd="0" presId="urn:microsoft.com/office/officeart/2005/8/layout/pyramid1"/>
    <dgm:cxn modelId="{736AF595-14EA-E94A-8BBC-F173F79F3F18}" type="presOf" srcId="{B2317239-2209-7643-A229-24B92A23E2E9}" destId="{C0739B1C-FBDC-4F44-AC65-EAD51DA4F4BA}" srcOrd="0" destOrd="0" presId="urn:microsoft.com/office/officeart/2005/8/layout/pyramid1"/>
    <dgm:cxn modelId="{44879ECB-6A51-BC4D-A6E6-800F3CC6C968}" type="presOf" srcId="{57F9C4BF-2D67-DE40-9B56-E0F232588AFA}" destId="{0758CF96-305E-044B-AE6B-1D3B15D19134}" srcOrd="1" destOrd="0" presId="urn:microsoft.com/office/officeart/2005/8/layout/pyramid1"/>
    <dgm:cxn modelId="{0E9CCC68-135C-8542-B322-BC979D3FAF70}" type="presParOf" srcId="{E8307826-6788-F149-B546-4CF9586FA652}" destId="{180BEA72-C86B-7B49-BD01-87A4EC3618F6}" srcOrd="0" destOrd="0" presId="urn:microsoft.com/office/officeart/2005/8/layout/pyramid1"/>
    <dgm:cxn modelId="{034B3165-56BC-F149-BF40-900A05E90703}" type="presParOf" srcId="{180BEA72-C86B-7B49-BD01-87A4EC3618F6}" destId="{BCA73FDA-5573-0F4A-A496-81F133CADED4}" srcOrd="0" destOrd="0" presId="urn:microsoft.com/office/officeart/2005/8/layout/pyramid1"/>
    <dgm:cxn modelId="{CE12855D-334B-F643-A5DE-B52F92381BB7}" type="presParOf" srcId="{180BEA72-C86B-7B49-BD01-87A4EC3618F6}" destId="{0758CF96-305E-044B-AE6B-1D3B15D19134}" srcOrd="1" destOrd="0" presId="urn:microsoft.com/office/officeart/2005/8/layout/pyramid1"/>
    <dgm:cxn modelId="{CC69F82D-E08F-0048-ABBD-25F4EF9ABE87}" type="presParOf" srcId="{E8307826-6788-F149-B546-4CF9586FA652}" destId="{2E559F99-7297-8740-BC67-74D91D59347F}" srcOrd="1" destOrd="0" presId="urn:microsoft.com/office/officeart/2005/8/layout/pyramid1"/>
    <dgm:cxn modelId="{E1A0B195-0696-6E43-ABFB-82696D4E4918}" type="presParOf" srcId="{2E559F99-7297-8740-BC67-74D91D59347F}" destId="{C0739B1C-FBDC-4F44-AC65-EAD51DA4F4BA}" srcOrd="0" destOrd="0" presId="urn:microsoft.com/office/officeart/2005/8/layout/pyramid1"/>
    <dgm:cxn modelId="{BA62D90B-FE0C-DC4C-BEC7-E926504015FB}" type="presParOf" srcId="{2E559F99-7297-8740-BC67-74D91D59347F}" destId="{7F84A642-2D5F-C747-AA55-BF40D6EC2C26}" srcOrd="1" destOrd="0" presId="urn:microsoft.com/office/officeart/2005/8/layout/pyramid1"/>
    <dgm:cxn modelId="{63D14C1F-A17D-9B43-A4DD-8DDA7348A853}" type="presParOf" srcId="{E8307826-6788-F149-B546-4CF9586FA652}" destId="{E91CF34A-4169-2946-BDBC-B663B44A8BA4}" srcOrd="2" destOrd="0" presId="urn:microsoft.com/office/officeart/2005/8/layout/pyramid1"/>
    <dgm:cxn modelId="{40714DC2-350E-9B4D-BDCD-B45B68B5FEF4}" type="presParOf" srcId="{E91CF34A-4169-2946-BDBC-B663B44A8BA4}" destId="{1DEE0268-424F-6343-B47D-65F63B7E3177}" srcOrd="0" destOrd="0" presId="urn:microsoft.com/office/officeart/2005/8/layout/pyramid1"/>
    <dgm:cxn modelId="{D961AF47-A0D7-F64B-AFF8-C338EE1EE6FB}"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57F9C4BF-2D67-DE40-9B56-E0F232588AFA}">
      <dgm:prSet phldrT="[Text]" custT="1"/>
      <dgm:spPr/>
      <dgm:t>
        <a:bodyPr/>
        <a:lstStyle/>
        <a:p>
          <a:r>
            <a:rPr lang="en-US" sz="1600" dirty="0"/>
            <a:t>Givens</a:t>
          </a:r>
        </a:p>
      </dgm:t>
    </dgm:pt>
    <dgm:pt modelId="{8E539179-DBBA-9142-98EF-3DCD09C7A360}" type="parTrans" cxnId="{6540281E-A845-1944-805C-30D841C3ACDB}">
      <dgm:prSet/>
      <dgm:spPr/>
      <dgm:t>
        <a:bodyPr/>
        <a:lstStyle/>
        <a:p>
          <a:endParaRPr lang="en-US"/>
        </a:p>
      </dgm:t>
    </dgm:pt>
    <dgm:pt modelId="{3F14081D-78AD-064B-9205-8BBED25D8813}" type="sibTrans" cxnId="{6540281E-A845-1944-805C-30D841C3ACDB}">
      <dgm:prSet/>
      <dgm:spPr/>
      <dgm:t>
        <a:bodyPr/>
        <a:lstStyle/>
        <a:p>
          <a:endParaRPr lang="en-US"/>
        </a:p>
      </dgm:t>
    </dgm:pt>
    <dgm:pt modelId="{BB43D63B-052A-1346-B3C2-9CE16B8AC295}">
      <dgm:prSet phldrT="[Text]" custT="1"/>
      <dgm:spPr/>
      <dgm:t>
        <a:bodyPr/>
        <a:lstStyle/>
        <a:p>
          <a:r>
            <a:rPr lang="en-US" sz="1600" dirty="0"/>
            <a:t>Decide Later</a:t>
          </a:r>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B2317239-2209-7643-A229-24B92A23E2E9}">
      <dgm:prSet phldrT="[Text]" custT="1"/>
      <dgm:spPr/>
      <dgm:t>
        <a:bodyPr/>
        <a:lstStyle/>
        <a:p>
          <a:endParaRPr lang="en-US" sz="1600" dirty="0"/>
        </a:p>
      </dgm:t>
    </dgm:pt>
    <dgm:pt modelId="{16E1CC71-DBAB-6A4E-A034-AC97CAC6FCC5}" type="sibTrans" cxnId="{4BBCE55B-C334-1543-9220-9BF58B1B1392}">
      <dgm:prSet/>
      <dgm:spPr/>
      <dgm:t>
        <a:bodyPr/>
        <a:lstStyle/>
        <a:p>
          <a:endParaRPr lang="en-US"/>
        </a:p>
      </dgm:t>
    </dgm:pt>
    <dgm:pt modelId="{82B01A5B-021D-784B-AAAE-705A011A6398}" type="parTrans" cxnId="{4BBCE55B-C334-1543-9220-9BF58B1B1392}">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custLinFactNeighborX="-2436">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6540281E-A845-1944-805C-30D841C3ACDB}" srcId="{A722F2BC-54F6-8F40-B8EB-93B33B415438}" destId="{57F9C4BF-2D67-DE40-9B56-E0F232588AFA}" srcOrd="0" destOrd="0" parTransId="{8E539179-DBBA-9142-98EF-3DCD09C7A360}" sibTransId="{3F14081D-78AD-064B-9205-8BBED25D8813}"/>
    <dgm:cxn modelId="{300DB55B-BC44-A64D-8674-129D8F33E033}" type="presOf" srcId="{B2317239-2209-7643-A229-24B92A23E2E9}" destId="{C0739B1C-FBDC-4F44-AC65-EAD51DA4F4BA}" srcOrd="0" destOrd="0" presId="urn:microsoft.com/office/officeart/2005/8/layout/pyramid1"/>
    <dgm:cxn modelId="{4BBCE55B-C334-1543-9220-9BF58B1B1392}" srcId="{A722F2BC-54F6-8F40-B8EB-93B33B415438}" destId="{B2317239-2209-7643-A229-24B92A23E2E9}" srcOrd="1" destOrd="0" parTransId="{82B01A5B-021D-784B-AAAE-705A011A6398}" sibTransId="{16E1CC71-DBAB-6A4E-A034-AC97CAC6FCC5}"/>
    <dgm:cxn modelId="{EF03FD5C-D8E3-CF4C-AF9F-AB6D6023446C}" type="presOf" srcId="{BB43D63B-052A-1346-B3C2-9CE16B8AC295}" destId="{1DEE0268-424F-6343-B47D-65F63B7E3177}" srcOrd="0" destOrd="0" presId="urn:microsoft.com/office/officeart/2005/8/layout/pyramid1"/>
    <dgm:cxn modelId="{3BFA4A51-F9BB-F64D-B0D2-429A9EC4F50F}" type="presOf" srcId="{57F9C4BF-2D67-DE40-9B56-E0F232588AFA}" destId="{BCA73FDA-5573-0F4A-A496-81F133CADED4}" srcOrd="0"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E5C0C9B0-6372-C641-BBC6-F4E89F5D493C}" type="presOf" srcId="{57F9C4BF-2D67-DE40-9B56-E0F232588AFA}" destId="{0758CF96-305E-044B-AE6B-1D3B15D19134}" srcOrd="1" destOrd="0" presId="urn:microsoft.com/office/officeart/2005/8/layout/pyramid1"/>
    <dgm:cxn modelId="{63648ABD-B67A-BC44-A127-CAB26DC0A9B2}" type="presOf" srcId="{B2317239-2209-7643-A229-24B92A23E2E9}" destId="{7F84A642-2D5F-C747-AA55-BF40D6EC2C26}" srcOrd="1" destOrd="0" presId="urn:microsoft.com/office/officeart/2005/8/layout/pyramid1"/>
    <dgm:cxn modelId="{510C8CCB-1AA6-A94F-AACB-F3DC1A3D61AB}" type="presOf" srcId="{A722F2BC-54F6-8F40-B8EB-93B33B415438}" destId="{E8307826-6788-F149-B546-4CF9586FA652}" srcOrd="0" destOrd="0" presId="urn:microsoft.com/office/officeart/2005/8/layout/pyramid1"/>
    <dgm:cxn modelId="{19F3BDEA-0294-D44B-A834-F608AE14CE96}" type="presOf" srcId="{BB43D63B-052A-1346-B3C2-9CE16B8AC295}" destId="{97C9FAFF-425C-8040-ABE4-32EDBD042942}" srcOrd="1" destOrd="0" presId="urn:microsoft.com/office/officeart/2005/8/layout/pyramid1"/>
    <dgm:cxn modelId="{49256F3D-E630-814E-A4B0-A9FDB3BAAE05}" type="presParOf" srcId="{E8307826-6788-F149-B546-4CF9586FA652}" destId="{180BEA72-C86B-7B49-BD01-87A4EC3618F6}" srcOrd="0" destOrd="0" presId="urn:microsoft.com/office/officeart/2005/8/layout/pyramid1"/>
    <dgm:cxn modelId="{CE0F5B4A-6054-2E46-8370-D56C2D70C928}" type="presParOf" srcId="{180BEA72-C86B-7B49-BD01-87A4EC3618F6}" destId="{BCA73FDA-5573-0F4A-A496-81F133CADED4}" srcOrd="0" destOrd="0" presId="urn:microsoft.com/office/officeart/2005/8/layout/pyramid1"/>
    <dgm:cxn modelId="{7AD20116-BE1F-4B4B-BEC7-D7408E140A42}" type="presParOf" srcId="{180BEA72-C86B-7B49-BD01-87A4EC3618F6}" destId="{0758CF96-305E-044B-AE6B-1D3B15D19134}" srcOrd="1" destOrd="0" presId="urn:microsoft.com/office/officeart/2005/8/layout/pyramid1"/>
    <dgm:cxn modelId="{807855F2-A0F3-2842-A56C-DF53434F940D}" type="presParOf" srcId="{E8307826-6788-F149-B546-4CF9586FA652}" destId="{2E559F99-7297-8740-BC67-74D91D59347F}" srcOrd="1" destOrd="0" presId="urn:microsoft.com/office/officeart/2005/8/layout/pyramid1"/>
    <dgm:cxn modelId="{26ECE194-105E-A143-847E-AC2694E4D24C}" type="presParOf" srcId="{2E559F99-7297-8740-BC67-74D91D59347F}" destId="{C0739B1C-FBDC-4F44-AC65-EAD51DA4F4BA}" srcOrd="0" destOrd="0" presId="urn:microsoft.com/office/officeart/2005/8/layout/pyramid1"/>
    <dgm:cxn modelId="{1704068B-83B0-FB40-9FE0-704B3CA6C770}" type="presParOf" srcId="{2E559F99-7297-8740-BC67-74D91D59347F}" destId="{7F84A642-2D5F-C747-AA55-BF40D6EC2C26}" srcOrd="1" destOrd="0" presId="urn:microsoft.com/office/officeart/2005/8/layout/pyramid1"/>
    <dgm:cxn modelId="{AABCF744-201D-4147-9A2F-9F49A511E088}" type="presParOf" srcId="{E8307826-6788-F149-B546-4CF9586FA652}" destId="{E91CF34A-4169-2946-BDBC-B663B44A8BA4}" srcOrd="2" destOrd="0" presId="urn:microsoft.com/office/officeart/2005/8/layout/pyramid1"/>
    <dgm:cxn modelId="{114802A7-9923-ED40-97C7-743BF47E92B7}" type="presParOf" srcId="{E91CF34A-4169-2946-BDBC-B663B44A8BA4}" destId="{1DEE0268-424F-6343-B47D-65F63B7E3177}" srcOrd="0" destOrd="0" presId="urn:microsoft.com/office/officeart/2005/8/layout/pyramid1"/>
    <dgm:cxn modelId="{6D80DE61-E19A-9843-A9E6-3966D502374D}"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57F9C4BF-2D67-DE40-9B56-E0F232588AFA}">
      <dgm:prSet phldrT="[Text]" custT="1"/>
      <dgm:spPr/>
      <dgm:t>
        <a:bodyPr/>
        <a:lstStyle/>
        <a:p>
          <a:r>
            <a:rPr lang="en-US" sz="1600" dirty="0"/>
            <a:t>Givens</a:t>
          </a:r>
        </a:p>
      </dgm:t>
    </dgm:pt>
    <dgm:pt modelId="{8E539179-DBBA-9142-98EF-3DCD09C7A360}" type="parTrans" cxnId="{6540281E-A845-1944-805C-30D841C3ACDB}">
      <dgm:prSet/>
      <dgm:spPr/>
      <dgm:t>
        <a:bodyPr/>
        <a:lstStyle/>
        <a:p>
          <a:endParaRPr lang="en-US"/>
        </a:p>
      </dgm:t>
    </dgm:pt>
    <dgm:pt modelId="{3F14081D-78AD-064B-9205-8BBED25D8813}" type="sibTrans" cxnId="{6540281E-A845-1944-805C-30D841C3ACDB}">
      <dgm:prSet/>
      <dgm:spPr/>
      <dgm:t>
        <a:bodyPr/>
        <a:lstStyle/>
        <a:p>
          <a:endParaRPr lang="en-US"/>
        </a:p>
      </dgm:t>
    </dgm:pt>
    <dgm:pt modelId="{BB43D63B-052A-1346-B3C2-9CE16B8AC295}">
      <dgm:prSet phldrT="[Text]" custT="1"/>
      <dgm:spPr/>
      <dgm:t>
        <a:bodyPr/>
        <a:lstStyle/>
        <a:p>
          <a:pPr algn="l"/>
          <a:r>
            <a:rPr lang="en-US" sz="1600" dirty="0"/>
            <a:t>Tactical</a:t>
          </a:r>
          <a:r>
            <a:rPr lang="en-US" sz="1600" baseline="0" dirty="0"/>
            <a:t> decisions (important but can be decided later) (partial list)</a:t>
          </a:r>
        </a:p>
        <a:p>
          <a:pPr algn="l"/>
          <a:r>
            <a:rPr lang="en-US" sz="1600" baseline="0" dirty="0"/>
            <a:t>- If new department is created, where will it reside and what is the reporting structure</a:t>
          </a:r>
          <a:endParaRPr lang="en-US" sz="1600" dirty="0"/>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B2317239-2209-7643-A229-24B92A23E2E9}">
      <dgm:prSet phldrT="[Text]" custT="1"/>
      <dgm:spPr/>
      <dgm:t>
        <a:bodyPr/>
        <a:lstStyle/>
        <a:p>
          <a:r>
            <a:rPr lang="en-US" sz="1600" dirty="0"/>
            <a:t>Focus on</a:t>
          </a:r>
        </a:p>
      </dgm:t>
    </dgm:pt>
    <dgm:pt modelId="{16E1CC71-DBAB-6A4E-A034-AC97CAC6FCC5}" type="sibTrans" cxnId="{4BBCE55B-C334-1543-9220-9BF58B1B1392}">
      <dgm:prSet/>
      <dgm:spPr/>
      <dgm:t>
        <a:bodyPr/>
        <a:lstStyle/>
        <a:p>
          <a:endParaRPr lang="en-US"/>
        </a:p>
      </dgm:t>
    </dgm:pt>
    <dgm:pt modelId="{82B01A5B-021D-784B-AAAE-705A011A6398}" type="parTrans" cxnId="{4BBCE55B-C334-1543-9220-9BF58B1B1392}">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custLinFactNeighborX="-2436">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6540281E-A845-1944-805C-30D841C3ACDB}" srcId="{A722F2BC-54F6-8F40-B8EB-93B33B415438}" destId="{57F9C4BF-2D67-DE40-9B56-E0F232588AFA}" srcOrd="0" destOrd="0" parTransId="{8E539179-DBBA-9142-98EF-3DCD09C7A360}" sibTransId="{3F14081D-78AD-064B-9205-8BBED25D8813}"/>
    <dgm:cxn modelId="{F691282A-F859-3341-AD03-A6D3540CF7DB}" type="presOf" srcId="{A722F2BC-54F6-8F40-B8EB-93B33B415438}" destId="{E8307826-6788-F149-B546-4CF9586FA652}" srcOrd="0" destOrd="0" presId="urn:microsoft.com/office/officeart/2005/8/layout/pyramid1"/>
    <dgm:cxn modelId="{AC54F930-155A-514E-B50A-DE46CE77E7D2}" type="presOf" srcId="{57F9C4BF-2D67-DE40-9B56-E0F232588AFA}" destId="{BCA73FDA-5573-0F4A-A496-81F133CADED4}" srcOrd="0" destOrd="0" presId="urn:microsoft.com/office/officeart/2005/8/layout/pyramid1"/>
    <dgm:cxn modelId="{4BBCE55B-C334-1543-9220-9BF58B1B1392}" srcId="{A722F2BC-54F6-8F40-B8EB-93B33B415438}" destId="{B2317239-2209-7643-A229-24B92A23E2E9}" srcOrd="1" destOrd="0" parTransId="{82B01A5B-021D-784B-AAAE-705A011A6398}" sibTransId="{16E1CC71-DBAB-6A4E-A034-AC97CAC6FCC5}"/>
    <dgm:cxn modelId="{076D1E66-A131-B74A-9BDB-40A3BD659C7F}" type="presOf" srcId="{BB43D63B-052A-1346-B3C2-9CE16B8AC295}" destId="{1DEE0268-424F-6343-B47D-65F63B7E3177}" srcOrd="0" destOrd="0" presId="urn:microsoft.com/office/officeart/2005/8/layout/pyramid1"/>
    <dgm:cxn modelId="{148C2174-0E75-B14F-9C4E-AA4DC7946500}" type="presOf" srcId="{B2317239-2209-7643-A229-24B92A23E2E9}" destId="{7F84A642-2D5F-C747-AA55-BF40D6EC2C26}" srcOrd="1"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20A2C39F-0E14-334A-B745-FF89BF06D36E}" type="presOf" srcId="{B2317239-2209-7643-A229-24B92A23E2E9}" destId="{C0739B1C-FBDC-4F44-AC65-EAD51DA4F4BA}" srcOrd="0" destOrd="0" presId="urn:microsoft.com/office/officeart/2005/8/layout/pyramid1"/>
    <dgm:cxn modelId="{3D2AC6B0-D388-4B44-8F2F-AC0B8399E83B}" type="presOf" srcId="{BB43D63B-052A-1346-B3C2-9CE16B8AC295}" destId="{97C9FAFF-425C-8040-ABE4-32EDBD042942}" srcOrd="1" destOrd="0" presId="urn:microsoft.com/office/officeart/2005/8/layout/pyramid1"/>
    <dgm:cxn modelId="{B65F9AC9-0147-4C43-B609-F6B3B71C0EAA}" type="presOf" srcId="{57F9C4BF-2D67-DE40-9B56-E0F232588AFA}" destId="{0758CF96-305E-044B-AE6B-1D3B15D19134}" srcOrd="1" destOrd="0" presId="urn:microsoft.com/office/officeart/2005/8/layout/pyramid1"/>
    <dgm:cxn modelId="{B2CBE437-3023-CB41-8720-E37427DF0DC7}" type="presParOf" srcId="{E8307826-6788-F149-B546-4CF9586FA652}" destId="{180BEA72-C86B-7B49-BD01-87A4EC3618F6}" srcOrd="0" destOrd="0" presId="urn:microsoft.com/office/officeart/2005/8/layout/pyramid1"/>
    <dgm:cxn modelId="{9C74C176-9BB1-0A41-A680-22077BED7ED0}" type="presParOf" srcId="{180BEA72-C86B-7B49-BD01-87A4EC3618F6}" destId="{BCA73FDA-5573-0F4A-A496-81F133CADED4}" srcOrd="0" destOrd="0" presId="urn:microsoft.com/office/officeart/2005/8/layout/pyramid1"/>
    <dgm:cxn modelId="{F1A5EE24-1B87-7646-B630-BA0BBB906090}" type="presParOf" srcId="{180BEA72-C86B-7B49-BD01-87A4EC3618F6}" destId="{0758CF96-305E-044B-AE6B-1D3B15D19134}" srcOrd="1" destOrd="0" presId="urn:microsoft.com/office/officeart/2005/8/layout/pyramid1"/>
    <dgm:cxn modelId="{C953F181-B9F3-A840-8F74-D001F759E8F1}" type="presParOf" srcId="{E8307826-6788-F149-B546-4CF9586FA652}" destId="{2E559F99-7297-8740-BC67-74D91D59347F}" srcOrd="1" destOrd="0" presId="urn:microsoft.com/office/officeart/2005/8/layout/pyramid1"/>
    <dgm:cxn modelId="{B3DD41DE-F454-0244-959E-27DD107C12E4}" type="presParOf" srcId="{2E559F99-7297-8740-BC67-74D91D59347F}" destId="{C0739B1C-FBDC-4F44-AC65-EAD51DA4F4BA}" srcOrd="0" destOrd="0" presId="urn:microsoft.com/office/officeart/2005/8/layout/pyramid1"/>
    <dgm:cxn modelId="{76153C8D-8FB6-B54B-B914-0B346B0C7200}" type="presParOf" srcId="{2E559F99-7297-8740-BC67-74D91D59347F}" destId="{7F84A642-2D5F-C747-AA55-BF40D6EC2C26}" srcOrd="1" destOrd="0" presId="urn:microsoft.com/office/officeart/2005/8/layout/pyramid1"/>
    <dgm:cxn modelId="{589FA399-A30B-F449-90B0-6F0258E4659C}" type="presParOf" srcId="{E8307826-6788-F149-B546-4CF9586FA652}" destId="{E91CF34A-4169-2946-BDBC-B663B44A8BA4}" srcOrd="2" destOrd="0" presId="urn:microsoft.com/office/officeart/2005/8/layout/pyramid1"/>
    <dgm:cxn modelId="{F85BA98D-28D7-234E-BAC6-9455D193660B}" type="presParOf" srcId="{E91CF34A-4169-2946-BDBC-B663B44A8BA4}" destId="{1DEE0268-424F-6343-B47D-65F63B7E3177}" srcOrd="0" destOrd="0" presId="urn:microsoft.com/office/officeart/2005/8/layout/pyramid1"/>
    <dgm:cxn modelId="{AB498B44-99B8-3C4D-923B-BCEEAF6D6131}"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722F2BC-54F6-8F40-B8EB-93B33B415438}" type="doc">
      <dgm:prSet loTypeId="urn:microsoft.com/office/officeart/2005/8/layout/pyramid1" loCatId="" qsTypeId="urn:microsoft.com/office/officeart/2005/8/quickstyle/simple4" qsCatId="simple" csTypeId="urn:microsoft.com/office/officeart/2005/8/colors/colorful1" csCatId="colorful" phldr="1"/>
      <dgm:spPr/>
    </dgm:pt>
    <dgm:pt modelId="{57F9C4BF-2D67-DE40-9B56-E0F232588AFA}">
      <dgm:prSet phldrT="[Text]" custT="1"/>
      <dgm:spPr/>
      <dgm:t>
        <a:bodyPr/>
        <a:lstStyle/>
        <a:p>
          <a:r>
            <a:rPr lang="en-US" sz="1600" dirty="0"/>
            <a:t>Givens</a:t>
          </a:r>
        </a:p>
      </dgm:t>
    </dgm:pt>
    <dgm:pt modelId="{8E539179-DBBA-9142-98EF-3DCD09C7A360}" type="parTrans" cxnId="{6540281E-A845-1944-805C-30D841C3ACDB}">
      <dgm:prSet/>
      <dgm:spPr/>
      <dgm:t>
        <a:bodyPr/>
        <a:lstStyle/>
        <a:p>
          <a:endParaRPr lang="en-US"/>
        </a:p>
      </dgm:t>
    </dgm:pt>
    <dgm:pt modelId="{3F14081D-78AD-064B-9205-8BBED25D8813}" type="sibTrans" cxnId="{6540281E-A845-1944-805C-30D841C3ACDB}">
      <dgm:prSet/>
      <dgm:spPr/>
      <dgm:t>
        <a:bodyPr/>
        <a:lstStyle/>
        <a:p>
          <a:endParaRPr lang="en-US"/>
        </a:p>
      </dgm:t>
    </dgm:pt>
    <dgm:pt modelId="{B2317239-2209-7643-A229-24B92A23E2E9}">
      <dgm:prSet phldrT="[Text]" custT="1"/>
      <dgm:spPr/>
      <dgm:t>
        <a:bodyPr/>
        <a:lstStyle/>
        <a:p>
          <a:r>
            <a:rPr lang="en-US" sz="1600" dirty="0"/>
            <a:t>Focus On</a:t>
          </a:r>
        </a:p>
      </dgm:t>
    </dgm:pt>
    <dgm:pt modelId="{82B01A5B-021D-784B-AAAE-705A011A6398}" type="parTrans" cxnId="{4BBCE55B-C334-1543-9220-9BF58B1B1392}">
      <dgm:prSet/>
      <dgm:spPr/>
      <dgm:t>
        <a:bodyPr/>
        <a:lstStyle/>
        <a:p>
          <a:endParaRPr lang="en-US"/>
        </a:p>
      </dgm:t>
    </dgm:pt>
    <dgm:pt modelId="{16E1CC71-DBAB-6A4E-A034-AC97CAC6FCC5}" type="sibTrans" cxnId="{4BBCE55B-C334-1543-9220-9BF58B1B1392}">
      <dgm:prSet/>
      <dgm:spPr/>
      <dgm:t>
        <a:bodyPr/>
        <a:lstStyle/>
        <a:p>
          <a:endParaRPr lang="en-US"/>
        </a:p>
      </dgm:t>
    </dgm:pt>
    <dgm:pt modelId="{BB43D63B-052A-1346-B3C2-9CE16B8AC295}">
      <dgm:prSet phldrT="[Text]" custT="1"/>
      <dgm:spPr/>
      <dgm:t>
        <a:bodyPr/>
        <a:lstStyle/>
        <a:p>
          <a:r>
            <a:rPr lang="en-US" sz="1600" dirty="0"/>
            <a:t>Decide Later</a:t>
          </a:r>
        </a:p>
      </dgm:t>
    </dgm:pt>
    <dgm:pt modelId="{B57C47AB-4FEA-9940-B279-C3548690A87D}" type="parTrans" cxnId="{9758EA92-B74A-CE4D-8ED8-B5E2E71BD647}">
      <dgm:prSet/>
      <dgm:spPr/>
      <dgm:t>
        <a:bodyPr/>
        <a:lstStyle/>
        <a:p>
          <a:endParaRPr lang="en-US"/>
        </a:p>
      </dgm:t>
    </dgm:pt>
    <dgm:pt modelId="{35819062-6267-154C-916A-A9B302A25DD4}" type="sibTrans" cxnId="{9758EA92-B74A-CE4D-8ED8-B5E2E71BD647}">
      <dgm:prSet/>
      <dgm:spPr/>
      <dgm:t>
        <a:bodyPr/>
        <a:lstStyle/>
        <a:p>
          <a:endParaRPr lang="en-US"/>
        </a:p>
      </dgm:t>
    </dgm:pt>
    <dgm:pt modelId="{E8307826-6788-F149-B546-4CF9586FA652}" type="pres">
      <dgm:prSet presAssocID="{A722F2BC-54F6-8F40-B8EB-93B33B415438}" presName="Name0" presStyleCnt="0">
        <dgm:presLayoutVars>
          <dgm:dir/>
          <dgm:animLvl val="lvl"/>
          <dgm:resizeHandles val="exact"/>
        </dgm:presLayoutVars>
      </dgm:prSet>
      <dgm:spPr/>
    </dgm:pt>
    <dgm:pt modelId="{180BEA72-C86B-7B49-BD01-87A4EC3618F6}" type="pres">
      <dgm:prSet presAssocID="{57F9C4BF-2D67-DE40-9B56-E0F232588AFA}" presName="Name8" presStyleCnt="0"/>
      <dgm:spPr/>
    </dgm:pt>
    <dgm:pt modelId="{BCA73FDA-5573-0F4A-A496-81F133CADED4}" type="pres">
      <dgm:prSet presAssocID="{57F9C4BF-2D67-DE40-9B56-E0F232588AFA}" presName="level" presStyleLbl="node1" presStyleIdx="0" presStyleCnt="3">
        <dgm:presLayoutVars>
          <dgm:chMax val="1"/>
          <dgm:bulletEnabled val="1"/>
        </dgm:presLayoutVars>
      </dgm:prSet>
      <dgm:spPr/>
    </dgm:pt>
    <dgm:pt modelId="{0758CF96-305E-044B-AE6B-1D3B15D19134}" type="pres">
      <dgm:prSet presAssocID="{57F9C4BF-2D67-DE40-9B56-E0F232588AFA}" presName="levelTx" presStyleLbl="revTx" presStyleIdx="0" presStyleCnt="0">
        <dgm:presLayoutVars>
          <dgm:chMax val="1"/>
          <dgm:bulletEnabled val="1"/>
        </dgm:presLayoutVars>
      </dgm:prSet>
      <dgm:spPr/>
    </dgm:pt>
    <dgm:pt modelId="{2E559F99-7297-8740-BC67-74D91D59347F}" type="pres">
      <dgm:prSet presAssocID="{B2317239-2209-7643-A229-24B92A23E2E9}" presName="Name8" presStyleCnt="0"/>
      <dgm:spPr/>
    </dgm:pt>
    <dgm:pt modelId="{C0739B1C-FBDC-4F44-AC65-EAD51DA4F4BA}" type="pres">
      <dgm:prSet presAssocID="{B2317239-2209-7643-A229-24B92A23E2E9}" presName="level" presStyleLbl="node1" presStyleIdx="1" presStyleCnt="3">
        <dgm:presLayoutVars>
          <dgm:chMax val="1"/>
          <dgm:bulletEnabled val="1"/>
        </dgm:presLayoutVars>
      </dgm:prSet>
      <dgm:spPr/>
    </dgm:pt>
    <dgm:pt modelId="{7F84A642-2D5F-C747-AA55-BF40D6EC2C26}" type="pres">
      <dgm:prSet presAssocID="{B2317239-2209-7643-A229-24B92A23E2E9}" presName="levelTx" presStyleLbl="revTx" presStyleIdx="0" presStyleCnt="0">
        <dgm:presLayoutVars>
          <dgm:chMax val="1"/>
          <dgm:bulletEnabled val="1"/>
        </dgm:presLayoutVars>
      </dgm:prSet>
      <dgm:spPr/>
    </dgm:pt>
    <dgm:pt modelId="{E91CF34A-4169-2946-BDBC-B663B44A8BA4}" type="pres">
      <dgm:prSet presAssocID="{BB43D63B-052A-1346-B3C2-9CE16B8AC295}" presName="Name8" presStyleCnt="0"/>
      <dgm:spPr/>
    </dgm:pt>
    <dgm:pt modelId="{1DEE0268-424F-6343-B47D-65F63B7E3177}" type="pres">
      <dgm:prSet presAssocID="{BB43D63B-052A-1346-B3C2-9CE16B8AC295}" presName="level" presStyleLbl="node1" presStyleIdx="2" presStyleCnt="3" custLinFactY="217105" custLinFactNeighborX="50000" custLinFactNeighborY="300000">
        <dgm:presLayoutVars>
          <dgm:chMax val="1"/>
          <dgm:bulletEnabled val="1"/>
        </dgm:presLayoutVars>
      </dgm:prSet>
      <dgm:spPr/>
    </dgm:pt>
    <dgm:pt modelId="{97C9FAFF-425C-8040-ABE4-32EDBD042942}" type="pres">
      <dgm:prSet presAssocID="{BB43D63B-052A-1346-B3C2-9CE16B8AC295}" presName="levelTx" presStyleLbl="revTx" presStyleIdx="0" presStyleCnt="0">
        <dgm:presLayoutVars>
          <dgm:chMax val="1"/>
          <dgm:bulletEnabled val="1"/>
        </dgm:presLayoutVars>
      </dgm:prSet>
      <dgm:spPr/>
    </dgm:pt>
  </dgm:ptLst>
  <dgm:cxnLst>
    <dgm:cxn modelId="{6540281E-A845-1944-805C-30D841C3ACDB}" srcId="{A722F2BC-54F6-8F40-B8EB-93B33B415438}" destId="{57F9C4BF-2D67-DE40-9B56-E0F232588AFA}" srcOrd="0" destOrd="0" parTransId="{8E539179-DBBA-9142-98EF-3DCD09C7A360}" sibTransId="{3F14081D-78AD-064B-9205-8BBED25D8813}"/>
    <dgm:cxn modelId="{4BBCE55B-C334-1543-9220-9BF58B1B1392}" srcId="{A722F2BC-54F6-8F40-B8EB-93B33B415438}" destId="{B2317239-2209-7643-A229-24B92A23E2E9}" srcOrd="1" destOrd="0" parTransId="{82B01A5B-021D-784B-AAAE-705A011A6398}" sibTransId="{16E1CC71-DBAB-6A4E-A034-AC97CAC6FCC5}"/>
    <dgm:cxn modelId="{12B7A14E-38DD-6741-A0E3-2DC80760CD10}" type="presOf" srcId="{B2317239-2209-7643-A229-24B92A23E2E9}" destId="{C0739B1C-FBDC-4F44-AC65-EAD51DA4F4BA}" srcOrd="0" destOrd="0" presId="urn:microsoft.com/office/officeart/2005/8/layout/pyramid1"/>
    <dgm:cxn modelId="{A8A75E56-64DB-924A-9B90-1616330FFE8F}" type="presOf" srcId="{A722F2BC-54F6-8F40-B8EB-93B33B415438}" destId="{E8307826-6788-F149-B546-4CF9586FA652}" srcOrd="0" destOrd="0" presId="urn:microsoft.com/office/officeart/2005/8/layout/pyramid1"/>
    <dgm:cxn modelId="{73798578-50EC-B74C-8300-3EDAC75DF994}" type="presOf" srcId="{B2317239-2209-7643-A229-24B92A23E2E9}" destId="{7F84A642-2D5F-C747-AA55-BF40D6EC2C26}" srcOrd="1" destOrd="0" presId="urn:microsoft.com/office/officeart/2005/8/layout/pyramid1"/>
    <dgm:cxn modelId="{CF906791-70A2-0644-9F8D-E62B1C919651}" type="presOf" srcId="{57F9C4BF-2D67-DE40-9B56-E0F232588AFA}" destId="{0758CF96-305E-044B-AE6B-1D3B15D19134}" srcOrd="1" destOrd="0" presId="urn:microsoft.com/office/officeart/2005/8/layout/pyramid1"/>
    <dgm:cxn modelId="{9758EA92-B74A-CE4D-8ED8-B5E2E71BD647}" srcId="{A722F2BC-54F6-8F40-B8EB-93B33B415438}" destId="{BB43D63B-052A-1346-B3C2-9CE16B8AC295}" srcOrd="2" destOrd="0" parTransId="{B57C47AB-4FEA-9940-B279-C3548690A87D}" sibTransId="{35819062-6267-154C-916A-A9B302A25DD4}"/>
    <dgm:cxn modelId="{A5FFAEE4-26AA-0847-8830-67F3F2B8CF83}" type="presOf" srcId="{57F9C4BF-2D67-DE40-9B56-E0F232588AFA}" destId="{BCA73FDA-5573-0F4A-A496-81F133CADED4}" srcOrd="0" destOrd="0" presId="urn:microsoft.com/office/officeart/2005/8/layout/pyramid1"/>
    <dgm:cxn modelId="{1ADD14EA-2396-A041-9FE7-860476907208}" type="presOf" srcId="{BB43D63B-052A-1346-B3C2-9CE16B8AC295}" destId="{97C9FAFF-425C-8040-ABE4-32EDBD042942}" srcOrd="1" destOrd="0" presId="urn:microsoft.com/office/officeart/2005/8/layout/pyramid1"/>
    <dgm:cxn modelId="{1EEEE1F1-2E38-BC46-953F-73B04F7DE015}" type="presOf" srcId="{BB43D63B-052A-1346-B3C2-9CE16B8AC295}" destId="{1DEE0268-424F-6343-B47D-65F63B7E3177}" srcOrd="0" destOrd="0" presId="urn:microsoft.com/office/officeart/2005/8/layout/pyramid1"/>
    <dgm:cxn modelId="{053BC84A-5EFC-EF4B-AC68-E95420034670}" type="presParOf" srcId="{E8307826-6788-F149-B546-4CF9586FA652}" destId="{180BEA72-C86B-7B49-BD01-87A4EC3618F6}" srcOrd="0" destOrd="0" presId="urn:microsoft.com/office/officeart/2005/8/layout/pyramid1"/>
    <dgm:cxn modelId="{29E36B4C-BDFE-2D44-886B-38BC0AE5C09F}" type="presParOf" srcId="{180BEA72-C86B-7B49-BD01-87A4EC3618F6}" destId="{BCA73FDA-5573-0F4A-A496-81F133CADED4}" srcOrd="0" destOrd="0" presId="urn:microsoft.com/office/officeart/2005/8/layout/pyramid1"/>
    <dgm:cxn modelId="{8AEE36F3-EA03-E24B-92DB-4E69E248939C}" type="presParOf" srcId="{180BEA72-C86B-7B49-BD01-87A4EC3618F6}" destId="{0758CF96-305E-044B-AE6B-1D3B15D19134}" srcOrd="1" destOrd="0" presId="urn:microsoft.com/office/officeart/2005/8/layout/pyramid1"/>
    <dgm:cxn modelId="{082EA063-8EBD-C54B-842B-CAB465484F1E}" type="presParOf" srcId="{E8307826-6788-F149-B546-4CF9586FA652}" destId="{2E559F99-7297-8740-BC67-74D91D59347F}" srcOrd="1" destOrd="0" presId="urn:microsoft.com/office/officeart/2005/8/layout/pyramid1"/>
    <dgm:cxn modelId="{3F0AB792-9BCE-944A-8F90-530FAE18B5DD}" type="presParOf" srcId="{2E559F99-7297-8740-BC67-74D91D59347F}" destId="{C0739B1C-FBDC-4F44-AC65-EAD51DA4F4BA}" srcOrd="0" destOrd="0" presId="urn:microsoft.com/office/officeart/2005/8/layout/pyramid1"/>
    <dgm:cxn modelId="{37B8928A-95A2-1E4D-B58F-68FB1892BFF5}" type="presParOf" srcId="{2E559F99-7297-8740-BC67-74D91D59347F}" destId="{7F84A642-2D5F-C747-AA55-BF40D6EC2C26}" srcOrd="1" destOrd="0" presId="urn:microsoft.com/office/officeart/2005/8/layout/pyramid1"/>
    <dgm:cxn modelId="{DD3AA9E4-29E6-8043-83E5-2FA313A89252}" type="presParOf" srcId="{E8307826-6788-F149-B546-4CF9586FA652}" destId="{E91CF34A-4169-2946-BDBC-B663B44A8BA4}" srcOrd="2" destOrd="0" presId="urn:microsoft.com/office/officeart/2005/8/layout/pyramid1"/>
    <dgm:cxn modelId="{CF3144DE-291F-B64A-98E8-1709298734AE}" type="presParOf" srcId="{E91CF34A-4169-2946-BDBC-B663B44A8BA4}" destId="{1DEE0268-424F-6343-B47D-65F63B7E3177}" srcOrd="0" destOrd="0" presId="urn:microsoft.com/office/officeart/2005/8/layout/pyramid1"/>
    <dgm:cxn modelId="{61FBC726-F16D-FD4E-A4A0-F1FB05C44CE2}" type="presParOf" srcId="{E91CF34A-4169-2946-BDBC-B663B44A8BA4}" destId="{97C9FAFF-425C-8040-ABE4-32EDBD0429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854F50E-35B2-41FD-BFD4-076A72B92115}" type="doc">
      <dgm:prSet loTypeId="urn:microsoft.com/office/officeart/2005/8/layout/venn1" loCatId="relationship" qsTypeId="urn:microsoft.com/office/officeart/2005/8/quickstyle/3d3" qsCatId="3D" csTypeId="urn:microsoft.com/office/officeart/2005/8/colors/colorful1#1" csCatId="colorful" phldr="1"/>
      <dgm:spPr/>
    </dgm:pt>
    <dgm:pt modelId="{00AAE953-41C6-4B2E-9058-87098E11E52C}">
      <dgm:prSet phldrT="[Text]" custT="1"/>
      <dgm:spPr/>
      <dgm:t>
        <a:bodyPr/>
        <a:lstStyle/>
        <a:p>
          <a:r>
            <a:rPr lang="en-US" sz="1000"/>
            <a:t>Regulatory requirements</a:t>
          </a:r>
        </a:p>
        <a:p>
          <a:endParaRPr lang="en-US" sz="500"/>
        </a:p>
        <a:p>
          <a:endParaRPr lang="en-US" sz="500"/>
        </a:p>
      </dgm:t>
    </dgm:pt>
    <dgm:pt modelId="{735AA74B-987B-47D7-B7BC-BFB380CBB530}" type="parTrans" cxnId="{E9E799ED-F786-414C-A291-73A10CB0E6A1}">
      <dgm:prSet/>
      <dgm:spPr/>
      <dgm:t>
        <a:bodyPr/>
        <a:lstStyle/>
        <a:p>
          <a:endParaRPr lang="en-US"/>
        </a:p>
      </dgm:t>
    </dgm:pt>
    <dgm:pt modelId="{E1738BE3-F71E-4A5D-B7BA-DED48679C549}" type="sibTrans" cxnId="{E9E799ED-F786-414C-A291-73A10CB0E6A1}">
      <dgm:prSet/>
      <dgm:spPr/>
      <dgm:t>
        <a:bodyPr/>
        <a:lstStyle/>
        <a:p>
          <a:endParaRPr lang="en-US"/>
        </a:p>
      </dgm:t>
    </dgm:pt>
    <dgm:pt modelId="{1151A13C-DFF8-4D63-A38E-26D9372F033C}">
      <dgm:prSet phldrT="[Text]" custT="1"/>
      <dgm:spPr/>
      <dgm:t>
        <a:bodyPr/>
        <a:lstStyle/>
        <a:p>
          <a:pPr algn="l"/>
          <a:r>
            <a:rPr lang="en-US" sz="1000"/>
            <a:t> </a:t>
          </a:r>
        </a:p>
      </dgm:t>
    </dgm:pt>
    <dgm:pt modelId="{8070750E-51C0-4DFE-BB56-4EFE033F87E5}" type="parTrans" cxnId="{B4A122F9-590A-49B8-9C18-0A88BEEF9781}">
      <dgm:prSet/>
      <dgm:spPr/>
      <dgm:t>
        <a:bodyPr/>
        <a:lstStyle/>
        <a:p>
          <a:endParaRPr lang="en-US"/>
        </a:p>
      </dgm:t>
    </dgm:pt>
    <dgm:pt modelId="{6504B2F9-0AF1-44DB-9737-E8EB5436CF86}" type="sibTrans" cxnId="{B4A122F9-590A-49B8-9C18-0A88BEEF9781}">
      <dgm:prSet/>
      <dgm:spPr/>
      <dgm:t>
        <a:bodyPr/>
        <a:lstStyle/>
        <a:p>
          <a:endParaRPr lang="en-US"/>
        </a:p>
      </dgm:t>
    </dgm:pt>
    <dgm:pt modelId="{F5F6CD43-636A-411D-983E-34B519B3BD87}">
      <dgm:prSet phldrT="[Text]" custT="1"/>
      <dgm:spPr/>
      <dgm:t>
        <a:bodyPr/>
        <a:lstStyle/>
        <a:p>
          <a:r>
            <a:rPr lang="en-US" sz="1000" dirty="0"/>
            <a:t>Organizational values regarding the “remarkable patient experience” and first do no harm</a:t>
          </a:r>
        </a:p>
      </dgm:t>
    </dgm:pt>
    <dgm:pt modelId="{75F8C505-CD3E-4C01-A021-5DAB94666D50}" type="parTrans" cxnId="{99E05C41-B0A9-47B1-896B-61F511A7FBC4}">
      <dgm:prSet/>
      <dgm:spPr/>
      <dgm:t>
        <a:bodyPr/>
        <a:lstStyle/>
        <a:p>
          <a:endParaRPr lang="en-US"/>
        </a:p>
      </dgm:t>
    </dgm:pt>
    <dgm:pt modelId="{FDB3D77B-DD83-446A-A1DF-C56EB7D9C23D}" type="sibTrans" cxnId="{99E05C41-B0A9-47B1-896B-61F511A7FBC4}">
      <dgm:prSet/>
      <dgm:spPr/>
      <dgm:t>
        <a:bodyPr/>
        <a:lstStyle/>
        <a:p>
          <a:endParaRPr lang="en-US"/>
        </a:p>
      </dgm:t>
    </dgm:pt>
    <dgm:pt modelId="{78542648-D93C-4C7F-A183-F74F02A457D7}">
      <dgm:prSet/>
      <dgm:spPr/>
      <dgm:t>
        <a:bodyPr/>
        <a:lstStyle/>
        <a:p>
          <a:endParaRPr lang="en-US"/>
        </a:p>
      </dgm:t>
    </dgm:pt>
    <dgm:pt modelId="{E0475557-C5D2-4399-9686-F8DA4ECE3124}" type="parTrans" cxnId="{6B259A75-E677-4CC3-8357-DBC2E52040B9}">
      <dgm:prSet/>
      <dgm:spPr/>
      <dgm:t>
        <a:bodyPr/>
        <a:lstStyle/>
        <a:p>
          <a:endParaRPr lang="en-US"/>
        </a:p>
      </dgm:t>
    </dgm:pt>
    <dgm:pt modelId="{DDEFF24A-CD31-41FA-A025-97D337C6E04A}" type="sibTrans" cxnId="{6B259A75-E677-4CC3-8357-DBC2E52040B9}">
      <dgm:prSet/>
      <dgm:spPr/>
      <dgm:t>
        <a:bodyPr/>
        <a:lstStyle/>
        <a:p>
          <a:endParaRPr lang="en-US"/>
        </a:p>
      </dgm:t>
    </dgm:pt>
    <dgm:pt modelId="{7CF9CB42-EE4A-440F-928B-29D0B10E8CB8}" type="pres">
      <dgm:prSet presAssocID="{9854F50E-35B2-41FD-BFD4-076A72B92115}" presName="compositeShape" presStyleCnt="0">
        <dgm:presLayoutVars>
          <dgm:chMax val="7"/>
          <dgm:dir/>
          <dgm:resizeHandles val="exact"/>
        </dgm:presLayoutVars>
      </dgm:prSet>
      <dgm:spPr/>
    </dgm:pt>
    <dgm:pt modelId="{5DC46447-1EC8-4C1F-9042-2572D27F607D}" type="pres">
      <dgm:prSet presAssocID="{00AAE953-41C6-4B2E-9058-87098E11E52C}" presName="circ1" presStyleLbl="vennNode1" presStyleIdx="0" presStyleCnt="4" custScaleX="91926" custScaleY="83890" custLinFactNeighborX="29720" custLinFactNeighborY="-19003"/>
      <dgm:spPr/>
    </dgm:pt>
    <dgm:pt modelId="{458693EC-3824-42E5-B6C0-E54BAA89E4EE}" type="pres">
      <dgm:prSet presAssocID="{00AAE953-41C6-4B2E-9058-87098E11E52C}" presName="circ1Tx" presStyleLbl="revTx" presStyleIdx="0" presStyleCnt="0">
        <dgm:presLayoutVars>
          <dgm:chMax val="0"/>
          <dgm:chPref val="0"/>
          <dgm:bulletEnabled val="1"/>
        </dgm:presLayoutVars>
      </dgm:prSet>
      <dgm:spPr/>
    </dgm:pt>
    <dgm:pt modelId="{4FFAB13F-D3CA-4666-8F80-C2CD8C5F3CCF}" type="pres">
      <dgm:prSet presAssocID="{1151A13C-DFF8-4D63-A38E-26D9372F033C}" presName="circ2" presStyleLbl="vennNode1" presStyleIdx="1" presStyleCnt="4" custScaleX="25032" custScaleY="25599" custLinFactNeighborX="18256" custLinFactNeighborY="-10974"/>
      <dgm:spPr/>
    </dgm:pt>
    <dgm:pt modelId="{213806A8-4B5D-4467-8074-54982C677ACB}" type="pres">
      <dgm:prSet presAssocID="{1151A13C-DFF8-4D63-A38E-26D9372F033C}" presName="circ2Tx" presStyleLbl="revTx" presStyleIdx="0" presStyleCnt="0">
        <dgm:presLayoutVars>
          <dgm:chMax val="0"/>
          <dgm:chPref val="0"/>
          <dgm:bulletEnabled val="1"/>
        </dgm:presLayoutVars>
      </dgm:prSet>
      <dgm:spPr/>
    </dgm:pt>
    <dgm:pt modelId="{5E84EA2F-A607-42D4-8475-3A26FFE4D683}" type="pres">
      <dgm:prSet presAssocID="{F5F6CD43-636A-411D-983E-34B519B3BD87}" presName="circ3" presStyleLbl="vennNode1" presStyleIdx="2" presStyleCnt="4" custScaleX="151693" custScaleY="151638"/>
      <dgm:spPr/>
    </dgm:pt>
    <dgm:pt modelId="{797BF6C3-3980-4B74-B160-C259A2E5E440}" type="pres">
      <dgm:prSet presAssocID="{F5F6CD43-636A-411D-983E-34B519B3BD87}" presName="circ3Tx" presStyleLbl="revTx" presStyleIdx="0" presStyleCnt="0">
        <dgm:presLayoutVars>
          <dgm:chMax val="0"/>
          <dgm:chPref val="0"/>
          <dgm:bulletEnabled val="1"/>
        </dgm:presLayoutVars>
      </dgm:prSet>
      <dgm:spPr/>
    </dgm:pt>
    <dgm:pt modelId="{F99170F0-2693-45B8-A154-3D2C47324754}" type="pres">
      <dgm:prSet presAssocID="{78542648-D93C-4C7F-A183-F74F02A457D7}" presName="circ4" presStyleLbl="vennNode1" presStyleIdx="3" presStyleCnt="4" custScaleX="35689" custScaleY="36787" custLinFactNeighborX="30740" custLinFactNeighborY="-31168"/>
      <dgm:spPr/>
    </dgm:pt>
    <dgm:pt modelId="{6A6FB57F-ECEF-4A68-A7DB-C22E2908B604}" type="pres">
      <dgm:prSet presAssocID="{78542648-D93C-4C7F-A183-F74F02A457D7}" presName="circ4Tx" presStyleLbl="revTx" presStyleIdx="0" presStyleCnt="0">
        <dgm:presLayoutVars>
          <dgm:chMax val="0"/>
          <dgm:chPref val="0"/>
          <dgm:bulletEnabled val="1"/>
        </dgm:presLayoutVars>
      </dgm:prSet>
      <dgm:spPr/>
    </dgm:pt>
  </dgm:ptLst>
  <dgm:cxnLst>
    <dgm:cxn modelId="{C4CA761B-171F-2040-BA1D-9DA1EF5B4D72}" type="presOf" srcId="{78542648-D93C-4C7F-A183-F74F02A457D7}" destId="{6A6FB57F-ECEF-4A68-A7DB-C22E2908B604}" srcOrd="1" destOrd="0" presId="urn:microsoft.com/office/officeart/2005/8/layout/venn1"/>
    <dgm:cxn modelId="{99E05C41-B0A9-47B1-896B-61F511A7FBC4}" srcId="{9854F50E-35B2-41FD-BFD4-076A72B92115}" destId="{F5F6CD43-636A-411D-983E-34B519B3BD87}" srcOrd="2" destOrd="0" parTransId="{75F8C505-CD3E-4C01-A021-5DAB94666D50}" sibTransId="{FDB3D77B-DD83-446A-A1DF-C56EB7D9C23D}"/>
    <dgm:cxn modelId="{3D472F6C-B80E-E146-A830-B5ACD1ECB6A4}" type="presOf" srcId="{F5F6CD43-636A-411D-983E-34B519B3BD87}" destId="{5E84EA2F-A607-42D4-8475-3A26FFE4D683}" srcOrd="0" destOrd="0" presId="urn:microsoft.com/office/officeart/2005/8/layout/venn1"/>
    <dgm:cxn modelId="{6B259A75-E677-4CC3-8357-DBC2E52040B9}" srcId="{9854F50E-35B2-41FD-BFD4-076A72B92115}" destId="{78542648-D93C-4C7F-A183-F74F02A457D7}" srcOrd="3" destOrd="0" parTransId="{E0475557-C5D2-4399-9686-F8DA4ECE3124}" sibTransId="{DDEFF24A-CD31-41FA-A025-97D337C6E04A}"/>
    <dgm:cxn modelId="{F171D28C-099B-A248-BE34-FA8508EF86CF}" type="presOf" srcId="{00AAE953-41C6-4B2E-9058-87098E11E52C}" destId="{458693EC-3824-42E5-B6C0-E54BAA89E4EE}" srcOrd="1" destOrd="0" presId="urn:microsoft.com/office/officeart/2005/8/layout/venn1"/>
    <dgm:cxn modelId="{9F69748F-1731-794C-B48A-D1933BF3DF48}" type="presOf" srcId="{F5F6CD43-636A-411D-983E-34B519B3BD87}" destId="{797BF6C3-3980-4B74-B160-C259A2E5E440}" srcOrd="1" destOrd="0" presId="urn:microsoft.com/office/officeart/2005/8/layout/venn1"/>
    <dgm:cxn modelId="{62C03DB3-8B4E-3D41-9741-5B9AA2C4D912}" type="presOf" srcId="{1151A13C-DFF8-4D63-A38E-26D9372F033C}" destId="{213806A8-4B5D-4467-8074-54982C677ACB}" srcOrd="1" destOrd="0" presId="urn:microsoft.com/office/officeart/2005/8/layout/venn1"/>
    <dgm:cxn modelId="{DE40A6CA-4F6E-5A48-A709-204512E3B542}" type="presOf" srcId="{00AAE953-41C6-4B2E-9058-87098E11E52C}" destId="{5DC46447-1EC8-4C1F-9042-2572D27F607D}" srcOrd="0" destOrd="0" presId="urn:microsoft.com/office/officeart/2005/8/layout/venn1"/>
    <dgm:cxn modelId="{8B9B70CB-795A-9943-BB82-6049CD9B15BF}" type="presOf" srcId="{78542648-D93C-4C7F-A183-F74F02A457D7}" destId="{F99170F0-2693-45B8-A154-3D2C47324754}" srcOrd="0" destOrd="0" presId="urn:microsoft.com/office/officeart/2005/8/layout/venn1"/>
    <dgm:cxn modelId="{A318D5E3-275C-DD44-A568-9A407E45826B}" type="presOf" srcId="{1151A13C-DFF8-4D63-A38E-26D9372F033C}" destId="{4FFAB13F-D3CA-4666-8F80-C2CD8C5F3CCF}" srcOrd="0" destOrd="0" presId="urn:microsoft.com/office/officeart/2005/8/layout/venn1"/>
    <dgm:cxn modelId="{E9E799ED-F786-414C-A291-73A10CB0E6A1}" srcId="{9854F50E-35B2-41FD-BFD4-076A72B92115}" destId="{00AAE953-41C6-4B2E-9058-87098E11E52C}" srcOrd="0" destOrd="0" parTransId="{735AA74B-987B-47D7-B7BC-BFB380CBB530}" sibTransId="{E1738BE3-F71E-4A5D-B7BA-DED48679C549}"/>
    <dgm:cxn modelId="{1C1A1FF2-9C93-B441-9E93-1CE434013DD9}" type="presOf" srcId="{9854F50E-35B2-41FD-BFD4-076A72B92115}" destId="{7CF9CB42-EE4A-440F-928B-29D0B10E8CB8}" srcOrd="0" destOrd="0" presId="urn:microsoft.com/office/officeart/2005/8/layout/venn1"/>
    <dgm:cxn modelId="{B4A122F9-590A-49B8-9C18-0A88BEEF9781}" srcId="{9854F50E-35B2-41FD-BFD4-076A72B92115}" destId="{1151A13C-DFF8-4D63-A38E-26D9372F033C}" srcOrd="1" destOrd="0" parTransId="{8070750E-51C0-4DFE-BB56-4EFE033F87E5}" sibTransId="{6504B2F9-0AF1-44DB-9737-E8EB5436CF86}"/>
    <dgm:cxn modelId="{5F358B67-7800-3C4C-9EF0-C00B7CA8C476}" type="presParOf" srcId="{7CF9CB42-EE4A-440F-928B-29D0B10E8CB8}" destId="{5DC46447-1EC8-4C1F-9042-2572D27F607D}" srcOrd="0" destOrd="0" presId="urn:microsoft.com/office/officeart/2005/8/layout/venn1"/>
    <dgm:cxn modelId="{090635E9-3C47-6B4B-9BEB-9414DA6D8B89}" type="presParOf" srcId="{7CF9CB42-EE4A-440F-928B-29D0B10E8CB8}" destId="{458693EC-3824-42E5-B6C0-E54BAA89E4EE}" srcOrd="1" destOrd="0" presId="urn:microsoft.com/office/officeart/2005/8/layout/venn1"/>
    <dgm:cxn modelId="{530118D8-C0CF-FC41-931D-244BC89B4494}" type="presParOf" srcId="{7CF9CB42-EE4A-440F-928B-29D0B10E8CB8}" destId="{4FFAB13F-D3CA-4666-8F80-C2CD8C5F3CCF}" srcOrd="2" destOrd="0" presId="urn:microsoft.com/office/officeart/2005/8/layout/venn1"/>
    <dgm:cxn modelId="{A2962F0C-18A6-B941-8D94-DB78B3B57F40}" type="presParOf" srcId="{7CF9CB42-EE4A-440F-928B-29D0B10E8CB8}" destId="{213806A8-4B5D-4467-8074-54982C677ACB}" srcOrd="3" destOrd="0" presId="urn:microsoft.com/office/officeart/2005/8/layout/venn1"/>
    <dgm:cxn modelId="{4450E173-A2F8-C641-934B-2ABBC0F3E2CF}" type="presParOf" srcId="{7CF9CB42-EE4A-440F-928B-29D0B10E8CB8}" destId="{5E84EA2F-A607-42D4-8475-3A26FFE4D683}" srcOrd="4" destOrd="0" presId="urn:microsoft.com/office/officeart/2005/8/layout/venn1"/>
    <dgm:cxn modelId="{FCD90C44-17F9-9D41-AD53-5B645A565587}" type="presParOf" srcId="{7CF9CB42-EE4A-440F-928B-29D0B10E8CB8}" destId="{797BF6C3-3980-4B74-B160-C259A2E5E440}" srcOrd="5" destOrd="0" presId="urn:microsoft.com/office/officeart/2005/8/layout/venn1"/>
    <dgm:cxn modelId="{C40734D1-3188-C144-A540-0DFA6FB67BE6}" type="presParOf" srcId="{7CF9CB42-EE4A-440F-928B-29D0B10E8CB8}" destId="{F99170F0-2693-45B8-A154-3D2C47324754}" srcOrd="6" destOrd="0" presId="urn:microsoft.com/office/officeart/2005/8/layout/venn1"/>
    <dgm:cxn modelId="{9E430AE7-9A49-6944-8C47-E3EA3A12C396}" type="presParOf" srcId="{7CF9CB42-EE4A-440F-928B-29D0B10E8CB8}" destId="{6A6FB57F-ECEF-4A68-A7DB-C22E2908B604}"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76663A1-7152-41E6-B38E-1ECF96726306}" type="doc">
      <dgm:prSet loTypeId="urn:microsoft.com/office/officeart/2005/8/layout/venn1" loCatId="relationship" qsTypeId="urn:microsoft.com/office/officeart/2005/8/quickstyle/3d3" qsCatId="3D" csTypeId="urn:microsoft.com/office/officeart/2005/8/colors/colorful1#6" csCatId="colorful" phldr="1"/>
      <dgm:spPr/>
    </dgm:pt>
    <dgm:pt modelId="{8B989C96-98E4-4424-8DF8-C4715F7B083F}">
      <dgm:prSet phldrT="[Text]" custT="1"/>
      <dgm:spPr/>
      <dgm:t>
        <a:bodyPr/>
        <a:lstStyle/>
        <a:p>
          <a:r>
            <a:rPr lang="en-US" sz="1050" b="1"/>
            <a:t>CMS requirements</a:t>
          </a:r>
        </a:p>
      </dgm:t>
    </dgm:pt>
    <dgm:pt modelId="{000B6A84-6A40-448C-8020-ACEE64657649}" type="parTrans" cxnId="{3331A7BC-2857-4333-BC26-5A21C3203052}">
      <dgm:prSet/>
      <dgm:spPr/>
      <dgm:t>
        <a:bodyPr/>
        <a:lstStyle/>
        <a:p>
          <a:endParaRPr lang="en-US"/>
        </a:p>
      </dgm:t>
    </dgm:pt>
    <dgm:pt modelId="{16055A54-BCCA-4734-A85A-1D3882D885DF}" type="sibTrans" cxnId="{3331A7BC-2857-4333-BC26-5A21C3203052}">
      <dgm:prSet/>
      <dgm:spPr/>
      <dgm:t>
        <a:bodyPr/>
        <a:lstStyle/>
        <a:p>
          <a:endParaRPr lang="en-US"/>
        </a:p>
      </dgm:t>
    </dgm:pt>
    <dgm:pt modelId="{9011ECD8-E852-46A0-9FCB-E84B81EE8497}">
      <dgm:prSet phldrT="[Text]" custT="1"/>
      <dgm:spPr/>
      <dgm:t>
        <a:bodyPr/>
        <a:lstStyle/>
        <a:p>
          <a:pPr algn="r"/>
          <a:r>
            <a:rPr lang="en-US" sz="1050" b="1"/>
            <a:t>Respond to relief sought in grievance</a:t>
          </a:r>
        </a:p>
      </dgm:t>
    </dgm:pt>
    <dgm:pt modelId="{0C2223DC-3DB1-4178-8DD6-FE10768323AE}" type="parTrans" cxnId="{212AD453-0BAE-4E10-B9A3-EDE145F38F2C}">
      <dgm:prSet/>
      <dgm:spPr/>
      <dgm:t>
        <a:bodyPr/>
        <a:lstStyle/>
        <a:p>
          <a:endParaRPr lang="en-US"/>
        </a:p>
      </dgm:t>
    </dgm:pt>
    <dgm:pt modelId="{3151AE24-F149-43CA-AC35-445CBC8F6F91}" type="sibTrans" cxnId="{212AD453-0BAE-4E10-B9A3-EDE145F38F2C}">
      <dgm:prSet/>
      <dgm:spPr/>
      <dgm:t>
        <a:bodyPr/>
        <a:lstStyle/>
        <a:p>
          <a:endParaRPr lang="en-US"/>
        </a:p>
      </dgm:t>
    </dgm:pt>
    <dgm:pt modelId="{0D47FBE9-1411-47B4-A8B5-F3630A0F959D}">
      <dgm:prSet phldrT="[Text]" custT="1"/>
      <dgm:spPr/>
      <dgm:t>
        <a:bodyPr/>
        <a:lstStyle/>
        <a:p>
          <a:r>
            <a:rPr lang="en-US" sz="1050" b="1"/>
            <a:t>Risk management language</a:t>
          </a:r>
        </a:p>
      </dgm:t>
    </dgm:pt>
    <dgm:pt modelId="{6BFF0CE2-E10A-4E94-A6AE-2A502F21D1A2}" type="parTrans" cxnId="{51E12D20-564E-4470-95D4-0A07C9B096C0}">
      <dgm:prSet/>
      <dgm:spPr/>
      <dgm:t>
        <a:bodyPr/>
        <a:lstStyle/>
        <a:p>
          <a:endParaRPr lang="en-US"/>
        </a:p>
      </dgm:t>
    </dgm:pt>
    <dgm:pt modelId="{EEC9FA81-8E28-4D23-A461-D0708805931F}" type="sibTrans" cxnId="{51E12D20-564E-4470-95D4-0A07C9B096C0}">
      <dgm:prSet/>
      <dgm:spPr/>
      <dgm:t>
        <a:bodyPr/>
        <a:lstStyle/>
        <a:p>
          <a:endParaRPr lang="en-US"/>
        </a:p>
      </dgm:t>
    </dgm:pt>
    <dgm:pt modelId="{749D59A2-D43D-4FCE-A6CB-C13DB4F23CBD}">
      <dgm:prSet phldrT="[Text]" custT="1"/>
      <dgm:spPr/>
      <dgm:t>
        <a:bodyPr/>
        <a:lstStyle/>
        <a:p>
          <a:r>
            <a:rPr lang="en-US" sz="1050" b="1"/>
            <a:t>Create Partnership opportunity</a:t>
          </a:r>
        </a:p>
      </dgm:t>
    </dgm:pt>
    <dgm:pt modelId="{A393C957-53F2-461D-BDE1-9E39ABE511E0}" type="parTrans" cxnId="{30280F2D-F835-460B-81D8-7D3CF41090A9}">
      <dgm:prSet/>
      <dgm:spPr/>
      <dgm:t>
        <a:bodyPr/>
        <a:lstStyle/>
        <a:p>
          <a:endParaRPr lang="en-US"/>
        </a:p>
      </dgm:t>
    </dgm:pt>
    <dgm:pt modelId="{D95BD0ED-BB57-4703-9CC4-67CD20547D52}" type="sibTrans" cxnId="{30280F2D-F835-460B-81D8-7D3CF41090A9}">
      <dgm:prSet/>
      <dgm:spPr/>
      <dgm:t>
        <a:bodyPr/>
        <a:lstStyle/>
        <a:p>
          <a:endParaRPr lang="en-US"/>
        </a:p>
      </dgm:t>
    </dgm:pt>
    <dgm:pt modelId="{E2045F1F-062B-4100-9FF4-5848D405D093}" type="pres">
      <dgm:prSet presAssocID="{676663A1-7152-41E6-B38E-1ECF96726306}" presName="compositeShape" presStyleCnt="0">
        <dgm:presLayoutVars>
          <dgm:chMax val="7"/>
          <dgm:dir/>
          <dgm:resizeHandles val="exact"/>
        </dgm:presLayoutVars>
      </dgm:prSet>
      <dgm:spPr/>
    </dgm:pt>
    <dgm:pt modelId="{84DA873F-E730-41F3-8C33-4369F7082BD3}" type="pres">
      <dgm:prSet presAssocID="{8B989C96-98E4-4424-8DF8-C4715F7B083F}" presName="circ1" presStyleLbl="vennNode1" presStyleIdx="0" presStyleCnt="4" custScaleX="128746" custLinFactNeighborX="-715" custLinFactNeighborY="-1923"/>
      <dgm:spPr/>
    </dgm:pt>
    <dgm:pt modelId="{DEDF2EFE-10A5-4B28-A82B-3B86475BC51C}" type="pres">
      <dgm:prSet presAssocID="{8B989C96-98E4-4424-8DF8-C4715F7B083F}" presName="circ1Tx" presStyleLbl="revTx" presStyleIdx="0" presStyleCnt="0">
        <dgm:presLayoutVars>
          <dgm:chMax val="0"/>
          <dgm:chPref val="0"/>
          <dgm:bulletEnabled val="1"/>
        </dgm:presLayoutVars>
      </dgm:prSet>
      <dgm:spPr/>
    </dgm:pt>
    <dgm:pt modelId="{86367ADA-1E28-4A79-908E-42DAF718A322}" type="pres">
      <dgm:prSet presAssocID="{9011ECD8-E852-46A0-9FCB-E84B81EE8497}" presName="circ2" presStyleLbl="vennNode1" presStyleIdx="1" presStyleCnt="4" custScaleX="138120" custScaleY="99297"/>
      <dgm:spPr/>
    </dgm:pt>
    <dgm:pt modelId="{A2A9C6EF-4AEC-4C83-896E-B9CB7EBEA97A}" type="pres">
      <dgm:prSet presAssocID="{9011ECD8-E852-46A0-9FCB-E84B81EE8497}" presName="circ2Tx" presStyleLbl="revTx" presStyleIdx="0" presStyleCnt="0">
        <dgm:presLayoutVars>
          <dgm:chMax val="0"/>
          <dgm:chPref val="0"/>
          <dgm:bulletEnabled val="1"/>
        </dgm:presLayoutVars>
      </dgm:prSet>
      <dgm:spPr/>
    </dgm:pt>
    <dgm:pt modelId="{8083167C-D0F9-472B-8A86-B59FEAFE6C70}" type="pres">
      <dgm:prSet presAssocID="{0D47FBE9-1411-47B4-A8B5-F3630A0F959D}" presName="circ3" presStyleLbl="vennNode1" presStyleIdx="2" presStyleCnt="4" custScaleX="132416" custLinFactNeighborX="-4883" custLinFactNeighborY="1926"/>
      <dgm:spPr/>
    </dgm:pt>
    <dgm:pt modelId="{6D9FC47C-C07D-420A-A4A8-2F41376AC3B6}" type="pres">
      <dgm:prSet presAssocID="{0D47FBE9-1411-47B4-A8B5-F3630A0F959D}" presName="circ3Tx" presStyleLbl="revTx" presStyleIdx="0" presStyleCnt="0">
        <dgm:presLayoutVars>
          <dgm:chMax val="0"/>
          <dgm:chPref val="0"/>
          <dgm:bulletEnabled val="1"/>
        </dgm:presLayoutVars>
      </dgm:prSet>
      <dgm:spPr/>
    </dgm:pt>
    <dgm:pt modelId="{38B49F2C-8D59-45E4-9954-5A85DA92422C}" type="pres">
      <dgm:prSet presAssocID="{749D59A2-D43D-4FCE-A6CB-C13DB4F23CBD}" presName="circ4" presStyleLbl="vennNode1" presStyleIdx="3" presStyleCnt="4" custScaleX="135186" custLinFactNeighborX="-923"/>
      <dgm:spPr/>
    </dgm:pt>
    <dgm:pt modelId="{8D051857-2EED-4920-83CB-46DF6E891418}" type="pres">
      <dgm:prSet presAssocID="{749D59A2-D43D-4FCE-A6CB-C13DB4F23CBD}" presName="circ4Tx" presStyleLbl="revTx" presStyleIdx="0" presStyleCnt="0">
        <dgm:presLayoutVars>
          <dgm:chMax val="0"/>
          <dgm:chPref val="0"/>
          <dgm:bulletEnabled val="1"/>
        </dgm:presLayoutVars>
      </dgm:prSet>
      <dgm:spPr/>
    </dgm:pt>
  </dgm:ptLst>
  <dgm:cxnLst>
    <dgm:cxn modelId="{D445890F-5787-7943-9C87-411028EBB5B3}" type="presOf" srcId="{0D47FBE9-1411-47B4-A8B5-F3630A0F959D}" destId="{8083167C-D0F9-472B-8A86-B59FEAFE6C70}" srcOrd="0" destOrd="0" presId="urn:microsoft.com/office/officeart/2005/8/layout/venn1"/>
    <dgm:cxn modelId="{6814CF1A-3E33-0D4F-B176-E78FB96B0DCE}" type="presOf" srcId="{749D59A2-D43D-4FCE-A6CB-C13DB4F23CBD}" destId="{38B49F2C-8D59-45E4-9954-5A85DA92422C}" srcOrd="0" destOrd="0" presId="urn:microsoft.com/office/officeart/2005/8/layout/venn1"/>
    <dgm:cxn modelId="{51E12D20-564E-4470-95D4-0A07C9B096C0}" srcId="{676663A1-7152-41E6-B38E-1ECF96726306}" destId="{0D47FBE9-1411-47B4-A8B5-F3630A0F959D}" srcOrd="2" destOrd="0" parTransId="{6BFF0CE2-E10A-4E94-A6AE-2A502F21D1A2}" sibTransId="{EEC9FA81-8E28-4D23-A461-D0708805931F}"/>
    <dgm:cxn modelId="{30280F2D-F835-460B-81D8-7D3CF41090A9}" srcId="{676663A1-7152-41E6-B38E-1ECF96726306}" destId="{749D59A2-D43D-4FCE-A6CB-C13DB4F23CBD}" srcOrd="3" destOrd="0" parTransId="{A393C957-53F2-461D-BDE1-9E39ABE511E0}" sibTransId="{D95BD0ED-BB57-4703-9CC4-67CD20547D52}"/>
    <dgm:cxn modelId="{212AD453-0BAE-4E10-B9A3-EDE145F38F2C}" srcId="{676663A1-7152-41E6-B38E-1ECF96726306}" destId="{9011ECD8-E852-46A0-9FCB-E84B81EE8497}" srcOrd="1" destOrd="0" parTransId="{0C2223DC-3DB1-4178-8DD6-FE10768323AE}" sibTransId="{3151AE24-F149-43CA-AC35-445CBC8F6F91}"/>
    <dgm:cxn modelId="{B2E2C99D-7738-364D-B2BE-2AD650E87B1D}" type="presOf" srcId="{676663A1-7152-41E6-B38E-1ECF96726306}" destId="{E2045F1F-062B-4100-9FF4-5848D405D093}" srcOrd="0" destOrd="0" presId="urn:microsoft.com/office/officeart/2005/8/layout/venn1"/>
    <dgm:cxn modelId="{19EE389F-0DF7-B747-B6C4-76CFE76BF231}" type="presOf" srcId="{9011ECD8-E852-46A0-9FCB-E84B81EE8497}" destId="{A2A9C6EF-4AEC-4C83-896E-B9CB7EBEA97A}" srcOrd="1" destOrd="0" presId="urn:microsoft.com/office/officeart/2005/8/layout/venn1"/>
    <dgm:cxn modelId="{540EDDA2-145D-684F-A0CE-8A9097DD2297}" type="presOf" srcId="{749D59A2-D43D-4FCE-A6CB-C13DB4F23CBD}" destId="{8D051857-2EED-4920-83CB-46DF6E891418}" srcOrd="1" destOrd="0" presId="urn:microsoft.com/office/officeart/2005/8/layout/venn1"/>
    <dgm:cxn modelId="{DA51D0A6-BBCB-904F-99E8-FA39B926E43F}" type="presOf" srcId="{8B989C96-98E4-4424-8DF8-C4715F7B083F}" destId="{84DA873F-E730-41F3-8C33-4369F7082BD3}" srcOrd="0" destOrd="0" presId="urn:microsoft.com/office/officeart/2005/8/layout/venn1"/>
    <dgm:cxn modelId="{C46F6BB6-9421-6E45-BF86-741626059F59}" type="presOf" srcId="{8B989C96-98E4-4424-8DF8-C4715F7B083F}" destId="{DEDF2EFE-10A5-4B28-A82B-3B86475BC51C}" srcOrd="1" destOrd="0" presId="urn:microsoft.com/office/officeart/2005/8/layout/venn1"/>
    <dgm:cxn modelId="{02F17ABB-62F9-364E-A8E8-0146D77E2D9C}" type="presOf" srcId="{9011ECD8-E852-46A0-9FCB-E84B81EE8497}" destId="{86367ADA-1E28-4A79-908E-42DAF718A322}" srcOrd="0" destOrd="0" presId="urn:microsoft.com/office/officeart/2005/8/layout/venn1"/>
    <dgm:cxn modelId="{3331A7BC-2857-4333-BC26-5A21C3203052}" srcId="{676663A1-7152-41E6-B38E-1ECF96726306}" destId="{8B989C96-98E4-4424-8DF8-C4715F7B083F}" srcOrd="0" destOrd="0" parTransId="{000B6A84-6A40-448C-8020-ACEE64657649}" sibTransId="{16055A54-BCCA-4734-A85A-1D3882D885DF}"/>
    <dgm:cxn modelId="{5288ECDB-74DC-1A43-B69B-8CAD8312FFEC}" type="presOf" srcId="{0D47FBE9-1411-47B4-A8B5-F3630A0F959D}" destId="{6D9FC47C-C07D-420A-A4A8-2F41376AC3B6}" srcOrd="1" destOrd="0" presId="urn:microsoft.com/office/officeart/2005/8/layout/venn1"/>
    <dgm:cxn modelId="{7217DB66-2B49-4440-A6E0-85B7D07657DE}" type="presParOf" srcId="{E2045F1F-062B-4100-9FF4-5848D405D093}" destId="{84DA873F-E730-41F3-8C33-4369F7082BD3}" srcOrd="0" destOrd="0" presId="urn:microsoft.com/office/officeart/2005/8/layout/venn1"/>
    <dgm:cxn modelId="{D43639E6-352D-B146-B059-CD71ECAB2AA2}" type="presParOf" srcId="{E2045F1F-062B-4100-9FF4-5848D405D093}" destId="{DEDF2EFE-10A5-4B28-A82B-3B86475BC51C}" srcOrd="1" destOrd="0" presId="urn:microsoft.com/office/officeart/2005/8/layout/venn1"/>
    <dgm:cxn modelId="{9BB24895-DAD0-0645-AF6E-2BEA5E904BB9}" type="presParOf" srcId="{E2045F1F-062B-4100-9FF4-5848D405D093}" destId="{86367ADA-1E28-4A79-908E-42DAF718A322}" srcOrd="2" destOrd="0" presId="urn:microsoft.com/office/officeart/2005/8/layout/venn1"/>
    <dgm:cxn modelId="{DA49D928-4256-0747-BE1C-E77A82BA5A1B}" type="presParOf" srcId="{E2045F1F-062B-4100-9FF4-5848D405D093}" destId="{A2A9C6EF-4AEC-4C83-896E-B9CB7EBEA97A}" srcOrd="3" destOrd="0" presId="urn:microsoft.com/office/officeart/2005/8/layout/venn1"/>
    <dgm:cxn modelId="{756E15B0-A8A3-3E43-957D-833D8B40EA28}" type="presParOf" srcId="{E2045F1F-062B-4100-9FF4-5848D405D093}" destId="{8083167C-D0F9-472B-8A86-B59FEAFE6C70}" srcOrd="4" destOrd="0" presId="urn:microsoft.com/office/officeart/2005/8/layout/venn1"/>
    <dgm:cxn modelId="{1B4EE0E8-AF36-E44C-B9FE-32EF2C7BD45A}" type="presParOf" srcId="{E2045F1F-062B-4100-9FF4-5848D405D093}" destId="{6D9FC47C-C07D-420A-A4A8-2F41376AC3B6}" srcOrd="5" destOrd="0" presId="urn:microsoft.com/office/officeart/2005/8/layout/venn1"/>
    <dgm:cxn modelId="{6AD1AAB2-4C64-AC41-99AA-F0C1122EDC8D}" type="presParOf" srcId="{E2045F1F-062B-4100-9FF4-5848D405D093}" destId="{38B49F2C-8D59-45E4-9954-5A85DA92422C}" srcOrd="6" destOrd="0" presId="urn:microsoft.com/office/officeart/2005/8/layout/venn1"/>
    <dgm:cxn modelId="{2802F503-8208-B54F-B644-0FCBCACB7078}" type="presParOf" srcId="{E2045F1F-062B-4100-9FF4-5848D405D093}" destId="{8D051857-2EED-4920-83CB-46DF6E891418}"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5B3EE60-A919-E14C-A297-2DDACBB17F7D}" type="doc">
      <dgm:prSet loTypeId="urn:microsoft.com/office/officeart/2005/8/layout/chevron1" loCatId="" qsTypeId="urn:microsoft.com/office/officeart/2005/8/quickstyle/simple5" qsCatId="simple" csTypeId="urn:microsoft.com/office/officeart/2005/8/colors/colorful4" csCatId="colorful" phldr="1"/>
      <dgm:spPr/>
    </dgm:pt>
    <dgm:pt modelId="{29701F4B-7731-2C47-8849-F64F0F47DAF7}">
      <dgm:prSet phldrT="[Text]"/>
      <dgm:spPr/>
      <dgm:t>
        <a:bodyPr/>
        <a:lstStyle/>
        <a:p>
          <a:r>
            <a:rPr lang="en-US" dirty="0"/>
            <a:t>Strategic decision</a:t>
          </a:r>
        </a:p>
      </dgm:t>
    </dgm:pt>
    <dgm:pt modelId="{5A21CEC3-1DAE-3A47-9D82-4A76B280813E}" type="parTrans" cxnId="{7D5656D8-02BB-5747-AAB5-977C08A409EA}">
      <dgm:prSet/>
      <dgm:spPr/>
      <dgm:t>
        <a:bodyPr/>
        <a:lstStyle/>
        <a:p>
          <a:endParaRPr lang="en-US"/>
        </a:p>
      </dgm:t>
    </dgm:pt>
    <dgm:pt modelId="{DAADB207-BF75-5F4E-9650-1AFD47FAE82C}" type="sibTrans" cxnId="{7D5656D8-02BB-5747-AAB5-977C08A409EA}">
      <dgm:prSet/>
      <dgm:spPr/>
      <dgm:t>
        <a:bodyPr/>
        <a:lstStyle/>
        <a:p>
          <a:endParaRPr lang="en-US"/>
        </a:p>
      </dgm:t>
    </dgm:pt>
    <dgm:pt modelId="{39366768-D9B5-8846-A9E5-A9D57ACE3D14}">
      <dgm:prSet phldrT="[Text]"/>
      <dgm:spPr/>
      <dgm:t>
        <a:bodyPr/>
        <a:lstStyle/>
        <a:p>
          <a:r>
            <a:rPr lang="en-US" dirty="0"/>
            <a:t>Decision implementation</a:t>
          </a:r>
        </a:p>
      </dgm:t>
    </dgm:pt>
    <dgm:pt modelId="{00BA5610-F054-CB41-AB01-7C0E87B17B33}" type="parTrans" cxnId="{C3FEAC7B-2DA9-FF49-A3E7-D5A66D5DD9AA}">
      <dgm:prSet/>
      <dgm:spPr/>
      <dgm:t>
        <a:bodyPr/>
        <a:lstStyle/>
        <a:p>
          <a:endParaRPr lang="en-US"/>
        </a:p>
      </dgm:t>
    </dgm:pt>
    <dgm:pt modelId="{1EF124C6-6099-D241-8C93-A5E770A3D497}" type="sibTrans" cxnId="{C3FEAC7B-2DA9-FF49-A3E7-D5A66D5DD9AA}">
      <dgm:prSet/>
      <dgm:spPr/>
      <dgm:t>
        <a:bodyPr/>
        <a:lstStyle/>
        <a:p>
          <a:endParaRPr lang="en-US"/>
        </a:p>
      </dgm:t>
    </dgm:pt>
    <dgm:pt modelId="{03972334-9C14-E248-826C-9ED4957968EB}">
      <dgm:prSet phldrT="[Text]"/>
      <dgm:spPr/>
      <dgm:t>
        <a:bodyPr/>
        <a:lstStyle/>
        <a:p>
          <a:r>
            <a:rPr lang="en-US" dirty="0"/>
            <a:t>Operations (Management)</a:t>
          </a:r>
        </a:p>
      </dgm:t>
    </dgm:pt>
    <dgm:pt modelId="{E1085C6A-C85E-264E-9E31-B7CA389CDFDD}" type="parTrans" cxnId="{5C7E40A0-588F-1C4B-994F-8F5236E29AE5}">
      <dgm:prSet/>
      <dgm:spPr/>
      <dgm:t>
        <a:bodyPr/>
        <a:lstStyle/>
        <a:p>
          <a:endParaRPr lang="en-US"/>
        </a:p>
      </dgm:t>
    </dgm:pt>
    <dgm:pt modelId="{A4ACAD5A-927D-2B4A-B51F-DBD571BA5202}" type="sibTrans" cxnId="{5C7E40A0-588F-1C4B-994F-8F5236E29AE5}">
      <dgm:prSet/>
      <dgm:spPr/>
      <dgm:t>
        <a:bodyPr/>
        <a:lstStyle/>
        <a:p>
          <a:endParaRPr lang="en-US"/>
        </a:p>
      </dgm:t>
    </dgm:pt>
    <dgm:pt modelId="{1C91BB29-E6F4-3542-B38B-8ED6FFF72176}" type="pres">
      <dgm:prSet presAssocID="{65B3EE60-A919-E14C-A297-2DDACBB17F7D}" presName="Name0" presStyleCnt="0">
        <dgm:presLayoutVars>
          <dgm:dir/>
          <dgm:animLvl val="lvl"/>
          <dgm:resizeHandles val="exact"/>
        </dgm:presLayoutVars>
      </dgm:prSet>
      <dgm:spPr/>
    </dgm:pt>
    <dgm:pt modelId="{A40A7C1D-C93E-084B-9625-2385B13319A0}" type="pres">
      <dgm:prSet presAssocID="{29701F4B-7731-2C47-8849-F64F0F47DAF7}" presName="parTxOnly" presStyleLbl="node1" presStyleIdx="0" presStyleCnt="3">
        <dgm:presLayoutVars>
          <dgm:chMax val="0"/>
          <dgm:chPref val="0"/>
          <dgm:bulletEnabled val="1"/>
        </dgm:presLayoutVars>
      </dgm:prSet>
      <dgm:spPr/>
    </dgm:pt>
    <dgm:pt modelId="{F8764E51-1F1C-3C4E-9821-46580C4F2BBA}" type="pres">
      <dgm:prSet presAssocID="{DAADB207-BF75-5F4E-9650-1AFD47FAE82C}" presName="parTxOnlySpace" presStyleCnt="0"/>
      <dgm:spPr/>
    </dgm:pt>
    <dgm:pt modelId="{C630083D-FDF1-1B41-81DC-964CAA27F65E}" type="pres">
      <dgm:prSet presAssocID="{39366768-D9B5-8846-A9E5-A9D57ACE3D14}" presName="parTxOnly" presStyleLbl="node1" presStyleIdx="1" presStyleCnt="3">
        <dgm:presLayoutVars>
          <dgm:chMax val="0"/>
          <dgm:chPref val="0"/>
          <dgm:bulletEnabled val="1"/>
        </dgm:presLayoutVars>
      </dgm:prSet>
      <dgm:spPr/>
    </dgm:pt>
    <dgm:pt modelId="{18340105-0F63-9C41-B01D-4142E543D7D1}" type="pres">
      <dgm:prSet presAssocID="{1EF124C6-6099-D241-8C93-A5E770A3D497}" presName="parTxOnlySpace" presStyleCnt="0"/>
      <dgm:spPr/>
    </dgm:pt>
    <dgm:pt modelId="{4A55DE44-59FD-3C45-80BC-1ADE4E7ED93D}" type="pres">
      <dgm:prSet presAssocID="{03972334-9C14-E248-826C-9ED4957968EB}" presName="parTxOnly" presStyleLbl="node1" presStyleIdx="2" presStyleCnt="3">
        <dgm:presLayoutVars>
          <dgm:chMax val="0"/>
          <dgm:chPref val="0"/>
          <dgm:bulletEnabled val="1"/>
        </dgm:presLayoutVars>
      </dgm:prSet>
      <dgm:spPr/>
    </dgm:pt>
  </dgm:ptLst>
  <dgm:cxnLst>
    <dgm:cxn modelId="{44ECED05-6191-C34D-9658-A7161EDE6A83}" type="presOf" srcId="{03972334-9C14-E248-826C-9ED4957968EB}" destId="{4A55DE44-59FD-3C45-80BC-1ADE4E7ED93D}" srcOrd="0" destOrd="0" presId="urn:microsoft.com/office/officeart/2005/8/layout/chevron1"/>
    <dgm:cxn modelId="{9C7C9439-2F9D-B64F-8B3F-93EF2BF7A8E0}" type="presOf" srcId="{39366768-D9B5-8846-A9E5-A9D57ACE3D14}" destId="{C630083D-FDF1-1B41-81DC-964CAA27F65E}" srcOrd="0" destOrd="0" presId="urn:microsoft.com/office/officeart/2005/8/layout/chevron1"/>
    <dgm:cxn modelId="{C3FEAC7B-2DA9-FF49-A3E7-D5A66D5DD9AA}" srcId="{65B3EE60-A919-E14C-A297-2DDACBB17F7D}" destId="{39366768-D9B5-8846-A9E5-A9D57ACE3D14}" srcOrd="1" destOrd="0" parTransId="{00BA5610-F054-CB41-AB01-7C0E87B17B33}" sibTransId="{1EF124C6-6099-D241-8C93-A5E770A3D497}"/>
    <dgm:cxn modelId="{F8A28E9E-42A5-B745-AC0C-406507A2A817}" type="presOf" srcId="{29701F4B-7731-2C47-8849-F64F0F47DAF7}" destId="{A40A7C1D-C93E-084B-9625-2385B13319A0}" srcOrd="0" destOrd="0" presId="urn:microsoft.com/office/officeart/2005/8/layout/chevron1"/>
    <dgm:cxn modelId="{5C7E40A0-588F-1C4B-994F-8F5236E29AE5}" srcId="{65B3EE60-A919-E14C-A297-2DDACBB17F7D}" destId="{03972334-9C14-E248-826C-9ED4957968EB}" srcOrd="2" destOrd="0" parTransId="{E1085C6A-C85E-264E-9E31-B7CA389CDFDD}" sibTransId="{A4ACAD5A-927D-2B4A-B51F-DBD571BA5202}"/>
    <dgm:cxn modelId="{181E77C0-ACB0-FA47-A55F-02785044C549}" type="presOf" srcId="{65B3EE60-A919-E14C-A297-2DDACBB17F7D}" destId="{1C91BB29-E6F4-3542-B38B-8ED6FFF72176}" srcOrd="0" destOrd="0" presId="urn:microsoft.com/office/officeart/2005/8/layout/chevron1"/>
    <dgm:cxn modelId="{7D5656D8-02BB-5747-AAB5-977C08A409EA}" srcId="{65B3EE60-A919-E14C-A297-2DDACBB17F7D}" destId="{29701F4B-7731-2C47-8849-F64F0F47DAF7}" srcOrd="0" destOrd="0" parTransId="{5A21CEC3-1DAE-3A47-9D82-4A76B280813E}" sibTransId="{DAADB207-BF75-5F4E-9650-1AFD47FAE82C}"/>
    <dgm:cxn modelId="{8FB57A99-B2EB-4547-A8AD-D073746133CC}" type="presParOf" srcId="{1C91BB29-E6F4-3542-B38B-8ED6FFF72176}" destId="{A40A7C1D-C93E-084B-9625-2385B13319A0}" srcOrd="0" destOrd="0" presId="urn:microsoft.com/office/officeart/2005/8/layout/chevron1"/>
    <dgm:cxn modelId="{0046F3D7-EB92-644E-94D2-052278CD0765}" type="presParOf" srcId="{1C91BB29-E6F4-3542-B38B-8ED6FFF72176}" destId="{F8764E51-1F1C-3C4E-9821-46580C4F2BBA}" srcOrd="1" destOrd="0" presId="urn:microsoft.com/office/officeart/2005/8/layout/chevron1"/>
    <dgm:cxn modelId="{EA22A0DC-DAE7-594A-BD7D-D61C07944F43}" type="presParOf" srcId="{1C91BB29-E6F4-3542-B38B-8ED6FFF72176}" destId="{C630083D-FDF1-1B41-81DC-964CAA27F65E}" srcOrd="2" destOrd="0" presId="urn:microsoft.com/office/officeart/2005/8/layout/chevron1"/>
    <dgm:cxn modelId="{EE40AE07-EE1C-7D42-894D-0690B5BFC93D}" type="presParOf" srcId="{1C91BB29-E6F4-3542-B38B-8ED6FFF72176}" destId="{18340105-0F63-9C41-B01D-4142E543D7D1}" srcOrd="3" destOrd="0" presId="urn:microsoft.com/office/officeart/2005/8/layout/chevron1"/>
    <dgm:cxn modelId="{3430F6FF-EEC0-C346-B7B8-4319511AA629}" type="presParOf" srcId="{1C91BB29-E6F4-3542-B38B-8ED6FFF72176}" destId="{4A55DE44-59FD-3C45-80BC-1ADE4E7ED93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84C76C-70E0-0F49-9A24-6E8B003AF99D}"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7990C00F-3A4E-5B44-A981-F413F9787B94}">
      <dgm:prSet phldrT="[Text]"/>
      <dgm:spPr/>
      <dgm:t>
        <a:bodyPr/>
        <a:lstStyle/>
        <a:p>
          <a:r>
            <a:rPr lang="en-US" dirty="0"/>
            <a:t>You (as the SME or facilitator) need to manage bias when discussing uncertainty</a:t>
          </a:r>
        </a:p>
      </dgm:t>
    </dgm:pt>
    <dgm:pt modelId="{310CC6C4-437D-3B4F-B518-D536C3FB48B1}" type="parTrans" cxnId="{824C6AE4-754C-0F47-8E51-FC37C5FC0086}">
      <dgm:prSet/>
      <dgm:spPr/>
      <dgm:t>
        <a:bodyPr/>
        <a:lstStyle/>
        <a:p>
          <a:endParaRPr lang="en-US"/>
        </a:p>
      </dgm:t>
    </dgm:pt>
    <dgm:pt modelId="{B629A8E7-1D15-474E-9096-78CF20433343}" type="sibTrans" cxnId="{824C6AE4-754C-0F47-8E51-FC37C5FC0086}">
      <dgm:prSet/>
      <dgm:spPr/>
      <dgm:t>
        <a:bodyPr/>
        <a:lstStyle/>
        <a:p>
          <a:endParaRPr lang="en-US"/>
        </a:p>
      </dgm:t>
    </dgm:pt>
    <dgm:pt modelId="{E69066DF-036D-2149-8EFD-B54B9DDD0B24}">
      <dgm:prSet phldrT="[Text]"/>
      <dgm:spPr/>
      <dgm:t>
        <a:bodyPr/>
        <a:lstStyle/>
        <a:p>
          <a:r>
            <a:rPr lang="en-US" dirty="0"/>
            <a:t>Probability language can be used to describe uncertainty</a:t>
          </a:r>
        </a:p>
      </dgm:t>
    </dgm:pt>
    <dgm:pt modelId="{4C66D64E-947F-9F40-9C9C-7650EEB699E2}" type="parTrans" cxnId="{96D3713B-ED58-A845-83B8-DD438B579327}">
      <dgm:prSet/>
      <dgm:spPr/>
      <dgm:t>
        <a:bodyPr/>
        <a:lstStyle/>
        <a:p>
          <a:endParaRPr lang="en-US"/>
        </a:p>
      </dgm:t>
    </dgm:pt>
    <dgm:pt modelId="{269BA8F8-DF3D-8A40-9EB0-E2E45A1E7E05}" type="sibTrans" cxnId="{96D3713B-ED58-A845-83B8-DD438B579327}">
      <dgm:prSet/>
      <dgm:spPr/>
      <dgm:t>
        <a:bodyPr/>
        <a:lstStyle/>
        <a:p>
          <a:endParaRPr lang="en-US"/>
        </a:p>
      </dgm:t>
    </dgm:pt>
    <dgm:pt modelId="{0A8F5C6B-DD1F-3644-92C8-B17E21887615}">
      <dgm:prSet phldrT="[Text]"/>
      <dgm:spPr/>
      <dgm:t>
        <a:bodyPr/>
        <a:lstStyle/>
        <a:p>
          <a:r>
            <a:rPr lang="en-US" dirty="0"/>
            <a:t>SME are asked to define probabilities</a:t>
          </a:r>
        </a:p>
      </dgm:t>
    </dgm:pt>
    <dgm:pt modelId="{24AFEEC8-1CE0-D44D-8BAE-EA46680ED0CF}" type="parTrans" cxnId="{06EB5C7D-2C5B-BD4C-AFB0-157BD0860B59}">
      <dgm:prSet/>
      <dgm:spPr/>
      <dgm:t>
        <a:bodyPr/>
        <a:lstStyle/>
        <a:p>
          <a:endParaRPr lang="en-US"/>
        </a:p>
      </dgm:t>
    </dgm:pt>
    <dgm:pt modelId="{E16ACBD6-DF2B-1349-8038-B9427C00AA2B}" type="sibTrans" cxnId="{06EB5C7D-2C5B-BD4C-AFB0-157BD0860B59}">
      <dgm:prSet/>
      <dgm:spPr/>
      <dgm:t>
        <a:bodyPr/>
        <a:lstStyle/>
        <a:p>
          <a:endParaRPr lang="en-US"/>
        </a:p>
      </dgm:t>
    </dgm:pt>
    <dgm:pt modelId="{5F2AA3EC-80EB-F743-AED8-7F4ED1F32259}">
      <dgm:prSet phldrT="[Text]"/>
      <dgm:spPr/>
      <dgm:t>
        <a:bodyPr/>
        <a:lstStyle/>
        <a:p>
          <a:r>
            <a:rPr lang="en-US" dirty="0"/>
            <a:t>SME are influenced by uncertainty</a:t>
          </a:r>
        </a:p>
      </dgm:t>
    </dgm:pt>
    <dgm:pt modelId="{A45195F9-6E22-9D4F-B64F-11BDACD1A625}" type="parTrans" cxnId="{DF4E7142-704D-DB4E-90C6-F109E128C86A}">
      <dgm:prSet/>
      <dgm:spPr/>
      <dgm:t>
        <a:bodyPr/>
        <a:lstStyle/>
        <a:p>
          <a:endParaRPr lang="en-US"/>
        </a:p>
      </dgm:t>
    </dgm:pt>
    <dgm:pt modelId="{6F222D35-CA3D-174C-82F2-2817E1147182}" type="sibTrans" cxnId="{DF4E7142-704D-DB4E-90C6-F109E128C86A}">
      <dgm:prSet/>
      <dgm:spPr/>
      <dgm:t>
        <a:bodyPr/>
        <a:lstStyle/>
        <a:p>
          <a:endParaRPr lang="en-US"/>
        </a:p>
      </dgm:t>
    </dgm:pt>
    <dgm:pt modelId="{BC02932D-73EE-CD48-98E3-EC2FE9E6B2F9}" type="pres">
      <dgm:prSet presAssocID="{C984C76C-70E0-0F49-9A24-6E8B003AF99D}" presName="cycle" presStyleCnt="0">
        <dgm:presLayoutVars>
          <dgm:dir/>
          <dgm:resizeHandles val="exact"/>
        </dgm:presLayoutVars>
      </dgm:prSet>
      <dgm:spPr/>
    </dgm:pt>
    <dgm:pt modelId="{1FBD3B73-E257-B942-A239-7BE73BA83D5F}" type="pres">
      <dgm:prSet presAssocID="{7990C00F-3A4E-5B44-A981-F413F9787B94}" presName="node" presStyleLbl="node1" presStyleIdx="0" presStyleCnt="4">
        <dgm:presLayoutVars>
          <dgm:bulletEnabled val="1"/>
        </dgm:presLayoutVars>
      </dgm:prSet>
      <dgm:spPr/>
    </dgm:pt>
    <dgm:pt modelId="{2FFCC6C9-C1FE-3E4F-B9B8-23BC221F7432}" type="pres">
      <dgm:prSet presAssocID="{B629A8E7-1D15-474E-9096-78CF20433343}" presName="sibTrans" presStyleLbl="sibTrans2D1" presStyleIdx="0" presStyleCnt="4"/>
      <dgm:spPr/>
    </dgm:pt>
    <dgm:pt modelId="{7247FD1C-9454-0743-9491-41141E91BC7E}" type="pres">
      <dgm:prSet presAssocID="{B629A8E7-1D15-474E-9096-78CF20433343}" presName="connectorText" presStyleLbl="sibTrans2D1" presStyleIdx="0" presStyleCnt="4"/>
      <dgm:spPr/>
    </dgm:pt>
    <dgm:pt modelId="{6A6EA051-87FD-A04D-8D5A-976324077A80}" type="pres">
      <dgm:prSet presAssocID="{E69066DF-036D-2149-8EFD-B54B9DDD0B24}" presName="node" presStyleLbl="node1" presStyleIdx="1" presStyleCnt="4">
        <dgm:presLayoutVars>
          <dgm:bulletEnabled val="1"/>
        </dgm:presLayoutVars>
      </dgm:prSet>
      <dgm:spPr/>
    </dgm:pt>
    <dgm:pt modelId="{5BCD0AC7-9ABF-B84A-904A-8C8D17DAC8A2}" type="pres">
      <dgm:prSet presAssocID="{269BA8F8-DF3D-8A40-9EB0-E2E45A1E7E05}" presName="sibTrans" presStyleLbl="sibTrans2D1" presStyleIdx="1" presStyleCnt="4"/>
      <dgm:spPr/>
    </dgm:pt>
    <dgm:pt modelId="{0EB4FDBE-90DC-E64A-B7D8-5839D72B9748}" type="pres">
      <dgm:prSet presAssocID="{269BA8F8-DF3D-8A40-9EB0-E2E45A1E7E05}" presName="connectorText" presStyleLbl="sibTrans2D1" presStyleIdx="1" presStyleCnt="4"/>
      <dgm:spPr/>
    </dgm:pt>
    <dgm:pt modelId="{67908915-A927-E644-9232-A40604A00E13}" type="pres">
      <dgm:prSet presAssocID="{0A8F5C6B-DD1F-3644-92C8-B17E21887615}" presName="node" presStyleLbl="node1" presStyleIdx="2" presStyleCnt="4">
        <dgm:presLayoutVars>
          <dgm:bulletEnabled val="1"/>
        </dgm:presLayoutVars>
      </dgm:prSet>
      <dgm:spPr/>
    </dgm:pt>
    <dgm:pt modelId="{BBDE5C5C-66BB-0D4A-B190-9130C40BC06E}" type="pres">
      <dgm:prSet presAssocID="{E16ACBD6-DF2B-1349-8038-B9427C00AA2B}" presName="sibTrans" presStyleLbl="sibTrans2D1" presStyleIdx="2" presStyleCnt="4"/>
      <dgm:spPr/>
    </dgm:pt>
    <dgm:pt modelId="{D3E5A20F-4E95-2D4E-9C2F-90253E27D924}" type="pres">
      <dgm:prSet presAssocID="{E16ACBD6-DF2B-1349-8038-B9427C00AA2B}" presName="connectorText" presStyleLbl="sibTrans2D1" presStyleIdx="2" presStyleCnt="4"/>
      <dgm:spPr/>
    </dgm:pt>
    <dgm:pt modelId="{687E59DF-9F4A-FB4D-A7B3-00FF307E6307}" type="pres">
      <dgm:prSet presAssocID="{5F2AA3EC-80EB-F743-AED8-7F4ED1F32259}" presName="node" presStyleLbl="node1" presStyleIdx="3" presStyleCnt="4">
        <dgm:presLayoutVars>
          <dgm:bulletEnabled val="1"/>
        </dgm:presLayoutVars>
      </dgm:prSet>
      <dgm:spPr/>
    </dgm:pt>
    <dgm:pt modelId="{799DCD56-06AF-2F49-A7FD-11394FE46948}" type="pres">
      <dgm:prSet presAssocID="{6F222D35-CA3D-174C-82F2-2817E1147182}" presName="sibTrans" presStyleLbl="sibTrans2D1" presStyleIdx="3" presStyleCnt="4"/>
      <dgm:spPr/>
    </dgm:pt>
    <dgm:pt modelId="{17C412AE-78D9-E443-9539-984813BFF5AF}" type="pres">
      <dgm:prSet presAssocID="{6F222D35-CA3D-174C-82F2-2817E1147182}" presName="connectorText" presStyleLbl="sibTrans2D1" presStyleIdx="3" presStyleCnt="4"/>
      <dgm:spPr/>
    </dgm:pt>
  </dgm:ptLst>
  <dgm:cxnLst>
    <dgm:cxn modelId="{E3A85B02-4C4D-0144-A15B-7E300CC16E87}" type="presOf" srcId="{E16ACBD6-DF2B-1349-8038-B9427C00AA2B}" destId="{BBDE5C5C-66BB-0D4A-B190-9130C40BC06E}" srcOrd="0" destOrd="0" presId="urn:microsoft.com/office/officeart/2005/8/layout/cycle2"/>
    <dgm:cxn modelId="{D96D3A1F-6E5F-9A41-BB76-2969241E77DE}" type="presOf" srcId="{B629A8E7-1D15-474E-9096-78CF20433343}" destId="{2FFCC6C9-C1FE-3E4F-B9B8-23BC221F7432}" srcOrd="0" destOrd="0" presId="urn:microsoft.com/office/officeart/2005/8/layout/cycle2"/>
    <dgm:cxn modelId="{C96DC82B-AD2E-C644-B2D6-A7AE13302611}" type="presOf" srcId="{E16ACBD6-DF2B-1349-8038-B9427C00AA2B}" destId="{D3E5A20F-4E95-2D4E-9C2F-90253E27D924}" srcOrd="1" destOrd="0" presId="urn:microsoft.com/office/officeart/2005/8/layout/cycle2"/>
    <dgm:cxn modelId="{96D3713B-ED58-A845-83B8-DD438B579327}" srcId="{C984C76C-70E0-0F49-9A24-6E8B003AF99D}" destId="{E69066DF-036D-2149-8EFD-B54B9DDD0B24}" srcOrd="1" destOrd="0" parTransId="{4C66D64E-947F-9F40-9C9C-7650EEB699E2}" sibTransId="{269BA8F8-DF3D-8A40-9EB0-E2E45A1E7E05}"/>
    <dgm:cxn modelId="{DF4E7142-704D-DB4E-90C6-F109E128C86A}" srcId="{C984C76C-70E0-0F49-9A24-6E8B003AF99D}" destId="{5F2AA3EC-80EB-F743-AED8-7F4ED1F32259}" srcOrd="3" destOrd="0" parTransId="{A45195F9-6E22-9D4F-B64F-11BDACD1A625}" sibTransId="{6F222D35-CA3D-174C-82F2-2817E1147182}"/>
    <dgm:cxn modelId="{06EB5C7D-2C5B-BD4C-AFB0-157BD0860B59}" srcId="{C984C76C-70E0-0F49-9A24-6E8B003AF99D}" destId="{0A8F5C6B-DD1F-3644-92C8-B17E21887615}" srcOrd="2" destOrd="0" parTransId="{24AFEEC8-1CE0-D44D-8BAE-EA46680ED0CF}" sibTransId="{E16ACBD6-DF2B-1349-8038-B9427C00AA2B}"/>
    <dgm:cxn modelId="{0FB10786-97E5-4743-8802-98C8FF4477DB}" type="presOf" srcId="{6F222D35-CA3D-174C-82F2-2817E1147182}" destId="{799DCD56-06AF-2F49-A7FD-11394FE46948}" srcOrd="0" destOrd="0" presId="urn:microsoft.com/office/officeart/2005/8/layout/cycle2"/>
    <dgm:cxn modelId="{66DF3286-8B4A-AA41-A6FD-6AD4E6C37BE8}" type="presOf" srcId="{C984C76C-70E0-0F49-9A24-6E8B003AF99D}" destId="{BC02932D-73EE-CD48-98E3-EC2FE9E6B2F9}" srcOrd="0" destOrd="0" presId="urn:microsoft.com/office/officeart/2005/8/layout/cycle2"/>
    <dgm:cxn modelId="{64898593-2A76-724F-8F98-D000086B9D89}" type="presOf" srcId="{B629A8E7-1D15-474E-9096-78CF20433343}" destId="{7247FD1C-9454-0743-9491-41141E91BC7E}" srcOrd="1" destOrd="0" presId="urn:microsoft.com/office/officeart/2005/8/layout/cycle2"/>
    <dgm:cxn modelId="{3C38A499-2AFB-E046-9DE5-DF6043AD4BA9}" type="presOf" srcId="{5F2AA3EC-80EB-F743-AED8-7F4ED1F32259}" destId="{687E59DF-9F4A-FB4D-A7B3-00FF307E6307}" srcOrd="0" destOrd="0" presId="urn:microsoft.com/office/officeart/2005/8/layout/cycle2"/>
    <dgm:cxn modelId="{5A6B32AB-5ADA-0841-980F-1D070080D521}" type="presOf" srcId="{0A8F5C6B-DD1F-3644-92C8-B17E21887615}" destId="{67908915-A927-E644-9232-A40604A00E13}" srcOrd="0" destOrd="0" presId="urn:microsoft.com/office/officeart/2005/8/layout/cycle2"/>
    <dgm:cxn modelId="{DC61A2AF-31BE-5F4E-8845-2D917E6AED80}" type="presOf" srcId="{269BA8F8-DF3D-8A40-9EB0-E2E45A1E7E05}" destId="{5BCD0AC7-9ABF-B84A-904A-8C8D17DAC8A2}" srcOrd="0" destOrd="0" presId="urn:microsoft.com/office/officeart/2005/8/layout/cycle2"/>
    <dgm:cxn modelId="{7385E3C1-BF46-534B-BDD4-50DB633F47E3}" type="presOf" srcId="{7990C00F-3A4E-5B44-A981-F413F9787B94}" destId="{1FBD3B73-E257-B942-A239-7BE73BA83D5F}" srcOrd="0" destOrd="0" presId="urn:microsoft.com/office/officeart/2005/8/layout/cycle2"/>
    <dgm:cxn modelId="{AB97C2CA-D8D0-F64A-84EE-5E7AB8DEE522}" type="presOf" srcId="{269BA8F8-DF3D-8A40-9EB0-E2E45A1E7E05}" destId="{0EB4FDBE-90DC-E64A-B7D8-5839D72B9748}" srcOrd="1" destOrd="0" presId="urn:microsoft.com/office/officeart/2005/8/layout/cycle2"/>
    <dgm:cxn modelId="{824C6AE4-754C-0F47-8E51-FC37C5FC0086}" srcId="{C984C76C-70E0-0F49-9A24-6E8B003AF99D}" destId="{7990C00F-3A4E-5B44-A981-F413F9787B94}" srcOrd="0" destOrd="0" parTransId="{310CC6C4-437D-3B4F-B518-D536C3FB48B1}" sibTransId="{B629A8E7-1D15-474E-9096-78CF20433343}"/>
    <dgm:cxn modelId="{FC729FE4-8AE6-D342-BF26-0C49405170B8}" type="presOf" srcId="{6F222D35-CA3D-174C-82F2-2817E1147182}" destId="{17C412AE-78D9-E443-9539-984813BFF5AF}" srcOrd="1" destOrd="0" presId="urn:microsoft.com/office/officeart/2005/8/layout/cycle2"/>
    <dgm:cxn modelId="{2F5D24FD-0796-0A4F-9DE7-7C30742204C1}" type="presOf" srcId="{E69066DF-036D-2149-8EFD-B54B9DDD0B24}" destId="{6A6EA051-87FD-A04D-8D5A-976324077A80}" srcOrd="0" destOrd="0" presId="urn:microsoft.com/office/officeart/2005/8/layout/cycle2"/>
    <dgm:cxn modelId="{F4170C14-CE46-2745-96FD-1DC64CA1A09E}" type="presParOf" srcId="{BC02932D-73EE-CD48-98E3-EC2FE9E6B2F9}" destId="{1FBD3B73-E257-B942-A239-7BE73BA83D5F}" srcOrd="0" destOrd="0" presId="urn:microsoft.com/office/officeart/2005/8/layout/cycle2"/>
    <dgm:cxn modelId="{7260277F-81B9-4546-9AC8-F8A8BD7EF1E6}" type="presParOf" srcId="{BC02932D-73EE-CD48-98E3-EC2FE9E6B2F9}" destId="{2FFCC6C9-C1FE-3E4F-B9B8-23BC221F7432}" srcOrd="1" destOrd="0" presId="urn:microsoft.com/office/officeart/2005/8/layout/cycle2"/>
    <dgm:cxn modelId="{4503B088-9E31-4D46-98A3-1E5550EEB909}" type="presParOf" srcId="{2FFCC6C9-C1FE-3E4F-B9B8-23BC221F7432}" destId="{7247FD1C-9454-0743-9491-41141E91BC7E}" srcOrd="0" destOrd="0" presId="urn:microsoft.com/office/officeart/2005/8/layout/cycle2"/>
    <dgm:cxn modelId="{DD9C95D7-22CE-564F-B0AC-B141472C1D54}" type="presParOf" srcId="{BC02932D-73EE-CD48-98E3-EC2FE9E6B2F9}" destId="{6A6EA051-87FD-A04D-8D5A-976324077A80}" srcOrd="2" destOrd="0" presId="urn:microsoft.com/office/officeart/2005/8/layout/cycle2"/>
    <dgm:cxn modelId="{63FE2E4D-509E-EB4B-B274-BE134719B341}" type="presParOf" srcId="{BC02932D-73EE-CD48-98E3-EC2FE9E6B2F9}" destId="{5BCD0AC7-9ABF-B84A-904A-8C8D17DAC8A2}" srcOrd="3" destOrd="0" presId="urn:microsoft.com/office/officeart/2005/8/layout/cycle2"/>
    <dgm:cxn modelId="{1C6A5CD5-B703-7745-8046-E6B828632E1A}" type="presParOf" srcId="{5BCD0AC7-9ABF-B84A-904A-8C8D17DAC8A2}" destId="{0EB4FDBE-90DC-E64A-B7D8-5839D72B9748}" srcOrd="0" destOrd="0" presId="urn:microsoft.com/office/officeart/2005/8/layout/cycle2"/>
    <dgm:cxn modelId="{0E94B667-6D39-A948-B6D2-991646173DFD}" type="presParOf" srcId="{BC02932D-73EE-CD48-98E3-EC2FE9E6B2F9}" destId="{67908915-A927-E644-9232-A40604A00E13}" srcOrd="4" destOrd="0" presId="urn:microsoft.com/office/officeart/2005/8/layout/cycle2"/>
    <dgm:cxn modelId="{36A47933-C5E0-A044-A901-E0898E28959C}" type="presParOf" srcId="{BC02932D-73EE-CD48-98E3-EC2FE9E6B2F9}" destId="{BBDE5C5C-66BB-0D4A-B190-9130C40BC06E}" srcOrd="5" destOrd="0" presId="urn:microsoft.com/office/officeart/2005/8/layout/cycle2"/>
    <dgm:cxn modelId="{1733A5EE-813B-3B40-A0E7-3DD47BF885CC}" type="presParOf" srcId="{BBDE5C5C-66BB-0D4A-B190-9130C40BC06E}" destId="{D3E5A20F-4E95-2D4E-9C2F-90253E27D924}" srcOrd="0" destOrd="0" presId="urn:microsoft.com/office/officeart/2005/8/layout/cycle2"/>
    <dgm:cxn modelId="{B531D005-2D40-4C40-82D6-51528EC3AD53}" type="presParOf" srcId="{BC02932D-73EE-CD48-98E3-EC2FE9E6B2F9}" destId="{687E59DF-9F4A-FB4D-A7B3-00FF307E6307}" srcOrd="6" destOrd="0" presId="urn:microsoft.com/office/officeart/2005/8/layout/cycle2"/>
    <dgm:cxn modelId="{94A82231-4EF9-3D44-8377-E461A4FF01FA}" type="presParOf" srcId="{BC02932D-73EE-CD48-98E3-EC2FE9E6B2F9}" destId="{799DCD56-06AF-2F49-A7FD-11394FE46948}" srcOrd="7" destOrd="0" presId="urn:microsoft.com/office/officeart/2005/8/layout/cycle2"/>
    <dgm:cxn modelId="{F1F93E15-B31D-A442-BC0F-4BDCAEF9899D}" type="presParOf" srcId="{799DCD56-06AF-2F49-A7FD-11394FE46948}" destId="{17C412AE-78D9-E443-9539-984813BFF5A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84C76C-70E0-0F49-9A24-6E8B003AF99D}"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7990C00F-3A4E-5B44-A981-F413F9787B94}">
      <dgm:prSet phldrT="[Text]"/>
      <dgm:spPr/>
      <dgm:t>
        <a:bodyPr/>
        <a:lstStyle/>
        <a:p>
          <a:r>
            <a:rPr lang="en-US" dirty="0"/>
            <a:t>You (as the SME or facilitator) need to manage bias when discussing uncertainty</a:t>
          </a:r>
        </a:p>
      </dgm:t>
    </dgm:pt>
    <dgm:pt modelId="{310CC6C4-437D-3B4F-B518-D536C3FB48B1}" type="parTrans" cxnId="{824C6AE4-754C-0F47-8E51-FC37C5FC0086}">
      <dgm:prSet/>
      <dgm:spPr/>
      <dgm:t>
        <a:bodyPr/>
        <a:lstStyle/>
        <a:p>
          <a:endParaRPr lang="en-US"/>
        </a:p>
      </dgm:t>
    </dgm:pt>
    <dgm:pt modelId="{B629A8E7-1D15-474E-9096-78CF20433343}" type="sibTrans" cxnId="{824C6AE4-754C-0F47-8E51-FC37C5FC0086}">
      <dgm:prSet/>
      <dgm:spPr/>
      <dgm:t>
        <a:bodyPr/>
        <a:lstStyle/>
        <a:p>
          <a:endParaRPr lang="en-US"/>
        </a:p>
      </dgm:t>
    </dgm:pt>
    <dgm:pt modelId="{E69066DF-036D-2149-8EFD-B54B9DDD0B24}">
      <dgm:prSet phldrT="[Text]"/>
      <dgm:spPr/>
      <dgm:t>
        <a:bodyPr/>
        <a:lstStyle/>
        <a:p>
          <a:r>
            <a:rPr lang="en-US" dirty="0"/>
            <a:t>Probability language can be used to describe uncertainty</a:t>
          </a:r>
        </a:p>
      </dgm:t>
    </dgm:pt>
    <dgm:pt modelId="{4C66D64E-947F-9F40-9C9C-7650EEB699E2}" type="parTrans" cxnId="{96D3713B-ED58-A845-83B8-DD438B579327}">
      <dgm:prSet/>
      <dgm:spPr/>
      <dgm:t>
        <a:bodyPr/>
        <a:lstStyle/>
        <a:p>
          <a:endParaRPr lang="en-US"/>
        </a:p>
      </dgm:t>
    </dgm:pt>
    <dgm:pt modelId="{269BA8F8-DF3D-8A40-9EB0-E2E45A1E7E05}" type="sibTrans" cxnId="{96D3713B-ED58-A845-83B8-DD438B579327}">
      <dgm:prSet/>
      <dgm:spPr/>
      <dgm:t>
        <a:bodyPr/>
        <a:lstStyle/>
        <a:p>
          <a:endParaRPr lang="en-US"/>
        </a:p>
      </dgm:t>
    </dgm:pt>
    <dgm:pt modelId="{0A8F5C6B-DD1F-3644-92C8-B17E21887615}">
      <dgm:prSet phldrT="[Text]"/>
      <dgm:spPr/>
      <dgm:t>
        <a:bodyPr/>
        <a:lstStyle/>
        <a:p>
          <a:r>
            <a:rPr lang="en-US" dirty="0"/>
            <a:t>SME are asked to define probabilities</a:t>
          </a:r>
        </a:p>
      </dgm:t>
    </dgm:pt>
    <dgm:pt modelId="{24AFEEC8-1CE0-D44D-8BAE-EA46680ED0CF}" type="parTrans" cxnId="{06EB5C7D-2C5B-BD4C-AFB0-157BD0860B59}">
      <dgm:prSet/>
      <dgm:spPr/>
      <dgm:t>
        <a:bodyPr/>
        <a:lstStyle/>
        <a:p>
          <a:endParaRPr lang="en-US"/>
        </a:p>
      </dgm:t>
    </dgm:pt>
    <dgm:pt modelId="{E16ACBD6-DF2B-1349-8038-B9427C00AA2B}" type="sibTrans" cxnId="{06EB5C7D-2C5B-BD4C-AFB0-157BD0860B59}">
      <dgm:prSet/>
      <dgm:spPr/>
      <dgm:t>
        <a:bodyPr/>
        <a:lstStyle/>
        <a:p>
          <a:endParaRPr lang="en-US"/>
        </a:p>
      </dgm:t>
    </dgm:pt>
    <dgm:pt modelId="{5F2AA3EC-80EB-F743-AED8-7F4ED1F32259}">
      <dgm:prSet phldrT="[Text]"/>
      <dgm:spPr/>
      <dgm:t>
        <a:bodyPr/>
        <a:lstStyle/>
        <a:p>
          <a:r>
            <a:rPr lang="en-US" dirty="0"/>
            <a:t>SME are influenced by uncertainty</a:t>
          </a:r>
        </a:p>
      </dgm:t>
    </dgm:pt>
    <dgm:pt modelId="{A45195F9-6E22-9D4F-B64F-11BDACD1A625}" type="parTrans" cxnId="{DF4E7142-704D-DB4E-90C6-F109E128C86A}">
      <dgm:prSet/>
      <dgm:spPr/>
      <dgm:t>
        <a:bodyPr/>
        <a:lstStyle/>
        <a:p>
          <a:endParaRPr lang="en-US"/>
        </a:p>
      </dgm:t>
    </dgm:pt>
    <dgm:pt modelId="{6F222D35-CA3D-174C-82F2-2817E1147182}" type="sibTrans" cxnId="{DF4E7142-704D-DB4E-90C6-F109E128C86A}">
      <dgm:prSet/>
      <dgm:spPr/>
      <dgm:t>
        <a:bodyPr/>
        <a:lstStyle/>
        <a:p>
          <a:endParaRPr lang="en-US"/>
        </a:p>
      </dgm:t>
    </dgm:pt>
    <dgm:pt modelId="{BC02932D-73EE-CD48-98E3-EC2FE9E6B2F9}" type="pres">
      <dgm:prSet presAssocID="{C984C76C-70E0-0F49-9A24-6E8B003AF99D}" presName="cycle" presStyleCnt="0">
        <dgm:presLayoutVars>
          <dgm:dir/>
          <dgm:resizeHandles val="exact"/>
        </dgm:presLayoutVars>
      </dgm:prSet>
      <dgm:spPr/>
    </dgm:pt>
    <dgm:pt modelId="{1FBD3B73-E257-B942-A239-7BE73BA83D5F}" type="pres">
      <dgm:prSet presAssocID="{7990C00F-3A4E-5B44-A981-F413F9787B94}" presName="node" presStyleLbl="node1" presStyleIdx="0" presStyleCnt="4">
        <dgm:presLayoutVars>
          <dgm:bulletEnabled val="1"/>
        </dgm:presLayoutVars>
      </dgm:prSet>
      <dgm:spPr/>
    </dgm:pt>
    <dgm:pt modelId="{2FFCC6C9-C1FE-3E4F-B9B8-23BC221F7432}" type="pres">
      <dgm:prSet presAssocID="{B629A8E7-1D15-474E-9096-78CF20433343}" presName="sibTrans" presStyleLbl="sibTrans2D1" presStyleIdx="0" presStyleCnt="4"/>
      <dgm:spPr/>
    </dgm:pt>
    <dgm:pt modelId="{7247FD1C-9454-0743-9491-41141E91BC7E}" type="pres">
      <dgm:prSet presAssocID="{B629A8E7-1D15-474E-9096-78CF20433343}" presName="connectorText" presStyleLbl="sibTrans2D1" presStyleIdx="0" presStyleCnt="4"/>
      <dgm:spPr/>
    </dgm:pt>
    <dgm:pt modelId="{6A6EA051-87FD-A04D-8D5A-976324077A80}" type="pres">
      <dgm:prSet presAssocID="{E69066DF-036D-2149-8EFD-B54B9DDD0B24}" presName="node" presStyleLbl="node1" presStyleIdx="1" presStyleCnt="4">
        <dgm:presLayoutVars>
          <dgm:bulletEnabled val="1"/>
        </dgm:presLayoutVars>
      </dgm:prSet>
      <dgm:spPr/>
    </dgm:pt>
    <dgm:pt modelId="{5BCD0AC7-9ABF-B84A-904A-8C8D17DAC8A2}" type="pres">
      <dgm:prSet presAssocID="{269BA8F8-DF3D-8A40-9EB0-E2E45A1E7E05}" presName="sibTrans" presStyleLbl="sibTrans2D1" presStyleIdx="1" presStyleCnt="4"/>
      <dgm:spPr/>
    </dgm:pt>
    <dgm:pt modelId="{0EB4FDBE-90DC-E64A-B7D8-5839D72B9748}" type="pres">
      <dgm:prSet presAssocID="{269BA8F8-DF3D-8A40-9EB0-E2E45A1E7E05}" presName="connectorText" presStyleLbl="sibTrans2D1" presStyleIdx="1" presStyleCnt="4"/>
      <dgm:spPr/>
    </dgm:pt>
    <dgm:pt modelId="{67908915-A927-E644-9232-A40604A00E13}" type="pres">
      <dgm:prSet presAssocID="{0A8F5C6B-DD1F-3644-92C8-B17E21887615}" presName="node" presStyleLbl="node1" presStyleIdx="2" presStyleCnt="4">
        <dgm:presLayoutVars>
          <dgm:bulletEnabled val="1"/>
        </dgm:presLayoutVars>
      </dgm:prSet>
      <dgm:spPr/>
    </dgm:pt>
    <dgm:pt modelId="{BBDE5C5C-66BB-0D4A-B190-9130C40BC06E}" type="pres">
      <dgm:prSet presAssocID="{E16ACBD6-DF2B-1349-8038-B9427C00AA2B}" presName="sibTrans" presStyleLbl="sibTrans2D1" presStyleIdx="2" presStyleCnt="4"/>
      <dgm:spPr/>
    </dgm:pt>
    <dgm:pt modelId="{D3E5A20F-4E95-2D4E-9C2F-90253E27D924}" type="pres">
      <dgm:prSet presAssocID="{E16ACBD6-DF2B-1349-8038-B9427C00AA2B}" presName="connectorText" presStyleLbl="sibTrans2D1" presStyleIdx="2" presStyleCnt="4"/>
      <dgm:spPr/>
    </dgm:pt>
    <dgm:pt modelId="{687E59DF-9F4A-FB4D-A7B3-00FF307E6307}" type="pres">
      <dgm:prSet presAssocID="{5F2AA3EC-80EB-F743-AED8-7F4ED1F32259}" presName="node" presStyleLbl="node1" presStyleIdx="3" presStyleCnt="4">
        <dgm:presLayoutVars>
          <dgm:bulletEnabled val="1"/>
        </dgm:presLayoutVars>
      </dgm:prSet>
      <dgm:spPr/>
    </dgm:pt>
    <dgm:pt modelId="{799DCD56-06AF-2F49-A7FD-11394FE46948}" type="pres">
      <dgm:prSet presAssocID="{6F222D35-CA3D-174C-82F2-2817E1147182}" presName="sibTrans" presStyleLbl="sibTrans2D1" presStyleIdx="3" presStyleCnt="4"/>
      <dgm:spPr/>
    </dgm:pt>
    <dgm:pt modelId="{17C412AE-78D9-E443-9539-984813BFF5AF}" type="pres">
      <dgm:prSet presAssocID="{6F222D35-CA3D-174C-82F2-2817E1147182}" presName="connectorText" presStyleLbl="sibTrans2D1" presStyleIdx="3" presStyleCnt="4"/>
      <dgm:spPr/>
    </dgm:pt>
  </dgm:ptLst>
  <dgm:cxnLst>
    <dgm:cxn modelId="{6F5FE625-C786-7D44-BD58-204E273240DD}" type="presOf" srcId="{269BA8F8-DF3D-8A40-9EB0-E2E45A1E7E05}" destId="{5BCD0AC7-9ABF-B84A-904A-8C8D17DAC8A2}" srcOrd="0" destOrd="0" presId="urn:microsoft.com/office/officeart/2005/8/layout/cycle2"/>
    <dgm:cxn modelId="{61DF2138-F6CC-4A48-AC2A-697306BC4357}" type="presOf" srcId="{B629A8E7-1D15-474E-9096-78CF20433343}" destId="{7247FD1C-9454-0743-9491-41141E91BC7E}" srcOrd="1" destOrd="0" presId="urn:microsoft.com/office/officeart/2005/8/layout/cycle2"/>
    <dgm:cxn modelId="{11E23A38-9C70-9B48-9A0F-E0578DBC7B4B}" type="presOf" srcId="{E16ACBD6-DF2B-1349-8038-B9427C00AA2B}" destId="{BBDE5C5C-66BB-0D4A-B190-9130C40BC06E}" srcOrd="0" destOrd="0" presId="urn:microsoft.com/office/officeart/2005/8/layout/cycle2"/>
    <dgm:cxn modelId="{96D3713B-ED58-A845-83B8-DD438B579327}" srcId="{C984C76C-70E0-0F49-9A24-6E8B003AF99D}" destId="{E69066DF-036D-2149-8EFD-B54B9DDD0B24}" srcOrd="1" destOrd="0" parTransId="{4C66D64E-947F-9F40-9C9C-7650EEB699E2}" sibTransId="{269BA8F8-DF3D-8A40-9EB0-E2E45A1E7E05}"/>
    <dgm:cxn modelId="{DF4E7142-704D-DB4E-90C6-F109E128C86A}" srcId="{C984C76C-70E0-0F49-9A24-6E8B003AF99D}" destId="{5F2AA3EC-80EB-F743-AED8-7F4ED1F32259}" srcOrd="3" destOrd="0" parTransId="{A45195F9-6E22-9D4F-B64F-11BDACD1A625}" sibTransId="{6F222D35-CA3D-174C-82F2-2817E1147182}"/>
    <dgm:cxn modelId="{34C2E647-45C0-5A4B-8F8F-C2B7C721549A}" type="presOf" srcId="{5F2AA3EC-80EB-F743-AED8-7F4ED1F32259}" destId="{687E59DF-9F4A-FB4D-A7B3-00FF307E6307}" srcOrd="0" destOrd="0" presId="urn:microsoft.com/office/officeart/2005/8/layout/cycle2"/>
    <dgm:cxn modelId="{AC76194B-4153-D646-BE90-7509A0DE7D67}" type="presOf" srcId="{7990C00F-3A4E-5B44-A981-F413F9787B94}" destId="{1FBD3B73-E257-B942-A239-7BE73BA83D5F}" srcOrd="0" destOrd="0" presId="urn:microsoft.com/office/officeart/2005/8/layout/cycle2"/>
    <dgm:cxn modelId="{C8E02277-3DF5-F240-A3B2-CE22F6FC499C}" type="presOf" srcId="{B629A8E7-1D15-474E-9096-78CF20433343}" destId="{2FFCC6C9-C1FE-3E4F-B9B8-23BC221F7432}" srcOrd="0" destOrd="0" presId="urn:microsoft.com/office/officeart/2005/8/layout/cycle2"/>
    <dgm:cxn modelId="{FE0B2258-3573-6A49-97C3-F5D3206D8489}" type="presOf" srcId="{E69066DF-036D-2149-8EFD-B54B9DDD0B24}" destId="{6A6EA051-87FD-A04D-8D5A-976324077A80}" srcOrd="0" destOrd="0" presId="urn:microsoft.com/office/officeart/2005/8/layout/cycle2"/>
    <dgm:cxn modelId="{06EB5C7D-2C5B-BD4C-AFB0-157BD0860B59}" srcId="{C984C76C-70E0-0F49-9A24-6E8B003AF99D}" destId="{0A8F5C6B-DD1F-3644-92C8-B17E21887615}" srcOrd="2" destOrd="0" parTransId="{24AFEEC8-1CE0-D44D-8BAE-EA46680ED0CF}" sibTransId="{E16ACBD6-DF2B-1349-8038-B9427C00AA2B}"/>
    <dgm:cxn modelId="{C4DC3D8F-A763-0C47-B552-84E06C631199}" type="presOf" srcId="{6F222D35-CA3D-174C-82F2-2817E1147182}" destId="{799DCD56-06AF-2F49-A7FD-11394FE46948}" srcOrd="0" destOrd="0" presId="urn:microsoft.com/office/officeart/2005/8/layout/cycle2"/>
    <dgm:cxn modelId="{CCF8E29C-AC44-794C-996E-1D186A29755A}" type="presOf" srcId="{C984C76C-70E0-0F49-9A24-6E8B003AF99D}" destId="{BC02932D-73EE-CD48-98E3-EC2FE9E6B2F9}" srcOrd="0" destOrd="0" presId="urn:microsoft.com/office/officeart/2005/8/layout/cycle2"/>
    <dgm:cxn modelId="{4BF5F9A6-FBC8-C844-A431-484B4A70FED1}" type="presOf" srcId="{E16ACBD6-DF2B-1349-8038-B9427C00AA2B}" destId="{D3E5A20F-4E95-2D4E-9C2F-90253E27D924}" srcOrd="1" destOrd="0" presId="urn:microsoft.com/office/officeart/2005/8/layout/cycle2"/>
    <dgm:cxn modelId="{5D2379B6-579E-3748-8532-02B2E38C0968}" type="presOf" srcId="{6F222D35-CA3D-174C-82F2-2817E1147182}" destId="{17C412AE-78D9-E443-9539-984813BFF5AF}" srcOrd="1" destOrd="0" presId="urn:microsoft.com/office/officeart/2005/8/layout/cycle2"/>
    <dgm:cxn modelId="{FD96DBB7-F0C2-F647-8C98-7398A4212B43}" type="presOf" srcId="{0A8F5C6B-DD1F-3644-92C8-B17E21887615}" destId="{67908915-A927-E644-9232-A40604A00E13}" srcOrd="0" destOrd="0" presId="urn:microsoft.com/office/officeart/2005/8/layout/cycle2"/>
    <dgm:cxn modelId="{C368BCD1-F841-1D40-BED9-D8372BD3DFBD}" type="presOf" srcId="{269BA8F8-DF3D-8A40-9EB0-E2E45A1E7E05}" destId="{0EB4FDBE-90DC-E64A-B7D8-5839D72B9748}" srcOrd="1" destOrd="0" presId="urn:microsoft.com/office/officeart/2005/8/layout/cycle2"/>
    <dgm:cxn modelId="{824C6AE4-754C-0F47-8E51-FC37C5FC0086}" srcId="{C984C76C-70E0-0F49-9A24-6E8B003AF99D}" destId="{7990C00F-3A4E-5B44-A981-F413F9787B94}" srcOrd="0" destOrd="0" parTransId="{310CC6C4-437D-3B4F-B518-D536C3FB48B1}" sibTransId="{B629A8E7-1D15-474E-9096-78CF20433343}"/>
    <dgm:cxn modelId="{5A8447BC-B62A-844E-99D5-B95B576C8FB2}" type="presParOf" srcId="{BC02932D-73EE-CD48-98E3-EC2FE9E6B2F9}" destId="{1FBD3B73-E257-B942-A239-7BE73BA83D5F}" srcOrd="0" destOrd="0" presId="urn:microsoft.com/office/officeart/2005/8/layout/cycle2"/>
    <dgm:cxn modelId="{7542BCD3-6A21-2E4E-B841-40605955D446}" type="presParOf" srcId="{BC02932D-73EE-CD48-98E3-EC2FE9E6B2F9}" destId="{2FFCC6C9-C1FE-3E4F-B9B8-23BC221F7432}" srcOrd="1" destOrd="0" presId="urn:microsoft.com/office/officeart/2005/8/layout/cycle2"/>
    <dgm:cxn modelId="{CC2A01D9-0804-644D-9A7A-F9DF559823F7}" type="presParOf" srcId="{2FFCC6C9-C1FE-3E4F-B9B8-23BC221F7432}" destId="{7247FD1C-9454-0743-9491-41141E91BC7E}" srcOrd="0" destOrd="0" presId="urn:microsoft.com/office/officeart/2005/8/layout/cycle2"/>
    <dgm:cxn modelId="{C8115855-DAC8-8648-BB09-D60286575504}" type="presParOf" srcId="{BC02932D-73EE-CD48-98E3-EC2FE9E6B2F9}" destId="{6A6EA051-87FD-A04D-8D5A-976324077A80}" srcOrd="2" destOrd="0" presId="urn:microsoft.com/office/officeart/2005/8/layout/cycle2"/>
    <dgm:cxn modelId="{88721DED-B94C-324D-9340-41D150A1A5DC}" type="presParOf" srcId="{BC02932D-73EE-CD48-98E3-EC2FE9E6B2F9}" destId="{5BCD0AC7-9ABF-B84A-904A-8C8D17DAC8A2}" srcOrd="3" destOrd="0" presId="urn:microsoft.com/office/officeart/2005/8/layout/cycle2"/>
    <dgm:cxn modelId="{6AEE251C-300F-7744-8964-45C42A7A0D0F}" type="presParOf" srcId="{5BCD0AC7-9ABF-B84A-904A-8C8D17DAC8A2}" destId="{0EB4FDBE-90DC-E64A-B7D8-5839D72B9748}" srcOrd="0" destOrd="0" presId="urn:microsoft.com/office/officeart/2005/8/layout/cycle2"/>
    <dgm:cxn modelId="{864E38D1-5D72-0841-A404-32A5C8BD5E21}" type="presParOf" srcId="{BC02932D-73EE-CD48-98E3-EC2FE9E6B2F9}" destId="{67908915-A927-E644-9232-A40604A00E13}" srcOrd="4" destOrd="0" presId="urn:microsoft.com/office/officeart/2005/8/layout/cycle2"/>
    <dgm:cxn modelId="{E6653EB8-96C3-5940-9FED-5025804B9F14}" type="presParOf" srcId="{BC02932D-73EE-CD48-98E3-EC2FE9E6B2F9}" destId="{BBDE5C5C-66BB-0D4A-B190-9130C40BC06E}" srcOrd="5" destOrd="0" presId="urn:microsoft.com/office/officeart/2005/8/layout/cycle2"/>
    <dgm:cxn modelId="{49502238-1746-6A4F-82E1-21C23BFC0B51}" type="presParOf" srcId="{BBDE5C5C-66BB-0D4A-B190-9130C40BC06E}" destId="{D3E5A20F-4E95-2D4E-9C2F-90253E27D924}" srcOrd="0" destOrd="0" presId="urn:microsoft.com/office/officeart/2005/8/layout/cycle2"/>
    <dgm:cxn modelId="{74549A1F-8010-2347-BB3F-5F2F15259D0B}" type="presParOf" srcId="{BC02932D-73EE-CD48-98E3-EC2FE9E6B2F9}" destId="{687E59DF-9F4A-FB4D-A7B3-00FF307E6307}" srcOrd="6" destOrd="0" presId="urn:microsoft.com/office/officeart/2005/8/layout/cycle2"/>
    <dgm:cxn modelId="{544AC9C1-7AA5-9045-9AD4-0F11EBF3B9DB}" type="presParOf" srcId="{BC02932D-73EE-CD48-98E3-EC2FE9E6B2F9}" destId="{799DCD56-06AF-2F49-A7FD-11394FE46948}" srcOrd="7" destOrd="0" presId="urn:microsoft.com/office/officeart/2005/8/layout/cycle2"/>
    <dgm:cxn modelId="{64B404D3-5CE8-A846-A8CD-282174E9DA64}" type="presParOf" srcId="{799DCD56-06AF-2F49-A7FD-11394FE46948}" destId="{17C412AE-78D9-E443-9539-984813BFF5A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84C76C-70E0-0F49-9A24-6E8B003AF99D}"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7990C00F-3A4E-5B44-A981-F413F9787B94}">
      <dgm:prSet phldrT="[Text]"/>
      <dgm:spPr/>
      <dgm:t>
        <a:bodyPr/>
        <a:lstStyle/>
        <a:p>
          <a:r>
            <a:rPr lang="en-US" dirty="0"/>
            <a:t>You (as the SME or facilitator) need to manage bias when discussing uncertainty</a:t>
          </a:r>
        </a:p>
      </dgm:t>
    </dgm:pt>
    <dgm:pt modelId="{310CC6C4-437D-3B4F-B518-D536C3FB48B1}" type="parTrans" cxnId="{824C6AE4-754C-0F47-8E51-FC37C5FC0086}">
      <dgm:prSet/>
      <dgm:spPr/>
      <dgm:t>
        <a:bodyPr/>
        <a:lstStyle/>
        <a:p>
          <a:endParaRPr lang="en-US"/>
        </a:p>
      </dgm:t>
    </dgm:pt>
    <dgm:pt modelId="{B629A8E7-1D15-474E-9096-78CF20433343}" type="sibTrans" cxnId="{824C6AE4-754C-0F47-8E51-FC37C5FC0086}">
      <dgm:prSet/>
      <dgm:spPr/>
      <dgm:t>
        <a:bodyPr/>
        <a:lstStyle/>
        <a:p>
          <a:endParaRPr lang="en-US"/>
        </a:p>
      </dgm:t>
    </dgm:pt>
    <dgm:pt modelId="{E69066DF-036D-2149-8EFD-B54B9DDD0B24}">
      <dgm:prSet phldrT="[Text]"/>
      <dgm:spPr/>
      <dgm:t>
        <a:bodyPr/>
        <a:lstStyle/>
        <a:p>
          <a:r>
            <a:rPr lang="en-US" dirty="0"/>
            <a:t>Probability language can be used to describe uncertainty</a:t>
          </a:r>
        </a:p>
      </dgm:t>
    </dgm:pt>
    <dgm:pt modelId="{4C66D64E-947F-9F40-9C9C-7650EEB699E2}" type="parTrans" cxnId="{96D3713B-ED58-A845-83B8-DD438B579327}">
      <dgm:prSet/>
      <dgm:spPr/>
      <dgm:t>
        <a:bodyPr/>
        <a:lstStyle/>
        <a:p>
          <a:endParaRPr lang="en-US"/>
        </a:p>
      </dgm:t>
    </dgm:pt>
    <dgm:pt modelId="{269BA8F8-DF3D-8A40-9EB0-E2E45A1E7E05}" type="sibTrans" cxnId="{96D3713B-ED58-A845-83B8-DD438B579327}">
      <dgm:prSet/>
      <dgm:spPr/>
      <dgm:t>
        <a:bodyPr/>
        <a:lstStyle/>
        <a:p>
          <a:endParaRPr lang="en-US"/>
        </a:p>
      </dgm:t>
    </dgm:pt>
    <dgm:pt modelId="{0A8F5C6B-DD1F-3644-92C8-B17E21887615}">
      <dgm:prSet phldrT="[Text]"/>
      <dgm:spPr/>
      <dgm:t>
        <a:bodyPr/>
        <a:lstStyle/>
        <a:p>
          <a:r>
            <a:rPr lang="en-US" dirty="0"/>
            <a:t>SME are asked to define probabilities</a:t>
          </a:r>
        </a:p>
      </dgm:t>
    </dgm:pt>
    <dgm:pt modelId="{24AFEEC8-1CE0-D44D-8BAE-EA46680ED0CF}" type="parTrans" cxnId="{06EB5C7D-2C5B-BD4C-AFB0-157BD0860B59}">
      <dgm:prSet/>
      <dgm:spPr/>
      <dgm:t>
        <a:bodyPr/>
        <a:lstStyle/>
        <a:p>
          <a:endParaRPr lang="en-US"/>
        </a:p>
      </dgm:t>
    </dgm:pt>
    <dgm:pt modelId="{E16ACBD6-DF2B-1349-8038-B9427C00AA2B}" type="sibTrans" cxnId="{06EB5C7D-2C5B-BD4C-AFB0-157BD0860B59}">
      <dgm:prSet/>
      <dgm:spPr/>
      <dgm:t>
        <a:bodyPr/>
        <a:lstStyle/>
        <a:p>
          <a:endParaRPr lang="en-US"/>
        </a:p>
      </dgm:t>
    </dgm:pt>
    <dgm:pt modelId="{5F2AA3EC-80EB-F743-AED8-7F4ED1F32259}">
      <dgm:prSet phldrT="[Text]"/>
      <dgm:spPr/>
      <dgm:t>
        <a:bodyPr/>
        <a:lstStyle/>
        <a:p>
          <a:r>
            <a:rPr lang="en-US" dirty="0"/>
            <a:t>SME are influenced by uncertainty</a:t>
          </a:r>
        </a:p>
      </dgm:t>
    </dgm:pt>
    <dgm:pt modelId="{A45195F9-6E22-9D4F-B64F-11BDACD1A625}" type="parTrans" cxnId="{DF4E7142-704D-DB4E-90C6-F109E128C86A}">
      <dgm:prSet/>
      <dgm:spPr/>
      <dgm:t>
        <a:bodyPr/>
        <a:lstStyle/>
        <a:p>
          <a:endParaRPr lang="en-US"/>
        </a:p>
      </dgm:t>
    </dgm:pt>
    <dgm:pt modelId="{6F222D35-CA3D-174C-82F2-2817E1147182}" type="sibTrans" cxnId="{DF4E7142-704D-DB4E-90C6-F109E128C86A}">
      <dgm:prSet/>
      <dgm:spPr/>
      <dgm:t>
        <a:bodyPr/>
        <a:lstStyle/>
        <a:p>
          <a:endParaRPr lang="en-US"/>
        </a:p>
      </dgm:t>
    </dgm:pt>
    <dgm:pt modelId="{BC02932D-73EE-CD48-98E3-EC2FE9E6B2F9}" type="pres">
      <dgm:prSet presAssocID="{C984C76C-70E0-0F49-9A24-6E8B003AF99D}" presName="cycle" presStyleCnt="0">
        <dgm:presLayoutVars>
          <dgm:dir/>
          <dgm:resizeHandles val="exact"/>
        </dgm:presLayoutVars>
      </dgm:prSet>
      <dgm:spPr/>
    </dgm:pt>
    <dgm:pt modelId="{1FBD3B73-E257-B942-A239-7BE73BA83D5F}" type="pres">
      <dgm:prSet presAssocID="{7990C00F-3A4E-5B44-A981-F413F9787B94}" presName="node" presStyleLbl="node1" presStyleIdx="0" presStyleCnt="4">
        <dgm:presLayoutVars>
          <dgm:bulletEnabled val="1"/>
        </dgm:presLayoutVars>
      </dgm:prSet>
      <dgm:spPr/>
    </dgm:pt>
    <dgm:pt modelId="{2FFCC6C9-C1FE-3E4F-B9B8-23BC221F7432}" type="pres">
      <dgm:prSet presAssocID="{B629A8E7-1D15-474E-9096-78CF20433343}" presName="sibTrans" presStyleLbl="sibTrans2D1" presStyleIdx="0" presStyleCnt="4"/>
      <dgm:spPr/>
    </dgm:pt>
    <dgm:pt modelId="{7247FD1C-9454-0743-9491-41141E91BC7E}" type="pres">
      <dgm:prSet presAssocID="{B629A8E7-1D15-474E-9096-78CF20433343}" presName="connectorText" presStyleLbl="sibTrans2D1" presStyleIdx="0" presStyleCnt="4"/>
      <dgm:spPr/>
    </dgm:pt>
    <dgm:pt modelId="{6A6EA051-87FD-A04D-8D5A-976324077A80}" type="pres">
      <dgm:prSet presAssocID="{E69066DF-036D-2149-8EFD-B54B9DDD0B24}" presName="node" presStyleLbl="node1" presStyleIdx="1" presStyleCnt="4">
        <dgm:presLayoutVars>
          <dgm:bulletEnabled val="1"/>
        </dgm:presLayoutVars>
      </dgm:prSet>
      <dgm:spPr/>
    </dgm:pt>
    <dgm:pt modelId="{5BCD0AC7-9ABF-B84A-904A-8C8D17DAC8A2}" type="pres">
      <dgm:prSet presAssocID="{269BA8F8-DF3D-8A40-9EB0-E2E45A1E7E05}" presName="sibTrans" presStyleLbl="sibTrans2D1" presStyleIdx="1" presStyleCnt="4"/>
      <dgm:spPr/>
    </dgm:pt>
    <dgm:pt modelId="{0EB4FDBE-90DC-E64A-B7D8-5839D72B9748}" type="pres">
      <dgm:prSet presAssocID="{269BA8F8-DF3D-8A40-9EB0-E2E45A1E7E05}" presName="connectorText" presStyleLbl="sibTrans2D1" presStyleIdx="1" presStyleCnt="4"/>
      <dgm:spPr/>
    </dgm:pt>
    <dgm:pt modelId="{67908915-A927-E644-9232-A40604A00E13}" type="pres">
      <dgm:prSet presAssocID="{0A8F5C6B-DD1F-3644-92C8-B17E21887615}" presName="node" presStyleLbl="node1" presStyleIdx="2" presStyleCnt="4">
        <dgm:presLayoutVars>
          <dgm:bulletEnabled val="1"/>
        </dgm:presLayoutVars>
      </dgm:prSet>
      <dgm:spPr/>
    </dgm:pt>
    <dgm:pt modelId="{BBDE5C5C-66BB-0D4A-B190-9130C40BC06E}" type="pres">
      <dgm:prSet presAssocID="{E16ACBD6-DF2B-1349-8038-B9427C00AA2B}" presName="sibTrans" presStyleLbl="sibTrans2D1" presStyleIdx="2" presStyleCnt="4"/>
      <dgm:spPr/>
    </dgm:pt>
    <dgm:pt modelId="{D3E5A20F-4E95-2D4E-9C2F-90253E27D924}" type="pres">
      <dgm:prSet presAssocID="{E16ACBD6-DF2B-1349-8038-B9427C00AA2B}" presName="connectorText" presStyleLbl="sibTrans2D1" presStyleIdx="2" presStyleCnt="4"/>
      <dgm:spPr/>
    </dgm:pt>
    <dgm:pt modelId="{687E59DF-9F4A-FB4D-A7B3-00FF307E6307}" type="pres">
      <dgm:prSet presAssocID="{5F2AA3EC-80EB-F743-AED8-7F4ED1F32259}" presName="node" presStyleLbl="node1" presStyleIdx="3" presStyleCnt="4">
        <dgm:presLayoutVars>
          <dgm:bulletEnabled val="1"/>
        </dgm:presLayoutVars>
      </dgm:prSet>
      <dgm:spPr/>
    </dgm:pt>
    <dgm:pt modelId="{799DCD56-06AF-2F49-A7FD-11394FE46948}" type="pres">
      <dgm:prSet presAssocID="{6F222D35-CA3D-174C-82F2-2817E1147182}" presName="sibTrans" presStyleLbl="sibTrans2D1" presStyleIdx="3" presStyleCnt="4"/>
      <dgm:spPr/>
    </dgm:pt>
    <dgm:pt modelId="{17C412AE-78D9-E443-9539-984813BFF5AF}" type="pres">
      <dgm:prSet presAssocID="{6F222D35-CA3D-174C-82F2-2817E1147182}" presName="connectorText" presStyleLbl="sibTrans2D1" presStyleIdx="3" presStyleCnt="4"/>
      <dgm:spPr/>
    </dgm:pt>
  </dgm:ptLst>
  <dgm:cxnLst>
    <dgm:cxn modelId="{415AB804-4225-D647-B309-5B4626FF7BFA}" type="presOf" srcId="{E16ACBD6-DF2B-1349-8038-B9427C00AA2B}" destId="{BBDE5C5C-66BB-0D4A-B190-9130C40BC06E}" srcOrd="0" destOrd="0" presId="urn:microsoft.com/office/officeart/2005/8/layout/cycle2"/>
    <dgm:cxn modelId="{96D3713B-ED58-A845-83B8-DD438B579327}" srcId="{C984C76C-70E0-0F49-9A24-6E8B003AF99D}" destId="{E69066DF-036D-2149-8EFD-B54B9DDD0B24}" srcOrd="1" destOrd="0" parTransId="{4C66D64E-947F-9F40-9C9C-7650EEB699E2}" sibTransId="{269BA8F8-DF3D-8A40-9EB0-E2E45A1E7E05}"/>
    <dgm:cxn modelId="{53C9445B-DC69-AB4F-B816-F137035198E9}" type="presOf" srcId="{6F222D35-CA3D-174C-82F2-2817E1147182}" destId="{799DCD56-06AF-2F49-A7FD-11394FE46948}" srcOrd="0" destOrd="0" presId="urn:microsoft.com/office/officeart/2005/8/layout/cycle2"/>
    <dgm:cxn modelId="{DF4E7142-704D-DB4E-90C6-F109E128C86A}" srcId="{C984C76C-70E0-0F49-9A24-6E8B003AF99D}" destId="{5F2AA3EC-80EB-F743-AED8-7F4ED1F32259}" srcOrd="3" destOrd="0" parTransId="{A45195F9-6E22-9D4F-B64F-11BDACD1A625}" sibTransId="{6F222D35-CA3D-174C-82F2-2817E1147182}"/>
    <dgm:cxn modelId="{E64B5849-D7BB-3048-9479-170709A1E68F}" type="presOf" srcId="{6F222D35-CA3D-174C-82F2-2817E1147182}" destId="{17C412AE-78D9-E443-9539-984813BFF5AF}" srcOrd="1" destOrd="0" presId="urn:microsoft.com/office/officeart/2005/8/layout/cycle2"/>
    <dgm:cxn modelId="{71FCDE59-D3A4-D24C-86E0-F152DB9127A4}" type="presOf" srcId="{B629A8E7-1D15-474E-9096-78CF20433343}" destId="{2FFCC6C9-C1FE-3E4F-B9B8-23BC221F7432}" srcOrd="0" destOrd="0" presId="urn:microsoft.com/office/officeart/2005/8/layout/cycle2"/>
    <dgm:cxn modelId="{06EB5C7D-2C5B-BD4C-AFB0-157BD0860B59}" srcId="{C984C76C-70E0-0F49-9A24-6E8B003AF99D}" destId="{0A8F5C6B-DD1F-3644-92C8-B17E21887615}" srcOrd="2" destOrd="0" parTransId="{24AFEEC8-1CE0-D44D-8BAE-EA46680ED0CF}" sibTransId="{E16ACBD6-DF2B-1349-8038-B9427C00AA2B}"/>
    <dgm:cxn modelId="{3A92147E-218B-774E-8B4C-4FDA85916545}" type="presOf" srcId="{269BA8F8-DF3D-8A40-9EB0-E2E45A1E7E05}" destId="{5BCD0AC7-9ABF-B84A-904A-8C8D17DAC8A2}" srcOrd="0" destOrd="0" presId="urn:microsoft.com/office/officeart/2005/8/layout/cycle2"/>
    <dgm:cxn modelId="{257C2790-958A-D44A-8F55-948D3A5FD910}" type="presOf" srcId="{5F2AA3EC-80EB-F743-AED8-7F4ED1F32259}" destId="{687E59DF-9F4A-FB4D-A7B3-00FF307E6307}" srcOrd="0" destOrd="0" presId="urn:microsoft.com/office/officeart/2005/8/layout/cycle2"/>
    <dgm:cxn modelId="{39009FAB-493D-F441-B0FF-0D7B356D20D9}" type="presOf" srcId="{B629A8E7-1D15-474E-9096-78CF20433343}" destId="{7247FD1C-9454-0743-9491-41141E91BC7E}" srcOrd="1" destOrd="0" presId="urn:microsoft.com/office/officeart/2005/8/layout/cycle2"/>
    <dgm:cxn modelId="{EFFE06B8-1A86-FC46-9E0B-12D40620A487}" type="presOf" srcId="{C984C76C-70E0-0F49-9A24-6E8B003AF99D}" destId="{BC02932D-73EE-CD48-98E3-EC2FE9E6B2F9}" srcOrd="0" destOrd="0" presId="urn:microsoft.com/office/officeart/2005/8/layout/cycle2"/>
    <dgm:cxn modelId="{CCA638BD-18AB-A641-B62B-57EE61B688DE}" type="presOf" srcId="{E16ACBD6-DF2B-1349-8038-B9427C00AA2B}" destId="{D3E5A20F-4E95-2D4E-9C2F-90253E27D924}" srcOrd="1" destOrd="0" presId="urn:microsoft.com/office/officeart/2005/8/layout/cycle2"/>
    <dgm:cxn modelId="{988504BF-892E-ED4E-9FAC-AF19A98BA6CD}" type="presOf" srcId="{269BA8F8-DF3D-8A40-9EB0-E2E45A1E7E05}" destId="{0EB4FDBE-90DC-E64A-B7D8-5839D72B9748}" srcOrd="1" destOrd="0" presId="urn:microsoft.com/office/officeart/2005/8/layout/cycle2"/>
    <dgm:cxn modelId="{D2CDBDCC-8417-A140-9389-0B9605E263CF}" type="presOf" srcId="{0A8F5C6B-DD1F-3644-92C8-B17E21887615}" destId="{67908915-A927-E644-9232-A40604A00E13}" srcOrd="0" destOrd="0" presId="urn:microsoft.com/office/officeart/2005/8/layout/cycle2"/>
    <dgm:cxn modelId="{824C6AE4-754C-0F47-8E51-FC37C5FC0086}" srcId="{C984C76C-70E0-0F49-9A24-6E8B003AF99D}" destId="{7990C00F-3A4E-5B44-A981-F413F9787B94}" srcOrd="0" destOrd="0" parTransId="{310CC6C4-437D-3B4F-B518-D536C3FB48B1}" sibTransId="{B629A8E7-1D15-474E-9096-78CF20433343}"/>
    <dgm:cxn modelId="{0A1E8BEA-67BB-5C41-BD3A-40CD060F8378}" type="presOf" srcId="{7990C00F-3A4E-5B44-A981-F413F9787B94}" destId="{1FBD3B73-E257-B942-A239-7BE73BA83D5F}" srcOrd="0" destOrd="0" presId="urn:microsoft.com/office/officeart/2005/8/layout/cycle2"/>
    <dgm:cxn modelId="{B2338CF6-4ECB-6C45-ABD3-C732D332AD47}" type="presOf" srcId="{E69066DF-036D-2149-8EFD-B54B9DDD0B24}" destId="{6A6EA051-87FD-A04D-8D5A-976324077A80}" srcOrd="0" destOrd="0" presId="urn:microsoft.com/office/officeart/2005/8/layout/cycle2"/>
    <dgm:cxn modelId="{8B953765-9B24-CE49-842B-77F03A297A78}" type="presParOf" srcId="{BC02932D-73EE-CD48-98E3-EC2FE9E6B2F9}" destId="{1FBD3B73-E257-B942-A239-7BE73BA83D5F}" srcOrd="0" destOrd="0" presId="urn:microsoft.com/office/officeart/2005/8/layout/cycle2"/>
    <dgm:cxn modelId="{EA24EB07-8ACC-4C48-BBBE-5CC1F5B304BB}" type="presParOf" srcId="{BC02932D-73EE-CD48-98E3-EC2FE9E6B2F9}" destId="{2FFCC6C9-C1FE-3E4F-B9B8-23BC221F7432}" srcOrd="1" destOrd="0" presId="urn:microsoft.com/office/officeart/2005/8/layout/cycle2"/>
    <dgm:cxn modelId="{27C586BC-89F1-6A40-9E66-AA61289AD805}" type="presParOf" srcId="{2FFCC6C9-C1FE-3E4F-B9B8-23BC221F7432}" destId="{7247FD1C-9454-0743-9491-41141E91BC7E}" srcOrd="0" destOrd="0" presId="urn:microsoft.com/office/officeart/2005/8/layout/cycle2"/>
    <dgm:cxn modelId="{ACF659B7-C477-934D-ADC5-895C89882036}" type="presParOf" srcId="{BC02932D-73EE-CD48-98E3-EC2FE9E6B2F9}" destId="{6A6EA051-87FD-A04D-8D5A-976324077A80}" srcOrd="2" destOrd="0" presId="urn:microsoft.com/office/officeart/2005/8/layout/cycle2"/>
    <dgm:cxn modelId="{F58D4943-FB4D-7947-8870-8DA5D030D39A}" type="presParOf" srcId="{BC02932D-73EE-CD48-98E3-EC2FE9E6B2F9}" destId="{5BCD0AC7-9ABF-B84A-904A-8C8D17DAC8A2}" srcOrd="3" destOrd="0" presId="urn:microsoft.com/office/officeart/2005/8/layout/cycle2"/>
    <dgm:cxn modelId="{D2C3EC12-5E6B-994F-8EE0-DE458823142E}" type="presParOf" srcId="{5BCD0AC7-9ABF-B84A-904A-8C8D17DAC8A2}" destId="{0EB4FDBE-90DC-E64A-B7D8-5839D72B9748}" srcOrd="0" destOrd="0" presId="urn:microsoft.com/office/officeart/2005/8/layout/cycle2"/>
    <dgm:cxn modelId="{63C47098-EC8A-324C-A2D5-48435AC6843F}" type="presParOf" srcId="{BC02932D-73EE-CD48-98E3-EC2FE9E6B2F9}" destId="{67908915-A927-E644-9232-A40604A00E13}" srcOrd="4" destOrd="0" presId="urn:microsoft.com/office/officeart/2005/8/layout/cycle2"/>
    <dgm:cxn modelId="{A122D149-7B8A-6746-B46A-C6695FA5EEE8}" type="presParOf" srcId="{BC02932D-73EE-CD48-98E3-EC2FE9E6B2F9}" destId="{BBDE5C5C-66BB-0D4A-B190-9130C40BC06E}" srcOrd="5" destOrd="0" presId="urn:microsoft.com/office/officeart/2005/8/layout/cycle2"/>
    <dgm:cxn modelId="{E15DCB22-9B9A-4D49-8FCB-B1E5888D90A5}" type="presParOf" srcId="{BBDE5C5C-66BB-0D4A-B190-9130C40BC06E}" destId="{D3E5A20F-4E95-2D4E-9C2F-90253E27D924}" srcOrd="0" destOrd="0" presId="urn:microsoft.com/office/officeart/2005/8/layout/cycle2"/>
    <dgm:cxn modelId="{2D7EFA1E-B95B-B34A-B4B4-9D99BBCD3083}" type="presParOf" srcId="{BC02932D-73EE-CD48-98E3-EC2FE9E6B2F9}" destId="{687E59DF-9F4A-FB4D-A7B3-00FF307E6307}" srcOrd="6" destOrd="0" presId="urn:microsoft.com/office/officeart/2005/8/layout/cycle2"/>
    <dgm:cxn modelId="{732FFD83-9274-B741-93EC-E4296710555D}" type="presParOf" srcId="{BC02932D-73EE-CD48-98E3-EC2FE9E6B2F9}" destId="{799DCD56-06AF-2F49-A7FD-11394FE46948}" srcOrd="7" destOrd="0" presId="urn:microsoft.com/office/officeart/2005/8/layout/cycle2"/>
    <dgm:cxn modelId="{44D343A8-9567-2E41-9976-A27620A378C2}" type="presParOf" srcId="{799DCD56-06AF-2F49-A7FD-11394FE46948}" destId="{17C412AE-78D9-E443-9539-984813BFF5A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84C76C-70E0-0F49-9A24-6E8B003AF99D}"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7990C00F-3A4E-5B44-A981-F413F9787B94}">
      <dgm:prSet phldrT="[Text]"/>
      <dgm:spPr/>
      <dgm:t>
        <a:bodyPr/>
        <a:lstStyle/>
        <a:p>
          <a:r>
            <a:rPr lang="en-US" dirty="0"/>
            <a:t>You (as the SME or facilitator) need to manage bias when discussing uncertainty</a:t>
          </a:r>
        </a:p>
      </dgm:t>
    </dgm:pt>
    <dgm:pt modelId="{310CC6C4-437D-3B4F-B518-D536C3FB48B1}" type="parTrans" cxnId="{824C6AE4-754C-0F47-8E51-FC37C5FC0086}">
      <dgm:prSet/>
      <dgm:spPr/>
      <dgm:t>
        <a:bodyPr/>
        <a:lstStyle/>
        <a:p>
          <a:endParaRPr lang="en-US"/>
        </a:p>
      </dgm:t>
    </dgm:pt>
    <dgm:pt modelId="{B629A8E7-1D15-474E-9096-78CF20433343}" type="sibTrans" cxnId="{824C6AE4-754C-0F47-8E51-FC37C5FC0086}">
      <dgm:prSet/>
      <dgm:spPr/>
      <dgm:t>
        <a:bodyPr/>
        <a:lstStyle/>
        <a:p>
          <a:endParaRPr lang="en-US"/>
        </a:p>
      </dgm:t>
    </dgm:pt>
    <dgm:pt modelId="{E69066DF-036D-2149-8EFD-B54B9DDD0B24}">
      <dgm:prSet phldrT="[Text]"/>
      <dgm:spPr/>
      <dgm:t>
        <a:bodyPr/>
        <a:lstStyle/>
        <a:p>
          <a:r>
            <a:rPr lang="en-US" dirty="0"/>
            <a:t>Probability language can be used to describe uncertainty</a:t>
          </a:r>
        </a:p>
      </dgm:t>
    </dgm:pt>
    <dgm:pt modelId="{4C66D64E-947F-9F40-9C9C-7650EEB699E2}" type="parTrans" cxnId="{96D3713B-ED58-A845-83B8-DD438B579327}">
      <dgm:prSet/>
      <dgm:spPr/>
      <dgm:t>
        <a:bodyPr/>
        <a:lstStyle/>
        <a:p>
          <a:endParaRPr lang="en-US"/>
        </a:p>
      </dgm:t>
    </dgm:pt>
    <dgm:pt modelId="{269BA8F8-DF3D-8A40-9EB0-E2E45A1E7E05}" type="sibTrans" cxnId="{96D3713B-ED58-A845-83B8-DD438B579327}">
      <dgm:prSet/>
      <dgm:spPr/>
      <dgm:t>
        <a:bodyPr/>
        <a:lstStyle/>
        <a:p>
          <a:endParaRPr lang="en-US"/>
        </a:p>
      </dgm:t>
    </dgm:pt>
    <dgm:pt modelId="{0A8F5C6B-DD1F-3644-92C8-B17E21887615}">
      <dgm:prSet phldrT="[Text]"/>
      <dgm:spPr/>
      <dgm:t>
        <a:bodyPr/>
        <a:lstStyle/>
        <a:p>
          <a:r>
            <a:rPr lang="en-US" dirty="0"/>
            <a:t>SME are asked to define probabilities</a:t>
          </a:r>
        </a:p>
      </dgm:t>
    </dgm:pt>
    <dgm:pt modelId="{24AFEEC8-1CE0-D44D-8BAE-EA46680ED0CF}" type="parTrans" cxnId="{06EB5C7D-2C5B-BD4C-AFB0-157BD0860B59}">
      <dgm:prSet/>
      <dgm:spPr/>
      <dgm:t>
        <a:bodyPr/>
        <a:lstStyle/>
        <a:p>
          <a:endParaRPr lang="en-US"/>
        </a:p>
      </dgm:t>
    </dgm:pt>
    <dgm:pt modelId="{E16ACBD6-DF2B-1349-8038-B9427C00AA2B}" type="sibTrans" cxnId="{06EB5C7D-2C5B-BD4C-AFB0-157BD0860B59}">
      <dgm:prSet/>
      <dgm:spPr/>
      <dgm:t>
        <a:bodyPr/>
        <a:lstStyle/>
        <a:p>
          <a:endParaRPr lang="en-US"/>
        </a:p>
      </dgm:t>
    </dgm:pt>
    <dgm:pt modelId="{5F2AA3EC-80EB-F743-AED8-7F4ED1F32259}">
      <dgm:prSet phldrT="[Text]"/>
      <dgm:spPr/>
      <dgm:t>
        <a:bodyPr/>
        <a:lstStyle/>
        <a:p>
          <a:r>
            <a:rPr lang="en-US" dirty="0"/>
            <a:t>SME are influenced by uncertainty</a:t>
          </a:r>
        </a:p>
      </dgm:t>
    </dgm:pt>
    <dgm:pt modelId="{A45195F9-6E22-9D4F-B64F-11BDACD1A625}" type="parTrans" cxnId="{DF4E7142-704D-DB4E-90C6-F109E128C86A}">
      <dgm:prSet/>
      <dgm:spPr/>
      <dgm:t>
        <a:bodyPr/>
        <a:lstStyle/>
        <a:p>
          <a:endParaRPr lang="en-US"/>
        </a:p>
      </dgm:t>
    </dgm:pt>
    <dgm:pt modelId="{6F222D35-CA3D-174C-82F2-2817E1147182}" type="sibTrans" cxnId="{DF4E7142-704D-DB4E-90C6-F109E128C86A}">
      <dgm:prSet/>
      <dgm:spPr/>
      <dgm:t>
        <a:bodyPr/>
        <a:lstStyle/>
        <a:p>
          <a:endParaRPr lang="en-US"/>
        </a:p>
      </dgm:t>
    </dgm:pt>
    <dgm:pt modelId="{BC02932D-73EE-CD48-98E3-EC2FE9E6B2F9}" type="pres">
      <dgm:prSet presAssocID="{C984C76C-70E0-0F49-9A24-6E8B003AF99D}" presName="cycle" presStyleCnt="0">
        <dgm:presLayoutVars>
          <dgm:dir/>
          <dgm:resizeHandles val="exact"/>
        </dgm:presLayoutVars>
      </dgm:prSet>
      <dgm:spPr/>
    </dgm:pt>
    <dgm:pt modelId="{1FBD3B73-E257-B942-A239-7BE73BA83D5F}" type="pres">
      <dgm:prSet presAssocID="{7990C00F-3A4E-5B44-A981-F413F9787B94}" presName="node" presStyleLbl="node1" presStyleIdx="0" presStyleCnt="4">
        <dgm:presLayoutVars>
          <dgm:bulletEnabled val="1"/>
        </dgm:presLayoutVars>
      </dgm:prSet>
      <dgm:spPr/>
    </dgm:pt>
    <dgm:pt modelId="{2FFCC6C9-C1FE-3E4F-B9B8-23BC221F7432}" type="pres">
      <dgm:prSet presAssocID="{B629A8E7-1D15-474E-9096-78CF20433343}" presName="sibTrans" presStyleLbl="sibTrans2D1" presStyleIdx="0" presStyleCnt="4"/>
      <dgm:spPr/>
    </dgm:pt>
    <dgm:pt modelId="{7247FD1C-9454-0743-9491-41141E91BC7E}" type="pres">
      <dgm:prSet presAssocID="{B629A8E7-1D15-474E-9096-78CF20433343}" presName="connectorText" presStyleLbl="sibTrans2D1" presStyleIdx="0" presStyleCnt="4"/>
      <dgm:spPr/>
    </dgm:pt>
    <dgm:pt modelId="{6A6EA051-87FD-A04D-8D5A-976324077A80}" type="pres">
      <dgm:prSet presAssocID="{E69066DF-036D-2149-8EFD-B54B9DDD0B24}" presName="node" presStyleLbl="node1" presStyleIdx="1" presStyleCnt="4">
        <dgm:presLayoutVars>
          <dgm:bulletEnabled val="1"/>
        </dgm:presLayoutVars>
      </dgm:prSet>
      <dgm:spPr/>
    </dgm:pt>
    <dgm:pt modelId="{5BCD0AC7-9ABF-B84A-904A-8C8D17DAC8A2}" type="pres">
      <dgm:prSet presAssocID="{269BA8F8-DF3D-8A40-9EB0-E2E45A1E7E05}" presName="sibTrans" presStyleLbl="sibTrans2D1" presStyleIdx="1" presStyleCnt="4"/>
      <dgm:spPr/>
    </dgm:pt>
    <dgm:pt modelId="{0EB4FDBE-90DC-E64A-B7D8-5839D72B9748}" type="pres">
      <dgm:prSet presAssocID="{269BA8F8-DF3D-8A40-9EB0-E2E45A1E7E05}" presName="connectorText" presStyleLbl="sibTrans2D1" presStyleIdx="1" presStyleCnt="4"/>
      <dgm:spPr/>
    </dgm:pt>
    <dgm:pt modelId="{67908915-A927-E644-9232-A40604A00E13}" type="pres">
      <dgm:prSet presAssocID="{0A8F5C6B-DD1F-3644-92C8-B17E21887615}" presName="node" presStyleLbl="node1" presStyleIdx="2" presStyleCnt="4">
        <dgm:presLayoutVars>
          <dgm:bulletEnabled val="1"/>
        </dgm:presLayoutVars>
      </dgm:prSet>
      <dgm:spPr/>
    </dgm:pt>
    <dgm:pt modelId="{BBDE5C5C-66BB-0D4A-B190-9130C40BC06E}" type="pres">
      <dgm:prSet presAssocID="{E16ACBD6-DF2B-1349-8038-B9427C00AA2B}" presName="sibTrans" presStyleLbl="sibTrans2D1" presStyleIdx="2" presStyleCnt="4"/>
      <dgm:spPr/>
    </dgm:pt>
    <dgm:pt modelId="{D3E5A20F-4E95-2D4E-9C2F-90253E27D924}" type="pres">
      <dgm:prSet presAssocID="{E16ACBD6-DF2B-1349-8038-B9427C00AA2B}" presName="connectorText" presStyleLbl="sibTrans2D1" presStyleIdx="2" presStyleCnt="4"/>
      <dgm:spPr/>
    </dgm:pt>
    <dgm:pt modelId="{687E59DF-9F4A-FB4D-A7B3-00FF307E6307}" type="pres">
      <dgm:prSet presAssocID="{5F2AA3EC-80EB-F743-AED8-7F4ED1F32259}" presName="node" presStyleLbl="node1" presStyleIdx="3" presStyleCnt="4">
        <dgm:presLayoutVars>
          <dgm:bulletEnabled val="1"/>
        </dgm:presLayoutVars>
      </dgm:prSet>
      <dgm:spPr/>
    </dgm:pt>
    <dgm:pt modelId="{799DCD56-06AF-2F49-A7FD-11394FE46948}" type="pres">
      <dgm:prSet presAssocID="{6F222D35-CA3D-174C-82F2-2817E1147182}" presName="sibTrans" presStyleLbl="sibTrans2D1" presStyleIdx="3" presStyleCnt="4"/>
      <dgm:spPr/>
    </dgm:pt>
    <dgm:pt modelId="{17C412AE-78D9-E443-9539-984813BFF5AF}" type="pres">
      <dgm:prSet presAssocID="{6F222D35-CA3D-174C-82F2-2817E1147182}" presName="connectorText" presStyleLbl="sibTrans2D1" presStyleIdx="3" presStyleCnt="4"/>
      <dgm:spPr/>
    </dgm:pt>
  </dgm:ptLst>
  <dgm:cxnLst>
    <dgm:cxn modelId="{CF615E19-F2BC-A348-B465-8FE231F3C99B}" type="presOf" srcId="{7990C00F-3A4E-5B44-A981-F413F9787B94}" destId="{1FBD3B73-E257-B942-A239-7BE73BA83D5F}" srcOrd="0" destOrd="0" presId="urn:microsoft.com/office/officeart/2005/8/layout/cycle2"/>
    <dgm:cxn modelId="{5307FB25-9F2E-A24B-9703-3675064B2F42}" type="presOf" srcId="{E69066DF-036D-2149-8EFD-B54B9DDD0B24}" destId="{6A6EA051-87FD-A04D-8D5A-976324077A80}" srcOrd="0" destOrd="0" presId="urn:microsoft.com/office/officeart/2005/8/layout/cycle2"/>
    <dgm:cxn modelId="{39E3B428-96C1-8B47-A03D-2F61EED74B5E}" type="presOf" srcId="{B629A8E7-1D15-474E-9096-78CF20433343}" destId="{2FFCC6C9-C1FE-3E4F-B9B8-23BC221F7432}" srcOrd="0" destOrd="0" presId="urn:microsoft.com/office/officeart/2005/8/layout/cycle2"/>
    <dgm:cxn modelId="{67B4692A-3B5B-8A4B-AA1F-5BD560E02955}" type="presOf" srcId="{269BA8F8-DF3D-8A40-9EB0-E2E45A1E7E05}" destId="{0EB4FDBE-90DC-E64A-B7D8-5839D72B9748}" srcOrd="1" destOrd="0" presId="urn:microsoft.com/office/officeart/2005/8/layout/cycle2"/>
    <dgm:cxn modelId="{536C0434-2BB1-4945-842A-8BC92B36BEB7}" type="presOf" srcId="{B629A8E7-1D15-474E-9096-78CF20433343}" destId="{7247FD1C-9454-0743-9491-41141E91BC7E}" srcOrd="1" destOrd="0" presId="urn:microsoft.com/office/officeart/2005/8/layout/cycle2"/>
    <dgm:cxn modelId="{96D3713B-ED58-A845-83B8-DD438B579327}" srcId="{C984C76C-70E0-0F49-9A24-6E8B003AF99D}" destId="{E69066DF-036D-2149-8EFD-B54B9DDD0B24}" srcOrd="1" destOrd="0" parTransId="{4C66D64E-947F-9F40-9C9C-7650EEB699E2}" sibTransId="{269BA8F8-DF3D-8A40-9EB0-E2E45A1E7E05}"/>
    <dgm:cxn modelId="{BC612040-8214-B648-BA82-03E24A7D2AAE}" type="presOf" srcId="{E16ACBD6-DF2B-1349-8038-B9427C00AA2B}" destId="{D3E5A20F-4E95-2D4E-9C2F-90253E27D924}" srcOrd="1" destOrd="0" presId="urn:microsoft.com/office/officeart/2005/8/layout/cycle2"/>
    <dgm:cxn modelId="{F74B135E-889F-6442-8F74-EE19BF62EA8F}" type="presOf" srcId="{C984C76C-70E0-0F49-9A24-6E8B003AF99D}" destId="{BC02932D-73EE-CD48-98E3-EC2FE9E6B2F9}" srcOrd="0" destOrd="0" presId="urn:microsoft.com/office/officeart/2005/8/layout/cycle2"/>
    <dgm:cxn modelId="{DF4E7142-704D-DB4E-90C6-F109E128C86A}" srcId="{C984C76C-70E0-0F49-9A24-6E8B003AF99D}" destId="{5F2AA3EC-80EB-F743-AED8-7F4ED1F32259}" srcOrd="3" destOrd="0" parTransId="{A45195F9-6E22-9D4F-B64F-11BDACD1A625}" sibTransId="{6F222D35-CA3D-174C-82F2-2817E1147182}"/>
    <dgm:cxn modelId="{E6200246-BF03-574D-9571-C6CA8E942E87}" type="presOf" srcId="{E16ACBD6-DF2B-1349-8038-B9427C00AA2B}" destId="{BBDE5C5C-66BB-0D4A-B190-9130C40BC06E}" srcOrd="0" destOrd="0" presId="urn:microsoft.com/office/officeart/2005/8/layout/cycle2"/>
    <dgm:cxn modelId="{E8D7A047-2D65-F34D-8310-FADDDC4619E8}" type="presOf" srcId="{5F2AA3EC-80EB-F743-AED8-7F4ED1F32259}" destId="{687E59DF-9F4A-FB4D-A7B3-00FF307E6307}" srcOrd="0" destOrd="0" presId="urn:microsoft.com/office/officeart/2005/8/layout/cycle2"/>
    <dgm:cxn modelId="{06EB5C7D-2C5B-BD4C-AFB0-157BD0860B59}" srcId="{C984C76C-70E0-0F49-9A24-6E8B003AF99D}" destId="{0A8F5C6B-DD1F-3644-92C8-B17E21887615}" srcOrd="2" destOrd="0" parTransId="{24AFEEC8-1CE0-D44D-8BAE-EA46680ED0CF}" sibTransId="{E16ACBD6-DF2B-1349-8038-B9427C00AA2B}"/>
    <dgm:cxn modelId="{1930CCD4-B735-9347-80E0-EA4AA7A7796C}" type="presOf" srcId="{269BA8F8-DF3D-8A40-9EB0-E2E45A1E7E05}" destId="{5BCD0AC7-9ABF-B84A-904A-8C8D17DAC8A2}" srcOrd="0" destOrd="0" presId="urn:microsoft.com/office/officeart/2005/8/layout/cycle2"/>
    <dgm:cxn modelId="{E03965D8-1BD8-4B4E-A186-7B5A31165A17}" type="presOf" srcId="{6F222D35-CA3D-174C-82F2-2817E1147182}" destId="{799DCD56-06AF-2F49-A7FD-11394FE46948}" srcOrd="0" destOrd="0" presId="urn:microsoft.com/office/officeart/2005/8/layout/cycle2"/>
    <dgm:cxn modelId="{FEC789DC-8236-6744-A9C7-24E1FB37D87C}" type="presOf" srcId="{0A8F5C6B-DD1F-3644-92C8-B17E21887615}" destId="{67908915-A927-E644-9232-A40604A00E13}" srcOrd="0" destOrd="0" presId="urn:microsoft.com/office/officeart/2005/8/layout/cycle2"/>
    <dgm:cxn modelId="{824C6AE4-754C-0F47-8E51-FC37C5FC0086}" srcId="{C984C76C-70E0-0F49-9A24-6E8B003AF99D}" destId="{7990C00F-3A4E-5B44-A981-F413F9787B94}" srcOrd="0" destOrd="0" parTransId="{310CC6C4-437D-3B4F-B518-D536C3FB48B1}" sibTransId="{B629A8E7-1D15-474E-9096-78CF20433343}"/>
    <dgm:cxn modelId="{3E3E91EF-6866-8944-9373-01A1223190A7}" type="presOf" srcId="{6F222D35-CA3D-174C-82F2-2817E1147182}" destId="{17C412AE-78D9-E443-9539-984813BFF5AF}" srcOrd="1" destOrd="0" presId="urn:microsoft.com/office/officeart/2005/8/layout/cycle2"/>
    <dgm:cxn modelId="{9A708BD3-4D68-1843-BBED-EA76B0397867}" type="presParOf" srcId="{BC02932D-73EE-CD48-98E3-EC2FE9E6B2F9}" destId="{1FBD3B73-E257-B942-A239-7BE73BA83D5F}" srcOrd="0" destOrd="0" presId="urn:microsoft.com/office/officeart/2005/8/layout/cycle2"/>
    <dgm:cxn modelId="{8489D61E-B970-454B-8DC0-B2EE1586634F}" type="presParOf" srcId="{BC02932D-73EE-CD48-98E3-EC2FE9E6B2F9}" destId="{2FFCC6C9-C1FE-3E4F-B9B8-23BC221F7432}" srcOrd="1" destOrd="0" presId="urn:microsoft.com/office/officeart/2005/8/layout/cycle2"/>
    <dgm:cxn modelId="{A3A2BEA2-10E6-9F4F-8A5B-044FCFB5F29D}" type="presParOf" srcId="{2FFCC6C9-C1FE-3E4F-B9B8-23BC221F7432}" destId="{7247FD1C-9454-0743-9491-41141E91BC7E}" srcOrd="0" destOrd="0" presId="urn:microsoft.com/office/officeart/2005/8/layout/cycle2"/>
    <dgm:cxn modelId="{E72588B9-8D10-B544-B3AA-CDA3C1437EB6}" type="presParOf" srcId="{BC02932D-73EE-CD48-98E3-EC2FE9E6B2F9}" destId="{6A6EA051-87FD-A04D-8D5A-976324077A80}" srcOrd="2" destOrd="0" presId="urn:microsoft.com/office/officeart/2005/8/layout/cycle2"/>
    <dgm:cxn modelId="{CEA9E1CC-CFC2-C840-9F83-7A627F1339D4}" type="presParOf" srcId="{BC02932D-73EE-CD48-98E3-EC2FE9E6B2F9}" destId="{5BCD0AC7-9ABF-B84A-904A-8C8D17DAC8A2}" srcOrd="3" destOrd="0" presId="urn:microsoft.com/office/officeart/2005/8/layout/cycle2"/>
    <dgm:cxn modelId="{A8575362-A5F0-3846-BE73-5B8A98B65B7C}" type="presParOf" srcId="{5BCD0AC7-9ABF-B84A-904A-8C8D17DAC8A2}" destId="{0EB4FDBE-90DC-E64A-B7D8-5839D72B9748}" srcOrd="0" destOrd="0" presId="urn:microsoft.com/office/officeart/2005/8/layout/cycle2"/>
    <dgm:cxn modelId="{85C7C2ED-13F5-9940-BC0C-FDE9EBB56D62}" type="presParOf" srcId="{BC02932D-73EE-CD48-98E3-EC2FE9E6B2F9}" destId="{67908915-A927-E644-9232-A40604A00E13}" srcOrd="4" destOrd="0" presId="urn:microsoft.com/office/officeart/2005/8/layout/cycle2"/>
    <dgm:cxn modelId="{9566442B-7329-8547-AE57-0207278BEF74}" type="presParOf" srcId="{BC02932D-73EE-CD48-98E3-EC2FE9E6B2F9}" destId="{BBDE5C5C-66BB-0D4A-B190-9130C40BC06E}" srcOrd="5" destOrd="0" presId="urn:microsoft.com/office/officeart/2005/8/layout/cycle2"/>
    <dgm:cxn modelId="{D321DE34-1853-5148-A1F7-EB09FE9897C7}" type="presParOf" srcId="{BBDE5C5C-66BB-0D4A-B190-9130C40BC06E}" destId="{D3E5A20F-4E95-2D4E-9C2F-90253E27D924}" srcOrd="0" destOrd="0" presId="urn:microsoft.com/office/officeart/2005/8/layout/cycle2"/>
    <dgm:cxn modelId="{2730C049-17CC-F44E-81BB-83EDCF4E0279}" type="presParOf" srcId="{BC02932D-73EE-CD48-98E3-EC2FE9E6B2F9}" destId="{687E59DF-9F4A-FB4D-A7B3-00FF307E6307}" srcOrd="6" destOrd="0" presId="urn:microsoft.com/office/officeart/2005/8/layout/cycle2"/>
    <dgm:cxn modelId="{2E7178D0-153E-5E43-B63D-5319CBCB5629}" type="presParOf" srcId="{BC02932D-73EE-CD48-98E3-EC2FE9E6B2F9}" destId="{799DCD56-06AF-2F49-A7FD-11394FE46948}" srcOrd="7" destOrd="0" presId="urn:microsoft.com/office/officeart/2005/8/layout/cycle2"/>
    <dgm:cxn modelId="{ACBA2B56-7E7E-D54E-A8FF-C3A095D5B8FD}" type="presParOf" srcId="{799DCD56-06AF-2F49-A7FD-11394FE46948}" destId="{17C412AE-78D9-E443-9539-984813BFF5A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84C76C-70E0-0F49-9A24-6E8B003AF99D}"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7990C00F-3A4E-5B44-A981-F413F9787B94}">
      <dgm:prSet phldrT="[Text]"/>
      <dgm:spPr/>
      <dgm:t>
        <a:bodyPr/>
        <a:lstStyle/>
        <a:p>
          <a:r>
            <a:rPr lang="en-US" dirty="0"/>
            <a:t>You (as the SME or facilitator) need to manage bias when discussing uncertainty</a:t>
          </a:r>
        </a:p>
      </dgm:t>
    </dgm:pt>
    <dgm:pt modelId="{310CC6C4-437D-3B4F-B518-D536C3FB48B1}" type="parTrans" cxnId="{824C6AE4-754C-0F47-8E51-FC37C5FC0086}">
      <dgm:prSet/>
      <dgm:spPr/>
      <dgm:t>
        <a:bodyPr/>
        <a:lstStyle/>
        <a:p>
          <a:endParaRPr lang="en-US"/>
        </a:p>
      </dgm:t>
    </dgm:pt>
    <dgm:pt modelId="{B629A8E7-1D15-474E-9096-78CF20433343}" type="sibTrans" cxnId="{824C6AE4-754C-0F47-8E51-FC37C5FC0086}">
      <dgm:prSet/>
      <dgm:spPr/>
      <dgm:t>
        <a:bodyPr/>
        <a:lstStyle/>
        <a:p>
          <a:endParaRPr lang="en-US"/>
        </a:p>
      </dgm:t>
    </dgm:pt>
    <dgm:pt modelId="{E69066DF-036D-2149-8EFD-B54B9DDD0B24}">
      <dgm:prSet phldrT="[Text]"/>
      <dgm:spPr/>
      <dgm:t>
        <a:bodyPr/>
        <a:lstStyle/>
        <a:p>
          <a:r>
            <a:rPr lang="en-US" dirty="0"/>
            <a:t>Probability language can be used to describe uncertainty</a:t>
          </a:r>
        </a:p>
      </dgm:t>
    </dgm:pt>
    <dgm:pt modelId="{4C66D64E-947F-9F40-9C9C-7650EEB699E2}" type="parTrans" cxnId="{96D3713B-ED58-A845-83B8-DD438B579327}">
      <dgm:prSet/>
      <dgm:spPr/>
      <dgm:t>
        <a:bodyPr/>
        <a:lstStyle/>
        <a:p>
          <a:endParaRPr lang="en-US"/>
        </a:p>
      </dgm:t>
    </dgm:pt>
    <dgm:pt modelId="{269BA8F8-DF3D-8A40-9EB0-E2E45A1E7E05}" type="sibTrans" cxnId="{96D3713B-ED58-A845-83B8-DD438B579327}">
      <dgm:prSet/>
      <dgm:spPr/>
      <dgm:t>
        <a:bodyPr/>
        <a:lstStyle/>
        <a:p>
          <a:endParaRPr lang="en-US"/>
        </a:p>
      </dgm:t>
    </dgm:pt>
    <dgm:pt modelId="{0A8F5C6B-DD1F-3644-92C8-B17E21887615}">
      <dgm:prSet phldrT="[Text]"/>
      <dgm:spPr/>
      <dgm:t>
        <a:bodyPr/>
        <a:lstStyle/>
        <a:p>
          <a:r>
            <a:rPr lang="en-US" dirty="0"/>
            <a:t>SME are asked to define probabilities</a:t>
          </a:r>
        </a:p>
      </dgm:t>
    </dgm:pt>
    <dgm:pt modelId="{24AFEEC8-1CE0-D44D-8BAE-EA46680ED0CF}" type="parTrans" cxnId="{06EB5C7D-2C5B-BD4C-AFB0-157BD0860B59}">
      <dgm:prSet/>
      <dgm:spPr/>
      <dgm:t>
        <a:bodyPr/>
        <a:lstStyle/>
        <a:p>
          <a:endParaRPr lang="en-US"/>
        </a:p>
      </dgm:t>
    </dgm:pt>
    <dgm:pt modelId="{E16ACBD6-DF2B-1349-8038-B9427C00AA2B}" type="sibTrans" cxnId="{06EB5C7D-2C5B-BD4C-AFB0-157BD0860B59}">
      <dgm:prSet/>
      <dgm:spPr/>
      <dgm:t>
        <a:bodyPr/>
        <a:lstStyle/>
        <a:p>
          <a:endParaRPr lang="en-US"/>
        </a:p>
      </dgm:t>
    </dgm:pt>
    <dgm:pt modelId="{5F2AA3EC-80EB-F743-AED8-7F4ED1F32259}">
      <dgm:prSet phldrT="[Text]"/>
      <dgm:spPr/>
      <dgm:t>
        <a:bodyPr/>
        <a:lstStyle/>
        <a:p>
          <a:r>
            <a:rPr lang="en-US" dirty="0"/>
            <a:t>SME are influenced by uncertainty</a:t>
          </a:r>
        </a:p>
      </dgm:t>
    </dgm:pt>
    <dgm:pt modelId="{A45195F9-6E22-9D4F-B64F-11BDACD1A625}" type="parTrans" cxnId="{DF4E7142-704D-DB4E-90C6-F109E128C86A}">
      <dgm:prSet/>
      <dgm:spPr/>
      <dgm:t>
        <a:bodyPr/>
        <a:lstStyle/>
        <a:p>
          <a:endParaRPr lang="en-US"/>
        </a:p>
      </dgm:t>
    </dgm:pt>
    <dgm:pt modelId="{6F222D35-CA3D-174C-82F2-2817E1147182}" type="sibTrans" cxnId="{DF4E7142-704D-DB4E-90C6-F109E128C86A}">
      <dgm:prSet/>
      <dgm:spPr/>
      <dgm:t>
        <a:bodyPr/>
        <a:lstStyle/>
        <a:p>
          <a:endParaRPr lang="en-US"/>
        </a:p>
      </dgm:t>
    </dgm:pt>
    <dgm:pt modelId="{BC02932D-73EE-CD48-98E3-EC2FE9E6B2F9}" type="pres">
      <dgm:prSet presAssocID="{C984C76C-70E0-0F49-9A24-6E8B003AF99D}" presName="cycle" presStyleCnt="0">
        <dgm:presLayoutVars>
          <dgm:dir/>
          <dgm:resizeHandles val="exact"/>
        </dgm:presLayoutVars>
      </dgm:prSet>
      <dgm:spPr/>
    </dgm:pt>
    <dgm:pt modelId="{1FBD3B73-E257-B942-A239-7BE73BA83D5F}" type="pres">
      <dgm:prSet presAssocID="{7990C00F-3A4E-5B44-A981-F413F9787B94}" presName="node" presStyleLbl="node1" presStyleIdx="0" presStyleCnt="4">
        <dgm:presLayoutVars>
          <dgm:bulletEnabled val="1"/>
        </dgm:presLayoutVars>
      </dgm:prSet>
      <dgm:spPr/>
    </dgm:pt>
    <dgm:pt modelId="{2FFCC6C9-C1FE-3E4F-B9B8-23BC221F7432}" type="pres">
      <dgm:prSet presAssocID="{B629A8E7-1D15-474E-9096-78CF20433343}" presName="sibTrans" presStyleLbl="sibTrans2D1" presStyleIdx="0" presStyleCnt="4"/>
      <dgm:spPr/>
    </dgm:pt>
    <dgm:pt modelId="{7247FD1C-9454-0743-9491-41141E91BC7E}" type="pres">
      <dgm:prSet presAssocID="{B629A8E7-1D15-474E-9096-78CF20433343}" presName="connectorText" presStyleLbl="sibTrans2D1" presStyleIdx="0" presStyleCnt="4"/>
      <dgm:spPr/>
    </dgm:pt>
    <dgm:pt modelId="{6A6EA051-87FD-A04D-8D5A-976324077A80}" type="pres">
      <dgm:prSet presAssocID="{E69066DF-036D-2149-8EFD-B54B9DDD0B24}" presName="node" presStyleLbl="node1" presStyleIdx="1" presStyleCnt="4">
        <dgm:presLayoutVars>
          <dgm:bulletEnabled val="1"/>
        </dgm:presLayoutVars>
      </dgm:prSet>
      <dgm:spPr/>
    </dgm:pt>
    <dgm:pt modelId="{5BCD0AC7-9ABF-B84A-904A-8C8D17DAC8A2}" type="pres">
      <dgm:prSet presAssocID="{269BA8F8-DF3D-8A40-9EB0-E2E45A1E7E05}" presName="sibTrans" presStyleLbl="sibTrans2D1" presStyleIdx="1" presStyleCnt="4"/>
      <dgm:spPr/>
    </dgm:pt>
    <dgm:pt modelId="{0EB4FDBE-90DC-E64A-B7D8-5839D72B9748}" type="pres">
      <dgm:prSet presAssocID="{269BA8F8-DF3D-8A40-9EB0-E2E45A1E7E05}" presName="connectorText" presStyleLbl="sibTrans2D1" presStyleIdx="1" presStyleCnt="4"/>
      <dgm:spPr/>
    </dgm:pt>
    <dgm:pt modelId="{67908915-A927-E644-9232-A40604A00E13}" type="pres">
      <dgm:prSet presAssocID="{0A8F5C6B-DD1F-3644-92C8-B17E21887615}" presName="node" presStyleLbl="node1" presStyleIdx="2" presStyleCnt="4">
        <dgm:presLayoutVars>
          <dgm:bulletEnabled val="1"/>
        </dgm:presLayoutVars>
      </dgm:prSet>
      <dgm:spPr/>
    </dgm:pt>
    <dgm:pt modelId="{BBDE5C5C-66BB-0D4A-B190-9130C40BC06E}" type="pres">
      <dgm:prSet presAssocID="{E16ACBD6-DF2B-1349-8038-B9427C00AA2B}" presName="sibTrans" presStyleLbl="sibTrans2D1" presStyleIdx="2" presStyleCnt="4"/>
      <dgm:spPr/>
    </dgm:pt>
    <dgm:pt modelId="{D3E5A20F-4E95-2D4E-9C2F-90253E27D924}" type="pres">
      <dgm:prSet presAssocID="{E16ACBD6-DF2B-1349-8038-B9427C00AA2B}" presName="connectorText" presStyleLbl="sibTrans2D1" presStyleIdx="2" presStyleCnt="4"/>
      <dgm:spPr/>
    </dgm:pt>
    <dgm:pt modelId="{687E59DF-9F4A-FB4D-A7B3-00FF307E6307}" type="pres">
      <dgm:prSet presAssocID="{5F2AA3EC-80EB-F743-AED8-7F4ED1F32259}" presName="node" presStyleLbl="node1" presStyleIdx="3" presStyleCnt="4">
        <dgm:presLayoutVars>
          <dgm:bulletEnabled val="1"/>
        </dgm:presLayoutVars>
      </dgm:prSet>
      <dgm:spPr/>
    </dgm:pt>
    <dgm:pt modelId="{799DCD56-06AF-2F49-A7FD-11394FE46948}" type="pres">
      <dgm:prSet presAssocID="{6F222D35-CA3D-174C-82F2-2817E1147182}" presName="sibTrans" presStyleLbl="sibTrans2D1" presStyleIdx="3" presStyleCnt="4"/>
      <dgm:spPr/>
    </dgm:pt>
    <dgm:pt modelId="{17C412AE-78D9-E443-9539-984813BFF5AF}" type="pres">
      <dgm:prSet presAssocID="{6F222D35-CA3D-174C-82F2-2817E1147182}" presName="connectorText" presStyleLbl="sibTrans2D1" presStyleIdx="3" presStyleCnt="4"/>
      <dgm:spPr/>
    </dgm:pt>
  </dgm:ptLst>
  <dgm:cxnLst>
    <dgm:cxn modelId="{03C9A71C-5B23-AB47-B118-402AE3065000}" type="presOf" srcId="{6F222D35-CA3D-174C-82F2-2817E1147182}" destId="{799DCD56-06AF-2F49-A7FD-11394FE46948}" srcOrd="0" destOrd="0" presId="urn:microsoft.com/office/officeart/2005/8/layout/cycle2"/>
    <dgm:cxn modelId="{45A7161E-C8ED-C941-AD3B-A94135DAAAF0}" type="presOf" srcId="{0A8F5C6B-DD1F-3644-92C8-B17E21887615}" destId="{67908915-A927-E644-9232-A40604A00E13}" srcOrd="0" destOrd="0" presId="urn:microsoft.com/office/officeart/2005/8/layout/cycle2"/>
    <dgm:cxn modelId="{C43F7D3A-9BBE-1D4F-B994-5B02F5B9056E}" type="presOf" srcId="{7990C00F-3A4E-5B44-A981-F413F9787B94}" destId="{1FBD3B73-E257-B942-A239-7BE73BA83D5F}" srcOrd="0" destOrd="0" presId="urn:microsoft.com/office/officeart/2005/8/layout/cycle2"/>
    <dgm:cxn modelId="{96D3713B-ED58-A845-83B8-DD438B579327}" srcId="{C984C76C-70E0-0F49-9A24-6E8B003AF99D}" destId="{E69066DF-036D-2149-8EFD-B54B9DDD0B24}" srcOrd="1" destOrd="0" parTransId="{4C66D64E-947F-9F40-9C9C-7650EEB699E2}" sibTransId="{269BA8F8-DF3D-8A40-9EB0-E2E45A1E7E05}"/>
    <dgm:cxn modelId="{65974C5D-6A78-DD49-8013-CF2860A7F463}" type="presOf" srcId="{B629A8E7-1D15-474E-9096-78CF20433343}" destId="{7247FD1C-9454-0743-9491-41141E91BC7E}" srcOrd="1" destOrd="0" presId="urn:microsoft.com/office/officeart/2005/8/layout/cycle2"/>
    <dgm:cxn modelId="{DF4E7142-704D-DB4E-90C6-F109E128C86A}" srcId="{C984C76C-70E0-0F49-9A24-6E8B003AF99D}" destId="{5F2AA3EC-80EB-F743-AED8-7F4ED1F32259}" srcOrd="3" destOrd="0" parTransId="{A45195F9-6E22-9D4F-B64F-11BDACD1A625}" sibTransId="{6F222D35-CA3D-174C-82F2-2817E1147182}"/>
    <dgm:cxn modelId="{E56F3443-8D7A-234C-ADEE-ABC6FEC42332}" type="presOf" srcId="{E16ACBD6-DF2B-1349-8038-B9427C00AA2B}" destId="{BBDE5C5C-66BB-0D4A-B190-9130C40BC06E}" srcOrd="0" destOrd="0" presId="urn:microsoft.com/office/officeart/2005/8/layout/cycle2"/>
    <dgm:cxn modelId="{06EB5C7D-2C5B-BD4C-AFB0-157BD0860B59}" srcId="{C984C76C-70E0-0F49-9A24-6E8B003AF99D}" destId="{0A8F5C6B-DD1F-3644-92C8-B17E21887615}" srcOrd="2" destOrd="0" parTransId="{24AFEEC8-1CE0-D44D-8BAE-EA46680ED0CF}" sibTransId="{E16ACBD6-DF2B-1349-8038-B9427C00AA2B}"/>
    <dgm:cxn modelId="{183B1E9E-BF8E-0A48-B8B4-239282F3DB32}" type="presOf" srcId="{5F2AA3EC-80EB-F743-AED8-7F4ED1F32259}" destId="{687E59DF-9F4A-FB4D-A7B3-00FF307E6307}" srcOrd="0" destOrd="0" presId="urn:microsoft.com/office/officeart/2005/8/layout/cycle2"/>
    <dgm:cxn modelId="{284E239E-026E-4542-A71F-F8E484D197B5}" type="presOf" srcId="{E16ACBD6-DF2B-1349-8038-B9427C00AA2B}" destId="{D3E5A20F-4E95-2D4E-9C2F-90253E27D924}" srcOrd="1" destOrd="0" presId="urn:microsoft.com/office/officeart/2005/8/layout/cycle2"/>
    <dgm:cxn modelId="{4CA0B7AB-CFBF-7948-8A1F-3CA55E88F11B}" type="presOf" srcId="{E69066DF-036D-2149-8EFD-B54B9DDD0B24}" destId="{6A6EA051-87FD-A04D-8D5A-976324077A80}" srcOrd="0" destOrd="0" presId="urn:microsoft.com/office/officeart/2005/8/layout/cycle2"/>
    <dgm:cxn modelId="{7BAB5EB0-21DF-3544-BE82-2F636D48BE86}" type="presOf" srcId="{C984C76C-70E0-0F49-9A24-6E8B003AF99D}" destId="{BC02932D-73EE-CD48-98E3-EC2FE9E6B2F9}" srcOrd="0" destOrd="0" presId="urn:microsoft.com/office/officeart/2005/8/layout/cycle2"/>
    <dgm:cxn modelId="{55F410E0-954D-9C48-96D0-595A934A4A96}" type="presOf" srcId="{269BA8F8-DF3D-8A40-9EB0-E2E45A1E7E05}" destId="{5BCD0AC7-9ABF-B84A-904A-8C8D17DAC8A2}" srcOrd="0" destOrd="0" presId="urn:microsoft.com/office/officeart/2005/8/layout/cycle2"/>
    <dgm:cxn modelId="{DA6FF9E0-68AA-7E48-B994-67C2CAC280FD}" type="presOf" srcId="{6F222D35-CA3D-174C-82F2-2817E1147182}" destId="{17C412AE-78D9-E443-9539-984813BFF5AF}" srcOrd="1" destOrd="0" presId="urn:microsoft.com/office/officeart/2005/8/layout/cycle2"/>
    <dgm:cxn modelId="{824C6AE4-754C-0F47-8E51-FC37C5FC0086}" srcId="{C984C76C-70E0-0F49-9A24-6E8B003AF99D}" destId="{7990C00F-3A4E-5B44-A981-F413F9787B94}" srcOrd="0" destOrd="0" parTransId="{310CC6C4-437D-3B4F-B518-D536C3FB48B1}" sibTransId="{B629A8E7-1D15-474E-9096-78CF20433343}"/>
    <dgm:cxn modelId="{C795E9F9-57FA-0A42-9E03-0AB3AE85D152}" type="presOf" srcId="{B629A8E7-1D15-474E-9096-78CF20433343}" destId="{2FFCC6C9-C1FE-3E4F-B9B8-23BC221F7432}" srcOrd="0" destOrd="0" presId="urn:microsoft.com/office/officeart/2005/8/layout/cycle2"/>
    <dgm:cxn modelId="{A239F7F9-745B-ED41-81AD-DC1570381BEF}" type="presOf" srcId="{269BA8F8-DF3D-8A40-9EB0-E2E45A1E7E05}" destId="{0EB4FDBE-90DC-E64A-B7D8-5839D72B9748}" srcOrd="1" destOrd="0" presId="urn:microsoft.com/office/officeart/2005/8/layout/cycle2"/>
    <dgm:cxn modelId="{FB54AD01-17DA-5242-8482-21D86CC68247}" type="presParOf" srcId="{BC02932D-73EE-CD48-98E3-EC2FE9E6B2F9}" destId="{1FBD3B73-E257-B942-A239-7BE73BA83D5F}" srcOrd="0" destOrd="0" presId="urn:microsoft.com/office/officeart/2005/8/layout/cycle2"/>
    <dgm:cxn modelId="{61B72D7E-514D-9B4F-8384-BC38D59D55B4}" type="presParOf" srcId="{BC02932D-73EE-CD48-98E3-EC2FE9E6B2F9}" destId="{2FFCC6C9-C1FE-3E4F-B9B8-23BC221F7432}" srcOrd="1" destOrd="0" presId="urn:microsoft.com/office/officeart/2005/8/layout/cycle2"/>
    <dgm:cxn modelId="{20B89623-BE3A-A84F-ACC4-21BA4C40A21C}" type="presParOf" srcId="{2FFCC6C9-C1FE-3E4F-B9B8-23BC221F7432}" destId="{7247FD1C-9454-0743-9491-41141E91BC7E}" srcOrd="0" destOrd="0" presId="urn:microsoft.com/office/officeart/2005/8/layout/cycle2"/>
    <dgm:cxn modelId="{F57BE7A9-3C05-2C44-8FB1-810C39FE114D}" type="presParOf" srcId="{BC02932D-73EE-CD48-98E3-EC2FE9E6B2F9}" destId="{6A6EA051-87FD-A04D-8D5A-976324077A80}" srcOrd="2" destOrd="0" presId="urn:microsoft.com/office/officeart/2005/8/layout/cycle2"/>
    <dgm:cxn modelId="{1F940649-59FD-A24D-B62E-DEAD8B085D09}" type="presParOf" srcId="{BC02932D-73EE-CD48-98E3-EC2FE9E6B2F9}" destId="{5BCD0AC7-9ABF-B84A-904A-8C8D17DAC8A2}" srcOrd="3" destOrd="0" presId="urn:microsoft.com/office/officeart/2005/8/layout/cycle2"/>
    <dgm:cxn modelId="{15C8415E-3780-104A-8618-D15BAB5070BD}" type="presParOf" srcId="{5BCD0AC7-9ABF-B84A-904A-8C8D17DAC8A2}" destId="{0EB4FDBE-90DC-E64A-B7D8-5839D72B9748}" srcOrd="0" destOrd="0" presId="urn:microsoft.com/office/officeart/2005/8/layout/cycle2"/>
    <dgm:cxn modelId="{42A079CF-7013-BC49-8776-B648478FA06E}" type="presParOf" srcId="{BC02932D-73EE-CD48-98E3-EC2FE9E6B2F9}" destId="{67908915-A927-E644-9232-A40604A00E13}" srcOrd="4" destOrd="0" presId="urn:microsoft.com/office/officeart/2005/8/layout/cycle2"/>
    <dgm:cxn modelId="{7823554A-27F8-3F43-8427-69222A8029BF}" type="presParOf" srcId="{BC02932D-73EE-CD48-98E3-EC2FE9E6B2F9}" destId="{BBDE5C5C-66BB-0D4A-B190-9130C40BC06E}" srcOrd="5" destOrd="0" presId="urn:microsoft.com/office/officeart/2005/8/layout/cycle2"/>
    <dgm:cxn modelId="{4A5BE813-7ABD-2C40-98CE-0490005DA48E}" type="presParOf" srcId="{BBDE5C5C-66BB-0D4A-B190-9130C40BC06E}" destId="{D3E5A20F-4E95-2D4E-9C2F-90253E27D924}" srcOrd="0" destOrd="0" presId="urn:microsoft.com/office/officeart/2005/8/layout/cycle2"/>
    <dgm:cxn modelId="{4C39811C-E774-4E44-8AAD-89577947A039}" type="presParOf" srcId="{BC02932D-73EE-CD48-98E3-EC2FE9E6B2F9}" destId="{687E59DF-9F4A-FB4D-A7B3-00FF307E6307}" srcOrd="6" destOrd="0" presId="urn:microsoft.com/office/officeart/2005/8/layout/cycle2"/>
    <dgm:cxn modelId="{9561B08E-AC6A-6C4B-8E0E-764A7B1627A5}" type="presParOf" srcId="{BC02932D-73EE-CD48-98E3-EC2FE9E6B2F9}" destId="{799DCD56-06AF-2F49-A7FD-11394FE46948}" srcOrd="7" destOrd="0" presId="urn:microsoft.com/office/officeart/2005/8/layout/cycle2"/>
    <dgm:cxn modelId="{A25D10DA-36D4-1540-8916-14942A7A4B56}" type="presParOf" srcId="{799DCD56-06AF-2F49-A7FD-11394FE46948}" destId="{17C412AE-78D9-E443-9539-984813BFF5A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909676-CFA9-9941-B3D8-BB6319FC271D}" type="doc">
      <dgm:prSet loTypeId="urn:microsoft.com/office/officeart/2005/8/layout/venn1" loCatId="" qsTypeId="urn:microsoft.com/office/officeart/2005/8/quickstyle/simple4" qsCatId="simple" csTypeId="urn:microsoft.com/office/officeart/2005/8/colors/colorful1" csCatId="colorful" phldr="1"/>
      <dgm:spPr/>
    </dgm:pt>
    <dgm:pt modelId="{83239BEB-F162-1348-A5C0-B60A4106F6BE}">
      <dgm:prSet phldrT="[Text]"/>
      <dgm:spPr/>
      <dgm:t>
        <a:bodyPr/>
        <a:lstStyle/>
        <a:p>
          <a:r>
            <a:rPr lang="en-US" dirty="0"/>
            <a:t>Knowledge</a:t>
          </a:r>
        </a:p>
      </dgm:t>
    </dgm:pt>
    <dgm:pt modelId="{667DE019-B758-034B-B9E4-B53BF41CE729}" type="parTrans" cxnId="{1DB6A0C7-A13B-6843-AC4B-754DDB20A8E8}">
      <dgm:prSet/>
      <dgm:spPr/>
      <dgm:t>
        <a:bodyPr/>
        <a:lstStyle/>
        <a:p>
          <a:endParaRPr lang="en-US"/>
        </a:p>
      </dgm:t>
    </dgm:pt>
    <dgm:pt modelId="{021DE995-65CC-2843-86F8-CAD34467E822}" type="sibTrans" cxnId="{1DB6A0C7-A13B-6843-AC4B-754DDB20A8E8}">
      <dgm:prSet/>
      <dgm:spPr/>
      <dgm:t>
        <a:bodyPr/>
        <a:lstStyle/>
        <a:p>
          <a:endParaRPr lang="en-US"/>
        </a:p>
      </dgm:t>
    </dgm:pt>
    <dgm:pt modelId="{115208C7-6A52-2B40-8B34-CDFFBF72430E}">
      <dgm:prSet phldrT="[Text]"/>
      <dgm:spPr/>
      <dgm:t>
        <a:bodyPr/>
        <a:lstStyle/>
        <a:p>
          <a:r>
            <a:rPr lang="en-US" dirty="0"/>
            <a:t>Desire</a:t>
          </a:r>
        </a:p>
      </dgm:t>
    </dgm:pt>
    <dgm:pt modelId="{34E516E8-9AC1-D841-8E3C-B24381D2C658}" type="parTrans" cxnId="{A86F5527-52DD-164F-B871-269E6C567571}">
      <dgm:prSet/>
      <dgm:spPr/>
      <dgm:t>
        <a:bodyPr/>
        <a:lstStyle/>
        <a:p>
          <a:endParaRPr lang="en-US"/>
        </a:p>
      </dgm:t>
    </dgm:pt>
    <dgm:pt modelId="{D9914B12-EB2F-3F47-B1CE-84D1242B66E5}" type="sibTrans" cxnId="{A86F5527-52DD-164F-B871-269E6C567571}">
      <dgm:prSet/>
      <dgm:spPr/>
      <dgm:t>
        <a:bodyPr/>
        <a:lstStyle/>
        <a:p>
          <a:endParaRPr lang="en-US"/>
        </a:p>
      </dgm:t>
    </dgm:pt>
    <dgm:pt modelId="{7F10C238-A8C6-F541-B626-29C6644C1265}">
      <dgm:prSet phldrT="[Text]"/>
      <dgm:spPr/>
      <dgm:t>
        <a:bodyPr/>
        <a:lstStyle/>
        <a:p>
          <a:r>
            <a:rPr lang="en-US" dirty="0"/>
            <a:t>Skills</a:t>
          </a:r>
        </a:p>
      </dgm:t>
    </dgm:pt>
    <dgm:pt modelId="{480A3E61-E646-E140-9431-62CF0D4640A5}" type="parTrans" cxnId="{D2649CDF-CC00-0045-AAC6-3B07F98D8795}">
      <dgm:prSet/>
      <dgm:spPr/>
      <dgm:t>
        <a:bodyPr/>
        <a:lstStyle/>
        <a:p>
          <a:endParaRPr lang="en-US"/>
        </a:p>
      </dgm:t>
    </dgm:pt>
    <dgm:pt modelId="{1E038D78-3A1C-E34A-B330-B62E4FD7656C}" type="sibTrans" cxnId="{D2649CDF-CC00-0045-AAC6-3B07F98D8795}">
      <dgm:prSet/>
      <dgm:spPr/>
      <dgm:t>
        <a:bodyPr/>
        <a:lstStyle/>
        <a:p>
          <a:endParaRPr lang="en-US"/>
        </a:p>
      </dgm:t>
    </dgm:pt>
    <dgm:pt modelId="{D75AC1F1-A0F1-124A-9294-8D12FF9D7C7E}" type="pres">
      <dgm:prSet presAssocID="{EF909676-CFA9-9941-B3D8-BB6319FC271D}" presName="compositeShape" presStyleCnt="0">
        <dgm:presLayoutVars>
          <dgm:chMax val="7"/>
          <dgm:dir/>
          <dgm:resizeHandles val="exact"/>
        </dgm:presLayoutVars>
      </dgm:prSet>
      <dgm:spPr/>
    </dgm:pt>
    <dgm:pt modelId="{6781990B-96B6-0F4A-8E98-C9C16870C8CD}" type="pres">
      <dgm:prSet presAssocID="{83239BEB-F162-1348-A5C0-B60A4106F6BE}" presName="circ1" presStyleLbl="vennNode1" presStyleIdx="0" presStyleCnt="3"/>
      <dgm:spPr/>
    </dgm:pt>
    <dgm:pt modelId="{2D55361C-E61C-0242-AB64-29C8043B0923}" type="pres">
      <dgm:prSet presAssocID="{83239BEB-F162-1348-A5C0-B60A4106F6BE}" presName="circ1Tx" presStyleLbl="revTx" presStyleIdx="0" presStyleCnt="0">
        <dgm:presLayoutVars>
          <dgm:chMax val="0"/>
          <dgm:chPref val="0"/>
          <dgm:bulletEnabled val="1"/>
        </dgm:presLayoutVars>
      </dgm:prSet>
      <dgm:spPr/>
    </dgm:pt>
    <dgm:pt modelId="{FBBCDD0C-EB86-434F-8120-78601EDD280C}" type="pres">
      <dgm:prSet presAssocID="{115208C7-6A52-2B40-8B34-CDFFBF72430E}" presName="circ2" presStyleLbl="vennNode1" presStyleIdx="1" presStyleCnt="3"/>
      <dgm:spPr/>
    </dgm:pt>
    <dgm:pt modelId="{6100B472-3374-A848-A878-B20FFB6BAA4B}" type="pres">
      <dgm:prSet presAssocID="{115208C7-6A52-2B40-8B34-CDFFBF72430E}" presName="circ2Tx" presStyleLbl="revTx" presStyleIdx="0" presStyleCnt="0">
        <dgm:presLayoutVars>
          <dgm:chMax val="0"/>
          <dgm:chPref val="0"/>
          <dgm:bulletEnabled val="1"/>
        </dgm:presLayoutVars>
      </dgm:prSet>
      <dgm:spPr/>
    </dgm:pt>
    <dgm:pt modelId="{48EE07B4-8CA5-6044-84F5-3C4A81D4859E}" type="pres">
      <dgm:prSet presAssocID="{7F10C238-A8C6-F541-B626-29C6644C1265}" presName="circ3" presStyleLbl="vennNode1" presStyleIdx="2" presStyleCnt="3"/>
      <dgm:spPr/>
    </dgm:pt>
    <dgm:pt modelId="{AE85384C-30EB-2F43-A54C-AF0AE1E4F801}" type="pres">
      <dgm:prSet presAssocID="{7F10C238-A8C6-F541-B626-29C6644C1265}" presName="circ3Tx" presStyleLbl="revTx" presStyleIdx="0" presStyleCnt="0">
        <dgm:presLayoutVars>
          <dgm:chMax val="0"/>
          <dgm:chPref val="0"/>
          <dgm:bulletEnabled val="1"/>
        </dgm:presLayoutVars>
      </dgm:prSet>
      <dgm:spPr/>
    </dgm:pt>
  </dgm:ptLst>
  <dgm:cxnLst>
    <dgm:cxn modelId="{A86F5527-52DD-164F-B871-269E6C567571}" srcId="{EF909676-CFA9-9941-B3D8-BB6319FC271D}" destId="{115208C7-6A52-2B40-8B34-CDFFBF72430E}" srcOrd="1" destOrd="0" parTransId="{34E516E8-9AC1-D841-8E3C-B24381D2C658}" sibTransId="{D9914B12-EB2F-3F47-B1CE-84D1242B66E5}"/>
    <dgm:cxn modelId="{A4808764-9010-7C4D-B014-64CF6A184ED3}" type="presOf" srcId="{83239BEB-F162-1348-A5C0-B60A4106F6BE}" destId="{6781990B-96B6-0F4A-8E98-C9C16870C8CD}" srcOrd="0" destOrd="0" presId="urn:microsoft.com/office/officeart/2005/8/layout/venn1"/>
    <dgm:cxn modelId="{BDE4E04C-9074-4B45-B777-4B1671CA594B}" type="presOf" srcId="{7F10C238-A8C6-F541-B626-29C6644C1265}" destId="{AE85384C-30EB-2F43-A54C-AF0AE1E4F801}" srcOrd="1" destOrd="0" presId="urn:microsoft.com/office/officeart/2005/8/layout/venn1"/>
    <dgm:cxn modelId="{C5699DA9-8E40-8F4E-BC68-BCFDEC9F8BCF}" type="presOf" srcId="{115208C7-6A52-2B40-8B34-CDFFBF72430E}" destId="{6100B472-3374-A848-A878-B20FFB6BAA4B}" srcOrd="1" destOrd="0" presId="urn:microsoft.com/office/officeart/2005/8/layout/venn1"/>
    <dgm:cxn modelId="{A988A1AF-1880-A647-89E2-10482A2E23BB}" type="presOf" srcId="{115208C7-6A52-2B40-8B34-CDFFBF72430E}" destId="{FBBCDD0C-EB86-434F-8120-78601EDD280C}" srcOrd="0" destOrd="0" presId="urn:microsoft.com/office/officeart/2005/8/layout/venn1"/>
    <dgm:cxn modelId="{1DB6A0C7-A13B-6843-AC4B-754DDB20A8E8}" srcId="{EF909676-CFA9-9941-B3D8-BB6319FC271D}" destId="{83239BEB-F162-1348-A5C0-B60A4106F6BE}" srcOrd="0" destOrd="0" parTransId="{667DE019-B758-034B-B9E4-B53BF41CE729}" sibTransId="{021DE995-65CC-2843-86F8-CAD34467E822}"/>
    <dgm:cxn modelId="{D2649CDF-CC00-0045-AAC6-3B07F98D8795}" srcId="{EF909676-CFA9-9941-B3D8-BB6319FC271D}" destId="{7F10C238-A8C6-F541-B626-29C6644C1265}" srcOrd="2" destOrd="0" parTransId="{480A3E61-E646-E140-9431-62CF0D4640A5}" sibTransId="{1E038D78-3A1C-E34A-B330-B62E4FD7656C}"/>
    <dgm:cxn modelId="{43AB0CE7-86AB-9443-9BB2-3195AA131154}" type="presOf" srcId="{83239BEB-F162-1348-A5C0-B60A4106F6BE}" destId="{2D55361C-E61C-0242-AB64-29C8043B0923}" srcOrd="1" destOrd="0" presId="urn:microsoft.com/office/officeart/2005/8/layout/venn1"/>
    <dgm:cxn modelId="{F3FE64F0-2202-9642-B304-E49F75E3C132}" type="presOf" srcId="{7F10C238-A8C6-F541-B626-29C6644C1265}" destId="{48EE07B4-8CA5-6044-84F5-3C4A81D4859E}" srcOrd="0" destOrd="0" presId="urn:microsoft.com/office/officeart/2005/8/layout/venn1"/>
    <dgm:cxn modelId="{3B2CA0FA-636C-5D40-A441-EDCE1830D01C}" type="presOf" srcId="{EF909676-CFA9-9941-B3D8-BB6319FC271D}" destId="{D75AC1F1-A0F1-124A-9294-8D12FF9D7C7E}" srcOrd="0" destOrd="0" presId="urn:microsoft.com/office/officeart/2005/8/layout/venn1"/>
    <dgm:cxn modelId="{B4CEA6EA-CD9B-A542-AB83-BABD6C3495C7}" type="presParOf" srcId="{D75AC1F1-A0F1-124A-9294-8D12FF9D7C7E}" destId="{6781990B-96B6-0F4A-8E98-C9C16870C8CD}" srcOrd="0" destOrd="0" presId="urn:microsoft.com/office/officeart/2005/8/layout/venn1"/>
    <dgm:cxn modelId="{310504AD-6711-5646-982F-9B9E3FD8DD3F}" type="presParOf" srcId="{D75AC1F1-A0F1-124A-9294-8D12FF9D7C7E}" destId="{2D55361C-E61C-0242-AB64-29C8043B0923}" srcOrd="1" destOrd="0" presId="urn:microsoft.com/office/officeart/2005/8/layout/venn1"/>
    <dgm:cxn modelId="{3B8531F6-6686-E44C-8567-1B75550D37F4}" type="presParOf" srcId="{D75AC1F1-A0F1-124A-9294-8D12FF9D7C7E}" destId="{FBBCDD0C-EB86-434F-8120-78601EDD280C}" srcOrd="2" destOrd="0" presId="urn:microsoft.com/office/officeart/2005/8/layout/venn1"/>
    <dgm:cxn modelId="{1E512B2B-2100-644C-A3A8-960C2C231484}" type="presParOf" srcId="{D75AC1F1-A0F1-124A-9294-8D12FF9D7C7E}" destId="{6100B472-3374-A848-A878-B20FFB6BAA4B}" srcOrd="3" destOrd="0" presId="urn:microsoft.com/office/officeart/2005/8/layout/venn1"/>
    <dgm:cxn modelId="{CB3BBEC8-0A02-7249-97E2-EC5909D0CE66}" type="presParOf" srcId="{D75AC1F1-A0F1-124A-9294-8D12FF9D7C7E}" destId="{48EE07B4-8CA5-6044-84F5-3C4A81D4859E}" srcOrd="4" destOrd="0" presId="urn:microsoft.com/office/officeart/2005/8/layout/venn1"/>
    <dgm:cxn modelId="{3DC28BB2-7115-124F-89BD-C8466EB79558}" type="presParOf" srcId="{D75AC1F1-A0F1-124A-9294-8D12FF9D7C7E}" destId="{AE85384C-30EB-2F43-A54C-AF0AE1E4F801}" srcOrd="5"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45FC9-086E-534D-9B33-5099B022F261}">
      <dsp:nvSpPr>
        <dsp:cNvPr id="0" name=""/>
        <dsp:cNvSpPr/>
      </dsp:nvSpPr>
      <dsp:spPr>
        <a:xfrm>
          <a:off x="0" y="0"/>
          <a:ext cx="5859374" cy="1910992"/>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E905C7-F9B8-8F47-B141-5A216F50DD68}">
      <dsp:nvSpPr>
        <dsp:cNvPr id="0" name=""/>
        <dsp:cNvSpPr/>
      </dsp:nvSpPr>
      <dsp:spPr>
        <a:xfrm>
          <a:off x="175781" y="254799"/>
          <a:ext cx="1721191" cy="1401394"/>
        </a:xfrm>
        <a:prstGeom prst="roundRect">
          <a:avLst>
            <a:gd name="adj" fmla="val 1000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8A7B614-0C8E-7D46-BC72-E7155EE7B1FB}">
      <dsp:nvSpPr>
        <dsp:cNvPr id="0" name=""/>
        <dsp:cNvSpPr/>
      </dsp:nvSpPr>
      <dsp:spPr>
        <a:xfrm rot="10800000">
          <a:off x="175781" y="1910992"/>
          <a:ext cx="1721191" cy="2335657"/>
        </a:xfrm>
        <a:prstGeom prst="round2SameRect">
          <a:avLst>
            <a:gd name="adj1" fmla="val 10500"/>
            <a:gd name="adj2" fmla="val 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Package your expertise</a:t>
          </a:r>
        </a:p>
        <a:p>
          <a:pPr marL="0" lvl="0" indent="0" algn="l" defTabSz="622300">
            <a:lnSpc>
              <a:spcPct val="90000"/>
            </a:lnSpc>
            <a:spcBef>
              <a:spcPct val="0"/>
            </a:spcBef>
            <a:spcAft>
              <a:spcPct val="35000"/>
            </a:spcAft>
            <a:buNone/>
          </a:pPr>
          <a:r>
            <a:rPr lang="en-US" sz="1400" i="1" kern="1200" dirty="0">
              <a:solidFill>
                <a:srgbClr val="000000"/>
              </a:solidFill>
            </a:rPr>
            <a:t>Communication science</a:t>
          </a:r>
        </a:p>
        <a:p>
          <a:pPr marL="0" lvl="0" indent="0" algn="l" defTabSz="622300">
            <a:lnSpc>
              <a:spcPct val="90000"/>
            </a:lnSpc>
            <a:spcBef>
              <a:spcPct val="0"/>
            </a:spcBef>
            <a:spcAft>
              <a:spcPct val="35000"/>
            </a:spcAft>
            <a:buNone/>
          </a:pPr>
          <a:r>
            <a:rPr lang="en-US" sz="1400" i="1" kern="1200" dirty="0">
              <a:solidFill>
                <a:srgbClr val="000000"/>
              </a:solidFill>
            </a:rPr>
            <a:t>Neuroeconomics</a:t>
          </a:r>
        </a:p>
        <a:p>
          <a:pPr marL="0" lvl="0" indent="0" algn="l" defTabSz="622300">
            <a:lnSpc>
              <a:spcPct val="90000"/>
            </a:lnSpc>
            <a:spcBef>
              <a:spcPct val="0"/>
            </a:spcBef>
            <a:spcAft>
              <a:spcPct val="35000"/>
            </a:spcAft>
            <a:buNone/>
          </a:pPr>
          <a:r>
            <a:rPr lang="en-US" sz="1400" kern="1200" dirty="0"/>
            <a:t>	</a:t>
          </a:r>
        </a:p>
      </dsp:txBody>
      <dsp:txXfrm rot="10800000">
        <a:off x="228714" y="1910992"/>
        <a:ext cx="1615325" cy="2282724"/>
      </dsp:txXfrm>
    </dsp:sp>
    <dsp:sp modelId="{9CCFBB92-0C38-584D-8202-5E5F3AAA5617}">
      <dsp:nvSpPr>
        <dsp:cNvPr id="0" name=""/>
        <dsp:cNvSpPr/>
      </dsp:nvSpPr>
      <dsp:spPr>
        <a:xfrm>
          <a:off x="2069091" y="254799"/>
          <a:ext cx="1721191" cy="1401394"/>
        </a:xfrm>
        <a:prstGeom prst="roundRect">
          <a:avLst>
            <a:gd name="adj" fmla="val 10000"/>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7F7BA78-FF73-2A40-BA1B-C1EEDDDCA551}">
      <dsp:nvSpPr>
        <dsp:cNvPr id="0" name=""/>
        <dsp:cNvSpPr/>
      </dsp:nvSpPr>
      <dsp:spPr>
        <a:xfrm rot="10800000">
          <a:off x="2069091" y="1910992"/>
          <a:ext cx="1721191" cy="2335657"/>
        </a:xfrm>
        <a:prstGeom prst="round2SameRect">
          <a:avLst>
            <a:gd name="adj1" fmla="val 10500"/>
            <a:gd name="adj2" fmla="val 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rgbClr val="000000"/>
              </a:solidFill>
            </a:rPr>
            <a:t>Acquire commitment</a:t>
          </a:r>
        </a:p>
        <a:p>
          <a:pPr marL="0" lvl="0" indent="0" algn="l" defTabSz="622300">
            <a:lnSpc>
              <a:spcPct val="90000"/>
            </a:lnSpc>
            <a:spcBef>
              <a:spcPct val="0"/>
            </a:spcBef>
            <a:spcAft>
              <a:spcPct val="35000"/>
            </a:spcAft>
            <a:buNone/>
          </a:pPr>
          <a:r>
            <a:rPr lang="en-US" sz="1400" i="1" kern="1200" dirty="0">
              <a:solidFill>
                <a:srgbClr val="000000"/>
              </a:solidFill>
            </a:rPr>
            <a:t>Behavioral change theories</a:t>
          </a:r>
        </a:p>
        <a:p>
          <a:pPr marL="0" lvl="0" indent="0" algn="l" defTabSz="622300">
            <a:lnSpc>
              <a:spcPct val="90000"/>
            </a:lnSpc>
            <a:spcBef>
              <a:spcPct val="0"/>
            </a:spcBef>
            <a:spcAft>
              <a:spcPct val="35000"/>
            </a:spcAft>
            <a:buNone/>
          </a:pPr>
          <a:r>
            <a:rPr lang="en-US" sz="1400" i="1" kern="1200" dirty="0">
              <a:solidFill>
                <a:srgbClr val="000000"/>
              </a:solidFill>
            </a:rPr>
            <a:t>Decision science</a:t>
          </a:r>
        </a:p>
        <a:p>
          <a:pPr marL="0" lvl="0" indent="0" algn="l" defTabSz="622300">
            <a:lnSpc>
              <a:spcPct val="90000"/>
            </a:lnSpc>
            <a:spcBef>
              <a:spcPct val="0"/>
            </a:spcBef>
            <a:spcAft>
              <a:spcPct val="35000"/>
            </a:spcAft>
            <a:buNone/>
          </a:pPr>
          <a:r>
            <a:rPr lang="en-US" sz="1400" i="1" kern="1200" dirty="0">
              <a:solidFill>
                <a:srgbClr val="000000"/>
              </a:solidFill>
            </a:rPr>
            <a:t>Value-driven enterprise risk management approach</a:t>
          </a:r>
        </a:p>
      </dsp:txBody>
      <dsp:txXfrm rot="10800000">
        <a:off x="2122024" y="1910992"/>
        <a:ext cx="1615325" cy="2282724"/>
      </dsp:txXfrm>
    </dsp:sp>
    <dsp:sp modelId="{6B7E653D-CE3F-6541-8F40-B74D4BBEE0E1}">
      <dsp:nvSpPr>
        <dsp:cNvPr id="0" name=""/>
        <dsp:cNvSpPr/>
      </dsp:nvSpPr>
      <dsp:spPr>
        <a:xfrm>
          <a:off x="3962401" y="254799"/>
          <a:ext cx="1721191" cy="1401394"/>
        </a:xfrm>
        <a:prstGeom prst="roundRect">
          <a:avLst>
            <a:gd name="adj" fmla="val 10000"/>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0486F1F-45DE-E649-8ADF-3A21261E2E25}">
      <dsp:nvSpPr>
        <dsp:cNvPr id="0" name=""/>
        <dsp:cNvSpPr/>
      </dsp:nvSpPr>
      <dsp:spPr>
        <a:xfrm rot="10800000">
          <a:off x="3962401" y="1910992"/>
          <a:ext cx="1721191" cy="2335657"/>
        </a:xfrm>
        <a:prstGeom prst="round2SameRect">
          <a:avLst>
            <a:gd name="adj1" fmla="val 10500"/>
            <a:gd name="adj2" fmla="val 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rgbClr val="000000"/>
              </a:solidFill>
            </a:rPr>
            <a:t>Evaluate outcomes</a:t>
          </a:r>
        </a:p>
        <a:p>
          <a:pPr marL="0" lvl="0" indent="0" algn="l" defTabSz="622300">
            <a:lnSpc>
              <a:spcPct val="90000"/>
            </a:lnSpc>
            <a:spcBef>
              <a:spcPct val="0"/>
            </a:spcBef>
            <a:spcAft>
              <a:spcPct val="35000"/>
            </a:spcAft>
            <a:buNone/>
          </a:pPr>
          <a:r>
            <a:rPr lang="en-US" sz="1400" i="1" kern="1200" dirty="0">
              <a:solidFill>
                <a:srgbClr val="000000"/>
              </a:solidFill>
            </a:rPr>
            <a:t>Financial management</a:t>
          </a:r>
        </a:p>
        <a:p>
          <a:pPr marL="0" lvl="0" indent="0" algn="l" defTabSz="622300">
            <a:lnSpc>
              <a:spcPct val="90000"/>
            </a:lnSpc>
            <a:spcBef>
              <a:spcPct val="0"/>
            </a:spcBef>
            <a:spcAft>
              <a:spcPct val="35000"/>
            </a:spcAft>
            <a:buNone/>
          </a:pPr>
          <a:r>
            <a:rPr lang="en-US" sz="1400" i="1" kern="1200" dirty="0">
              <a:solidFill>
                <a:srgbClr val="000000"/>
              </a:solidFill>
            </a:rPr>
            <a:t>Value-driven enterprise risk management metrics</a:t>
          </a:r>
        </a:p>
      </dsp:txBody>
      <dsp:txXfrm rot="10800000">
        <a:off x="4015334" y="1910992"/>
        <a:ext cx="1615325" cy="22827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D3B73-E257-B942-A239-7BE73BA83D5F}">
      <dsp:nvSpPr>
        <dsp:cNvPr id="0" name=""/>
        <dsp:cNvSpPr/>
      </dsp:nvSpPr>
      <dsp:spPr>
        <a:xfrm>
          <a:off x="1473206" y="647"/>
          <a:ext cx="752179" cy="752179"/>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You (as the SME or facilitator) need to manage bias when discussing uncertainty</a:t>
          </a:r>
        </a:p>
      </dsp:txBody>
      <dsp:txXfrm>
        <a:off x="1583360" y="110801"/>
        <a:ext cx="531871" cy="531871"/>
      </dsp:txXfrm>
    </dsp:sp>
    <dsp:sp modelId="{2FFCC6C9-C1FE-3E4F-B9B8-23BC221F7432}">
      <dsp:nvSpPr>
        <dsp:cNvPr id="0" name=""/>
        <dsp:cNvSpPr/>
      </dsp:nvSpPr>
      <dsp:spPr>
        <a:xfrm rot="2700000">
          <a:off x="2144569" y="644821"/>
          <a:ext cx="199481" cy="253860"/>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3333" y="674435"/>
        <a:ext cx="139637" cy="152316"/>
      </dsp:txXfrm>
    </dsp:sp>
    <dsp:sp modelId="{6A6EA051-87FD-A04D-8D5A-976324077A80}">
      <dsp:nvSpPr>
        <dsp:cNvPr id="0" name=""/>
        <dsp:cNvSpPr/>
      </dsp:nvSpPr>
      <dsp:spPr>
        <a:xfrm>
          <a:off x="2271218" y="798660"/>
          <a:ext cx="752179" cy="752179"/>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Probability language can be used to describe uncertainty</a:t>
          </a:r>
        </a:p>
      </dsp:txBody>
      <dsp:txXfrm>
        <a:off x="2381372" y="908814"/>
        <a:ext cx="531871" cy="531871"/>
      </dsp:txXfrm>
    </dsp:sp>
    <dsp:sp modelId="{5BCD0AC7-9ABF-B84A-904A-8C8D17DAC8A2}">
      <dsp:nvSpPr>
        <dsp:cNvPr id="0" name=""/>
        <dsp:cNvSpPr/>
      </dsp:nvSpPr>
      <dsp:spPr>
        <a:xfrm rot="8100000">
          <a:off x="2152553" y="1442833"/>
          <a:ext cx="199481" cy="253860"/>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03633" y="1472447"/>
        <a:ext cx="139637" cy="152316"/>
      </dsp:txXfrm>
    </dsp:sp>
    <dsp:sp modelId="{67908915-A927-E644-9232-A40604A00E13}">
      <dsp:nvSpPr>
        <dsp:cNvPr id="0" name=""/>
        <dsp:cNvSpPr/>
      </dsp:nvSpPr>
      <dsp:spPr>
        <a:xfrm>
          <a:off x="1473206" y="1596672"/>
          <a:ext cx="752179" cy="752179"/>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asked to define probabilities</a:t>
          </a:r>
        </a:p>
      </dsp:txBody>
      <dsp:txXfrm>
        <a:off x="1583360" y="1706826"/>
        <a:ext cx="531871" cy="531871"/>
      </dsp:txXfrm>
    </dsp:sp>
    <dsp:sp modelId="{BBDE5C5C-66BB-0D4A-B190-9130C40BC06E}">
      <dsp:nvSpPr>
        <dsp:cNvPr id="0" name=""/>
        <dsp:cNvSpPr/>
      </dsp:nvSpPr>
      <dsp:spPr>
        <a:xfrm rot="13500000">
          <a:off x="1354540" y="1450818"/>
          <a:ext cx="199481" cy="253860"/>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05620" y="1522748"/>
        <a:ext cx="139637" cy="152316"/>
      </dsp:txXfrm>
    </dsp:sp>
    <dsp:sp modelId="{687E59DF-9F4A-FB4D-A7B3-00FF307E6307}">
      <dsp:nvSpPr>
        <dsp:cNvPr id="0" name=""/>
        <dsp:cNvSpPr/>
      </dsp:nvSpPr>
      <dsp:spPr>
        <a:xfrm>
          <a:off x="675193" y="798660"/>
          <a:ext cx="752179" cy="752179"/>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influenced by uncertainty</a:t>
          </a:r>
        </a:p>
      </dsp:txBody>
      <dsp:txXfrm>
        <a:off x="785347" y="908814"/>
        <a:ext cx="531871" cy="531871"/>
      </dsp:txXfrm>
    </dsp:sp>
    <dsp:sp modelId="{799DCD56-06AF-2F49-A7FD-11394FE46948}">
      <dsp:nvSpPr>
        <dsp:cNvPr id="0" name=""/>
        <dsp:cNvSpPr/>
      </dsp:nvSpPr>
      <dsp:spPr>
        <a:xfrm rot="18900000">
          <a:off x="1346556" y="652805"/>
          <a:ext cx="199481" cy="253860"/>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5320" y="724735"/>
        <a:ext cx="139637" cy="1523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C2A96-A294-7F40-9D93-C39E7E639BB9}">
      <dsp:nvSpPr>
        <dsp:cNvPr id="0" name=""/>
        <dsp:cNvSpPr/>
      </dsp:nvSpPr>
      <dsp:spPr>
        <a:xfrm>
          <a:off x="48460" y="226759"/>
          <a:ext cx="1195363" cy="119536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4">
                  <a:lumMod val="50000"/>
                </a:schemeClr>
              </a:solidFill>
            </a:rPr>
            <a:t>Descriptive: social science</a:t>
          </a:r>
        </a:p>
      </dsp:txBody>
      <dsp:txXfrm>
        <a:off x="215380" y="367718"/>
        <a:ext cx="689218" cy="913445"/>
      </dsp:txXfrm>
    </dsp:sp>
    <dsp:sp modelId="{76E564A9-C734-6C46-8597-251CD3EDA8DD}">
      <dsp:nvSpPr>
        <dsp:cNvPr id="0" name=""/>
        <dsp:cNvSpPr/>
      </dsp:nvSpPr>
      <dsp:spPr>
        <a:xfrm>
          <a:off x="909983" y="226759"/>
          <a:ext cx="1195363" cy="1195363"/>
        </a:xfrm>
        <a:prstGeom prst="ellipse">
          <a:avLst/>
        </a:prstGeom>
        <a:solidFill>
          <a:schemeClr val="accent4">
            <a:alpha val="50000"/>
            <a:hueOff val="-4464770"/>
            <a:satOff val="26899"/>
            <a:lumOff val="215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4">
                  <a:lumMod val="50000"/>
                </a:schemeClr>
              </a:solidFill>
            </a:rPr>
            <a:t>Normative: math</a:t>
          </a:r>
        </a:p>
      </dsp:txBody>
      <dsp:txXfrm>
        <a:off x="1249208" y="367718"/>
        <a:ext cx="689218" cy="9134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5F535-8D46-0D4F-84E0-A9A187E6F344}">
      <dsp:nvSpPr>
        <dsp:cNvPr id="0" name=""/>
        <dsp:cNvSpPr/>
      </dsp:nvSpPr>
      <dsp:spPr>
        <a:xfrm>
          <a:off x="2028407" y="41401"/>
          <a:ext cx="2152904" cy="2152904"/>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Systems engineering</a:t>
          </a:r>
        </a:p>
      </dsp:txBody>
      <dsp:txXfrm>
        <a:off x="2276819" y="331215"/>
        <a:ext cx="1656080" cy="683133"/>
      </dsp:txXfrm>
    </dsp:sp>
    <dsp:sp modelId="{DE8EE838-F06F-7644-B173-1E37A5D71FC4}">
      <dsp:nvSpPr>
        <dsp:cNvPr id="0" name=""/>
        <dsp:cNvSpPr/>
      </dsp:nvSpPr>
      <dsp:spPr>
        <a:xfrm>
          <a:off x="2980654" y="993647"/>
          <a:ext cx="2152904" cy="2152904"/>
        </a:xfrm>
        <a:prstGeom prst="ellipse">
          <a:avLst/>
        </a:prstGeom>
        <a:solidFill>
          <a:schemeClr val="accent4">
            <a:alpha val="50000"/>
            <a:hueOff val="-1488257"/>
            <a:satOff val="8966"/>
            <a:lumOff val="71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Game theory</a:t>
          </a:r>
        </a:p>
      </dsp:txBody>
      <dsp:txXfrm>
        <a:off x="4139910" y="1242060"/>
        <a:ext cx="828040" cy="1656080"/>
      </dsp:txXfrm>
    </dsp:sp>
    <dsp:sp modelId="{C9491FD6-995B-ED43-A0A1-CB476920DCDF}">
      <dsp:nvSpPr>
        <dsp:cNvPr id="0" name=""/>
        <dsp:cNvSpPr/>
      </dsp:nvSpPr>
      <dsp:spPr>
        <a:xfrm>
          <a:off x="1964897" y="1987294"/>
          <a:ext cx="2152904" cy="2152904"/>
        </a:xfrm>
        <a:prstGeom prst="ellipse">
          <a:avLst/>
        </a:prstGeom>
        <a:solidFill>
          <a:schemeClr val="accent4">
            <a:alpha val="50000"/>
            <a:hueOff val="-2976513"/>
            <a:satOff val="17933"/>
            <a:lumOff val="143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Organizational behavior</a:t>
          </a:r>
        </a:p>
      </dsp:txBody>
      <dsp:txXfrm>
        <a:off x="2213309" y="3167251"/>
        <a:ext cx="1656080" cy="683133"/>
      </dsp:txXfrm>
    </dsp:sp>
    <dsp:sp modelId="{8A8413BA-C7B8-9946-9F82-07B5BCEF36C9}">
      <dsp:nvSpPr>
        <dsp:cNvPr id="0" name=""/>
        <dsp:cNvSpPr/>
      </dsp:nvSpPr>
      <dsp:spPr>
        <a:xfrm>
          <a:off x="1076161" y="993647"/>
          <a:ext cx="2152904" cy="2152904"/>
        </a:xfrm>
        <a:prstGeom prst="ellipse">
          <a:avLst/>
        </a:prstGeom>
        <a:solidFill>
          <a:schemeClr val="accent4">
            <a:alpha val="50000"/>
            <a:hueOff val="-4464770"/>
            <a:satOff val="26899"/>
            <a:lumOff val="215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Cognitive science</a:t>
          </a:r>
        </a:p>
      </dsp:txBody>
      <dsp:txXfrm>
        <a:off x="1241769" y="1242060"/>
        <a:ext cx="828040" cy="16560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2612F-D956-8B49-9DA2-E4ED766C1DB5}">
      <dsp:nvSpPr>
        <dsp:cNvPr id="0" name=""/>
        <dsp:cNvSpPr/>
      </dsp:nvSpPr>
      <dsp:spPr>
        <a:xfrm>
          <a:off x="1773232" y="6"/>
          <a:ext cx="2057400" cy="2057400"/>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DA- Art &amp; Science &amp; Business:</a:t>
          </a:r>
        </a:p>
        <a:p>
          <a:pPr marL="0" lvl="0" indent="0" algn="ctr" defTabSz="533400">
            <a:lnSpc>
              <a:spcPct val="90000"/>
            </a:lnSpc>
            <a:spcBef>
              <a:spcPct val="0"/>
            </a:spcBef>
            <a:spcAft>
              <a:spcPct val="35000"/>
            </a:spcAft>
            <a:buNone/>
          </a:pPr>
          <a:r>
            <a:rPr lang="en-US" sz="1200" kern="1200" dirty="0"/>
            <a:t>Science, Best Practices, Business /Budget Tools </a:t>
          </a:r>
        </a:p>
      </dsp:txBody>
      <dsp:txXfrm>
        <a:off x="2047552" y="360051"/>
        <a:ext cx="1508760" cy="925830"/>
      </dsp:txXfrm>
    </dsp:sp>
    <dsp:sp modelId="{296A1534-0528-A248-B6B7-2BE40FA3A09F}">
      <dsp:nvSpPr>
        <dsp:cNvPr id="0" name=""/>
        <dsp:cNvSpPr/>
      </dsp:nvSpPr>
      <dsp:spPr>
        <a:xfrm>
          <a:off x="2444178" y="1328737"/>
          <a:ext cx="2057400" cy="2057400"/>
        </a:xfrm>
        <a:prstGeom prst="ellipse">
          <a:avLst/>
        </a:prstGeom>
        <a:gradFill rotWithShape="0">
          <a:gsLst>
            <a:gs pos="0">
              <a:schemeClr val="accent2">
                <a:alpha val="50000"/>
                <a:hueOff val="2340759"/>
                <a:satOff val="-2919"/>
                <a:lumOff val="686"/>
                <a:alphaOff val="0"/>
                <a:tint val="100000"/>
                <a:shade val="100000"/>
                <a:satMod val="130000"/>
              </a:schemeClr>
            </a:gs>
            <a:gs pos="100000">
              <a:schemeClr val="accent2">
                <a:alpha val="50000"/>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Prescriptive Decision Science</a:t>
          </a:r>
        </a:p>
        <a:p>
          <a:pPr marL="0" lvl="0" indent="0" algn="ctr" defTabSz="533400">
            <a:lnSpc>
              <a:spcPct val="90000"/>
            </a:lnSpc>
            <a:spcBef>
              <a:spcPct val="0"/>
            </a:spcBef>
            <a:spcAft>
              <a:spcPct val="35000"/>
            </a:spcAft>
            <a:buNone/>
          </a:pPr>
          <a:r>
            <a:rPr lang="en-US" sz="1200" kern="1200" dirty="0">
              <a:solidFill>
                <a:srgbClr val="FF0000"/>
              </a:solidFill>
            </a:rPr>
            <a:t>How people should make decisions to get more of what they want</a:t>
          </a:r>
        </a:p>
      </dsp:txBody>
      <dsp:txXfrm>
        <a:off x="3073400" y="1860232"/>
        <a:ext cx="1234440" cy="1131570"/>
      </dsp:txXfrm>
    </dsp:sp>
    <dsp:sp modelId="{4DD89176-8ECC-A44D-A94A-3BAEF61E0035}">
      <dsp:nvSpPr>
        <dsp:cNvPr id="0" name=""/>
        <dsp:cNvSpPr/>
      </dsp:nvSpPr>
      <dsp:spPr>
        <a:xfrm>
          <a:off x="987422" y="1371593"/>
          <a:ext cx="2057400" cy="2057400"/>
        </a:xfrm>
        <a:prstGeom prst="ellipse">
          <a:avLst/>
        </a:prstGeom>
        <a:gradFill rotWithShape="0">
          <a:gsLst>
            <a:gs pos="0">
              <a:schemeClr val="accent2">
                <a:alpha val="50000"/>
                <a:hueOff val="4681519"/>
                <a:satOff val="-5839"/>
                <a:lumOff val="1373"/>
                <a:alphaOff val="0"/>
                <a:tint val="100000"/>
                <a:shade val="100000"/>
                <a:satMod val="130000"/>
              </a:schemeClr>
            </a:gs>
            <a:gs pos="100000">
              <a:schemeClr val="accent2">
                <a:alpha val="50000"/>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Behavioral Decision Science</a:t>
          </a:r>
        </a:p>
        <a:p>
          <a:pPr marL="0" lvl="0" indent="0" algn="ctr" defTabSz="533400">
            <a:lnSpc>
              <a:spcPct val="90000"/>
            </a:lnSpc>
            <a:spcBef>
              <a:spcPct val="0"/>
            </a:spcBef>
            <a:spcAft>
              <a:spcPct val="35000"/>
            </a:spcAft>
            <a:buNone/>
          </a:pPr>
          <a:r>
            <a:rPr lang="en-US" sz="1200" kern="1200" dirty="0">
              <a:solidFill>
                <a:srgbClr val="FF0000"/>
              </a:solidFill>
            </a:rPr>
            <a:t>How people naturally make decisions</a:t>
          </a:r>
        </a:p>
      </dsp:txBody>
      <dsp:txXfrm>
        <a:off x="1181161" y="1903088"/>
        <a:ext cx="1234440" cy="11315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E7D15-E6D9-A14A-85A8-B7C9BEB567F3}">
      <dsp:nvSpPr>
        <dsp:cNvPr id="0" name=""/>
        <dsp:cNvSpPr/>
      </dsp:nvSpPr>
      <dsp:spPr>
        <a:xfrm>
          <a:off x="1399482" y="574"/>
          <a:ext cx="388734" cy="388734"/>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1. Appropriate Frame</a:t>
          </a:r>
        </a:p>
      </dsp:txBody>
      <dsp:txXfrm>
        <a:off x="1456411" y="57503"/>
        <a:ext cx="274876" cy="274876"/>
      </dsp:txXfrm>
    </dsp:sp>
    <dsp:sp modelId="{BC68DFF7-E132-0744-85B5-2530CBEE17D1}">
      <dsp:nvSpPr>
        <dsp:cNvPr id="0" name=""/>
        <dsp:cNvSpPr/>
      </dsp:nvSpPr>
      <dsp:spPr>
        <a:xfrm rot="1800000">
          <a:off x="1792327" y="273690"/>
          <a:ext cx="103080" cy="131197"/>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1794399" y="292198"/>
        <a:ext cx="72156" cy="78719"/>
      </dsp:txXfrm>
    </dsp:sp>
    <dsp:sp modelId="{5322578C-D457-844F-A491-71EEEB715220}">
      <dsp:nvSpPr>
        <dsp:cNvPr id="0" name=""/>
        <dsp:cNvSpPr/>
      </dsp:nvSpPr>
      <dsp:spPr>
        <a:xfrm>
          <a:off x="1904571" y="292187"/>
          <a:ext cx="388734" cy="388734"/>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2. Creative, Doable Alternatives</a:t>
          </a:r>
        </a:p>
      </dsp:txBody>
      <dsp:txXfrm>
        <a:off x="1961500" y="349116"/>
        <a:ext cx="274876" cy="274876"/>
      </dsp:txXfrm>
    </dsp:sp>
    <dsp:sp modelId="{6081F05C-00DB-A847-B94E-332176B40310}">
      <dsp:nvSpPr>
        <dsp:cNvPr id="0" name=""/>
        <dsp:cNvSpPr/>
      </dsp:nvSpPr>
      <dsp:spPr>
        <a:xfrm rot="5400000">
          <a:off x="2047398" y="709651"/>
          <a:ext cx="103080" cy="131197"/>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062860" y="720428"/>
        <a:ext cx="72156" cy="78719"/>
      </dsp:txXfrm>
    </dsp:sp>
    <dsp:sp modelId="{567DFA6E-EF61-EA49-A1E8-6F36433D635A}">
      <dsp:nvSpPr>
        <dsp:cNvPr id="0" name=""/>
        <dsp:cNvSpPr/>
      </dsp:nvSpPr>
      <dsp:spPr>
        <a:xfrm>
          <a:off x="1904571" y="875413"/>
          <a:ext cx="388734" cy="388734"/>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3. Meaningful, Reliable  Information</a:t>
          </a:r>
        </a:p>
      </dsp:txBody>
      <dsp:txXfrm>
        <a:off x="1961500" y="932342"/>
        <a:ext cx="274876" cy="274876"/>
      </dsp:txXfrm>
    </dsp:sp>
    <dsp:sp modelId="{AA8A3B77-A128-BA45-9545-36F2786FC02E}">
      <dsp:nvSpPr>
        <dsp:cNvPr id="0" name=""/>
        <dsp:cNvSpPr/>
      </dsp:nvSpPr>
      <dsp:spPr>
        <a:xfrm rot="9000000">
          <a:off x="1797380" y="1148529"/>
          <a:ext cx="103080" cy="131197"/>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1826232" y="1167037"/>
        <a:ext cx="72156" cy="78719"/>
      </dsp:txXfrm>
    </dsp:sp>
    <dsp:sp modelId="{B7D4C895-D62A-B94F-A4CA-A4AFD2C92066}">
      <dsp:nvSpPr>
        <dsp:cNvPr id="0" name=""/>
        <dsp:cNvSpPr/>
      </dsp:nvSpPr>
      <dsp:spPr>
        <a:xfrm>
          <a:off x="1399482" y="1167026"/>
          <a:ext cx="388734" cy="388734"/>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4. Clear Values and Trade Offs</a:t>
          </a:r>
        </a:p>
      </dsp:txBody>
      <dsp:txXfrm>
        <a:off x="1456411" y="1223955"/>
        <a:ext cx="274876" cy="274876"/>
      </dsp:txXfrm>
    </dsp:sp>
    <dsp:sp modelId="{8792F585-F853-5341-A455-D0836F773822}">
      <dsp:nvSpPr>
        <dsp:cNvPr id="0" name=""/>
        <dsp:cNvSpPr/>
      </dsp:nvSpPr>
      <dsp:spPr>
        <a:xfrm rot="12600000">
          <a:off x="1292291" y="1151446"/>
          <a:ext cx="103080" cy="131197"/>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1321143" y="1185416"/>
        <a:ext cx="72156" cy="78719"/>
      </dsp:txXfrm>
    </dsp:sp>
    <dsp:sp modelId="{E9553CA6-84C2-994E-AA93-37F1D86130D2}">
      <dsp:nvSpPr>
        <dsp:cNvPr id="0" name=""/>
        <dsp:cNvSpPr/>
      </dsp:nvSpPr>
      <dsp:spPr>
        <a:xfrm>
          <a:off x="894394" y="875413"/>
          <a:ext cx="388734" cy="388734"/>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5. Logically Correct Reasoning</a:t>
          </a:r>
        </a:p>
      </dsp:txBody>
      <dsp:txXfrm>
        <a:off x="951323" y="932342"/>
        <a:ext cx="274876" cy="274876"/>
      </dsp:txXfrm>
    </dsp:sp>
    <dsp:sp modelId="{1C4FEDA8-EC5A-7C4C-AE62-4ADAFA7D3A7F}">
      <dsp:nvSpPr>
        <dsp:cNvPr id="0" name=""/>
        <dsp:cNvSpPr/>
      </dsp:nvSpPr>
      <dsp:spPr>
        <a:xfrm rot="16200000">
          <a:off x="1037221" y="715485"/>
          <a:ext cx="103080" cy="131197"/>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1052683" y="757186"/>
        <a:ext cx="72156" cy="78719"/>
      </dsp:txXfrm>
    </dsp:sp>
    <dsp:sp modelId="{70552E61-88F7-584E-B8A3-6C9700C99E75}">
      <dsp:nvSpPr>
        <dsp:cNvPr id="0" name=""/>
        <dsp:cNvSpPr/>
      </dsp:nvSpPr>
      <dsp:spPr>
        <a:xfrm>
          <a:off x="894394" y="292187"/>
          <a:ext cx="388734" cy="388734"/>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6. Commitment to Action</a:t>
          </a:r>
        </a:p>
      </dsp:txBody>
      <dsp:txXfrm>
        <a:off x="951323" y="349116"/>
        <a:ext cx="274876" cy="274876"/>
      </dsp:txXfrm>
    </dsp:sp>
    <dsp:sp modelId="{ED5E2EB2-069C-5944-8D82-093A8FBA9858}">
      <dsp:nvSpPr>
        <dsp:cNvPr id="0" name=""/>
        <dsp:cNvSpPr/>
      </dsp:nvSpPr>
      <dsp:spPr>
        <a:xfrm rot="19800000">
          <a:off x="1287238" y="276607"/>
          <a:ext cx="103080" cy="131197"/>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1289310" y="310577"/>
        <a:ext cx="72156" cy="787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E718C-03FE-EC44-8888-07117452A2DE}">
      <dsp:nvSpPr>
        <dsp:cNvPr id="0" name=""/>
        <dsp:cNvSpPr/>
      </dsp:nvSpPr>
      <dsp:spPr>
        <a:xfrm rot="5400000">
          <a:off x="183460" y="1899168"/>
          <a:ext cx="686222" cy="78123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E5891EA-2936-F44F-A97C-2BB537FB98E0}">
      <dsp:nvSpPr>
        <dsp:cNvPr id="0" name=""/>
        <dsp:cNvSpPr/>
      </dsp:nvSpPr>
      <dsp:spPr>
        <a:xfrm>
          <a:off x="1653" y="1138477"/>
          <a:ext cx="1155194" cy="808598"/>
        </a:xfrm>
        <a:prstGeom prst="roundRect">
          <a:avLst>
            <a:gd name="adj" fmla="val 1667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t>Management commissions a team to work on a problem</a:t>
          </a:r>
        </a:p>
      </dsp:txBody>
      <dsp:txXfrm>
        <a:off x="41133" y="1177957"/>
        <a:ext cx="1076234" cy="729638"/>
      </dsp:txXfrm>
    </dsp:sp>
    <dsp:sp modelId="{85EF6C5D-C5B0-3A4F-8653-F0BCEE6AEB85}">
      <dsp:nvSpPr>
        <dsp:cNvPr id="0" name=""/>
        <dsp:cNvSpPr/>
      </dsp:nvSpPr>
      <dsp:spPr>
        <a:xfrm>
          <a:off x="1156848" y="1215595"/>
          <a:ext cx="840178" cy="653545"/>
        </a:xfrm>
        <a:prstGeom prst="rect">
          <a:avLst/>
        </a:prstGeom>
        <a:noFill/>
        <a:ln>
          <a:noFill/>
        </a:ln>
        <a:effectLst/>
      </dsp:spPr>
      <dsp:style>
        <a:lnRef idx="0">
          <a:scrgbClr r="0" g="0" b="0"/>
        </a:lnRef>
        <a:fillRef idx="0">
          <a:scrgbClr r="0" g="0" b="0"/>
        </a:fillRef>
        <a:effectRef idx="0">
          <a:scrgbClr r="0" g="0" b="0"/>
        </a:effectRef>
        <a:fontRef idx="minor"/>
      </dsp:style>
    </dsp:sp>
    <dsp:sp modelId="{56BEA18E-B441-8442-8395-C241DA83189E}">
      <dsp:nvSpPr>
        <dsp:cNvPr id="0" name=""/>
        <dsp:cNvSpPr/>
      </dsp:nvSpPr>
      <dsp:spPr>
        <a:xfrm rot="5400000">
          <a:off x="1141239" y="2807491"/>
          <a:ext cx="686222" cy="78123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4A74B5A-D8B1-4644-90AC-097BB0EBA186}">
      <dsp:nvSpPr>
        <dsp:cNvPr id="0" name=""/>
        <dsp:cNvSpPr/>
      </dsp:nvSpPr>
      <dsp:spPr>
        <a:xfrm>
          <a:off x="959432" y="2046800"/>
          <a:ext cx="1155194" cy="808598"/>
        </a:xfrm>
        <a:prstGeom prst="roundRect">
          <a:avLst>
            <a:gd name="adj" fmla="val 1667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t>The team analyzes the situation, creates a solution and presents to management</a:t>
          </a:r>
        </a:p>
      </dsp:txBody>
      <dsp:txXfrm>
        <a:off x="998912" y="2086280"/>
        <a:ext cx="1076234" cy="729638"/>
      </dsp:txXfrm>
    </dsp:sp>
    <dsp:sp modelId="{8EA5D5C3-4000-EC4E-ACCD-6ACBA3717905}">
      <dsp:nvSpPr>
        <dsp:cNvPr id="0" name=""/>
        <dsp:cNvSpPr/>
      </dsp:nvSpPr>
      <dsp:spPr>
        <a:xfrm>
          <a:off x="2114627" y="2123918"/>
          <a:ext cx="840178" cy="653545"/>
        </a:xfrm>
        <a:prstGeom prst="rect">
          <a:avLst/>
        </a:prstGeom>
        <a:noFill/>
        <a:ln>
          <a:noFill/>
        </a:ln>
        <a:effectLst/>
      </dsp:spPr>
      <dsp:style>
        <a:lnRef idx="0">
          <a:scrgbClr r="0" g="0" b="0"/>
        </a:lnRef>
        <a:fillRef idx="0">
          <a:scrgbClr r="0" g="0" b="0"/>
        </a:fillRef>
        <a:effectRef idx="0">
          <a:scrgbClr r="0" g="0" b="0"/>
        </a:effectRef>
        <a:fontRef idx="minor"/>
      </dsp:style>
    </dsp:sp>
    <dsp:sp modelId="{EA8ABDF3-7B82-4542-9E65-79C89F444EEF}">
      <dsp:nvSpPr>
        <dsp:cNvPr id="0" name=""/>
        <dsp:cNvSpPr/>
      </dsp:nvSpPr>
      <dsp:spPr>
        <a:xfrm>
          <a:off x="1917211" y="2955123"/>
          <a:ext cx="1155194" cy="808598"/>
        </a:xfrm>
        <a:prstGeom prst="roundRect">
          <a:avLst>
            <a:gd name="adj" fmla="val 1667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t>Management accepts or rejects</a:t>
          </a:r>
        </a:p>
      </dsp:txBody>
      <dsp:txXfrm>
        <a:off x="1956691" y="2994603"/>
        <a:ext cx="1076234" cy="7296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E7D15-E6D9-A14A-85A8-B7C9BEB567F3}">
      <dsp:nvSpPr>
        <dsp:cNvPr id="0" name=""/>
        <dsp:cNvSpPr/>
      </dsp:nvSpPr>
      <dsp:spPr>
        <a:xfrm>
          <a:off x="1889257" y="1069"/>
          <a:ext cx="819463" cy="81946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1. Appropriate Frame</a:t>
          </a:r>
        </a:p>
      </dsp:txBody>
      <dsp:txXfrm>
        <a:off x="2009265" y="121077"/>
        <a:ext cx="579447" cy="579447"/>
      </dsp:txXfrm>
    </dsp:sp>
    <dsp:sp modelId="{BC68DFF7-E132-0744-85B5-2530CBEE17D1}">
      <dsp:nvSpPr>
        <dsp:cNvPr id="0" name=""/>
        <dsp:cNvSpPr/>
      </dsp:nvSpPr>
      <dsp:spPr>
        <a:xfrm rot="1800000">
          <a:off x="2717619" y="577172"/>
          <a:ext cx="218095" cy="276569"/>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22002" y="616129"/>
        <a:ext cx="152667" cy="165941"/>
      </dsp:txXfrm>
    </dsp:sp>
    <dsp:sp modelId="{5322578C-D457-844F-A491-71EEEB715220}">
      <dsp:nvSpPr>
        <dsp:cNvPr id="0" name=""/>
        <dsp:cNvSpPr/>
      </dsp:nvSpPr>
      <dsp:spPr>
        <a:xfrm>
          <a:off x="2955304" y="616552"/>
          <a:ext cx="819463" cy="81946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2. Creative, Doable Alternatives</a:t>
          </a:r>
        </a:p>
      </dsp:txBody>
      <dsp:txXfrm>
        <a:off x="3075312" y="736560"/>
        <a:ext cx="579447" cy="579447"/>
      </dsp:txXfrm>
    </dsp:sp>
    <dsp:sp modelId="{6081F05C-00DB-A847-B94E-332176B40310}">
      <dsp:nvSpPr>
        <dsp:cNvPr id="0" name=""/>
        <dsp:cNvSpPr/>
      </dsp:nvSpPr>
      <dsp:spPr>
        <a:xfrm rot="5400000">
          <a:off x="3255988" y="1497310"/>
          <a:ext cx="218095" cy="276569"/>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88702" y="1519910"/>
        <a:ext cx="152667" cy="165941"/>
      </dsp:txXfrm>
    </dsp:sp>
    <dsp:sp modelId="{567DFA6E-EF61-EA49-A1E8-6F36433D635A}">
      <dsp:nvSpPr>
        <dsp:cNvPr id="0" name=""/>
        <dsp:cNvSpPr/>
      </dsp:nvSpPr>
      <dsp:spPr>
        <a:xfrm>
          <a:off x="2955304" y="1847518"/>
          <a:ext cx="819463" cy="81946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3. Meaningful, Reliable  Information</a:t>
          </a:r>
        </a:p>
      </dsp:txBody>
      <dsp:txXfrm>
        <a:off x="3075312" y="1967526"/>
        <a:ext cx="579447" cy="579447"/>
      </dsp:txXfrm>
    </dsp:sp>
    <dsp:sp modelId="{AA8A3B77-A128-BA45-9545-36F2786FC02E}">
      <dsp:nvSpPr>
        <dsp:cNvPr id="0" name=""/>
        <dsp:cNvSpPr/>
      </dsp:nvSpPr>
      <dsp:spPr>
        <a:xfrm rot="9000000">
          <a:off x="2728310" y="2423620"/>
          <a:ext cx="218095" cy="276569"/>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2789355" y="2462577"/>
        <a:ext cx="152667" cy="165941"/>
      </dsp:txXfrm>
    </dsp:sp>
    <dsp:sp modelId="{B7D4C895-D62A-B94F-A4CA-A4AFD2C92066}">
      <dsp:nvSpPr>
        <dsp:cNvPr id="0" name=""/>
        <dsp:cNvSpPr/>
      </dsp:nvSpPr>
      <dsp:spPr>
        <a:xfrm>
          <a:off x="1889257" y="2463001"/>
          <a:ext cx="819463" cy="81946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4. Clear Values and Trade Offs</a:t>
          </a:r>
        </a:p>
      </dsp:txBody>
      <dsp:txXfrm>
        <a:off x="2009265" y="2583009"/>
        <a:ext cx="579447" cy="579447"/>
      </dsp:txXfrm>
    </dsp:sp>
    <dsp:sp modelId="{8792F585-F853-5341-A455-D0836F773822}">
      <dsp:nvSpPr>
        <dsp:cNvPr id="0" name=""/>
        <dsp:cNvSpPr/>
      </dsp:nvSpPr>
      <dsp:spPr>
        <a:xfrm rot="12600000">
          <a:off x="1662262" y="2429793"/>
          <a:ext cx="218095" cy="276569"/>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723307" y="2501464"/>
        <a:ext cx="152667" cy="165941"/>
      </dsp:txXfrm>
    </dsp:sp>
    <dsp:sp modelId="{E9553CA6-84C2-994E-AA93-37F1D86130D2}">
      <dsp:nvSpPr>
        <dsp:cNvPr id="0" name=""/>
        <dsp:cNvSpPr/>
      </dsp:nvSpPr>
      <dsp:spPr>
        <a:xfrm>
          <a:off x="823209" y="1847518"/>
          <a:ext cx="819463" cy="81946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5. Logically Correct Reasoning</a:t>
          </a:r>
        </a:p>
      </dsp:txBody>
      <dsp:txXfrm>
        <a:off x="943217" y="1967526"/>
        <a:ext cx="579447" cy="579447"/>
      </dsp:txXfrm>
    </dsp:sp>
    <dsp:sp modelId="{1C4FEDA8-EC5A-7C4C-AE62-4ADAFA7D3A7F}">
      <dsp:nvSpPr>
        <dsp:cNvPr id="0" name=""/>
        <dsp:cNvSpPr/>
      </dsp:nvSpPr>
      <dsp:spPr>
        <a:xfrm rot="16200000">
          <a:off x="1123893" y="1509655"/>
          <a:ext cx="218095" cy="276569"/>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156607" y="1597683"/>
        <a:ext cx="152667" cy="165941"/>
      </dsp:txXfrm>
    </dsp:sp>
    <dsp:sp modelId="{70552E61-88F7-584E-B8A3-6C9700C99E75}">
      <dsp:nvSpPr>
        <dsp:cNvPr id="0" name=""/>
        <dsp:cNvSpPr/>
      </dsp:nvSpPr>
      <dsp:spPr>
        <a:xfrm>
          <a:off x="823209" y="616552"/>
          <a:ext cx="819463" cy="81946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6. Commitment to Action</a:t>
          </a:r>
        </a:p>
      </dsp:txBody>
      <dsp:txXfrm>
        <a:off x="943217" y="736560"/>
        <a:ext cx="579447" cy="579447"/>
      </dsp:txXfrm>
    </dsp:sp>
    <dsp:sp modelId="{ED5E2EB2-069C-5944-8D82-093A8FBA9858}">
      <dsp:nvSpPr>
        <dsp:cNvPr id="0" name=""/>
        <dsp:cNvSpPr/>
      </dsp:nvSpPr>
      <dsp:spPr>
        <a:xfrm rot="19800000">
          <a:off x="1651571" y="583345"/>
          <a:ext cx="218095" cy="276569"/>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655954" y="655016"/>
        <a:ext cx="152667" cy="1659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62A8A-5D07-194F-B88C-3D3048041060}">
      <dsp:nvSpPr>
        <dsp:cNvPr id="0" name=""/>
        <dsp:cNvSpPr/>
      </dsp:nvSpPr>
      <dsp:spPr>
        <a:xfrm>
          <a:off x="2775584" y="2108835"/>
          <a:ext cx="2577465" cy="2577465"/>
        </a:xfrm>
        <a:prstGeom prst="gear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1. Appropriate fame</a:t>
          </a:r>
        </a:p>
      </dsp:txBody>
      <dsp:txXfrm>
        <a:off x="3293769" y="2712594"/>
        <a:ext cx="1541095" cy="1324870"/>
      </dsp:txXfrm>
    </dsp:sp>
    <dsp:sp modelId="{EA99E942-7222-294C-9FD0-936B39FC34C2}">
      <dsp:nvSpPr>
        <dsp:cNvPr id="0" name=""/>
        <dsp:cNvSpPr/>
      </dsp:nvSpPr>
      <dsp:spPr>
        <a:xfrm>
          <a:off x="1275968" y="1499616"/>
          <a:ext cx="1874520" cy="1874520"/>
        </a:xfrm>
        <a:prstGeom prst="gear6">
          <a:avLst/>
        </a:prstGeom>
        <a:solidFill>
          <a:srgbClr val="FFFF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2. Creative, doable alternatives</a:t>
          </a:r>
        </a:p>
      </dsp:txBody>
      <dsp:txXfrm>
        <a:off x="1747884" y="1974384"/>
        <a:ext cx="930688" cy="924984"/>
      </dsp:txXfrm>
    </dsp:sp>
    <dsp:sp modelId="{7C732689-0F94-C547-8453-E8C23EF42593}">
      <dsp:nvSpPr>
        <dsp:cNvPr id="0" name=""/>
        <dsp:cNvSpPr/>
      </dsp:nvSpPr>
      <dsp:spPr>
        <a:xfrm rot="20700000">
          <a:off x="2325891" y="206388"/>
          <a:ext cx="1836647" cy="1836647"/>
        </a:xfrm>
        <a:prstGeom prst="gear6">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3. Meaningful reliable information</a:t>
          </a:r>
        </a:p>
      </dsp:txBody>
      <dsp:txXfrm rot="-20700000">
        <a:off x="2728722" y="609219"/>
        <a:ext cx="1030986" cy="1030986"/>
      </dsp:txXfrm>
    </dsp:sp>
    <dsp:sp modelId="{22B7F048-7B58-A849-992F-F796354E8093}">
      <dsp:nvSpPr>
        <dsp:cNvPr id="0" name=""/>
        <dsp:cNvSpPr/>
      </dsp:nvSpPr>
      <dsp:spPr>
        <a:xfrm>
          <a:off x="2582830" y="1716802"/>
          <a:ext cx="3299155" cy="3299155"/>
        </a:xfrm>
        <a:prstGeom prst="circularArrow">
          <a:avLst>
            <a:gd name="adj1" fmla="val 4688"/>
            <a:gd name="adj2" fmla="val 299029"/>
            <a:gd name="adj3" fmla="val 2526786"/>
            <a:gd name="adj4" fmla="val 15838585"/>
            <a:gd name="adj5" fmla="val 546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E9EAEA-62D9-B74C-A4FB-8BA4D2BA3E7C}">
      <dsp:nvSpPr>
        <dsp:cNvPr id="0" name=""/>
        <dsp:cNvSpPr/>
      </dsp:nvSpPr>
      <dsp:spPr>
        <a:xfrm>
          <a:off x="943995" y="1082744"/>
          <a:ext cx="2397042" cy="2397042"/>
        </a:xfrm>
        <a:prstGeom prst="leftCircularArrow">
          <a:avLst>
            <a:gd name="adj1" fmla="val 6452"/>
            <a:gd name="adj2" fmla="val 429999"/>
            <a:gd name="adj3" fmla="val 10489124"/>
            <a:gd name="adj4" fmla="val 14837806"/>
            <a:gd name="adj5" fmla="val 7527"/>
          </a:avLst>
        </a:prstGeom>
        <a:solidFill>
          <a:srgbClr val="FFFF00"/>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EF635DD-7AE0-494F-AC88-22381AD21B0A}">
      <dsp:nvSpPr>
        <dsp:cNvPr id="0" name=""/>
        <dsp:cNvSpPr/>
      </dsp:nvSpPr>
      <dsp:spPr>
        <a:xfrm>
          <a:off x="1901056" y="-198017"/>
          <a:ext cx="2584494" cy="2584494"/>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62A8A-5D07-194F-B88C-3D3048041060}">
      <dsp:nvSpPr>
        <dsp:cNvPr id="0" name=""/>
        <dsp:cNvSpPr/>
      </dsp:nvSpPr>
      <dsp:spPr>
        <a:xfrm>
          <a:off x="2775584" y="2108835"/>
          <a:ext cx="2577465" cy="2577465"/>
        </a:xfrm>
        <a:prstGeom prst="gear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1. Appropriate fame</a:t>
          </a:r>
        </a:p>
      </dsp:txBody>
      <dsp:txXfrm>
        <a:off x="3293769" y="2712594"/>
        <a:ext cx="1541095" cy="1324870"/>
      </dsp:txXfrm>
    </dsp:sp>
    <dsp:sp modelId="{EA99E942-7222-294C-9FD0-936B39FC34C2}">
      <dsp:nvSpPr>
        <dsp:cNvPr id="0" name=""/>
        <dsp:cNvSpPr/>
      </dsp:nvSpPr>
      <dsp:spPr>
        <a:xfrm>
          <a:off x="1275968" y="1499616"/>
          <a:ext cx="1874520" cy="1874520"/>
        </a:xfrm>
        <a:prstGeom prst="gear6">
          <a:avLst/>
        </a:prstGeom>
        <a:solidFill>
          <a:srgbClr val="FFFF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2. Creative, doable alternatives</a:t>
          </a:r>
        </a:p>
      </dsp:txBody>
      <dsp:txXfrm>
        <a:off x="1747884" y="1974384"/>
        <a:ext cx="930688" cy="924984"/>
      </dsp:txXfrm>
    </dsp:sp>
    <dsp:sp modelId="{7C732689-0F94-C547-8453-E8C23EF42593}">
      <dsp:nvSpPr>
        <dsp:cNvPr id="0" name=""/>
        <dsp:cNvSpPr/>
      </dsp:nvSpPr>
      <dsp:spPr>
        <a:xfrm rot="20700000">
          <a:off x="2325891" y="206388"/>
          <a:ext cx="1836647" cy="1836647"/>
        </a:xfrm>
        <a:prstGeom prst="gear6">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3. Meaningful reliable information</a:t>
          </a:r>
        </a:p>
      </dsp:txBody>
      <dsp:txXfrm rot="-20700000">
        <a:off x="2728722" y="609219"/>
        <a:ext cx="1030986" cy="1030986"/>
      </dsp:txXfrm>
    </dsp:sp>
    <dsp:sp modelId="{22B7F048-7B58-A849-992F-F796354E8093}">
      <dsp:nvSpPr>
        <dsp:cNvPr id="0" name=""/>
        <dsp:cNvSpPr/>
      </dsp:nvSpPr>
      <dsp:spPr>
        <a:xfrm>
          <a:off x="2582830" y="1716802"/>
          <a:ext cx="3299155" cy="3299155"/>
        </a:xfrm>
        <a:prstGeom prst="circularArrow">
          <a:avLst>
            <a:gd name="adj1" fmla="val 4688"/>
            <a:gd name="adj2" fmla="val 299029"/>
            <a:gd name="adj3" fmla="val 2526786"/>
            <a:gd name="adj4" fmla="val 15838585"/>
            <a:gd name="adj5" fmla="val 546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E9EAEA-62D9-B74C-A4FB-8BA4D2BA3E7C}">
      <dsp:nvSpPr>
        <dsp:cNvPr id="0" name=""/>
        <dsp:cNvSpPr/>
      </dsp:nvSpPr>
      <dsp:spPr>
        <a:xfrm>
          <a:off x="943995" y="1082744"/>
          <a:ext cx="2397042" cy="2397042"/>
        </a:xfrm>
        <a:prstGeom prst="leftCircularArrow">
          <a:avLst>
            <a:gd name="adj1" fmla="val 6452"/>
            <a:gd name="adj2" fmla="val 429999"/>
            <a:gd name="adj3" fmla="val 10489124"/>
            <a:gd name="adj4" fmla="val 14837806"/>
            <a:gd name="adj5" fmla="val 7527"/>
          </a:avLst>
        </a:prstGeom>
        <a:solidFill>
          <a:srgbClr val="FFFF00"/>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EF635DD-7AE0-494F-AC88-22381AD21B0A}">
      <dsp:nvSpPr>
        <dsp:cNvPr id="0" name=""/>
        <dsp:cNvSpPr/>
      </dsp:nvSpPr>
      <dsp:spPr>
        <a:xfrm>
          <a:off x="1901056" y="-198017"/>
          <a:ext cx="2584494" cy="2584494"/>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1444978" y="0"/>
          <a:ext cx="1444978" cy="561966"/>
        </a:xfrm>
        <a:prstGeom prst="trapezoid">
          <a:avLst>
            <a:gd name="adj" fmla="val 12856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Givens</a:t>
          </a:r>
        </a:p>
      </dsp:txBody>
      <dsp:txXfrm>
        <a:off x="1444978" y="0"/>
        <a:ext cx="1444978" cy="561966"/>
      </dsp:txXfrm>
    </dsp:sp>
    <dsp:sp modelId="{C0739B1C-FBDC-4F44-AC65-EAD51DA4F4BA}">
      <dsp:nvSpPr>
        <dsp:cNvPr id="0" name=""/>
        <dsp:cNvSpPr/>
      </dsp:nvSpPr>
      <dsp:spPr>
        <a:xfrm>
          <a:off x="722489" y="561966"/>
          <a:ext cx="2889956" cy="561966"/>
        </a:xfrm>
        <a:prstGeom prst="trapezoid">
          <a:avLst>
            <a:gd name="adj" fmla="val 128565"/>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Focus On</a:t>
          </a:r>
        </a:p>
      </dsp:txBody>
      <dsp:txXfrm>
        <a:off x="1228231" y="561966"/>
        <a:ext cx="1878471" cy="561966"/>
      </dsp:txXfrm>
    </dsp:sp>
    <dsp:sp modelId="{1DEE0268-424F-6343-B47D-65F63B7E3177}">
      <dsp:nvSpPr>
        <dsp:cNvPr id="0" name=""/>
        <dsp:cNvSpPr/>
      </dsp:nvSpPr>
      <dsp:spPr>
        <a:xfrm>
          <a:off x="0" y="1123932"/>
          <a:ext cx="4334935" cy="561966"/>
        </a:xfrm>
        <a:prstGeom prst="trapezoid">
          <a:avLst>
            <a:gd name="adj" fmla="val 128565"/>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Decide Later</a:t>
          </a:r>
        </a:p>
      </dsp:txBody>
      <dsp:txXfrm>
        <a:off x="758613" y="1123932"/>
        <a:ext cx="2817707" cy="561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08768-A94D-EE48-BBE3-BDFEA5427756}">
      <dsp:nvSpPr>
        <dsp:cNvPr id="0" name=""/>
        <dsp:cNvSpPr/>
      </dsp:nvSpPr>
      <dsp:spPr>
        <a:xfrm>
          <a:off x="118300" y="598360"/>
          <a:ext cx="2918079" cy="2918078"/>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Actions</a:t>
          </a:r>
        </a:p>
      </dsp:txBody>
      <dsp:txXfrm>
        <a:off x="525779" y="942464"/>
        <a:ext cx="1682496" cy="2229870"/>
      </dsp:txXfrm>
    </dsp:sp>
    <dsp:sp modelId="{4DEBF2EB-579D-F14B-91EF-40F25AE8ECA6}">
      <dsp:nvSpPr>
        <dsp:cNvPr id="0" name=""/>
        <dsp:cNvSpPr/>
      </dsp:nvSpPr>
      <dsp:spPr>
        <a:xfrm>
          <a:off x="2221420" y="598360"/>
          <a:ext cx="2918079" cy="2918078"/>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Thoughts</a:t>
          </a:r>
        </a:p>
      </dsp:txBody>
      <dsp:txXfrm>
        <a:off x="3049524" y="942464"/>
        <a:ext cx="1682496" cy="22298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1866900" y="0"/>
          <a:ext cx="1866899" cy="1076854"/>
        </a:xfrm>
        <a:prstGeom prst="trapezoid">
          <a:avLst>
            <a:gd name="adj" fmla="val 86683"/>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Givens</a:t>
          </a:r>
        </a:p>
      </dsp:txBody>
      <dsp:txXfrm>
        <a:off x="1866900" y="0"/>
        <a:ext cx="1866899" cy="1076854"/>
      </dsp:txXfrm>
    </dsp:sp>
    <dsp:sp modelId="{C0739B1C-FBDC-4F44-AC65-EAD51DA4F4BA}">
      <dsp:nvSpPr>
        <dsp:cNvPr id="0" name=""/>
        <dsp:cNvSpPr/>
      </dsp:nvSpPr>
      <dsp:spPr>
        <a:xfrm>
          <a:off x="933450" y="1076854"/>
          <a:ext cx="3733799" cy="1076854"/>
        </a:xfrm>
        <a:prstGeom prst="trapezoid">
          <a:avLst>
            <a:gd name="adj" fmla="val 86683"/>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Focus On</a:t>
          </a:r>
        </a:p>
      </dsp:txBody>
      <dsp:txXfrm>
        <a:off x="1586864" y="1076854"/>
        <a:ext cx="2426970" cy="1076854"/>
      </dsp:txXfrm>
    </dsp:sp>
    <dsp:sp modelId="{1DEE0268-424F-6343-B47D-65F63B7E3177}">
      <dsp:nvSpPr>
        <dsp:cNvPr id="0" name=""/>
        <dsp:cNvSpPr/>
      </dsp:nvSpPr>
      <dsp:spPr>
        <a:xfrm>
          <a:off x="0" y="2153708"/>
          <a:ext cx="5600699" cy="1076854"/>
        </a:xfrm>
        <a:prstGeom prst="trapezoid">
          <a:avLst>
            <a:gd name="adj" fmla="val 86683"/>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Decide Later</a:t>
          </a:r>
        </a:p>
      </dsp:txBody>
      <dsp:txXfrm>
        <a:off x="980122" y="2153708"/>
        <a:ext cx="3640455" cy="10768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307105" y="0"/>
          <a:ext cx="307105" cy="197643"/>
        </a:xfrm>
        <a:prstGeom prst="trapezoid">
          <a:avLst>
            <a:gd name="adj" fmla="val 77692"/>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07105" y="0"/>
        <a:ext cx="307105" cy="197643"/>
      </dsp:txXfrm>
    </dsp:sp>
    <dsp:sp modelId="{C0739B1C-FBDC-4F44-AC65-EAD51DA4F4BA}">
      <dsp:nvSpPr>
        <dsp:cNvPr id="0" name=""/>
        <dsp:cNvSpPr/>
      </dsp:nvSpPr>
      <dsp:spPr>
        <a:xfrm>
          <a:off x="153552" y="197643"/>
          <a:ext cx="614210" cy="197643"/>
        </a:xfrm>
        <a:prstGeom prst="trapezoid">
          <a:avLst>
            <a:gd name="adj" fmla="val 77692"/>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61039" y="197643"/>
        <a:ext cx="399236" cy="197643"/>
      </dsp:txXfrm>
    </dsp:sp>
    <dsp:sp modelId="{1DEE0268-424F-6343-B47D-65F63B7E3177}">
      <dsp:nvSpPr>
        <dsp:cNvPr id="0" name=""/>
        <dsp:cNvSpPr/>
      </dsp:nvSpPr>
      <dsp:spPr>
        <a:xfrm>
          <a:off x="0" y="395287"/>
          <a:ext cx="921316" cy="197643"/>
        </a:xfrm>
        <a:prstGeom prst="trapezoid">
          <a:avLst>
            <a:gd name="adj" fmla="val 77692"/>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61230" y="395287"/>
        <a:ext cx="598855" cy="1976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307105" y="0"/>
          <a:ext cx="307105" cy="197643"/>
        </a:xfrm>
        <a:prstGeom prst="trapezoid">
          <a:avLst>
            <a:gd name="adj" fmla="val 77692"/>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07105" y="0"/>
        <a:ext cx="307105" cy="197643"/>
      </dsp:txXfrm>
    </dsp:sp>
    <dsp:sp modelId="{C0739B1C-FBDC-4F44-AC65-EAD51DA4F4BA}">
      <dsp:nvSpPr>
        <dsp:cNvPr id="0" name=""/>
        <dsp:cNvSpPr/>
      </dsp:nvSpPr>
      <dsp:spPr>
        <a:xfrm>
          <a:off x="153552" y="197643"/>
          <a:ext cx="614210" cy="197643"/>
        </a:xfrm>
        <a:prstGeom prst="trapezoid">
          <a:avLst>
            <a:gd name="adj" fmla="val 77692"/>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61039" y="197643"/>
        <a:ext cx="399236" cy="197643"/>
      </dsp:txXfrm>
    </dsp:sp>
    <dsp:sp modelId="{1DEE0268-424F-6343-B47D-65F63B7E3177}">
      <dsp:nvSpPr>
        <dsp:cNvPr id="0" name=""/>
        <dsp:cNvSpPr/>
      </dsp:nvSpPr>
      <dsp:spPr>
        <a:xfrm>
          <a:off x="0" y="395287"/>
          <a:ext cx="921316" cy="197643"/>
        </a:xfrm>
        <a:prstGeom prst="trapezoid">
          <a:avLst>
            <a:gd name="adj" fmla="val 77692"/>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61230" y="395287"/>
        <a:ext cx="598855" cy="1976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307105" y="0"/>
          <a:ext cx="307105" cy="197643"/>
        </a:xfrm>
        <a:prstGeom prst="trapezoid">
          <a:avLst>
            <a:gd name="adj" fmla="val 77692"/>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07105" y="0"/>
        <a:ext cx="307105" cy="197643"/>
      </dsp:txXfrm>
    </dsp:sp>
    <dsp:sp modelId="{C0739B1C-FBDC-4F44-AC65-EAD51DA4F4BA}">
      <dsp:nvSpPr>
        <dsp:cNvPr id="0" name=""/>
        <dsp:cNvSpPr/>
      </dsp:nvSpPr>
      <dsp:spPr>
        <a:xfrm>
          <a:off x="153552" y="197643"/>
          <a:ext cx="614210" cy="197643"/>
        </a:xfrm>
        <a:prstGeom prst="trapezoid">
          <a:avLst>
            <a:gd name="adj" fmla="val 77692"/>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61039" y="197643"/>
        <a:ext cx="399236" cy="197643"/>
      </dsp:txXfrm>
    </dsp:sp>
    <dsp:sp modelId="{1DEE0268-424F-6343-B47D-65F63B7E3177}">
      <dsp:nvSpPr>
        <dsp:cNvPr id="0" name=""/>
        <dsp:cNvSpPr/>
      </dsp:nvSpPr>
      <dsp:spPr>
        <a:xfrm>
          <a:off x="0" y="395287"/>
          <a:ext cx="921316" cy="197643"/>
        </a:xfrm>
        <a:prstGeom prst="trapezoid">
          <a:avLst>
            <a:gd name="adj" fmla="val 77692"/>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61230" y="395287"/>
        <a:ext cx="598855" cy="19764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1927503" y="0"/>
          <a:ext cx="1975630" cy="1238823"/>
        </a:xfrm>
        <a:prstGeom prst="trapezoid">
          <a:avLst>
            <a:gd name="adj" fmla="val 79738"/>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927503" y="0"/>
        <a:ext cx="1975630" cy="1238823"/>
      </dsp:txXfrm>
    </dsp:sp>
    <dsp:sp modelId="{C0739B1C-FBDC-4F44-AC65-EAD51DA4F4BA}">
      <dsp:nvSpPr>
        <dsp:cNvPr id="0" name=""/>
        <dsp:cNvSpPr/>
      </dsp:nvSpPr>
      <dsp:spPr>
        <a:xfrm>
          <a:off x="987815" y="1238823"/>
          <a:ext cx="3951260" cy="1238823"/>
        </a:xfrm>
        <a:prstGeom prst="trapezoid">
          <a:avLst>
            <a:gd name="adj" fmla="val 79738"/>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Focus On</a:t>
          </a:r>
        </a:p>
      </dsp:txBody>
      <dsp:txXfrm>
        <a:off x="1679285" y="1238823"/>
        <a:ext cx="2568319" cy="1238823"/>
      </dsp:txXfrm>
    </dsp:sp>
    <dsp:sp modelId="{1DEE0268-424F-6343-B47D-65F63B7E3177}">
      <dsp:nvSpPr>
        <dsp:cNvPr id="0" name=""/>
        <dsp:cNvSpPr/>
      </dsp:nvSpPr>
      <dsp:spPr>
        <a:xfrm>
          <a:off x="0" y="2477646"/>
          <a:ext cx="5926890" cy="1238823"/>
        </a:xfrm>
        <a:prstGeom prst="trapezoid">
          <a:avLst>
            <a:gd name="adj" fmla="val 79738"/>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Decide Later</a:t>
          </a:r>
        </a:p>
      </dsp:txBody>
      <dsp:txXfrm>
        <a:off x="1037205" y="2477646"/>
        <a:ext cx="3852479" cy="123882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2676375" y="0"/>
          <a:ext cx="2743199" cy="1508654"/>
        </a:xfrm>
        <a:prstGeom prst="trapezoid">
          <a:avLst>
            <a:gd name="adj" fmla="val 9091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Givens</a:t>
          </a:r>
        </a:p>
      </dsp:txBody>
      <dsp:txXfrm>
        <a:off x="2676375" y="0"/>
        <a:ext cx="2743199" cy="1508654"/>
      </dsp:txXfrm>
    </dsp:sp>
    <dsp:sp modelId="{C0739B1C-FBDC-4F44-AC65-EAD51DA4F4BA}">
      <dsp:nvSpPr>
        <dsp:cNvPr id="0" name=""/>
        <dsp:cNvSpPr/>
      </dsp:nvSpPr>
      <dsp:spPr>
        <a:xfrm>
          <a:off x="1371600" y="1508654"/>
          <a:ext cx="5486399" cy="1508654"/>
        </a:xfrm>
        <a:prstGeom prst="trapezoid">
          <a:avLst>
            <a:gd name="adj" fmla="val 90915"/>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331720" y="1508654"/>
        <a:ext cx="3566160" cy="1508654"/>
      </dsp:txXfrm>
    </dsp:sp>
    <dsp:sp modelId="{1DEE0268-424F-6343-B47D-65F63B7E3177}">
      <dsp:nvSpPr>
        <dsp:cNvPr id="0" name=""/>
        <dsp:cNvSpPr/>
      </dsp:nvSpPr>
      <dsp:spPr>
        <a:xfrm>
          <a:off x="0" y="3017308"/>
          <a:ext cx="8229600" cy="1508654"/>
        </a:xfrm>
        <a:prstGeom prst="trapezoid">
          <a:avLst>
            <a:gd name="adj" fmla="val 90915"/>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Decide Later</a:t>
          </a:r>
        </a:p>
      </dsp:txBody>
      <dsp:txXfrm>
        <a:off x="1440179" y="3017308"/>
        <a:ext cx="5349240" cy="150865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2676375" y="0"/>
          <a:ext cx="2743199" cy="1508654"/>
        </a:xfrm>
        <a:prstGeom prst="trapezoid">
          <a:avLst>
            <a:gd name="adj" fmla="val 9091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Givens</a:t>
          </a:r>
        </a:p>
      </dsp:txBody>
      <dsp:txXfrm>
        <a:off x="2676375" y="0"/>
        <a:ext cx="2743199" cy="1508654"/>
      </dsp:txXfrm>
    </dsp:sp>
    <dsp:sp modelId="{C0739B1C-FBDC-4F44-AC65-EAD51DA4F4BA}">
      <dsp:nvSpPr>
        <dsp:cNvPr id="0" name=""/>
        <dsp:cNvSpPr/>
      </dsp:nvSpPr>
      <dsp:spPr>
        <a:xfrm>
          <a:off x="1371600" y="1508654"/>
          <a:ext cx="5486399" cy="1508654"/>
        </a:xfrm>
        <a:prstGeom prst="trapezoid">
          <a:avLst>
            <a:gd name="adj" fmla="val 90915"/>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Focus on</a:t>
          </a:r>
        </a:p>
      </dsp:txBody>
      <dsp:txXfrm>
        <a:off x="2331720" y="1508654"/>
        <a:ext cx="3566160" cy="1508654"/>
      </dsp:txXfrm>
    </dsp:sp>
    <dsp:sp modelId="{1DEE0268-424F-6343-B47D-65F63B7E3177}">
      <dsp:nvSpPr>
        <dsp:cNvPr id="0" name=""/>
        <dsp:cNvSpPr/>
      </dsp:nvSpPr>
      <dsp:spPr>
        <a:xfrm>
          <a:off x="0" y="3017308"/>
          <a:ext cx="8229600" cy="1508654"/>
        </a:xfrm>
        <a:prstGeom prst="trapezoid">
          <a:avLst>
            <a:gd name="adj" fmla="val 90915"/>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a:off x="1440179" y="3017308"/>
        <a:ext cx="5349240" cy="15086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307105" y="0"/>
          <a:ext cx="307105" cy="197643"/>
        </a:xfrm>
        <a:prstGeom prst="trapezoid">
          <a:avLst>
            <a:gd name="adj" fmla="val 77692"/>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07105" y="0"/>
        <a:ext cx="307105" cy="197643"/>
      </dsp:txXfrm>
    </dsp:sp>
    <dsp:sp modelId="{C0739B1C-FBDC-4F44-AC65-EAD51DA4F4BA}">
      <dsp:nvSpPr>
        <dsp:cNvPr id="0" name=""/>
        <dsp:cNvSpPr/>
      </dsp:nvSpPr>
      <dsp:spPr>
        <a:xfrm>
          <a:off x="153552" y="197643"/>
          <a:ext cx="614210" cy="197643"/>
        </a:xfrm>
        <a:prstGeom prst="trapezoid">
          <a:avLst>
            <a:gd name="adj" fmla="val 77692"/>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61039" y="197643"/>
        <a:ext cx="399236" cy="197643"/>
      </dsp:txXfrm>
    </dsp:sp>
    <dsp:sp modelId="{1DEE0268-424F-6343-B47D-65F63B7E3177}">
      <dsp:nvSpPr>
        <dsp:cNvPr id="0" name=""/>
        <dsp:cNvSpPr/>
      </dsp:nvSpPr>
      <dsp:spPr>
        <a:xfrm>
          <a:off x="0" y="395287"/>
          <a:ext cx="921316" cy="197643"/>
        </a:xfrm>
        <a:prstGeom prst="trapezoid">
          <a:avLst>
            <a:gd name="adj" fmla="val 77692"/>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61230" y="395287"/>
        <a:ext cx="598855" cy="19764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2676375" y="0"/>
          <a:ext cx="2743199" cy="1508654"/>
        </a:xfrm>
        <a:prstGeom prst="trapezoid">
          <a:avLst>
            <a:gd name="adj" fmla="val 9091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676375" y="0"/>
        <a:ext cx="2743199" cy="1508654"/>
      </dsp:txXfrm>
    </dsp:sp>
    <dsp:sp modelId="{C0739B1C-FBDC-4F44-AC65-EAD51DA4F4BA}">
      <dsp:nvSpPr>
        <dsp:cNvPr id="0" name=""/>
        <dsp:cNvSpPr/>
      </dsp:nvSpPr>
      <dsp:spPr>
        <a:xfrm>
          <a:off x="1371600" y="1508654"/>
          <a:ext cx="5486399" cy="1508654"/>
        </a:xfrm>
        <a:prstGeom prst="trapezoid">
          <a:avLst>
            <a:gd name="adj" fmla="val 90915"/>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Focus on</a:t>
          </a:r>
        </a:p>
      </dsp:txBody>
      <dsp:txXfrm>
        <a:off x="2331720" y="1508654"/>
        <a:ext cx="3566160" cy="1508654"/>
      </dsp:txXfrm>
    </dsp:sp>
    <dsp:sp modelId="{1DEE0268-424F-6343-B47D-65F63B7E3177}">
      <dsp:nvSpPr>
        <dsp:cNvPr id="0" name=""/>
        <dsp:cNvSpPr/>
      </dsp:nvSpPr>
      <dsp:spPr>
        <a:xfrm>
          <a:off x="0" y="3017308"/>
          <a:ext cx="8229600" cy="1508654"/>
        </a:xfrm>
        <a:prstGeom prst="trapezoid">
          <a:avLst>
            <a:gd name="adj" fmla="val 90915"/>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Decide</a:t>
          </a:r>
          <a:r>
            <a:rPr lang="en-US" sz="1600" kern="1200" baseline="0" dirty="0"/>
            <a:t> later</a:t>
          </a:r>
          <a:endParaRPr lang="en-US" sz="1600" kern="1200" dirty="0"/>
        </a:p>
      </dsp:txBody>
      <dsp:txXfrm>
        <a:off x="1440179" y="3017308"/>
        <a:ext cx="5349240" cy="150865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307105" y="0"/>
          <a:ext cx="307105" cy="197643"/>
        </a:xfrm>
        <a:prstGeom prst="trapezoid">
          <a:avLst>
            <a:gd name="adj" fmla="val 77692"/>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07105" y="0"/>
        <a:ext cx="307105" cy="197643"/>
      </dsp:txXfrm>
    </dsp:sp>
    <dsp:sp modelId="{C0739B1C-FBDC-4F44-AC65-EAD51DA4F4BA}">
      <dsp:nvSpPr>
        <dsp:cNvPr id="0" name=""/>
        <dsp:cNvSpPr/>
      </dsp:nvSpPr>
      <dsp:spPr>
        <a:xfrm>
          <a:off x="153552" y="197643"/>
          <a:ext cx="614210" cy="197643"/>
        </a:xfrm>
        <a:prstGeom prst="trapezoid">
          <a:avLst>
            <a:gd name="adj" fmla="val 77692"/>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61039" y="197643"/>
        <a:ext cx="399236" cy="197643"/>
      </dsp:txXfrm>
    </dsp:sp>
    <dsp:sp modelId="{1DEE0268-424F-6343-B47D-65F63B7E3177}">
      <dsp:nvSpPr>
        <dsp:cNvPr id="0" name=""/>
        <dsp:cNvSpPr/>
      </dsp:nvSpPr>
      <dsp:spPr>
        <a:xfrm>
          <a:off x="0" y="395287"/>
          <a:ext cx="921316" cy="197643"/>
        </a:xfrm>
        <a:prstGeom prst="trapezoid">
          <a:avLst>
            <a:gd name="adj" fmla="val 77692"/>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61230" y="395287"/>
        <a:ext cx="598855" cy="197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D3B73-E257-B942-A239-7BE73BA83D5F}">
      <dsp:nvSpPr>
        <dsp:cNvPr id="0" name=""/>
        <dsp:cNvSpPr/>
      </dsp:nvSpPr>
      <dsp:spPr>
        <a:xfrm>
          <a:off x="1473206" y="647"/>
          <a:ext cx="752179" cy="752179"/>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You (as the SME or facilitator) need to manage bias when discussing uncertainty</a:t>
          </a:r>
        </a:p>
      </dsp:txBody>
      <dsp:txXfrm>
        <a:off x="1583360" y="110801"/>
        <a:ext cx="531871" cy="531871"/>
      </dsp:txXfrm>
    </dsp:sp>
    <dsp:sp modelId="{2FFCC6C9-C1FE-3E4F-B9B8-23BC221F7432}">
      <dsp:nvSpPr>
        <dsp:cNvPr id="0" name=""/>
        <dsp:cNvSpPr/>
      </dsp:nvSpPr>
      <dsp:spPr>
        <a:xfrm rot="2700000">
          <a:off x="2144569" y="644821"/>
          <a:ext cx="199481" cy="253860"/>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3333" y="674435"/>
        <a:ext cx="139637" cy="152316"/>
      </dsp:txXfrm>
    </dsp:sp>
    <dsp:sp modelId="{6A6EA051-87FD-A04D-8D5A-976324077A80}">
      <dsp:nvSpPr>
        <dsp:cNvPr id="0" name=""/>
        <dsp:cNvSpPr/>
      </dsp:nvSpPr>
      <dsp:spPr>
        <a:xfrm>
          <a:off x="2271218" y="798660"/>
          <a:ext cx="752179" cy="752179"/>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Probability language can be used to describe uncertainty</a:t>
          </a:r>
        </a:p>
      </dsp:txBody>
      <dsp:txXfrm>
        <a:off x="2381372" y="908814"/>
        <a:ext cx="531871" cy="531871"/>
      </dsp:txXfrm>
    </dsp:sp>
    <dsp:sp modelId="{5BCD0AC7-9ABF-B84A-904A-8C8D17DAC8A2}">
      <dsp:nvSpPr>
        <dsp:cNvPr id="0" name=""/>
        <dsp:cNvSpPr/>
      </dsp:nvSpPr>
      <dsp:spPr>
        <a:xfrm rot="8100000">
          <a:off x="2152553" y="1442833"/>
          <a:ext cx="199481" cy="253860"/>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03633" y="1472447"/>
        <a:ext cx="139637" cy="152316"/>
      </dsp:txXfrm>
    </dsp:sp>
    <dsp:sp modelId="{67908915-A927-E644-9232-A40604A00E13}">
      <dsp:nvSpPr>
        <dsp:cNvPr id="0" name=""/>
        <dsp:cNvSpPr/>
      </dsp:nvSpPr>
      <dsp:spPr>
        <a:xfrm>
          <a:off x="1473206" y="1596672"/>
          <a:ext cx="752179" cy="752179"/>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asked to define probabilities</a:t>
          </a:r>
        </a:p>
      </dsp:txBody>
      <dsp:txXfrm>
        <a:off x="1583360" y="1706826"/>
        <a:ext cx="531871" cy="531871"/>
      </dsp:txXfrm>
    </dsp:sp>
    <dsp:sp modelId="{BBDE5C5C-66BB-0D4A-B190-9130C40BC06E}">
      <dsp:nvSpPr>
        <dsp:cNvPr id="0" name=""/>
        <dsp:cNvSpPr/>
      </dsp:nvSpPr>
      <dsp:spPr>
        <a:xfrm rot="13500000">
          <a:off x="1354540" y="1450818"/>
          <a:ext cx="199481" cy="253860"/>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05620" y="1522748"/>
        <a:ext cx="139637" cy="152316"/>
      </dsp:txXfrm>
    </dsp:sp>
    <dsp:sp modelId="{687E59DF-9F4A-FB4D-A7B3-00FF307E6307}">
      <dsp:nvSpPr>
        <dsp:cNvPr id="0" name=""/>
        <dsp:cNvSpPr/>
      </dsp:nvSpPr>
      <dsp:spPr>
        <a:xfrm>
          <a:off x="675193" y="798660"/>
          <a:ext cx="752179" cy="752179"/>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influenced by uncertainty</a:t>
          </a:r>
        </a:p>
      </dsp:txBody>
      <dsp:txXfrm>
        <a:off x="785347" y="908814"/>
        <a:ext cx="531871" cy="531871"/>
      </dsp:txXfrm>
    </dsp:sp>
    <dsp:sp modelId="{799DCD56-06AF-2F49-A7FD-11394FE46948}">
      <dsp:nvSpPr>
        <dsp:cNvPr id="0" name=""/>
        <dsp:cNvSpPr/>
      </dsp:nvSpPr>
      <dsp:spPr>
        <a:xfrm rot="18900000">
          <a:off x="1346556" y="652805"/>
          <a:ext cx="199481" cy="253860"/>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5320" y="724735"/>
        <a:ext cx="139637" cy="15231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2676375" y="0"/>
          <a:ext cx="2743199" cy="1508654"/>
        </a:xfrm>
        <a:prstGeom prst="trapezoid">
          <a:avLst>
            <a:gd name="adj" fmla="val 9091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Givens</a:t>
          </a:r>
        </a:p>
      </dsp:txBody>
      <dsp:txXfrm>
        <a:off x="2676375" y="0"/>
        <a:ext cx="2743199" cy="1508654"/>
      </dsp:txXfrm>
    </dsp:sp>
    <dsp:sp modelId="{C0739B1C-FBDC-4F44-AC65-EAD51DA4F4BA}">
      <dsp:nvSpPr>
        <dsp:cNvPr id="0" name=""/>
        <dsp:cNvSpPr/>
      </dsp:nvSpPr>
      <dsp:spPr>
        <a:xfrm>
          <a:off x="1371600" y="1508654"/>
          <a:ext cx="5486399" cy="1508654"/>
        </a:xfrm>
        <a:prstGeom prst="trapezoid">
          <a:avLst>
            <a:gd name="adj" fmla="val 90915"/>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331720" y="1508654"/>
        <a:ext cx="3566160" cy="1508654"/>
      </dsp:txXfrm>
    </dsp:sp>
    <dsp:sp modelId="{1DEE0268-424F-6343-B47D-65F63B7E3177}">
      <dsp:nvSpPr>
        <dsp:cNvPr id="0" name=""/>
        <dsp:cNvSpPr/>
      </dsp:nvSpPr>
      <dsp:spPr>
        <a:xfrm>
          <a:off x="0" y="3017308"/>
          <a:ext cx="8229600" cy="1508654"/>
        </a:xfrm>
        <a:prstGeom prst="trapezoid">
          <a:avLst>
            <a:gd name="adj" fmla="val 90915"/>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Decide Later</a:t>
          </a:r>
        </a:p>
      </dsp:txBody>
      <dsp:txXfrm>
        <a:off x="1440179" y="3017308"/>
        <a:ext cx="5349240" cy="150865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2676375" y="0"/>
          <a:ext cx="2743199" cy="1508654"/>
        </a:xfrm>
        <a:prstGeom prst="trapezoid">
          <a:avLst>
            <a:gd name="adj" fmla="val 9091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Givens</a:t>
          </a:r>
        </a:p>
      </dsp:txBody>
      <dsp:txXfrm>
        <a:off x="2676375" y="0"/>
        <a:ext cx="2743199" cy="1508654"/>
      </dsp:txXfrm>
    </dsp:sp>
    <dsp:sp modelId="{C0739B1C-FBDC-4F44-AC65-EAD51DA4F4BA}">
      <dsp:nvSpPr>
        <dsp:cNvPr id="0" name=""/>
        <dsp:cNvSpPr/>
      </dsp:nvSpPr>
      <dsp:spPr>
        <a:xfrm>
          <a:off x="1371600" y="1508654"/>
          <a:ext cx="5486399" cy="1508654"/>
        </a:xfrm>
        <a:prstGeom prst="trapezoid">
          <a:avLst>
            <a:gd name="adj" fmla="val 90915"/>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331720" y="1508654"/>
        <a:ext cx="3566160" cy="1508654"/>
      </dsp:txXfrm>
    </dsp:sp>
    <dsp:sp modelId="{1DEE0268-424F-6343-B47D-65F63B7E3177}">
      <dsp:nvSpPr>
        <dsp:cNvPr id="0" name=""/>
        <dsp:cNvSpPr/>
      </dsp:nvSpPr>
      <dsp:spPr>
        <a:xfrm>
          <a:off x="0" y="3017308"/>
          <a:ext cx="8229600" cy="1508654"/>
        </a:xfrm>
        <a:prstGeom prst="trapezoid">
          <a:avLst>
            <a:gd name="adj" fmla="val 90915"/>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Decide Later</a:t>
          </a:r>
        </a:p>
      </dsp:txBody>
      <dsp:txXfrm>
        <a:off x="1440179" y="3017308"/>
        <a:ext cx="5349240" cy="150865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2676375" y="0"/>
          <a:ext cx="2743199" cy="1508654"/>
        </a:xfrm>
        <a:prstGeom prst="trapezoid">
          <a:avLst>
            <a:gd name="adj" fmla="val 9091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Givens</a:t>
          </a:r>
        </a:p>
      </dsp:txBody>
      <dsp:txXfrm>
        <a:off x="2676375" y="0"/>
        <a:ext cx="2743199" cy="1508654"/>
      </dsp:txXfrm>
    </dsp:sp>
    <dsp:sp modelId="{C0739B1C-FBDC-4F44-AC65-EAD51DA4F4BA}">
      <dsp:nvSpPr>
        <dsp:cNvPr id="0" name=""/>
        <dsp:cNvSpPr/>
      </dsp:nvSpPr>
      <dsp:spPr>
        <a:xfrm>
          <a:off x="1371600" y="1508654"/>
          <a:ext cx="5486399" cy="1508654"/>
        </a:xfrm>
        <a:prstGeom prst="trapezoid">
          <a:avLst>
            <a:gd name="adj" fmla="val 90915"/>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Focus on</a:t>
          </a:r>
        </a:p>
      </dsp:txBody>
      <dsp:txXfrm>
        <a:off x="2331720" y="1508654"/>
        <a:ext cx="3566160" cy="1508654"/>
      </dsp:txXfrm>
    </dsp:sp>
    <dsp:sp modelId="{1DEE0268-424F-6343-B47D-65F63B7E3177}">
      <dsp:nvSpPr>
        <dsp:cNvPr id="0" name=""/>
        <dsp:cNvSpPr/>
      </dsp:nvSpPr>
      <dsp:spPr>
        <a:xfrm>
          <a:off x="0" y="3017308"/>
          <a:ext cx="8229600" cy="1508654"/>
        </a:xfrm>
        <a:prstGeom prst="trapezoid">
          <a:avLst>
            <a:gd name="adj" fmla="val 90915"/>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t>Tactical</a:t>
          </a:r>
          <a:r>
            <a:rPr lang="en-US" sz="1600" kern="1200" baseline="0" dirty="0"/>
            <a:t> decisions (important but can be decided later) (partial list)</a:t>
          </a:r>
        </a:p>
        <a:p>
          <a:pPr marL="0" lvl="0" indent="0" algn="l" defTabSz="711200">
            <a:lnSpc>
              <a:spcPct val="90000"/>
            </a:lnSpc>
            <a:spcBef>
              <a:spcPct val="0"/>
            </a:spcBef>
            <a:spcAft>
              <a:spcPct val="35000"/>
            </a:spcAft>
            <a:buNone/>
          </a:pPr>
          <a:r>
            <a:rPr lang="en-US" sz="1600" kern="1200" baseline="0" dirty="0"/>
            <a:t>- If new department is created, where will it reside and what is the reporting structure</a:t>
          </a:r>
          <a:endParaRPr lang="en-US" sz="1600" kern="1200" dirty="0"/>
        </a:p>
      </dsp:txBody>
      <dsp:txXfrm>
        <a:off x="1440179" y="3017308"/>
        <a:ext cx="5349240" cy="150865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3FDA-5573-0F4A-A496-81F133CADED4}">
      <dsp:nvSpPr>
        <dsp:cNvPr id="0" name=""/>
        <dsp:cNvSpPr/>
      </dsp:nvSpPr>
      <dsp:spPr>
        <a:xfrm>
          <a:off x="1071033" y="0"/>
          <a:ext cx="1071033" cy="357027"/>
        </a:xfrm>
        <a:prstGeom prst="trapezoid">
          <a:avLst>
            <a:gd name="adj" fmla="val 149993"/>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Givens</a:t>
          </a:r>
        </a:p>
      </dsp:txBody>
      <dsp:txXfrm>
        <a:off x="1071033" y="0"/>
        <a:ext cx="1071033" cy="357027"/>
      </dsp:txXfrm>
    </dsp:sp>
    <dsp:sp modelId="{C0739B1C-FBDC-4F44-AC65-EAD51DA4F4BA}">
      <dsp:nvSpPr>
        <dsp:cNvPr id="0" name=""/>
        <dsp:cNvSpPr/>
      </dsp:nvSpPr>
      <dsp:spPr>
        <a:xfrm>
          <a:off x="535516" y="357026"/>
          <a:ext cx="2142066" cy="357027"/>
        </a:xfrm>
        <a:prstGeom prst="trapezoid">
          <a:avLst>
            <a:gd name="adj" fmla="val 149993"/>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Focus On</a:t>
          </a:r>
        </a:p>
      </dsp:txBody>
      <dsp:txXfrm>
        <a:off x="910378" y="357026"/>
        <a:ext cx="1392342" cy="357027"/>
      </dsp:txXfrm>
    </dsp:sp>
    <dsp:sp modelId="{1DEE0268-424F-6343-B47D-65F63B7E3177}">
      <dsp:nvSpPr>
        <dsp:cNvPr id="0" name=""/>
        <dsp:cNvSpPr/>
      </dsp:nvSpPr>
      <dsp:spPr>
        <a:xfrm>
          <a:off x="0" y="714053"/>
          <a:ext cx="3213098" cy="357027"/>
        </a:xfrm>
        <a:prstGeom prst="trapezoid">
          <a:avLst>
            <a:gd name="adj" fmla="val 149993"/>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Decide Later</a:t>
          </a:r>
        </a:p>
      </dsp:txBody>
      <dsp:txXfrm>
        <a:off x="562292" y="714053"/>
        <a:ext cx="2088514" cy="35702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46447-1EC8-4C1F-9042-2572D27F607D}">
      <dsp:nvSpPr>
        <dsp:cNvPr id="0" name=""/>
        <dsp:cNvSpPr/>
      </dsp:nvSpPr>
      <dsp:spPr>
        <a:xfrm>
          <a:off x="1990419" y="-136836"/>
          <a:ext cx="1807578" cy="1649563"/>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a:t>Regulatory requirements</a:t>
          </a:r>
        </a:p>
        <a:p>
          <a:pPr marL="0" lvl="0" indent="0" algn="ctr" defTabSz="444500">
            <a:lnSpc>
              <a:spcPct val="90000"/>
            </a:lnSpc>
            <a:spcBef>
              <a:spcPct val="0"/>
            </a:spcBef>
            <a:spcAft>
              <a:spcPct val="35000"/>
            </a:spcAft>
            <a:buNone/>
          </a:pPr>
          <a:endParaRPr lang="en-US" sz="500" kern="1200"/>
        </a:p>
        <a:p>
          <a:pPr marL="0" lvl="0" indent="0" algn="ctr" defTabSz="444500">
            <a:lnSpc>
              <a:spcPct val="90000"/>
            </a:lnSpc>
            <a:spcBef>
              <a:spcPct val="0"/>
            </a:spcBef>
            <a:spcAft>
              <a:spcPct val="35000"/>
            </a:spcAft>
            <a:buNone/>
          </a:pPr>
          <a:endParaRPr lang="en-US" sz="500" kern="1200"/>
        </a:p>
      </dsp:txBody>
      <dsp:txXfrm>
        <a:off x="2198986" y="85220"/>
        <a:ext cx="1390445" cy="523419"/>
      </dsp:txXfrm>
    </dsp:sp>
    <dsp:sp modelId="{4FFAB13F-D3CA-4666-8F80-C2CD8C5F3CCF}">
      <dsp:nvSpPr>
        <dsp:cNvPr id="0" name=""/>
        <dsp:cNvSpPr/>
      </dsp:nvSpPr>
      <dsp:spPr>
        <a:xfrm>
          <a:off x="3292408" y="1090205"/>
          <a:ext cx="492214" cy="503363"/>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444500">
            <a:lnSpc>
              <a:spcPct val="90000"/>
            </a:lnSpc>
            <a:spcBef>
              <a:spcPct val="0"/>
            </a:spcBef>
            <a:spcAft>
              <a:spcPct val="35000"/>
            </a:spcAft>
            <a:buNone/>
          </a:pPr>
          <a:r>
            <a:rPr lang="en-US" sz="1000" kern="1200"/>
            <a:t> </a:t>
          </a:r>
        </a:p>
      </dsp:txBody>
      <dsp:txXfrm>
        <a:off x="3557446" y="1148285"/>
        <a:ext cx="189313" cy="387202"/>
      </dsp:txXfrm>
    </dsp:sp>
    <dsp:sp modelId="{5E84EA2F-A607-42D4-8475-3A26FFE4D683}">
      <dsp:nvSpPr>
        <dsp:cNvPr id="0" name=""/>
        <dsp:cNvSpPr/>
      </dsp:nvSpPr>
      <dsp:spPr>
        <a:xfrm>
          <a:off x="818411" y="936540"/>
          <a:ext cx="2982801" cy="2981720"/>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Organizational values regarding the “remarkable patient experience” and first do no harm</a:t>
          </a:r>
        </a:p>
      </dsp:txBody>
      <dsp:txXfrm>
        <a:off x="1162581" y="2570753"/>
        <a:ext cx="2294462" cy="946122"/>
      </dsp:txXfrm>
    </dsp:sp>
    <dsp:sp modelId="{F99170F0-2693-45B8-A154-3D2C47324754}">
      <dsp:nvSpPr>
        <dsp:cNvPr id="0" name=""/>
        <dsp:cNvSpPr/>
      </dsp:nvSpPr>
      <dsp:spPr>
        <a:xfrm>
          <a:off x="1693654" y="583125"/>
          <a:ext cx="701767" cy="72335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1747636" y="666589"/>
        <a:ext cx="269910" cy="55642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A873F-E730-41F3-8C33-4369F7082BD3}">
      <dsp:nvSpPr>
        <dsp:cNvPr id="0" name=""/>
        <dsp:cNvSpPr/>
      </dsp:nvSpPr>
      <dsp:spPr>
        <a:xfrm>
          <a:off x="2125250" y="0"/>
          <a:ext cx="1655839" cy="128612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US" sz="1050" b="1" kern="1200"/>
            <a:t>CMS requirements</a:t>
          </a:r>
        </a:p>
      </dsp:txBody>
      <dsp:txXfrm>
        <a:off x="2316309" y="173133"/>
        <a:ext cx="1273722" cy="408098"/>
      </dsp:txXfrm>
    </dsp:sp>
    <dsp:sp modelId="{86367ADA-1E28-4A79-908E-42DAF718A322}">
      <dsp:nvSpPr>
        <dsp:cNvPr id="0" name=""/>
        <dsp:cNvSpPr/>
      </dsp:nvSpPr>
      <dsp:spPr>
        <a:xfrm>
          <a:off x="2643030" y="598118"/>
          <a:ext cx="1776401" cy="127708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466725">
            <a:lnSpc>
              <a:spcPct val="90000"/>
            </a:lnSpc>
            <a:spcBef>
              <a:spcPct val="0"/>
            </a:spcBef>
            <a:spcAft>
              <a:spcPct val="35000"/>
            </a:spcAft>
            <a:buNone/>
          </a:pPr>
          <a:r>
            <a:rPr lang="en-US" sz="1050" b="1" kern="1200"/>
            <a:t>Respond to relief sought in grievance</a:t>
          </a:r>
        </a:p>
      </dsp:txBody>
      <dsp:txXfrm>
        <a:off x="3599554" y="745474"/>
        <a:ext cx="683231" cy="982375"/>
      </dsp:txXfrm>
    </dsp:sp>
    <dsp:sp modelId="{8083167C-D0F9-472B-8A86-B59FEAFE6C70}">
      <dsp:nvSpPr>
        <dsp:cNvPr id="0" name=""/>
        <dsp:cNvSpPr/>
      </dsp:nvSpPr>
      <dsp:spPr>
        <a:xfrm>
          <a:off x="2048044" y="1187196"/>
          <a:ext cx="1703040" cy="1286128"/>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US" sz="1050" b="1" kern="1200"/>
            <a:t>Risk management language</a:t>
          </a:r>
        </a:p>
      </dsp:txBody>
      <dsp:txXfrm>
        <a:off x="2244548" y="1892093"/>
        <a:ext cx="1310031" cy="408098"/>
      </dsp:txXfrm>
    </dsp:sp>
    <dsp:sp modelId="{38B49F2C-8D59-45E4-9954-5A85DA92422C}">
      <dsp:nvSpPr>
        <dsp:cNvPr id="0" name=""/>
        <dsp:cNvSpPr/>
      </dsp:nvSpPr>
      <dsp:spPr>
        <a:xfrm>
          <a:off x="1512297" y="593598"/>
          <a:ext cx="1738666" cy="1286128"/>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US" sz="1050" b="1" kern="1200"/>
            <a:t>Create Partnership opportunity</a:t>
          </a:r>
        </a:p>
      </dsp:txBody>
      <dsp:txXfrm>
        <a:off x="1646040" y="741997"/>
        <a:ext cx="668717" cy="98933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A7C1D-C93E-084B-9625-2385B13319A0}">
      <dsp:nvSpPr>
        <dsp:cNvPr id="0" name=""/>
        <dsp:cNvSpPr/>
      </dsp:nvSpPr>
      <dsp:spPr>
        <a:xfrm>
          <a:off x="1785" y="1596826"/>
          <a:ext cx="2175867" cy="870346"/>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Strategic decision</a:t>
          </a:r>
        </a:p>
      </dsp:txBody>
      <dsp:txXfrm>
        <a:off x="436958" y="1596826"/>
        <a:ext cx="1305521" cy="870346"/>
      </dsp:txXfrm>
    </dsp:sp>
    <dsp:sp modelId="{C630083D-FDF1-1B41-81DC-964CAA27F65E}">
      <dsp:nvSpPr>
        <dsp:cNvPr id="0" name=""/>
        <dsp:cNvSpPr/>
      </dsp:nvSpPr>
      <dsp:spPr>
        <a:xfrm>
          <a:off x="1960066" y="1596826"/>
          <a:ext cx="2175867" cy="870346"/>
        </a:xfrm>
        <a:prstGeom prst="chevron">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Decision implementation</a:t>
          </a:r>
        </a:p>
      </dsp:txBody>
      <dsp:txXfrm>
        <a:off x="2395239" y="1596826"/>
        <a:ext cx="1305521" cy="870346"/>
      </dsp:txXfrm>
    </dsp:sp>
    <dsp:sp modelId="{4A55DE44-59FD-3C45-80BC-1ADE4E7ED93D}">
      <dsp:nvSpPr>
        <dsp:cNvPr id="0" name=""/>
        <dsp:cNvSpPr/>
      </dsp:nvSpPr>
      <dsp:spPr>
        <a:xfrm>
          <a:off x="3918346" y="1596826"/>
          <a:ext cx="2175867" cy="870346"/>
        </a:xfrm>
        <a:prstGeom prst="chevron">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Operations (Management)</a:t>
          </a:r>
        </a:p>
      </dsp:txBody>
      <dsp:txXfrm>
        <a:off x="4353519" y="1596826"/>
        <a:ext cx="1305521" cy="870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D3B73-E257-B942-A239-7BE73BA83D5F}">
      <dsp:nvSpPr>
        <dsp:cNvPr id="0" name=""/>
        <dsp:cNvSpPr/>
      </dsp:nvSpPr>
      <dsp:spPr>
        <a:xfrm>
          <a:off x="1473206" y="647"/>
          <a:ext cx="752179" cy="752179"/>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You (as the SME or facilitator) need to manage bias when discussing uncertainty</a:t>
          </a:r>
        </a:p>
      </dsp:txBody>
      <dsp:txXfrm>
        <a:off x="1583360" y="110801"/>
        <a:ext cx="531871" cy="531871"/>
      </dsp:txXfrm>
    </dsp:sp>
    <dsp:sp modelId="{2FFCC6C9-C1FE-3E4F-B9B8-23BC221F7432}">
      <dsp:nvSpPr>
        <dsp:cNvPr id="0" name=""/>
        <dsp:cNvSpPr/>
      </dsp:nvSpPr>
      <dsp:spPr>
        <a:xfrm rot="2700000">
          <a:off x="2144569" y="644821"/>
          <a:ext cx="199481" cy="253860"/>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3333" y="674435"/>
        <a:ext cx="139637" cy="152316"/>
      </dsp:txXfrm>
    </dsp:sp>
    <dsp:sp modelId="{6A6EA051-87FD-A04D-8D5A-976324077A80}">
      <dsp:nvSpPr>
        <dsp:cNvPr id="0" name=""/>
        <dsp:cNvSpPr/>
      </dsp:nvSpPr>
      <dsp:spPr>
        <a:xfrm>
          <a:off x="2271218" y="798660"/>
          <a:ext cx="752179" cy="752179"/>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Probability language can be used to describe uncertainty</a:t>
          </a:r>
        </a:p>
      </dsp:txBody>
      <dsp:txXfrm>
        <a:off x="2381372" y="908814"/>
        <a:ext cx="531871" cy="531871"/>
      </dsp:txXfrm>
    </dsp:sp>
    <dsp:sp modelId="{5BCD0AC7-9ABF-B84A-904A-8C8D17DAC8A2}">
      <dsp:nvSpPr>
        <dsp:cNvPr id="0" name=""/>
        <dsp:cNvSpPr/>
      </dsp:nvSpPr>
      <dsp:spPr>
        <a:xfrm rot="8100000">
          <a:off x="2152553" y="1442833"/>
          <a:ext cx="199481" cy="253860"/>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03633" y="1472447"/>
        <a:ext cx="139637" cy="152316"/>
      </dsp:txXfrm>
    </dsp:sp>
    <dsp:sp modelId="{67908915-A927-E644-9232-A40604A00E13}">
      <dsp:nvSpPr>
        <dsp:cNvPr id="0" name=""/>
        <dsp:cNvSpPr/>
      </dsp:nvSpPr>
      <dsp:spPr>
        <a:xfrm>
          <a:off x="1473206" y="1596672"/>
          <a:ext cx="752179" cy="752179"/>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asked to define probabilities</a:t>
          </a:r>
        </a:p>
      </dsp:txBody>
      <dsp:txXfrm>
        <a:off x="1583360" y="1706826"/>
        <a:ext cx="531871" cy="531871"/>
      </dsp:txXfrm>
    </dsp:sp>
    <dsp:sp modelId="{BBDE5C5C-66BB-0D4A-B190-9130C40BC06E}">
      <dsp:nvSpPr>
        <dsp:cNvPr id="0" name=""/>
        <dsp:cNvSpPr/>
      </dsp:nvSpPr>
      <dsp:spPr>
        <a:xfrm rot="13500000">
          <a:off x="1354540" y="1450818"/>
          <a:ext cx="199481" cy="253860"/>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05620" y="1522748"/>
        <a:ext cx="139637" cy="152316"/>
      </dsp:txXfrm>
    </dsp:sp>
    <dsp:sp modelId="{687E59DF-9F4A-FB4D-A7B3-00FF307E6307}">
      <dsp:nvSpPr>
        <dsp:cNvPr id="0" name=""/>
        <dsp:cNvSpPr/>
      </dsp:nvSpPr>
      <dsp:spPr>
        <a:xfrm>
          <a:off x="675193" y="798660"/>
          <a:ext cx="752179" cy="752179"/>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influenced by uncertainty</a:t>
          </a:r>
        </a:p>
      </dsp:txBody>
      <dsp:txXfrm>
        <a:off x="785347" y="908814"/>
        <a:ext cx="531871" cy="531871"/>
      </dsp:txXfrm>
    </dsp:sp>
    <dsp:sp modelId="{799DCD56-06AF-2F49-A7FD-11394FE46948}">
      <dsp:nvSpPr>
        <dsp:cNvPr id="0" name=""/>
        <dsp:cNvSpPr/>
      </dsp:nvSpPr>
      <dsp:spPr>
        <a:xfrm rot="18900000">
          <a:off x="1346556" y="652805"/>
          <a:ext cx="199481" cy="253860"/>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5320" y="724735"/>
        <a:ext cx="139637" cy="1523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D3B73-E257-B942-A239-7BE73BA83D5F}">
      <dsp:nvSpPr>
        <dsp:cNvPr id="0" name=""/>
        <dsp:cNvSpPr/>
      </dsp:nvSpPr>
      <dsp:spPr>
        <a:xfrm>
          <a:off x="1473206" y="647"/>
          <a:ext cx="752179" cy="752179"/>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You (as the SME or facilitator) need to manage bias when discussing uncertainty</a:t>
          </a:r>
        </a:p>
      </dsp:txBody>
      <dsp:txXfrm>
        <a:off x="1583360" y="110801"/>
        <a:ext cx="531871" cy="531871"/>
      </dsp:txXfrm>
    </dsp:sp>
    <dsp:sp modelId="{2FFCC6C9-C1FE-3E4F-B9B8-23BC221F7432}">
      <dsp:nvSpPr>
        <dsp:cNvPr id="0" name=""/>
        <dsp:cNvSpPr/>
      </dsp:nvSpPr>
      <dsp:spPr>
        <a:xfrm rot="2700000">
          <a:off x="2144569" y="644821"/>
          <a:ext cx="199481" cy="253860"/>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3333" y="674435"/>
        <a:ext cx="139637" cy="152316"/>
      </dsp:txXfrm>
    </dsp:sp>
    <dsp:sp modelId="{6A6EA051-87FD-A04D-8D5A-976324077A80}">
      <dsp:nvSpPr>
        <dsp:cNvPr id="0" name=""/>
        <dsp:cNvSpPr/>
      </dsp:nvSpPr>
      <dsp:spPr>
        <a:xfrm>
          <a:off x="2271218" y="798660"/>
          <a:ext cx="752179" cy="752179"/>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Probability language can be used to describe uncertainty</a:t>
          </a:r>
        </a:p>
      </dsp:txBody>
      <dsp:txXfrm>
        <a:off x="2381372" y="908814"/>
        <a:ext cx="531871" cy="531871"/>
      </dsp:txXfrm>
    </dsp:sp>
    <dsp:sp modelId="{5BCD0AC7-9ABF-B84A-904A-8C8D17DAC8A2}">
      <dsp:nvSpPr>
        <dsp:cNvPr id="0" name=""/>
        <dsp:cNvSpPr/>
      </dsp:nvSpPr>
      <dsp:spPr>
        <a:xfrm rot="8100000">
          <a:off x="2152553" y="1442833"/>
          <a:ext cx="199481" cy="253860"/>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03633" y="1472447"/>
        <a:ext cx="139637" cy="152316"/>
      </dsp:txXfrm>
    </dsp:sp>
    <dsp:sp modelId="{67908915-A927-E644-9232-A40604A00E13}">
      <dsp:nvSpPr>
        <dsp:cNvPr id="0" name=""/>
        <dsp:cNvSpPr/>
      </dsp:nvSpPr>
      <dsp:spPr>
        <a:xfrm>
          <a:off x="1473206" y="1596672"/>
          <a:ext cx="752179" cy="752179"/>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asked to define probabilities</a:t>
          </a:r>
        </a:p>
      </dsp:txBody>
      <dsp:txXfrm>
        <a:off x="1583360" y="1706826"/>
        <a:ext cx="531871" cy="531871"/>
      </dsp:txXfrm>
    </dsp:sp>
    <dsp:sp modelId="{BBDE5C5C-66BB-0D4A-B190-9130C40BC06E}">
      <dsp:nvSpPr>
        <dsp:cNvPr id="0" name=""/>
        <dsp:cNvSpPr/>
      </dsp:nvSpPr>
      <dsp:spPr>
        <a:xfrm rot="13500000">
          <a:off x="1354540" y="1450818"/>
          <a:ext cx="199481" cy="253860"/>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05620" y="1522748"/>
        <a:ext cx="139637" cy="152316"/>
      </dsp:txXfrm>
    </dsp:sp>
    <dsp:sp modelId="{687E59DF-9F4A-FB4D-A7B3-00FF307E6307}">
      <dsp:nvSpPr>
        <dsp:cNvPr id="0" name=""/>
        <dsp:cNvSpPr/>
      </dsp:nvSpPr>
      <dsp:spPr>
        <a:xfrm>
          <a:off x="675193" y="798660"/>
          <a:ext cx="752179" cy="752179"/>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influenced by uncertainty</a:t>
          </a:r>
        </a:p>
      </dsp:txBody>
      <dsp:txXfrm>
        <a:off x="785347" y="908814"/>
        <a:ext cx="531871" cy="531871"/>
      </dsp:txXfrm>
    </dsp:sp>
    <dsp:sp modelId="{799DCD56-06AF-2F49-A7FD-11394FE46948}">
      <dsp:nvSpPr>
        <dsp:cNvPr id="0" name=""/>
        <dsp:cNvSpPr/>
      </dsp:nvSpPr>
      <dsp:spPr>
        <a:xfrm rot="18900000">
          <a:off x="1346556" y="652805"/>
          <a:ext cx="199481" cy="253860"/>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5320" y="724735"/>
        <a:ext cx="139637" cy="1523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D3B73-E257-B942-A239-7BE73BA83D5F}">
      <dsp:nvSpPr>
        <dsp:cNvPr id="0" name=""/>
        <dsp:cNvSpPr/>
      </dsp:nvSpPr>
      <dsp:spPr>
        <a:xfrm>
          <a:off x="1473206" y="647"/>
          <a:ext cx="752179" cy="752179"/>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You (as the SME or facilitator) need to manage bias when discussing uncertainty</a:t>
          </a:r>
        </a:p>
      </dsp:txBody>
      <dsp:txXfrm>
        <a:off x="1583360" y="110801"/>
        <a:ext cx="531871" cy="531871"/>
      </dsp:txXfrm>
    </dsp:sp>
    <dsp:sp modelId="{2FFCC6C9-C1FE-3E4F-B9B8-23BC221F7432}">
      <dsp:nvSpPr>
        <dsp:cNvPr id="0" name=""/>
        <dsp:cNvSpPr/>
      </dsp:nvSpPr>
      <dsp:spPr>
        <a:xfrm rot="2700000">
          <a:off x="2144569" y="644821"/>
          <a:ext cx="199481" cy="253860"/>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3333" y="674435"/>
        <a:ext cx="139637" cy="152316"/>
      </dsp:txXfrm>
    </dsp:sp>
    <dsp:sp modelId="{6A6EA051-87FD-A04D-8D5A-976324077A80}">
      <dsp:nvSpPr>
        <dsp:cNvPr id="0" name=""/>
        <dsp:cNvSpPr/>
      </dsp:nvSpPr>
      <dsp:spPr>
        <a:xfrm>
          <a:off x="2271218" y="798660"/>
          <a:ext cx="752179" cy="752179"/>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Probability language can be used to describe uncertainty</a:t>
          </a:r>
        </a:p>
      </dsp:txBody>
      <dsp:txXfrm>
        <a:off x="2381372" y="908814"/>
        <a:ext cx="531871" cy="531871"/>
      </dsp:txXfrm>
    </dsp:sp>
    <dsp:sp modelId="{5BCD0AC7-9ABF-B84A-904A-8C8D17DAC8A2}">
      <dsp:nvSpPr>
        <dsp:cNvPr id="0" name=""/>
        <dsp:cNvSpPr/>
      </dsp:nvSpPr>
      <dsp:spPr>
        <a:xfrm rot="8100000">
          <a:off x="2152553" y="1442833"/>
          <a:ext cx="199481" cy="253860"/>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03633" y="1472447"/>
        <a:ext cx="139637" cy="152316"/>
      </dsp:txXfrm>
    </dsp:sp>
    <dsp:sp modelId="{67908915-A927-E644-9232-A40604A00E13}">
      <dsp:nvSpPr>
        <dsp:cNvPr id="0" name=""/>
        <dsp:cNvSpPr/>
      </dsp:nvSpPr>
      <dsp:spPr>
        <a:xfrm>
          <a:off x="1473206" y="1596672"/>
          <a:ext cx="752179" cy="752179"/>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asked to define probabilities</a:t>
          </a:r>
        </a:p>
      </dsp:txBody>
      <dsp:txXfrm>
        <a:off x="1583360" y="1706826"/>
        <a:ext cx="531871" cy="531871"/>
      </dsp:txXfrm>
    </dsp:sp>
    <dsp:sp modelId="{BBDE5C5C-66BB-0D4A-B190-9130C40BC06E}">
      <dsp:nvSpPr>
        <dsp:cNvPr id="0" name=""/>
        <dsp:cNvSpPr/>
      </dsp:nvSpPr>
      <dsp:spPr>
        <a:xfrm rot="13500000">
          <a:off x="1354540" y="1450818"/>
          <a:ext cx="199481" cy="253860"/>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05620" y="1522748"/>
        <a:ext cx="139637" cy="152316"/>
      </dsp:txXfrm>
    </dsp:sp>
    <dsp:sp modelId="{687E59DF-9F4A-FB4D-A7B3-00FF307E6307}">
      <dsp:nvSpPr>
        <dsp:cNvPr id="0" name=""/>
        <dsp:cNvSpPr/>
      </dsp:nvSpPr>
      <dsp:spPr>
        <a:xfrm>
          <a:off x="675193" y="798660"/>
          <a:ext cx="752179" cy="752179"/>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influenced by uncertainty</a:t>
          </a:r>
        </a:p>
      </dsp:txBody>
      <dsp:txXfrm>
        <a:off x="785347" y="908814"/>
        <a:ext cx="531871" cy="531871"/>
      </dsp:txXfrm>
    </dsp:sp>
    <dsp:sp modelId="{799DCD56-06AF-2F49-A7FD-11394FE46948}">
      <dsp:nvSpPr>
        <dsp:cNvPr id="0" name=""/>
        <dsp:cNvSpPr/>
      </dsp:nvSpPr>
      <dsp:spPr>
        <a:xfrm rot="18900000">
          <a:off x="1346556" y="652805"/>
          <a:ext cx="199481" cy="253860"/>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5320" y="724735"/>
        <a:ext cx="139637" cy="152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D3B73-E257-B942-A239-7BE73BA83D5F}">
      <dsp:nvSpPr>
        <dsp:cNvPr id="0" name=""/>
        <dsp:cNvSpPr/>
      </dsp:nvSpPr>
      <dsp:spPr>
        <a:xfrm>
          <a:off x="1473206" y="647"/>
          <a:ext cx="752179" cy="752179"/>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You (as the SME or facilitator) need to manage bias when discussing uncertainty</a:t>
          </a:r>
        </a:p>
      </dsp:txBody>
      <dsp:txXfrm>
        <a:off x="1583360" y="110801"/>
        <a:ext cx="531871" cy="531871"/>
      </dsp:txXfrm>
    </dsp:sp>
    <dsp:sp modelId="{2FFCC6C9-C1FE-3E4F-B9B8-23BC221F7432}">
      <dsp:nvSpPr>
        <dsp:cNvPr id="0" name=""/>
        <dsp:cNvSpPr/>
      </dsp:nvSpPr>
      <dsp:spPr>
        <a:xfrm rot="2700000">
          <a:off x="2144569" y="644821"/>
          <a:ext cx="199481" cy="253860"/>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3333" y="674435"/>
        <a:ext cx="139637" cy="152316"/>
      </dsp:txXfrm>
    </dsp:sp>
    <dsp:sp modelId="{6A6EA051-87FD-A04D-8D5A-976324077A80}">
      <dsp:nvSpPr>
        <dsp:cNvPr id="0" name=""/>
        <dsp:cNvSpPr/>
      </dsp:nvSpPr>
      <dsp:spPr>
        <a:xfrm>
          <a:off x="2271218" y="798660"/>
          <a:ext cx="752179" cy="752179"/>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Probability language can be used to describe uncertainty</a:t>
          </a:r>
        </a:p>
      </dsp:txBody>
      <dsp:txXfrm>
        <a:off x="2381372" y="908814"/>
        <a:ext cx="531871" cy="531871"/>
      </dsp:txXfrm>
    </dsp:sp>
    <dsp:sp modelId="{5BCD0AC7-9ABF-B84A-904A-8C8D17DAC8A2}">
      <dsp:nvSpPr>
        <dsp:cNvPr id="0" name=""/>
        <dsp:cNvSpPr/>
      </dsp:nvSpPr>
      <dsp:spPr>
        <a:xfrm rot="8100000">
          <a:off x="2152553" y="1442833"/>
          <a:ext cx="199481" cy="253860"/>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03633" y="1472447"/>
        <a:ext cx="139637" cy="152316"/>
      </dsp:txXfrm>
    </dsp:sp>
    <dsp:sp modelId="{67908915-A927-E644-9232-A40604A00E13}">
      <dsp:nvSpPr>
        <dsp:cNvPr id="0" name=""/>
        <dsp:cNvSpPr/>
      </dsp:nvSpPr>
      <dsp:spPr>
        <a:xfrm>
          <a:off x="1473206" y="1596672"/>
          <a:ext cx="752179" cy="752179"/>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asked to define probabilities</a:t>
          </a:r>
        </a:p>
      </dsp:txBody>
      <dsp:txXfrm>
        <a:off x="1583360" y="1706826"/>
        <a:ext cx="531871" cy="531871"/>
      </dsp:txXfrm>
    </dsp:sp>
    <dsp:sp modelId="{BBDE5C5C-66BB-0D4A-B190-9130C40BC06E}">
      <dsp:nvSpPr>
        <dsp:cNvPr id="0" name=""/>
        <dsp:cNvSpPr/>
      </dsp:nvSpPr>
      <dsp:spPr>
        <a:xfrm rot="13500000">
          <a:off x="1354540" y="1450818"/>
          <a:ext cx="199481" cy="253860"/>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05620" y="1522748"/>
        <a:ext cx="139637" cy="152316"/>
      </dsp:txXfrm>
    </dsp:sp>
    <dsp:sp modelId="{687E59DF-9F4A-FB4D-A7B3-00FF307E6307}">
      <dsp:nvSpPr>
        <dsp:cNvPr id="0" name=""/>
        <dsp:cNvSpPr/>
      </dsp:nvSpPr>
      <dsp:spPr>
        <a:xfrm>
          <a:off x="675193" y="798660"/>
          <a:ext cx="752179" cy="752179"/>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influenced by uncertainty</a:t>
          </a:r>
        </a:p>
      </dsp:txBody>
      <dsp:txXfrm>
        <a:off x="785347" y="908814"/>
        <a:ext cx="531871" cy="531871"/>
      </dsp:txXfrm>
    </dsp:sp>
    <dsp:sp modelId="{799DCD56-06AF-2F49-A7FD-11394FE46948}">
      <dsp:nvSpPr>
        <dsp:cNvPr id="0" name=""/>
        <dsp:cNvSpPr/>
      </dsp:nvSpPr>
      <dsp:spPr>
        <a:xfrm rot="18900000">
          <a:off x="1346556" y="652805"/>
          <a:ext cx="199481" cy="253860"/>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5320" y="724735"/>
        <a:ext cx="139637" cy="1523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D3B73-E257-B942-A239-7BE73BA83D5F}">
      <dsp:nvSpPr>
        <dsp:cNvPr id="0" name=""/>
        <dsp:cNvSpPr/>
      </dsp:nvSpPr>
      <dsp:spPr>
        <a:xfrm>
          <a:off x="1473206" y="647"/>
          <a:ext cx="752179" cy="752179"/>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You (as the SME or facilitator) need to manage bias when discussing uncertainty</a:t>
          </a:r>
        </a:p>
      </dsp:txBody>
      <dsp:txXfrm>
        <a:off x="1583360" y="110801"/>
        <a:ext cx="531871" cy="531871"/>
      </dsp:txXfrm>
    </dsp:sp>
    <dsp:sp modelId="{2FFCC6C9-C1FE-3E4F-B9B8-23BC221F7432}">
      <dsp:nvSpPr>
        <dsp:cNvPr id="0" name=""/>
        <dsp:cNvSpPr/>
      </dsp:nvSpPr>
      <dsp:spPr>
        <a:xfrm rot="2700000">
          <a:off x="2144569" y="644821"/>
          <a:ext cx="199481" cy="253860"/>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3333" y="674435"/>
        <a:ext cx="139637" cy="152316"/>
      </dsp:txXfrm>
    </dsp:sp>
    <dsp:sp modelId="{6A6EA051-87FD-A04D-8D5A-976324077A80}">
      <dsp:nvSpPr>
        <dsp:cNvPr id="0" name=""/>
        <dsp:cNvSpPr/>
      </dsp:nvSpPr>
      <dsp:spPr>
        <a:xfrm>
          <a:off x="2271218" y="798660"/>
          <a:ext cx="752179" cy="752179"/>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Probability language can be used to describe uncertainty</a:t>
          </a:r>
        </a:p>
      </dsp:txBody>
      <dsp:txXfrm>
        <a:off x="2381372" y="908814"/>
        <a:ext cx="531871" cy="531871"/>
      </dsp:txXfrm>
    </dsp:sp>
    <dsp:sp modelId="{5BCD0AC7-9ABF-B84A-904A-8C8D17DAC8A2}">
      <dsp:nvSpPr>
        <dsp:cNvPr id="0" name=""/>
        <dsp:cNvSpPr/>
      </dsp:nvSpPr>
      <dsp:spPr>
        <a:xfrm rot="8100000">
          <a:off x="2152553" y="1442833"/>
          <a:ext cx="199481" cy="253860"/>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03633" y="1472447"/>
        <a:ext cx="139637" cy="152316"/>
      </dsp:txXfrm>
    </dsp:sp>
    <dsp:sp modelId="{67908915-A927-E644-9232-A40604A00E13}">
      <dsp:nvSpPr>
        <dsp:cNvPr id="0" name=""/>
        <dsp:cNvSpPr/>
      </dsp:nvSpPr>
      <dsp:spPr>
        <a:xfrm>
          <a:off x="1473206" y="1596672"/>
          <a:ext cx="752179" cy="752179"/>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asked to define probabilities</a:t>
          </a:r>
        </a:p>
      </dsp:txBody>
      <dsp:txXfrm>
        <a:off x="1583360" y="1706826"/>
        <a:ext cx="531871" cy="531871"/>
      </dsp:txXfrm>
    </dsp:sp>
    <dsp:sp modelId="{BBDE5C5C-66BB-0D4A-B190-9130C40BC06E}">
      <dsp:nvSpPr>
        <dsp:cNvPr id="0" name=""/>
        <dsp:cNvSpPr/>
      </dsp:nvSpPr>
      <dsp:spPr>
        <a:xfrm rot="13500000">
          <a:off x="1354540" y="1450818"/>
          <a:ext cx="199481" cy="253860"/>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05620" y="1522748"/>
        <a:ext cx="139637" cy="152316"/>
      </dsp:txXfrm>
    </dsp:sp>
    <dsp:sp modelId="{687E59DF-9F4A-FB4D-A7B3-00FF307E6307}">
      <dsp:nvSpPr>
        <dsp:cNvPr id="0" name=""/>
        <dsp:cNvSpPr/>
      </dsp:nvSpPr>
      <dsp:spPr>
        <a:xfrm>
          <a:off x="675193" y="798660"/>
          <a:ext cx="752179" cy="752179"/>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SME are influenced by uncertainty</a:t>
          </a:r>
        </a:p>
      </dsp:txBody>
      <dsp:txXfrm>
        <a:off x="785347" y="908814"/>
        <a:ext cx="531871" cy="531871"/>
      </dsp:txXfrm>
    </dsp:sp>
    <dsp:sp modelId="{799DCD56-06AF-2F49-A7FD-11394FE46948}">
      <dsp:nvSpPr>
        <dsp:cNvPr id="0" name=""/>
        <dsp:cNvSpPr/>
      </dsp:nvSpPr>
      <dsp:spPr>
        <a:xfrm rot="18900000">
          <a:off x="1346556" y="652805"/>
          <a:ext cx="199481" cy="253860"/>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5320" y="724735"/>
        <a:ext cx="139637" cy="1523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1990B-96B6-0F4A-8E98-C9C16870C8CD}">
      <dsp:nvSpPr>
        <dsp:cNvPr id="0" name=""/>
        <dsp:cNvSpPr/>
      </dsp:nvSpPr>
      <dsp:spPr>
        <a:xfrm>
          <a:off x="677092" y="16206"/>
          <a:ext cx="777902" cy="777902"/>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dirty="0"/>
            <a:t>Knowledge</a:t>
          </a:r>
        </a:p>
      </dsp:txBody>
      <dsp:txXfrm>
        <a:off x="780813" y="152339"/>
        <a:ext cx="570461" cy="350056"/>
      </dsp:txXfrm>
    </dsp:sp>
    <dsp:sp modelId="{FBBCDD0C-EB86-434F-8120-78601EDD280C}">
      <dsp:nvSpPr>
        <dsp:cNvPr id="0" name=""/>
        <dsp:cNvSpPr/>
      </dsp:nvSpPr>
      <dsp:spPr>
        <a:xfrm>
          <a:off x="957785" y="502395"/>
          <a:ext cx="777902" cy="777902"/>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dirty="0"/>
            <a:t>Desire</a:t>
          </a:r>
        </a:p>
      </dsp:txBody>
      <dsp:txXfrm>
        <a:off x="1195694" y="703353"/>
        <a:ext cx="466741" cy="427846"/>
      </dsp:txXfrm>
    </dsp:sp>
    <dsp:sp modelId="{48EE07B4-8CA5-6044-84F5-3C4A81D4859E}">
      <dsp:nvSpPr>
        <dsp:cNvPr id="0" name=""/>
        <dsp:cNvSpPr/>
      </dsp:nvSpPr>
      <dsp:spPr>
        <a:xfrm>
          <a:off x="396399" y="502395"/>
          <a:ext cx="777902" cy="777902"/>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dirty="0"/>
            <a:t>Skills</a:t>
          </a:r>
        </a:p>
      </dsp:txBody>
      <dsp:txXfrm>
        <a:off x="469652" y="703353"/>
        <a:ext cx="466741" cy="42784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3052A-A9FA-A04D-98CB-C813B5118978}" type="datetimeFigureOut">
              <a:rPr lang="en-US" smtClean="0"/>
              <a:t>4/14/2026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468D29-4782-6441-BA22-700DC5A3A8D7}" type="slidenum">
              <a:rPr lang="en-US" smtClean="0"/>
              <a:t>‹#›</a:t>
            </a:fld>
            <a:endParaRPr lang="en-US"/>
          </a:p>
        </p:txBody>
      </p:sp>
    </p:spTree>
    <p:extLst>
      <p:ext uri="{BB962C8B-B14F-4D97-AF65-F5344CB8AC3E}">
        <p14:creationId xmlns:p14="http://schemas.microsoft.com/office/powerpoint/2010/main" val="7431842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a:t>
            </a:fld>
            <a:endParaRPr lang="en-US"/>
          </a:p>
        </p:txBody>
      </p:sp>
    </p:spTree>
    <p:extLst>
      <p:ext uri="{BB962C8B-B14F-4D97-AF65-F5344CB8AC3E}">
        <p14:creationId xmlns:p14="http://schemas.microsoft.com/office/powerpoint/2010/main" val="2260013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10</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100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101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102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103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104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105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106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107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108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109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110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111</a:t>
            </a:fld>
            <a:endParaRPr lang="en-US"/>
          </a:p>
        </p:txBody>
      </p:sp>
    </p:spTree>
    <p:extLst>
      <p:ext uri="{BB962C8B-B14F-4D97-AF65-F5344CB8AC3E}">
        <p14:creationId xmlns:p14="http://schemas.microsoft.com/office/powerpoint/2010/main" val="149917254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112</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113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114</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115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116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117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118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119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120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121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122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123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124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125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126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127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128</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129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130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131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132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133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134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135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136</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137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138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139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140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141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142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143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144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145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146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147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148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149</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150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151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152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153</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154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155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156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157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158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159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161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162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163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164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165</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166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167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168</a:t>
            </a:fld>
            <a:endParaRPr lang="en-US"/>
          </a:p>
        </p:txBody>
      </p:sp>
    </p:spTree>
    <p:extLst>
      <p:ext uri="{BB962C8B-B14F-4D97-AF65-F5344CB8AC3E}">
        <p14:creationId xmlns:p14="http://schemas.microsoft.com/office/powerpoint/2010/main" val="149917254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169</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170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17</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171</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172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173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174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175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eliminate the copyright at the bottom right?</a:t>
            </a:r>
          </a:p>
        </p:txBody>
      </p:sp>
      <p:sp>
        <p:nvSpPr>
          <p:cNvPr id="4" name="Slide Number Placeholder 3"/>
          <p:cNvSpPr>
            <a:spLocks noGrp="1"/>
          </p:cNvSpPr>
          <p:nvPr>
            <p:ph type="sldNum" sz="quarter" idx="10"/>
          </p:nvPr>
        </p:nvSpPr>
        <p:spPr/>
        <p:txBody>
          <a:bodyPr/>
          <a:lstStyle/>
          <a:p>
            <a:fld id="{440BF636-98FE-4A43-AFD6-28B8C6C0D73F}" type="slidenum">
              <a:rPr lang="en-US" smtClean="0"/>
              <a:t>176</a:t>
            </a:fld>
            <a:endParaRPr lang="en-US"/>
          </a:p>
        </p:txBody>
      </p:sp>
    </p:spTree>
    <p:extLst>
      <p:ext uri="{BB962C8B-B14F-4D97-AF65-F5344CB8AC3E}">
        <p14:creationId xmlns:p14="http://schemas.microsoft.com/office/powerpoint/2010/main" val="1499172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please link the article to the</a:t>
            </a:r>
            <a:r>
              <a:rPr lang="en-US" baseline="0" dirty="0"/>
              <a:t> reference section in the appendix for an accurate citation.</a:t>
            </a:r>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19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2</a:t>
            </a:fld>
            <a:endParaRPr lang="en-US"/>
          </a:p>
        </p:txBody>
      </p:sp>
    </p:spTree>
    <p:extLst>
      <p:ext uri="{BB962C8B-B14F-4D97-AF65-F5344CB8AC3E}">
        <p14:creationId xmlns:p14="http://schemas.microsoft.com/office/powerpoint/2010/main" val="852624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20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21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22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23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24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25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26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27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28</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29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3</a:t>
            </a:fld>
            <a:endParaRPr lang="en-US"/>
          </a:p>
        </p:txBody>
      </p:sp>
    </p:spTree>
    <p:extLst>
      <p:ext uri="{BB962C8B-B14F-4D97-AF65-F5344CB8AC3E}">
        <p14:creationId xmlns:p14="http://schemas.microsoft.com/office/powerpoint/2010/main" val="852624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30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31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32</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33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34</a:t>
            </a:fld>
            <a:endParaRPr lang="en-US"/>
          </a:p>
        </p:txBody>
      </p:sp>
    </p:spTree>
    <p:extLst>
      <p:ext uri="{BB962C8B-B14F-4D97-AF65-F5344CB8AC3E}">
        <p14:creationId xmlns:p14="http://schemas.microsoft.com/office/powerpoint/2010/main" val="1499172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35</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36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37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38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39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4</a:t>
            </a:fld>
            <a:endParaRPr lang="en-US"/>
          </a:p>
        </p:txBody>
      </p:sp>
    </p:spTree>
    <p:extLst>
      <p:ext uri="{BB962C8B-B14F-4D97-AF65-F5344CB8AC3E}">
        <p14:creationId xmlns:p14="http://schemas.microsoft.com/office/powerpoint/2010/main" val="852624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40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41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42</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bing.com</a:t>
            </a:r>
            <a:r>
              <a:rPr lang="en-US" dirty="0"/>
              <a:t> images</a:t>
            </a:r>
          </a:p>
        </p:txBody>
      </p:sp>
      <p:sp>
        <p:nvSpPr>
          <p:cNvPr id="4" name="Slide Number Placeholder 3"/>
          <p:cNvSpPr>
            <a:spLocks noGrp="1"/>
          </p:cNvSpPr>
          <p:nvPr>
            <p:ph type="sldNum" sz="quarter" idx="10"/>
          </p:nvPr>
        </p:nvSpPr>
        <p:spPr/>
        <p:txBody>
          <a:bodyPr/>
          <a:lstStyle/>
          <a:p>
            <a:fld id="{440BF636-98FE-4A43-AFD6-28B8C6C0D73F}" type="slidenum">
              <a:rPr lang="en-US" smtClean="0"/>
              <a:t>43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bing.com</a:t>
            </a:r>
            <a:r>
              <a:rPr lang="en-US" dirty="0"/>
              <a:t> images</a:t>
            </a:r>
          </a:p>
        </p:txBody>
      </p:sp>
      <p:sp>
        <p:nvSpPr>
          <p:cNvPr id="4" name="Slide Number Placeholder 3"/>
          <p:cNvSpPr>
            <a:spLocks noGrp="1"/>
          </p:cNvSpPr>
          <p:nvPr>
            <p:ph type="sldNum" sz="quarter" idx="10"/>
          </p:nvPr>
        </p:nvSpPr>
        <p:spPr/>
        <p:txBody>
          <a:bodyPr/>
          <a:lstStyle/>
          <a:p>
            <a:fld id="{440BF636-98FE-4A43-AFD6-28B8C6C0D73F}" type="slidenum">
              <a:rPr lang="en-US" smtClean="0"/>
              <a:t>44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45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46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47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48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49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50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51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52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53</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54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55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56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57</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58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59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60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61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62</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63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64</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65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66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67</a:t>
            </a:fld>
            <a:endParaRPr lang="en-US"/>
          </a:p>
        </p:txBody>
      </p:sp>
    </p:spTree>
    <p:extLst>
      <p:ext uri="{BB962C8B-B14F-4D97-AF65-F5344CB8AC3E}">
        <p14:creationId xmlns:p14="http://schemas.microsoft.com/office/powerpoint/2010/main" val="14991725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68</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69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70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71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72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73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74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75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76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77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78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79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8</a:t>
            </a:fld>
            <a:endParaRPr lang="en-US" dirty="0"/>
          </a:p>
        </p:txBody>
      </p:sp>
    </p:spTree>
    <p:extLst>
      <p:ext uri="{BB962C8B-B14F-4D97-AF65-F5344CB8AC3E}">
        <p14:creationId xmlns:p14="http://schemas.microsoft.com/office/powerpoint/2010/main" val="40308702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80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81</a:t>
            </a:fld>
            <a:endParaRPr lang="en-US" dirty="0"/>
          </a:p>
        </p:txBody>
      </p:sp>
    </p:spTree>
    <p:extLst>
      <p:ext uri="{BB962C8B-B14F-4D97-AF65-F5344CB8AC3E}">
        <p14:creationId xmlns:p14="http://schemas.microsoft.com/office/powerpoint/2010/main" val="14114023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82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83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84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85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86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87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88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89</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BF636-98FE-4A43-AFD6-28B8C6C0D73F}" type="slidenum">
              <a:rPr lang="en-US" smtClean="0"/>
              <a:t>9</a:t>
            </a:fld>
            <a:endParaRPr lang="en-US"/>
          </a:p>
        </p:txBody>
      </p:sp>
    </p:spTree>
    <p:extLst>
      <p:ext uri="{BB962C8B-B14F-4D97-AF65-F5344CB8AC3E}">
        <p14:creationId xmlns:p14="http://schemas.microsoft.com/office/powerpoint/2010/main" val="14991725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90</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91</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92</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93</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94</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95</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96</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97</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98</a:t>
            </a:fld>
            <a:endParaRPr lang="en-US"/>
          </a:p>
        </p:txBody>
      </p:sp>
    </p:spTree>
    <p:extLst>
      <p:ext uri="{BB962C8B-B14F-4D97-AF65-F5344CB8AC3E}">
        <p14:creationId xmlns:p14="http://schemas.microsoft.com/office/powerpoint/2010/main" val="19155523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p>
        </p:txBody>
      </p:sp>
      <p:sp>
        <p:nvSpPr>
          <p:cNvPr id="4" name="Slide Number Placeholder 3"/>
          <p:cNvSpPr>
            <a:spLocks noGrp="1"/>
          </p:cNvSpPr>
          <p:nvPr>
            <p:ph type="sldNum" sz="quarter" idx="10"/>
          </p:nvPr>
        </p:nvSpPr>
        <p:spPr/>
        <p:txBody>
          <a:bodyPr/>
          <a:lstStyle/>
          <a:p>
            <a:fld id="{440BF636-98FE-4A43-AFD6-28B8C6C0D73F}" type="slidenum">
              <a:rPr lang="en-US" smtClean="0"/>
              <a:t>99</a:t>
            </a:fld>
            <a:endParaRPr lang="en-US"/>
          </a:p>
        </p:txBody>
      </p:sp>
    </p:spTree>
    <p:extLst>
      <p:ext uri="{BB962C8B-B14F-4D97-AF65-F5344CB8AC3E}">
        <p14:creationId xmlns:p14="http://schemas.microsoft.com/office/powerpoint/2010/main" val="191555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218F1F-D1AD-6847-BBA0-6C0D7E7D93E5}"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0FBBF-0A88-A74A-97D6-94441C6FB47F}" type="slidenum">
              <a:rPr lang="en-US" smtClean="0"/>
              <a:t>‹#›</a:t>
            </a:fld>
            <a:endParaRPr lang="en-US"/>
          </a:p>
        </p:txBody>
      </p:sp>
    </p:spTree>
    <p:extLst>
      <p:ext uri="{BB962C8B-B14F-4D97-AF65-F5344CB8AC3E}">
        <p14:creationId xmlns:p14="http://schemas.microsoft.com/office/powerpoint/2010/main" val="210870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18F1F-D1AD-6847-BBA0-6C0D7E7D93E5}"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0FBBF-0A88-A74A-97D6-94441C6FB47F}" type="slidenum">
              <a:rPr lang="en-US" smtClean="0"/>
              <a:t>‹#›</a:t>
            </a:fld>
            <a:endParaRPr lang="en-US"/>
          </a:p>
        </p:txBody>
      </p:sp>
    </p:spTree>
    <p:extLst>
      <p:ext uri="{BB962C8B-B14F-4D97-AF65-F5344CB8AC3E}">
        <p14:creationId xmlns:p14="http://schemas.microsoft.com/office/powerpoint/2010/main" val="223119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18F1F-D1AD-6847-BBA0-6C0D7E7D93E5}"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0FBBF-0A88-A74A-97D6-94441C6FB47F}" type="slidenum">
              <a:rPr lang="en-US" smtClean="0"/>
              <a:t>‹#›</a:t>
            </a:fld>
            <a:endParaRPr lang="en-US"/>
          </a:p>
        </p:txBody>
      </p:sp>
    </p:spTree>
    <p:extLst>
      <p:ext uri="{BB962C8B-B14F-4D97-AF65-F5344CB8AC3E}">
        <p14:creationId xmlns:p14="http://schemas.microsoft.com/office/powerpoint/2010/main" val="176648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1" name="Content Placeholder 2"/>
          <p:cNvSpPr>
            <a:spLocks noGrp="1"/>
          </p:cNvSpPr>
          <p:nvPr>
            <p:ph idx="11"/>
          </p:nvPr>
        </p:nvSpPr>
        <p:spPr>
          <a:xfrm>
            <a:off x="3256668"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2"/>
          <p:cNvSpPr>
            <a:spLocks noGrp="1"/>
          </p:cNvSpPr>
          <p:nvPr>
            <p:ph idx="12"/>
          </p:nvPr>
        </p:nvSpPr>
        <p:spPr>
          <a:xfrm>
            <a:off x="6043787"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65434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685800" y="2971800"/>
            <a:ext cx="2286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3429000" y="2971800"/>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4171062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3714750"/>
            <a:ext cx="1523417" cy="2684461"/>
          </a:xfrm>
          <a:solidFill>
            <a:schemeClr val="tx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9" name="Content Placeholder 2"/>
          <p:cNvSpPr>
            <a:spLocks noGrp="1"/>
          </p:cNvSpPr>
          <p:nvPr>
            <p:ph idx="11"/>
          </p:nvPr>
        </p:nvSpPr>
        <p:spPr>
          <a:xfrm>
            <a:off x="2133550" y="3714750"/>
            <a:ext cx="1523417" cy="2684461"/>
          </a:xfrm>
          <a:solidFill>
            <a:schemeClr val="accent4"/>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1" name="Content Placeholder 2"/>
          <p:cNvSpPr>
            <a:spLocks noGrp="1"/>
          </p:cNvSpPr>
          <p:nvPr>
            <p:ph idx="12"/>
          </p:nvPr>
        </p:nvSpPr>
        <p:spPr>
          <a:xfrm>
            <a:off x="3822113" y="3714750"/>
            <a:ext cx="1523417" cy="2684461"/>
          </a:xfrm>
          <a:solidFill>
            <a:schemeClr val="accent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2" name="Content Placeholder 2"/>
          <p:cNvSpPr>
            <a:spLocks noGrp="1"/>
          </p:cNvSpPr>
          <p:nvPr>
            <p:ph idx="13"/>
          </p:nvPr>
        </p:nvSpPr>
        <p:spPr>
          <a:xfrm>
            <a:off x="5485185" y="3714750"/>
            <a:ext cx="1523417" cy="2684461"/>
          </a:xfrm>
          <a:solidFill>
            <a:schemeClr val="accent3"/>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3" name="Content Placeholder 2"/>
          <p:cNvSpPr>
            <a:spLocks noGrp="1"/>
          </p:cNvSpPr>
          <p:nvPr>
            <p:ph idx="14"/>
          </p:nvPr>
        </p:nvSpPr>
        <p:spPr>
          <a:xfrm>
            <a:off x="7161002" y="3714750"/>
            <a:ext cx="1523417" cy="2684461"/>
          </a:xfrm>
          <a:solidFill>
            <a:schemeClr val="accent1"/>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5" name="Group 154"/>
          <p:cNvGrpSpPr/>
          <p:nvPr userDrawn="1"/>
        </p:nvGrpSpPr>
        <p:grpSpPr>
          <a:xfrm>
            <a:off x="-151325" y="-141165"/>
            <a:ext cx="9439923" cy="7136527"/>
            <a:chOff x="-151325" y="-141165"/>
            <a:chExt cx="9439923" cy="7136527"/>
          </a:xfrm>
        </p:grpSpPr>
        <p:grpSp>
          <p:nvGrpSpPr>
            <p:cNvPr id="156" name="Group 155"/>
            <p:cNvGrpSpPr/>
            <p:nvPr userDrawn="1"/>
          </p:nvGrpSpPr>
          <p:grpSpPr>
            <a:xfrm>
              <a:off x="457731" y="6873247"/>
              <a:ext cx="8226688" cy="122115"/>
              <a:chOff x="457731" y="6582508"/>
              <a:chExt cx="8226688" cy="486507"/>
            </a:xfrm>
          </p:grpSpPr>
          <p:cxnSp>
            <p:nvCxnSpPr>
              <p:cNvPr id="269" name="Straight Connector 26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userDrawn="1"/>
            </p:nvGrpSpPr>
            <p:grpSpPr>
              <a:xfrm>
                <a:off x="798615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7287901"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6589644"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891387"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5193130"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4494873"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796616" y="6582508"/>
                <a:ext cx="152400" cy="486507"/>
                <a:chOff x="7983415" y="6582508"/>
                <a:chExt cx="152400" cy="486507"/>
              </a:xfrm>
            </p:grpSpPr>
            <p:cxnSp>
              <p:nvCxnSpPr>
                <p:cNvPr id="290" name="Straight Connector 2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3098359" y="6582508"/>
                <a:ext cx="152400" cy="486507"/>
                <a:chOff x="7983415" y="6582508"/>
                <a:chExt cx="152400" cy="486507"/>
              </a:xfrm>
            </p:grpSpPr>
            <p:cxnSp>
              <p:nvCxnSpPr>
                <p:cNvPr id="288" name="Straight Connector 2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2400102" y="6582508"/>
                <a:ext cx="152400" cy="486507"/>
                <a:chOff x="7983415" y="6582508"/>
                <a:chExt cx="152400" cy="486507"/>
              </a:xfrm>
            </p:grpSpPr>
            <p:cxnSp>
              <p:nvCxnSpPr>
                <p:cNvPr id="286" name="Straight Connector 2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701845" y="6582508"/>
                <a:ext cx="152400" cy="486507"/>
                <a:chOff x="7983415" y="6582508"/>
                <a:chExt cx="152400" cy="486507"/>
              </a:xfrm>
            </p:grpSpPr>
            <p:cxnSp>
              <p:nvCxnSpPr>
                <p:cNvPr id="284" name="Straight Connector 2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1003588" y="6582508"/>
                <a:ext cx="152400" cy="486507"/>
                <a:chOff x="7983415" y="6582508"/>
                <a:chExt cx="152400" cy="486507"/>
              </a:xfrm>
            </p:grpSpPr>
            <p:cxnSp>
              <p:nvCxnSpPr>
                <p:cNvPr id="282" name="Straight Connector 2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userDrawn="1"/>
          </p:nvGrpSpPr>
          <p:grpSpPr>
            <a:xfrm>
              <a:off x="-151325" y="454007"/>
              <a:ext cx="122115" cy="5945205"/>
              <a:chOff x="-238875" y="454007"/>
              <a:chExt cx="122115" cy="5945205"/>
            </a:xfrm>
          </p:grpSpPr>
          <p:cxnSp>
            <p:nvCxnSpPr>
              <p:cNvPr id="234" name="Straight Connector 23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userDrawn="1"/>
            </p:nvGrpSpPr>
            <p:grpSpPr>
              <a:xfrm rot="5400000">
                <a:off x="-254017" y="594070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546706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99342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51978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404614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572499"/>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3098857"/>
                <a:ext cx="152400" cy="122115"/>
                <a:chOff x="7983415" y="6582508"/>
                <a:chExt cx="152400" cy="486507"/>
              </a:xfrm>
            </p:grpSpPr>
            <p:cxnSp>
              <p:nvCxnSpPr>
                <p:cNvPr id="255" name="Straight Connector 25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625215"/>
                <a:ext cx="152400" cy="122115"/>
                <a:chOff x="7983415" y="6582508"/>
                <a:chExt cx="152400" cy="486507"/>
              </a:xfrm>
            </p:grpSpPr>
            <p:cxnSp>
              <p:nvCxnSpPr>
                <p:cNvPr id="253" name="Straight Connector 25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2151573"/>
                <a:ext cx="152400" cy="122115"/>
                <a:chOff x="7983415" y="6582508"/>
                <a:chExt cx="152400" cy="486507"/>
              </a:xfrm>
            </p:grpSpPr>
            <p:cxnSp>
              <p:nvCxnSpPr>
                <p:cNvPr id="251" name="Straight Connector 2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1677931"/>
                <a:ext cx="152400" cy="122115"/>
                <a:chOff x="7983415" y="6582508"/>
                <a:chExt cx="152400" cy="486507"/>
              </a:xfrm>
            </p:grpSpPr>
            <p:cxnSp>
              <p:nvCxnSpPr>
                <p:cNvPr id="249" name="Straight Connector 2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997340"/>
                <a:ext cx="152400" cy="122115"/>
                <a:chOff x="7983415" y="6582508"/>
                <a:chExt cx="152400" cy="486507"/>
              </a:xfrm>
            </p:grpSpPr>
            <p:cxnSp>
              <p:nvCxnSpPr>
                <p:cNvPr id="247" name="Straight Connector 2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9166483" y="454007"/>
              <a:ext cx="122115" cy="5945205"/>
              <a:chOff x="-238875" y="454007"/>
              <a:chExt cx="122115" cy="5945205"/>
            </a:xfrm>
          </p:grpSpPr>
          <p:cxnSp>
            <p:nvCxnSpPr>
              <p:cNvPr id="199" name="Straight Connector 19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userDrawn="1"/>
            </p:nvGrpSpPr>
            <p:grpSpPr>
              <a:xfrm rot="5400000">
                <a:off x="-254017" y="594070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546706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99342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51978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404614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572499"/>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3098857"/>
                <a:ext cx="152400" cy="122115"/>
                <a:chOff x="7983415" y="6582508"/>
                <a:chExt cx="152400" cy="486507"/>
              </a:xfrm>
            </p:grpSpPr>
            <p:cxnSp>
              <p:nvCxnSpPr>
                <p:cNvPr id="220" name="Straight Connector 2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625215"/>
                <a:ext cx="152400" cy="122115"/>
                <a:chOff x="7983415" y="6582508"/>
                <a:chExt cx="152400" cy="486507"/>
              </a:xfrm>
            </p:grpSpPr>
            <p:cxnSp>
              <p:nvCxnSpPr>
                <p:cNvPr id="218" name="Straight Connector 2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2151573"/>
                <a:ext cx="152400" cy="122115"/>
                <a:chOff x="7983415" y="6582508"/>
                <a:chExt cx="152400" cy="486507"/>
              </a:xfrm>
            </p:grpSpPr>
            <p:cxnSp>
              <p:nvCxnSpPr>
                <p:cNvPr id="216" name="Straight Connector 2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1677931"/>
                <a:ext cx="152400" cy="122115"/>
                <a:chOff x="7983415" y="6582508"/>
                <a:chExt cx="152400" cy="486507"/>
              </a:xfrm>
            </p:grpSpPr>
            <p:cxnSp>
              <p:nvCxnSpPr>
                <p:cNvPr id="214" name="Straight Connector 2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997340"/>
                <a:ext cx="152400" cy="122115"/>
                <a:chOff x="7983415" y="6582508"/>
                <a:chExt cx="152400" cy="486507"/>
              </a:xfrm>
            </p:grpSpPr>
            <p:cxnSp>
              <p:nvCxnSpPr>
                <p:cNvPr id="212" name="Straight Connector 2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userDrawn="1"/>
          </p:nvGrpSpPr>
          <p:grpSpPr>
            <a:xfrm>
              <a:off x="457731" y="-141165"/>
              <a:ext cx="8226688" cy="122115"/>
              <a:chOff x="457731" y="6582508"/>
              <a:chExt cx="8226688" cy="486507"/>
            </a:xfrm>
          </p:grpSpPr>
          <p:cxnSp>
            <p:nvCxnSpPr>
              <p:cNvPr id="160" name="Straight Connector 159"/>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userDrawn="1"/>
            </p:nvGrpSpPr>
            <p:grpSpPr>
              <a:xfrm>
                <a:off x="798615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7287901"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6589644"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891387"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5193130"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4494873"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796616" y="6582508"/>
                <a:ext cx="152400" cy="486507"/>
                <a:chOff x="7983415" y="6582508"/>
                <a:chExt cx="152400" cy="486507"/>
              </a:xfrm>
            </p:grpSpPr>
            <p:cxnSp>
              <p:nvCxnSpPr>
                <p:cNvPr id="185" name="Straight Connector 1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3098359" y="6582508"/>
                <a:ext cx="152400" cy="486507"/>
                <a:chOff x="7983415" y="6582508"/>
                <a:chExt cx="152400" cy="486507"/>
              </a:xfrm>
            </p:grpSpPr>
            <p:cxnSp>
              <p:nvCxnSpPr>
                <p:cNvPr id="183" name="Straight Connector 1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2400102" y="6582508"/>
                <a:ext cx="152400" cy="486507"/>
                <a:chOff x="7983415" y="6582508"/>
                <a:chExt cx="152400" cy="486507"/>
              </a:xfrm>
            </p:grpSpPr>
            <p:cxnSp>
              <p:nvCxnSpPr>
                <p:cNvPr id="181" name="Straight Connector 1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701845" y="6582508"/>
                <a:ext cx="152400" cy="486507"/>
                <a:chOff x="7983415" y="6582508"/>
                <a:chExt cx="152400" cy="486507"/>
              </a:xfrm>
            </p:grpSpPr>
            <p:cxnSp>
              <p:nvCxnSpPr>
                <p:cNvPr id="179" name="Straight Connector 1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1003588" y="6582508"/>
                <a:ext cx="152400" cy="486507"/>
                <a:chOff x="7983415" y="6582508"/>
                <a:chExt cx="152400" cy="486507"/>
              </a:xfrm>
            </p:grpSpPr>
            <p:cxnSp>
              <p:nvCxnSpPr>
                <p:cNvPr id="177" name="Straight Connector 1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userDrawn="1"/>
        </p:nvCxnSpPr>
        <p:spPr>
          <a:xfrm>
            <a:off x="459580" y="2609850"/>
            <a:ext cx="15215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2135398" y="2609850"/>
            <a:ext cx="152156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3823961" y="2609850"/>
            <a:ext cx="15215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5487033" y="2609850"/>
            <a:ext cx="152156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162850" y="2609850"/>
            <a:ext cx="15215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p:nvPr>
        </p:nvSpPr>
        <p:spPr>
          <a:xfrm>
            <a:off x="2133600" y="2762473"/>
            <a:ext cx="1524000" cy="952277"/>
          </a:xfrm>
        </p:spPr>
        <p:txBody>
          <a:bodyPr>
            <a:noAutofit/>
          </a:bodyPr>
          <a:lstStyle>
            <a:lvl1pPr>
              <a:lnSpc>
                <a:spcPct val="95000"/>
              </a:lnSpc>
              <a:spcBef>
                <a:spcPts val="600"/>
              </a:spcBef>
              <a:spcAft>
                <a:spcPts val="0"/>
              </a:spcAft>
              <a:defRPr sz="1800" i="0">
                <a:solidFill>
                  <a:schemeClr val="accent4"/>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2" name="Text Placeholder 8"/>
          <p:cNvSpPr>
            <a:spLocks noGrp="1"/>
          </p:cNvSpPr>
          <p:nvPr>
            <p:ph type="body" sz="quarter" idx="18"/>
          </p:nvPr>
        </p:nvSpPr>
        <p:spPr>
          <a:xfrm>
            <a:off x="459580" y="2762473"/>
            <a:ext cx="1524000" cy="952277"/>
          </a:xfrm>
        </p:spPr>
        <p:txBody>
          <a:bodyPr>
            <a:noAutofit/>
          </a:bodyPr>
          <a:lstStyle>
            <a:lvl1pPr>
              <a:lnSpc>
                <a:spcPct val="95000"/>
              </a:lnSpc>
              <a:spcBef>
                <a:spcPts val="600"/>
              </a:spcBef>
              <a:spcAft>
                <a:spcPts val="0"/>
              </a:spcAft>
              <a:defRPr sz="1800" i="0">
                <a:solidFill>
                  <a:schemeClr val="tx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3" name="Text Placeholder 8"/>
          <p:cNvSpPr>
            <a:spLocks noGrp="1"/>
          </p:cNvSpPr>
          <p:nvPr>
            <p:ph type="body" sz="quarter" idx="19"/>
          </p:nvPr>
        </p:nvSpPr>
        <p:spPr>
          <a:xfrm>
            <a:off x="3821530" y="2762473"/>
            <a:ext cx="1524000" cy="952277"/>
          </a:xfrm>
        </p:spPr>
        <p:txBody>
          <a:bodyPr>
            <a:noAutofit/>
          </a:bodyPr>
          <a:lstStyle>
            <a:lvl1pPr>
              <a:lnSpc>
                <a:spcPct val="95000"/>
              </a:lnSpc>
              <a:spcBef>
                <a:spcPts val="600"/>
              </a:spcBef>
              <a:spcAft>
                <a:spcPts val="0"/>
              </a:spcAft>
              <a:defRPr sz="1800" i="0">
                <a:solidFill>
                  <a:schemeClr val="accent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4" name="Text Placeholder 8"/>
          <p:cNvSpPr>
            <a:spLocks noGrp="1"/>
          </p:cNvSpPr>
          <p:nvPr>
            <p:ph type="body" sz="quarter" idx="20"/>
          </p:nvPr>
        </p:nvSpPr>
        <p:spPr>
          <a:xfrm>
            <a:off x="5484602" y="2762473"/>
            <a:ext cx="1524000" cy="952277"/>
          </a:xfrm>
        </p:spPr>
        <p:txBody>
          <a:bodyPr>
            <a:noAutofit/>
          </a:bodyPr>
          <a:lstStyle>
            <a:lvl1pPr>
              <a:lnSpc>
                <a:spcPct val="95000"/>
              </a:lnSpc>
              <a:spcBef>
                <a:spcPts val="600"/>
              </a:spcBef>
              <a:spcAft>
                <a:spcPts val="0"/>
              </a:spcAft>
              <a:defRPr sz="1800" i="0">
                <a:solidFill>
                  <a:schemeClr val="accent3"/>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5" name="Text Placeholder 8"/>
          <p:cNvSpPr>
            <a:spLocks noGrp="1"/>
          </p:cNvSpPr>
          <p:nvPr>
            <p:ph type="body" sz="quarter" idx="21"/>
          </p:nvPr>
        </p:nvSpPr>
        <p:spPr>
          <a:xfrm>
            <a:off x="7160419" y="2762473"/>
            <a:ext cx="1524000" cy="952277"/>
          </a:xfrm>
        </p:spPr>
        <p:txBody>
          <a:bodyPr>
            <a:noAutofit/>
          </a:bodyPr>
          <a:lstStyle>
            <a:lvl1pPr>
              <a:lnSpc>
                <a:spcPct val="95000"/>
              </a:lnSpc>
              <a:spcBef>
                <a:spcPts val="600"/>
              </a:spcBef>
              <a:spcAft>
                <a:spcPts val="0"/>
              </a:spcAft>
              <a:defRPr sz="1800" i="0">
                <a:solidFill>
                  <a:schemeClr val="accent1"/>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7" name="Text Placeholder 2"/>
          <p:cNvSpPr>
            <a:spLocks noGrp="1"/>
          </p:cNvSpPr>
          <p:nvPr>
            <p:ph type="body" idx="22" hasCustomPrompt="1"/>
          </p:nvPr>
        </p:nvSpPr>
        <p:spPr>
          <a:xfrm>
            <a:off x="2135398" y="1815189"/>
            <a:ext cx="1522202" cy="794660"/>
          </a:xfrm>
        </p:spPr>
        <p:txBody>
          <a:bodyPr anchor="b">
            <a:noAutofit/>
          </a:bodyPr>
          <a:lstStyle>
            <a:lvl1pPr marL="0" indent="0">
              <a:lnSpc>
                <a:spcPct val="95000"/>
              </a:lnSpc>
              <a:spcBef>
                <a:spcPts val="0"/>
              </a:spcBef>
              <a:spcAft>
                <a:spcPts val="0"/>
              </a:spcAft>
              <a:buNone/>
              <a:defRPr sz="5400" b="1" i="0" spc="-300">
                <a:solidFill>
                  <a:schemeClr val="accent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8" name="Text Placeholder 2"/>
          <p:cNvSpPr>
            <a:spLocks noGrp="1"/>
          </p:cNvSpPr>
          <p:nvPr>
            <p:ph type="body" idx="23" hasCustomPrompt="1"/>
          </p:nvPr>
        </p:nvSpPr>
        <p:spPr>
          <a:xfrm>
            <a:off x="38100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9" name="Text Placeholder 2"/>
          <p:cNvSpPr>
            <a:spLocks noGrp="1"/>
          </p:cNvSpPr>
          <p:nvPr>
            <p:ph type="body" idx="24" hasCustomPrompt="1"/>
          </p:nvPr>
        </p:nvSpPr>
        <p:spPr>
          <a:xfrm>
            <a:off x="54864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3"/>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0" name="Text Placeholder 2"/>
          <p:cNvSpPr>
            <a:spLocks noGrp="1"/>
          </p:cNvSpPr>
          <p:nvPr>
            <p:ph type="body" idx="25" hasCustomPrompt="1"/>
          </p:nvPr>
        </p:nvSpPr>
        <p:spPr>
          <a:xfrm>
            <a:off x="7168662" y="1815189"/>
            <a:ext cx="1522202" cy="794660"/>
          </a:xfrm>
        </p:spPr>
        <p:txBody>
          <a:bodyPr anchor="b">
            <a:noAutofit/>
          </a:bodyPr>
          <a:lstStyle>
            <a:lvl1pPr marL="0" indent="0">
              <a:lnSpc>
                <a:spcPct val="95000"/>
              </a:lnSpc>
              <a:spcBef>
                <a:spcPts val="0"/>
              </a:spcBef>
              <a:spcAft>
                <a:spcPts val="0"/>
              </a:spcAft>
              <a:buNone/>
              <a:defRPr sz="5400" b="1" i="0" spc="-30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1" name="Text Placeholder 2"/>
          <p:cNvSpPr>
            <a:spLocks noGrp="1"/>
          </p:cNvSpPr>
          <p:nvPr>
            <p:ph type="body" idx="26"/>
          </p:nvPr>
        </p:nvSpPr>
        <p:spPr>
          <a:xfrm>
            <a:off x="457731" y="1815188"/>
            <a:ext cx="1522202" cy="708655"/>
          </a:xfrm>
        </p:spPr>
        <p:txBody>
          <a:bodyPr anchor="b">
            <a:noAutofit/>
          </a:bodyPr>
          <a:lstStyle>
            <a:lvl1pPr marL="0" indent="0">
              <a:lnSpc>
                <a:spcPct val="95000"/>
              </a:lnSpc>
              <a:spcBef>
                <a:spcPts val="0"/>
              </a:spcBef>
              <a:spcAft>
                <a:spcPts val="0"/>
              </a:spcAft>
              <a:buNone/>
              <a:defRPr sz="2400" b="1" i="0">
                <a:solidFill>
                  <a:schemeClr val="tx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Tree>
    <p:extLst>
      <p:ext uri="{BB962C8B-B14F-4D97-AF65-F5344CB8AC3E}">
        <p14:creationId xmlns:p14="http://schemas.microsoft.com/office/powerpoint/2010/main" val="2356030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a:lnSpc>
                <a:spcPct val="90000"/>
              </a:lnSpc>
              <a:spcAft>
                <a:spcPts val="600"/>
              </a:spcAft>
              <a:defRPr sz="6600" cap="none" baseline="0">
                <a:solidFill>
                  <a:schemeClr val="bg1"/>
                </a:solidFill>
                <a:latin typeface="+mj-lt"/>
              </a:defRPr>
            </a:lvl1pPr>
          </a:lstStyle>
          <a:p>
            <a:r>
              <a:rPr lang="en-US" dirty="0"/>
              <a:t>Click to edit Master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57732" y="4030998"/>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225889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b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marL="685800" indent="-685800">
              <a:lnSpc>
                <a:spcPct val="90000"/>
              </a:lnSpc>
              <a:spcAft>
                <a:spcPts val="600"/>
              </a:spcAft>
              <a:buFont typeface="Georgia" panose="02040502050405020303" pitchFamily="18" charset="0"/>
              <a:buChar char="+"/>
              <a:defRPr sz="5000" i="1" cap="none" spc="-150" baseline="0">
                <a:solidFill>
                  <a:schemeClr val="bg1"/>
                </a:solidFill>
                <a:latin typeface="+mn-lt"/>
              </a:defRPr>
            </a:lvl1pPr>
          </a:lstStyle>
          <a:p>
            <a:r>
              <a:rPr lang="en-US" dirty="0"/>
              <a:t>Click to edit Master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cxnSp>
        <p:nvCxnSpPr>
          <p:cNvPr id="153" name="Straight Connector 152"/>
          <p:cNvCxnSpPr/>
          <p:nvPr userDrawn="1"/>
        </p:nvCxnSpPr>
        <p:spPr>
          <a:xfrm flipH="1">
            <a:off x="457732" y="4030998"/>
            <a:ext cx="822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136"/>
            <a:ext cx="5438508" cy="2079076"/>
          </a:xfrm>
        </p:spPr>
        <p:txBody>
          <a:bodyPr>
            <a:noAutofit/>
          </a:bodyPr>
          <a:lstStyle>
            <a:lvl1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1pPr>
            <a:lvl2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416387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18F1F-D1AD-6847-BBA0-6C0D7E7D93E5}"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0FBBF-0A88-A74A-97D6-94441C6FB47F}" type="slidenum">
              <a:rPr lang="en-US" smtClean="0"/>
              <a:t>‹#›</a:t>
            </a:fld>
            <a:endParaRPr lang="en-US"/>
          </a:p>
        </p:txBody>
      </p:sp>
    </p:spTree>
    <p:extLst>
      <p:ext uri="{BB962C8B-B14F-4D97-AF65-F5344CB8AC3E}">
        <p14:creationId xmlns:p14="http://schemas.microsoft.com/office/powerpoint/2010/main" val="174123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218F1F-D1AD-6847-BBA0-6C0D7E7D93E5}"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0FBBF-0A88-A74A-97D6-94441C6FB47F}" type="slidenum">
              <a:rPr lang="en-US" smtClean="0"/>
              <a:t>‹#›</a:t>
            </a:fld>
            <a:endParaRPr lang="en-US"/>
          </a:p>
        </p:txBody>
      </p:sp>
    </p:spTree>
    <p:extLst>
      <p:ext uri="{BB962C8B-B14F-4D97-AF65-F5344CB8AC3E}">
        <p14:creationId xmlns:p14="http://schemas.microsoft.com/office/powerpoint/2010/main" val="302553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218F1F-D1AD-6847-BBA0-6C0D7E7D93E5}"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0FBBF-0A88-A74A-97D6-94441C6FB47F}" type="slidenum">
              <a:rPr lang="en-US" smtClean="0"/>
              <a:t>‹#›</a:t>
            </a:fld>
            <a:endParaRPr lang="en-US"/>
          </a:p>
        </p:txBody>
      </p:sp>
    </p:spTree>
    <p:extLst>
      <p:ext uri="{BB962C8B-B14F-4D97-AF65-F5344CB8AC3E}">
        <p14:creationId xmlns:p14="http://schemas.microsoft.com/office/powerpoint/2010/main" val="126164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218F1F-D1AD-6847-BBA0-6C0D7E7D93E5}" type="datetimeFigureOut">
              <a:rPr lang="en-US"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0FBBF-0A88-A74A-97D6-94441C6FB47F}" type="slidenum">
              <a:rPr lang="en-US" smtClean="0"/>
              <a:t>‹#›</a:t>
            </a:fld>
            <a:endParaRPr lang="en-US"/>
          </a:p>
        </p:txBody>
      </p:sp>
    </p:spTree>
    <p:extLst>
      <p:ext uri="{BB962C8B-B14F-4D97-AF65-F5344CB8AC3E}">
        <p14:creationId xmlns:p14="http://schemas.microsoft.com/office/powerpoint/2010/main" val="35885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218F1F-D1AD-6847-BBA0-6C0D7E7D93E5}" type="datetimeFigureOut">
              <a:rPr lang="en-US"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0FBBF-0A88-A74A-97D6-94441C6FB47F}" type="slidenum">
              <a:rPr lang="en-US" smtClean="0"/>
              <a:t>‹#›</a:t>
            </a:fld>
            <a:endParaRPr lang="en-US"/>
          </a:p>
        </p:txBody>
      </p:sp>
    </p:spTree>
    <p:extLst>
      <p:ext uri="{BB962C8B-B14F-4D97-AF65-F5344CB8AC3E}">
        <p14:creationId xmlns:p14="http://schemas.microsoft.com/office/powerpoint/2010/main" val="174382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18F1F-D1AD-6847-BBA0-6C0D7E7D93E5}" type="datetimeFigureOut">
              <a:rPr lang="en-US" smtClean="0"/>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0FBBF-0A88-A74A-97D6-94441C6FB47F}" type="slidenum">
              <a:rPr lang="en-US" smtClean="0"/>
              <a:t>‹#›</a:t>
            </a:fld>
            <a:endParaRPr lang="en-US"/>
          </a:p>
        </p:txBody>
      </p:sp>
    </p:spTree>
    <p:extLst>
      <p:ext uri="{BB962C8B-B14F-4D97-AF65-F5344CB8AC3E}">
        <p14:creationId xmlns:p14="http://schemas.microsoft.com/office/powerpoint/2010/main" val="427961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218F1F-D1AD-6847-BBA0-6C0D7E7D93E5}"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0FBBF-0A88-A74A-97D6-94441C6FB47F}" type="slidenum">
              <a:rPr lang="en-US" smtClean="0"/>
              <a:t>‹#›</a:t>
            </a:fld>
            <a:endParaRPr lang="en-US"/>
          </a:p>
        </p:txBody>
      </p:sp>
    </p:spTree>
    <p:extLst>
      <p:ext uri="{BB962C8B-B14F-4D97-AF65-F5344CB8AC3E}">
        <p14:creationId xmlns:p14="http://schemas.microsoft.com/office/powerpoint/2010/main" val="384587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218F1F-D1AD-6847-BBA0-6C0D7E7D93E5}"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0FBBF-0A88-A74A-97D6-94441C6FB47F}" type="slidenum">
              <a:rPr lang="en-US" smtClean="0"/>
              <a:t>‹#›</a:t>
            </a:fld>
            <a:endParaRPr lang="en-US"/>
          </a:p>
        </p:txBody>
      </p:sp>
    </p:spTree>
    <p:extLst>
      <p:ext uri="{BB962C8B-B14F-4D97-AF65-F5344CB8AC3E}">
        <p14:creationId xmlns:p14="http://schemas.microsoft.com/office/powerpoint/2010/main" val="86158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18F1F-D1AD-6847-BBA0-6C0D7E7D93E5}" type="datetimeFigureOut">
              <a:rPr lang="en-US" smtClean="0"/>
              <a:t>4/14/2026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0FBBF-0A88-A74A-97D6-94441C6FB47F}" type="slidenum">
              <a:rPr lang="en-US" smtClean="0"/>
              <a:t>‹#›</a:t>
            </a:fld>
            <a:endParaRPr lang="en-US"/>
          </a:p>
        </p:txBody>
      </p:sp>
    </p:spTree>
    <p:extLst>
      <p:ext uri="{BB962C8B-B14F-4D97-AF65-F5344CB8AC3E}">
        <p14:creationId xmlns:p14="http://schemas.microsoft.com/office/powerpoint/2010/main" val="3287741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3.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0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6.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10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15.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1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16.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1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17.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18.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19.xml"/><Relationship Id="rId1" Type="http://schemas.openxmlformats.org/officeDocument/2006/relationships/slideLayout" Target="../slideLayouts/slideLayout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20.xml"/><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21.xml"/><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22.xml"/><Relationship Id="rId1" Type="http://schemas.openxmlformats.org/officeDocument/2006/relationships/slideLayout" Target="../slideLayouts/slideLayout1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23.xml"/><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2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24.xml"/><Relationship Id="rId1" Type="http://schemas.openxmlformats.org/officeDocument/2006/relationships/slideLayout" Target="../slideLayouts/slideLayout1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25.xml"/><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26.xml"/><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127.xml"/><Relationship Id="rId1" Type="http://schemas.openxmlformats.org/officeDocument/2006/relationships/slideLayout" Target="../slideLayouts/slideLayout1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29.xml"/><Relationship Id="rId1" Type="http://schemas.openxmlformats.org/officeDocument/2006/relationships/slideLayout" Target="../slideLayouts/slideLayout13.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8.xml"/><Relationship Id="rId1" Type="http://schemas.openxmlformats.org/officeDocument/2006/relationships/slideLayout" Target="../slideLayouts/slideLayout13.xml"/><Relationship Id="rId4" Type="http://schemas.openxmlformats.org/officeDocument/2006/relationships/image" Target="../media/image54.emf"/></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46.png"/><Relationship Id="rId7" Type="http://schemas.openxmlformats.org/officeDocument/2006/relationships/diagramColors" Target="../diagrams/colors34.xml"/><Relationship Id="rId2" Type="http://schemas.openxmlformats.org/officeDocument/2006/relationships/notesSlide" Target="../notesSlides/notesSlide144.xml"/><Relationship Id="rId1" Type="http://schemas.openxmlformats.org/officeDocument/2006/relationships/slideLayout" Target="../slideLayouts/slideLayout13.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145.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46.png"/><Relationship Id="rId7" Type="http://schemas.openxmlformats.org/officeDocument/2006/relationships/diagramColors" Target="../diagrams/colors35.xml"/><Relationship Id="rId2" Type="http://schemas.openxmlformats.org/officeDocument/2006/relationships/notesSlide" Target="../notesSlides/notesSlide145.xml"/><Relationship Id="rId1" Type="http://schemas.openxmlformats.org/officeDocument/2006/relationships/slideLayout" Target="../slideLayouts/slideLayout13.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1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0.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1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1.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1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2.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6.xml"/></Relationships>
</file>

<file path=ppt/slides/_rels/slide1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6.xml"/></Relationships>
</file>

<file path=ppt/slides/_rels/slide166.xml.rels><?xml version="1.0" encoding="UTF-8" standalone="yes"?>
<Relationships xmlns="http://schemas.openxmlformats.org/package/2006/relationships"><Relationship Id="rId3" Type="http://schemas.openxmlformats.org/officeDocument/2006/relationships/hyperlink" Target="http://oai.dtic.mil/oai/oai?verb=getRecord&amp;metadataPrefix=html&amp;identifier=ADA047747" TargetMode="External"/><Relationship Id="rId2" Type="http://schemas.openxmlformats.org/officeDocument/2006/relationships/notesSlide" Target="../notesSlides/notesSlide165.xml"/><Relationship Id="rId1" Type="http://schemas.openxmlformats.org/officeDocument/2006/relationships/slideLayout" Target="../slideLayouts/slideLayout13.xml"/><Relationship Id="rId4" Type="http://schemas.openxmlformats.org/officeDocument/2006/relationships/hyperlink" Target="http://oai.dtic.mil/oai/oai?verb=getRecord&amp;metadataPrefix=html&amp;identifier=ADA099435" TargetMode="Externa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5.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6.xml"/></Relationships>
</file>

<file path=ppt/slides/_rels/slide17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73.xml"/><Relationship Id="rId1" Type="http://schemas.openxmlformats.org/officeDocument/2006/relationships/slideLayout" Target="../slideLayouts/slideLayout13.xml"/><Relationship Id="rId4" Type="http://schemas.openxmlformats.org/officeDocument/2006/relationships/image" Target="../media/image67.emf"/></Relationships>
</file>

<file path=ppt/slides/_rels/slide17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174.xml"/><Relationship Id="rId1" Type="http://schemas.openxmlformats.org/officeDocument/2006/relationships/slideLayout" Target="../slideLayouts/slideLayout13.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link.springer.com/article/10.1023/A:1013176309260%23page-1"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hyperlink" Target="http://link.springer.com/article/10.1023/A:101317630926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diagramDrawing" Target="../diagrams/drawing9.xml"/><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diagramColors" Target="../diagrams/colors9.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diagramQuickStyle" Target="../diagrams/quickStyle9.xml"/><Relationship Id="rId5" Type="http://schemas.openxmlformats.org/officeDocument/2006/relationships/image" Target="../media/image15.jpeg"/><Relationship Id="rId10" Type="http://schemas.openxmlformats.org/officeDocument/2006/relationships/diagramLayout" Target="../diagrams/layout9.xml"/><Relationship Id="rId4" Type="http://schemas.openxmlformats.org/officeDocument/2006/relationships/image" Target="../media/image14.jpeg"/><Relationship Id="rId9" Type="http://schemas.openxmlformats.org/officeDocument/2006/relationships/diagramData" Target="../diagrams/data9.xml"/></Relationships>
</file>

<file path=ppt/slides/_rels/slide2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dg.com/dq101"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sdg.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link.springer.com/article/10.1023/A:1013176309260%23page-1"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hyperlink" Target="http://link.springer.com/article/10.1023/A:101317630926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6.png"/><Relationship Id="rId7" Type="http://schemas.openxmlformats.org/officeDocument/2006/relationships/diagramColors" Target="../diagrams/colors14.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uwf.edu/jgould/ConceptMappingIntro.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33.jpeg"/><Relationship Id="rId4" Type="http://schemas.microsoft.com/office/2007/relationships/hdphoto" Target="../media/hdphoto3.wdp"/></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2.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83.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2.png"/><Relationship Id="rId7" Type="http://schemas.openxmlformats.org/officeDocument/2006/relationships/diagramColors" Target="../diagrams/colors18.xml"/><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88.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4626"/>
            <a:ext cx="7772400" cy="1849267"/>
          </a:xfrm>
        </p:spPr>
        <p:txBody>
          <a:bodyPr>
            <a:noAutofit/>
          </a:bodyPr>
          <a:lstStyle/>
          <a:p>
            <a:r>
              <a:rPr lang="en-US" sz="5500" dirty="0">
                <a:solidFill>
                  <a:schemeClr val="bg1"/>
                </a:solidFill>
                <a:latin typeface="Franklin Gothic Book"/>
                <a:cs typeface="Franklin Gothic Book"/>
              </a:rPr>
              <a:t>_____________________</a:t>
            </a:r>
            <a:br>
              <a:rPr lang="en-US" sz="5500" dirty="0">
                <a:solidFill>
                  <a:schemeClr val="tx2"/>
                </a:solidFill>
                <a:latin typeface="Franklin Gothic Book"/>
                <a:cs typeface="Franklin Gothic Book"/>
              </a:rPr>
            </a:br>
            <a:br>
              <a:rPr lang="en-US" sz="5500" dirty="0">
                <a:solidFill>
                  <a:schemeClr val="tx2"/>
                </a:solidFill>
                <a:latin typeface="Franklin Gothic Book"/>
                <a:cs typeface="Franklin Gothic Book"/>
              </a:rPr>
            </a:br>
            <a:r>
              <a:rPr lang="en-US" sz="5400" dirty="0" err="1">
                <a:solidFill>
                  <a:schemeClr val="accent3"/>
                </a:solidFill>
                <a:latin typeface="Avenir Heavy"/>
                <a:cs typeface="Avenir Heavy"/>
              </a:rPr>
              <a:t>decision</a:t>
            </a:r>
            <a:r>
              <a:rPr lang="en-US" sz="5400" dirty="0" err="1">
                <a:solidFill>
                  <a:schemeClr val="bg1"/>
                </a:solidFill>
                <a:latin typeface="Avenir Heavy"/>
                <a:cs typeface="Avenir Heavy"/>
              </a:rPr>
              <a:t>science</a:t>
            </a:r>
            <a:r>
              <a:rPr lang="en-US" sz="5500" dirty="0">
                <a:solidFill>
                  <a:schemeClr val="tx2"/>
                </a:solidFill>
                <a:latin typeface="Franklin Gothic Book"/>
                <a:cs typeface="Franklin Gothic Book"/>
              </a:rPr>
              <a:t> </a:t>
            </a:r>
            <a:br>
              <a:rPr lang="en-US" sz="5500" dirty="0">
                <a:solidFill>
                  <a:schemeClr val="tx2"/>
                </a:solidFill>
                <a:latin typeface="Franklin Gothic Book"/>
                <a:cs typeface="Franklin Gothic Book"/>
              </a:rPr>
            </a:br>
            <a:endParaRPr lang="en-US" sz="5500" dirty="0">
              <a:solidFill>
                <a:srgbClr val="9BBB59"/>
              </a:solidFill>
              <a:latin typeface="Avenir Heavy"/>
              <a:cs typeface="Avenir Heavy"/>
            </a:endParaRPr>
          </a:p>
        </p:txBody>
      </p:sp>
      <p:sp>
        <p:nvSpPr>
          <p:cNvPr id="3" name="Subtitle 2"/>
          <p:cNvSpPr>
            <a:spLocks noGrp="1"/>
          </p:cNvSpPr>
          <p:nvPr>
            <p:ph type="subTitle" idx="1"/>
          </p:nvPr>
        </p:nvSpPr>
        <p:spPr>
          <a:xfrm>
            <a:off x="0" y="3886200"/>
            <a:ext cx="9001125" cy="2006600"/>
          </a:xfrm>
        </p:spPr>
        <p:txBody>
          <a:bodyPr>
            <a:normAutofit fontScale="92500"/>
          </a:bodyPr>
          <a:lstStyle/>
          <a:p>
            <a:pPr algn="l"/>
            <a:r>
              <a:rPr lang="en-US" sz="3600" dirty="0">
                <a:solidFill>
                  <a:srgbClr val="FFFFFF"/>
                </a:solidFill>
                <a:latin typeface="Franklin Gothic Book"/>
                <a:cs typeface="Franklin Gothic Book"/>
              </a:rPr>
              <a:t>Deb Lessard</a:t>
            </a:r>
            <a:r>
              <a:rPr lang="en-US" sz="4000" dirty="0">
                <a:solidFill>
                  <a:srgbClr val="FFFFFF"/>
                </a:solidFill>
                <a:latin typeface="Franklin Gothic Book"/>
                <a:cs typeface="Franklin Gothic Book"/>
              </a:rPr>
              <a:t>, JD, MA, BSN, CPHRM, FASHRM</a:t>
            </a:r>
          </a:p>
          <a:p>
            <a:pPr algn="l"/>
            <a:r>
              <a:rPr lang="en-US" sz="2400" dirty="0">
                <a:solidFill>
                  <a:srgbClr val="9BBB59"/>
                </a:solidFill>
                <a:latin typeface="Franklin Gothic Book"/>
                <a:cs typeface="Franklin Gothic Book"/>
              </a:rPr>
              <a:t>Healthcare Consultant </a:t>
            </a:r>
          </a:p>
          <a:p>
            <a:pPr algn="l"/>
            <a:r>
              <a:rPr lang="en-US" sz="2400" dirty="0">
                <a:solidFill>
                  <a:srgbClr val="9BBB59"/>
                </a:solidFill>
                <a:latin typeface="Franklin Gothic Book"/>
                <a:cs typeface="Franklin Gothic Book"/>
              </a:rPr>
              <a:t>Adjunct Faculty, Carlow University</a:t>
            </a:r>
          </a:p>
          <a:p>
            <a:pPr algn="l"/>
            <a:r>
              <a:rPr lang="en-US" sz="2400" dirty="0">
                <a:solidFill>
                  <a:srgbClr val="9BBB59"/>
                </a:solidFill>
                <a:latin typeface="Franklin Gothic Book"/>
                <a:cs typeface="Franklin Gothic Book"/>
              </a:rPr>
              <a:t>Adjunct Faculty, Georgetown University</a:t>
            </a:r>
          </a:p>
          <a:p>
            <a:pPr algn="l"/>
            <a:endParaRPr lang="en-US" sz="2400" dirty="0">
              <a:solidFill>
                <a:schemeClr val="bg1"/>
              </a:solidFill>
              <a:latin typeface="Franklin Gothic Book"/>
              <a:cs typeface="Franklin Gothic Book"/>
            </a:endParaRPr>
          </a:p>
        </p:txBody>
      </p:sp>
    </p:spTree>
    <p:extLst>
      <p:ext uri="{BB962C8B-B14F-4D97-AF65-F5344CB8AC3E}">
        <p14:creationId xmlns:p14="http://schemas.microsoft.com/office/powerpoint/2010/main" val="604653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Why this is important </a:t>
            </a:r>
          </a:p>
        </p:txBody>
      </p:sp>
      <p:sp>
        <p:nvSpPr>
          <p:cNvPr id="13" name="Text Placeholder 12"/>
          <p:cNvSpPr>
            <a:spLocks noGrp="1"/>
          </p:cNvSpPr>
          <p:nvPr>
            <p:ph type="body" sz="quarter" idx="15"/>
          </p:nvPr>
        </p:nvSpPr>
        <p:spPr/>
        <p:txBody>
          <a:bodyPr/>
          <a:lstStyle/>
          <a:p>
            <a:r>
              <a:rPr lang="en-US" dirty="0"/>
              <a:t>01</a:t>
            </a:r>
          </a:p>
        </p:txBody>
      </p:sp>
    </p:spTree>
    <p:extLst>
      <p:ext uri="{BB962C8B-B14F-4D97-AF65-F5344CB8AC3E}">
        <p14:creationId xmlns:p14="http://schemas.microsoft.com/office/powerpoint/2010/main" val="26169519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a:bodyPr>
          <a:lstStyle/>
          <a:p>
            <a:r>
              <a:rPr lang="en-US" dirty="0">
                <a:solidFill>
                  <a:schemeClr val="accent2"/>
                </a:solidFill>
              </a:rPr>
              <a:t>Steps </a:t>
            </a:r>
          </a:p>
          <a:p>
            <a:pPr algn="ctr"/>
            <a:r>
              <a:rPr lang="en-US" sz="2400" b="1" i="1" dirty="0">
                <a:solidFill>
                  <a:schemeClr val="tx1">
                    <a:lumMod val="65000"/>
                    <a:lumOff val="35000"/>
                  </a:schemeClr>
                </a:solidFill>
                <a:latin typeface="+mj-lt"/>
              </a:rPr>
              <a:t>More on creative, doable alternatives</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2984500"/>
            <a:ext cx="1775366" cy="30099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26" name="Diagram group"/>
          <p:cNvGrpSpPr/>
          <p:nvPr/>
        </p:nvGrpSpPr>
        <p:grpSpPr>
          <a:xfrm>
            <a:off x="228600" y="3380740"/>
            <a:ext cx="1874520" cy="1874520"/>
            <a:chOff x="1275968" y="1499616"/>
            <a:chExt cx="1874520" cy="1874520"/>
          </a:xfrm>
          <a:scene3d>
            <a:camera prst="perspectiveHeroicExtremeRightFacing" zoom="82000">
              <a:rot lat="21300000" lon="20400000" rev="180000"/>
            </a:camera>
            <a:lightRig rig="morning" dir="t">
              <a:rot lat="0" lon="0" rev="20400000"/>
            </a:lightRig>
          </a:scene3d>
        </p:grpSpPr>
        <p:grpSp>
          <p:nvGrpSpPr>
            <p:cNvPr id="27" name="Group 26"/>
            <p:cNvGrpSpPr/>
            <p:nvPr/>
          </p:nvGrpSpPr>
          <p:grpSpPr>
            <a:xfrm>
              <a:off x="1275968" y="1499616"/>
              <a:ext cx="1874520" cy="1874520"/>
              <a:chOff x="1275968" y="1499616"/>
              <a:chExt cx="1874520" cy="1874520"/>
            </a:xfrm>
          </p:grpSpPr>
          <p:sp>
            <p:nvSpPr>
              <p:cNvPr id="29" name="Shape 28"/>
              <p:cNvSpPr/>
              <p:nvPr/>
            </p:nvSpPr>
            <p:spPr>
              <a:xfrm>
                <a:off x="1275968" y="1499616"/>
                <a:ext cx="1874520" cy="1874520"/>
              </a:xfrm>
              <a:prstGeom prst="gear6">
                <a:avLst/>
              </a:prstGeom>
              <a:solidFill>
                <a:srgbClr val="FFFF00"/>
              </a:solid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txBody>
              <a:bodyPr/>
              <a:lstStyle/>
              <a:p>
                <a:endParaRPr lang="en-US"/>
              </a:p>
            </p:txBody>
          </p:sp>
          <p:sp>
            <p:nvSpPr>
              <p:cNvPr id="34" name="Shape 4"/>
              <p:cNvSpPr/>
              <p:nvPr/>
            </p:nvSpPr>
            <p:spPr>
              <a:xfrm>
                <a:off x="1747884" y="1974384"/>
                <a:ext cx="930688" cy="9249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2. Creative, doable alternatives</a:t>
                </a:r>
              </a:p>
            </p:txBody>
          </p:sp>
        </p:grpSp>
      </p:grpSp>
      <p:sp>
        <p:nvSpPr>
          <p:cNvPr id="19" name="Content Placeholder 2"/>
          <p:cNvSpPr>
            <a:spLocks noGrp="1"/>
          </p:cNvSpPr>
          <p:nvPr>
            <p:ph sz="quarter" idx="17"/>
          </p:nvPr>
        </p:nvSpPr>
        <p:spPr>
          <a:xfrm>
            <a:off x="3010476" y="1276419"/>
            <a:ext cx="5816024" cy="4508500"/>
          </a:xfrm>
        </p:spPr>
        <p:txBody>
          <a:bodyPr>
            <a:noAutofit/>
          </a:bodyPr>
          <a:lstStyle/>
          <a:p>
            <a:pPr marL="0" indent="0">
              <a:buNone/>
            </a:pPr>
            <a:r>
              <a:rPr lang="en-US" sz="1800" dirty="0">
                <a:solidFill>
                  <a:schemeClr val="tx1">
                    <a:lumMod val="65000"/>
                    <a:lumOff val="35000"/>
                  </a:schemeClr>
                </a:solidFill>
              </a:rPr>
              <a:t>It is hard to generate alternatives in organizations that are structured for value delivery rather than value creation.</a:t>
            </a:r>
          </a:p>
          <a:p>
            <a:r>
              <a:rPr lang="en-US" sz="1800" dirty="0">
                <a:solidFill>
                  <a:schemeClr val="tx1">
                    <a:lumMod val="65000"/>
                    <a:lumOff val="35000"/>
                  </a:schemeClr>
                </a:solidFill>
              </a:rPr>
              <a:t>Organizations are set up for execution</a:t>
            </a:r>
          </a:p>
          <a:p>
            <a:r>
              <a:rPr lang="en-US" sz="1800" dirty="0">
                <a:solidFill>
                  <a:schemeClr val="tx1">
                    <a:lumMod val="65000"/>
                    <a:lumOff val="35000"/>
                  </a:schemeClr>
                </a:solidFill>
              </a:rPr>
              <a:t>Incentives favor execution</a:t>
            </a:r>
          </a:p>
          <a:p>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Warren Buffett views his worst investment failures as errors of “omission” rather than “commission”</a:t>
            </a:r>
          </a:p>
          <a:p>
            <a:pPr marL="0" indent="0">
              <a:buNone/>
            </a:pPr>
            <a:endParaRPr lang="en-US" sz="1800" dirty="0">
              <a:solidFill>
                <a:schemeClr val="tx1">
                  <a:lumMod val="65000"/>
                  <a:lumOff val="35000"/>
                </a:schemeClr>
              </a:solidFill>
            </a:endParaRPr>
          </a:p>
          <a:p>
            <a:pPr marL="0" indent="0">
              <a:buNone/>
            </a:pPr>
            <a:endParaRPr lang="en-US" sz="1800" b="1" dirty="0">
              <a:solidFill>
                <a:schemeClr val="tx1">
                  <a:lumMod val="65000"/>
                  <a:lumOff val="35000"/>
                </a:schemeClr>
              </a:solidFill>
            </a:endParaRPr>
          </a:p>
        </p:txBody>
      </p:sp>
      <p:sp>
        <p:nvSpPr>
          <p:cNvPr id="3" name="TextBox 2"/>
          <p:cNvSpPr txBox="1"/>
          <p:nvPr/>
        </p:nvSpPr>
        <p:spPr>
          <a:xfrm>
            <a:off x="5168900" y="4775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199601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fontScale="85000" lnSpcReduction="2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chemeClr val="tx1">
                    <a:lumMod val="65000"/>
                    <a:lumOff val="35000"/>
                  </a:schemeClr>
                </a:solidFill>
                <a:latin typeface="+mj-lt"/>
              </a:rPr>
              <a:t>Step 3: Meaningful reliable information</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46390" y="3949700"/>
            <a:ext cx="1775366" cy="2044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12061267"/>
              </p:ext>
            </p:extLst>
          </p:nvPr>
        </p:nvGraphicFramePr>
        <p:xfrm>
          <a:off x="2003967" y="856596"/>
          <a:ext cx="6924134" cy="5151120"/>
        </p:xfrm>
        <a:graphic>
          <a:graphicData uri="http://schemas.openxmlformats.org/drawingml/2006/table">
            <a:tbl>
              <a:tblPr firstRow="1" bandRow="1">
                <a:tableStyleId>{21E4AEA4-8DFA-4A89-87EB-49C32662AFE0}</a:tableStyleId>
              </a:tblPr>
              <a:tblGrid>
                <a:gridCol w="1024908">
                  <a:extLst>
                    <a:ext uri="{9D8B030D-6E8A-4147-A177-3AD203B41FA5}">
                      <a16:colId xmlns:a16="http://schemas.microsoft.com/office/drawing/2014/main" val="20000"/>
                    </a:ext>
                  </a:extLst>
                </a:gridCol>
                <a:gridCol w="5899226">
                  <a:extLst>
                    <a:ext uri="{9D8B030D-6E8A-4147-A177-3AD203B41FA5}">
                      <a16:colId xmlns:a16="http://schemas.microsoft.com/office/drawing/2014/main" val="20001"/>
                    </a:ext>
                  </a:extLst>
                </a:gridCol>
              </a:tblGrid>
              <a:tr h="370840">
                <a:tc>
                  <a:txBody>
                    <a:bodyPr/>
                    <a:lstStyle/>
                    <a:p>
                      <a:r>
                        <a:rPr lang="en-US" sz="1400" dirty="0">
                          <a:solidFill>
                            <a:schemeClr val="tx1"/>
                          </a:solidFill>
                        </a:rPr>
                        <a:t>Elements</a:t>
                      </a:r>
                    </a:p>
                  </a:txBody>
                  <a:tcPr>
                    <a:solidFill>
                      <a:schemeClr val="accent2">
                        <a:lumMod val="40000"/>
                        <a:lumOff val="60000"/>
                      </a:schemeClr>
                    </a:solidFill>
                  </a:tcPr>
                </a:tc>
                <a:tc>
                  <a:txBody>
                    <a:bodyPr/>
                    <a:lstStyle/>
                    <a:p>
                      <a:r>
                        <a:rPr lang="en-US" sz="1400" b="0" i="0" dirty="0">
                          <a:solidFill>
                            <a:schemeClr val="tx1"/>
                          </a:solidFill>
                        </a:rPr>
                        <a:t>Knowing</a:t>
                      </a:r>
                      <a:r>
                        <a:rPr lang="en-US" sz="1400" b="0" i="0" baseline="0" dirty="0">
                          <a:solidFill>
                            <a:schemeClr val="tx1"/>
                          </a:solidFill>
                        </a:rPr>
                        <a:t> what is important, having it correct and explicit, basing alternative solutions on appropriate facts and data, </a:t>
                      </a:r>
                      <a:r>
                        <a:rPr lang="en-US" sz="1400" b="1" i="0" u="sng" baseline="0" dirty="0">
                          <a:solidFill>
                            <a:schemeClr val="tx1"/>
                          </a:solidFill>
                        </a:rPr>
                        <a:t>including uncertainty</a:t>
                      </a:r>
                      <a:r>
                        <a:rPr lang="en-US" sz="1400" b="0" i="0" baseline="0" dirty="0">
                          <a:solidFill>
                            <a:schemeClr val="tx1"/>
                          </a:solidFill>
                        </a:rPr>
                        <a:t>, know what you know and don’t know</a:t>
                      </a:r>
                      <a:endParaRPr lang="en-US" sz="1400" b="0" i="0"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r>
                        <a:rPr lang="en-US" sz="1400" b="1" dirty="0"/>
                        <a:t>Tools</a:t>
                      </a:r>
                    </a:p>
                  </a:txBody>
                  <a:tcPr/>
                </a:tc>
                <a:tc>
                  <a:txBody>
                    <a:bodyPr/>
                    <a:lstStyle/>
                    <a:p>
                      <a:r>
                        <a:rPr lang="en-US" sz="1400" dirty="0"/>
                        <a:t>Information research, encoding judgment, de-biasing techniques to </a:t>
                      </a:r>
                    </a:p>
                    <a:p>
                      <a:r>
                        <a:rPr lang="en-US" sz="1400" dirty="0"/>
                        <a:t> subjective probabilities, influence diagrams, sensitivity</a:t>
                      </a:r>
                      <a:r>
                        <a:rPr lang="en-US" sz="1400" baseline="0" dirty="0"/>
                        <a:t> analyses</a:t>
                      </a:r>
                      <a:endParaRPr lang="en-US" sz="1400" dirty="0"/>
                    </a:p>
                  </a:txBody>
                  <a:tcPr/>
                </a:tc>
                <a:extLst>
                  <a:ext uri="{0D108BD9-81ED-4DB2-BD59-A6C34878D82A}">
                    <a16:rowId xmlns:a16="http://schemas.microsoft.com/office/drawing/2014/main" val="10001"/>
                  </a:ext>
                </a:extLst>
              </a:tr>
              <a:tr h="370840">
                <a:tc>
                  <a:txBody>
                    <a:bodyPr/>
                    <a:lstStyle/>
                    <a:p>
                      <a:r>
                        <a:rPr lang="en-US" sz="1400" b="1" dirty="0"/>
                        <a:t>Judging</a:t>
                      </a:r>
                      <a:r>
                        <a:rPr lang="en-US" sz="1400" b="1" baseline="0" dirty="0"/>
                        <a:t> success</a:t>
                      </a:r>
                      <a:endParaRPr lang="en-US" sz="1400" b="1" dirty="0"/>
                    </a:p>
                  </a:txBody>
                  <a:tcPr/>
                </a:tc>
                <a:tc>
                  <a:txBody>
                    <a:bodyPr/>
                    <a:lstStyle/>
                    <a:p>
                      <a:r>
                        <a:rPr lang="en-US" sz="1400" dirty="0"/>
                        <a:t>Assessing</a:t>
                      </a:r>
                      <a:r>
                        <a:rPr lang="en-US" sz="1400" baseline="0" dirty="0"/>
                        <a:t> whether</a:t>
                      </a:r>
                      <a:r>
                        <a:rPr lang="en-US" sz="1400" dirty="0"/>
                        <a:t> the information and data material to the decision</a:t>
                      </a:r>
                      <a:r>
                        <a:rPr lang="en-US" sz="1400" baseline="0" dirty="0"/>
                        <a:t> and reflective of uncertainty</a:t>
                      </a:r>
                      <a:endParaRPr lang="en-US" sz="1400" dirty="0"/>
                    </a:p>
                  </a:txBody>
                  <a:tcPr/>
                </a:tc>
                <a:extLst>
                  <a:ext uri="{0D108BD9-81ED-4DB2-BD59-A6C34878D82A}">
                    <a16:rowId xmlns:a16="http://schemas.microsoft.com/office/drawing/2014/main" val="10002"/>
                  </a:ext>
                </a:extLst>
              </a:tr>
              <a:tr h="370840">
                <a:tc>
                  <a:txBody>
                    <a:bodyPr/>
                    <a:lstStyle/>
                    <a:p>
                      <a:r>
                        <a:rPr lang="en-US" sz="1400" b="1" dirty="0"/>
                        <a:t>Failure modes</a:t>
                      </a:r>
                    </a:p>
                  </a:txBody>
                  <a:tcPr/>
                </a:tc>
                <a:tc>
                  <a:txBody>
                    <a:bodyPr/>
                    <a:lstStyle/>
                    <a:p>
                      <a:r>
                        <a:rPr lang="en-US" sz="1400" dirty="0"/>
                        <a:t>Focusing on what we know, ignoring uncertainty, ignoring tangibles, allowing biases to influence process, missing interdependencies</a:t>
                      </a:r>
                    </a:p>
                  </a:txBody>
                  <a:tcPr/>
                </a:tc>
                <a:extLst>
                  <a:ext uri="{0D108BD9-81ED-4DB2-BD59-A6C34878D82A}">
                    <a16:rowId xmlns:a16="http://schemas.microsoft.com/office/drawing/2014/main" val="10003"/>
                  </a:ext>
                </a:extLst>
              </a:tr>
              <a:tr h="370840">
                <a:tc>
                  <a:txBody>
                    <a:bodyPr/>
                    <a:lstStyle/>
                    <a:p>
                      <a:r>
                        <a:rPr lang="en-US" sz="1400" b="1" dirty="0"/>
                        <a:t>Assessing quality</a:t>
                      </a:r>
                    </a:p>
                    <a:p>
                      <a:endParaRPr lang="en-US" sz="1400" b="1" dirty="0"/>
                    </a:p>
                  </a:txBody>
                  <a:tcPr>
                    <a:solidFill>
                      <a:schemeClr val="accent2">
                        <a:lumMod val="60000"/>
                        <a:lumOff val="40000"/>
                      </a:schemeClr>
                    </a:solidFill>
                  </a:tcPr>
                </a:tc>
                <a:tc>
                  <a:txBody>
                    <a:bodyPr/>
                    <a:lstStyle/>
                    <a:p>
                      <a:r>
                        <a:rPr lang="en-US" sz="1400" b="1" dirty="0">
                          <a:solidFill>
                            <a:schemeClr val="accent2"/>
                          </a:solidFill>
                        </a:rPr>
                        <a:t>0%: “Blissful</a:t>
                      </a:r>
                      <a:r>
                        <a:rPr lang="en-US" sz="1400" b="1" baseline="0" dirty="0">
                          <a:solidFill>
                            <a:schemeClr val="accent2"/>
                          </a:solidFill>
                        </a:rPr>
                        <a:t> ignorance”</a:t>
                      </a:r>
                    </a:p>
                    <a:p>
                      <a:pPr marL="285750" indent="-285750">
                        <a:buFont typeface="Arial"/>
                        <a:buChar char="•"/>
                      </a:pPr>
                      <a:r>
                        <a:rPr lang="en-US" sz="1400" b="1" baseline="0" dirty="0">
                          <a:solidFill>
                            <a:schemeClr val="accent2"/>
                          </a:solidFill>
                        </a:rPr>
                        <a:t>Ignoring uncertainty</a:t>
                      </a:r>
                    </a:p>
                    <a:p>
                      <a:pPr marL="285750" indent="-285750">
                        <a:buFont typeface="Arial"/>
                        <a:buChar char="•"/>
                      </a:pPr>
                      <a:r>
                        <a:rPr lang="en-US" sz="1400" b="1" baseline="0" dirty="0">
                          <a:solidFill>
                            <a:schemeClr val="accent2"/>
                          </a:solidFill>
                        </a:rPr>
                        <a:t>Ignoring intangibles</a:t>
                      </a:r>
                    </a:p>
                    <a:p>
                      <a:pPr marL="0" indent="0">
                        <a:buFont typeface="Arial"/>
                        <a:buNone/>
                      </a:pPr>
                      <a:r>
                        <a:rPr lang="en-US" sz="1400" b="1" baseline="0" dirty="0">
                          <a:solidFill>
                            <a:srgbClr val="FFF639"/>
                          </a:solidFill>
                        </a:rPr>
                        <a:t>50%: Lists are made, but not fully structured regarding:</a:t>
                      </a:r>
                    </a:p>
                    <a:p>
                      <a:pPr marL="285750" indent="-285750">
                        <a:buFont typeface="Arial"/>
                        <a:buChar char="•"/>
                      </a:pPr>
                      <a:r>
                        <a:rPr lang="en-US" sz="1400" b="1" baseline="0" dirty="0">
                          <a:solidFill>
                            <a:srgbClr val="FFF639"/>
                          </a:solidFill>
                        </a:rPr>
                        <a:t>Know information gaps</a:t>
                      </a:r>
                    </a:p>
                    <a:p>
                      <a:pPr marL="285750" indent="-285750">
                        <a:buFont typeface="Arial"/>
                        <a:buChar char="•"/>
                      </a:pPr>
                      <a:r>
                        <a:rPr lang="en-US" sz="1400" b="1" baseline="0" dirty="0">
                          <a:solidFill>
                            <a:srgbClr val="FFF639"/>
                          </a:solidFill>
                        </a:rPr>
                        <a:t>Know what is important</a:t>
                      </a:r>
                    </a:p>
                    <a:p>
                      <a:pPr marL="285750" indent="-285750">
                        <a:buFont typeface="Arial"/>
                        <a:buChar char="•"/>
                      </a:pPr>
                      <a:r>
                        <a:rPr lang="en-US" sz="1400" b="1" baseline="0" dirty="0">
                          <a:solidFill>
                            <a:srgbClr val="FFF639"/>
                          </a:solidFill>
                        </a:rPr>
                        <a:t>Quantified uncertainty</a:t>
                      </a:r>
                    </a:p>
                    <a:p>
                      <a:pPr marL="285750" indent="-285750">
                        <a:buFont typeface="Arial"/>
                        <a:buChar char="•"/>
                      </a:pPr>
                      <a:r>
                        <a:rPr lang="en-US" sz="1400" b="1" baseline="0" dirty="0">
                          <a:solidFill>
                            <a:srgbClr val="FFF639"/>
                          </a:solidFill>
                        </a:rPr>
                        <a:t>Interdependence and not explored</a:t>
                      </a:r>
                      <a:endParaRPr lang="en-US" sz="1400" b="1" baseline="0" dirty="0">
                        <a:solidFill>
                          <a:srgbClr val="008000"/>
                        </a:solidFill>
                      </a:endParaRPr>
                    </a:p>
                    <a:p>
                      <a:pPr marL="0" indent="0">
                        <a:buFont typeface="Arial"/>
                        <a:buNone/>
                      </a:pPr>
                      <a:r>
                        <a:rPr lang="en-US" sz="1400" b="1" baseline="0" dirty="0">
                          <a:solidFill>
                            <a:srgbClr val="008000"/>
                          </a:solidFill>
                        </a:rPr>
                        <a:t>100%: Hybrid alternatives</a:t>
                      </a:r>
                    </a:p>
                    <a:p>
                      <a:pPr marL="285750" indent="-285750">
                        <a:buFont typeface="Arial"/>
                        <a:buChar char="•"/>
                      </a:pPr>
                      <a:r>
                        <a:rPr lang="en-US" sz="1400" b="1" baseline="0" dirty="0">
                          <a:solidFill>
                            <a:srgbClr val="008000"/>
                          </a:solidFill>
                        </a:rPr>
                        <a:t>Important gaps filled</a:t>
                      </a:r>
                    </a:p>
                    <a:p>
                      <a:pPr marL="285750" indent="-285750">
                        <a:buFont typeface="Arial"/>
                        <a:buChar char="•"/>
                      </a:pPr>
                      <a:r>
                        <a:rPr lang="en-US" sz="1400" b="1" baseline="0" dirty="0">
                          <a:solidFill>
                            <a:srgbClr val="008000"/>
                          </a:solidFill>
                        </a:rPr>
                        <a:t>Information explicit and correct</a:t>
                      </a:r>
                    </a:p>
                    <a:p>
                      <a:pPr marL="285750" indent="-285750">
                        <a:buFont typeface="Arial"/>
                        <a:buChar char="•"/>
                      </a:pPr>
                      <a:r>
                        <a:rPr lang="en-US" sz="1400" b="1" baseline="0" dirty="0">
                          <a:solidFill>
                            <a:srgbClr val="008000"/>
                          </a:solidFill>
                        </a:rPr>
                        <a:t>Limits of knowledge stated </a:t>
                      </a:r>
                    </a:p>
                    <a:p>
                      <a:pPr marL="285750" indent="-285750">
                        <a:buFont typeface="Arial"/>
                        <a:buChar char="•"/>
                      </a:pPr>
                      <a:r>
                        <a:rPr lang="en-US" sz="1400" b="1" baseline="0" dirty="0">
                          <a:solidFill>
                            <a:srgbClr val="008000"/>
                          </a:solidFill>
                        </a:rPr>
                        <a:t>Sources and rationales well documented</a:t>
                      </a:r>
                    </a:p>
                  </a:txBody>
                  <a:tcPr>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
        <p:nvSpPr>
          <p:cNvPr id="35" name="Rectangle 34"/>
          <p:cNvSpPr/>
          <p:nvPr/>
        </p:nvSpPr>
        <p:spPr>
          <a:xfrm>
            <a:off x="204934" y="1193800"/>
            <a:ext cx="1716822" cy="22225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 </a:t>
            </a:r>
            <a:r>
              <a:rPr lang="en-US" sz="1400" u="sng" dirty="0">
                <a:solidFill>
                  <a:srgbClr val="C0504D"/>
                </a:solidFill>
              </a:rPr>
              <a:t>Including uncertainty</a:t>
            </a:r>
            <a:r>
              <a:rPr lang="en-US" sz="1400" dirty="0">
                <a:solidFill>
                  <a:srgbClr val="C0504D"/>
                </a:solidFill>
              </a:rPr>
              <a:t> Refer back to section 01 “Biases, uncertainty and probability”</a:t>
            </a:r>
          </a:p>
        </p:txBody>
      </p:sp>
      <p:grpSp>
        <p:nvGrpSpPr>
          <p:cNvPr id="23" name="Diagram group"/>
          <p:cNvGrpSpPr/>
          <p:nvPr/>
        </p:nvGrpSpPr>
        <p:grpSpPr>
          <a:xfrm>
            <a:off x="183104" y="3949700"/>
            <a:ext cx="1836647" cy="1836647"/>
            <a:chOff x="2325891" y="206388"/>
            <a:chExt cx="1836647" cy="1836647"/>
          </a:xfrm>
          <a:scene3d>
            <a:camera prst="perspectiveHeroicExtremeRightFacing" zoom="82000">
              <a:rot lat="21300000" lon="20400000" rev="180000"/>
            </a:camera>
            <a:lightRig rig="morning" dir="t">
              <a:rot lat="0" lon="0" rev="20400000"/>
            </a:lightRig>
          </a:scene3d>
        </p:grpSpPr>
        <p:grpSp>
          <p:nvGrpSpPr>
            <p:cNvPr id="24" name="Group 23"/>
            <p:cNvGrpSpPr/>
            <p:nvPr/>
          </p:nvGrpSpPr>
          <p:grpSpPr>
            <a:xfrm>
              <a:off x="2325891" y="206388"/>
              <a:ext cx="1836647" cy="1836647"/>
              <a:chOff x="2325891" y="206388"/>
              <a:chExt cx="1836647" cy="1836647"/>
            </a:xfrm>
          </p:grpSpPr>
          <p:sp>
            <p:nvSpPr>
              <p:cNvPr id="25" name="Shape 24"/>
              <p:cNvSpPr/>
              <p:nvPr/>
            </p:nvSpPr>
            <p:spPr>
              <a:xfrm rot="20700000">
                <a:off x="2325891" y="206388"/>
                <a:ext cx="1836647" cy="1836647"/>
              </a:xfrm>
              <a:prstGeom prst="gear6">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36" name="Shape 4"/>
              <p:cNvSpPr/>
              <p:nvPr/>
            </p:nvSpPr>
            <p:spPr>
              <a:xfrm>
                <a:off x="2728722" y="609219"/>
                <a:ext cx="1030986" cy="10309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3. Meaningful reliable information</a:t>
                </a:r>
              </a:p>
            </p:txBody>
          </p:sp>
        </p:grpSp>
      </p:grpSp>
      <p:pic>
        <p:nvPicPr>
          <p:cNvPr id="37" name="Picture 36"/>
          <p:cNvPicPr/>
          <p:nvPr/>
        </p:nvPicPr>
        <p:blipFill rotWithShape="1">
          <a:blip r:embed="rId3">
            <a:extLst>
              <a:ext uri="{28A0092B-C50C-407E-A947-70E740481C1C}">
                <a14:useLocalDpi xmlns:a14="http://schemas.microsoft.com/office/drawing/2010/main" val="0"/>
              </a:ext>
            </a:extLst>
          </a:blip>
          <a:srcRect l="29822" t="6579" r="32453" b="5687"/>
          <a:stretch/>
        </p:blipFill>
        <p:spPr bwMode="auto">
          <a:xfrm>
            <a:off x="2120900" y="3858418"/>
            <a:ext cx="683556" cy="1646237"/>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4795283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fontScale="92500" lnSpcReduction="2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Consider meaningful reliable information from a</a:t>
            </a:r>
          </a:p>
          <a:p>
            <a:pPr algn="ctr"/>
            <a:r>
              <a:rPr lang="en-US" sz="2400" b="1" i="1" dirty="0">
                <a:solidFill>
                  <a:schemeClr val="tx1">
                    <a:lumMod val="65000"/>
                    <a:lumOff val="35000"/>
                  </a:schemeClr>
                </a:solidFill>
                <a:latin typeface="+mj-lt"/>
              </a:rPr>
              <a:t> multiple party perspective</a:t>
            </a:r>
          </a:p>
          <a:p>
            <a:pPr algn="ct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46390" y="3949700"/>
            <a:ext cx="1775366" cy="2044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23" name="Diagram group"/>
          <p:cNvGrpSpPr/>
          <p:nvPr/>
        </p:nvGrpSpPr>
        <p:grpSpPr>
          <a:xfrm>
            <a:off x="183104" y="3949700"/>
            <a:ext cx="1836647" cy="1836647"/>
            <a:chOff x="2325891" y="206388"/>
            <a:chExt cx="1836647" cy="1836647"/>
          </a:xfrm>
          <a:scene3d>
            <a:camera prst="perspectiveHeroicExtremeRightFacing" zoom="82000">
              <a:rot lat="21300000" lon="20400000" rev="180000"/>
            </a:camera>
            <a:lightRig rig="morning" dir="t">
              <a:rot lat="0" lon="0" rev="20400000"/>
            </a:lightRig>
          </a:scene3d>
        </p:grpSpPr>
        <p:grpSp>
          <p:nvGrpSpPr>
            <p:cNvPr id="24" name="Group 23"/>
            <p:cNvGrpSpPr/>
            <p:nvPr/>
          </p:nvGrpSpPr>
          <p:grpSpPr>
            <a:xfrm>
              <a:off x="2325891" y="206388"/>
              <a:ext cx="1836647" cy="1836647"/>
              <a:chOff x="2325891" y="206388"/>
              <a:chExt cx="1836647" cy="1836647"/>
            </a:xfrm>
          </p:grpSpPr>
          <p:sp>
            <p:nvSpPr>
              <p:cNvPr id="25" name="Shape 24"/>
              <p:cNvSpPr/>
              <p:nvPr/>
            </p:nvSpPr>
            <p:spPr>
              <a:xfrm rot="20700000">
                <a:off x="2325891" y="206388"/>
                <a:ext cx="1836647" cy="1836647"/>
              </a:xfrm>
              <a:prstGeom prst="gear6">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36" name="Shape 4"/>
              <p:cNvSpPr/>
              <p:nvPr/>
            </p:nvSpPr>
            <p:spPr>
              <a:xfrm>
                <a:off x="2728722" y="609219"/>
                <a:ext cx="1030986" cy="10309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3. Meaningful reliable information</a:t>
                </a:r>
              </a:p>
            </p:txBody>
          </p:sp>
        </p:grpSp>
      </p:grpSp>
      <p:sp>
        <p:nvSpPr>
          <p:cNvPr id="26" name="Content Placeholder 2"/>
          <p:cNvSpPr>
            <a:spLocks noGrp="1"/>
          </p:cNvSpPr>
          <p:nvPr>
            <p:ph sz="quarter" idx="17"/>
          </p:nvPr>
        </p:nvSpPr>
        <p:spPr>
          <a:xfrm>
            <a:off x="3010476" y="1276419"/>
            <a:ext cx="5816024" cy="4508500"/>
          </a:xfrm>
        </p:spPr>
        <p:txBody>
          <a:bodyPr>
            <a:noAutofit/>
          </a:bodyPr>
          <a:lstStyle/>
          <a:p>
            <a:pPr marL="0" indent="0">
              <a:buNone/>
            </a:pPr>
            <a:r>
              <a:rPr lang="en-US" sz="1800" dirty="0">
                <a:solidFill>
                  <a:schemeClr val="tx1">
                    <a:lumMod val="65000"/>
                    <a:lumOff val="35000"/>
                  </a:schemeClr>
                </a:solidFill>
              </a:rPr>
              <a:t>Use fair standards as anchors.</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Consider that differences are opportunities.</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Trust but verify.</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Understand the differences between fully open and truthful, partially open and truthful and deception. When you or someone else is being partially open and truthful,  an important piece of if information is being held back.  Game theory provides useful strategies to bring this information forth or to deal with the partial information.</a:t>
            </a:r>
          </a:p>
          <a:p>
            <a:pPr marL="0" indent="0">
              <a:buNone/>
            </a:pPr>
            <a:endParaRPr lang="en-US" sz="1800" b="1" dirty="0">
              <a:solidFill>
                <a:schemeClr val="tx1">
                  <a:lumMod val="65000"/>
                  <a:lumOff val="35000"/>
                </a:schemeClr>
              </a:solidFill>
            </a:endParaRPr>
          </a:p>
        </p:txBody>
      </p:sp>
    </p:spTree>
    <p:extLst>
      <p:ext uri="{BB962C8B-B14F-4D97-AF65-F5344CB8AC3E}">
        <p14:creationId xmlns:p14="http://schemas.microsoft.com/office/powerpoint/2010/main" val="21804250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fontScale="85000" lnSpcReduction="2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chemeClr val="tx1">
                    <a:lumMod val="65000"/>
                    <a:lumOff val="35000"/>
                  </a:schemeClr>
                </a:solidFill>
                <a:latin typeface="+mj-lt"/>
              </a:rPr>
              <a:t>Step 3:  Meaningful reliable information</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644900"/>
            <a:ext cx="1775366" cy="23495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sp>
        <p:nvSpPr>
          <p:cNvPr id="19" name="Content Placeholder 2"/>
          <p:cNvSpPr>
            <a:spLocks noGrp="1"/>
          </p:cNvSpPr>
          <p:nvPr>
            <p:ph sz="quarter" idx="17"/>
          </p:nvPr>
        </p:nvSpPr>
        <p:spPr>
          <a:xfrm>
            <a:off x="3010476" y="1276419"/>
            <a:ext cx="5816024" cy="4508500"/>
          </a:xfrm>
        </p:spPr>
        <p:txBody>
          <a:bodyPr>
            <a:noAutofit/>
          </a:bodyPr>
          <a:lstStyle/>
          <a:p>
            <a:pPr marL="0" indent="0">
              <a:buNone/>
            </a:pPr>
            <a:r>
              <a:rPr lang="en-US" sz="1800" b="1" dirty="0">
                <a:solidFill>
                  <a:schemeClr val="tx1">
                    <a:lumMod val="65000"/>
                    <a:lumOff val="35000"/>
                  </a:schemeClr>
                </a:solidFill>
              </a:rPr>
              <a:t>Tools for working with meaningful reliable information</a:t>
            </a:r>
          </a:p>
          <a:p>
            <a:pPr marL="0" indent="0">
              <a:buNone/>
            </a:pPr>
            <a:endParaRPr lang="en-US" sz="1800" b="1" dirty="0">
              <a:solidFill>
                <a:schemeClr val="tx1">
                  <a:lumMod val="65000"/>
                  <a:lumOff val="35000"/>
                </a:schemeClr>
              </a:solidFill>
            </a:endParaRPr>
          </a:p>
          <a:p>
            <a:r>
              <a:rPr lang="en-US" sz="1800" dirty="0">
                <a:solidFill>
                  <a:schemeClr val="tx1">
                    <a:lumMod val="65000"/>
                    <a:lumOff val="35000"/>
                  </a:schemeClr>
                </a:solidFill>
              </a:rPr>
              <a:t>Influence diagrams (sometimes referred to as value maps or relevance diagrams</a:t>
            </a:r>
          </a:p>
          <a:p>
            <a:r>
              <a:rPr lang="en-US" sz="1800" dirty="0">
                <a:solidFill>
                  <a:schemeClr val="tx1">
                    <a:lumMod val="65000"/>
                    <a:lumOff val="35000"/>
                  </a:schemeClr>
                </a:solidFill>
              </a:rPr>
              <a:t>Heat maps</a:t>
            </a:r>
          </a:p>
          <a:p>
            <a:r>
              <a:rPr lang="en-US" sz="1800" dirty="0">
                <a:solidFill>
                  <a:schemeClr val="tx1">
                    <a:lumMod val="65000"/>
                    <a:lumOff val="35000"/>
                  </a:schemeClr>
                </a:solidFill>
              </a:rPr>
              <a:t>Sensitivity tools</a:t>
            </a:r>
          </a:p>
          <a:p>
            <a:pPr lvl="1"/>
            <a:r>
              <a:rPr lang="en-US" sz="1400" dirty="0">
                <a:solidFill>
                  <a:schemeClr val="tx1">
                    <a:lumMod val="65000"/>
                    <a:lumOff val="35000"/>
                  </a:schemeClr>
                </a:solidFill>
              </a:rPr>
              <a:t>Tornado diagrams</a:t>
            </a:r>
          </a:p>
          <a:p>
            <a:pPr lvl="1"/>
            <a:r>
              <a:rPr lang="en-US" sz="1400" dirty="0">
                <a:solidFill>
                  <a:schemeClr val="tx1">
                    <a:lumMod val="65000"/>
                    <a:lumOff val="35000"/>
                  </a:schemeClr>
                </a:solidFill>
              </a:rPr>
              <a:t>Waterfall diagrams</a:t>
            </a:r>
          </a:p>
          <a:p>
            <a:pPr lvl="1"/>
            <a:r>
              <a:rPr lang="en-US" sz="1400" dirty="0">
                <a:solidFill>
                  <a:schemeClr val="tx1">
                    <a:lumMod val="65000"/>
                    <a:lumOff val="35000"/>
                  </a:schemeClr>
                </a:solidFill>
              </a:rPr>
              <a:t>Monte Carlo simulations</a:t>
            </a:r>
          </a:p>
          <a:p>
            <a:pPr lvl="1"/>
            <a:r>
              <a:rPr lang="en-US" sz="1400" dirty="0">
                <a:solidFill>
                  <a:schemeClr val="tx1">
                    <a:lumMod val="65000"/>
                    <a:lumOff val="35000"/>
                  </a:schemeClr>
                </a:solidFill>
              </a:rPr>
              <a:t>Probability distribution</a:t>
            </a:r>
          </a:p>
          <a:p>
            <a:r>
              <a:rPr lang="en-US" sz="1800" dirty="0">
                <a:solidFill>
                  <a:schemeClr val="tx1">
                    <a:lumMod val="65000"/>
                    <a:lumOff val="35000"/>
                  </a:schemeClr>
                </a:solidFill>
              </a:rPr>
              <a:t>De-biasing method</a:t>
            </a:r>
          </a:p>
          <a:p>
            <a:pPr marL="0" indent="0">
              <a:buNone/>
            </a:pPr>
            <a:endParaRPr lang="en-US" sz="1800" b="1" dirty="0">
              <a:solidFill>
                <a:schemeClr val="tx1">
                  <a:lumMod val="65000"/>
                  <a:lumOff val="35000"/>
                </a:schemeClr>
              </a:solidFill>
            </a:endParaRPr>
          </a:p>
        </p:txBody>
      </p:sp>
      <p:grpSp>
        <p:nvGrpSpPr>
          <p:cNvPr id="38" name="Diagram group"/>
          <p:cNvGrpSpPr/>
          <p:nvPr/>
        </p:nvGrpSpPr>
        <p:grpSpPr>
          <a:xfrm>
            <a:off x="183104" y="3949700"/>
            <a:ext cx="1836647" cy="1836647"/>
            <a:chOff x="2325891" y="206388"/>
            <a:chExt cx="1836647" cy="1836647"/>
          </a:xfrm>
          <a:scene3d>
            <a:camera prst="perspectiveHeroicExtremeRightFacing" zoom="82000">
              <a:rot lat="21300000" lon="20400000" rev="180000"/>
            </a:camera>
            <a:lightRig rig="morning" dir="t">
              <a:rot lat="0" lon="0" rev="20400000"/>
            </a:lightRig>
          </a:scene3d>
        </p:grpSpPr>
        <p:grpSp>
          <p:nvGrpSpPr>
            <p:cNvPr id="39" name="Group 38"/>
            <p:cNvGrpSpPr/>
            <p:nvPr/>
          </p:nvGrpSpPr>
          <p:grpSpPr>
            <a:xfrm>
              <a:off x="2325891" y="206388"/>
              <a:ext cx="1836647" cy="1836647"/>
              <a:chOff x="2325891" y="206388"/>
              <a:chExt cx="1836647" cy="1836647"/>
            </a:xfrm>
          </p:grpSpPr>
          <p:sp>
            <p:nvSpPr>
              <p:cNvPr id="40" name="Shape 39"/>
              <p:cNvSpPr/>
              <p:nvPr/>
            </p:nvSpPr>
            <p:spPr>
              <a:xfrm rot="20700000">
                <a:off x="2325891" y="206388"/>
                <a:ext cx="1836647" cy="1836647"/>
              </a:xfrm>
              <a:prstGeom prst="gear6">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41" name="Shape 4"/>
              <p:cNvSpPr/>
              <p:nvPr/>
            </p:nvSpPr>
            <p:spPr>
              <a:xfrm>
                <a:off x="2728722" y="609219"/>
                <a:ext cx="1030986" cy="10309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3. Meaningful reliable information</a:t>
                </a:r>
              </a:p>
            </p:txBody>
          </p:sp>
        </p:grpSp>
      </p:grpSp>
      <p:pic>
        <p:nvPicPr>
          <p:cNvPr id="42" name="Content Placeholder 6"/>
          <p:cNvPicPr>
            <a:picLocks noGrp="1" noChangeAspect="1"/>
          </p:cNvPicPr>
          <p:nvPr>
            <p:ph sz="quarter" idx="15"/>
          </p:nvPr>
        </p:nvPicPr>
        <p:blipFill rotWithShape="1">
          <a:blip r:embed="rId3"/>
          <a:srcRect l="-1904" r="-1542" b="4629"/>
          <a:stretch/>
        </p:blipFill>
        <p:spPr>
          <a:xfrm>
            <a:off x="5840842" y="3781411"/>
            <a:ext cx="2937152" cy="2108200"/>
          </a:xfrm>
        </p:spPr>
      </p:pic>
      <p:pic>
        <p:nvPicPr>
          <p:cNvPr id="43" name="Picture 42"/>
          <p:cNvPicPr>
            <a:picLocks noChangeAspect="1"/>
          </p:cNvPicPr>
          <p:nvPr/>
        </p:nvPicPr>
        <p:blipFill>
          <a:blip r:embed="rId4"/>
          <a:stretch>
            <a:fillRect/>
          </a:stretch>
        </p:blipFill>
        <p:spPr>
          <a:xfrm>
            <a:off x="6120530" y="2247103"/>
            <a:ext cx="2057980" cy="1534308"/>
          </a:xfrm>
          <a:prstGeom prst="rect">
            <a:avLst/>
          </a:prstGeom>
        </p:spPr>
      </p:pic>
    </p:spTree>
    <p:extLst>
      <p:ext uri="{BB962C8B-B14F-4D97-AF65-F5344CB8AC3E}">
        <p14:creationId xmlns:p14="http://schemas.microsoft.com/office/powerpoint/2010/main" val="18809919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fontScale="85000" lnSpcReduction="2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chemeClr val="tx1">
                    <a:lumMod val="65000"/>
                    <a:lumOff val="35000"/>
                  </a:schemeClr>
                </a:solidFill>
                <a:latin typeface="+mj-lt"/>
              </a:rPr>
              <a:t>Step 4: Clear values &amp; trade-offs</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46390" y="3949700"/>
            <a:ext cx="1775366" cy="2044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54153766"/>
              </p:ext>
            </p:extLst>
          </p:nvPr>
        </p:nvGraphicFramePr>
        <p:xfrm>
          <a:off x="2003967" y="856596"/>
          <a:ext cx="6924134" cy="5151120"/>
        </p:xfrm>
        <a:graphic>
          <a:graphicData uri="http://schemas.openxmlformats.org/drawingml/2006/table">
            <a:tbl>
              <a:tblPr firstRow="1" bandRow="1">
                <a:tableStyleId>{21E4AEA4-8DFA-4A89-87EB-49C32662AFE0}</a:tableStyleId>
              </a:tblPr>
              <a:tblGrid>
                <a:gridCol w="1024908">
                  <a:extLst>
                    <a:ext uri="{9D8B030D-6E8A-4147-A177-3AD203B41FA5}">
                      <a16:colId xmlns:a16="http://schemas.microsoft.com/office/drawing/2014/main" val="20000"/>
                    </a:ext>
                  </a:extLst>
                </a:gridCol>
                <a:gridCol w="5899226">
                  <a:extLst>
                    <a:ext uri="{9D8B030D-6E8A-4147-A177-3AD203B41FA5}">
                      <a16:colId xmlns:a16="http://schemas.microsoft.com/office/drawing/2014/main" val="20001"/>
                    </a:ext>
                  </a:extLst>
                </a:gridCol>
              </a:tblGrid>
              <a:tr h="370840">
                <a:tc>
                  <a:txBody>
                    <a:bodyPr/>
                    <a:lstStyle/>
                    <a:p>
                      <a:r>
                        <a:rPr lang="en-US" sz="1400" dirty="0">
                          <a:solidFill>
                            <a:schemeClr val="tx1"/>
                          </a:solidFill>
                        </a:rPr>
                        <a:t>Elements</a:t>
                      </a:r>
                    </a:p>
                  </a:txBody>
                  <a:tcPr>
                    <a:solidFill>
                      <a:schemeClr val="accent2">
                        <a:lumMod val="40000"/>
                        <a:lumOff val="60000"/>
                      </a:schemeClr>
                    </a:solidFill>
                  </a:tcPr>
                </a:tc>
                <a:tc>
                  <a:txBody>
                    <a:bodyPr/>
                    <a:lstStyle/>
                    <a:p>
                      <a:r>
                        <a:rPr lang="en-US" sz="1400" b="0" i="0" dirty="0">
                          <a:solidFill>
                            <a:schemeClr val="tx1"/>
                          </a:solidFill>
                        </a:rPr>
                        <a:t>An</a:t>
                      </a:r>
                      <a:r>
                        <a:rPr lang="en-US" sz="1400" b="0" i="0" baseline="0" dirty="0">
                          <a:solidFill>
                            <a:schemeClr val="tx1"/>
                          </a:solidFill>
                        </a:rPr>
                        <a:t> explicit statement of “wants” in terms of decision criteria, statement of trade-offs and values among the decision criteria</a:t>
                      </a:r>
                      <a:endParaRPr lang="en-US" sz="1400" b="0" i="0"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r>
                        <a:rPr lang="en-US" sz="1400" b="1" dirty="0"/>
                        <a:t>Tools</a:t>
                      </a:r>
                    </a:p>
                  </a:txBody>
                  <a:tcPr/>
                </a:tc>
                <a:tc>
                  <a:txBody>
                    <a:bodyPr/>
                    <a:lstStyle/>
                    <a:p>
                      <a:r>
                        <a:rPr lang="en-US" sz="1400" dirty="0"/>
                        <a:t>Statement</a:t>
                      </a:r>
                      <a:r>
                        <a:rPr lang="en-US" sz="1400" baseline="0" dirty="0"/>
                        <a:t> of: stakeholder expectations; values attributes; explicit trade-offs re long term v short term, customer v shareholders, cost v environment; distinction between direct and indirect values</a:t>
                      </a:r>
                      <a:endParaRPr lang="en-US" sz="1400" dirty="0"/>
                    </a:p>
                  </a:txBody>
                  <a:tcPr/>
                </a:tc>
                <a:extLst>
                  <a:ext uri="{0D108BD9-81ED-4DB2-BD59-A6C34878D82A}">
                    <a16:rowId xmlns:a16="http://schemas.microsoft.com/office/drawing/2014/main" val="10001"/>
                  </a:ext>
                </a:extLst>
              </a:tr>
              <a:tr h="370840">
                <a:tc>
                  <a:txBody>
                    <a:bodyPr/>
                    <a:lstStyle/>
                    <a:p>
                      <a:r>
                        <a:rPr lang="en-US" sz="1400" b="1" dirty="0"/>
                        <a:t>Judging</a:t>
                      </a:r>
                      <a:r>
                        <a:rPr lang="en-US" sz="1400" b="1" baseline="0" dirty="0"/>
                        <a:t> success</a:t>
                      </a:r>
                      <a:endParaRPr lang="en-US" sz="1400" b="1" dirty="0"/>
                    </a:p>
                  </a:txBody>
                  <a:tcPr/>
                </a:tc>
                <a:tc>
                  <a:txBody>
                    <a:bodyPr/>
                    <a:lstStyle/>
                    <a:p>
                      <a:r>
                        <a:rPr lang="en-US" sz="1400" dirty="0"/>
                        <a:t>Explicit</a:t>
                      </a:r>
                      <a:r>
                        <a:rPr lang="en-US" sz="1400" baseline="0" dirty="0"/>
                        <a:t> statement of decision criteria (are you trying to maximize profitability or market share?), focus on value creation</a:t>
                      </a:r>
                      <a:endParaRPr lang="en-US" sz="1400" dirty="0"/>
                    </a:p>
                  </a:txBody>
                  <a:tcPr/>
                </a:tc>
                <a:extLst>
                  <a:ext uri="{0D108BD9-81ED-4DB2-BD59-A6C34878D82A}">
                    <a16:rowId xmlns:a16="http://schemas.microsoft.com/office/drawing/2014/main" val="10002"/>
                  </a:ext>
                </a:extLst>
              </a:tr>
              <a:tr h="370840">
                <a:tc>
                  <a:txBody>
                    <a:bodyPr/>
                    <a:lstStyle/>
                    <a:p>
                      <a:r>
                        <a:rPr lang="en-US" sz="1400" b="1" dirty="0"/>
                        <a:t>Failure modes</a:t>
                      </a:r>
                    </a:p>
                  </a:txBody>
                  <a:tcPr/>
                </a:tc>
                <a:tc>
                  <a:txBody>
                    <a:bodyPr/>
                    <a:lstStyle/>
                    <a:p>
                      <a:r>
                        <a:rPr lang="en-US" sz="1400" dirty="0"/>
                        <a:t>Neglecting</a:t>
                      </a:r>
                      <a:r>
                        <a:rPr lang="en-US" sz="1400" baseline="0" dirty="0"/>
                        <a:t> a key constituency, insufficient clarity on trade-offs, ignoring intangibles, double-counting risk, lack of clarity and communication</a:t>
                      </a:r>
                      <a:endParaRPr lang="en-US" sz="1400" dirty="0"/>
                    </a:p>
                  </a:txBody>
                  <a:tcPr/>
                </a:tc>
                <a:extLst>
                  <a:ext uri="{0D108BD9-81ED-4DB2-BD59-A6C34878D82A}">
                    <a16:rowId xmlns:a16="http://schemas.microsoft.com/office/drawing/2014/main" val="10003"/>
                  </a:ext>
                </a:extLst>
              </a:tr>
              <a:tr h="370840">
                <a:tc>
                  <a:txBody>
                    <a:bodyPr/>
                    <a:lstStyle/>
                    <a:p>
                      <a:r>
                        <a:rPr lang="en-US" sz="1400" b="1" dirty="0"/>
                        <a:t>Assessing quality</a:t>
                      </a:r>
                    </a:p>
                  </a:txBody>
                  <a:tcPr>
                    <a:solidFill>
                      <a:schemeClr val="accent2">
                        <a:lumMod val="60000"/>
                        <a:lumOff val="40000"/>
                      </a:schemeClr>
                    </a:solidFill>
                  </a:tcPr>
                </a:tc>
                <a:tc>
                  <a:txBody>
                    <a:bodyPr/>
                    <a:lstStyle/>
                    <a:p>
                      <a:r>
                        <a:rPr lang="en-US" sz="1400" b="1" dirty="0">
                          <a:solidFill>
                            <a:schemeClr val="accent2"/>
                          </a:solidFill>
                        </a:rPr>
                        <a:t>0%: It</a:t>
                      </a:r>
                      <a:r>
                        <a:rPr lang="en-US" sz="1400" b="1" baseline="0" dirty="0">
                          <a:solidFill>
                            <a:schemeClr val="accent2"/>
                          </a:solidFill>
                        </a:rPr>
                        <a:t> is not clear what we want</a:t>
                      </a:r>
                    </a:p>
                    <a:p>
                      <a:pPr marL="285750" indent="-285750">
                        <a:buFont typeface="Arial"/>
                        <a:buChar char="•"/>
                      </a:pPr>
                      <a:r>
                        <a:rPr lang="en-US" sz="1400" b="1" baseline="0" dirty="0">
                          <a:solidFill>
                            <a:schemeClr val="accent2"/>
                          </a:solidFill>
                        </a:rPr>
                        <a:t>Not explicit about preference</a:t>
                      </a:r>
                    </a:p>
                    <a:p>
                      <a:pPr marL="285750" indent="-285750">
                        <a:buFont typeface="Arial"/>
                        <a:buChar char="•"/>
                      </a:pPr>
                      <a:r>
                        <a:rPr lang="en-US" sz="1400" b="1" baseline="0" dirty="0">
                          <a:solidFill>
                            <a:schemeClr val="accent2"/>
                          </a:solidFill>
                        </a:rPr>
                        <a:t>Stakeholders not identified</a:t>
                      </a:r>
                    </a:p>
                    <a:p>
                      <a:pPr marL="285750" indent="-285750">
                        <a:buFont typeface="Arial"/>
                        <a:buChar char="•"/>
                      </a:pPr>
                      <a:r>
                        <a:rPr lang="en-US" sz="1400" b="1" baseline="0" dirty="0">
                          <a:solidFill>
                            <a:schemeClr val="accent2"/>
                          </a:solidFill>
                        </a:rPr>
                        <a:t>Ignoring intangibles</a:t>
                      </a:r>
                    </a:p>
                    <a:p>
                      <a:pPr marL="0" indent="0">
                        <a:buFont typeface="Arial"/>
                        <a:buNone/>
                      </a:pPr>
                      <a:r>
                        <a:rPr lang="en-US" sz="1400" b="1" baseline="0" dirty="0">
                          <a:solidFill>
                            <a:srgbClr val="FFF639"/>
                          </a:solidFill>
                        </a:rPr>
                        <a:t>50%:  Clear value measures:</a:t>
                      </a:r>
                    </a:p>
                    <a:p>
                      <a:pPr marL="285750" indent="-285750">
                        <a:buFont typeface="Arial"/>
                        <a:buChar char="•"/>
                      </a:pPr>
                      <a:r>
                        <a:rPr lang="en-US" sz="1400" b="1" baseline="0" dirty="0">
                          <a:solidFill>
                            <a:srgbClr val="FFFF00"/>
                          </a:solidFill>
                        </a:rPr>
                        <a:t>Identified stakeholders &amp; criteria</a:t>
                      </a:r>
                    </a:p>
                    <a:p>
                      <a:pPr marL="285750" indent="-285750">
                        <a:buFont typeface="Arial"/>
                        <a:buChar char="•"/>
                      </a:pPr>
                      <a:r>
                        <a:rPr lang="en-US" sz="1400" b="1" baseline="0" dirty="0">
                          <a:solidFill>
                            <a:srgbClr val="FFFF00"/>
                          </a:solidFill>
                        </a:rPr>
                        <a:t>Distinguished direct and indirect values</a:t>
                      </a:r>
                    </a:p>
                    <a:p>
                      <a:pPr marL="0" indent="0">
                        <a:buFont typeface="Arial"/>
                        <a:buNone/>
                      </a:pPr>
                      <a:r>
                        <a:rPr lang="en-US" sz="1400" b="1" baseline="0" dirty="0">
                          <a:solidFill>
                            <a:srgbClr val="008000"/>
                          </a:solidFill>
                        </a:rPr>
                        <a:t>100%: Clear trade-offs</a:t>
                      </a:r>
                    </a:p>
                    <a:p>
                      <a:pPr marL="285750" indent="-285750">
                        <a:buFont typeface="Arial"/>
                        <a:buChar char="•"/>
                      </a:pPr>
                      <a:r>
                        <a:rPr lang="en-US" sz="1400" b="1" baseline="0" dirty="0">
                          <a:solidFill>
                            <a:srgbClr val="008000"/>
                          </a:solidFill>
                        </a:rPr>
                        <a:t>Explicit trade-offs among criteria</a:t>
                      </a:r>
                    </a:p>
                    <a:p>
                      <a:pPr marL="742950" lvl="1" indent="-285750">
                        <a:buFont typeface="Arial"/>
                        <a:buChar char="•"/>
                      </a:pPr>
                      <a:r>
                        <a:rPr lang="en-US" sz="1400" b="1" baseline="0" dirty="0">
                          <a:solidFill>
                            <a:srgbClr val="008000"/>
                          </a:solidFill>
                        </a:rPr>
                        <a:t>Cost v jobs v environment</a:t>
                      </a:r>
                    </a:p>
                    <a:p>
                      <a:pPr marL="742950" lvl="1" indent="-285750">
                        <a:buFont typeface="Arial"/>
                        <a:buChar char="•"/>
                      </a:pPr>
                      <a:r>
                        <a:rPr lang="en-US" sz="1400" b="1" baseline="0" dirty="0">
                          <a:solidFill>
                            <a:srgbClr val="008000"/>
                          </a:solidFill>
                        </a:rPr>
                        <a:t>Customers v shareholders</a:t>
                      </a:r>
                    </a:p>
                    <a:p>
                      <a:pPr marL="742950" lvl="1" indent="-285750">
                        <a:buFont typeface="Arial"/>
                        <a:buChar char="•"/>
                      </a:pPr>
                      <a:r>
                        <a:rPr lang="en-US" sz="1400" b="1" baseline="0" dirty="0">
                          <a:solidFill>
                            <a:srgbClr val="008000"/>
                          </a:solidFill>
                        </a:rPr>
                        <a:t>Short v long term</a:t>
                      </a:r>
                    </a:p>
                    <a:p>
                      <a:pPr marL="742950" lvl="1" indent="-285750">
                        <a:buFont typeface="Arial"/>
                        <a:buChar char="•"/>
                      </a:pPr>
                      <a:r>
                        <a:rPr lang="en-US" sz="1400" b="1" baseline="0" dirty="0">
                          <a:solidFill>
                            <a:srgbClr val="008000"/>
                          </a:solidFill>
                        </a:rPr>
                        <a:t>Certain v uncertain</a:t>
                      </a:r>
                    </a:p>
                  </a:txBody>
                  <a:tcPr>
                    <a:solidFill>
                      <a:schemeClr val="accent2">
                        <a:lumMod val="60000"/>
                        <a:lumOff val="40000"/>
                      </a:schemeClr>
                    </a:solidFill>
                  </a:tcPr>
                </a:tc>
                <a:extLst>
                  <a:ext uri="{0D108BD9-81ED-4DB2-BD59-A6C34878D82A}">
                    <a16:rowId xmlns:a16="http://schemas.microsoft.com/office/drawing/2014/main" val="10004"/>
                  </a:ext>
                </a:extLst>
              </a:tr>
            </a:tbl>
          </a:graphicData>
        </a:graphic>
      </p:graphicFrame>
      <p:grpSp>
        <p:nvGrpSpPr>
          <p:cNvPr id="26" name="Diagram group"/>
          <p:cNvGrpSpPr/>
          <p:nvPr/>
        </p:nvGrpSpPr>
        <p:grpSpPr>
          <a:xfrm rot="399291">
            <a:off x="102302" y="4049123"/>
            <a:ext cx="1874520" cy="1874520"/>
            <a:chOff x="1275968" y="1499616"/>
            <a:chExt cx="1874520" cy="1874520"/>
          </a:xfrm>
          <a:solidFill>
            <a:schemeClr val="accent1"/>
          </a:solidFill>
          <a:scene3d>
            <a:camera prst="perspectiveHeroicExtremeRightFacing" zoom="82000">
              <a:rot lat="21300000" lon="20400000" rev="180000"/>
            </a:camera>
            <a:lightRig rig="morning" dir="t">
              <a:rot lat="0" lon="0" rev="20400000"/>
            </a:lightRig>
          </a:scene3d>
        </p:grpSpPr>
        <p:grpSp>
          <p:nvGrpSpPr>
            <p:cNvPr id="27" name="Group 26"/>
            <p:cNvGrpSpPr/>
            <p:nvPr/>
          </p:nvGrpSpPr>
          <p:grpSpPr>
            <a:xfrm>
              <a:off x="1275968" y="1499616"/>
              <a:ext cx="1874520" cy="1874520"/>
              <a:chOff x="1275968" y="1499616"/>
              <a:chExt cx="1874520" cy="1874520"/>
            </a:xfrm>
            <a:grpFill/>
          </p:grpSpPr>
          <p:sp>
            <p:nvSpPr>
              <p:cNvPr id="29" name="Shape 28"/>
              <p:cNvSpPr/>
              <p:nvPr/>
            </p:nvSpPr>
            <p:spPr>
              <a:xfrm>
                <a:off x="1275968" y="1499616"/>
                <a:ext cx="1874520" cy="1874520"/>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r>
                  <a:rPr lang="en-US" sz="1400" b="1" dirty="0"/>
                  <a:t>4. Clear values &amp; trade-offs</a:t>
                </a:r>
              </a:p>
            </p:txBody>
          </p:sp>
          <p:sp>
            <p:nvSpPr>
              <p:cNvPr id="34" name="Shape 4"/>
              <p:cNvSpPr/>
              <p:nvPr/>
            </p:nvSpPr>
            <p:spPr>
              <a:xfrm>
                <a:off x="1747884" y="1974384"/>
                <a:ext cx="930688" cy="92498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4. Clear values &amp; trade-offs</a:t>
                </a:r>
              </a:p>
            </p:txBody>
          </p:sp>
        </p:grpSp>
      </p:grpSp>
      <p:pic>
        <p:nvPicPr>
          <p:cNvPr id="37" name="Picture 36"/>
          <p:cNvPicPr/>
          <p:nvPr/>
        </p:nvPicPr>
        <p:blipFill rotWithShape="1">
          <a:blip r:embed="rId3">
            <a:extLst>
              <a:ext uri="{28A0092B-C50C-407E-A947-70E740481C1C}">
                <a14:useLocalDpi xmlns:a14="http://schemas.microsoft.com/office/drawing/2010/main" val="0"/>
              </a:ext>
            </a:extLst>
          </a:blip>
          <a:srcRect l="29822" t="6579" r="32453" b="5687"/>
          <a:stretch/>
        </p:blipFill>
        <p:spPr bwMode="auto">
          <a:xfrm>
            <a:off x="2120900" y="3858418"/>
            <a:ext cx="683556" cy="1646237"/>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7208312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lnSpcReduction="10000"/>
          </a:bodyPr>
          <a:lstStyle/>
          <a:p>
            <a:r>
              <a:rPr lang="en-US" dirty="0">
                <a:solidFill>
                  <a:schemeClr val="accent2"/>
                </a:solidFill>
              </a:rPr>
              <a:t>Steps </a:t>
            </a:r>
          </a:p>
          <a:p>
            <a:pPr algn="ctr"/>
            <a:r>
              <a:rPr lang="en-US" sz="1800" b="1" i="1" dirty="0">
                <a:solidFill>
                  <a:schemeClr val="tx1">
                    <a:lumMod val="65000"/>
                    <a:lumOff val="35000"/>
                  </a:schemeClr>
                </a:solidFill>
              </a:rPr>
              <a:t>Consider clear values and trade-offs from a</a:t>
            </a:r>
          </a:p>
          <a:p>
            <a:pPr algn="ctr"/>
            <a:r>
              <a:rPr lang="en-US" sz="1800" b="1" i="1" dirty="0">
                <a:solidFill>
                  <a:schemeClr val="tx1">
                    <a:lumMod val="65000"/>
                    <a:lumOff val="35000"/>
                  </a:schemeClr>
                </a:solidFill>
              </a:rPr>
              <a:t> multiple party perspective</a:t>
            </a:r>
          </a:p>
          <a:p>
            <a:endParaRPr lang="en-US" dirty="0">
              <a:solidFill>
                <a:schemeClr val="accent2"/>
              </a:solidFill>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46390" y="3949700"/>
            <a:ext cx="1775366" cy="2044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26" name="Diagram group"/>
          <p:cNvGrpSpPr/>
          <p:nvPr/>
        </p:nvGrpSpPr>
        <p:grpSpPr>
          <a:xfrm rot="399291">
            <a:off x="102302" y="4049123"/>
            <a:ext cx="1874520" cy="1874520"/>
            <a:chOff x="1275968" y="1499616"/>
            <a:chExt cx="1874520" cy="1874520"/>
          </a:xfrm>
          <a:solidFill>
            <a:schemeClr val="accent1"/>
          </a:solidFill>
          <a:scene3d>
            <a:camera prst="perspectiveHeroicExtremeRightFacing" zoom="82000">
              <a:rot lat="21300000" lon="20400000" rev="180000"/>
            </a:camera>
            <a:lightRig rig="morning" dir="t">
              <a:rot lat="0" lon="0" rev="20400000"/>
            </a:lightRig>
          </a:scene3d>
        </p:grpSpPr>
        <p:grpSp>
          <p:nvGrpSpPr>
            <p:cNvPr id="27" name="Group 26"/>
            <p:cNvGrpSpPr/>
            <p:nvPr/>
          </p:nvGrpSpPr>
          <p:grpSpPr>
            <a:xfrm>
              <a:off x="1275968" y="1499616"/>
              <a:ext cx="1874520" cy="1874520"/>
              <a:chOff x="1275968" y="1499616"/>
              <a:chExt cx="1874520" cy="1874520"/>
            </a:xfrm>
            <a:grpFill/>
          </p:grpSpPr>
          <p:sp>
            <p:nvSpPr>
              <p:cNvPr id="29" name="Shape 28"/>
              <p:cNvSpPr/>
              <p:nvPr/>
            </p:nvSpPr>
            <p:spPr>
              <a:xfrm>
                <a:off x="1275968" y="1499616"/>
                <a:ext cx="1874520" cy="1874520"/>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r>
                  <a:rPr lang="en-US" sz="1400" b="1" dirty="0"/>
                  <a:t>4. Clear values &amp; trade-offs</a:t>
                </a:r>
              </a:p>
            </p:txBody>
          </p:sp>
          <p:sp>
            <p:nvSpPr>
              <p:cNvPr id="34" name="Shape 4"/>
              <p:cNvSpPr/>
              <p:nvPr/>
            </p:nvSpPr>
            <p:spPr>
              <a:xfrm>
                <a:off x="1747884" y="1974384"/>
                <a:ext cx="930688" cy="92498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4. Clear values &amp; trade-offs</a:t>
                </a:r>
              </a:p>
            </p:txBody>
          </p:sp>
        </p:grpSp>
      </p:grpSp>
      <p:sp>
        <p:nvSpPr>
          <p:cNvPr id="23" name="Content Placeholder 2"/>
          <p:cNvSpPr>
            <a:spLocks noGrp="1"/>
          </p:cNvSpPr>
          <p:nvPr>
            <p:ph sz="quarter" idx="17"/>
          </p:nvPr>
        </p:nvSpPr>
        <p:spPr>
          <a:xfrm>
            <a:off x="3010476" y="1276419"/>
            <a:ext cx="5816024" cy="4508500"/>
          </a:xfrm>
        </p:spPr>
        <p:txBody>
          <a:bodyPr>
            <a:noAutofit/>
          </a:bodyPr>
          <a:lstStyle/>
          <a:p>
            <a:pPr marL="0" indent="0">
              <a:buNone/>
            </a:pPr>
            <a:r>
              <a:rPr lang="en-US" sz="1800" dirty="0">
                <a:solidFill>
                  <a:schemeClr val="tx1">
                    <a:lumMod val="65000"/>
                    <a:lumOff val="35000"/>
                  </a:schemeClr>
                </a:solidFill>
              </a:rPr>
              <a:t>Growing the pie is different from dividing a finite pie.</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Consider fairness as a value.</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Separate interests from position.</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Understand ends </a:t>
            </a:r>
            <a:r>
              <a:rPr lang="en-US" sz="1800" dirty="0" err="1">
                <a:solidFill>
                  <a:schemeClr val="tx1">
                    <a:lumMod val="65000"/>
                    <a:lumOff val="35000"/>
                  </a:schemeClr>
                </a:solidFill>
              </a:rPr>
              <a:t>vs</a:t>
            </a:r>
            <a:r>
              <a:rPr lang="en-US" sz="1800" dirty="0">
                <a:solidFill>
                  <a:schemeClr val="tx1">
                    <a:lumMod val="65000"/>
                    <a:lumOff val="35000"/>
                  </a:schemeClr>
                </a:solidFill>
              </a:rPr>
              <a:t> means ethics as values.</a:t>
            </a:r>
          </a:p>
          <a:p>
            <a:pPr marL="0" indent="0">
              <a:buNone/>
            </a:pPr>
            <a:endParaRPr lang="en-US" sz="1800" b="1" dirty="0">
              <a:solidFill>
                <a:schemeClr val="tx1">
                  <a:lumMod val="65000"/>
                  <a:lumOff val="35000"/>
                </a:schemeClr>
              </a:solidFill>
            </a:endParaRPr>
          </a:p>
        </p:txBody>
      </p:sp>
    </p:spTree>
    <p:extLst>
      <p:ext uri="{BB962C8B-B14F-4D97-AF65-F5344CB8AC3E}">
        <p14:creationId xmlns:p14="http://schemas.microsoft.com/office/powerpoint/2010/main" val="15964818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fontScale="85000" lnSpcReduction="2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chemeClr val="tx1">
                    <a:lumMod val="65000"/>
                    <a:lumOff val="35000"/>
                  </a:schemeClr>
                </a:solidFill>
                <a:latin typeface="+mj-lt"/>
              </a:rPr>
              <a:t>Step 3:  Meaningful reliable information</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644900"/>
            <a:ext cx="1775366" cy="23495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sp>
        <p:nvSpPr>
          <p:cNvPr id="19" name="Content Placeholder 2"/>
          <p:cNvSpPr>
            <a:spLocks noGrp="1"/>
          </p:cNvSpPr>
          <p:nvPr>
            <p:ph sz="quarter" idx="17"/>
          </p:nvPr>
        </p:nvSpPr>
        <p:spPr>
          <a:xfrm>
            <a:off x="3010476" y="1276419"/>
            <a:ext cx="5816024" cy="4508500"/>
          </a:xfrm>
        </p:spPr>
        <p:txBody>
          <a:bodyPr>
            <a:noAutofit/>
          </a:bodyPr>
          <a:lstStyle/>
          <a:p>
            <a:pPr marL="0" indent="0">
              <a:buNone/>
            </a:pPr>
            <a:r>
              <a:rPr lang="en-US" sz="1800" b="1" dirty="0">
                <a:solidFill>
                  <a:schemeClr val="tx1">
                    <a:lumMod val="65000"/>
                    <a:lumOff val="35000"/>
                  </a:schemeClr>
                </a:solidFill>
              </a:rPr>
              <a:t>Tools for working with meaningful reliable information</a:t>
            </a:r>
          </a:p>
          <a:p>
            <a:r>
              <a:rPr lang="en-US" sz="1800" dirty="0">
                <a:solidFill>
                  <a:schemeClr val="tx1">
                    <a:lumMod val="65000"/>
                    <a:lumOff val="35000"/>
                  </a:schemeClr>
                </a:solidFill>
              </a:rPr>
              <a:t>Organization mission, vision and values</a:t>
            </a:r>
          </a:p>
          <a:p>
            <a:r>
              <a:rPr lang="en-US" sz="1800" dirty="0">
                <a:solidFill>
                  <a:schemeClr val="tx1">
                    <a:lumMod val="65000"/>
                    <a:lumOff val="35000"/>
                  </a:schemeClr>
                </a:solidFill>
              </a:rPr>
              <a:t>Strategic and operating goals</a:t>
            </a:r>
          </a:p>
          <a:p>
            <a:r>
              <a:rPr lang="en-US" sz="1800" dirty="0">
                <a:solidFill>
                  <a:schemeClr val="tx1">
                    <a:lumMod val="65000"/>
                    <a:lumOff val="35000"/>
                  </a:schemeClr>
                </a:solidFill>
              </a:rPr>
              <a:t>Strategic and operating budgets</a:t>
            </a:r>
          </a:p>
        </p:txBody>
      </p:sp>
      <p:grpSp>
        <p:nvGrpSpPr>
          <p:cNvPr id="23" name="Diagram group"/>
          <p:cNvGrpSpPr/>
          <p:nvPr/>
        </p:nvGrpSpPr>
        <p:grpSpPr>
          <a:xfrm rot="399291">
            <a:off x="102302" y="4049123"/>
            <a:ext cx="1874520" cy="1874520"/>
            <a:chOff x="1275968" y="1499616"/>
            <a:chExt cx="1874520" cy="1874520"/>
          </a:xfrm>
          <a:solidFill>
            <a:schemeClr val="accent1"/>
          </a:solidFill>
          <a:scene3d>
            <a:camera prst="perspectiveHeroicExtremeRightFacing" zoom="82000">
              <a:rot lat="21300000" lon="20400000" rev="180000"/>
            </a:camera>
            <a:lightRig rig="morning" dir="t">
              <a:rot lat="0" lon="0" rev="20400000"/>
            </a:lightRig>
          </a:scene3d>
        </p:grpSpPr>
        <p:grpSp>
          <p:nvGrpSpPr>
            <p:cNvPr id="24" name="Group 23"/>
            <p:cNvGrpSpPr/>
            <p:nvPr/>
          </p:nvGrpSpPr>
          <p:grpSpPr>
            <a:xfrm>
              <a:off x="1275968" y="1499616"/>
              <a:ext cx="1874520" cy="1874520"/>
              <a:chOff x="1275968" y="1499616"/>
              <a:chExt cx="1874520" cy="1874520"/>
            </a:xfrm>
            <a:grpFill/>
          </p:grpSpPr>
          <p:sp>
            <p:nvSpPr>
              <p:cNvPr id="25" name="Shape 24"/>
              <p:cNvSpPr/>
              <p:nvPr/>
            </p:nvSpPr>
            <p:spPr>
              <a:xfrm>
                <a:off x="1275968" y="1499616"/>
                <a:ext cx="1874520" cy="1874520"/>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r>
                  <a:rPr lang="en-US" sz="1400" b="1" dirty="0"/>
                  <a:t>4. Clear values &amp; trade-offs</a:t>
                </a:r>
              </a:p>
            </p:txBody>
          </p:sp>
          <p:sp>
            <p:nvSpPr>
              <p:cNvPr id="26" name="Shape 4"/>
              <p:cNvSpPr/>
              <p:nvPr/>
            </p:nvSpPr>
            <p:spPr>
              <a:xfrm>
                <a:off x="1747884" y="1974384"/>
                <a:ext cx="930688" cy="92498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4. Clear values &amp; trade-offs</a:t>
                </a:r>
              </a:p>
            </p:txBody>
          </p:sp>
        </p:grpSp>
      </p:grpSp>
      <p:pic>
        <p:nvPicPr>
          <p:cNvPr id="27" name="Picture 26"/>
          <p:cNvPicPr/>
          <p:nvPr/>
        </p:nvPicPr>
        <p:blipFill>
          <a:blip r:embed="rId3">
            <a:extLst>
              <a:ext uri="{28A0092B-C50C-407E-A947-70E740481C1C}">
                <a14:useLocalDpi xmlns:a14="http://schemas.microsoft.com/office/drawing/2010/main" val="0"/>
              </a:ext>
            </a:extLst>
          </a:blip>
          <a:srcRect/>
          <a:stretch>
            <a:fillRect/>
          </a:stretch>
        </p:blipFill>
        <p:spPr bwMode="auto">
          <a:xfrm>
            <a:off x="6882130" y="4281757"/>
            <a:ext cx="1804670" cy="1217930"/>
          </a:xfrm>
          <a:prstGeom prst="rect">
            <a:avLst/>
          </a:prstGeom>
          <a:noFill/>
          <a:ln>
            <a:noFill/>
          </a:ln>
        </p:spPr>
      </p:pic>
      <p:pic>
        <p:nvPicPr>
          <p:cNvPr id="5" name="Picture 4"/>
          <p:cNvPicPr>
            <a:picLocks noChangeAspect="1"/>
          </p:cNvPicPr>
          <p:nvPr/>
        </p:nvPicPr>
        <p:blipFill>
          <a:blip r:embed="rId4"/>
          <a:stretch>
            <a:fillRect/>
          </a:stretch>
        </p:blipFill>
        <p:spPr>
          <a:xfrm>
            <a:off x="6788150" y="2973657"/>
            <a:ext cx="1308100" cy="1308100"/>
          </a:xfrm>
          <a:prstGeom prst="rect">
            <a:avLst/>
          </a:prstGeom>
        </p:spPr>
      </p:pic>
      <p:pic>
        <p:nvPicPr>
          <p:cNvPr id="8" name="Picture 7"/>
          <p:cNvPicPr>
            <a:picLocks noChangeAspect="1"/>
          </p:cNvPicPr>
          <p:nvPr/>
        </p:nvPicPr>
        <p:blipFill>
          <a:blip r:embed="rId5"/>
          <a:stretch>
            <a:fillRect/>
          </a:stretch>
        </p:blipFill>
        <p:spPr>
          <a:xfrm>
            <a:off x="3251200" y="3158629"/>
            <a:ext cx="2628900" cy="2628900"/>
          </a:xfrm>
          <a:prstGeom prst="rect">
            <a:avLst/>
          </a:prstGeom>
        </p:spPr>
      </p:pic>
    </p:spTree>
    <p:extLst>
      <p:ext uri="{BB962C8B-B14F-4D97-AF65-F5344CB8AC3E}">
        <p14:creationId xmlns:p14="http://schemas.microsoft.com/office/powerpoint/2010/main" val="13076141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fontScale="85000" lnSpcReduction="2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chemeClr val="tx1">
                    <a:lumMod val="65000"/>
                    <a:lumOff val="35000"/>
                  </a:schemeClr>
                </a:solidFill>
                <a:latin typeface="+mj-lt"/>
              </a:rPr>
              <a:t>Step 5: Logically correct reasoning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46390" y="3949700"/>
            <a:ext cx="1775366" cy="2044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28320600"/>
              </p:ext>
            </p:extLst>
          </p:nvPr>
        </p:nvGraphicFramePr>
        <p:xfrm>
          <a:off x="2222758" y="1097896"/>
          <a:ext cx="6464042" cy="4773963"/>
        </p:xfrm>
        <a:graphic>
          <a:graphicData uri="http://schemas.openxmlformats.org/drawingml/2006/table">
            <a:tbl>
              <a:tblPr firstRow="1" bandRow="1">
                <a:tableStyleId>{21E4AEA4-8DFA-4A89-87EB-49C32662AFE0}</a:tableStyleId>
              </a:tblPr>
              <a:tblGrid>
                <a:gridCol w="956805">
                  <a:extLst>
                    <a:ext uri="{9D8B030D-6E8A-4147-A177-3AD203B41FA5}">
                      <a16:colId xmlns:a16="http://schemas.microsoft.com/office/drawing/2014/main" val="20000"/>
                    </a:ext>
                  </a:extLst>
                </a:gridCol>
                <a:gridCol w="5507237">
                  <a:extLst>
                    <a:ext uri="{9D8B030D-6E8A-4147-A177-3AD203B41FA5}">
                      <a16:colId xmlns:a16="http://schemas.microsoft.com/office/drawing/2014/main" val="20001"/>
                    </a:ext>
                  </a:extLst>
                </a:gridCol>
              </a:tblGrid>
              <a:tr h="450565">
                <a:tc>
                  <a:txBody>
                    <a:bodyPr/>
                    <a:lstStyle/>
                    <a:p>
                      <a:r>
                        <a:rPr lang="en-US" sz="1400" dirty="0">
                          <a:solidFill>
                            <a:schemeClr val="tx1"/>
                          </a:solidFill>
                        </a:rPr>
                        <a:t>Elements</a:t>
                      </a:r>
                    </a:p>
                  </a:txBody>
                  <a:tcPr>
                    <a:solidFill>
                      <a:schemeClr val="accent2">
                        <a:lumMod val="40000"/>
                        <a:lumOff val="60000"/>
                      </a:schemeClr>
                    </a:solidFill>
                  </a:tcPr>
                </a:tc>
                <a:tc>
                  <a:txBody>
                    <a:bodyPr/>
                    <a:lstStyle/>
                    <a:p>
                      <a:r>
                        <a:rPr lang="en-US" sz="1400" b="0" i="0" dirty="0">
                          <a:solidFill>
                            <a:schemeClr val="tx1"/>
                          </a:solidFill>
                        </a:rPr>
                        <a:t>The</a:t>
                      </a:r>
                      <a:r>
                        <a:rPr lang="en-US" sz="1400" b="0" i="0" baseline="0" dirty="0">
                          <a:solidFill>
                            <a:schemeClr val="tx1"/>
                          </a:solidFill>
                        </a:rPr>
                        <a:t> logic that distills frame/alternatives/information/values into a clear choice</a:t>
                      </a:r>
                      <a:endParaRPr lang="en-US" sz="1400" b="0" i="0"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0"/>
                  </a:ext>
                </a:extLst>
              </a:tr>
              <a:tr h="450565">
                <a:tc>
                  <a:txBody>
                    <a:bodyPr/>
                    <a:lstStyle/>
                    <a:p>
                      <a:r>
                        <a:rPr lang="en-US" sz="1400" b="1" dirty="0"/>
                        <a:t>Tools</a:t>
                      </a:r>
                    </a:p>
                  </a:txBody>
                  <a:tcPr/>
                </a:tc>
                <a:tc>
                  <a:txBody>
                    <a:bodyPr/>
                    <a:lstStyle/>
                    <a:p>
                      <a:r>
                        <a:rPr lang="en-US" sz="1400" dirty="0"/>
                        <a:t>Modeling</a:t>
                      </a:r>
                      <a:r>
                        <a:rPr lang="en-US" sz="1400" baseline="0" dirty="0"/>
                        <a:t> tools that model </a:t>
                      </a:r>
                      <a:r>
                        <a:rPr lang="en-US" sz="1400" baseline="0" dirty="0" err="1"/>
                        <a:t>npv</a:t>
                      </a:r>
                      <a:r>
                        <a:rPr lang="en-US" sz="1400" baseline="0" dirty="0"/>
                        <a:t>, </a:t>
                      </a:r>
                      <a:r>
                        <a:rPr lang="en-US" sz="1400" baseline="0" dirty="0" err="1"/>
                        <a:t>ev</a:t>
                      </a:r>
                      <a:r>
                        <a:rPr lang="en-US" sz="1400" baseline="0" dirty="0"/>
                        <a:t> and consequences of alternatives</a:t>
                      </a:r>
                      <a:endParaRPr lang="en-US" sz="1400" dirty="0"/>
                    </a:p>
                  </a:txBody>
                  <a:tcPr/>
                </a:tc>
                <a:extLst>
                  <a:ext uri="{0D108BD9-81ED-4DB2-BD59-A6C34878D82A}">
                    <a16:rowId xmlns:a16="http://schemas.microsoft.com/office/drawing/2014/main" val="10001"/>
                  </a:ext>
                </a:extLst>
              </a:tr>
              <a:tr h="629557">
                <a:tc>
                  <a:txBody>
                    <a:bodyPr/>
                    <a:lstStyle/>
                    <a:p>
                      <a:r>
                        <a:rPr lang="en-US" sz="1400" b="1" dirty="0"/>
                        <a:t>Judging</a:t>
                      </a:r>
                      <a:r>
                        <a:rPr lang="en-US" sz="1400" b="1" baseline="0" dirty="0"/>
                        <a:t> success</a:t>
                      </a:r>
                      <a:endParaRPr lang="en-US" sz="1400" b="1" dirty="0"/>
                    </a:p>
                  </a:txBody>
                  <a:tcPr/>
                </a:tc>
                <a:tc>
                  <a:txBody>
                    <a:bodyPr/>
                    <a:lstStyle/>
                    <a:p>
                      <a:r>
                        <a:rPr lang="en-US" sz="1400" dirty="0"/>
                        <a:t>Sound</a:t>
                      </a:r>
                      <a:r>
                        <a:rPr lang="en-US" sz="1400" baseline="0" dirty="0"/>
                        <a:t> analysis and logically correct reasoning, appropriately dealing with uncertainty, focusing on insight at the appropriate level of complexity</a:t>
                      </a:r>
                      <a:endParaRPr lang="en-US" sz="1400" dirty="0"/>
                    </a:p>
                  </a:txBody>
                  <a:tcPr/>
                </a:tc>
                <a:extLst>
                  <a:ext uri="{0D108BD9-81ED-4DB2-BD59-A6C34878D82A}">
                    <a16:rowId xmlns:a16="http://schemas.microsoft.com/office/drawing/2014/main" val="10002"/>
                  </a:ext>
                </a:extLst>
              </a:tr>
              <a:tr h="629557">
                <a:tc>
                  <a:txBody>
                    <a:bodyPr/>
                    <a:lstStyle/>
                    <a:p>
                      <a:r>
                        <a:rPr lang="en-US" sz="1400" b="1" dirty="0"/>
                        <a:t>Failure modes</a:t>
                      </a:r>
                    </a:p>
                  </a:txBody>
                  <a:tcPr/>
                </a:tc>
                <a:tc>
                  <a:txBody>
                    <a:bodyPr/>
                    <a:lstStyle/>
                    <a:p>
                      <a:r>
                        <a:rPr lang="en-US" sz="1400" dirty="0"/>
                        <a:t>Wrong</a:t>
                      </a:r>
                      <a:r>
                        <a:rPr lang="en-US" sz="1400" baseline="0" dirty="0"/>
                        <a:t> logic for the decision, models that are too cumbersome to enable sensitivity and probability analysis, ignoring dependencies, relying on instinct and intuition</a:t>
                      </a:r>
                      <a:endParaRPr lang="en-US" sz="1400" dirty="0"/>
                    </a:p>
                  </a:txBody>
                  <a:tcPr/>
                </a:tc>
                <a:extLst>
                  <a:ext uri="{0D108BD9-81ED-4DB2-BD59-A6C34878D82A}">
                    <a16:rowId xmlns:a16="http://schemas.microsoft.com/office/drawing/2014/main" val="10003"/>
                  </a:ext>
                </a:extLst>
              </a:tr>
              <a:tr h="2444161">
                <a:tc>
                  <a:txBody>
                    <a:bodyPr/>
                    <a:lstStyle/>
                    <a:p>
                      <a:r>
                        <a:rPr lang="en-US" sz="1400" b="1" dirty="0"/>
                        <a:t>Assessing quality</a:t>
                      </a:r>
                    </a:p>
                  </a:txBody>
                  <a:tcPr>
                    <a:solidFill>
                      <a:schemeClr val="accent2">
                        <a:lumMod val="60000"/>
                        <a:lumOff val="40000"/>
                      </a:schemeClr>
                    </a:solidFill>
                  </a:tcPr>
                </a:tc>
                <a:tc>
                  <a:txBody>
                    <a:bodyPr/>
                    <a:lstStyle/>
                    <a:p>
                      <a:r>
                        <a:rPr lang="en-US" sz="1400" b="1" dirty="0">
                          <a:solidFill>
                            <a:schemeClr val="accent2"/>
                          </a:solidFill>
                        </a:rPr>
                        <a:t>0%:  Extinction by instinct</a:t>
                      </a:r>
                    </a:p>
                    <a:p>
                      <a:pPr marL="285750" indent="-285750">
                        <a:buFont typeface="Arial"/>
                        <a:buChar char="•"/>
                      </a:pPr>
                      <a:r>
                        <a:rPr lang="en-US" sz="1400" b="1" dirty="0">
                          <a:solidFill>
                            <a:schemeClr val="accent2"/>
                          </a:solidFill>
                        </a:rPr>
                        <a:t>Intuitive evaluation</a:t>
                      </a:r>
                      <a:r>
                        <a:rPr lang="en-US" sz="1400" b="1" baseline="0" dirty="0">
                          <a:solidFill>
                            <a:schemeClr val="accent2"/>
                          </a:solidFill>
                        </a:rPr>
                        <a:t> by each decision maker</a:t>
                      </a:r>
                      <a:endParaRPr lang="en-US" sz="1400" b="1" dirty="0">
                        <a:solidFill>
                          <a:schemeClr val="accent2"/>
                        </a:solidFill>
                      </a:endParaRPr>
                    </a:p>
                    <a:p>
                      <a:pPr marL="0" indent="0">
                        <a:buFont typeface="Arial"/>
                        <a:buNone/>
                      </a:pPr>
                      <a:r>
                        <a:rPr lang="en-US" sz="1400" b="1" baseline="0" dirty="0">
                          <a:solidFill>
                            <a:srgbClr val="FFF639"/>
                          </a:solidFill>
                        </a:rPr>
                        <a:t>50%:  Pilot level insights</a:t>
                      </a:r>
                    </a:p>
                    <a:p>
                      <a:pPr marL="285750" indent="-285750">
                        <a:buFont typeface="Arial"/>
                        <a:buChar char="•"/>
                      </a:pPr>
                      <a:r>
                        <a:rPr lang="en-US" sz="1400" b="1" baseline="0" dirty="0">
                          <a:solidFill>
                            <a:srgbClr val="FFF639"/>
                          </a:solidFill>
                        </a:rPr>
                        <a:t>Key sources of value identified</a:t>
                      </a:r>
                    </a:p>
                    <a:p>
                      <a:pPr marL="285750" indent="-285750">
                        <a:buFont typeface="Arial"/>
                        <a:buChar char="•"/>
                      </a:pPr>
                      <a:r>
                        <a:rPr lang="en-US" sz="1400" b="1" baseline="0" dirty="0">
                          <a:solidFill>
                            <a:srgbClr val="FFF639"/>
                          </a:solidFill>
                        </a:rPr>
                        <a:t>Knowing which uncertainties are most important</a:t>
                      </a:r>
                    </a:p>
                    <a:p>
                      <a:pPr marL="0" indent="0">
                        <a:buFont typeface="Arial"/>
                        <a:buNone/>
                      </a:pPr>
                      <a:r>
                        <a:rPr lang="en-US" sz="1400" b="1" baseline="0" dirty="0">
                          <a:solidFill>
                            <a:srgbClr val="008000"/>
                          </a:solidFill>
                        </a:rPr>
                        <a:t>100%: The best choice is clear</a:t>
                      </a:r>
                    </a:p>
                    <a:p>
                      <a:pPr marL="285750" indent="-285750">
                        <a:buFont typeface="Arial"/>
                        <a:buChar char="•"/>
                      </a:pPr>
                      <a:r>
                        <a:rPr lang="en-US" sz="1400" b="1" baseline="0" dirty="0">
                          <a:solidFill>
                            <a:srgbClr val="008000"/>
                          </a:solidFill>
                        </a:rPr>
                        <a:t>Reliable analysis of each alternative</a:t>
                      </a:r>
                    </a:p>
                    <a:p>
                      <a:pPr marL="285750" indent="-285750">
                        <a:buFont typeface="Arial"/>
                        <a:buChar char="•"/>
                      </a:pPr>
                      <a:r>
                        <a:rPr lang="en-US" sz="1400" b="1" baseline="0" dirty="0">
                          <a:solidFill>
                            <a:srgbClr val="008000"/>
                          </a:solidFill>
                        </a:rPr>
                        <a:t>Uncertainty, dependencies and complexities accounted for</a:t>
                      </a:r>
                    </a:p>
                    <a:p>
                      <a:pPr marL="285750" indent="-285750">
                        <a:buFont typeface="Arial"/>
                        <a:buChar char="•"/>
                      </a:pPr>
                      <a:r>
                        <a:rPr lang="en-US" sz="1400" b="1" baseline="0" dirty="0">
                          <a:solidFill>
                            <a:srgbClr val="008000"/>
                          </a:solidFill>
                        </a:rPr>
                        <a:t>Analysis is as simple as possible to be effective</a:t>
                      </a:r>
                    </a:p>
                  </a:txBody>
                  <a:tcPr>
                    <a:solidFill>
                      <a:schemeClr val="accent2">
                        <a:lumMod val="60000"/>
                        <a:lumOff val="40000"/>
                      </a:schemeClr>
                    </a:solidFill>
                  </a:tcPr>
                </a:tc>
                <a:extLst>
                  <a:ext uri="{0D108BD9-81ED-4DB2-BD59-A6C34878D82A}">
                    <a16:rowId xmlns:a16="http://schemas.microsoft.com/office/drawing/2014/main" val="10004"/>
                  </a:ext>
                </a:extLst>
              </a:tr>
            </a:tbl>
          </a:graphicData>
        </a:graphic>
      </p:graphicFrame>
      <p:grpSp>
        <p:nvGrpSpPr>
          <p:cNvPr id="23" name="Diagram group"/>
          <p:cNvGrpSpPr/>
          <p:nvPr/>
        </p:nvGrpSpPr>
        <p:grpSpPr>
          <a:xfrm>
            <a:off x="204934" y="4157753"/>
            <a:ext cx="1836647" cy="1836647"/>
            <a:chOff x="2325891" y="206388"/>
            <a:chExt cx="1836647" cy="1836647"/>
          </a:xfrm>
          <a:solidFill>
            <a:schemeClr val="accent6">
              <a:lumMod val="75000"/>
            </a:schemeClr>
          </a:solidFill>
          <a:scene3d>
            <a:camera prst="perspectiveHeroicExtremeRightFacing" zoom="82000">
              <a:rot lat="21300000" lon="20400000" rev="180000"/>
            </a:camera>
            <a:lightRig rig="morning" dir="t">
              <a:rot lat="0" lon="0" rev="20400000"/>
            </a:lightRig>
          </a:scene3d>
        </p:grpSpPr>
        <p:grpSp>
          <p:nvGrpSpPr>
            <p:cNvPr id="24" name="Group 23"/>
            <p:cNvGrpSpPr/>
            <p:nvPr/>
          </p:nvGrpSpPr>
          <p:grpSpPr>
            <a:xfrm>
              <a:off x="2325891" y="206388"/>
              <a:ext cx="1836647" cy="1836647"/>
              <a:chOff x="2325891" y="206388"/>
              <a:chExt cx="1836647" cy="1836647"/>
            </a:xfrm>
            <a:grpFill/>
          </p:grpSpPr>
          <p:sp>
            <p:nvSpPr>
              <p:cNvPr id="25" name="Shape 24"/>
              <p:cNvSpPr/>
              <p:nvPr/>
            </p:nvSpPr>
            <p:spPr>
              <a:xfrm rot="20700000">
                <a:off x="2325891" y="206388"/>
                <a:ext cx="1836647" cy="1836647"/>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36" name="Shape 4"/>
              <p:cNvSpPr/>
              <p:nvPr/>
            </p:nvSpPr>
            <p:spPr>
              <a:xfrm>
                <a:off x="2728722" y="609219"/>
                <a:ext cx="1030986" cy="103098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dirty="0"/>
                  <a:t>5. Logically correct reasoning</a:t>
                </a:r>
                <a:endParaRPr lang="en-US" sz="1400" b="1" kern="1200" dirty="0"/>
              </a:p>
            </p:txBody>
          </p:sp>
        </p:grpSp>
      </p:grpSp>
      <p:sp>
        <p:nvSpPr>
          <p:cNvPr id="37" name="Rectangle 36"/>
          <p:cNvSpPr/>
          <p:nvPr/>
        </p:nvSpPr>
        <p:spPr>
          <a:xfrm>
            <a:off x="204934" y="1193800"/>
            <a:ext cx="1716822" cy="22225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Using decision analysis to evaluate what </a:t>
            </a:r>
            <a:r>
              <a:rPr lang="en-US" sz="1400" b="1" i="1" dirty="0">
                <a:solidFill>
                  <a:srgbClr val="C0504D"/>
                </a:solidFill>
              </a:rPr>
              <a:t>we can do </a:t>
            </a:r>
            <a:r>
              <a:rPr lang="en-US" sz="1400" dirty="0">
                <a:solidFill>
                  <a:srgbClr val="C0504D"/>
                </a:solidFill>
              </a:rPr>
              <a:t>in light </a:t>
            </a:r>
            <a:r>
              <a:rPr lang="en-US" sz="1400" b="1" i="1" dirty="0">
                <a:solidFill>
                  <a:srgbClr val="C0504D"/>
                </a:solidFill>
              </a:rPr>
              <a:t>of what we know </a:t>
            </a:r>
            <a:r>
              <a:rPr lang="en-US" sz="1400" dirty="0">
                <a:solidFill>
                  <a:srgbClr val="C0504D"/>
                </a:solidFill>
              </a:rPr>
              <a:t>and </a:t>
            </a:r>
            <a:r>
              <a:rPr lang="en-US" sz="1400" b="1" i="1" dirty="0">
                <a:solidFill>
                  <a:srgbClr val="C0504D"/>
                </a:solidFill>
              </a:rPr>
              <a:t>what we want</a:t>
            </a:r>
          </a:p>
        </p:txBody>
      </p:sp>
      <p:pic>
        <p:nvPicPr>
          <p:cNvPr id="38" name="Picture 37"/>
          <p:cNvPicPr/>
          <p:nvPr/>
        </p:nvPicPr>
        <p:blipFill rotWithShape="1">
          <a:blip r:embed="rId3">
            <a:extLst>
              <a:ext uri="{28A0092B-C50C-407E-A947-70E740481C1C}">
                <a14:useLocalDpi xmlns:a14="http://schemas.microsoft.com/office/drawing/2010/main" val="0"/>
              </a:ext>
            </a:extLst>
          </a:blip>
          <a:srcRect l="29822" t="6579" r="32453" b="5687"/>
          <a:stretch/>
        </p:blipFill>
        <p:spPr bwMode="auto">
          <a:xfrm>
            <a:off x="2362200" y="3951364"/>
            <a:ext cx="683556" cy="1646237"/>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9477672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882615"/>
          </a:xfrm>
        </p:spPr>
        <p:txBody>
          <a:bodyPr>
            <a:noAutofit/>
          </a:bodyPr>
          <a:lstStyle/>
          <a:p>
            <a:r>
              <a:rPr lang="en-US" sz="2000" dirty="0">
                <a:solidFill>
                  <a:schemeClr val="accent2"/>
                </a:solidFill>
              </a:rPr>
              <a:t>Steps</a:t>
            </a:r>
          </a:p>
          <a:p>
            <a:pPr algn="ctr"/>
            <a:r>
              <a:rPr lang="en-US" sz="2000" b="1" i="1" dirty="0">
                <a:solidFill>
                  <a:schemeClr val="tx1">
                    <a:lumMod val="65000"/>
                    <a:lumOff val="35000"/>
                  </a:schemeClr>
                </a:solidFill>
              </a:rPr>
              <a:t>Consider logically correct reasoning from a</a:t>
            </a:r>
          </a:p>
          <a:p>
            <a:pPr algn="ctr"/>
            <a:r>
              <a:rPr lang="en-US" sz="2000" b="1" i="1" dirty="0">
                <a:solidFill>
                  <a:schemeClr val="tx1">
                    <a:lumMod val="65000"/>
                    <a:lumOff val="35000"/>
                  </a:schemeClr>
                </a:solidFill>
              </a:rPr>
              <a:t> multiple party perspective</a:t>
            </a:r>
          </a:p>
          <a:p>
            <a:endParaRPr lang="en-US" sz="2000" dirty="0">
              <a:solidFill>
                <a:schemeClr val="accent2"/>
              </a:solidFill>
            </a:endParaRPr>
          </a:p>
          <a:p>
            <a:r>
              <a:rPr lang="en-US" sz="2000" dirty="0">
                <a:solidFill>
                  <a:schemeClr val="accent2"/>
                </a:solidFill>
              </a:rPr>
              <a:t> </a:t>
            </a:r>
          </a:p>
          <a:p>
            <a:endParaRPr lang="en-US" sz="2000" dirty="0">
              <a:solidFill>
                <a:schemeClr val="accent2"/>
              </a:solidFill>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46390" y="3949700"/>
            <a:ext cx="1775366" cy="2044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23" name="Diagram group"/>
          <p:cNvGrpSpPr/>
          <p:nvPr/>
        </p:nvGrpSpPr>
        <p:grpSpPr>
          <a:xfrm>
            <a:off x="204934" y="4157753"/>
            <a:ext cx="1836647" cy="1836647"/>
            <a:chOff x="2325891" y="206388"/>
            <a:chExt cx="1836647" cy="1836647"/>
          </a:xfrm>
          <a:solidFill>
            <a:schemeClr val="accent6">
              <a:lumMod val="75000"/>
            </a:schemeClr>
          </a:solidFill>
          <a:scene3d>
            <a:camera prst="perspectiveHeroicExtremeRightFacing" zoom="82000">
              <a:rot lat="21300000" lon="20400000" rev="180000"/>
            </a:camera>
            <a:lightRig rig="morning" dir="t">
              <a:rot lat="0" lon="0" rev="20400000"/>
            </a:lightRig>
          </a:scene3d>
        </p:grpSpPr>
        <p:grpSp>
          <p:nvGrpSpPr>
            <p:cNvPr id="24" name="Group 23"/>
            <p:cNvGrpSpPr/>
            <p:nvPr/>
          </p:nvGrpSpPr>
          <p:grpSpPr>
            <a:xfrm>
              <a:off x="2325891" y="206388"/>
              <a:ext cx="1836647" cy="1836647"/>
              <a:chOff x="2325891" y="206388"/>
              <a:chExt cx="1836647" cy="1836647"/>
            </a:xfrm>
            <a:grpFill/>
          </p:grpSpPr>
          <p:sp>
            <p:nvSpPr>
              <p:cNvPr id="25" name="Shape 24"/>
              <p:cNvSpPr/>
              <p:nvPr/>
            </p:nvSpPr>
            <p:spPr>
              <a:xfrm rot="20700000">
                <a:off x="2325891" y="206388"/>
                <a:ext cx="1836647" cy="1836647"/>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36" name="Shape 4"/>
              <p:cNvSpPr/>
              <p:nvPr/>
            </p:nvSpPr>
            <p:spPr>
              <a:xfrm>
                <a:off x="2728722" y="609219"/>
                <a:ext cx="1030986" cy="103098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dirty="0"/>
                  <a:t>5. Logically correct reasoning</a:t>
                </a:r>
                <a:endParaRPr lang="en-US" sz="1400" b="1" kern="1200" dirty="0"/>
              </a:p>
            </p:txBody>
          </p:sp>
        </p:grpSp>
      </p:grpSp>
      <p:sp>
        <p:nvSpPr>
          <p:cNvPr id="26" name="Content Placeholder 2"/>
          <p:cNvSpPr>
            <a:spLocks noGrp="1"/>
          </p:cNvSpPr>
          <p:nvPr>
            <p:ph sz="quarter" idx="17"/>
          </p:nvPr>
        </p:nvSpPr>
        <p:spPr>
          <a:xfrm>
            <a:off x="3010476" y="1276419"/>
            <a:ext cx="5816024" cy="4508500"/>
          </a:xfrm>
        </p:spPr>
        <p:txBody>
          <a:bodyPr>
            <a:noAutofit/>
          </a:bodyPr>
          <a:lstStyle/>
          <a:p>
            <a:pPr marL="0" indent="0">
              <a:buNone/>
            </a:pPr>
            <a:r>
              <a:rPr lang="en-US" sz="1800" dirty="0">
                <a:solidFill>
                  <a:schemeClr val="tx1">
                    <a:lumMod val="65000"/>
                    <a:lumOff val="35000"/>
                  </a:schemeClr>
                </a:solidFill>
              </a:rPr>
              <a:t>Game theory is very useful in this step</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Skill in negotiation is as important as skill in analysis of the multi-party decision problem</a:t>
            </a:r>
          </a:p>
          <a:p>
            <a:pPr marL="0" indent="0">
              <a:buNone/>
            </a:pPr>
            <a:endParaRPr lang="en-US" sz="1800" b="1" dirty="0">
              <a:solidFill>
                <a:schemeClr val="tx1">
                  <a:lumMod val="65000"/>
                  <a:lumOff val="35000"/>
                </a:schemeClr>
              </a:solidFill>
            </a:endParaRPr>
          </a:p>
        </p:txBody>
      </p:sp>
    </p:spTree>
    <p:extLst>
      <p:ext uri="{BB962C8B-B14F-4D97-AF65-F5344CB8AC3E}">
        <p14:creationId xmlns:p14="http://schemas.microsoft.com/office/powerpoint/2010/main" val="28121805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fontScale="85000" lnSpcReduction="2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chemeClr val="tx1">
                    <a:lumMod val="65000"/>
                    <a:lumOff val="35000"/>
                  </a:schemeClr>
                </a:solidFill>
                <a:latin typeface="+mj-lt"/>
              </a:rPr>
              <a:t>Step 6: Commitment to action</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10148" y="4027822"/>
            <a:ext cx="1775366" cy="2044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87027224"/>
              </p:ext>
            </p:extLst>
          </p:nvPr>
        </p:nvGraphicFramePr>
        <p:xfrm>
          <a:off x="2412579" y="856596"/>
          <a:ext cx="6515521" cy="4985403"/>
        </p:xfrm>
        <a:graphic>
          <a:graphicData uri="http://schemas.openxmlformats.org/drawingml/2006/table">
            <a:tbl>
              <a:tblPr firstRow="1" bandRow="1">
                <a:tableStyleId>{21E4AEA4-8DFA-4A89-87EB-49C32662AFE0}</a:tableStyleId>
              </a:tblPr>
              <a:tblGrid>
                <a:gridCol w="964425">
                  <a:extLst>
                    <a:ext uri="{9D8B030D-6E8A-4147-A177-3AD203B41FA5}">
                      <a16:colId xmlns:a16="http://schemas.microsoft.com/office/drawing/2014/main" val="20000"/>
                    </a:ext>
                  </a:extLst>
                </a:gridCol>
                <a:gridCol w="5551096">
                  <a:extLst>
                    <a:ext uri="{9D8B030D-6E8A-4147-A177-3AD203B41FA5}">
                      <a16:colId xmlns:a16="http://schemas.microsoft.com/office/drawing/2014/main" val="20001"/>
                    </a:ext>
                  </a:extLst>
                </a:gridCol>
              </a:tblGrid>
              <a:tr h="403923">
                <a:tc>
                  <a:txBody>
                    <a:bodyPr/>
                    <a:lstStyle/>
                    <a:p>
                      <a:r>
                        <a:rPr lang="en-US" sz="1400" dirty="0">
                          <a:solidFill>
                            <a:schemeClr val="tx1"/>
                          </a:solidFill>
                        </a:rPr>
                        <a:t>Elements</a:t>
                      </a:r>
                    </a:p>
                  </a:txBody>
                  <a:tcPr>
                    <a:solidFill>
                      <a:schemeClr val="accent2">
                        <a:lumMod val="40000"/>
                        <a:lumOff val="60000"/>
                      </a:schemeClr>
                    </a:solidFill>
                  </a:tcPr>
                </a:tc>
                <a:tc>
                  <a:txBody>
                    <a:bodyPr/>
                    <a:lstStyle/>
                    <a:p>
                      <a:r>
                        <a:rPr lang="en-US" sz="1400" b="0" i="0" dirty="0">
                          <a:solidFill>
                            <a:schemeClr val="tx1"/>
                          </a:solidFill>
                        </a:rPr>
                        <a:t>Gaining</a:t>
                      </a:r>
                      <a:r>
                        <a:rPr lang="en-US" sz="1400" b="0" i="0" baseline="0" dirty="0">
                          <a:solidFill>
                            <a:schemeClr val="tx1"/>
                          </a:solidFill>
                        </a:rPr>
                        <a:t> motivation and commitment to action from necessary individuals</a:t>
                      </a:r>
                      <a:endParaRPr lang="en-US" sz="1400" b="0" i="0"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0"/>
                  </a:ext>
                </a:extLst>
              </a:tr>
              <a:tr h="564385">
                <a:tc>
                  <a:txBody>
                    <a:bodyPr/>
                    <a:lstStyle/>
                    <a:p>
                      <a:r>
                        <a:rPr lang="en-US" sz="1400" b="1" dirty="0"/>
                        <a:t>Tools</a:t>
                      </a:r>
                    </a:p>
                  </a:txBody>
                  <a:tcPr/>
                </a:tc>
                <a:tc>
                  <a:txBody>
                    <a:bodyPr/>
                    <a:lstStyle/>
                    <a:p>
                      <a:r>
                        <a:rPr lang="en-US" sz="1400" dirty="0"/>
                        <a:t>Involvement</a:t>
                      </a:r>
                      <a:r>
                        <a:rPr lang="en-US" sz="1400" baseline="0" dirty="0"/>
                        <a:t> of key individuals during process, building organization readiness from the start, credibility of input sources</a:t>
                      </a:r>
                      <a:endParaRPr lang="en-US" sz="1400" dirty="0"/>
                    </a:p>
                  </a:txBody>
                  <a:tcPr/>
                </a:tc>
                <a:extLst>
                  <a:ext uri="{0D108BD9-81ED-4DB2-BD59-A6C34878D82A}">
                    <a16:rowId xmlns:a16="http://schemas.microsoft.com/office/drawing/2014/main" val="10001"/>
                  </a:ext>
                </a:extLst>
              </a:tr>
              <a:tr h="564385">
                <a:tc>
                  <a:txBody>
                    <a:bodyPr/>
                    <a:lstStyle/>
                    <a:p>
                      <a:r>
                        <a:rPr lang="en-US" sz="1400" b="1" dirty="0"/>
                        <a:t>Judging</a:t>
                      </a:r>
                      <a:r>
                        <a:rPr lang="en-US" sz="1400" b="1" baseline="0" dirty="0"/>
                        <a:t> success</a:t>
                      </a:r>
                      <a:endParaRPr lang="en-US" sz="1400" b="1" dirty="0"/>
                    </a:p>
                  </a:txBody>
                  <a:tcPr/>
                </a:tc>
                <a:tc>
                  <a:txBody>
                    <a:bodyPr/>
                    <a:lstStyle/>
                    <a:p>
                      <a:r>
                        <a:rPr lang="en-US" sz="1400" dirty="0"/>
                        <a:t>Explicit</a:t>
                      </a:r>
                      <a:r>
                        <a:rPr lang="en-US" sz="1400" baseline="0" dirty="0"/>
                        <a:t> statement of decision criteria (are you trying to maximize profitability or market share?), focus on value creation</a:t>
                      </a:r>
                      <a:endParaRPr lang="en-US" sz="1400" dirty="0"/>
                    </a:p>
                  </a:txBody>
                  <a:tcPr/>
                </a:tc>
                <a:extLst>
                  <a:ext uri="{0D108BD9-81ED-4DB2-BD59-A6C34878D82A}">
                    <a16:rowId xmlns:a16="http://schemas.microsoft.com/office/drawing/2014/main" val="10002"/>
                  </a:ext>
                </a:extLst>
              </a:tr>
              <a:tr h="796779">
                <a:tc>
                  <a:txBody>
                    <a:bodyPr/>
                    <a:lstStyle/>
                    <a:p>
                      <a:r>
                        <a:rPr lang="en-US" sz="1400" b="1" dirty="0"/>
                        <a:t>Failure modes</a:t>
                      </a:r>
                    </a:p>
                  </a:txBody>
                  <a:tcPr/>
                </a:tc>
                <a:tc>
                  <a:txBody>
                    <a:bodyPr/>
                    <a:lstStyle/>
                    <a:p>
                      <a:r>
                        <a:rPr lang="en-US" sz="1400" dirty="0"/>
                        <a:t>Poor</a:t>
                      </a:r>
                      <a:r>
                        <a:rPr lang="en-US" sz="1400" baseline="0" dirty="0"/>
                        <a:t> quality in other steps, continually reworking a decision, insufficient support, organizational infrastructure “kills it”, lack of motivation, change fatigue, management fatigue, consultant fatigue</a:t>
                      </a:r>
                      <a:endParaRPr lang="en-US" sz="1400" dirty="0"/>
                    </a:p>
                  </a:txBody>
                  <a:tcPr/>
                </a:tc>
                <a:extLst>
                  <a:ext uri="{0D108BD9-81ED-4DB2-BD59-A6C34878D82A}">
                    <a16:rowId xmlns:a16="http://schemas.microsoft.com/office/drawing/2014/main" val="10003"/>
                  </a:ext>
                </a:extLst>
              </a:tr>
              <a:tr h="2655931">
                <a:tc>
                  <a:txBody>
                    <a:bodyPr/>
                    <a:lstStyle/>
                    <a:p>
                      <a:r>
                        <a:rPr lang="en-US" sz="1400" b="1" dirty="0"/>
                        <a:t>Assessing quality</a:t>
                      </a:r>
                    </a:p>
                  </a:txBody>
                  <a:tcPr>
                    <a:solidFill>
                      <a:schemeClr val="accent2">
                        <a:lumMod val="60000"/>
                        <a:lumOff val="40000"/>
                      </a:schemeClr>
                    </a:solidFill>
                  </a:tcPr>
                </a:tc>
                <a:tc>
                  <a:txBody>
                    <a:bodyPr/>
                    <a:lstStyle/>
                    <a:p>
                      <a:r>
                        <a:rPr lang="en-US" sz="1400" b="1" dirty="0">
                          <a:solidFill>
                            <a:schemeClr val="accent2"/>
                          </a:solidFill>
                        </a:rPr>
                        <a:t>0%:  Unmotivated</a:t>
                      </a:r>
                    </a:p>
                    <a:p>
                      <a:pPr marL="285750" indent="-285750">
                        <a:buFont typeface="Arial"/>
                        <a:buChar char="•"/>
                      </a:pPr>
                      <a:r>
                        <a:rPr lang="en-US" sz="1400" b="1" baseline="0" dirty="0">
                          <a:solidFill>
                            <a:schemeClr val="accent2"/>
                          </a:solidFill>
                        </a:rPr>
                        <a:t>Lack of interest by  key decision-makers</a:t>
                      </a:r>
                    </a:p>
                    <a:p>
                      <a:pPr marL="285750" indent="-285750">
                        <a:buFont typeface="Arial"/>
                        <a:buChar char="•"/>
                      </a:pPr>
                      <a:r>
                        <a:rPr lang="en-US" sz="1400" b="1" baseline="0" dirty="0">
                          <a:solidFill>
                            <a:schemeClr val="accent2"/>
                          </a:solidFill>
                        </a:rPr>
                        <a:t>Insurmountable organizational hurdles</a:t>
                      </a:r>
                    </a:p>
                    <a:p>
                      <a:pPr marL="285750" indent="-285750">
                        <a:buFont typeface="Arial"/>
                        <a:buChar char="•"/>
                      </a:pPr>
                      <a:r>
                        <a:rPr lang="en-US" sz="1400" b="1" baseline="0" dirty="0">
                          <a:solidFill>
                            <a:schemeClr val="accent2"/>
                          </a:solidFill>
                        </a:rPr>
                        <a:t>Insufficient support</a:t>
                      </a:r>
                    </a:p>
                    <a:p>
                      <a:pPr marL="0" indent="0">
                        <a:buFont typeface="Arial"/>
                        <a:buNone/>
                      </a:pPr>
                      <a:r>
                        <a:rPr lang="en-US" sz="1400" b="1" baseline="0" dirty="0">
                          <a:solidFill>
                            <a:srgbClr val="FFF639"/>
                          </a:solidFill>
                        </a:rPr>
                        <a:t>50%:  Active decision board</a:t>
                      </a:r>
                    </a:p>
                    <a:p>
                      <a:pPr marL="285750" indent="-285750">
                        <a:buFont typeface="Arial"/>
                        <a:buChar char="•"/>
                      </a:pPr>
                      <a:r>
                        <a:rPr lang="en-US" sz="1400" b="1" baseline="0" dirty="0">
                          <a:solidFill>
                            <a:srgbClr val="FFF639"/>
                          </a:solidFill>
                        </a:rPr>
                        <a:t>Active participation by the right people</a:t>
                      </a:r>
                    </a:p>
                    <a:p>
                      <a:pPr marL="285750" indent="-285750">
                        <a:buFont typeface="Arial"/>
                        <a:buChar char="•"/>
                      </a:pPr>
                      <a:r>
                        <a:rPr lang="en-US" sz="1400" b="1" baseline="0" dirty="0">
                          <a:solidFill>
                            <a:srgbClr val="FFF639"/>
                          </a:solidFill>
                        </a:rPr>
                        <a:t>Commitment to achieve decision quality</a:t>
                      </a:r>
                    </a:p>
                    <a:p>
                      <a:pPr marL="285750" indent="-285750">
                        <a:buFont typeface="Arial"/>
                        <a:buChar char="•"/>
                      </a:pPr>
                      <a:r>
                        <a:rPr lang="en-US" sz="1400" b="1" baseline="0" dirty="0">
                          <a:solidFill>
                            <a:srgbClr val="FFF639"/>
                          </a:solidFill>
                        </a:rPr>
                        <a:t>Commitment to  “do it right the first time”</a:t>
                      </a:r>
                    </a:p>
                    <a:p>
                      <a:pPr marL="0" indent="0">
                        <a:buFont typeface="Arial"/>
                        <a:buNone/>
                      </a:pPr>
                      <a:r>
                        <a:rPr lang="en-US" sz="1400" b="1" baseline="0" dirty="0">
                          <a:solidFill>
                            <a:srgbClr val="008000"/>
                          </a:solidFill>
                        </a:rPr>
                        <a:t>100%: Take action</a:t>
                      </a:r>
                    </a:p>
                    <a:p>
                      <a:pPr marL="285750" indent="-285750">
                        <a:buFont typeface="Arial"/>
                        <a:buChar char="•"/>
                      </a:pPr>
                      <a:r>
                        <a:rPr lang="en-US" sz="1400" b="1" baseline="0" dirty="0">
                          <a:solidFill>
                            <a:srgbClr val="008000"/>
                          </a:solidFill>
                        </a:rPr>
                        <a:t>Buy in from project team, </a:t>
                      </a:r>
                      <a:r>
                        <a:rPr lang="en-US" sz="1400" b="1" baseline="0" dirty="0" err="1">
                          <a:solidFill>
                            <a:srgbClr val="008000"/>
                          </a:solidFill>
                        </a:rPr>
                        <a:t>decsion</a:t>
                      </a:r>
                      <a:r>
                        <a:rPr lang="en-US" sz="1400" b="1" baseline="0" dirty="0">
                          <a:solidFill>
                            <a:srgbClr val="008000"/>
                          </a:solidFill>
                        </a:rPr>
                        <a:t> board and those affected by the decision</a:t>
                      </a:r>
                    </a:p>
                  </a:txBody>
                  <a:tcPr>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
        <p:nvSpPr>
          <p:cNvPr id="35" name="Rectangle 34"/>
          <p:cNvSpPr/>
          <p:nvPr/>
        </p:nvSpPr>
        <p:spPr>
          <a:xfrm>
            <a:off x="204934" y="1193800"/>
            <a:ext cx="1716822" cy="22225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Commitment to action = Decision</a:t>
            </a:r>
          </a:p>
          <a:p>
            <a:pPr algn="ctr"/>
            <a:endParaRPr lang="en-US" sz="1400" dirty="0">
              <a:solidFill>
                <a:srgbClr val="C0504D"/>
              </a:solidFill>
            </a:endParaRPr>
          </a:p>
          <a:p>
            <a:pPr algn="ctr"/>
            <a:r>
              <a:rPr lang="en-US" sz="1400" dirty="0">
                <a:solidFill>
                  <a:srgbClr val="C0504D"/>
                </a:solidFill>
              </a:rPr>
              <a:t>Decision = irrevocable commitment of resources</a:t>
            </a:r>
          </a:p>
        </p:txBody>
      </p:sp>
      <p:grpSp>
        <p:nvGrpSpPr>
          <p:cNvPr id="23" name="Diagram group"/>
          <p:cNvGrpSpPr/>
          <p:nvPr/>
        </p:nvGrpSpPr>
        <p:grpSpPr>
          <a:xfrm rot="602280">
            <a:off x="-51172" y="3930391"/>
            <a:ext cx="2379855" cy="2043036"/>
            <a:chOff x="2325891" y="206388"/>
            <a:chExt cx="1836647" cy="1836647"/>
          </a:xfrm>
          <a:solidFill>
            <a:srgbClr val="008000"/>
          </a:solidFill>
          <a:scene3d>
            <a:camera prst="perspectiveHeroicExtremeRightFacing" zoom="82000">
              <a:rot lat="21300000" lon="20400000" rev="180000"/>
            </a:camera>
            <a:lightRig rig="morning" dir="t">
              <a:rot lat="0" lon="0" rev="20400000"/>
            </a:lightRig>
          </a:scene3d>
        </p:grpSpPr>
        <p:grpSp>
          <p:nvGrpSpPr>
            <p:cNvPr id="24" name="Group 23"/>
            <p:cNvGrpSpPr/>
            <p:nvPr/>
          </p:nvGrpSpPr>
          <p:grpSpPr>
            <a:xfrm>
              <a:off x="2325891" y="206388"/>
              <a:ext cx="1836647" cy="1836647"/>
              <a:chOff x="2325891" y="206388"/>
              <a:chExt cx="1836647" cy="1836647"/>
            </a:xfrm>
            <a:grpFill/>
          </p:grpSpPr>
          <p:sp>
            <p:nvSpPr>
              <p:cNvPr id="25" name="Shape 24"/>
              <p:cNvSpPr/>
              <p:nvPr/>
            </p:nvSpPr>
            <p:spPr>
              <a:xfrm rot="20700000">
                <a:off x="2325891" y="206388"/>
                <a:ext cx="1836647" cy="1836647"/>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36" name="Shape 4"/>
              <p:cNvSpPr/>
              <p:nvPr/>
            </p:nvSpPr>
            <p:spPr>
              <a:xfrm>
                <a:off x="2728722" y="609219"/>
                <a:ext cx="1030986" cy="103098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dirty="0"/>
                  <a:t>6.</a:t>
                </a:r>
              </a:p>
              <a:p>
                <a:pPr lvl="0" algn="ctr" defTabSz="622300">
                  <a:lnSpc>
                    <a:spcPct val="90000"/>
                  </a:lnSpc>
                  <a:spcBef>
                    <a:spcPct val="0"/>
                  </a:spcBef>
                  <a:spcAft>
                    <a:spcPct val="35000"/>
                  </a:spcAft>
                </a:pPr>
                <a:r>
                  <a:rPr lang="en-US" sz="1400" b="1" dirty="0"/>
                  <a:t> Commitment to action</a:t>
                </a:r>
                <a:endParaRPr lang="en-US" sz="1400" b="1" kern="1200" dirty="0"/>
              </a:p>
            </p:txBody>
          </p:sp>
        </p:grpSp>
      </p:grpSp>
      <p:pic>
        <p:nvPicPr>
          <p:cNvPr id="37" name="Picture 36"/>
          <p:cNvPicPr/>
          <p:nvPr/>
        </p:nvPicPr>
        <p:blipFill rotWithShape="1">
          <a:blip r:embed="rId3">
            <a:extLst>
              <a:ext uri="{28A0092B-C50C-407E-A947-70E740481C1C}">
                <a14:useLocalDpi xmlns:a14="http://schemas.microsoft.com/office/drawing/2010/main" val="0"/>
              </a:ext>
            </a:extLst>
          </a:blip>
          <a:srcRect l="29822" t="6579" r="32453" b="5687"/>
          <a:stretch/>
        </p:blipFill>
        <p:spPr bwMode="auto">
          <a:xfrm>
            <a:off x="2549418" y="3858418"/>
            <a:ext cx="683556" cy="1646237"/>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79564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119551"/>
            <a:ext cx="8229600" cy="804042"/>
          </a:xfrm>
        </p:spPr>
        <p:txBody>
          <a:bodyPr>
            <a:normAutofit fontScale="90000"/>
          </a:bodyPr>
          <a:lstStyle/>
          <a:p>
            <a:br>
              <a:rPr lang="en-US" sz="3600" dirty="0"/>
            </a:br>
            <a:br>
              <a:rPr lang="en-US" sz="3600" dirty="0"/>
            </a:br>
            <a:r>
              <a:rPr lang="en-US" sz="2700" b="1" i="1" dirty="0">
                <a:solidFill>
                  <a:srgbClr val="595959"/>
                </a:solidFill>
              </a:rPr>
              <a:t>Your</a:t>
            </a:r>
            <a:r>
              <a:rPr lang="en-US" sz="2400" b="1" i="1" dirty="0">
                <a:solidFill>
                  <a:srgbClr val="595959"/>
                </a:solidFill>
              </a:rPr>
              <a:t> obligation to propose solutions is tied to</a:t>
            </a:r>
            <a:br>
              <a:rPr lang="en-US" sz="2400" b="1" i="1" dirty="0">
                <a:solidFill>
                  <a:srgbClr val="595959"/>
                </a:solidFill>
              </a:rPr>
            </a:br>
            <a:r>
              <a:rPr lang="en-US" sz="2400" b="1" i="1" dirty="0">
                <a:solidFill>
                  <a:srgbClr val="595959"/>
                </a:solidFill>
              </a:rPr>
              <a:t> your ability to acquire commitment</a:t>
            </a:r>
            <a:endParaRPr lang="en-US" sz="3600" b="1" i="1" dirty="0"/>
          </a:p>
        </p:txBody>
      </p:sp>
      <p:sp>
        <p:nvSpPr>
          <p:cNvPr id="3" name="Content Placeholder 2"/>
          <p:cNvSpPr>
            <a:spLocks noGrp="1"/>
          </p:cNvSpPr>
          <p:nvPr>
            <p:ph sz="quarter" idx="17"/>
          </p:nvPr>
        </p:nvSpPr>
        <p:spPr>
          <a:xfrm>
            <a:off x="3505200" y="1713234"/>
            <a:ext cx="5300132" cy="4608023"/>
          </a:xfrm>
        </p:spPr>
        <p:txBody>
          <a:bodyPr>
            <a:normAutofit/>
          </a:bodyPr>
          <a:lstStyle/>
          <a:p>
            <a:pPr marL="457200" lvl="1" indent="0">
              <a:buNone/>
            </a:pPr>
            <a:r>
              <a:rPr lang="en-US" sz="1800" dirty="0">
                <a:solidFill>
                  <a:srgbClr val="1F497D"/>
                </a:solidFill>
              </a:rPr>
              <a:t>Those closest to the problem have the best solutions.  These people</a:t>
            </a:r>
            <a:r>
              <a:rPr lang="en-US" sz="1800" dirty="0"/>
              <a:t> </a:t>
            </a:r>
            <a:r>
              <a:rPr lang="en-US" sz="1800" b="1" i="1" u="sng" dirty="0">
                <a:solidFill>
                  <a:schemeClr val="accent2"/>
                </a:solidFill>
              </a:rPr>
              <a:t>(YOU!)</a:t>
            </a:r>
            <a:r>
              <a:rPr lang="en-US" sz="1800" dirty="0">
                <a:solidFill>
                  <a:schemeClr val="accent2"/>
                </a:solidFill>
              </a:rPr>
              <a:t> </a:t>
            </a:r>
            <a:r>
              <a:rPr lang="en-US" sz="1800" dirty="0">
                <a:solidFill>
                  <a:srgbClr val="1F497D"/>
                </a:solidFill>
              </a:rPr>
              <a:t>are the subject matter experts (“SME”) </a:t>
            </a:r>
          </a:p>
          <a:p>
            <a:pPr marL="457200" lvl="1" indent="0">
              <a:buNone/>
            </a:pPr>
            <a:endParaRPr lang="en-US" sz="1800" dirty="0">
              <a:solidFill>
                <a:srgbClr val="1F497D"/>
              </a:solidFill>
            </a:endParaRPr>
          </a:p>
          <a:p>
            <a:pPr lvl="1">
              <a:buFont typeface="Arial"/>
              <a:buChar char="•"/>
            </a:pPr>
            <a:r>
              <a:rPr lang="en-US" sz="1800" dirty="0">
                <a:solidFill>
                  <a:schemeClr val="tx1">
                    <a:lumMod val="65000"/>
                    <a:lumOff val="35000"/>
                  </a:schemeClr>
                </a:solidFill>
              </a:rPr>
              <a:t>As the SME and/or the leader, you will need to acquire buy in and ultimately commitment</a:t>
            </a:r>
          </a:p>
          <a:p>
            <a:pPr lvl="1">
              <a:buFont typeface="Arial"/>
              <a:buChar char="•"/>
            </a:pPr>
            <a:r>
              <a:rPr lang="en-US" sz="1800" dirty="0">
                <a:solidFill>
                  <a:schemeClr val="tx1">
                    <a:lumMod val="65000"/>
                    <a:lumOff val="35000"/>
                  </a:schemeClr>
                </a:solidFill>
              </a:rPr>
              <a:t>Adhering to a </a:t>
            </a:r>
            <a:r>
              <a:rPr lang="en-US" sz="1800" b="1" u="sng" dirty="0">
                <a:solidFill>
                  <a:schemeClr val="tx1">
                    <a:lumMod val="65000"/>
                    <a:lumOff val="35000"/>
                  </a:schemeClr>
                </a:solidFill>
              </a:rPr>
              <a:t>structured decision process</a:t>
            </a:r>
            <a:r>
              <a:rPr lang="en-US" sz="1800" dirty="0">
                <a:solidFill>
                  <a:schemeClr val="tx1">
                    <a:lumMod val="65000"/>
                    <a:lumOff val="35000"/>
                  </a:schemeClr>
                </a:solidFill>
              </a:rPr>
              <a:t> based on decision science will involve the right people at the right time to result in a quality decision</a:t>
            </a:r>
          </a:p>
          <a:p>
            <a:pPr lvl="1">
              <a:buFont typeface="Arial"/>
              <a:buChar char="•"/>
            </a:pPr>
            <a:r>
              <a:rPr lang="en-US" sz="1800" dirty="0">
                <a:solidFill>
                  <a:schemeClr val="tx1">
                    <a:lumMod val="65000"/>
                    <a:lumOff val="35000"/>
                  </a:schemeClr>
                </a:solidFill>
              </a:rPr>
              <a:t>Engaging others in the process will facilitate buy-in and decision quality</a:t>
            </a:r>
          </a:p>
          <a:p>
            <a:pPr lvl="1">
              <a:buFont typeface="Arial"/>
              <a:buChar char="•"/>
            </a:pPr>
            <a:endParaRPr lang="en-US" sz="1800" dirty="0">
              <a:solidFill>
                <a:schemeClr val="tx1">
                  <a:lumMod val="65000"/>
                  <a:lumOff val="35000"/>
                </a:schemeClr>
              </a:solidFill>
            </a:endParaRPr>
          </a:p>
          <a:p>
            <a:pPr marL="457200" lvl="1" indent="0">
              <a:buNone/>
            </a:pPr>
            <a:endParaRPr lang="en-US" sz="1800" dirty="0">
              <a:solidFill>
                <a:schemeClr val="tx1">
                  <a:lumMod val="65000"/>
                  <a:lumOff val="35000"/>
                </a:schemeClr>
              </a:solidFill>
            </a:endParaRPr>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Why this is important</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29" name="Rectangle 28"/>
          <p:cNvSpPr/>
          <p:nvPr/>
        </p:nvSpPr>
        <p:spPr>
          <a:xfrm>
            <a:off x="685799" y="2971800"/>
            <a:ext cx="2286001" cy="295459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Decision science knowledge is related to your obligation to propose solutions </a:t>
            </a:r>
            <a:r>
              <a:rPr lang="en-US" sz="1400" b="1" i="1" dirty="0">
                <a:solidFill>
                  <a:schemeClr val="accent1"/>
                </a:solidFill>
              </a:rPr>
              <a:t>(Communication science and neuroeconomics module/section 1)</a:t>
            </a:r>
          </a:p>
          <a:p>
            <a:pPr algn="ctr"/>
            <a:endParaRPr lang="en-US" sz="1400" b="1" dirty="0">
              <a:solidFill>
                <a:schemeClr val="accent1"/>
              </a:solidFill>
            </a:endParaRPr>
          </a:p>
          <a:p>
            <a:pPr algn="ctr"/>
            <a:r>
              <a:rPr lang="en-US" sz="1400" b="1" dirty="0">
                <a:solidFill>
                  <a:schemeClr val="accent1"/>
                </a:solidFill>
              </a:rPr>
              <a:t>As the SME and leader, you have an obligation to propose solutions and lead your organization into the future.  </a:t>
            </a:r>
          </a:p>
        </p:txBody>
      </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pic>
        <p:nvPicPr>
          <p:cNvPr id="17"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852711" y="1417638"/>
            <a:ext cx="1952176" cy="1367281"/>
          </a:xfrm>
          <a:prstGeom prst="rect">
            <a:avLst/>
          </a:prstGeom>
        </p:spPr>
      </p:pic>
      <p:sp>
        <p:nvSpPr>
          <p:cNvPr id="24" name="TextBox 1"/>
          <p:cNvSpPr txBox="1"/>
          <p:nvPr/>
        </p:nvSpPr>
        <p:spPr>
          <a:xfrm rot="19334786">
            <a:off x="626110" y="1690564"/>
            <a:ext cx="2064085" cy="40011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ln w="50800"/>
                <a:solidFill>
                  <a:schemeClr val="bg1"/>
                </a:solidFill>
              </a:rPr>
              <a:t>Sound familiar?</a:t>
            </a:r>
          </a:p>
        </p:txBody>
      </p:sp>
    </p:spTree>
    <p:extLst>
      <p:ext uri="{BB962C8B-B14F-4D97-AF65-F5344CB8AC3E}">
        <p14:creationId xmlns:p14="http://schemas.microsoft.com/office/powerpoint/2010/main" val="20779208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873071"/>
          </a:xfrm>
        </p:spPr>
        <p:txBody>
          <a:bodyPr>
            <a:normAutofit lnSpcReduction="1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Contrast these six steps in the DQ process with what occurs when we use other decision methods or </a:t>
            </a:r>
            <a:r>
              <a:rPr lang="en-US" sz="2400" b="1" i="1" u="sng" dirty="0">
                <a:solidFill>
                  <a:schemeClr val="tx1">
                    <a:lumMod val="65000"/>
                    <a:lumOff val="35000"/>
                  </a:schemeClr>
                </a:solidFill>
                <a:latin typeface="+mj-lt"/>
              </a:rPr>
              <a:t>when we act naturally</a:t>
            </a: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aphicFrame>
        <p:nvGraphicFramePr>
          <p:cNvPr id="26" name="Content Placeholder 3"/>
          <p:cNvGraphicFramePr>
            <a:graphicFrameLocks noGrp="1"/>
          </p:cNvGraphicFramePr>
          <p:nvPr>
            <p:ph idx="4294967295"/>
            <p:extLst>
              <p:ext uri="{D42A27DB-BD31-4B8C-83A1-F6EECF244321}">
                <p14:modId xmlns:p14="http://schemas.microsoft.com/office/powerpoint/2010/main" val="2337376565"/>
              </p:ext>
            </p:extLst>
          </p:nvPr>
        </p:nvGraphicFramePr>
        <p:xfrm>
          <a:off x="330200" y="1031856"/>
          <a:ext cx="8559800" cy="4943266"/>
        </p:xfrm>
        <a:graphic>
          <a:graphicData uri="http://schemas.openxmlformats.org/drawingml/2006/table">
            <a:tbl>
              <a:tblPr firstRow="1" bandRow="1">
                <a:tableStyleId>{21E4AEA4-8DFA-4A89-87EB-49C32662AFE0}</a:tableStyleId>
              </a:tblPr>
              <a:tblGrid>
                <a:gridCol w="4249078">
                  <a:extLst>
                    <a:ext uri="{9D8B030D-6E8A-4147-A177-3AD203B41FA5}">
                      <a16:colId xmlns:a16="http://schemas.microsoft.com/office/drawing/2014/main" val="20000"/>
                    </a:ext>
                  </a:extLst>
                </a:gridCol>
                <a:gridCol w="4310722">
                  <a:extLst>
                    <a:ext uri="{9D8B030D-6E8A-4147-A177-3AD203B41FA5}">
                      <a16:colId xmlns:a16="http://schemas.microsoft.com/office/drawing/2014/main" val="20001"/>
                    </a:ext>
                  </a:extLst>
                </a:gridCol>
              </a:tblGrid>
              <a:tr h="312993">
                <a:tc>
                  <a:txBody>
                    <a:bodyPr/>
                    <a:lstStyle/>
                    <a:p>
                      <a:r>
                        <a:rPr lang="en-US" sz="1500" dirty="0"/>
                        <a:t>When we act “naturally”, we</a:t>
                      </a:r>
                    </a:p>
                  </a:txBody>
                  <a:tcPr/>
                </a:tc>
                <a:tc>
                  <a:txBody>
                    <a:bodyPr/>
                    <a:lstStyle/>
                    <a:p>
                      <a:r>
                        <a:rPr lang="en-US" sz="1500" dirty="0"/>
                        <a:t>Our minds operate</a:t>
                      </a:r>
                      <a:r>
                        <a:rPr lang="en-US" sz="1500" baseline="0" dirty="0"/>
                        <a:t> with</a:t>
                      </a:r>
                      <a:endParaRPr lang="en-US" sz="1500" dirty="0"/>
                    </a:p>
                  </a:txBody>
                  <a:tcPr/>
                </a:tc>
                <a:extLst>
                  <a:ext uri="{0D108BD9-81ED-4DB2-BD59-A6C34878D82A}">
                    <a16:rowId xmlns:a16="http://schemas.microsoft.com/office/drawing/2014/main" val="10000"/>
                  </a:ext>
                </a:extLst>
              </a:tr>
              <a:tr h="983692">
                <a:tc>
                  <a:txBody>
                    <a:bodyPr/>
                    <a:lstStyle/>
                    <a:p>
                      <a:r>
                        <a:rPr lang="en-US" sz="1500" dirty="0"/>
                        <a:t>Move to action before we even consider what the problem is </a:t>
                      </a:r>
                    </a:p>
                    <a:p>
                      <a:r>
                        <a:rPr lang="en-US" sz="1500" dirty="0"/>
                        <a:t>       - This is seen in cause and effect thinking,</a:t>
                      </a:r>
                      <a:r>
                        <a:rPr lang="en-US" sz="1500" baseline="0" dirty="0"/>
                        <a:t> in </a:t>
                      </a:r>
                      <a:r>
                        <a:rPr lang="en-US" sz="1500" dirty="0"/>
                        <a:t> simple</a:t>
                      </a:r>
                      <a:r>
                        <a:rPr lang="en-US" sz="1500" baseline="0" dirty="0"/>
                        <a:t> organizational context and is reactive</a:t>
                      </a:r>
                      <a:endParaRPr lang="en-US" sz="1500" dirty="0"/>
                    </a:p>
                  </a:txBody>
                  <a:tcPr/>
                </a:tc>
                <a:tc>
                  <a:txBody>
                    <a:bodyPr/>
                    <a:lstStyle/>
                    <a:p>
                      <a:r>
                        <a:rPr lang="en-US" sz="1500" dirty="0"/>
                        <a:t>Habits and  framing effects</a:t>
                      </a:r>
                    </a:p>
                  </a:txBody>
                  <a:tcPr/>
                </a:tc>
                <a:extLst>
                  <a:ext uri="{0D108BD9-81ED-4DB2-BD59-A6C34878D82A}">
                    <a16:rowId xmlns:a16="http://schemas.microsoft.com/office/drawing/2014/main" val="10001"/>
                  </a:ext>
                </a:extLst>
              </a:tr>
              <a:tr h="536559">
                <a:tc>
                  <a:txBody>
                    <a:bodyPr/>
                    <a:lstStyle/>
                    <a:p>
                      <a:r>
                        <a:rPr lang="en-US" sz="1500" dirty="0"/>
                        <a:t>Confuse decisions and outcomes and don’t learn</a:t>
                      </a:r>
                    </a:p>
                  </a:txBody>
                  <a:tcPr/>
                </a:tc>
                <a:tc>
                  <a:txBody>
                    <a:bodyPr/>
                    <a:lstStyle/>
                    <a:p>
                      <a:r>
                        <a:rPr lang="en-US" sz="1500" dirty="0"/>
                        <a:t>Inappropriate causal structures, hindsight bias and rationalization</a:t>
                      </a:r>
                    </a:p>
                  </a:txBody>
                  <a:tcPr/>
                </a:tc>
                <a:extLst>
                  <a:ext uri="{0D108BD9-81ED-4DB2-BD59-A6C34878D82A}">
                    <a16:rowId xmlns:a16="http://schemas.microsoft.com/office/drawing/2014/main" val="10002"/>
                  </a:ext>
                </a:extLst>
              </a:tr>
              <a:tr h="536559">
                <a:tc>
                  <a:txBody>
                    <a:bodyPr/>
                    <a:lstStyle/>
                    <a:p>
                      <a:r>
                        <a:rPr lang="en-US" sz="1500" dirty="0"/>
                        <a:t>Tackle a problem using the tools we have rather than the tools we need</a:t>
                      </a:r>
                    </a:p>
                  </a:txBody>
                  <a:tcPr/>
                </a:tc>
                <a:tc>
                  <a:txBody>
                    <a:bodyPr/>
                    <a:lstStyle/>
                    <a:p>
                      <a:r>
                        <a:rPr lang="en-US" sz="1500" dirty="0"/>
                        <a:t>Comfort zone biases based on our personality traits </a:t>
                      </a:r>
                    </a:p>
                  </a:txBody>
                  <a:tcPr/>
                </a:tc>
                <a:extLst>
                  <a:ext uri="{0D108BD9-81ED-4DB2-BD59-A6C34878D82A}">
                    <a16:rowId xmlns:a16="http://schemas.microsoft.com/office/drawing/2014/main" val="10003"/>
                  </a:ext>
                </a:extLst>
              </a:tr>
              <a:tr h="1654390">
                <a:tc>
                  <a:txBody>
                    <a:bodyPr/>
                    <a:lstStyle/>
                    <a:p>
                      <a:r>
                        <a:rPr lang="en-US" sz="1500" dirty="0"/>
                        <a:t>Use advocacy/approval processes that are driven by the power of personalities rather than deliberation</a:t>
                      </a:r>
                    </a:p>
                    <a:p>
                      <a:r>
                        <a:rPr lang="en-US" sz="1500" dirty="0"/>
                        <a:t>   - this is seen in traditional consulting</a:t>
                      </a:r>
                    </a:p>
                    <a:p>
                      <a:endParaRPr lang="en-US" sz="1500" dirty="0"/>
                    </a:p>
                  </a:txBody>
                  <a:tcPr/>
                </a:tc>
                <a:tc>
                  <a:txBody>
                    <a:bodyPr/>
                    <a:lstStyle/>
                    <a:p>
                      <a:r>
                        <a:rPr lang="en-US" sz="1500" dirty="0"/>
                        <a:t>An acceptance of storytelling and the use of agreement as a signal of quality</a:t>
                      </a:r>
                    </a:p>
                    <a:p>
                      <a:r>
                        <a:rPr lang="en-US" sz="1500" dirty="0"/>
                        <a:t>    - trials</a:t>
                      </a:r>
                    </a:p>
                    <a:p>
                      <a:r>
                        <a:rPr lang="en-US" sz="1500" dirty="0"/>
                        <a:t>        -  think</a:t>
                      </a:r>
                      <a:r>
                        <a:rPr lang="en-US" sz="1500" baseline="0" dirty="0"/>
                        <a:t> of advantage of constructive, conflict management and collaboration</a:t>
                      </a:r>
                      <a:endParaRPr lang="en-US" sz="1500" dirty="0"/>
                    </a:p>
                    <a:p>
                      <a:r>
                        <a:rPr lang="en-US" sz="1500" dirty="0"/>
                        <a:t>    -”Groupthink”</a:t>
                      </a:r>
                    </a:p>
                    <a:p>
                      <a:r>
                        <a:rPr lang="en-US" sz="1500" baseline="0" dirty="0"/>
                        <a:t>    - if agreement, than a “good decision”</a:t>
                      </a:r>
                      <a:endParaRPr lang="en-US" sz="1500" b="1" dirty="0">
                        <a:solidFill>
                          <a:srgbClr val="008000"/>
                        </a:solidFill>
                      </a:endParaRPr>
                    </a:p>
                  </a:txBody>
                  <a:tcPr/>
                </a:tc>
                <a:extLst>
                  <a:ext uri="{0D108BD9-81ED-4DB2-BD59-A6C34878D82A}">
                    <a16:rowId xmlns:a16="http://schemas.microsoft.com/office/drawing/2014/main" val="10004"/>
                  </a:ext>
                </a:extLst>
              </a:tr>
              <a:tr h="828466">
                <a:tc>
                  <a:txBody>
                    <a:bodyPr/>
                    <a:lstStyle/>
                    <a:p>
                      <a:r>
                        <a:rPr lang="en-US" sz="1500" dirty="0"/>
                        <a:t>Settle for “good enough” decision-making without even realizing that we</a:t>
                      </a:r>
                      <a:r>
                        <a:rPr lang="en-US" sz="1500" baseline="0" dirty="0"/>
                        <a:t> are giving up significant value</a:t>
                      </a:r>
                      <a:endParaRPr lang="en-US" sz="1500" dirty="0"/>
                    </a:p>
                  </a:txBody>
                  <a:tcPr/>
                </a:tc>
                <a:tc>
                  <a:txBody>
                    <a:bodyPr/>
                    <a:lstStyle/>
                    <a:p>
                      <a:r>
                        <a:rPr lang="en-US" sz="1500" dirty="0"/>
                        <a:t>Satisficing (a decision making strategy that attempts to meet an acceptability threshold) </a:t>
                      </a:r>
                      <a:r>
                        <a:rPr lang="en-US" sz="1500" baseline="0" dirty="0"/>
                        <a:t> Contrast this with optimal decision making seen in the DQ process</a:t>
                      </a:r>
                      <a:r>
                        <a:rPr lang="en-US" sz="1500" dirty="0"/>
                        <a:t>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913897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a:t>
            </a:r>
          </a:p>
        </p:txBody>
      </p:sp>
      <p:sp>
        <p:nvSpPr>
          <p:cNvPr id="7" name="Text Placeholder 6"/>
          <p:cNvSpPr>
            <a:spLocks noGrp="1"/>
          </p:cNvSpPr>
          <p:nvPr>
            <p:ph type="body" sz="quarter" idx="14"/>
          </p:nvPr>
        </p:nvSpPr>
        <p:spPr>
          <a:xfrm>
            <a:off x="458788" y="4020438"/>
            <a:ext cx="5438508" cy="2087240"/>
          </a:xfrm>
        </p:spPr>
        <p:txBody>
          <a:bodyPr/>
          <a:lstStyle/>
          <a:p>
            <a:pPr marL="0" lvl="2" indent="0">
              <a:buNone/>
            </a:pPr>
            <a:r>
              <a:rPr lang="en-US" dirty="0"/>
              <a:t>+  Introduction</a:t>
            </a:r>
          </a:p>
          <a:p>
            <a:pPr marL="0" lvl="2" indent="0">
              <a:buNone/>
            </a:pPr>
            <a:r>
              <a:rPr lang="en-US" dirty="0"/>
              <a:t>+  DH</a:t>
            </a:r>
          </a:p>
          <a:p>
            <a:pPr marL="0" lvl="2" indent="0">
              <a:buNone/>
            </a:pPr>
            <a:r>
              <a:rPr lang="en-US" dirty="0"/>
              <a:t>+  Strategy table</a:t>
            </a:r>
          </a:p>
          <a:p>
            <a:pPr lvl="2"/>
            <a:r>
              <a:rPr lang="en-US" dirty="0"/>
              <a:t>Influence diagram/Value map</a:t>
            </a:r>
          </a:p>
          <a:p>
            <a:pPr lvl="2"/>
            <a:r>
              <a:rPr lang="en-US" dirty="0"/>
              <a:t>Heat map</a:t>
            </a:r>
          </a:p>
          <a:p>
            <a:pPr lvl="2"/>
            <a:r>
              <a:rPr lang="en-US" dirty="0"/>
              <a:t>Decision trees</a:t>
            </a:r>
          </a:p>
          <a:p>
            <a:pPr lvl="2"/>
            <a:r>
              <a:rPr lang="en-US" dirty="0"/>
              <a:t>Calibrating the SME</a:t>
            </a:r>
          </a:p>
          <a:p>
            <a:endParaRPr lang="en-US" dirty="0"/>
          </a:p>
        </p:txBody>
      </p:sp>
      <p:sp>
        <p:nvSpPr>
          <p:cNvPr id="11" name="Text Placeholder 10"/>
          <p:cNvSpPr>
            <a:spLocks noGrp="1"/>
          </p:cNvSpPr>
          <p:nvPr>
            <p:ph type="body" sz="quarter" idx="15"/>
          </p:nvPr>
        </p:nvSpPr>
        <p:spPr/>
        <p:txBody>
          <a:bodyPr/>
          <a:lstStyle/>
          <a:p>
            <a:r>
              <a:rPr lang="en-US" dirty="0"/>
              <a:t>04</a:t>
            </a:r>
          </a:p>
        </p:txBody>
      </p:sp>
      <p:sp>
        <p:nvSpPr>
          <p:cNvPr id="8" name="Rectangle 7">
            <a:hlinkClick r:id="" action="ppaction://noaction"/>
          </p:cNvPr>
          <p:cNvSpPr/>
          <p:nvPr/>
        </p:nvSpPr>
        <p:spPr>
          <a:xfrm>
            <a:off x="457729" y="5064058"/>
            <a:ext cx="4154909" cy="312442"/>
          </a:xfrm>
          <a:prstGeom prst="rect">
            <a:avLst/>
          </a:prstGeom>
          <a:solidFill>
            <a:schemeClr val="accent3">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Rectangle 8">
            <a:hlinkClick r:id="" action="ppaction://noaction"/>
          </p:cNvPr>
          <p:cNvSpPr/>
          <p:nvPr/>
        </p:nvSpPr>
        <p:spPr>
          <a:xfrm>
            <a:off x="457731" y="5514362"/>
            <a:ext cx="4154909" cy="312442"/>
          </a:xfrm>
          <a:prstGeom prst="rect">
            <a:avLst/>
          </a:prstGeom>
          <a:solidFill>
            <a:schemeClr val="accent3">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18975786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Introduction</a:t>
            </a:r>
          </a:p>
        </p:txBody>
      </p:sp>
      <p:sp>
        <p:nvSpPr>
          <p:cNvPr id="13" name="Text Placeholder 12"/>
          <p:cNvSpPr>
            <a:spLocks noGrp="1"/>
          </p:cNvSpPr>
          <p:nvPr>
            <p:ph type="body" sz="quarter" idx="15"/>
          </p:nvPr>
        </p:nvSpPr>
        <p:spPr/>
        <p:txBody>
          <a:bodyPr/>
          <a:lstStyle/>
          <a:p>
            <a:r>
              <a:rPr lang="en-US" dirty="0"/>
              <a:t>04</a:t>
            </a:r>
          </a:p>
        </p:txBody>
      </p:sp>
    </p:spTree>
    <p:extLst>
      <p:ext uri="{BB962C8B-B14F-4D97-AF65-F5344CB8AC3E}">
        <p14:creationId xmlns:p14="http://schemas.microsoft.com/office/powerpoint/2010/main" val="1134828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400" b="1" i="1" dirty="0">
              <a:solidFill>
                <a:srgbClr val="595959"/>
              </a:solidFill>
            </a:endParaRPr>
          </a:p>
        </p:txBody>
      </p:sp>
      <p:sp>
        <p:nvSpPr>
          <p:cNvPr id="3" name="Content Placeholder 2"/>
          <p:cNvSpPr>
            <a:spLocks noGrp="1"/>
          </p:cNvSpPr>
          <p:nvPr>
            <p:ph sz="quarter" idx="17"/>
          </p:nvPr>
        </p:nvSpPr>
        <p:spPr>
          <a:xfrm>
            <a:off x="2794000" y="825190"/>
            <a:ext cx="5664200" cy="4263545"/>
          </a:xfrm>
        </p:spPr>
        <p:txBody>
          <a:bodyPr>
            <a:noAutofit/>
          </a:bodyPr>
          <a:lstStyle/>
          <a:p>
            <a:pPr marL="57150" indent="0">
              <a:buNone/>
            </a:pPr>
            <a:r>
              <a:rPr lang="en-US" sz="1600" dirty="0">
                <a:solidFill>
                  <a:schemeClr val="tx1">
                    <a:lumMod val="65000"/>
                    <a:lumOff val="35000"/>
                  </a:schemeClr>
                </a:solidFill>
              </a:rPr>
              <a:t> There are three categories of tools:</a:t>
            </a: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p:txBody>
      </p:sp>
      <p:sp>
        <p:nvSpPr>
          <p:cNvPr id="15" name="Text Placeholder 14"/>
          <p:cNvSpPr>
            <a:spLocks noGrp="1"/>
          </p:cNvSpPr>
          <p:nvPr>
            <p:ph type="body" idx="28"/>
          </p:nvPr>
        </p:nvSpPr>
        <p:spPr>
          <a:xfrm>
            <a:off x="342900" y="292589"/>
            <a:ext cx="8001000" cy="451948"/>
          </a:xfrm>
        </p:spPr>
        <p:txBody>
          <a:bodyPr/>
          <a:lstStyle/>
          <a:p>
            <a:r>
              <a:rPr lang="en-US" dirty="0"/>
              <a:t>introduction</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308856" y="3721100"/>
            <a:ext cx="1714501" cy="21463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rgbClr val="9BBB59"/>
                </a:solidFill>
              </a:rPr>
              <a:t>We will not be discussing any tools in the “Understanding the value of different alternatives” category</a:t>
            </a:r>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155239246"/>
              </p:ext>
            </p:extLst>
          </p:nvPr>
        </p:nvGraphicFramePr>
        <p:xfrm>
          <a:off x="2495032" y="1785938"/>
          <a:ext cx="6096000" cy="2570480"/>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What</a:t>
                      </a:r>
                      <a:r>
                        <a:rPr lang="en-US" baseline="0" dirty="0"/>
                        <a:t> the tool is used for</a:t>
                      </a:r>
                      <a:endParaRPr lang="en-US" dirty="0"/>
                    </a:p>
                  </a:txBody>
                  <a:tcPr/>
                </a:tc>
                <a:tc>
                  <a:txBody>
                    <a:bodyPr/>
                    <a:lstStyle/>
                    <a:p>
                      <a:r>
                        <a:rPr lang="en-US" dirty="0"/>
                        <a:t>Tools</a:t>
                      </a:r>
                    </a:p>
                  </a:txBody>
                  <a:tcPr/>
                </a:tc>
                <a:extLst>
                  <a:ext uri="{0D108BD9-81ED-4DB2-BD59-A6C34878D82A}">
                    <a16:rowId xmlns:a16="http://schemas.microsoft.com/office/drawing/2014/main" val="10000"/>
                  </a:ext>
                </a:extLst>
              </a:tr>
              <a:tr h="370840">
                <a:tc>
                  <a:txBody>
                    <a:bodyPr/>
                    <a:lstStyle/>
                    <a:p>
                      <a:r>
                        <a:rPr lang="en-US" dirty="0"/>
                        <a:t>Applying</a:t>
                      </a:r>
                      <a:r>
                        <a:rPr lang="en-US" baseline="0" dirty="0"/>
                        <a:t> the framework</a:t>
                      </a:r>
                      <a:endParaRPr lang="en-US" dirty="0"/>
                    </a:p>
                  </a:txBody>
                  <a:tcPr/>
                </a:tc>
                <a:tc>
                  <a:txBody>
                    <a:bodyPr/>
                    <a:lstStyle/>
                    <a:p>
                      <a:r>
                        <a:rPr lang="en-US" dirty="0"/>
                        <a:t>DQ, DDP</a:t>
                      </a:r>
                    </a:p>
                  </a:txBody>
                  <a:tcPr/>
                </a:tc>
                <a:extLst>
                  <a:ext uri="{0D108BD9-81ED-4DB2-BD59-A6C34878D82A}">
                    <a16:rowId xmlns:a16="http://schemas.microsoft.com/office/drawing/2014/main" val="10001"/>
                  </a:ext>
                </a:extLst>
              </a:tr>
              <a:tr h="370840">
                <a:tc>
                  <a:txBody>
                    <a:bodyPr/>
                    <a:lstStyle/>
                    <a:p>
                      <a:r>
                        <a:rPr lang="en-US" dirty="0"/>
                        <a:t>Defining the problem and gathering information</a:t>
                      </a:r>
                    </a:p>
                  </a:txBody>
                  <a:tcPr/>
                </a:tc>
                <a:tc>
                  <a:txBody>
                    <a:bodyPr/>
                    <a:lstStyle/>
                    <a:p>
                      <a:r>
                        <a:rPr lang="en-US" dirty="0"/>
                        <a:t>DH, strategy table, influence/value  diagram</a:t>
                      </a:r>
                    </a:p>
                  </a:txBody>
                  <a:tcPr/>
                </a:tc>
                <a:extLst>
                  <a:ext uri="{0D108BD9-81ED-4DB2-BD59-A6C34878D82A}">
                    <a16:rowId xmlns:a16="http://schemas.microsoft.com/office/drawing/2014/main" val="10002"/>
                  </a:ext>
                </a:extLst>
              </a:tr>
              <a:tr h="370840">
                <a:tc>
                  <a:txBody>
                    <a:bodyPr/>
                    <a:lstStyle/>
                    <a:p>
                      <a:r>
                        <a:rPr lang="en-US" dirty="0"/>
                        <a:t>Understanding</a:t>
                      </a:r>
                      <a:r>
                        <a:rPr lang="en-US" baseline="0" dirty="0"/>
                        <a:t> the value of different alternatives</a:t>
                      </a:r>
                      <a:endParaRPr lang="en-US" dirty="0"/>
                    </a:p>
                  </a:txBody>
                  <a:tcPr/>
                </a:tc>
                <a:tc>
                  <a:txBody>
                    <a:bodyPr/>
                    <a:lstStyle/>
                    <a:p>
                      <a:r>
                        <a:rPr lang="en-US" dirty="0"/>
                        <a:t>Waterfall diagram, tornado diagram, Monte Carlo simulation, decision tree, probability distribution</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39970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DH</a:t>
            </a:r>
          </a:p>
        </p:txBody>
      </p:sp>
      <p:sp>
        <p:nvSpPr>
          <p:cNvPr id="13" name="Text Placeholder 12"/>
          <p:cNvSpPr>
            <a:spLocks noGrp="1"/>
          </p:cNvSpPr>
          <p:nvPr>
            <p:ph type="body" sz="quarter" idx="15"/>
          </p:nvPr>
        </p:nvSpPr>
        <p:spPr/>
        <p:txBody>
          <a:bodyPr/>
          <a:lstStyle/>
          <a:p>
            <a:r>
              <a:rPr lang="en-US" dirty="0"/>
              <a:t>04</a:t>
            </a:r>
          </a:p>
        </p:txBody>
      </p:sp>
    </p:spTree>
    <p:extLst>
      <p:ext uri="{BB962C8B-B14F-4D97-AF65-F5344CB8AC3E}">
        <p14:creationId xmlns:p14="http://schemas.microsoft.com/office/powerpoint/2010/main" val="21307262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317988"/>
            <a:ext cx="8001000" cy="964711"/>
          </a:xfrm>
        </p:spPr>
        <p:txBody>
          <a:bodyPr/>
          <a:lstStyle/>
          <a:p>
            <a:r>
              <a:rPr lang="en-US" dirty="0"/>
              <a:t>DH</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decision hierarchy defines the scope of the decision to be analyzed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18" name="Content Placeholder 3"/>
          <p:cNvGraphicFramePr>
            <a:graphicFrameLocks noGrp="1"/>
          </p:cNvGraphicFramePr>
          <p:nvPr>
            <p:ph idx="4294967295"/>
            <p:extLst>
              <p:ext uri="{D42A27DB-BD31-4B8C-83A1-F6EECF244321}">
                <p14:modId xmlns:p14="http://schemas.microsoft.com/office/powerpoint/2010/main" val="2993152022"/>
              </p:ext>
            </p:extLst>
          </p:nvPr>
        </p:nvGraphicFramePr>
        <p:xfrm>
          <a:off x="1628492" y="2667000"/>
          <a:ext cx="5600700" cy="323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0430" y="2997200"/>
            <a:ext cx="9205188" cy="2708434"/>
          </a:xfrm>
          <a:prstGeom prst="rect">
            <a:avLst/>
          </a:prstGeom>
          <a:noFill/>
        </p:spPr>
        <p:txBody>
          <a:bodyPr wrap="square" rtlCol="0">
            <a:spAutoFit/>
          </a:bodyPr>
          <a:lstStyle/>
          <a:p>
            <a:r>
              <a:rPr lang="en-US" sz="1600" dirty="0"/>
              <a:t>                                                Policy decisions                                       Take as “given”</a:t>
            </a:r>
            <a:r>
              <a:rPr lang="en-US" dirty="0"/>
              <a:t> </a:t>
            </a:r>
          </a:p>
          <a:p>
            <a:endParaRPr lang="en-US" dirty="0"/>
          </a:p>
          <a:p>
            <a:endParaRPr lang="en-US" dirty="0"/>
          </a:p>
          <a:p>
            <a:endParaRPr lang="en-US" dirty="0"/>
          </a:p>
          <a:p>
            <a:r>
              <a:rPr lang="en-US" sz="1600" dirty="0"/>
              <a:t>                           Strategic  decisions                                                                      Focus on in this analysis </a:t>
            </a:r>
          </a:p>
          <a:p>
            <a:endParaRPr lang="en-US" sz="1600" dirty="0"/>
          </a:p>
          <a:p>
            <a:endParaRPr lang="en-US" sz="1600" dirty="0"/>
          </a:p>
          <a:p>
            <a:endParaRPr lang="en-US" sz="1600" dirty="0"/>
          </a:p>
          <a:p>
            <a:endParaRPr lang="en-US" sz="1600" dirty="0"/>
          </a:p>
          <a:p>
            <a:r>
              <a:rPr lang="en-US" sz="1600" dirty="0"/>
              <a:t>        Tactical  decisions                                                                                                               Decide at a later  time                           </a:t>
            </a:r>
            <a:r>
              <a:rPr lang="en-US" dirty="0"/>
              <a:t>	</a:t>
            </a:r>
          </a:p>
        </p:txBody>
      </p:sp>
      <p:sp>
        <p:nvSpPr>
          <p:cNvPr id="20" name="Content Placeholder 2"/>
          <p:cNvSpPr>
            <a:spLocks noGrp="1"/>
          </p:cNvSpPr>
          <p:nvPr>
            <p:ph sz="quarter" idx="17"/>
          </p:nvPr>
        </p:nvSpPr>
        <p:spPr>
          <a:xfrm>
            <a:off x="457200" y="1197134"/>
            <a:ext cx="8129734" cy="1596866"/>
          </a:xfrm>
        </p:spPr>
        <p:txBody>
          <a:bodyPr>
            <a:noAutofit/>
          </a:bodyPr>
          <a:lstStyle/>
          <a:p>
            <a:pPr marL="0" indent="0">
              <a:buNone/>
            </a:pPr>
            <a:r>
              <a:rPr lang="en-US" sz="1600" dirty="0">
                <a:solidFill>
                  <a:schemeClr val="tx1">
                    <a:lumMod val="65000"/>
                    <a:lumOff val="35000"/>
                  </a:schemeClr>
                </a:solidFill>
              </a:rPr>
              <a:t>The decision hierarchy defines the boundaries to the problem so that you do not develop a solution to the wrong problem.  It also reveals potential obstacles to a quality decision.  For example, you may find that there are policy decisions that have been in place and are regarded as a “given” may conflict with the strategy decisions.  Your question now becomes, is this policy a decision a “given”, or can it be discussed.</a:t>
            </a:r>
          </a:p>
        </p:txBody>
      </p:sp>
    </p:spTree>
    <p:extLst>
      <p:ext uri="{BB962C8B-B14F-4D97-AF65-F5344CB8AC3E}">
        <p14:creationId xmlns:p14="http://schemas.microsoft.com/office/powerpoint/2010/main" val="4216819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317988"/>
            <a:ext cx="8001000" cy="964711"/>
          </a:xfrm>
        </p:spPr>
        <p:txBody>
          <a:bodyPr/>
          <a:lstStyle/>
          <a:p>
            <a:r>
              <a:rPr lang="en-US" dirty="0"/>
              <a:t>DH</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decision hierarchy defines the scope of the decision to be analyzed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197134"/>
            <a:ext cx="5488134" cy="3984466"/>
          </a:xfrm>
        </p:spPr>
        <p:txBody>
          <a:bodyPr>
            <a:noAutofit/>
          </a:bodyPr>
          <a:lstStyle/>
          <a:p>
            <a:pPr marL="0" indent="0">
              <a:buNone/>
            </a:pPr>
            <a:r>
              <a:rPr lang="en-US" sz="1600" dirty="0">
                <a:solidFill>
                  <a:schemeClr val="tx1">
                    <a:lumMod val="65000"/>
                    <a:lumOff val="35000"/>
                  </a:schemeClr>
                </a:solidFill>
              </a:rPr>
              <a:t>Begin the process by defining each issue/decision and separate into the three categories of : givens, strategic decisions and decide later</a:t>
            </a:r>
          </a:p>
        </p:txBody>
      </p:sp>
      <p:sp>
        <p:nvSpPr>
          <p:cNvPr id="24" name="Rectangle 23"/>
          <p:cNvSpPr/>
          <p:nvPr/>
        </p:nvSpPr>
        <p:spPr>
          <a:xfrm>
            <a:off x="685799" y="4838700"/>
            <a:ext cx="1524001" cy="1028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1" dirty="0">
              <a:solidFill>
                <a:srgbClr val="9BBB59"/>
              </a:solidFill>
            </a:endParaRPr>
          </a:p>
        </p:txBody>
      </p:sp>
      <p:graphicFrame>
        <p:nvGraphicFramePr>
          <p:cNvPr id="19" name="Content Placeholder 3"/>
          <p:cNvGraphicFramePr>
            <a:graphicFrameLocks noGrp="1"/>
          </p:cNvGraphicFramePr>
          <p:nvPr>
            <p:ph idx="4294967295"/>
            <p:extLst>
              <p:ext uri="{D42A27DB-BD31-4B8C-83A1-F6EECF244321}">
                <p14:modId xmlns:p14="http://schemas.microsoft.com/office/powerpoint/2010/main" val="3326943947"/>
              </p:ext>
            </p:extLst>
          </p:nvPr>
        </p:nvGraphicFramePr>
        <p:xfrm>
          <a:off x="1044292" y="5080000"/>
          <a:ext cx="921316" cy="592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descr="Macintosh HD:private:var:folders:pr:x36tylf97fsc553k_qlgwfk40000gn:T:TemporaryItems:IMG_0737.jpg"/>
          <p:cNvPicPr/>
          <p:nvPr/>
        </p:nvPicPr>
        <p:blipFill>
          <a:blip r:embed="rId8">
            <a:extLst>
              <a:ext uri="{28A0092B-C50C-407E-A947-70E740481C1C}">
                <a14:useLocalDpi xmlns:a14="http://schemas.microsoft.com/office/drawing/2010/main" val="0"/>
              </a:ext>
            </a:extLst>
          </a:blip>
          <a:srcRect/>
          <a:stretch>
            <a:fillRect/>
          </a:stretch>
        </p:blipFill>
        <p:spPr bwMode="auto">
          <a:xfrm>
            <a:off x="2837180" y="1986280"/>
            <a:ext cx="5476240" cy="4104640"/>
          </a:xfrm>
          <a:prstGeom prst="rect">
            <a:avLst/>
          </a:prstGeom>
          <a:noFill/>
          <a:ln>
            <a:noFill/>
          </a:ln>
        </p:spPr>
      </p:pic>
      <p:sp>
        <p:nvSpPr>
          <p:cNvPr id="26" name="Rectangle 25"/>
          <p:cNvSpPr/>
          <p:nvPr/>
        </p:nvSpPr>
        <p:spPr>
          <a:xfrm>
            <a:off x="685799" y="1714500"/>
            <a:ext cx="1524001" cy="28702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rgbClr val="9BBB59"/>
                </a:solidFill>
              </a:rPr>
              <a:t>This is an example of a session with a client where we began the decision hierarchy process.  </a:t>
            </a:r>
          </a:p>
        </p:txBody>
      </p:sp>
    </p:spTree>
    <p:extLst>
      <p:ext uri="{BB962C8B-B14F-4D97-AF65-F5344CB8AC3E}">
        <p14:creationId xmlns:p14="http://schemas.microsoft.com/office/powerpoint/2010/main" val="18241841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397755" y="25889"/>
            <a:ext cx="8001000" cy="621811"/>
          </a:xfrm>
        </p:spPr>
        <p:txBody>
          <a:bodyPr>
            <a:normAutofit fontScale="92500" lnSpcReduction="20000"/>
          </a:bodyPr>
          <a:lstStyle/>
          <a:p>
            <a:r>
              <a:rPr lang="en-US" dirty="0"/>
              <a:t>DH</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decision hierarchy defines the scope of the decision to be analyzed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2003966" y="647700"/>
            <a:ext cx="6987634" cy="5740400"/>
          </a:xfrm>
        </p:spPr>
        <p:txBody>
          <a:bodyPr>
            <a:noAutofit/>
          </a:bodyPr>
          <a:lstStyle/>
          <a:p>
            <a:pPr marL="0" indent="0">
              <a:buNone/>
            </a:pPr>
            <a:r>
              <a:rPr lang="en-US" sz="1600" dirty="0">
                <a:solidFill>
                  <a:schemeClr val="tx1">
                    <a:lumMod val="65000"/>
                    <a:lumOff val="35000"/>
                  </a:schemeClr>
                </a:solidFill>
              </a:rPr>
              <a:t>We began the process by identifying the elements of the problem in a traditional brainstorming session. This un-surfaced many frames in terms of different perspectives.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This lead us to the conclusion that the problem was not yet framed.  In terms of assessing the quality of this first step, we were at 0%.  We were plunging in and assumptions were surfacing from different perspectives.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We knew there was more preliminary work to do.  We went back to the original issue to refine it.  The issue that the client wanted to tackle was to develop an enterprise approach to managing the risk in their maintenance and fleet vehicles.  The client was a large single-state, multiple location integrated health care system.  The white board illustrates that we broke the issue down by using the following categories:</a:t>
            </a:r>
          </a:p>
          <a:p>
            <a:pPr marL="0" indent="0">
              <a:buNone/>
            </a:pPr>
            <a:r>
              <a:rPr lang="en-US" sz="1600" dirty="0">
                <a:solidFill>
                  <a:schemeClr val="tx1">
                    <a:lumMod val="65000"/>
                    <a:lumOff val="35000"/>
                  </a:schemeClr>
                </a:solidFill>
              </a:rPr>
              <a:t>Defining the purpose, describing the type of drivers (big equipment, golf cart, taxi buses), addressing general liability issues and loss history, addressing workers comp insurance issues and loss history, defining the HR issues, environmental issues, identifying vehicle type, determining whether there were joint ventures.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Each of these categories were broken down into elements and sub-elements and then assigned “G”, “S”, or “T” </a:t>
            </a:r>
          </a:p>
          <a:p>
            <a:pPr marL="0" indent="0">
              <a:buNone/>
            </a:pPr>
            <a:endParaRPr lang="en-US" sz="1600" dirty="0">
              <a:solidFill>
                <a:schemeClr val="tx1">
                  <a:lumMod val="65000"/>
                  <a:lumOff val="35000"/>
                </a:schemeClr>
              </a:solidFill>
            </a:endParaRPr>
          </a:p>
        </p:txBody>
      </p:sp>
      <p:sp>
        <p:nvSpPr>
          <p:cNvPr id="24" name="Rectangle 23"/>
          <p:cNvSpPr/>
          <p:nvPr/>
        </p:nvSpPr>
        <p:spPr>
          <a:xfrm>
            <a:off x="397755" y="4838700"/>
            <a:ext cx="1524001" cy="1028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1" dirty="0">
              <a:solidFill>
                <a:srgbClr val="9BBB59"/>
              </a:solidFill>
            </a:endParaRPr>
          </a:p>
        </p:txBody>
      </p:sp>
      <p:graphicFrame>
        <p:nvGraphicFramePr>
          <p:cNvPr id="19" name="Content Placeholder 3"/>
          <p:cNvGraphicFramePr>
            <a:graphicFrameLocks noGrp="1"/>
          </p:cNvGraphicFramePr>
          <p:nvPr>
            <p:ph idx="4294967295"/>
            <p:extLst>
              <p:ext uri="{D42A27DB-BD31-4B8C-83A1-F6EECF244321}">
                <p14:modId xmlns:p14="http://schemas.microsoft.com/office/powerpoint/2010/main" val="4190818462"/>
              </p:ext>
            </p:extLst>
          </p:nvPr>
        </p:nvGraphicFramePr>
        <p:xfrm>
          <a:off x="688692" y="5067300"/>
          <a:ext cx="921316" cy="592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descr="Macintosh HD:private:var:folders:pr:x36tylf97fsc553k_qlgwfk40000gn:T:TemporaryItems:IMG_0737.jpg"/>
          <p:cNvPicPr/>
          <p:nvPr/>
        </p:nvPicPr>
        <p:blipFill>
          <a:blip r:embed="rId8">
            <a:extLst>
              <a:ext uri="{28A0092B-C50C-407E-A947-70E740481C1C}">
                <a14:useLocalDpi xmlns:a14="http://schemas.microsoft.com/office/drawing/2010/main" val="0"/>
              </a:ext>
            </a:extLst>
          </a:blip>
          <a:srcRect/>
          <a:stretch>
            <a:fillRect/>
          </a:stretch>
        </p:blipFill>
        <p:spPr bwMode="auto">
          <a:xfrm>
            <a:off x="93312" y="1892300"/>
            <a:ext cx="1821496" cy="1663700"/>
          </a:xfrm>
          <a:prstGeom prst="rect">
            <a:avLst/>
          </a:prstGeom>
          <a:noFill/>
          <a:ln>
            <a:noFill/>
          </a:ln>
        </p:spPr>
      </p:pic>
    </p:spTree>
    <p:extLst>
      <p:ext uri="{BB962C8B-B14F-4D97-AF65-F5344CB8AC3E}">
        <p14:creationId xmlns:p14="http://schemas.microsoft.com/office/powerpoint/2010/main" val="4160010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317988"/>
            <a:ext cx="8001000" cy="964711"/>
          </a:xfrm>
        </p:spPr>
        <p:txBody>
          <a:bodyPr/>
          <a:lstStyle/>
          <a:p>
            <a:r>
              <a:rPr lang="en-US" dirty="0"/>
              <a:t>DH</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decision hierarchy defines the scope of the decision to be analyzed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197134"/>
            <a:ext cx="5488134" cy="4822666"/>
          </a:xfrm>
        </p:spPr>
        <p:txBody>
          <a:bodyPr>
            <a:noAutofit/>
          </a:bodyPr>
          <a:lstStyle/>
          <a:p>
            <a:pPr marL="0" indent="0">
              <a:buNone/>
            </a:pPr>
            <a:r>
              <a:rPr lang="en-US" sz="1600" dirty="0">
                <a:solidFill>
                  <a:schemeClr val="tx1">
                    <a:lumMod val="65000"/>
                    <a:lumOff val="35000"/>
                  </a:schemeClr>
                </a:solidFill>
              </a:rPr>
              <a:t>The following pages will present several examples of using the various tools beginning with the DH.</a:t>
            </a:r>
          </a:p>
          <a:p>
            <a:pPr marL="0" indent="0">
              <a:buNone/>
            </a:pPr>
            <a:endParaRPr lang="en-US" sz="1600" dirty="0">
              <a:solidFill>
                <a:schemeClr val="tx1">
                  <a:lumMod val="65000"/>
                  <a:lumOff val="35000"/>
                </a:schemeClr>
              </a:solidFill>
            </a:endParaRPr>
          </a:p>
          <a:p>
            <a:pPr marL="0" indent="0">
              <a:buNone/>
            </a:pPr>
            <a:r>
              <a:rPr lang="en-US" sz="1600" b="1" dirty="0">
                <a:solidFill>
                  <a:schemeClr val="tx1">
                    <a:lumMod val="65000"/>
                    <a:lumOff val="35000"/>
                  </a:schemeClr>
                </a:solidFill>
              </a:rPr>
              <a:t>The first example </a:t>
            </a:r>
            <a:r>
              <a:rPr lang="en-US" sz="1600" dirty="0">
                <a:solidFill>
                  <a:schemeClr val="tx1">
                    <a:lumMod val="65000"/>
                    <a:lumOff val="35000"/>
                  </a:schemeClr>
                </a:solidFill>
              </a:rPr>
              <a:t>will involve decisions related to a hospital pharmacy.  The sources for this example was an SDG webinar and a modeling course in the Strategic Decision Making and Risk Management curriculum.  </a:t>
            </a:r>
          </a:p>
          <a:p>
            <a:pPr marL="0" indent="0">
              <a:buNone/>
            </a:pPr>
            <a:endParaRPr lang="en-US" sz="1600" dirty="0">
              <a:solidFill>
                <a:schemeClr val="tx1">
                  <a:lumMod val="65000"/>
                  <a:lumOff val="35000"/>
                </a:schemeClr>
              </a:solidFill>
            </a:endParaRPr>
          </a:p>
          <a:p>
            <a:pPr marL="0" indent="0">
              <a:buNone/>
            </a:pPr>
            <a:r>
              <a:rPr lang="en-US" sz="1600" b="1" dirty="0">
                <a:solidFill>
                  <a:schemeClr val="tx1">
                    <a:lumMod val="65000"/>
                    <a:lumOff val="35000"/>
                  </a:schemeClr>
                </a:solidFill>
              </a:rPr>
              <a:t>The second example </a:t>
            </a:r>
            <a:r>
              <a:rPr lang="en-US" sz="1600" dirty="0">
                <a:solidFill>
                  <a:schemeClr val="tx1">
                    <a:lumMod val="65000"/>
                    <a:lumOff val="35000"/>
                  </a:schemeClr>
                </a:solidFill>
              </a:rPr>
              <a:t>will involve decisions related to managing patient grievances to prevent them from becoming formal claims.  The source for this example came from one of my  consulting experiences.</a:t>
            </a:r>
          </a:p>
          <a:p>
            <a:pPr marL="0" indent="0">
              <a:buNone/>
            </a:pPr>
            <a:endParaRPr lang="en-US" sz="1600" dirty="0">
              <a:solidFill>
                <a:schemeClr val="tx1">
                  <a:lumMod val="65000"/>
                  <a:lumOff val="35000"/>
                </a:schemeClr>
              </a:solidFill>
            </a:endParaRPr>
          </a:p>
          <a:p>
            <a:pPr marL="0" indent="0">
              <a:buNone/>
            </a:pPr>
            <a:r>
              <a:rPr lang="en-US" sz="1600" b="1" dirty="0">
                <a:solidFill>
                  <a:schemeClr val="tx1">
                    <a:lumMod val="65000"/>
                    <a:lumOff val="35000"/>
                  </a:schemeClr>
                </a:solidFill>
              </a:rPr>
              <a:t>The third example </a:t>
            </a:r>
            <a:r>
              <a:rPr lang="en-US" sz="1600" dirty="0">
                <a:solidFill>
                  <a:schemeClr val="tx1">
                    <a:lumMod val="65000"/>
                    <a:lumOff val="35000"/>
                  </a:schemeClr>
                </a:solidFill>
              </a:rPr>
              <a:t>is whether to invest in a safe patient handling program.  The source for this example is the article: “Value-driven ERM: Making ERM and engine for simultaneous value creation and value protection” by </a:t>
            </a:r>
            <a:r>
              <a:rPr lang="en-US" sz="1600" dirty="0" err="1">
                <a:solidFill>
                  <a:schemeClr val="tx1">
                    <a:lumMod val="65000"/>
                    <a:lumOff val="35000"/>
                  </a:schemeClr>
                </a:solidFill>
              </a:rPr>
              <a:t>Celona</a:t>
            </a:r>
            <a:r>
              <a:rPr lang="en-US" sz="1600" dirty="0">
                <a:solidFill>
                  <a:schemeClr val="tx1">
                    <a:lumMod val="65000"/>
                    <a:lumOff val="35000"/>
                  </a:schemeClr>
                </a:solidFill>
              </a:rPr>
              <a:t>, Driver, Hall</a:t>
            </a:r>
          </a:p>
        </p:txBody>
      </p:sp>
      <p:sp>
        <p:nvSpPr>
          <p:cNvPr id="24" name="Rectangle 23"/>
          <p:cNvSpPr/>
          <p:nvPr/>
        </p:nvSpPr>
        <p:spPr>
          <a:xfrm>
            <a:off x="685799" y="4838700"/>
            <a:ext cx="1524001" cy="1028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1" dirty="0">
              <a:solidFill>
                <a:srgbClr val="9BBB59"/>
              </a:solidFill>
            </a:endParaRPr>
          </a:p>
        </p:txBody>
      </p:sp>
      <p:graphicFrame>
        <p:nvGraphicFramePr>
          <p:cNvPr id="19" name="Content Placeholder 3"/>
          <p:cNvGraphicFramePr>
            <a:graphicFrameLocks noGrp="1"/>
          </p:cNvGraphicFramePr>
          <p:nvPr>
            <p:ph idx="4294967295"/>
            <p:extLst>
              <p:ext uri="{D42A27DB-BD31-4B8C-83A1-F6EECF244321}">
                <p14:modId xmlns:p14="http://schemas.microsoft.com/office/powerpoint/2010/main" val="3068375430"/>
              </p:ext>
            </p:extLst>
          </p:nvPr>
        </p:nvGraphicFramePr>
        <p:xfrm>
          <a:off x="1044292" y="5080000"/>
          <a:ext cx="921316" cy="592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96525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317988"/>
            <a:ext cx="8001000" cy="964711"/>
          </a:xfrm>
        </p:spPr>
        <p:txBody>
          <a:bodyPr/>
          <a:lstStyle/>
          <a:p>
            <a:r>
              <a:rPr lang="en-US" dirty="0"/>
              <a:t>DH</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decision hierarchy defines the scope of the decision to be analyzed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197134"/>
            <a:ext cx="5488134" cy="4822666"/>
          </a:xfrm>
        </p:spPr>
        <p:txBody>
          <a:bodyPr>
            <a:noAutofit/>
          </a:bodyPr>
          <a:lstStyle/>
          <a:p>
            <a:pPr marL="0" indent="0">
              <a:buNone/>
            </a:pPr>
            <a:r>
              <a:rPr lang="en-US" sz="1600" b="1" dirty="0">
                <a:solidFill>
                  <a:schemeClr val="tx1">
                    <a:lumMod val="65000"/>
                    <a:lumOff val="35000"/>
                  </a:schemeClr>
                </a:solidFill>
              </a:rPr>
              <a:t>Example 1 Drug supply chain issues in  hospital pharmacy</a:t>
            </a:r>
          </a:p>
          <a:p>
            <a:pPr marL="0" indent="0">
              <a:buNone/>
            </a:pPr>
            <a:endParaRPr lang="en-US" sz="1600" dirty="0">
              <a:solidFill>
                <a:schemeClr val="tx1">
                  <a:lumMod val="65000"/>
                  <a:lumOff val="35000"/>
                </a:schemeClr>
              </a:solidFill>
            </a:endParaRPr>
          </a:p>
        </p:txBody>
      </p:sp>
      <p:graphicFrame>
        <p:nvGraphicFramePr>
          <p:cNvPr id="18" name="Content Placeholder 3"/>
          <p:cNvGraphicFramePr>
            <a:graphicFrameLocks/>
          </p:cNvGraphicFramePr>
          <p:nvPr>
            <p:extLst>
              <p:ext uri="{D42A27DB-BD31-4B8C-83A1-F6EECF244321}">
                <p14:modId xmlns:p14="http://schemas.microsoft.com/office/powerpoint/2010/main" val="3553421786"/>
              </p:ext>
            </p:extLst>
          </p:nvPr>
        </p:nvGraphicFramePr>
        <p:xfrm>
          <a:off x="1625599" y="1981200"/>
          <a:ext cx="5926891" cy="371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p:cNvSpPr txBox="1"/>
          <p:nvPr/>
        </p:nvSpPr>
        <p:spPr>
          <a:xfrm>
            <a:off x="808314" y="1641607"/>
            <a:ext cx="7851350" cy="1477328"/>
          </a:xfrm>
          <a:prstGeom prst="rect">
            <a:avLst/>
          </a:prstGeom>
          <a:noFill/>
        </p:spPr>
        <p:txBody>
          <a:bodyPr wrap="square" rtlCol="0">
            <a:spAutoFit/>
          </a:bodyPr>
          <a:lstStyle/>
          <a:p>
            <a:r>
              <a:rPr lang="en-US" b="1" dirty="0"/>
              <a:t>Policy Decisions (Take as given)</a:t>
            </a:r>
          </a:p>
          <a:p>
            <a:r>
              <a:rPr lang="en-US" dirty="0"/>
              <a:t> - The hospital pharmacy will have on hand sufficient types and quantities of medications so that drug availability does not negatively impact patient care</a:t>
            </a:r>
          </a:p>
          <a:p>
            <a:r>
              <a:rPr lang="en-US" dirty="0"/>
              <a:t>- The hospital will seek to be efficient in expenditures for the formulary as with all sources of cost to patients.</a:t>
            </a:r>
          </a:p>
        </p:txBody>
      </p:sp>
    </p:spTree>
    <p:extLst>
      <p:ext uri="{BB962C8B-B14F-4D97-AF65-F5344CB8AC3E}">
        <p14:creationId xmlns:p14="http://schemas.microsoft.com/office/powerpoint/2010/main" val="248105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119551"/>
            <a:ext cx="8229600" cy="804042"/>
          </a:xfrm>
        </p:spPr>
        <p:txBody>
          <a:bodyPr>
            <a:normAutofit fontScale="90000"/>
          </a:bodyPr>
          <a:lstStyle/>
          <a:p>
            <a:br>
              <a:rPr lang="en-US" sz="3600" dirty="0"/>
            </a:br>
            <a:br>
              <a:rPr lang="en-US" sz="3600" dirty="0"/>
            </a:br>
            <a:r>
              <a:rPr lang="en-US" sz="2700" b="1" i="1" dirty="0">
                <a:solidFill>
                  <a:srgbClr val="595959"/>
                </a:solidFill>
              </a:rPr>
              <a:t>Your </a:t>
            </a:r>
            <a:r>
              <a:rPr lang="en-US" sz="2800" b="1" i="1" dirty="0">
                <a:solidFill>
                  <a:srgbClr val="595959"/>
                </a:solidFill>
              </a:rPr>
              <a:t>ability to acquire commitment is tied to your biases and your receiver/audience biases</a:t>
            </a:r>
            <a:endParaRPr lang="en-US" sz="3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Why this is important</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29" name="Rectangle 28"/>
          <p:cNvSpPr/>
          <p:nvPr/>
        </p:nvSpPr>
        <p:spPr>
          <a:xfrm>
            <a:off x="685799" y="2971800"/>
            <a:ext cx="2286001" cy="295459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  Communication science, neuroeconomics and behavioral economics provide principles, theories and tools to exploit/leverage, minimize or neutralize biases which will then  pave the way to commitment</a:t>
            </a:r>
          </a:p>
        </p:txBody>
      </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pic>
        <p:nvPicPr>
          <p:cNvPr id="17"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852711" y="1417638"/>
            <a:ext cx="1952176" cy="1367281"/>
          </a:xfrm>
          <a:prstGeom prst="rect">
            <a:avLst/>
          </a:prstGeom>
        </p:spPr>
      </p:pic>
      <p:sp>
        <p:nvSpPr>
          <p:cNvPr id="24" name="TextBox 1"/>
          <p:cNvSpPr txBox="1"/>
          <p:nvPr/>
        </p:nvSpPr>
        <p:spPr>
          <a:xfrm rot="19334786">
            <a:off x="626110" y="1690564"/>
            <a:ext cx="2064085" cy="40011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ln w="50800"/>
                <a:solidFill>
                  <a:schemeClr val="bg1"/>
                </a:solidFill>
              </a:rPr>
              <a:t>Sound familiar?</a:t>
            </a:r>
          </a:p>
        </p:txBody>
      </p:sp>
      <p:sp>
        <p:nvSpPr>
          <p:cNvPr id="5" name="Content Placeholder 4"/>
          <p:cNvSpPr>
            <a:spLocks noGrp="1"/>
          </p:cNvSpPr>
          <p:nvPr>
            <p:ph sz="quarter" idx="17"/>
          </p:nvPr>
        </p:nvSpPr>
        <p:spPr>
          <a:xfrm>
            <a:off x="3429000" y="1600200"/>
            <a:ext cx="5257800" cy="4114800"/>
          </a:xfrm>
        </p:spPr>
        <p:txBody>
          <a:bodyPr>
            <a:normAutofit fontScale="55000" lnSpcReduction="20000"/>
          </a:bodyPr>
          <a:lstStyle/>
          <a:p>
            <a:pPr marL="0" indent="0">
              <a:buNone/>
            </a:pPr>
            <a:r>
              <a:rPr lang="en-US" dirty="0">
                <a:solidFill>
                  <a:schemeClr val="tx1">
                    <a:lumMod val="65000"/>
                    <a:lumOff val="35000"/>
                  </a:schemeClr>
                </a:solidFill>
              </a:rPr>
              <a:t>Risk perception and reality are often far apart.</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We are susceptible to many psychological and social distortions.  Manipulations of our perceptions is a learned skill.  It is applied by marketing, politicians, lawyers and leadership.</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We judge on a relative basis and find safety with the “herd” (group think).</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Bias is classified differently by different experts.  Some common categories are comfort zone bias, cognitive bias, motivational bias, fallacies in reasoning and group think.  It is human nature to prefer doing what we already know how to do, whether or not it leads to a good decision</a:t>
            </a:r>
            <a:endParaRPr lang="en-US" dirty="0"/>
          </a:p>
        </p:txBody>
      </p:sp>
    </p:spTree>
    <p:extLst>
      <p:ext uri="{BB962C8B-B14F-4D97-AF65-F5344CB8AC3E}">
        <p14:creationId xmlns:p14="http://schemas.microsoft.com/office/powerpoint/2010/main" val="27230173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317988"/>
            <a:ext cx="8001000" cy="964711"/>
          </a:xfrm>
        </p:spPr>
        <p:txBody>
          <a:bodyPr>
            <a:normAutofit lnSpcReduction="10000"/>
          </a:bodyPr>
          <a:lstStyle/>
          <a:p>
            <a:r>
              <a:rPr lang="en-US" dirty="0"/>
              <a:t>DH</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Decision hierarchy example </a:t>
            </a:r>
          </a:p>
          <a:p>
            <a:pPr algn="ctr"/>
            <a:r>
              <a:rPr lang="en-US" sz="1800" b="1" i="1" dirty="0">
                <a:solidFill>
                  <a:schemeClr val="tx1">
                    <a:lumMod val="65000"/>
                    <a:lumOff val="35000"/>
                  </a:schemeClr>
                </a:solidFill>
              </a:rPr>
              <a:t>Example 1: Possible  decisions for drug supply chain issues</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7" name="Content Placeholder 3"/>
          <p:cNvGraphicFramePr>
            <a:graphicFrameLocks/>
          </p:cNvGraphicFramePr>
          <p:nvPr>
            <p:extLst>
              <p:ext uri="{D42A27DB-BD31-4B8C-83A1-F6EECF244321}">
                <p14:modId xmlns:p14="http://schemas.microsoft.com/office/powerpoint/2010/main" val="756256292"/>
              </p:ext>
            </p:extLst>
          </p:nvPr>
        </p:nvGraphicFramePr>
        <p:xfrm>
          <a:off x="592891" y="148444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TextBox 32"/>
          <p:cNvSpPr txBox="1"/>
          <p:nvPr/>
        </p:nvSpPr>
        <p:spPr>
          <a:xfrm>
            <a:off x="185520" y="2964602"/>
            <a:ext cx="8958479" cy="2031325"/>
          </a:xfrm>
          <a:prstGeom prst="rect">
            <a:avLst/>
          </a:prstGeom>
          <a:noFill/>
        </p:spPr>
        <p:txBody>
          <a:bodyPr wrap="square" rtlCol="0">
            <a:spAutoFit/>
          </a:bodyPr>
          <a:lstStyle/>
          <a:p>
            <a:r>
              <a:rPr lang="en-US" b="1" dirty="0"/>
              <a:t>Strategic decisions</a:t>
            </a:r>
            <a:r>
              <a:rPr lang="en-US" dirty="0"/>
              <a:t>: To be made now</a:t>
            </a:r>
          </a:p>
          <a:p>
            <a:pPr marL="285750" indent="-285750">
              <a:buFontTx/>
              <a:buChar char="-"/>
            </a:pPr>
            <a:r>
              <a:rPr lang="en-US" dirty="0"/>
              <a:t>Requisite frequency of need for a medication to be stocked</a:t>
            </a:r>
          </a:p>
          <a:p>
            <a:pPr marL="285750" indent="-285750">
              <a:buFontTx/>
              <a:buChar char="-"/>
            </a:pPr>
            <a:r>
              <a:rPr lang="en-US" dirty="0"/>
              <a:t>Days of supply kept on hand for each medication</a:t>
            </a:r>
          </a:p>
          <a:p>
            <a:pPr marL="285750" indent="-285750">
              <a:buFontTx/>
              <a:buChar char="-"/>
            </a:pPr>
            <a:r>
              <a:rPr lang="en-US" dirty="0"/>
              <a:t>Level of ongoing monitoring for potential medication shortfalls</a:t>
            </a:r>
          </a:p>
          <a:p>
            <a:pPr marL="285750" indent="-285750">
              <a:buFontTx/>
              <a:buChar char="-"/>
            </a:pPr>
            <a:r>
              <a:rPr lang="en-US" dirty="0"/>
              <a:t>Contingency plans for dealing with medication shortfalls (e.g., grey market sourcing, on-site compounding, </a:t>
            </a:r>
            <a:r>
              <a:rPr lang="en-US" dirty="0" err="1"/>
              <a:t>etc</a:t>
            </a:r>
            <a:r>
              <a:rPr lang="en-US" dirty="0"/>
              <a:t>)</a:t>
            </a:r>
          </a:p>
          <a:p>
            <a:pPr marL="285750" indent="-285750">
              <a:buFontTx/>
              <a:buChar char="-"/>
            </a:pPr>
            <a:endParaRPr lang="en-US" dirty="0"/>
          </a:p>
        </p:txBody>
      </p:sp>
    </p:spTree>
    <p:extLst>
      <p:ext uri="{BB962C8B-B14F-4D97-AF65-F5344CB8AC3E}">
        <p14:creationId xmlns:p14="http://schemas.microsoft.com/office/powerpoint/2010/main" val="15889776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274638"/>
            <a:ext cx="8001000" cy="1008061"/>
          </a:xfrm>
        </p:spPr>
        <p:txBody>
          <a:bodyPr>
            <a:normAutofit lnSpcReduction="10000"/>
          </a:bodyPr>
          <a:lstStyle/>
          <a:p>
            <a:r>
              <a:rPr lang="en-US" dirty="0"/>
              <a:t>DH</a:t>
            </a:r>
          </a:p>
          <a:p>
            <a:pPr algn="ctr"/>
            <a:r>
              <a:rPr lang="en-US" sz="1800" b="1" i="1" dirty="0">
                <a:solidFill>
                  <a:schemeClr val="tx1">
                    <a:lumMod val="65000"/>
                    <a:lumOff val="35000"/>
                  </a:schemeClr>
                </a:solidFill>
              </a:rPr>
              <a:t>Decision hierarchy example</a:t>
            </a:r>
          </a:p>
          <a:p>
            <a:pPr algn="ctr"/>
            <a:r>
              <a:rPr lang="en-US" sz="1800" b="1" i="1" dirty="0">
                <a:solidFill>
                  <a:schemeClr val="tx1">
                    <a:lumMod val="65000"/>
                    <a:lumOff val="35000"/>
                  </a:schemeClr>
                </a:solidFill>
              </a:rPr>
              <a:t>Example 1: Possible  decisions for drug supply chain issues</a:t>
            </a:r>
          </a:p>
          <a:p>
            <a:pPr algn="ctr"/>
            <a:r>
              <a:rPr lang="en-US" sz="1800" b="1" i="1" dirty="0">
                <a:solidFill>
                  <a:schemeClr val="tx1">
                    <a:lumMod val="65000"/>
                    <a:lumOff val="35000"/>
                  </a:schemeClr>
                </a:solidFill>
              </a:rPr>
              <a:t> </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7" name="Content Placeholder 3"/>
          <p:cNvGraphicFramePr>
            <a:graphicFrameLocks/>
          </p:cNvGraphicFramePr>
          <p:nvPr>
            <p:extLst>
              <p:ext uri="{D42A27DB-BD31-4B8C-83A1-F6EECF244321}">
                <p14:modId xmlns:p14="http://schemas.microsoft.com/office/powerpoint/2010/main" val="3546352359"/>
              </p:ext>
            </p:extLst>
          </p:nvPr>
        </p:nvGraphicFramePr>
        <p:xfrm>
          <a:off x="592891" y="148444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99894" y="4401507"/>
            <a:ext cx="9033400" cy="1200329"/>
          </a:xfrm>
          <a:prstGeom prst="rect">
            <a:avLst/>
          </a:prstGeom>
          <a:noFill/>
        </p:spPr>
        <p:txBody>
          <a:bodyPr wrap="square" rtlCol="0">
            <a:spAutoFit/>
          </a:bodyPr>
          <a:lstStyle/>
          <a:p>
            <a:r>
              <a:rPr lang="en-US" b="1" dirty="0"/>
              <a:t>                                 Tactical decisions (Important but can be decided later)        </a:t>
            </a:r>
            <a:r>
              <a:rPr lang="en-US" dirty="0"/>
              <a:t>                            -           			       - Drug storage facilities</a:t>
            </a:r>
          </a:p>
          <a:p>
            <a:r>
              <a:rPr lang="en-US" dirty="0"/>
              <a:t>			       - Contact personal for various types of drug shortages</a:t>
            </a:r>
          </a:p>
          <a:p>
            <a:r>
              <a:rPr lang="en-US" dirty="0"/>
              <a:t>			       - Reimbursement procedures for non-standard drug procurement                                                                                                      </a:t>
            </a:r>
          </a:p>
        </p:txBody>
      </p:sp>
    </p:spTree>
    <p:extLst>
      <p:ext uri="{BB962C8B-B14F-4D97-AF65-F5344CB8AC3E}">
        <p14:creationId xmlns:p14="http://schemas.microsoft.com/office/powerpoint/2010/main" val="6867030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317988"/>
            <a:ext cx="8001000" cy="964711"/>
          </a:xfrm>
        </p:spPr>
        <p:txBody>
          <a:bodyPr/>
          <a:lstStyle/>
          <a:p>
            <a:r>
              <a:rPr lang="en-US" dirty="0"/>
              <a:t>DH</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decision hierarchy defines the scope of the decision to be analyzed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197134"/>
            <a:ext cx="5488134" cy="4822666"/>
          </a:xfrm>
        </p:spPr>
        <p:txBody>
          <a:bodyPr>
            <a:noAutofit/>
          </a:bodyPr>
          <a:lstStyle/>
          <a:p>
            <a:pPr marL="0" indent="0">
              <a:buNone/>
            </a:pPr>
            <a:r>
              <a:rPr lang="en-US" sz="1600" b="1" dirty="0">
                <a:solidFill>
                  <a:schemeClr val="tx1">
                    <a:lumMod val="65000"/>
                    <a:lumOff val="35000"/>
                  </a:schemeClr>
                </a:solidFill>
              </a:rPr>
              <a:t>Example 2: Consulting experience:  Patient grievance issue</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 problem was that patient grievances that should have been a non-claim event were being routed to the claims department which artificially increased the claim volume.</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This resulted in:</a:t>
            </a:r>
          </a:p>
          <a:p>
            <a:r>
              <a:rPr lang="en-US" sz="1600" dirty="0">
                <a:solidFill>
                  <a:schemeClr val="tx1">
                    <a:lumMod val="65000"/>
                    <a:lumOff val="35000"/>
                  </a:schemeClr>
                </a:solidFill>
              </a:rPr>
              <a:t>Increased excess and reinsurance premiums</a:t>
            </a:r>
          </a:p>
          <a:p>
            <a:r>
              <a:rPr lang="en-US" sz="1600" dirty="0">
                <a:solidFill>
                  <a:schemeClr val="tx1">
                    <a:lumMod val="65000"/>
                    <a:lumOff val="35000"/>
                  </a:schemeClr>
                </a:solidFill>
              </a:rPr>
              <a:t>Internal and external audit issues</a:t>
            </a:r>
          </a:p>
          <a:p>
            <a:r>
              <a:rPr lang="en-US" sz="1600" dirty="0">
                <a:solidFill>
                  <a:schemeClr val="tx1">
                    <a:lumMod val="65000"/>
                    <a:lumOff val="35000"/>
                  </a:schemeClr>
                </a:solidFill>
              </a:rPr>
              <a:t>Increased expense reserves</a:t>
            </a:r>
          </a:p>
          <a:p>
            <a:r>
              <a:rPr lang="en-US" sz="1600" dirty="0">
                <a:solidFill>
                  <a:schemeClr val="tx1">
                    <a:lumMod val="65000"/>
                    <a:lumOff val="35000"/>
                  </a:schemeClr>
                </a:solidFill>
              </a:rPr>
              <a:t>Increased claim workload </a:t>
            </a:r>
          </a:p>
          <a:p>
            <a:pPr lvl="1"/>
            <a:r>
              <a:rPr lang="en-US" sz="1600" dirty="0">
                <a:solidFill>
                  <a:schemeClr val="tx1">
                    <a:lumMod val="65000"/>
                    <a:lumOff val="35000"/>
                  </a:schemeClr>
                </a:solidFill>
              </a:rPr>
              <a:t>Resulting in</a:t>
            </a:r>
          </a:p>
          <a:p>
            <a:pPr lvl="2"/>
            <a:r>
              <a:rPr lang="en-US" sz="1600" dirty="0">
                <a:solidFill>
                  <a:schemeClr val="tx1">
                    <a:lumMod val="65000"/>
                    <a:lumOff val="35000"/>
                  </a:schemeClr>
                </a:solidFill>
              </a:rPr>
              <a:t>resource issues </a:t>
            </a:r>
          </a:p>
          <a:p>
            <a:pPr lvl="2"/>
            <a:r>
              <a:rPr lang="en-US" sz="1600" dirty="0">
                <a:solidFill>
                  <a:schemeClr val="tx1">
                    <a:lumMod val="65000"/>
                    <a:lumOff val="35000"/>
                  </a:schemeClr>
                </a:solidFill>
              </a:rPr>
              <a:t>regulatory compliance issues </a:t>
            </a:r>
          </a:p>
          <a:p>
            <a:pPr lvl="3"/>
            <a:r>
              <a:rPr lang="en-US" sz="1600" dirty="0">
                <a:solidFill>
                  <a:schemeClr val="tx1">
                    <a:lumMod val="65000"/>
                    <a:lumOff val="35000"/>
                  </a:schemeClr>
                </a:solidFill>
              </a:rPr>
              <a:t>including CMS condition of participation leading to immediate jeopardy</a:t>
            </a:r>
          </a:p>
          <a:p>
            <a:pPr lvl="2"/>
            <a:r>
              <a:rPr lang="en-US" sz="1600" dirty="0">
                <a:solidFill>
                  <a:schemeClr val="tx1">
                    <a:lumMod val="65000"/>
                    <a:lumOff val="35000"/>
                  </a:schemeClr>
                </a:solidFill>
              </a:rPr>
              <a:t>legal issues</a:t>
            </a:r>
          </a:p>
          <a:p>
            <a:pPr marL="0" indent="0">
              <a:buNone/>
            </a:pPr>
            <a:endParaRPr lang="en-US" sz="1600" dirty="0">
              <a:solidFill>
                <a:schemeClr val="tx1">
                  <a:lumMod val="65000"/>
                  <a:lumOff val="35000"/>
                </a:schemeClr>
              </a:solidFill>
            </a:endParaRPr>
          </a:p>
        </p:txBody>
      </p:sp>
      <p:sp>
        <p:nvSpPr>
          <p:cNvPr id="24" name="Rectangle 23"/>
          <p:cNvSpPr/>
          <p:nvPr/>
        </p:nvSpPr>
        <p:spPr>
          <a:xfrm>
            <a:off x="685799" y="4838700"/>
            <a:ext cx="1524001" cy="1028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1" dirty="0">
              <a:solidFill>
                <a:srgbClr val="9BBB59"/>
              </a:solidFill>
            </a:endParaRPr>
          </a:p>
        </p:txBody>
      </p:sp>
      <p:graphicFrame>
        <p:nvGraphicFramePr>
          <p:cNvPr id="19" name="Content Placeholder 3"/>
          <p:cNvGraphicFramePr>
            <a:graphicFrameLocks noGrp="1"/>
          </p:cNvGraphicFramePr>
          <p:nvPr>
            <p:ph idx="4294967295"/>
            <p:extLst>
              <p:ext uri="{D42A27DB-BD31-4B8C-83A1-F6EECF244321}">
                <p14:modId xmlns:p14="http://schemas.microsoft.com/office/powerpoint/2010/main" val="2409327458"/>
              </p:ext>
            </p:extLst>
          </p:nvPr>
        </p:nvGraphicFramePr>
        <p:xfrm>
          <a:off x="1044292" y="5080000"/>
          <a:ext cx="921316" cy="592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61767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274638"/>
            <a:ext cx="8001000" cy="1008061"/>
          </a:xfrm>
        </p:spPr>
        <p:txBody>
          <a:bodyPr>
            <a:normAutofit/>
          </a:bodyPr>
          <a:lstStyle/>
          <a:p>
            <a:r>
              <a:rPr lang="en-US" dirty="0"/>
              <a:t>DH</a:t>
            </a:r>
          </a:p>
          <a:p>
            <a:pPr algn="ctr"/>
            <a:r>
              <a:rPr lang="en-US" sz="1800" b="1" i="1" dirty="0">
                <a:solidFill>
                  <a:schemeClr val="tx1">
                    <a:lumMod val="65000"/>
                    <a:lumOff val="35000"/>
                  </a:schemeClr>
                </a:solidFill>
              </a:rPr>
              <a:t>Decision hierarchy example</a:t>
            </a:r>
          </a:p>
          <a:p>
            <a:pPr algn="ctr"/>
            <a:r>
              <a:rPr lang="en-US" sz="1800" b="1" i="1" dirty="0">
                <a:solidFill>
                  <a:schemeClr val="tx1">
                    <a:lumMod val="65000"/>
                    <a:lumOff val="35000"/>
                  </a:schemeClr>
                </a:solidFill>
              </a:rPr>
              <a:t>Example 2: Patient grievance issue</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7" name="Content Placeholder 3"/>
          <p:cNvGraphicFramePr>
            <a:graphicFrameLocks/>
          </p:cNvGraphicFramePr>
          <p:nvPr>
            <p:extLst>
              <p:ext uri="{D42A27DB-BD31-4B8C-83A1-F6EECF244321}">
                <p14:modId xmlns:p14="http://schemas.microsoft.com/office/powerpoint/2010/main" val="2206584444"/>
              </p:ext>
            </p:extLst>
          </p:nvPr>
        </p:nvGraphicFramePr>
        <p:xfrm>
          <a:off x="592891" y="148444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62054" y="1587500"/>
            <a:ext cx="8981946" cy="1077218"/>
          </a:xfrm>
          <a:prstGeom prst="rect">
            <a:avLst/>
          </a:prstGeom>
          <a:noFill/>
        </p:spPr>
        <p:txBody>
          <a:bodyPr wrap="none" rtlCol="0">
            <a:spAutoFit/>
          </a:bodyPr>
          <a:lstStyle/>
          <a:p>
            <a:r>
              <a:rPr lang="en-US" sz="1600" dirty="0"/>
              <a:t>Givens (partial list)</a:t>
            </a:r>
          </a:p>
          <a:p>
            <a:pPr marL="285750" indent="-285750">
              <a:buFont typeface="Arial"/>
              <a:buChar char="•"/>
            </a:pPr>
            <a:r>
              <a:rPr lang="en-US" sz="1600" dirty="0"/>
              <a:t>The Patient Relations Department operates from a patient advocacy model</a:t>
            </a:r>
          </a:p>
          <a:p>
            <a:pPr marL="285750" indent="-285750">
              <a:buFont typeface="Arial"/>
              <a:buChar char="•"/>
            </a:pPr>
            <a:r>
              <a:rPr lang="en-US" sz="1600" dirty="0"/>
              <a:t>The Patient Relations Department manages property and clinical grievances that are not formal claims</a:t>
            </a:r>
          </a:p>
          <a:p>
            <a:pPr marL="285750" indent="-285750">
              <a:buFont typeface="Arial"/>
              <a:buChar char="•"/>
            </a:pPr>
            <a:r>
              <a:rPr lang="en-US" sz="1600" dirty="0"/>
              <a:t>The Claims Department manages claims </a:t>
            </a:r>
          </a:p>
        </p:txBody>
      </p:sp>
    </p:spTree>
    <p:extLst>
      <p:ext uri="{BB962C8B-B14F-4D97-AF65-F5344CB8AC3E}">
        <p14:creationId xmlns:p14="http://schemas.microsoft.com/office/powerpoint/2010/main" val="13747653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317988"/>
            <a:ext cx="8001000" cy="964711"/>
          </a:xfrm>
        </p:spPr>
        <p:txBody>
          <a:bodyPr/>
          <a:lstStyle/>
          <a:p>
            <a:r>
              <a:rPr lang="en-US" dirty="0"/>
              <a:t>DH</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decision hierarchy defines the scope of the decision to be analyzed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197134"/>
            <a:ext cx="5488134" cy="4822666"/>
          </a:xfrm>
        </p:spPr>
        <p:txBody>
          <a:bodyPr>
            <a:noAutofit/>
          </a:bodyPr>
          <a:lstStyle/>
          <a:p>
            <a:pPr marL="0" indent="0">
              <a:buNone/>
            </a:pPr>
            <a:r>
              <a:rPr lang="en-US" sz="1600" b="1" dirty="0">
                <a:solidFill>
                  <a:schemeClr val="tx1">
                    <a:lumMod val="65000"/>
                    <a:lumOff val="35000"/>
                  </a:schemeClr>
                </a:solidFill>
              </a:rPr>
              <a:t>Example 2: Consulting experience:  Patient grievance issue</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A challenge/opportunity was uncovered in the Policy/Take as given category when I identified that the Patient Relations Department was using a patient advocacy model.  I discussed this model in terms of :</a:t>
            </a:r>
          </a:p>
          <a:p>
            <a:r>
              <a:rPr lang="en-US" sz="1600" dirty="0">
                <a:solidFill>
                  <a:schemeClr val="tx1">
                    <a:lumMod val="65000"/>
                    <a:lumOff val="35000"/>
                  </a:schemeClr>
                </a:solidFill>
              </a:rPr>
              <a:t>Defining advocacy</a:t>
            </a:r>
          </a:p>
          <a:p>
            <a:r>
              <a:rPr lang="en-US" sz="1600" dirty="0">
                <a:solidFill>
                  <a:schemeClr val="tx1">
                    <a:lumMod val="65000"/>
                    <a:lumOff val="35000"/>
                  </a:schemeClr>
                </a:solidFill>
              </a:rPr>
              <a:t>Analyzing the health system’s language used in their mission, vision and value statements</a:t>
            </a:r>
          </a:p>
          <a:p>
            <a:r>
              <a:rPr lang="en-US" sz="1600" dirty="0">
                <a:solidFill>
                  <a:schemeClr val="tx1">
                    <a:lumMod val="65000"/>
                    <a:lumOff val="35000"/>
                  </a:schemeClr>
                </a:solidFill>
              </a:rPr>
              <a:t>Defining the health system’s core product</a:t>
            </a:r>
          </a:p>
          <a:p>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This resulted in a transitioning from an advocacy model to a partnership model, which laid the foundation for the strategic decisions</a:t>
            </a:r>
          </a:p>
        </p:txBody>
      </p:sp>
      <p:sp>
        <p:nvSpPr>
          <p:cNvPr id="24" name="Rectangle 23"/>
          <p:cNvSpPr/>
          <p:nvPr/>
        </p:nvSpPr>
        <p:spPr>
          <a:xfrm>
            <a:off x="685799" y="4838700"/>
            <a:ext cx="1524001" cy="1028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1" dirty="0">
              <a:solidFill>
                <a:srgbClr val="9BBB59"/>
              </a:solidFill>
            </a:endParaRPr>
          </a:p>
        </p:txBody>
      </p:sp>
      <p:graphicFrame>
        <p:nvGraphicFramePr>
          <p:cNvPr id="19" name="Content Placeholder 3"/>
          <p:cNvGraphicFramePr>
            <a:graphicFrameLocks noGrp="1"/>
          </p:cNvGraphicFramePr>
          <p:nvPr>
            <p:ph idx="4294967295"/>
            <p:extLst>
              <p:ext uri="{D42A27DB-BD31-4B8C-83A1-F6EECF244321}">
                <p14:modId xmlns:p14="http://schemas.microsoft.com/office/powerpoint/2010/main" val="4189360114"/>
              </p:ext>
            </p:extLst>
          </p:nvPr>
        </p:nvGraphicFramePr>
        <p:xfrm>
          <a:off x="1044292" y="5080000"/>
          <a:ext cx="921316" cy="592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3483" y="1854200"/>
            <a:ext cx="2153073" cy="945444"/>
          </a:xfrm>
          <a:prstGeom prst="rect">
            <a:avLst/>
          </a:prstGeom>
          <a:noFill/>
          <a:ln>
            <a:noFill/>
          </a:ln>
        </p:spPr>
      </p:pic>
    </p:spTree>
    <p:extLst>
      <p:ext uri="{BB962C8B-B14F-4D97-AF65-F5344CB8AC3E}">
        <p14:creationId xmlns:p14="http://schemas.microsoft.com/office/powerpoint/2010/main" val="6677596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274638"/>
            <a:ext cx="8001000" cy="1008061"/>
          </a:xfrm>
        </p:spPr>
        <p:txBody>
          <a:bodyPr>
            <a:normAutofit/>
          </a:bodyPr>
          <a:lstStyle/>
          <a:p>
            <a:r>
              <a:rPr lang="en-US" dirty="0"/>
              <a:t>DH</a:t>
            </a:r>
          </a:p>
          <a:p>
            <a:pPr algn="ctr"/>
            <a:r>
              <a:rPr lang="en-US" sz="1800" b="1" i="1" dirty="0">
                <a:solidFill>
                  <a:schemeClr val="tx1">
                    <a:lumMod val="65000"/>
                    <a:lumOff val="35000"/>
                  </a:schemeClr>
                </a:solidFill>
              </a:rPr>
              <a:t>Decision hierarchy example</a:t>
            </a:r>
          </a:p>
          <a:p>
            <a:pPr algn="ctr"/>
            <a:r>
              <a:rPr lang="en-US" sz="1800" b="1" i="1" dirty="0">
                <a:solidFill>
                  <a:schemeClr val="tx1">
                    <a:lumMod val="65000"/>
                    <a:lumOff val="35000"/>
                  </a:schemeClr>
                </a:solidFill>
              </a:rPr>
              <a:t> Example 2: Patient grievance issue</a:t>
            </a:r>
          </a:p>
          <a:p>
            <a:pPr algn="ctr"/>
            <a:endParaRPr lang="en-US" sz="1800" b="1" i="1" dirty="0">
              <a:solidFill>
                <a:schemeClr val="tx1">
                  <a:lumMod val="65000"/>
                  <a:lumOff val="35000"/>
                </a:schemeClr>
              </a:solidFill>
            </a:endParaRP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7" name="Content Placeholder 3"/>
          <p:cNvGraphicFramePr>
            <a:graphicFrameLocks/>
          </p:cNvGraphicFramePr>
          <p:nvPr>
            <p:extLst>
              <p:ext uri="{D42A27DB-BD31-4B8C-83A1-F6EECF244321}">
                <p14:modId xmlns:p14="http://schemas.microsoft.com/office/powerpoint/2010/main" val="1273553637"/>
              </p:ext>
            </p:extLst>
          </p:nvPr>
        </p:nvGraphicFramePr>
        <p:xfrm>
          <a:off x="592891" y="148444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185520" y="2964602"/>
            <a:ext cx="8958479" cy="1569660"/>
          </a:xfrm>
          <a:prstGeom prst="rect">
            <a:avLst/>
          </a:prstGeom>
          <a:noFill/>
        </p:spPr>
        <p:txBody>
          <a:bodyPr wrap="square" rtlCol="0">
            <a:spAutoFit/>
          </a:bodyPr>
          <a:lstStyle/>
          <a:p>
            <a:r>
              <a:rPr lang="en-US" sz="1600" b="1" dirty="0"/>
              <a:t>Strategic decisions</a:t>
            </a:r>
            <a:r>
              <a:rPr lang="en-US" sz="1600" dirty="0"/>
              <a:t>: To be made now (partial list)</a:t>
            </a:r>
          </a:p>
          <a:p>
            <a:pPr marL="285750" indent="-285750">
              <a:buFont typeface="Arial"/>
              <a:buChar char="•"/>
            </a:pPr>
            <a:r>
              <a:rPr lang="en-US" sz="1600" dirty="0"/>
              <a:t>Patient relations staffing</a:t>
            </a:r>
          </a:p>
          <a:p>
            <a:pPr marL="285750" indent="-285750">
              <a:buFont typeface="Arial"/>
              <a:buChar char="•"/>
            </a:pPr>
            <a:r>
              <a:rPr lang="en-US" sz="1600" dirty="0"/>
              <a:t>Who initially  communicates with the patient</a:t>
            </a:r>
          </a:p>
          <a:p>
            <a:pPr marL="285750" indent="-285750">
              <a:buFont typeface="Arial"/>
              <a:buChar char="•"/>
            </a:pPr>
            <a:r>
              <a:rPr lang="en-US" sz="1600" dirty="0"/>
              <a:t>Who communicates with patient when patient is dissatisfied with conclusions</a:t>
            </a:r>
          </a:p>
          <a:p>
            <a:pPr marL="285750" indent="-285750">
              <a:buFont typeface="Arial"/>
              <a:buChar char="•"/>
            </a:pPr>
            <a:r>
              <a:rPr lang="en-US" sz="1600" dirty="0"/>
              <a:t>In cases where there has been a deviation of standard of care (SOC): What is offered to patients and from where </a:t>
            </a:r>
          </a:p>
        </p:txBody>
      </p:sp>
    </p:spTree>
    <p:extLst>
      <p:ext uri="{BB962C8B-B14F-4D97-AF65-F5344CB8AC3E}">
        <p14:creationId xmlns:p14="http://schemas.microsoft.com/office/powerpoint/2010/main" val="34272099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274638"/>
            <a:ext cx="8001000" cy="1008061"/>
          </a:xfrm>
        </p:spPr>
        <p:txBody>
          <a:bodyPr>
            <a:normAutofit/>
          </a:bodyPr>
          <a:lstStyle/>
          <a:p>
            <a:r>
              <a:rPr lang="en-US" dirty="0"/>
              <a:t>DH</a:t>
            </a:r>
          </a:p>
          <a:p>
            <a:pPr algn="ctr"/>
            <a:r>
              <a:rPr lang="en-US" sz="1800" b="1" i="1" dirty="0">
                <a:solidFill>
                  <a:schemeClr val="tx1">
                    <a:lumMod val="65000"/>
                    <a:lumOff val="35000"/>
                  </a:schemeClr>
                </a:solidFill>
              </a:rPr>
              <a:t>Decision hierarchy example</a:t>
            </a:r>
          </a:p>
          <a:p>
            <a:pPr algn="ctr"/>
            <a:r>
              <a:rPr lang="en-US" sz="1800" b="1" i="1" dirty="0">
                <a:solidFill>
                  <a:schemeClr val="tx1">
                    <a:lumMod val="65000"/>
                    <a:lumOff val="35000"/>
                  </a:schemeClr>
                </a:solidFill>
              </a:rPr>
              <a:t> Example 2: Patient grievance issue</a:t>
            </a:r>
          </a:p>
          <a:p>
            <a:pPr algn="ctr"/>
            <a:endParaRPr lang="en-US" sz="1800" b="1" i="1" dirty="0">
              <a:solidFill>
                <a:schemeClr val="tx1">
                  <a:lumMod val="65000"/>
                  <a:lumOff val="35000"/>
                </a:schemeClr>
              </a:solidFill>
            </a:endParaRP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7" name="Content Placeholder 3"/>
          <p:cNvGraphicFramePr>
            <a:graphicFrameLocks/>
          </p:cNvGraphicFramePr>
          <p:nvPr>
            <p:extLst>
              <p:ext uri="{D42A27DB-BD31-4B8C-83A1-F6EECF244321}">
                <p14:modId xmlns:p14="http://schemas.microsoft.com/office/powerpoint/2010/main" val="1344762812"/>
              </p:ext>
            </p:extLst>
          </p:nvPr>
        </p:nvGraphicFramePr>
        <p:xfrm>
          <a:off x="592891" y="148444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185520" y="2964602"/>
            <a:ext cx="8958479" cy="1815882"/>
          </a:xfrm>
          <a:prstGeom prst="rect">
            <a:avLst/>
          </a:prstGeom>
          <a:noFill/>
        </p:spPr>
        <p:txBody>
          <a:bodyPr wrap="square" rtlCol="0">
            <a:spAutoFit/>
          </a:bodyPr>
          <a:lstStyle/>
          <a:p>
            <a:r>
              <a:rPr lang="en-US" sz="1600" b="1" dirty="0"/>
              <a:t>Strategic decisions</a:t>
            </a:r>
            <a:r>
              <a:rPr lang="en-US" sz="1600" dirty="0"/>
              <a:t>: To be made now (partial list)</a:t>
            </a:r>
          </a:p>
          <a:p>
            <a:pPr marL="285750" indent="-285750">
              <a:buFontTx/>
              <a:buChar char="-"/>
            </a:pPr>
            <a:r>
              <a:rPr lang="en-US" sz="1600" dirty="0"/>
              <a:t>Should the Patient Relations Department be staffed with more clinical professionals (including advanced care nurses)</a:t>
            </a:r>
          </a:p>
          <a:p>
            <a:pPr marL="285750" indent="-285750">
              <a:buFontTx/>
              <a:buChar char="-"/>
            </a:pPr>
            <a:r>
              <a:rPr lang="en-US" sz="1600" dirty="0"/>
              <a:t>Should a new department be created and if so, how should it be staffed?</a:t>
            </a:r>
          </a:p>
          <a:p>
            <a:pPr marL="285750" indent="-285750">
              <a:buFontTx/>
              <a:buChar char="-"/>
            </a:pPr>
            <a:r>
              <a:rPr lang="en-US" sz="1600" dirty="0"/>
              <a:t>Should the function of the new role or new department expand to include an “Apology Program”</a:t>
            </a:r>
          </a:p>
          <a:p>
            <a:pPr marL="285750" indent="-285750">
              <a:buFontTx/>
              <a:buChar char="-"/>
            </a:pPr>
            <a:r>
              <a:rPr lang="en-US" sz="1600" dirty="0"/>
              <a:t>Should the function of the new role or new department be enlarged to provide internal consulting in addition to managing patient grievances</a:t>
            </a:r>
          </a:p>
        </p:txBody>
      </p:sp>
    </p:spTree>
    <p:extLst>
      <p:ext uri="{BB962C8B-B14F-4D97-AF65-F5344CB8AC3E}">
        <p14:creationId xmlns:p14="http://schemas.microsoft.com/office/powerpoint/2010/main" val="33330857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274638"/>
            <a:ext cx="8001000" cy="1008061"/>
          </a:xfrm>
        </p:spPr>
        <p:txBody>
          <a:bodyPr>
            <a:normAutofit/>
          </a:bodyPr>
          <a:lstStyle/>
          <a:p>
            <a:r>
              <a:rPr lang="en-US" dirty="0"/>
              <a:t>DH</a:t>
            </a:r>
          </a:p>
          <a:p>
            <a:pPr algn="ctr"/>
            <a:r>
              <a:rPr lang="en-US" sz="1800" b="1" i="1" dirty="0">
                <a:solidFill>
                  <a:schemeClr val="tx1">
                    <a:lumMod val="65000"/>
                    <a:lumOff val="35000"/>
                  </a:schemeClr>
                </a:solidFill>
              </a:rPr>
              <a:t>Decision hierarchy example</a:t>
            </a:r>
          </a:p>
          <a:p>
            <a:pPr algn="ctr"/>
            <a:r>
              <a:rPr lang="en-US" sz="1800" b="1" i="1" dirty="0">
                <a:solidFill>
                  <a:schemeClr val="tx1">
                    <a:lumMod val="65000"/>
                    <a:lumOff val="35000"/>
                  </a:schemeClr>
                </a:solidFill>
              </a:rPr>
              <a:t>Example 2: Patient grievance issue</a:t>
            </a:r>
          </a:p>
          <a:p>
            <a:pPr algn="ctr"/>
            <a:endParaRPr lang="en-US" sz="1800" b="1" i="1" dirty="0">
              <a:solidFill>
                <a:schemeClr val="tx1">
                  <a:lumMod val="65000"/>
                  <a:lumOff val="35000"/>
                </a:schemeClr>
              </a:solidFill>
            </a:endParaRP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7" name="Content Placeholder 3"/>
          <p:cNvGraphicFramePr>
            <a:graphicFrameLocks/>
          </p:cNvGraphicFramePr>
          <p:nvPr>
            <p:extLst>
              <p:ext uri="{D42A27DB-BD31-4B8C-83A1-F6EECF244321}">
                <p14:modId xmlns:p14="http://schemas.microsoft.com/office/powerpoint/2010/main" val="3819027225"/>
              </p:ext>
            </p:extLst>
          </p:nvPr>
        </p:nvGraphicFramePr>
        <p:xfrm>
          <a:off x="592891" y="148444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4055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Strategy table</a:t>
            </a:r>
          </a:p>
        </p:txBody>
      </p:sp>
      <p:sp>
        <p:nvSpPr>
          <p:cNvPr id="13" name="Text Placeholder 12"/>
          <p:cNvSpPr>
            <a:spLocks noGrp="1"/>
          </p:cNvSpPr>
          <p:nvPr>
            <p:ph type="body" sz="quarter" idx="15"/>
          </p:nvPr>
        </p:nvSpPr>
        <p:spPr/>
        <p:txBody>
          <a:bodyPr/>
          <a:lstStyle/>
          <a:p>
            <a:r>
              <a:rPr lang="en-US" dirty="0"/>
              <a:t>04</a:t>
            </a:r>
          </a:p>
        </p:txBody>
      </p:sp>
    </p:spTree>
    <p:extLst>
      <p:ext uri="{BB962C8B-B14F-4D97-AF65-F5344CB8AC3E}">
        <p14:creationId xmlns:p14="http://schemas.microsoft.com/office/powerpoint/2010/main" val="36720361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Strategy table</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strategy table develops specific alternatives for each strategic decision</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079500"/>
            <a:ext cx="5765800" cy="4940300"/>
          </a:xfrm>
        </p:spPr>
        <p:txBody>
          <a:bodyPr>
            <a:noAutofit/>
          </a:bodyPr>
          <a:lstStyle/>
          <a:p>
            <a:pPr marL="0" indent="0">
              <a:buNone/>
            </a:pPr>
            <a:r>
              <a:rPr lang="en-US" sz="1600" dirty="0">
                <a:solidFill>
                  <a:schemeClr val="tx1">
                    <a:lumMod val="65000"/>
                    <a:lumOff val="35000"/>
                  </a:schemeClr>
                </a:solidFill>
              </a:rPr>
              <a:t>Strategy tables are tools for sorting through complex sets of decisions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Strategy tables identify mutually exclusive choices for each strategic direction</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A strategy comprises a consistent set of choices (one choice for each decision)</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A hybrid alternative combines the best features of initial strategies evaluated</a:t>
            </a:r>
          </a:p>
        </p:txBody>
      </p:sp>
      <p:graphicFrame>
        <p:nvGraphicFramePr>
          <p:cNvPr id="18" name="Content Placeholder 3"/>
          <p:cNvGraphicFramePr>
            <a:graphicFrameLocks/>
          </p:cNvGraphicFramePr>
          <p:nvPr>
            <p:extLst>
              <p:ext uri="{D42A27DB-BD31-4B8C-83A1-F6EECF244321}">
                <p14:modId xmlns:p14="http://schemas.microsoft.com/office/powerpoint/2010/main" val="3590162495"/>
              </p:ext>
            </p:extLst>
          </p:nvPr>
        </p:nvGraphicFramePr>
        <p:xfrm>
          <a:off x="313958" y="4623383"/>
          <a:ext cx="3213099" cy="10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55434712"/>
              </p:ext>
            </p:extLst>
          </p:nvPr>
        </p:nvGraphicFramePr>
        <p:xfrm>
          <a:off x="4616657" y="4175760"/>
          <a:ext cx="4070143" cy="1844040"/>
        </p:xfrm>
        <a:graphic>
          <a:graphicData uri="http://schemas.openxmlformats.org/drawingml/2006/table">
            <a:tbl>
              <a:tblPr firstRow="1" bandRow="1">
                <a:tableStyleId>{1FECB4D8-DB02-4DC6-A0A2-4F2EBAE1DC90}</a:tableStyleId>
              </a:tblPr>
              <a:tblGrid>
                <a:gridCol w="1187447">
                  <a:extLst>
                    <a:ext uri="{9D8B030D-6E8A-4147-A177-3AD203B41FA5}">
                      <a16:colId xmlns:a16="http://schemas.microsoft.com/office/drawing/2014/main" val="20000"/>
                    </a:ext>
                  </a:extLst>
                </a:gridCol>
                <a:gridCol w="1327182">
                  <a:extLst>
                    <a:ext uri="{9D8B030D-6E8A-4147-A177-3AD203B41FA5}">
                      <a16:colId xmlns:a16="http://schemas.microsoft.com/office/drawing/2014/main" val="20001"/>
                    </a:ext>
                  </a:extLst>
                </a:gridCol>
                <a:gridCol w="1555514">
                  <a:extLst>
                    <a:ext uri="{9D8B030D-6E8A-4147-A177-3AD203B41FA5}">
                      <a16:colId xmlns:a16="http://schemas.microsoft.com/office/drawing/2014/main" val="20002"/>
                    </a:ext>
                  </a:extLst>
                </a:gridCol>
              </a:tblGrid>
              <a:tr h="185420">
                <a:tc gridSpan="3">
                  <a:txBody>
                    <a:bodyPr/>
                    <a:lstStyle/>
                    <a:p>
                      <a:r>
                        <a:rPr lang="en-US" dirty="0"/>
                        <a:t>Strategic Decisions: One column for each</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85420">
                <a:tc>
                  <a:txBody>
                    <a:bodyPr/>
                    <a:lstStyle/>
                    <a:p>
                      <a:r>
                        <a:rPr lang="en-US" dirty="0"/>
                        <a:t>SD-1</a:t>
                      </a:r>
                    </a:p>
                  </a:txBody>
                  <a:tcPr/>
                </a:tc>
                <a:tc>
                  <a:txBody>
                    <a:bodyPr/>
                    <a:lstStyle/>
                    <a:p>
                      <a:r>
                        <a:rPr lang="en-US" dirty="0"/>
                        <a:t>SD-2</a:t>
                      </a:r>
                    </a:p>
                  </a:txBody>
                  <a:tcPr/>
                </a:tc>
                <a:tc>
                  <a:txBody>
                    <a:bodyPr/>
                    <a:lstStyle/>
                    <a:p>
                      <a:r>
                        <a:rPr lang="en-US" dirty="0"/>
                        <a:t>SD-3</a:t>
                      </a:r>
                    </a:p>
                  </a:txBody>
                  <a:tcPr/>
                </a:tc>
                <a:extLst>
                  <a:ext uri="{0D108BD9-81ED-4DB2-BD59-A6C34878D82A}">
                    <a16:rowId xmlns:a16="http://schemas.microsoft.com/office/drawing/2014/main" val="10001"/>
                  </a:ext>
                </a:extLst>
              </a:tr>
              <a:tr h="370840">
                <a:tc>
                  <a:txBody>
                    <a:bodyPr/>
                    <a:lstStyle/>
                    <a:p>
                      <a:r>
                        <a:rPr lang="en-US" dirty="0"/>
                        <a:t>Choice 1</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Choice 2</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Choice 3</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26" name="Right Arrow 25"/>
          <p:cNvSpPr/>
          <p:nvPr/>
        </p:nvSpPr>
        <p:spPr>
          <a:xfrm>
            <a:off x="3011134" y="4879972"/>
            <a:ext cx="1484161" cy="242571"/>
          </a:xfrm>
          <a:prstGeom prst="righ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42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119551"/>
            <a:ext cx="8229600" cy="804042"/>
          </a:xfrm>
        </p:spPr>
        <p:txBody>
          <a:bodyPr>
            <a:normAutofit fontScale="90000"/>
          </a:bodyPr>
          <a:lstStyle/>
          <a:p>
            <a:br>
              <a:rPr lang="en-US" sz="3600" dirty="0"/>
            </a:br>
            <a:br>
              <a:rPr lang="en-US" sz="3600" dirty="0"/>
            </a:br>
            <a:r>
              <a:rPr lang="en-US" sz="2700" b="1" i="1" dirty="0">
                <a:solidFill>
                  <a:srgbClr val="595959"/>
                </a:solidFill>
              </a:rPr>
              <a:t> Decisions involve dealing with uncertainty. Biases influence how we feel about and deal with uncertainty   </a:t>
            </a:r>
            <a:endParaRPr lang="en-US" sz="3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Why this is important</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29" name="Rectangle 28"/>
          <p:cNvSpPr/>
          <p:nvPr/>
        </p:nvSpPr>
        <p:spPr>
          <a:xfrm>
            <a:off x="685799" y="2971800"/>
            <a:ext cx="2286001" cy="295459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Decisions are an irrevocable commitment to resources.  If  the commitment is  revocable, your work has resulted in producing an option.</a:t>
            </a:r>
          </a:p>
        </p:txBody>
      </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3429000" y="1600200"/>
            <a:ext cx="5257800" cy="4114800"/>
          </a:xfrm>
        </p:spPr>
        <p:txBody>
          <a:bodyPr>
            <a:normAutofit fontScale="62500" lnSpcReduction="20000"/>
          </a:bodyPr>
          <a:lstStyle/>
          <a:p>
            <a:pPr marL="0" indent="0">
              <a:buNone/>
            </a:pPr>
            <a:r>
              <a:rPr lang="en-US" dirty="0">
                <a:solidFill>
                  <a:schemeClr val="tx1">
                    <a:lumMod val="65000"/>
                    <a:lumOff val="35000"/>
                  </a:schemeClr>
                </a:solidFill>
              </a:rPr>
              <a:t>Uncertainty is a fact of life.  Thinking clearly about uncertainties is the focus of this module.  We need to think clearly about uncertainties so we can plan better, communicate better and make better decisions. </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Thinking clearly about decisions requires us to use the language of probabilities to describe uncertainty.</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Biases influence and impede our ability to think clearly and therefore interfere with defining probabilities and result in low quality decisions.</a:t>
            </a:r>
            <a:endParaRPr lang="en-US" dirty="0"/>
          </a:p>
        </p:txBody>
      </p:sp>
    </p:spTree>
    <p:extLst>
      <p:ext uri="{BB962C8B-B14F-4D97-AF65-F5344CB8AC3E}">
        <p14:creationId xmlns:p14="http://schemas.microsoft.com/office/powerpoint/2010/main" val="19456930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Strategy table</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strategy table develops specific alternatives for each strategic decision</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197134"/>
            <a:ext cx="5488134" cy="4822666"/>
          </a:xfrm>
        </p:spPr>
        <p:txBody>
          <a:bodyPr>
            <a:noAutofit/>
          </a:bodyPr>
          <a:lstStyle/>
          <a:p>
            <a:pPr marL="0" indent="0">
              <a:buNone/>
            </a:pPr>
            <a:r>
              <a:rPr lang="en-US" sz="1600" dirty="0">
                <a:solidFill>
                  <a:schemeClr val="tx1">
                    <a:lumMod val="65000"/>
                    <a:lumOff val="35000"/>
                  </a:schemeClr>
                </a:solidFill>
              </a:rPr>
              <a:t>Example 1 Drug supply chain issues in  hospital pharmacy</a:t>
            </a:r>
          </a:p>
          <a:p>
            <a:pPr marL="0" indent="0">
              <a:buNone/>
            </a:pPr>
            <a:endParaRPr lang="en-US" sz="1600" dirty="0">
              <a:solidFill>
                <a:schemeClr val="tx1">
                  <a:lumMod val="65000"/>
                  <a:lumOff val="35000"/>
                </a:schemeClr>
              </a:solidFill>
            </a:endParaRPr>
          </a:p>
        </p:txBody>
      </p:sp>
      <p:graphicFrame>
        <p:nvGraphicFramePr>
          <p:cNvPr id="18" name="Content Placeholder 3"/>
          <p:cNvGraphicFramePr>
            <a:graphicFrameLocks noGrp="1"/>
          </p:cNvGraphicFramePr>
          <p:nvPr>
            <p:ph idx="4294967295"/>
            <p:extLst>
              <p:ext uri="{D42A27DB-BD31-4B8C-83A1-F6EECF244321}">
                <p14:modId xmlns:p14="http://schemas.microsoft.com/office/powerpoint/2010/main" val="611837335"/>
              </p:ext>
            </p:extLst>
          </p:nvPr>
        </p:nvGraphicFramePr>
        <p:xfrm>
          <a:off x="457200" y="1600200"/>
          <a:ext cx="8229600" cy="3837599"/>
        </p:xfrm>
        <a:graphic>
          <a:graphicData uri="http://schemas.openxmlformats.org/drawingml/2006/table">
            <a:tbl>
              <a:tblPr firstRow="1" bandRow="1">
                <a:tableStyleId>{F5AB1C69-6EDB-4FF4-983F-18BD219EF322}</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Drug Stocking</a:t>
                      </a:r>
                    </a:p>
                  </a:txBody>
                  <a:tcPr/>
                </a:tc>
                <a:tc>
                  <a:txBody>
                    <a:bodyPr/>
                    <a:lstStyle/>
                    <a:p>
                      <a:r>
                        <a:rPr lang="en-US" dirty="0"/>
                        <a:t>Days of Supply</a:t>
                      </a:r>
                    </a:p>
                  </a:txBody>
                  <a:tcPr/>
                </a:tc>
                <a:tc>
                  <a:txBody>
                    <a:bodyPr/>
                    <a:lstStyle/>
                    <a:p>
                      <a:r>
                        <a:rPr lang="en-US" dirty="0"/>
                        <a:t>Potential Shortfall Monitoring</a:t>
                      </a:r>
                    </a:p>
                  </a:txBody>
                  <a:tcPr/>
                </a:tc>
                <a:tc>
                  <a:txBody>
                    <a:bodyPr/>
                    <a:lstStyle/>
                    <a:p>
                      <a:r>
                        <a:rPr lang="en-US" dirty="0"/>
                        <a:t>Shortfall Contingency Plans</a:t>
                      </a:r>
                    </a:p>
                  </a:txBody>
                  <a:tcPr/>
                </a:tc>
                <a:extLst>
                  <a:ext uri="{0D108BD9-81ED-4DB2-BD59-A6C34878D82A}">
                    <a16:rowId xmlns:a16="http://schemas.microsoft.com/office/drawing/2014/main" val="10000"/>
                  </a:ext>
                </a:extLst>
              </a:tr>
              <a:tr h="29232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759052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Strategy table</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Start with identifying the status quo or “no changes” alternatives decision</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197134"/>
            <a:ext cx="5488134" cy="4822666"/>
          </a:xfrm>
        </p:spPr>
        <p:txBody>
          <a:bodyPr>
            <a:noAutofit/>
          </a:bodyPr>
          <a:lstStyle/>
          <a:p>
            <a:pPr marL="0" indent="0">
              <a:buNone/>
            </a:pPr>
            <a:r>
              <a:rPr lang="en-US" sz="1600" dirty="0">
                <a:solidFill>
                  <a:schemeClr val="tx1">
                    <a:lumMod val="65000"/>
                    <a:lumOff val="35000"/>
                  </a:schemeClr>
                </a:solidFill>
              </a:rPr>
              <a:t>Example 1: Drug supply chain issues in  hospital pharmacy</a:t>
            </a:r>
          </a:p>
          <a:p>
            <a:pPr marL="0" indent="0">
              <a:buNone/>
            </a:pPr>
            <a:endParaRPr lang="en-US" sz="1600" dirty="0">
              <a:solidFill>
                <a:schemeClr val="tx1">
                  <a:lumMod val="65000"/>
                  <a:lumOff val="35000"/>
                </a:schemeClr>
              </a:solidFill>
            </a:endParaRPr>
          </a:p>
        </p:txBody>
      </p:sp>
      <p:graphicFrame>
        <p:nvGraphicFramePr>
          <p:cNvPr id="19" name="Content Placeholder 3"/>
          <p:cNvGraphicFramePr>
            <a:graphicFrameLocks/>
          </p:cNvGraphicFramePr>
          <p:nvPr>
            <p:extLst>
              <p:ext uri="{D42A27DB-BD31-4B8C-83A1-F6EECF244321}">
                <p14:modId xmlns:p14="http://schemas.microsoft.com/office/powerpoint/2010/main" val="3827447702"/>
              </p:ext>
            </p:extLst>
          </p:nvPr>
        </p:nvGraphicFramePr>
        <p:xfrm>
          <a:off x="457200" y="1790700"/>
          <a:ext cx="8229600" cy="3837599"/>
        </p:xfrm>
        <a:graphic>
          <a:graphicData uri="http://schemas.openxmlformats.org/drawingml/2006/table">
            <a:tbl>
              <a:tblPr firstRow="1" bandRow="1">
                <a:tableStyleId>{F5AB1C69-6EDB-4FF4-983F-18BD219EF322}</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Drug Stocking</a:t>
                      </a:r>
                    </a:p>
                  </a:txBody>
                  <a:tcPr/>
                </a:tc>
                <a:tc>
                  <a:txBody>
                    <a:bodyPr/>
                    <a:lstStyle/>
                    <a:p>
                      <a:r>
                        <a:rPr lang="en-US" dirty="0"/>
                        <a:t>Days of Supply</a:t>
                      </a:r>
                    </a:p>
                  </a:txBody>
                  <a:tcPr/>
                </a:tc>
                <a:tc>
                  <a:txBody>
                    <a:bodyPr/>
                    <a:lstStyle/>
                    <a:p>
                      <a:r>
                        <a:rPr lang="en-US" dirty="0"/>
                        <a:t>Potential Shortfall Monitoring</a:t>
                      </a:r>
                    </a:p>
                  </a:txBody>
                  <a:tcPr/>
                </a:tc>
                <a:tc>
                  <a:txBody>
                    <a:bodyPr/>
                    <a:lstStyle/>
                    <a:p>
                      <a:r>
                        <a:rPr lang="en-US" dirty="0"/>
                        <a:t>Shortfall Contingency Plans</a:t>
                      </a:r>
                    </a:p>
                  </a:txBody>
                  <a:tcPr/>
                </a:tc>
                <a:extLst>
                  <a:ext uri="{0D108BD9-81ED-4DB2-BD59-A6C34878D82A}">
                    <a16:rowId xmlns:a16="http://schemas.microsoft.com/office/drawing/2014/main" val="10000"/>
                  </a:ext>
                </a:extLst>
              </a:tr>
              <a:tr h="2923200">
                <a:tc>
                  <a:txBody>
                    <a:bodyPr/>
                    <a:lstStyle/>
                    <a:p>
                      <a:r>
                        <a:rPr lang="en-US" dirty="0"/>
                        <a:t>Status quo (no changes)</a:t>
                      </a:r>
                    </a:p>
                  </a:txBody>
                  <a:tcPr/>
                </a:tc>
                <a:tc>
                  <a:txBody>
                    <a:bodyPr/>
                    <a:lstStyle/>
                    <a:p>
                      <a:r>
                        <a:rPr lang="en-US" dirty="0"/>
                        <a:t>Ad hoc, depending on historical order patterns</a:t>
                      </a:r>
                    </a:p>
                  </a:txBody>
                  <a:tcPr/>
                </a:tc>
                <a:tc>
                  <a:txBody>
                    <a:bodyPr/>
                    <a:lstStyle/>
                    <a:p>
                      <a:r>
                        <a:rPr lang="en-US" dirty="0"/>
                        <a:t>Ad hoc, depending historical order patterns</a:t>
                      </a:r>
                    </a:p>
                  </a:txBody>
                  <a:tcPr/>
                </a:tc>
                <a:tc>
                  <a:txBody>
                    <a:bodyPr/>
                    <a:lstStyle/>
                    <a:p>
                      <a:r>
                        <a:rPr lang="en-US" dirty="0"/>
                        <a:t>No formal monitoring</a:t>
                      </a:r>
                    </a:p>
                  </a:txBody>
                  <a:tcPr/>
                </a:tc>
                <a:tc>
                  <a:txBody>
                    <a:bodyPr/>
                    <a:lstStyle/>
                    <a:p>
                      <a:r>
                        <a:rPr lang="en-US" dirty="0"/>
                        <a:t>No formal plans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348256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Strategy table</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Begin developing alternatives for each strategic  decision</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197134"/>
            <a:ext cx="5488134" cy="4822666"/>
          </a:xfrm>
        </p:spPr>
        <p:txBody>
          <a:bodyPr>
            <a:noAutofit/>
          </a:bodyPr>
          <a:lstStyle/>
          <a:p>
            <a:pPr marL="0" indent="0">
              <a:buNone/>
            </a:pPr>
            <a:r>
              <a:rPr lang="en-US" sz="1600" dirty="0">
                <a:solidFill>
                  <a:schemeClr val="tx1">
                    <a:lumMod val="65000"/>
                    <a:lumOff val="35000"/>
                  </a:schemeClr>
                </a:solidFill>
              </a:rPr>
              <a:t>Example 1: Drug supply chain issues in  hospital pharmacy</a:t>
            </a:r>
          </a:p>
          <a:p>
            <a:pPr marL="0" indent="0">
              <a:buNone/>
            </a:pPr>
            <a:endParaRPr lang="en-US" sz="1600" dirty="0">
              <a:solidFill>
                <a:schemeClr val="tx1">
                  <a:lumMod val="65000"/>
                  <a:lumOff val="35000"/>
                </a:schemeClr>
              </a:solidFill>
            </a:endParaRPr>
          </a:p>
        </p:txBody>
      </p:sp>
      <p:graphicFrame>
        <p:nvGraphicFramePr>
          <p:cNvPr id="18" name="Content Placeholder 3"/>
          <p:cNvGraphicFramePr>
            <a:graphicFrameLocks noGrp="1"/>
          </p:cNvGraphicFramePr>
          <p:nvPr>
            <p:ph idx="4294967295"/>
            <p:extLst>
              <p:ext uri="{D42A27DB-BD31-4B8C-83A1-F6EECF244321}">
                <p14:modId xmlns:p14="http://schemas.microsoft.com/office/powerpoint/2010/main" val="1749520146"/>
              </p:ext>
            </p:extLst>
          </p:nvPr>
        </p:nvGraphicFramePr>
        <p:xfrm>
          <a:off x="1257300" y="1625598"/>
          <a:ext cx="7429500" cy="4240566"/>
        </p:xfrm>
        <a:graphic>
          <a:graphicData uri="http://schemas.openxmlformats.org/drawingml/2006/table">
            <a:tbl>
              <a:tblPr firstRow="1" bandRow="1">
                <a:tableStyleId>{F5AB1C69-6EDB-4FF4-983F-18BD219EF322}</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tblGrid>
              <a:tr h="735366">
                <a:tc>
                  <a:txBody>
                    <a:bodyPr/>
                    <a:lstStyle/>
                    <a:p>
                      <a:endParaRPr lang="en-US" sz="1400" dirty="0"/>
                    </a:p>
                  </a:txBody>
                  <a:tcPr/>
                </a:tc>
                <a:tc>
                  <a:txBody>
                    <a:bodyPr/>
                    <a:lstStyle/>
                    <a:p>
                      <a:r>
                        <a:rPr lang="en-US" sz="1400" dirty="0"/>
                        <a:t>Drug Stocking</a:t>
                      </a:r>
                    </a:p>
                  </a:txBody>
                  <a:tcPr/>
                </a:tc>
                <a:tc>
                  <a:txBody>
                    <a:bodyPr/>
                    <a:lstStyle/>
                    <a:p>
                      <a:r>
                        <a:rPr lang="en-US" sz="1400" dirty="0"/>
                        <a:t>Days of Supply</a:t>
                      </a:r>
                    </a:p>
                  </a:txBody>
                  <a:tcPr/>
                </a:tc>
                <a:tc>
                  <a:txBody>
                    <a:bodyPr/>
                    <a:lstStyle/>
                    <a:p>
                      <a:r>
                        <a:rPr lang="en-US" sz="1400" dirty="0"/>
                        <a:t>Potential Shortfall Monitoring</a:t>
                      </a:r>
                    </a:p>
                  </a:txBody>
                  <a:tcPr/>
                </a:tc>
                <a:tc>
                  <a:txBody>
                    <a:bodyPr/>
                    <a:lstStyle/>
                    <a:p>
                      <a:r>
                        <a:rPr lang="en-US" sz="1400" dirty="0"/>
                        <a:t>Shortfall Contingency Plans</a:t>
                      </a:r>
                    </a:p>
                  </a:txBody>
                  <a:tcPr/>
                </a:tc>
                <a:extLst>
                  <a:ext uri="{0D108BD9-81ED-4DB2-BD59-A6C34878D82A}">
                    <a16:rowId xmlns:a16="http://schemas.microsoft.com/office/drawing/2014/main" val="10000"/>
                  </a:ext>
                </a:extLst>
              </a:tr>
              <a:tr h="3150835">
                <a:tc>
                  <a:txBody>
                    <a:bodyPr/>
                    <a:lstStyle/>
                    <a:p>
                      <a:r>
                        <a:rPr lang="en-US" sz="1400" dirty="0"/>
                        <a:t>Status quo (no changes)</a:t>
                      </a:r>
                    </a:p>
                  </a:txBody>
                  <a:tcPr/>
                </a:tc>
                <a:tc>
                  <a:txBody>
                    <a:bodyPr/>
                    <a:lstStyle/>
                    <a:p>
                      <a:r>
                        <a:rPr lang="en-US" sz="1400" dirty="0"/>
                        <a:t>Ad hoc, depending on historical order patterns</a:t>
                      </a:r>
                    </a:p>
                    <a:p>
                      <a:endParaRPr lang="en-US" sz="1400" dirty="0"/>
                    </a:p>
                    <a:p>
                      <a:r>
                        <a:rPr lang="en-US" sz="1400" dirty="0"/>
                        <a:t>Stock all drugs needed in an </a:t>
                      </a:r>
                      <a:r>
                        <a:rPr lang="en-US" sz="1400" dirty="0" err="1"/>
                        <a:t>avg</a:t>
                      </a:r>
                      <a:r>
                        <a:rPr lang="en-US" sz="1400" dirty="0"/>
                        <a:t> week</a:t>
                      </a:r>
                    </a:p>
                    <a:p>
                      <a:endParaRPr lang="en-US" sz="1400" dirty="0"/>
                    </a:p>
                    <a:p>
                      <a:r>
                        <a:rPr lang="en-US" sz="1400" dirty="0"/>
                        <a:t>Stock all drugs needed in an </a:t>
                      </a:r>
                      <a:r>
                        <a:rPr lang="en-US" sz="1400" dirty="0" err="1"/>
                        <a:t>avg</a:t>
                      </a:r>
                      <a:r>
                        <a:rPr lang="en-US" sz="1400" dirty="0"/>
                        <a:t> month</a:t>
                      </a:r>
                    </a:p>
                    <a:p>
                      <a:endParaRPr lang="en-US" sz="1400" dirty="0"/>
                    </a:p>
                    <a:p>
                      <a:r>
                        <a:rPr lang="en-US" sz="1400" dirty="0"/>
                        <a:t>Stock only drugs</a:t>
                      </a:r>
                      <a:r>
                        <a:rPr lang="en-US" sz="1400" baseline="0" dirty="0"/>
                        <a:t> ordered in the prior x weeks</a:t>
                      </a:r>
                      <a:endParaRPr lang="en-US" sz="1400" dirty="0"/>
                    </a:p>
                  </a:txBody>
                  <a:tcPr/>
                </a:tc>
                <a:tc>
                  <a:txBody>
                    <a:bodyPr/>
                    <a:lstStyle/>
                    <a:p>
                      <a:r>
                        <a:rPr lang="en-US" sz="1400" dirty="0"/>
                        <a:t>Ad hoc, depending historical order patterns</a:t>
                      </a:r>
                    </a:p>
                  </a:txBody>
                  <a:tcPr/>
                </a:tc>
                <a:tc>
                  <a:txBody>
                    <a:bodyPr/>
                    <a:lstStyle/>
                    <a:p>
                      <a:r>
                        <a:rPr lang="en-US" sz="1400" dirty="0"/>
                        <a:t>No formal monitoring</a:t>
                      </a:r>
                    </a:p>
                  </a:txBody>
                  <a:tcPr/>
                </a:tc>
                <a:tc>
                  <a:txBody>
                    <a:bodyPr/>
                    <a:lstStyle/>
                    <a:p>
                      <a:r>
                        <a:rPr lang="en-US" sz="1400" dirty="0"/>
                        <a:t>No formal plans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15382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lnSpcReduction="10000"/>
          </a:bodyPr>
          <a:lstStyle/>
          <a:p>
            <a:r>
              <a:rPr lang="en-US" dirty="0"/>
              <a:t>Strategy table</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When all alternatives are identified, we are ready</a:t>
            </a:r>
          </a:p>
          <a:p>
            <a:pPr algn="ctr"/>
            <a:r>
              <a:rPr lang="en-US" sz="1800" b="1" i="1" dirty="0">
                <a:solidFill>
                  <a:schemeClr val="tx1">
                    <a:lumMod val="65000"/>
                    <a:lumOff val="35000"/>
                  </a:schemeClr>
                </a:solidFill>
              </a:rPr>
              <a:t> to start crafting alternative strategies</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197134"/>
            <a:ext cx="5488134" cy="4822666"/>
          </a:xfrm>
        </p:spPr>
        <p:txBody>
          <a:bodyPr>
            <a:noAutofit/>
          </a:bodyPr>
          <a:lstStyle/>
          <a:p>
            <a:pPr marL="0" indent="0">
              <a:buNone/>
            </a:pPr>
            <a:r>
              <a:rPr lang="en-US" sz="1600" dirty="0">
                <a:solidFill>
                  <a:schemeClr val="tx1">
                    <a:lumMod val="65000"/>
                    <a:lumOff val="35000"/>
                  </a:schemeClr>
                </a:solidFill>
              </a:rPr>
              <a:t>Example 1: Drug supply chain issues in  hospital pharmacy</a:t>
            </a:r>
          </a:p>
          <a:p>
            <a:pPr marL="0" indent="0">
              <a:buNone/>
            </a:pPr>
            <a:endParaRPr lang="en-US" sz="1600" dirty="0">
              <a:solidFill>
                <a:schemeClr val="tx1">
                  <a:lumMod val="65000"/>
                  <a:lumOff val="35000"/>
                </a:schemeClr>
              </a:solidFill>
            </a:endParaRPr>
          </a:p>
        </p:txBody>
      </p:sp>
      <p:graphicFrame>
        <p:nvGraphicFramePr>
          <p:cNvPr id="19" name="Content Placeholder 3"/>
          <p:cNvGraphicFramePr>
            <a:graphicFrameLocks noGrp="1"/>
          </p:cNvGraphicFramePr>
          <p:nvPr>
            <p:ph idx="4294967295"/>
            <p:extLst>
              <p:ext uri="{D42A27DB-BD31-4B8C-83A1-F6EECF244321}">
                <p14:modId xmlns:p14="http://schemas.microsoft.com/office/powerpoint/2010/main" val="1810095685"/>
              </p:ext>
            </p:extLst>
          </p:nvPr>
        </p:nvGraphicFramePr>
        <p:xfrm>
          <a:off x="457200" y="1767115"/>
          <a:ext cx="8229600" cy="4398081"/>
        </p:xfrm>
        <a:graphic>
          <a:graphicData uri="http://schemas.openxmlformats.org/drawingml/2006/table">
            <a:tbl>
              <a:tblPr firstRow="1" bandRow="1">
                <a:tableStyleId>{F5AB1C69-6EDB-4FF4-983F-18BD219EF322}</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656793">
                <a:tc>
                  <a:txBody>
                    <a:bodyPr/>
                    <a:lstStyle/>
                    <a:p>
                      <a:endParaRPr lang="en-US" sz="1400" dirty="0"/>
                    </a:p>
                  </a:txBody>
                  <a:tcPr/>
                </a:tc>
                <a:tc>
                  <a:txBody>
                    <a:bodyPr/>
                    <a:lstStyle/>
                    <a:p>
                      <a:r>
                        <a:rPr lang="en-US" sz="1400" dirty="0"/>
                        <a:t>Drug Stocking</a:t>
                      </a:r>
                    </a:p>
                  </a:txBody>
                  <a:tcPr/>
                </a:tc>
                <a:tc>
                  <a:txBody>
                    <a:bodyPr/>
                    <a:lstStyle/>
                    <a:p>
                      <a:r>
                        <a:rPr lang="en-US" sz="1400" dirty="0"/>
                        <a:t>Days of Supply</a:t>
                      </a:r>
                    </a:p>
                  </a:txBody>
                  <a:tcPr/>
                </a:tc>
                <a:tc>
                  <a:txBody>
                    <a:bodyPr/>
                    <a:lstStyle/>
                    <a:p>
                      <a:r>
                        <a:rPr lang="en-US" sz="1400" dirty="0"/>
                        <a:t>Potential Shortfall Monitoring</a:t>
                      </a:r>
                    </a:p>
                  </a:txBody>
                  <a:tcPr/>
                </a:tc>
                <a:tc>
                  <a:txBody>
                    <a:bodyPr/>
                    <a:lstStyle/>
                    <a:p>
                      <a:r>
                        <a:rPr lang="en-US" sz="1400" dirty="0"/>
                        <a:t>Shortfall Contingency Plans</a:t>
                      </a:r>
                    </a:p>
                  </a:txBody>
                  <a:tcPr/>
                </a:tc>
                <a:extLst>
                  <a:ext uri="{0D108BD9-81ED-4DB2-BD59-A6C34878D82A}">
                    <a16:rowId xmlns:a16="http://schemas.microsoft.com/office/drawing/2014/main" val="10000"/>
                  </a:ext>
                </a:extLst>
              </a:tr>
              <a:tr h="3741288">
                <a:tc>
                  <a:txBody>
                    <a:bodyPr/>
                    <a:lstStyle/>
                    <a:p>
                      <a:r>
                        <a:rPr lang="en-US" sz="1400" dirty="0"/>
                        <a:t>Status quo (no changes)</a:t>
                      </a:r>
                    </a:p>
                    <a:p>
                      <a:endParaRPr lang="en-US" sz="1400" dirty="0"/>
                    </a:p>
                    <a:p>
                      <a:endParaRPr lang="en-US" sz="1400" dirty="0"/>
                    </a:p>
                    <a:p>
                      <a:endParaRPr lang="en-US" sz="1400" dirty="0"/>
                    </a:p>
                    <a:p>
                      <a:endParaRPr lang="en-US" sz="1400" dirty="0"/>
                    </a:p>
                    <a:p>
                      <a:endParaRPr lang="en-US" sz="1400" dirty="0"/>
                    </a:p>
                    <a:p>
                      <a:r>
                        <a:rPr lang="en-US" sz="1400" dirty="0"/>
                        <a:t>Optimizing drug supply</a:t>
                      </a:r>
                    </a:p>
                  </a:txBody>
                  <a:tcPr/>
                </a:tc>
                <a:tc>
                  <a:txBody>
                    <a:bodyPr/>
                    <a:lstStyle/>
                    <a:p>
                      <a:r>
                        <a:rPr lang="en-US" sz="1400" dirty="0"/>
                        <a:t>Ad hoc, depending on historical order patterns</a:t>
                      </a:r>
                    </a:p>
                    <a:p>
                      <a:endParaRPr lang="en-US" sz="1400" dirty="0"/>
                    </a:p>
                    <a:p>
                      <a:r>
                        <a:rPr lang="en-US" sz="1400" dirty="0"/>
                        <a:t>Stock all drugs needed in an </a:t>
                      </a:r>
                      <a:r>
                        <a:rPr lang="en-US" sz="1400" dirty="0" err="1"/>
                        <a:t>avg</a:t>
                      </a:r>
                      <a:r>
                        <a:rPr lang="en-US" sz="1400" dirty="0"/>
                        <a:t> week</a:t>
                      </a:r>
                    </a:p>
                    <a:p>
                      <a:endParaRPr lang="en-US" sz="1400" dirty="0"/>
                    </a:p>
                    <a:p>
                      <a:r>
                        <a:rPr lang="en-US" sz="1400" dirty="0"/>
                        <a:t>Stock all drugs needed in an </a:t>
                      </a:r>
                      <a:r>
                        <a:rPr lang="en-US" sz="1400" dirty="0" err="1"/>
                        <a:t>avg</a:t>
                      </a:r>
                      <a:r>
                        <a:rPr lang="en-US" sz="1400" dirty="0"/>
                        <a:t> month</a:t>
                      </a:r>
                    </a:p>
                    <a:p>
                      <a:endParaRPr lang="en-US" sz="1400" dirty="0"/>
                    </a:p>
                    <a:p>
                      <a:r>
                        <a:rPr lang="en-US" sz="1400" dirty="0"/>
                        <a:t>Stock only drugs</a:t>
                      </a:r>
                      <a:r>
                        <a:rPr lang="en-US" sz="1400" baseline="0" dirty="0"/>
                        <a:t> ordered in the prior x weeks</a:t>
                      </a:r>
                      <a:endParaRPr lang="en-US" sz="1400" dirty="0"/>
                    </a:p>
                  </a:txBody>
                  <a:tcPr/>
                </a:tc>
                <a:tc>
                  <a:txBody>
                    <a:bodyPr/>
                    <a:lstStyle/>
                    <a:p>
                      <a:r>
                        <a:rPr lang="en-US" sz="1400" dirty="0"/>
                        <a:t>Ad hoc, depending historical order patterns</a:t>
                      </a:r>
                    </a:p>
                    <a:p>
                      <a:endParaRPr lang="en-US" sz="1400" dirty="0"/>
                    </a:p>
                    <a:p>
                      <a:r>
                        <a:rPr lang="en-US" sz="1400" dirty="0"/>
                        <a:t>Stock X days of supply for critical shortfall drugs</a:t>
                      </a:r>
                    </a:p>
                    <a:p>
                      <a:endParaRPr lang="en-US" sz="1400" dirty="0"/>
                    </a:p>
                    <a:p>
                      <a:r>
                        <a:rPr lang="en-US" sz="1400" dirty="0"/>
                        <a:t>Stock X days of supply for drugs most at risk of shortfall</a:t>
                      </a:r>
                    </a:p>
                    <a:p>
                      <a:endParaRPr lang="en-US" sz="1400" dirty="0"/>
                    </a:p>
                    <a:p>
                      <a:r>
                        <a:rPr lang="en-US" sz="1400" dirty="0"/>
                        <a:t>Stock X days of supply for all drugs</a:t>
                      </a:r>
                    </a:p>
                  </a:txBody>
                  <a:tcPr/>
                </a:tc>
                <a:tc>
                  <a:txBody>
                    <a:bodyPr/>
                    <a:lstStyle/>
                    <a:p>
                      <a:r>
                        <a:rPr lang="en-US" sz="1400" dirty="0"/>
                        <a:t>No formal monitoring</a:t>
                      </a:r>
                    </a:p>
                    <a:p>
                      <a:endParaRPr lang="en-US" sz="1400" dirty="0"/>
                    </a:p>
                    <a:p>
                      <a:r>
                        <a:rPr lang="en-US" sz="1400" dirty="0"/>
                        <a:t>Order as potential shortfalls are identified</a:t>
                      </a:r>
                      <a:r>
                        <a:rPr lang="en-US" sz="1400" baseline="0" dirty="0"/>
                        <a:t> by whatever means</a:t>
                      </a:r>
                    </a:p>
                    <a:p>
                      <a:endParaRPr lang="en-US" sz="1400" baseline="0" dirty="0"/>
                    </a:p>
                    <a:p>
                      <a:r>
                        <a:rPr lang="en-US" sz="1400" baseline="0" dirty="0"/>
                        <a:t>Periodic scan for supply issues</a:t>
                      </a:r>
                    </a:p>
                    <a:p>
                      <a:endParaRPr lang="en-US" sz="1400" baseline="0" dirty="0"/>
                    </a:p>
                    <a:p>
                      <a:r>
                        <a:rPr lang="en-US" sz="1400" baseline="0" dirty="0"/>
                        <a:t>Formal projection of future drug needs couple with preemptive acquisition</a:t>
                      </a:r>
                      <a:endParaRPr lang="en-US" sz="1400" dirty="0"/>
                    </a:p>
                  </a:txBody>
                  <a:tcPr/>
                </a:tc>
                <a:tc>
                  <a:txBody>
                    <a:bodyPr/>
                    <a:lstStyle/>
                    <a:p>
                      <a:r>
                        <a:rPr lang="en-US" sz="1400" dirty="0"/>
                        <a:t>No formal plans</a:t>
                      </a:r>
                    </a:p>
                    <a:p>
                      <a:endParaRPr lang="en-US" sz="1400" dirty="0"/>
                    </a:p>
                    <a:p>
                      <a:r>
                        <a:rPr lang="en-US" sz="1400" dirty="0"/>
                        <a:t>Identify contingent suppliers (normal channels only)</a:t>
                      </a:r>
                    </a:p>
                    <a:p>
                      <a:endParaRPr lang="en-US" sz="1400" dirty="0"/>
                    </a:p>
                    <a:p>
                      <a:r>
                        <a:rPr lang="en-US" sz="1400" dirty="0"/>
                        <a:t>Contingent suppliers plus onsite compounding capabilities</a:t>
                      </a:r>
                    </a:p>
                    <a:p>
                      <a:endParaRPr lang="en-US" sz="1400" dirty="0"/>
                    </a:p>
                    <a:p>
                      <a:r>
                        <a:rPr lang="en-US" sz="1400" dirty="0"/>
                        <a:t>Above plus qualify grey market resources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480322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lnSpcReduction="10000"/>
          </a:bodyPr>
          <a:lstStyle/>
          <a:p>
            <a:r>
              <a:rPr lang="en-US" dirty="0"/>
              <a:t>Strategy table</a:t>
            </a:r>
          </a:p>
          <a:p>
            <a:pPr algn="ctr"/>
            <a:r>
              <a:rPr lang="en-US" sz="1800" b="1" i="1" dirty="0">
                <a:solidFill>
                  <a:schemeClr val="tx1">
                    <a:lumMod val="65000"/>
                    <a:lumOff val="35000"/>
                  </a:schemeClr>
                </a:solidFill>
              </a:rPr>
              <a:t>An alternative strategy might be to optimize drug supply, </a:t>
            </a:r>
          </a:p>
          <a:p>
            <a:pPr algn="ctr"/>
            <a:r>
              <a:rPr lang="en-US" sz="1800" b="1" i="1" dirty="0">
                <a:solidFill>
                  <a:schemeClr val="tx1">
                    <a:lumMod val="65000"/>
                    <a:lumOff val="35000"/>
                  </a:schemeClr>
                </a:solidFill>
              </a:rPr>
              <a:t>considering all costs, benefits, risks and uncertainties</a:t>
            </a:r>
          </a:p>
          <a:p>
            <a:pPr algn="ctr"/>
            <a:r>
              <a:rPr lang="en-US" sz="1800" b="1" i="1" dirty="0">
                <a:solidFill>
                  <a:schemeClr val="tx1">
                    <a:lumMod val="65000"/>
                    <a:lumOff val="35000"/>
                  </a:schemeClr>
                </a:solidFill>
              </a:rPr>
              <a:t> (Identify the alternatives that create the best value)</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197134"/>
            <a:ext cx="5488134" cy="4822666"/>
          </a:xfrm>
        </p:spPr>
        <p:txBody>
          <a:bodyPr>
            <a:noAutofit/>
          </a:bodyPr>
          <a:lstStyle/>
          <a:p>
            <a:pPr marL="0" indent="0">
              <a:buNone/>
            </a:pPr>
            <a:r>
              <a:rPr lang="en-US" sz="1600" dirty="0">
                <a:solidFill>
                  <a:schemeClr val="tx1">
                    <a:lumMod val="65000"/>
                    <a:lumOff val="35000"/>
                  </a:schemeClr>
                </a:solidFill>
              </a:rPr>
              <a:t>Example 1: Drug supply chain issues in  hospital pharmacy</a:t>
            </a:r>
          </a:p>
          <a:p>
            <a:pPr marL="0" indent="0">
              <a:buNone/>
            </a:pPr>
            <a:endParaRPr lang="en-US" sz="1600" dirty="0">
              <a:solidFill>
                <a:schemeClr val="tx1">
                  <a:lumMod val="65000"/>
                  <a:lumOff val="35000"/>
                </a:schemeClr>
              </a:solidFill>
            </a:endParaRPr>
          </a:p>
        </p:txBody>
      </p:sp>
      <p:pic>
        <p:nvPicPr>
          <p:cNvPr id="18" name="Picture 17"/>
          <p:cNvPicPr/>
          <p:nvPr/>
        </p:nvPicPr>
        <p:blipFill rotWithShape="1">
          <a:blip r:embed="rId3">
            <a:extLst>
              <a:ext uri="{28A0092B-C50C-407E-A947-70E740481C1C}">
                <a14:useLocalDpi xmlns:a14="http://schemas.microsoft.com/office/drawing/2010/main" val="0"/>
              </a:ext>
            </a:extLst>
          </a:blip>
          <a:srcRect l="2109" t="11646"/>
          <a:stretch/>
        </p:blipFill>
        <p:spPr bwMode="auto">
          <a:xfrm>
            <a:off x="850900" y="1587500"/>
            <a:ext cx="7340600" cy="4432300"/>
          </a:xfrm>
          <a:prstGeom prst="rect">
            <a:avLst/>
          </a:prstGeom>
          <a:noFill/>
          <a:ln>
            <a:noFill/>
          </a:ln>
        </p:spPr>
      </p:pic>
    </p:spTree>
    <p:extLst>
      <p:ext uri="{BB962C8B-B14F-4D97-AF65-F5344CB8AC3E}">
        <p14:creationId xmlns:p14="http://schemas.microsoft.com/office/powerpoint/2010/main" val="35608978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Strategy table</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strategy table develops specific alternatives for each strategic decision</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Content Placeholder 2"/>
          <p:cNvSpPr>
            <a:spLocks noGrp="1"/>
          </p:cNvSpPr>
          <p:nvPr>
            <p:ph sz="quarter" idx="17"/>
          </p:nvPr>
        </p:nvSpPr>
        <p:spPr>
          <a:xfrm>
            <a:off x="3098800" y="1197134"/>
            <a:ext cx="5488134" cy="4822666"/>
          </a:xfrm>
        </p:spPr>
        <p:txBody>
          <a:bodyPr>
            <a:noAutofit/>
          </a:bodyPr>
          <a:lstStyle/>
          <a:p>
            <a:pPr marL="0" indent="0">
              <a:buNone/>
            </a:pPr>
            <a:r>
              <a:rPr lang="en-US" sz="1600" b="1" dirty="0">
                <a:solidFill>
                  <a:schemeClr val="tx1">
                    <a:lumMod val="65000"/>
                    <a:lumOff val="35000"/>
                  </a:schemeClr>
                </a:solidFill>
              </a:rPr>
              <a:t>Example 2: Consulting experience:  Patient grievance issue</a:t>
            </a:r>
          </a:p>
          <a:p>
            <a:pPr marL="0" indent="0">
              <a:buNone/>
            </a:pPr>
            <a:endParaRPr lang="en-US" sz="1600" b="1" dirty="0">
              <a:solidFill>
                <a:schemeClr val="tx1">
                  <a:lumMod val="65000"/>
                  <a:lumOff val="35000"/>
                </a:schemeClr>
              </a:solidFill>
            </a:endParaRPr>
          </a:p>
          <a:p>
            <a:pPr marL="0" indent="0">
              <a:buNone/>
            </a:pPr>
            <a:endParaRPr lang="en-US" sz="1600" dirty="0">
              <a:solidFill>
                <a:schemeClr val="tx1">
                  <a:lumMod val="65000"/>
                  <a:lumOff val="35000"/>
                </a:schemeClr>
              </a:solidFill>
            </a:endParaRPr>
          </a:p>
        </p:txBody>
      </p:sp>
      <p:graphicFrame>
        <p:nvGraphicFramePr>
          <p:cNvPr id="18" name="Content Placeholder 3"/>
          <p:cNvGraphicFramePr>
            <a:graphicFrameLocks noGrp="1"/>
          </p:cNvGraphicFramePr>
          <p:nvPr>
            <p:ph idx="4294967295"/>
            <p:extLst>
              <p:ext uri="{D42A27DB-BD31-4B8C-83A1-F6EECF244321}">
                <p14:modId xmlns:p14="http://schemas.microsoft.com/office/powerpoint/2010/main" val="3642983271"/>
              </p:ext>
            </p:extLst>
          </p:nvPr>
        </p:nvGraphicFramePr>
        <p:xfrm>
          <a:off x="417364" y="1620675"/>
          <a:ext cx="8229600" cy="4876800"/>
        </p:xfrm>
        <a:graphic>
          <a:graphicData uri="http://schemas.openxmlformats.org/drawingml/2006/table">
            <a:tbl>
              <a:tblPr firstRow="1" bandRow="1">
                <a:tableStyleId>{F5AB1C69-6EDB-4FF4-983F-18BD219EF322}</a:tableStyleId>
              </a:tblPr>
              <a:tblGrid>
                <a:gridCol w="1137168">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3206232">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sz="1400" dirty="0"/>
                        <a:t>Patient Relations Staffing</a:t>
                      </a:r>
                    </a:p>
                  </a:txBody>
                  <a:tcPr/>
                </a:tc>
                <a:tc>
                  <a:txBody>
                    <a:bodyPr/>
                    <a:lstStyle/>
                    <a:p>
                      <a:r>
                        <a:rPr lang="en-US" sz="1400" dirty="0"/>
                        <a:t>Who initially communicates with patient</a:t>
                      </a:r>
                    </a:p>
                  </a:txBody>
                  <a:tcPr/>
                </a:tc>
                <a:tc>
                  <a:txBody>
                    <a:bodyPr/>
                    <a:lstStyle/>
                    <a:p>
                      <a:r>
                        <a:rPr lang="en-US" sz="1400" dirty="0"/>
                        <a:t>Who communicates w patent when patient is dissatisfied w</a:t>
                      </a:r>
                      <a:r>
                        <a:rPr lang="en-US" sz="1400" baseline="0" dirty="0"/>
                        <a:t> conclusions</a:t>
                      </a:r>
                      <a:endParaRPr lang="en-US" sz="1400" dirty="0"/>
                    </a:p>
                  </a:txBody>
                  <a:tcPr/>
                </a:tc>
                <a:tc>
                  <a:txBody>
                    <a:bodyPr/>
                    <a:lstStyle/>
                    <a:p>
                      <a:r>
                        <a:rPr lang="en-US" sz="1400" dirty="0"/>
                        <a:t>What and from where  is offered to</a:t>
                      </a:r>
                      <a:r>
                        <a:rPr lang="en-US" sz="1400" baseline="0" dirty="0"/>
                        <a:t> patients in case where SOC has deviated </a:t>
                      </a:r>
                      <a:endParaRPr lang="en-US" sz="1400" dirty="0"/>
                    </a:p>
                  </a:txBody>
                  <a:tcPr/>
                </a:tc>
                <a:extLst>
                  <a:ext uri="{0D108BD9-81ED-4DB2-BD59-A6C34878D82A}">
                    <a16:rowId xmlns:a16="http://schemas.microsoft.com/office/drawing/2014/main" val="10000"/>
                  </a:ext>
                </a:extLst>
              </a:tr>
              <a:tr h="2923200">
                <a:tc>
                  <a:txBody>
                    <a:bodyPr/>
                    <a:lstStyle/>
                    <a:p>
                      <a:r>
                        <a:rPr lang="en-US" sz="1400" dirty="0"/>
                        <a:t>Status quo (no changes)</a:t>
                      </a:r>
                    </a:p>
                  </a:txBody>
                  <a:tcPr/>
                </a:tc>
                <a:tc>
                  <a:txBody>
                    <a:bodyPr/>
                    <a:lstStyle/>
                    <a:p>
                      <a:r>
                        <a:rPr lang="en-US" sz="1400" dirty="0"/>
                        <a:t>No staffing changes</a:t>
                      </a:r>
                    </a:p>
                    <a:p>
                      <a:endParaRPr lang="en-US" sz="1400" dirty="0"/>
                    </a:p>
                    <a:p>
                      <a:r>
                        <a:rPr lang="en-US" sz="1400" dirty="0"/>
                        <a:t>Add clinical nurses (downsize and</a:t>
                      </a:r>
                      <a:r>
                        <a:rPr lang="en-US" sz="1400" baseline="0" dirty="0"/>
                        <a:t> then add or add to existing staff)</a:t>
                      </a:r>
                    </a:p>
                    <a:p>
                      <a:endParaRPr lang="en-US" sz="14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t>Add advance care nurses </a:t>
                      </a:r>
                      <a:r>
                        <a:rPr lang="en-US" sz="1400" dirty="0"/>
                        <a:t>(downsize and</a:t>
                      </a:r>
                      <a:r>
                        <a:rPr lang="en-US" sz="1400" baseline="0" dirty="0"/>
                        <a:t> then add or add to existing)</a:t>
                      </a:r>
                    </a:p>
                    <a:p>
                      <a:endParaRPr lang="en-US" sz="1400" dirty="0"/>
                    </a:p>
                  </a:txBody>
                  <a:tcPr/>
                </a:tc>
                <a:tc>
                  <a:txBody>
                    <a:bodyPr/>
                    <a:lstStyle/>
                    <a:p>
                      <a:r>
                        <a:rPr lang="en-US" sz="1400" dirty="0"/>
                        <a:t>Patient Relations</a:t>
                      </a:r>
                    </a:p>
                    <a:p>
                      <a:endParaRPr lang="en-US" sz="1400" dirty="0"/>
                    </a:p>
                    <a:p>
                      <a:r>
                        <a:rPr lang="en-US" sz="1400" dirty="0"/>
                        <a:t>Admin Staff</a:t>
                      </a:r>
                    </a:p>
                    <a:p>
                      <a:endParaRPr lang="en-US" sz="1400" dirty="0"/>
                    </a:p>
                    <a:p>
                      <a:r>
                        <a:rPr lang="en-US" sz="1400" dirty="0"/>
                        <a:t>Claims</a:t>
                      </a:r>
                    </a:p>
                    <a:p>
                      <a:endParaRPr lang="en-US" sz="1400" dirty="0"/>
                    </a:p>
                    <a:p>
                      <a:r>
                        <a:rPr lang="en-US" sz="1400" dirty="0" err="1"/>
                        <a:t>Interdepart</a:t>
                      </a:r>
                      <a:r>
                        <a:rPr lang="en-US" sz="1400" dirty="0"/>
                        <a:t>-mental</a:t>
                      </a:r>
                      <a:r>
                        <a:rPr lang="en-US" sz="1400" baseline="0" dirty="0"/>
                        <a:t> group, ad hoc</a:t>
                      </a:r>
                    </a:p>
                    <a:p>
                      <a:endParaRPr lang="en-US" sz="1400" baseline="0" dirty="0"/>
                    </a:p>
                    <a:p>
                      <a:r>
                        <a:rPr lang="en-US" sz="1400" baseline="0" dirty="0"/>
                        <a:t>New department</a:t>
                      </a:r>
                    </a:p>
                  </a:txBody>
                  <a:tcPr/>
                </a:tc>
                <a:tc>
                  <a:txBody>
                    <a:bodyPr/>
                    <a:lstStyle/>
                    <a:p>
                      <a:r>
                        <a:rPr lang="en-US" sz="1400" dirty="0"/>
                        <a:t>Claims</a:t>
                      </a:r>
                    </a:p>
                    <a:p>
                      <a:endParaRPr lang="en-US" sz="1400" dirty="0"/>
                    </a:p>
                    <a:p>
                      <a:r>
                        <a:rPr lang="en-US" sz="1400" dirty="0"/>
                        <a:t>Admin Staff</a:t>
                      </a:r>
                    </a:p>
                    <a:p>
                      <a:endParaRPr lang="en-US" sz="1400" dirty="0"/>
                    </a:p>
                    <a:p>
                      <a:r>
                        <a:rPr lang="en-US" sz="1400" dirty="0"/>
                        <a:t>Interdepartmental group, ad hoc (like an appeals process)</a:t>
                      </a:r>
                    </a:p>
                    <a:p>
                      <a:endParaRPr lang="en-US" sz="1400" dirty="0"/>
                    </a:p>
                    <a:p>
                      <a:r>
                        <a:rPr lang="en-US" sz="1400" dirty="0"/>
                        <a:t>New department</a:t>
                      </a:r>
                    </a:p>
                  </a:txBody>
                  <a:tcPr/>
                </a:tc>
                <a:tc>
                  <a:txBody>
                    <a:bodyPr/>
                    <a:lstStyle/>
                    <a:p>
                      <a:pPr marL="0" marR="0">
                        <a:spcBef>
                          <a:spcPts val="0"/>
                        </a:spcBef>
                        <a:spcAft>
                          <a:spcPts val="0"/>
                        </a:spcAft>
                      </a:pPr>
                      <a:r>
                        <a:rPr lang="en-US" sz="1200" dirty="0">
                          <a:effectLst/>
                          <a:latin typeface="Cambria"/>
                          <a:ea typeface="ＭＳ 明朝"/>
                          <a:cs typeface="Times New Roman"/>
                        </a:rPr>
                        <a:t>Service recovery budget (Patient relations – no committee or formal process or reporting required)</a:t>
                      </a:r>
                    </a:p>
                    <a:p>
                      <a:pPr marL="0" marR="0">
                        <a:spcBef>
                          <a:spcPts val="0"/>
                        </a:spcBef>
                        <a:spcAft>
                          <a:spcPts val="0"/>
                        </a:spcAft>
                      </a:pPr>
                      <a:r>
                        <a:rPr lang="en-US" sz="1200" dirty="0">
                          <a:effectLst/>
                          <a:latin typeface="Cambria"/>
                          <a:ea typeface="ＭＳ 明朝"/>
                          <a:cs typeface="Times New Roman"/>
                        </a:rPr>
                        <a:t> </a:t>
                      </a:r>
                    </a:p>
                    <a:p>
                      <a:pPr marL="0" marR="0">
                        <a:spcBef>
                          <a:spcPts val="0"/>
                        </a:spcBef>
                        <a:spcAft>
                          <a:spcPts val="0"/>
                        </a:spcAft>
                      </a:pPr>
                      <a:r>
                        <a:rPr lang="en-US" sz="1200" dirty="0">
                          <a:effectLst/>
                          <a:latin typeface="Cambria"/>
                          <a:ea typeface="ＭＳ 明朝"/>
                          <a:cs typeface="Times New Roman"/>
                        </a:rPr>
                        <a:t>Claims indemnity (formal process required, reporting to outside entities required, Becomes part of internal and external audit)</a:t>
                      </a:r>
                    </a:p>
                    <a:p>
                      <a:pPr marL="0" marR="0">
                        <a:spcBef>
                          <a:spcPts val="0"/>
                        </a:spcBef>
                        <a:spcAft>
                          <a:spcPts val="0"/>
                        </a:spcAft>
                      </a:pPr>
                      <a:r>
                        <a:rPr lang="en-US" sz="1200" dirty="0">
                          <a:effectLst/>
                          <a:latin typeface="Cambria"/>
                          <a:ea typeface="ＭＳ 明朝"/>
                          <a:cs typeface="Times New Roman"/>
                        </a:rPr>
                        <a:t> </a:t>
                      </a:r>
                    </a:p>
                    <a:p>
                      <a:pPr marL="0" marR="0">
                        <a:spcBef>
                          <a:spcPts val="0"/>
                        </a:spcBef>
                        <a:spcAft>
                          <a:spcPts val="0"/>
                        </a:spcAft>
                      </a:pPr>
                      <a:r>
                        <a:rPr lang="en-US" sz="1200" dirty="0">
                          <a:effectLst/>
                          <a:latin typeface="Cambria"/>
                          <a:ea typeface="ＭＳ 明朝"/>
                          <a:cs typeface="Times New Roman"/>
                        </a:rPr>
                        <a:t>RM apology program: Trust</a:t>
                      </a:r>
                    </a:p>
                    <a:p>
                      <a:pPr marL="0" marR="0">
                        <a:spcBef>
                          <a:spcPts val="0"/>
                        </a:spcBef>
                        <a:spcAft>
                          <a:spcPts val="0"/>
                        </a:spcAft>
                      </a:pPr>
                      <a:r>
                        <a:rPr lang="en-US" sz="1200" dirty="0">
                          <a:effectLst/>
                          <a:latin typeface="Cambria"/>
                          <a:ea typeface="ＭＳ 明朝"/>
                          <a:cs typeface="Times New Roman"/>
                        </a:rPr>
                        <a:t>(formal process required but no reporting to outside entities, becomes part of internal and external audit)</a:t>
                      </a:r>
                    </a:p>
                    <a:p>
                      <a:pPr marL="0" marR="0">
                        <a:spcBef>
                          <a:spcPts val="0"/>
                        </a:spcBef>
                        <a:spcAft>
                          <a:spcPts val="0"/>
                        </a:spcAft>
                      </a:pPr>
                      <a:r>
                        <a:rPr lang="en-US" sz="1200" dirty="0">
                          <a:effectLst/>
                          <a:latin typeface="Cambria"/>
                          <a:ea typeface="ＭＳ 明朝"/>
                          <a:cs typeface="Times New Roman"/>
                        </a:rPr>
                        <a:t> </a:t>
                      </a:r>
                    </a:p>
                    <a:p>
                      <a:pPr marL="0" marR="0">
                        <a:spcBef>
                          <a:spcPts val="0"/>
                        </a:spcBef>
                        <a:spcAft>
                          <a:spcPts val="0"/>
                        </a:spcAft>
                      </a:pPr>
                      <a:r>
                        <a:rPr lang="en-US" sz="1200" dirty="0">
                          <a:effectLst/>
                          <a:latin typeface="Cambria"/>
                          <a:ea typeface="ＭＳ 明朝"/>
                          <a:cs typeface="Times New Roman"/>
                        </a:rPr>
                        <a:t>Individual unit or outpatient </a:t>
                      </a:r>
                      <a:r>
                        <a:rPr lang="en-US" sz="1200" dirty="0" err="1">
                          <a:effectLst/>
                          <a:latin typeface="Cambria"/>
                          <a:ea typeface="ＭＳ 明朝"/>
                          <a:cs typeface="Times New Roman"/>
                        </a:rPr>
                        <a:t>dept</a:t>
                      </a:r>
                      <a:r>
                        <a:rPr lang="en-US" sz="1200" dirty="0">
                          <a:effectLst/>
                          <a:latin typeface="Cambria"/>
                          <a:ea typeface="ＭＳ 明朝"/>
                          <a:cs typeface="Times New Roman"/>
                        </a:rPr>
                        <a:t>/clinic (no committee or formal process or reporting required)</a:t>
                      </a:r>
                    </a:p>
                    <a:p>
                      <a:pPr marL="0" marR="0">
                        <a:spcBef>
                          <a:spcPts val="0"/>
                        </a:spcBef>
                        <a:spcAft>
                          <a:spcPts val="0"/>
                        </a:spcAft>
                      </a:pPr>
                      <a:r>
                        <a:rPr lang="en-US" sz="1200" dirty="0">
                          <a:effectLst/>
                          <a:latin typeface="Cambria"/>
                          <a:ea typeface="ＭＳ 明朝"/>
                          <a:cs typeface="Times New Roman"/>
                        </a:rPr>
                        <a:t> </a:t>
                      </a:r>
                    </a:p>
                    <a:p>
                      <a:pPr marL="0" marR="0">
                        <a:spcBef>
                          <a:spcPts val="0"/>
                        </a:spcBef>
                        <a:spcAft>
                          <a:spcPts val="0"/>
                        </a:spcAft>
                      </a:pPr>
                      <a:r>
                        <a:rPr lang="en-US" sz="1200" dirty="0">
                          <a:effectLst/>
                          <a:latin typeface="Cambria"/>
                          <a:ea typeface="ＭＳ 明朝"/>
                          <a:cs typeface="Times New Roman"/>
                        </a:rPr>
                        <a:t>Admin budget</a:t>
                      </a:r>
                    </a:p>
                  </a:txBody>
                  <a:tcPr marL="68580" marR="68580" marT="0" marB="0"/>
                </a:tc>
                <a:extLst>
                  <a:ext uri="{0D108BD9-81ED-4DB2-BD59-A6C34878D82A}">
                    <a16:rowId xmlns:a16="http://schemas.microsoft.com/office/drawing/2014/main" val="10001"/>
                  </a:ext>
                </a:extLst>
              </a:tr>
            </a:tbl>
          </a:graphicData>
        </a:graphic>
      </p:graphicFrame>
      <p:sp>
        <p:nvSpPr>
          <p:cNvPr id="2" name="Rectangle 1"/>
          <p:cNvSpPr/>
          <p:nvPr/>
        </p:nvSpPr>
        <p:spPr>
          <a:xfrm>
            <a:off x="1651000" y="5003800"/>
            <a:ext cx="1155700" cy="1016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806700" y="4140200"/>
            <a:ext cx="1155700" cy="1016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903106" y="5202276"/>
            <a:ext cx="1059294" cy="817524"/>
          </a:xfrm>
          <a:prstGeom prst="rect">
            <a:avLst/>
          </a:prstGeom>
          <a:noFill/>
          <a:ln w="158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342662" y="2984500"/>
            <a:ext cx="3344138" cy="6731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369796" y="4406900"/>
            <a:ext cx="3344138" cy="787400"/>
          </a:xfrm>
          <a:prstGeom prst="rect">
            <a:avLst/>
          </a:prstGeom>
          <a:noFill/>
          <a:ln w="158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369796" y="5346700"/>
            <a:ext cx="3344138" cy="6731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937000" y="3784600"/>
            <a:ext cx="1432796" cy="1016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962400" y="4937938"/>
            <a:ext cx="1407396" cy="408762"/>
          </a:xfrm>
          <a:prstGeom prst="rect">
            <a:avLst/>
          </a:prstGeom>
          <a:noFill/>
          <a:ln w="158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7614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Influence diagram/Value map</a:t>
            </a:r>
          </a:p>
        </p:txBody>
      </p:sp>
      <p:sp>
        <p:nvSpPr>
          <p:cNvPr id="13" name="Text Placeholder 12"/>
          <p:cNvSpPr>
            <a:spLocks noGrp="1"/>
          </p:cNvSpPr>
          <p:nvPr>
            <p:ph type="body" sz="quarter" idx="15"/>
          </p:nvPr>
        </p:nvSpPr>
        <p:spPr/>
        <p:txBody>
          <a:bodyPr/>
          <a:lstStyle/>
          <a:p>
            <a:r>
              <a:rPr lang="en-US" dirty="0"/>
              <a:t>04</a:t>
            </a:r>
          </a:p>
        </p:txBody>
      </p:sp>
    </p:spTree>
    <p:extLst>
      <p:ext uri="{BB962C8B-B14F-4D97-AF65-F5344CB8AC3E}">
        <p14:creationId xmlns:p14="http://schemas.microsoft.com/office/powerpoint/2010/main" val="3881121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lnSpcReduction="10000"/>
          </a:bodyPr>
          <a:lstStyle/>
          <a:p>
            <a:r>
              <a:rPr lang="en-US" dirty="0"/>
              <a:t>Influence diagram/Value map</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ID/VM can be two separate tools, but  </a:t>
            </a:r>
          </a:p>
          <a:p>
            <a:pPr algn="ctr"/>
            <a:r>
              <a:rPr lang="en-US" sz="1800" b="1" i="1" dirty="0">
                <a:solidFill>
                  <a:schemeClr val="tx1">
                    <a:lumMod val="65000"/>
                    <a:lumOff val="35000"/>
                  </a:schemeClr>
                </a:solidFill>
              </a:rPr>
              <a:t>we will combine them for our purposes</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5" name="Table 24"/>
          <p:cNvGraphicFramePr>
            <a:graphicFrameLocks noGrp="1"/>
          </p:cNvGraphicFramePr>
          <p:nvPr>
            <p:extLst>
              <p:ext uri="{D42A27DB-BD31-4B8C-83A1-F6EECF244321}">
                <p14:modId xmlns:p14="http://schemas.microsoft.com/office/powerpoint/2010/main" val="2872924177"/>
              </p:ext>
            </p:extLst>
          </p:nvPr>
        </p:nvGraphicFramePr>
        <p:xfrm>
          <a:off x="152400" y="4227152"/>
          <a:ext cx="2730501" cy="1790782"/>
        </p:xfrm>
        <a:graphic>
          <a:graphicData uri="http://schemas.openxmlformats.org/drawingml/2006/table">
            <a:tbl>
              <a:tblPr firstRow="1" bandRow="1">
                <a:tableStyleId>{1FECB4D8-DB02-4DC6-A0A2-4F2EBAE1DC90}</a:tableStyleId>
              </a:tblPr>
              <a:tblGrid>
                <a:gridCol w="796612">
                  <a:extLst>
                    <a:ext uri="{9D8B030D-6E8A-4147-A177-3AD203B41FA5}">
                      <a16:colId xmlns:a16="http://schemas.microsoft.com/office/drawing/2014/main" val="20000"/>
                    </a:ext>
                  </a:extLst>
                </a:gridCol>
                <a:gridCol w="890355">
                  <a:extLst>
                    <a:ext uri="{9D8B030D-6E8A-4147-A177-3AD203B41FA5}">
                      <a16:colId xmlns:a16="http://schemas.microsoft.com/office/drawing/2014/main" val="20001"/>
                    </a:ext>
                  </a:extLst>
                </a:gridCol>
                <a:gridCol w="1043534">
                  <a:extLst>
                    <a:ext uri="{9D8B030D-6E8A-4147-A177-3AD203B41FA5}">
                      <a16:colId xmlns:a16="http://schemas.microsoft.com/office/drawing/2014/main" val="20002"/>
                    </a:ext>
                  </a:extLst>
                </a:gridCol>
              </a:tblGrid>
              <a:tr h="314876">
                <a:tc gridSpan="3">
                  <a:txBody>
                    <a:bodyPr/>
                    <a:lstStyle/>
                    <a:p>
                      <a:r>
                        <a:rPr lang="en-US" sz="1400" dirty="0"/>
                        <a:t>Strategic Decisions: One column for each</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14876">
                <a:tc>
                  <a:txBody>
                    <a:bodyPr/>
                    <a:lstStyle/>
                    <a:p>
                      <a:r>
                        <a:rPr lang="en-US" sz="1400" dirty="0"/>
                        <a:t>SD-1</a:t>
                      </a:r>
                    </a:p>
                  </a:txBody>
                  <a:tcPr/>
                </a:tc>
                <a:tc>
                  <a:txBody>
                    <a:bodyPr/>
                    <a:lstStyle/>
                    <a:p>
                      <a:r>
                        <a:rPr lang="en-US" sz="1400" dirty="0"/>
                        <a:t>SD-2</a:t>
                      </a:r>
                    </a:p>
                  </a:txBody>
                  <a:tcPr/>
                </a:tc>
                <a:tc>
                  <a:txBody>
                    <a:bodyPr/>
                    <a:lstStyle/>
                    <a:p>
                      <a:r>
                        <a:rPr lang="en-US" sz="1400" dirty="0"/>
                        <a:t>SD-3</a:t>
                      </a:r>
                    </a:p>
                  </a:txBody>
                  <a:tcPr/>
                </a:tc>
                <a:extLst>
                  <a:ext uri="{0D108BD9-81ED-4DB2-BD59-A6C34878D82A}">
                    <a16:rowId xmlns:a16="http://schemas.microsoft.com/office/drawing/2014/main" val="10001"/>
                  </a:ext>
                </a:extLst>
              </a:tr>
              <a:tr h="319249">
                <a:tc>
                  <a:txBody>
                    <a:bodyPr/>
                    <a:lstStyle/>
                    <a:p>
                      <a:r>
                        <a:rPr lang="en-US" sz="1400" dirty="0"/>
                        <a:t>Choice 1</a:t>
                      </a:r>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0002"/>
                  </a:ext>
                </a:extLst>
              </a:tr>
              <a:tr h="319249">
                <a:tc>
                  <a:txBody>
                    <a:bodyPr/>
                    <a:lstStyle/>
                    <a:p>
                      <a:r>
                        <a:rPr lang="en-US" sz="1400" dirty="0"/>
                        <a:t>Choice 2</a:t>
                      </a:r>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3"/>
                  </a:ext>
                </a:extLst>
              </a:tr>
              <a:tr h="319249">
                <a:tc>
                  <a:txBody>
                    <a:bodyPr/>
                    <a:lstStyle/>
                    <a:p>
                      <a:r>
                        <a:rPr lang="en-US" sz="1400" dirty="0"/>
                        <a:t>Choice 3</a:t>
                      </a:r>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p:sp>
        <p:nvSpPr>
          <p:cNvPr id="26" name="Right Arrow 25"/>
          <p:cNvSpPr/>
          <p:nvPr/>
        </p:nvSpPr>
        <p:spPr>
          <a:xfrm>
            <a:off x="3011134" y="4879972"/>
            <a:ext cx="1484161" cy="242571"/>
          </a:xfrm>
          <a:prstGeom prst="righ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Content Placeholder 6"/>
          <p:cNvPicPr>
            <a:picLocks noGrp="1" noChangeAspect="1"/>
          </p:cNvPicPr>
          <p:nvPr>
            <p:ph sz="quarter" idx="17"/>
          </p:nvPr>
        </p:nvPicPr>
        <p:blipFill rotWithShape="1">
          <a:blip r:embed="rId3"/>
          <a:srcRect l="2619" r="2619"/>
          <a:stretch/>
        </p:blipFill>
        <p:spPr>
          <a:xfrm>
            <a:off x="4964956" y="4079890"/>
            <a:ext cx="2358906" cy="1938044"/>
          </a:xfrm>
        </p:spPr>
      </p:pic>
      <p:sp>
        <p:nvSpPr>
          <p:cNvPr id="24" name="Content Placeholder 2"/>
          <p:cNvSpPr>
            <a:spLocks noGrp="1"/>
          </p:cNvSpPr>
          <p:nvPr>
            <p:ph sz="quarter" idx="17"/>
          </p:nvPr>
        </p:nvSpPr>
        <p:spPr>
          <a:xfrm>
            <a:off x="3098800" y="1566543"/>
            <a:ext cx="5765800" cy="3581400"/>
          </a:xfrm>
        </p:spPr>
        <p:txBody>
          <a:bodyPr>
            <a:noAutofit/>
          </a:bodyPr>
          <a:lstStyle/>
          <a:p>
            <a:pPr marL="0" indent="0">
              <a:buNone/>
            </a:pPr>
            <a:r>
              <a:rPr lang="en-US" sz="1600" dirty="0">
                <a:solidFill>
                  <a:schemeClr val="tx1">
                    <a:lumMod val="65000"/>
                    <a:lumOff val="35000"/>
                  </a:schemeClr>
                </a:solidFill>
              </a:rPr>
              <a:t>Influence diagrams show interrelationships, decisions and uncertainties.  Value diagrams show interrelationships, decisions, uncertainties different types of costs and benefits.  This enables decision-makers to define costs as investments or expenses.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Remember that uncertainty is the element that makes decision making difficult.  The quality of the decision making depends in large part on the treatment of uncertainty</a:t>
            </a:r>
          </a:p>
        </p:txBody>
      </p:sp>
    </p:spTree>
    <p:extLst>
      <p:ext uri="{BB962C8B-B14F-4D97-AF65-F5344CB8AC3E}">
        <p14:creationId xmlns:p14="http://schemas.microsoft.com/office/powerpoint/2010/main" val="13843244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lnSpcReduction="10000"/>
          </a:bodyPr>
          <a:lstStyle/>
          <a:p>
            <a:r>
              <a:rPr lang="en-US" dirty="0"/>
              <a:t>Influence diagram/Value map</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ID/VM can be two separate tools, but  </a:t>
            </a:r>
          </a:p>
          <a:p>
            <a:pPr algn="ctr"/>
            <a:r>
              <a:rPr lang="en-US" sz="1800" b="1" i="1" dirty="0">
                <a:solidFill>
                  <a:schemeClr val="tx1">
                    <a:lumMod val="65000"/>
                    <a:lumOff val="35000"/>
                  </a:schemeClr>
                </a:solidFill>
              </a:rPr>
              <a:t>we will combine them for our purposes</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Content Placeholder 6"/>
          <p:cNvPicPr>
            <a:picLocks noGrp="1" noChangeAspect="1"/>
          </p:cNvPicPr>
          <p:nvPr>
            <p:ph sz="quarter" idx="17"/>
          </p:nvPr>
        </p:nvPicPr>
        <p:blipFill rotWithShape="1">
          <a:blip r:embed="rId3"/>
          <a:srcRect l="2619" r="2619"/>
          <a:stretch/>
        </p:blipFill>
        <p:spPr>
          <a:xfrm>
            <a:off x="152400" y="4079890"/>
            <a:ext cx="2358906" cy="1938044"/>
          </a:xfrm>
        </p:spPr>
      </p:pic>
      <p:sp>
        <p:nvSpPr>
          <p:cNvPr id="24" name="Content Placeholder 2"/>
          <p:cNvSpPr>
            <a:spLocks noGrp="1"/>
          </p:cNvSpPr>
          <p:nvPr>
            <p:ph sz="quarter" idx="17"/>
          </p:nvPr>
        </p:nvSpPr>
        <p:spPr>
          <a:xfrm>
            <a:off x="3098800" y="1282699"/>
            <a:ext cx="5765800" cy="3865244"/>
          </a:xfrm>
        </p:spPr>
        <p:txBody>
          <a:bodyPr>
            <a:noAutofit/>
          </a:bodyPr>
          <a:lstStyle/>
          <a:p>
            <a:pPr marL="0" indent="0">
              <a:buNone/>
            </a:pPr>
            <a:r>
              <a:rPr lang="en-US" sz="1600" dirty="0">
                <a:solidFill>
                  <a:schemeClr val="tx1">
                    <a:lumMod val="65000"/>
                    <a:lumOff val="35000"/>
                  </a:schemeClr>
                </a:solidFill>
              </a:rPr>
              <a:t>These diagrams provide a clear, graphical picture of the problem which facilitates dialogue among team members with different backgrounds and interests.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These are NOT flow charts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Rule:  You cannot have circular references of feedback loops</a:t>
            </a:r>
          </a:p>
        </p:txBody>
      </p:sp>
      <p:pic>
        <p:nvPicPr>
          <p:cNvPr id="20" name="Picture 19"/>
          <p:cNvPicPr/>
          <p:nvPr/>
        </p:nvPicPr>
        <p:blipFill rotWithShape="1">
          <a:blip r:embed="rId4">
            <a:extLst>
              <a:ext uri="{28A0092B-C50C-407E-A947-70E740481C1C}">
                <a14:useLocalDpi xmlns:a14="http://schemas.microsoft.com/office/drawing/2010/main" val="0"/>
              </a:ext>
            </a:extLst>
          </a:blip>
          <a:srcRect l="1666" t="21481" r="1"/>
          <a:stretch/>
        </p:blipFill>
        <p:spPr bwMode="auto">
          <a:xfrm>
            <a:off x="2973448" y="3253290"/>
            <a:ext cx="5394960" cy="2764644"/>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7033432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Influence diagram/Value map</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Example 1: Drug supply chain issues in  hospital pharmacy</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92748" y="1430338"/>
            <a:ext cx="2026930" cy="369332"/>
          </a:xfrm>
          <a:prstGeom prst="rect">
            <a:avLst/>
          </a:prstGeom>
          <a:noFill/>
        </p:spPr>
        <p:txBody>
          <a:bodyPr wrap="none" rtlCol="0">
            <a:spAutoFit/>
          </a:bodyPr>
          <a:lstStyle/>
          <a:p>
            <a:r>
              <a:rPr lang="en-US" dirty="0"/>
              <a:t>Start with the value</a:t>
            </a:r>
          </a:p>
        </p:txBody>
      </p:sp>
      <p:sp>
        <p:nvSpPr>
          <p:cNvPr id="29" name="Hexagon 28"/>
          <p:cNvSpPr/>
          <p:nvPr/>
        </p:nvSpPr>
        <p:spPr>
          <a:xfrm>
            <a:off x="2768531" y="1840691"/>
            <a:ext cx="2711447" cy="132700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Total value impact of drug supply chain issues</a:t>
            </a:r>
          </a:p>
        </p:txBody>
      </p:sp>
      <p:sp>
        <p:nvSpPr>
          <p:cNvPr id="33" name="Rectangle 32"/>
          <p:cNvSpPr/>
          <p:nvPr/>
        </p:nvSpPr>
        <p:spPr>
          <a:xfrm>
            <a:off x="2768531" y="4197309"/>
            <a:ext cx="2825614" cy="1027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Drug supply chain strategy</a:t>
            </a:r>
          </a:p>
        </p:txBody>
      </p:sp>
      <p:sp>
        <p:nvSpPr>
          <p:cNvPr id="5" name="TextBox 4"/>
          <p:cNvSpPr txBox="1"/>
          <p:nvPr/>
        </p:nvSpPr>
        <p:spPr>
          <a:xfrm>
            <a:off x="927100" y="3365500"/>
            <a:ext cx="1981845" cy="369332"/>
          </a:xfrm>
          <a:prstGeom prst="rect">
            <a:avLst/>
          </a:prstGeom>
          <a:noFill/>
        </p:spPr>
        <p:txBody>
          <a:bodyPr wrap="none" rtlCol="0">
            <a:spAutoFit/>
          </a:bodyPr>
          <a:lstStyle/>
          <a:p>
            <a:r>
              <a:rPr lang="en-US" dirty="0"/>
              <a:t>Add the decision(s)</a:t>
            </a:r>
          </a:p>
        </p:txBody>
      </p:sp>
    </p:spTree>
    <p:extLst>
      <p:ext uri="{BB962C8B-B14F-4D97-AF65-F5344CB8AC3E}">
        <p14:creationId xmlns:p14="http://schemas.microsoft.com/office/powerpoint/2010/main" val="10973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119551"/>
            <a:ext cx="8229600" cy="804042"/>
          </a:xfrm>
        </p:spPr>
        <p:txBody>
          <a:bodyPr>
            <a:normAutofit fontScale="90000"/>
          </a:bodyPr>
          <a:lstStyle/>
          <a:p>
            <a:br>
              <a:rPr lang="en-US" sz="3600" dirty="0"/>
            </a:br>
            <a:br>
              <a:rPr lang="en-US" sz="3600" dirty="0"/>
            </a:br>
            <a:r>
              <a:rPr lang="en-US" sz="2700" b="1" i="1" dirty="0">
                <a:solidFill>
                  <a:srgbClr val="595959"/>
                </a:solidFill>
              </a:rPr>
              <a:t> Thinking clearly results in clear actions</a:t>
            </a:r>
            <a:endParaRPr lang="en-US" sz="3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Why this is important</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graphicFrame>
        <p:nvGraphicFramePr>
          <p:cNvPr id="3" name="Content Placeholder 2"/>
          <p:cNvGraphicFramePr>
            <a:graphicFrameLocks noGrp="1"/>
          </p:cNvGraphicFramePr>
          <p:nvPr>
            <p:ph sz="quarter" idx="17"/>
            <p:extLst>
              <p:ext uri="{D42A27DB-BD31-4B8C-83A1-F6EECF244321}">
                <p14:modId xmlns:p14="http://schemas.microsoft.com/office/powerpoint/2010/main" val="3764259419"/>
              </p:ext>
            </p:extLst>
          </p:nvPr>
        </p:nvGraphicFramePr>
        <p:xfrm>
          <a:off x="1971392" y="923593"/>
          <a:ext cx="5257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832874" y="4856651"/>
            <a:ext cx="5853926" cy="923330"/>
          </a:xfrm>
          <a:prstGeom prst="rect">
            <a:avLst/>
          </a:prstGeom>
          <a:noFill/>
        </p:spPr>
        <p:txBody>
          <a:bodyPr wrap="square" rtlCol="0">
            <a:spAutoFit/>
          </a:bodyPr>
          <a:lstStyle/>
          <a:p>
            <a:r>
              <a:rPr lang="en-US" dirty="0"/>
              <a:t>                </a:t>
            </a:r>
            <a:r>
              <a:rPr lang="en-US" b="1" dirty="0"/>
              <a:t>  Actionable thought</a:t>
            </a:r>
            <a:r>
              <a:rPr lang="en-US" dirty="0"/>
              <a:t>:</a:t>
            </a:r>
          </a:p>
          <a:p>
            <a:pPr marL="342900" indent="-342900">
              <a:buAutoNum type="arabicPeriod"/>
            </a:pPr>
            <a:r>
              <a:rPr lang="en-US" dirty="0"/>
              <a:t>Achieve clarity of thought</a:t>
            </a:r>
          </a:p>
          <a:p>
            <a:pPr marL="342900" indent="-342900">
              <a:buAutoNum type="arabicPeriod"/>
            </a:pPr>
            <a:r>
              <a:rPr lang="en-US" dirty="0"/>
              <a:t>Achieve clarity of action in making decisions</a:t>
            </a:r>
          </a:p>
        </p:txBody>
      </p:sp>
      <p:cxnSp>
        <p:nvCxnSpPr>
          <p:cNvPr id="9" name="Straight Arrow Connector 8"/>
          <p:cNvCxnSpPr/>
          <p:nvPr/>
        </p:nvCxnSpPr>
        <p:spPr>
          <a:xfrm flipV="1">
            <a:off x="4600292" y="3035816"/>
            <a:ext cx="11542" cy="1820835"/>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12442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Influence diagram/Value map</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Example 1: Drug supply chain issues in  hospital pharmacy</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pic>
        <p:nvPicPr>
          <p:cNvPr id="18" name="Picture 17"/>
          <p:cNvPicPr/>
          <p:nvPr/>
        </p:nvPicPr>
        <p:blipFill>
          <a:blip r:embed="rId3">
            <a:alphaModFix/>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01700" y="1092200"/>
            <a:ext cx="6946900" cy="4622800"/>
          </a:xfrm>
          <a:prstGeom prst="rect">
            <a:avLst/>
          </a:prstGeom>
          <a:solidFill>
            <a:schemeClr val="accent3"/>
          </a:solidFill>
          <a:ln>
            <a:noFill/>
          </a:ln>
        </p:spPr>
      </p:pic>
    </p:spTree>
    <p:extLst>
      <p:ext uri="{BB962C8B-B14F-4D97-AF65-F5344CB8AC3E}">
        <p14:creationId xmlns:p14="http://schemas.microsoft.com/office/powerpoint/2010/main" val="33226886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Influence diagram/Value map</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Example 1: Drug supply chain issues in  hospital pharmacy</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168400" y="1092200"/>
            <a:ext cx="7010400" cy="4813300"/>
          </a:xfrm>
          <a:prstGeom prst="rect">
            <a:avLst/>
          </a:prstGeom>
          <a:noFill/>
          <a:ln>
            <a:noFill/>
          </a:ln>
        </p:spPr>
      </p:pic>
    </p:spTree>
    <p:extLst>
      <p:ext uri="{BB962C8B-B14F-4D97-AF65-F5344CB8AC3E}">
        <p14:creationId xmlns:p14="http://schemas.microsoft.com/office/powerpoint/2010/main" val="19523215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Influence diagram/Value map</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patient grievance issue: Background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Content Placeholder 6"/>
          <p:cNvPicPr>
            <a:picLocks noGrp="1" noChangeAspect="1"/>
          </p:cNvPicPr>
          <p:nvPr>
            <p:ph sz="quarter" idx="17"/>
          </p:nvPr>
        </p:nvPicPr>
        <p:blipFill rotWithShape="1">
          <a:blip r:embed="rId3"/>
          <a:srcRect l="2619" r="2619"/>
          <a:stretch/>
        </p:blipFill>
        <p:spPr>
          <a:xfrm>
            <a:off x="291356" y="3978290"/>
            <a:ext cx="2358906" cy="1938044"/>
          </a:xfrm>
        </p:spPr>
      </p:pic>
      <p:sp>
        <p:nvSpPr>
          <p:cNvPr id="24" name="Content Placeholder 2"/>
          <p:cNvSpPr>
            <a:spLocks noGrp="1"/>
          </p:cNvSpPr>
          <p:nvPr>
            <p:ph sz="quarter" idx="17"/>
          </p:nvPr>
        </p:nvSpPr>
        <p:spPr>
          <a:xfrm>
            <a:off x="3098800" y="1104900"/>
            <a:ext cx="5765800" cy="4811433"/>
          </a:xfrm>
        </p:spPr>
        <p:txBody>
          <a:bodyPr>
            <a:noAutofit/>
          </a:bodyPr>
          <a:lstStyle/>
          <a:p>
            <a:pPr marL="0" indent="0">
              <a:buNone/>
            </a:pPr>
            <a:r>
              <a:rPr lang="en-US" sz="1600" dirty="0">
                <a:solidFill>
                  <a:schemeClr val="tx1">
                    <a:lumMod val="65000"/>
                    <a:lumOff val="35000"/>
                  </a:schemeClr>
                </a:solidFill>
              </a:rPr>
              <a:t>A gap was identified when the patient relations department could not satisfy a patient with a grievance.  This gap has resulted in immediate jeopardy and lawsuits.  In an attempt to manage this gap, many of grievances were  routed to the claims department.  An analysis of this gap provided that there were many options in communicating with a patient having a grievance and these options contained value opportunities.  </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 analysis began by deconstructing the initial communication between the patient relations department and the patient with a grievance.  A pattern of imbalance  was found with:</a:t>
            </a:r>
          </a:p>
          <a:p>
            <a:r>
              <a:rPr lang="en-US" sz="1600" dirty="0">
                <a:solidFill>
                  <a:schemeClr val="tx1">
                    <a:lumMod val="65000"/>
                    <a:lumOff val="35000"/>
                  </a:schemeClr>
                </a:solidFill>
              </a:rPr>
              <a:t>Language associated with regulatory compliance</a:t>
            </a:r>
          </a:p>
          <a:p>
            <a:r>
              <a:rPr lang="en-US" sz="1600" dirty="0">
                <a:solidFill>
                  <a:schemeClr val="tx1">
                    <a:lumMod val="65000"/>
                    <a:lumOff val="35000"/>
                  </a:schemeClr>
                </a:solidFill>
              </a:rPr>
              <a:t>Language associated with risk management in an effort to minimize exposure and mitigate damages</a:t>
            </a:r>
          </a:p>
          <a:p>
            <a:r>
              <a:rPr lang="en-US" sz="1600" dirty="0">
                <a:solidFill>
                  <a:schemeClr val="tx1">
                    <a:lumMod val="65000"/>
                    <a:lumOff val="35000"/>
                  </a:schemeClr>
                </a:solidFill>
              </a:rPr>
              <a:t>Language associated with the organization’s mission vision and value statements</a:t>
            </a:r>
          </a:p>
          <a:p>
            <a:r>
              <a:rPr lang="en-US" sz="1600" dirty="0">
                <a:solidFill>
                  <a:schemeClr val="tx1">
                    <a:lumMod val="65000"/>
                    <a:lumOff val="35000"/>
                  </a:schemeClr>
                </a:solidFill>
              </a:rPr>
              <a:t>Language explaining the the standard of care (SOC) has been met as the reason to deny the relief sought in the grievance</a:t>
            </a:r>
          </a:p>
          <a:p>
            <a:pPr marL="0" indent="0">
              <a:buNone/>
            </a:pPr>
            <a:endParaRPr lang="en-US" sz="1600" dirty="0">
              <a:solidFill>
                <a:schemeClr val="tx1">
                  <a:lumMod val="65000"/>
                  <a:lumOff val="35000"/>
                </a:schemeClr>
              </a:solidFill>
            </a:endParaRPr>
          </a:p>
        </p:txBody>
      </p:sp>
    </p:spTree>
    <p:extLst>
      <p:ext uri="{BB962C8B-B14F-4D97-AF65-F5344CB8AC3E}">
        <p14:creationId xmlns:p14="http://schemas.microsoft.com/office/powerpoint/2010/main" val="220492375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Influence diagram/Value map</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patient grievance issue: Background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Content Placeholder 6"/>
          <p:cNvPicPr>
            <a:picLocks noGrp="1" noChangeAspect="1"/>
          </p:cNvPicPr>
          <p:nvPr>
            <p:ph sz="quarter" idx="17"/>
          </p:nvPr>
        </p:nvPicPr>
        <p:blipFill rotWithShape="1">
          <a:blip r:embed="rId3"/>
          <a:srcRect l="2619" r="2619"/>
          <a:stretch/>
        </p:blipFill>
        <p:spPr>
          <a:xfrm>
            <a:off x="291356" y="3978290"/>
            <a:ext cx="2358906" cy="1938044"/>
          </a:xfrm>
        </p:spPr>
      </p:pic>
      <p:sp>
        <p:nvSpPr>
          <p:cNvPr id="24" name="Content Placeholder 2"/>
          <p:cNvSpPr>
            <a:spLocks noGrp="1"/>
          </p:cNvSpPr>
          <p:nvPr>
            <p:ph sz="quarter" idx="17"/>
          </p:nvPr>
        </p:nvSpPr>
        <p:spPr>
          <a:xfrm>
            <a:off x="3098800" y="1282698"/>
            <a:ext cx="5765800" cy="4633635"/>
          </a:xfrm>
        </p:spPr>
        <p:txBody>
          <a:bodyPr>
            <a:noAutofit/>
          </a:bodyPr>
          <a:lstStyle/>
          <a:p>
            <a:pPr marL="0" indent="0">
              <a:buNone/>
            </a:pPr>
            <a:r>
              <a:rPr lang="en-US" sz="1600" dirty="0">
                <a:solidFill>
                  <a:schemeClr val="tx1">
                    <a:lumMod val="65000"/>
                    <a:lumOff val="35000"/>
                  </a:schemeClr>
                </a:solidFill>
              </a:rPr>
              <a:t>These four categories have competing interests and are in conflict with each other.  The letters to the patients have to meet CMS requirements.  The language in the letters have to reflect the organizational values of providing “remarkable patient experience” and “first do no harm”.  Yet the letters also have to contain solid rationale as to why the organization is denying the relief the patients has sought in their grievance and simultaneously provide a foundation for the organization to mitigate damages should their grievance advance to claims status.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 analysis revealed that the letters meet the regulatory requirements but provide minimal explanation as to the rationale underlying the decision to not honor the request for relief that the patient was seeking in their grievance.  Further, the regulatory language in many instances unnecessarily exposed the organization.  There was no specific, deliberate or focused risk management language.</a:t>
            </a:r>
          </a:p>
        </p:txBody>
      </p:sp>
    </p:spTree>
    <p:extLst>
      <p:ext uri="{BB962C8B-B14F-4D97-AF65-F5344CB8AC3E}">
        <p14:creationId xmlns:p14="http://schemas.microsoft.com/office/powerpoint/2010/main" val="180632932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Influence diagram/Value map</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patient grievance issue: Background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Content Placeholder 6"/>
          <p:cNvPicPr>
            <a:picLocks noGrp="1" noChangeAspect="1"/>
          </p:cNvPicPr>
          <p:nvPr>
            <p:ph sz="quarter" idx="17"/>
          </p:nvPr>
        </p:nvPicPr>
        <p:blipFill rotWithShape="1">
          <a:blip r:embed="rId3"/>
          <a:srcRect l="2619" r="2619"/>
          <a:stretch/>
        </p:blipFill>
        <p:spPr>
          <a:xfrm>
            <a:off x="291356" y="3978290"/>
            <a:ext cx="2358906" cy="1938044"/>
          </a:xfrm>
        </p:spPr>
      </p:pic>
      <p:sp>
        <p:nvSpPr>
          <p:cNvPr id="24" name="Content Placeholder 2"/>
          <p:cNvSpPr>
            <a:spLocks noGrp="1"/>
          </p:cNvSpPr>
          <p:nvPr>
            <p:ph sz="quarter" idx="17"/>
          </p:nvPr>
        </p:nvSpPr>
        <p:spPr>
          <a:xfrm>
            <a:off x="3098800" y="1282698"/>
            <a:ext cx="5765800" cy="4633635"/>
          </a:xfrm>
        </p:spPr>
        <p:txBody>
          <a:bodyPr>
            <a:noAutofit/>
          </a:bodyPr>
          <a:lstStyle/>
          <a:p>
            <a:pPr marL="0" indent="0">
              <a:buNone/>
            </a:pPr>
            <a:r>
              <a:rPr lang="en-US" sz="1600" dirty="0">
                <a:solidFill>
                  <a:schemeClr val="tx1">
                    <a:lumMod val="65000"/>
                    <a:lumOff val="35000"/>
                  </a:schemeClr>
                </a:solidFill>
              </a:rPr>
              <a:t>This imbalance is depicted in this diagram which creates a mixed message for patients and provides a weak foundation to protect the organization’s interests</a:t>
            </a:r>
          </a:p>
        </p:txBody>
      </p:sp>
      <p:graphicFrame>
        <p:nvGraphicFramePr>
          <p:cNvPr id="18" name="Diagram 17"/>
          <p:cNvGraphicFramePr/>
          <p:nvPr>
            <p:extLst>
              <p:ext uri="{D42A27DB-BD31-4B8C-83A1-F6EECF244321}">
                <p14:modId xmlns:p14="http://schemas.microsoft.com/office/powerpoint/2010/main" val="2312938386"/>
              </p:ext>
            </p:extLst>
          </p:nvPr>
        </p:nvGraphicFramePr>
        <p:xfrm>
          <a:off x="3531029" y="2134909"/>
          <a:ext cx="4619625" cy="3781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 Box 1"/>
          <p:cNvSpPr txBox="1">
            <a:spLocks noChangeArrowheads="1"/>
          </p:cNvSpPr>
          <p:nvPr/>
        </p:nvSpPr>
        <p:spPr bwMode="auto">
          <a:xfrm>
            <a:off x="3213103" y="2274888"/>
            <a:ext cx="1558925" cy="815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ÇlÇr ñæí©" charset="0"/>
              </a:rPr>
              <a:t>Language explaining that the SOC was met as the reason to deny the relief sought in the grievance</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3" name="Text Box 2"/>
          <p:cNvSpPr txBox="1">
            <a:spLocks noChangeArrowheads="1"/>
          </p:cNvSpPr>
          <p:nvPr/>
        </p:nvSpPr>
        <p:spPr bwMode="auto">
          <a:xfrm>
            <a:off x="7458075" y="3646502"/>
            <a:ext cx="1590675" cy="6635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ÇlÇr ñæí©" charset="0"/>
              </a:rPr>
              <a:t>Risk language to minimize exposure to </a:t>
            </a:r>
            <a:r>
              <a:rPr lang="en-US" sz="1000" dirty="0">
                <a:latin typeface="Cambria" charset="0"/>
                <a:ea typeface="ÇlÇr ñæí©" charset="0"/>
              </a:rPr>
              <a:t>organization </a:t>
            </a:r>
            <a:r>
              <a:rPr kumimoji="0" lang="en-US" sz="1000" b="0" i="0" u="none" strike="noStrike" cap="none" normalizeH="0" baseline="0" dirty="0">
                <a:ln>
                  <a:noFill/>
                </a:ln>
                <a:solidFill>
                  <a:schemeClr val="tx1"/>
                </a:solidFill>
                <a:effectLst/>
                <a:latin typeface="Cambria" charset="0"/>
                <a:ea typeface="ÇlÇr ñæí©" charset="0"/>
              </a:rPr>
              <a:t>and to mitigate damages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cxnSp>
        <p:nvCxnSpPr>
          <p:cNvPr id="6" name="Straight Connector 5"/>
          <p:cNvCxnSpPr/>
          <p:nvPr/>
        </p:nvCxnSpPr>
        <p:spPr>
          <a:xfrm>
            <a:off x="4772028" y="2844800"/>
            <a:ext cx="549272"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229192" y="3646502"/>
            <a:ext cx="22888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8039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4054475" y="2733021"/>
            <a:ext cx="4168775" cy="3432175"/>
          </a:xfrm>
          <a:prstGeom prst="flowChartConnector">
            <a:avLst/>
          </a:prstGeom>
          <a:solidFill>
            <a:srgbClr val="EEECE1"/>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Influence diagram/Value map</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patient grievance issue: Background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Content Placeholder 6"/>
          <p:cNvPicPr>
            <a:picLocks noGrp="1" noChangeAspect="1"/>
          </p:cNvPicPr>
          <p:nvPr>
            <p:ph sz="quarter" idx="17"/>
          </p:nvPr>
        </p:nvPicPr>
        <p:blipFill rotWithShape="1">
          <a:blip r:embed="rId3"/>
          <a:srcRect l="2619" r="2619"/>
          <a:stretch/>
        </p:blipFill>
        <p:spPr>
          <a:xfrm>
            <a:off x="291356" y="3978290"/>
            <a:ext cx="2358906" cy="1938044"/>
          </a:xfrm>
        </p:spPr>
      </p:pic>
      <p:sp>
        <p:nvSpPr>
          <p:cNvPr id="24" name="Content Placeholder 2"/>
          <p:cNvSpPr>
            <a:spLocks noGrp="1"/>
          </p:cNvSpPr>
          <p:nvPr>
            <p:ph sz="quarter" idx="17"/>
          </p:nvPr>
        </p:nvSpPr>
        <p:spPr>
          <a:xfrm>
            <a:off x="3098800" y="1092200"/>
            <a:ext cx="5765800" cy="4824133"/>
          </a:xfrm>
        </p:spPr>
        <p:txBody>
          <a:bodyPr>
            <a:noAutofit/>
          </a:bodyPr>
          <a:lstStyle/>
          <a:p>
            <a:pPr marL="0" indent="0">
              <a:buNone/>
            </a:pPr>
            <a:r>
              <a:rPr lang="en-US" sz="1600" dirty="0">
                <a:solidFill>
                  <a:schemeClr val="tx1">
                    <a:lumMod val="65000"/>
                    <a:lumOff val="35000"/>
                  </a:schemeClr>
                </a:solidFill>
              </a:rPr>
              <a:t>This graphic establishes a more proportional balance and creates a partnership opportunity with the patient.  A partnership model is significantly different from the current advocacy model.  The construction of this new opportunity reinforces the concept that “patient partnerships” are the organization's core product as was evidenced by their language “the remarkable patient experience”.</a:t>
            </a:r>
          </a:p>
        </p:txBody>
      </p:sp>
      <p:graphicFrame>
        <p:nvGraphicFramePr>
          <p:cNvPr id="18" name="Diagram 17"/>
          <p:cNvGraphicFramePr/>
          <p:nvPr>
            <p:extLst>
              <p:ext uri="{D42A27DB-BD31-4B8C-83A1-F6EECF244321}">
                <p14:modId xmlns:p14="http://schemas.microsoft.com/office/powerpoint/2010/main" val="678585386"/>
              </p:ext>
            </p:extLst>
          </p:nvPr>
        </p:nvGraphicFramePr>
        <p:xfrm>
          <a:off x="3303156" y="3081337"/>
          <a:ext cx="5943600" cy="2473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4772028" y="5554662"/>
            <a:ext cx="2962272" cy="461665"/>
          </a:xfrm>
          <a:prstGeom prst="rect">
            <a:avLst/>
          </a:prstGeom>
          <a:noFill/>
        </p:spPr>
        <p:txBody>
          <a:bodyPr wrap="square" rtlCol="0">
            <a:spAutoFit/>
          </a:bodyPr>
          <a:lstStyle/>
          <a:p>
            <a:r>
              <a:rPr lang="en-US" sz="1200" b="1" dirty="0"/>
              <a:t>Organization’s mission, vision and value                  		      language</a:t>
            </a:r>
          </a:p>
        </p:txBody>
      </p:sp>
    </p:spTree>
    <p:extLst>
      <p:ext uri="{BB962C8B-B14F-4D97-AF65-F5344CB8AC3E}">
        <p14:creationId xmlns:p14="http://schemas.microsoft.com/office/powerpoint/2010/main" val="34100523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Influence diagram/Value map</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The patient grievance issue: Background</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Content Placeholder 6"/>
          <p:cNvPicPr>
            <a:picLocks noGrp="1" noChangeAspect="1"/>
          </p:cNvPicPr>
          <p:nvPr>
            <p:ph sz="quarter" idx="17"/>
          </p:nvPr>
        </p:nvPicPr>
        <p:blipFill rotWithShape="1">
          <a:blip r:embed="rId3"/>
          <a:srcRect l="2619" r="2619"/>
          <a:stretch/>
        </p:blipFill>
        <p:spPr>
          <a:xfrm>
            <a:off x="291356" y="3978290"/>
            <a:ext cx="2358906" cy="1938044"/>
          </a:xfrm>
        </p:spPr>
      </p:pic>
      <p:sp>
        <p:nvSpPr>
          <p:cNvPr id="24" name="Content Placeholder 2"/>
          <p:cNvSpPr>
            <a:spLocks noGrp="1"/>
          </p:cNvSpPr>
          <p:nvPr>
            <p:ph sz="quarter" idx="17"/>
          </p:nvPr>
        </p:nvSpPr>
        <p:spPr>
          <a:xfrm>
            <a:off x="3098800" y="1282698"/>
            <a:ext cx="5765800" cy="4633635"/>
          </a:xfrm>
        </p:spPr>
        <p:txBody>
          <a:bodyPr>
            <a:noAutofit/>
          </a:bodyPr>
          <a:lstStyle/>
          <a:p>
            <a:pPr marL="0" indent="0">
              <a:buNone/>
            </a:pPr>
            <a:r>
              <a:rPr lang="en-US" sz="1600" dirty="0">
                <a:solidFill>
                  <a:schemeClr val="tx1">
                    <a:lumMod val="65000"/>
                    <a:lumOff val="35000"/>
                  </a:schemeClr>
                </a:solidFill>
              </a:rPr>
              <a:t>This  analysis provided the background for the value map.  The value map on the following page identifies the value of partnering with patients to build customer intimacy and advance the organizational mission of “improving the health of communities, one person at a time”.</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This map offers value for creating a new department, changing the communication model from patient advocacy to patient partnership and establishes a foundation for increased patient satisfaction.</a:t>
            </a:r>
          </a:p>
        </p:txBody>
      </p:sp>
    </p:spTree>
    <p:extLst>
      <p:ext uri="{BB962C8B-B14F-4D97-AF65-F5344CB8AC3E}">
        <p14:creationId xmlns:p14="http://schemas.microsoft.com/office/powerpoint/2010/main" val="20580654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88901"/>
            <a:ext cx="8001000" cy="750704"/>
          </a:xfrm>
        </p:spPr>
        <p:txBody>
          <a:bodyPr>
            <a:normAutofit/>
          </a:bodyPr>
          <a:lstStyle/>
          <a:p>
            <a:r>
              <a:rPr lang="en-US" dirty="0"/>
              <a:t>Influence diagram/Value map</a:t>
            </a:r>
          </a:p>
          <a:p>
            <a:pPr algn="ctr"/>
            <a:r>
              <a:rPr lang="en-US" sz="1800" b="1" i="1" dirty="0">
                <a:solidFill>
                  <a:schemeClr val="tx1">
                    <a:lumMod val="65000"/>
                    <a:lumOff val="35000"/>
                  </a:schemeClr>
                </a:solidFill>
              </a:rPr>
              <a:t>Example 2: Patient grievance issue</a:t>
            </a:r>
          </a:p>
          <a:p>
            <a:pPr algn="ctr"/>
            <a:endParaRPr lang="en-US" sz="1800" b="1" i="1" dirty="0">
              <a:solidFill>
                <a:schemeClr val="tx1">
                  <a:lumMod val="65000"/>
                  <a:lumOff val="35000"/>
                </a:schemeClr>
              </a:solidFill>
            </a:endParaRP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Content Placeholder 6"/>
          <p:cNvPicPr>
            <a:picLocks noGrp="1" noChangeAspect="1"/>
          </p:cNvPicPr>
          <p:nvPr>
            <p:ph sz="quarter" idx="15"/>
          </p:nvPr>
        </p:nvPicPr>
        <p:blipFill rotWithShape="1">
          <a:blip r:embed="rId3"/>
          <a:srcRect l="-1904" r="-1542" b="4629"/>
          <a:stretch/>
        </p:blipFill>
        <p:spPr>
          <a:xfrm>
            <a:off x="457200" y="612543"/>
            <a:ext cx="7576734" cy="5331057"/>
          </a:xfrm>
        </p:spPr>
      </p:pic>
    </p:spTree>
    <p:extLst>
      <p:ext uri="{BB962C8B-B14F-4D97-AF65-F5344CB8AC3E}">
        <p14:creationId xmlns:p14="http://schemas.microsoft.com/office/powerpoint/2010/main" val="12701280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457200" y="88901"/>
            <a:ext cx="8001000" cy="750704"/>
          </a:xfrm>
        </p:spPr>
        <p:txBody>
          <a:bodyPr>
            <a:normAutofit/>
          </a:bodyPr>
          <a:lstStyle/>
          <a:p>
            <a:r>
              <a:rPr lang="en-US" dirty="0"/>
              <a:t>Influence diagram/Value map</a:t>
            </a:r>
          </a:p>
          <a:p>
            <a:pPr algn="ctr"/>
            <a:r>
              <a:rPr lang="en-US" sz="1800" b="1" i="1" dirty="0">
                <a:solidFill>
                  <a:schemeClr val="tx1">
                    <a:lumMod val="65000"/>
                    <a:lumOff val="35000"/>
                  </a:schemeClr>
                </a:solidFill>
              </a:rPr>
              <a:t>Example 3: Investment in Safe Patient Handling: (Source p.26) </a:t>
            </a:r>
          </a:p>
          <a:p>
            <a:pPr algn="ctr"/>
            <a:endParaRPr lang="en-US" sz="1800" b="1" i="1" dirty="0">
              <a:solidFill>
                <a:schemeClr val="tx1">
                  <a:lumMod val="65000"/>
                  <a:lumOff val="35000"/>
                </a:schemeClr>
              </a:solidFill>
            </a:endParaRP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1092200" y="602586"/>
            <a:ext cx="6718300" cy="5397127"/>
          </a:xfrm>
          <a:prstGeom prst="rect">
            <a:avLst/>
          </a:prstGeom>
        </p:spPr>
      </p:pic>
    </p:spTree>
    <p:extLst>
      <p:ext uri="{BB962C8B-B14F-4D97-AF65-F5344CB8AC3E}">
        <p14:creationId xmlns:p14="http://schemas.microsoft.com/office/powerpoint/2010/main" val="27749734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Heat map</a:t>
            </a:r>
          </a:p>
        </p:txBody>
      </p:sp>
      <p:sp>
        <p:nvSpPr>
          <p:cNvPr id="13" name="Text Placeholder 12"/>
          <p:cNvSpPr>
            <a:spLocks noGrp="1"/>
          </p:cNvSpPr>
          <p:nvPr>
            <p:ph type="body" sz="quarter" idx="15"/>
          </p:nvPr>
        </p:nvSpPr>
        <p:spPr/>
        <p:txBody>
          <a:bodyPr/>
          <a:lstStyle/>
          <a:p>
            <a:r>
              <a:rPr lang="en-US" dirty="0"/>
              <a:t>04</a:t>
            </a:r>
          </a:p>
        </p:txBody>
      </p:sp>
    </p:spTree>
    <p:extLst>
      <p:ext uri="{BB962C8B-B14F-4D97-AF65-F5344CB8AC3E}">
        <p14:creationId xmlns:p14="http://schemas.microsoft.com/office/powerpoint/2010/main" val="3084427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119551"/>
            <a:ext cx="8229600" cy="804042"/>
          </a:xfrm>
        </p:spPr>
        <p:txBody>
          <a:bodyPr>
            <a:normAutofit fontScale="90000"/>
          </a:bodyPr>
          <a:lstStyle/>
          <a:p>
            <a:br>
              <a:rPr lang="en-US" sz="3600" dirty="0"/>
            </a:br>
            <a:br>
              <a:rPr lang="en-US" sz="3600" dirty="0"/>
            </a:br>
            <a:r>
              <a:rPr lang="en-US" sz="2700" b="1" i="1" dirty="0">
                <a:solidFill>
                  <a:srgbClr val="595959"/>
                </a:solidFill>
              </a:rPr>
              <a:t> Getting it wrong destroys immense value</a:t>
            </a:r>
            <a:endParaRPr lang="en-US" sz="3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Why this is important</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24" name="Content Placeholder 4"/>
          <p:cNvSpPr>
            <a:spLocks noGrp="1"/>
          </p:cNvSpPr>
          <p:nvPr>
            <p:ph sz="quarter" idx="17"/>
          </p:nvPr>
        </p:nvSpPr>
        <p:spPr>
          <a:xfrm>
            <a:off x="3429000" y="1600200"/>
            <a:ext cx="5257800" cy="4114800"/>
          </a:xfrm>
        </p:spPr>
        <p:txBody>
          <a:bodyPr>
            <a:normAutofit/>
          </a:bodyPr>
          <a:lstStyle/>
          <a:p>
            <a:pPr marL="0" indent="0">
              <a:buNone/>
            </a:pPr>
            <a:r>
              <a:rPr lang="en-US" sz="1800" dirty="0">
                <a:solidFill>
                  <a:schemeClr val="tx1">
                    <a:lumMod val="65000"/>
                    <a:lumOff val="35000"/>
                  </a:schemeClr>
                </a:solidFill>
              </a:rPr>
              <a:t>There are five ways to “get it wrong”:</a:t>
            </a:r>
          </a:p>
          <a:p>
            <a:pPr>
              <a:buAutoNum type="arabicPeriod"/>
            </a:pPr>
            <a:r>
              <a:rPr lang="en-US" sz="1800" dirty="0">
                <a:solidFill>
                  <a:schemeClr val="tx1">
                    <a:lumMod val="65000"/>
                    <a:lumOff val="35000"/>
                  </a:schemeClr>
                </a:solidFill>
              </a:rPr>
              <a:t>Missing the market</a:t>
            </a:r>
          </a:p>
          <a:p>
            <a:pPr>
              <a:buAutoNum type="arabicPeriod"/>
            </a:pPr>
            <a:r>
              <a:rPr lang="en-US" sz="1800" dirty="0">
                <a:solidFill>
                  <a:schemeClr val="tx1">
                    <a:lumMod val="65000"/>
                    <a:lumOff val="35000"/>
                  </a:schemeClr>
                </a:solidFill>
              </a:rPr>
              <a:t>Poor execution</a:t>
            </a:r>
          </a:p>
          <a:p>
            <a:pPr>
              <a:buAutoNum type="arabicPeriod"/>
            </a:pPr>
            <a:r>
              <a:rPr lang="en-US" sz="1800" dirty="0">
                <a:solidFill>
                  <a:schemeClr val="tx1">
                    <a:lumMod val="65000"/>
                    <a:lumOff val="35000"/>
                  </a:schemeClr>
                </a:solidFill>
              </a:rPr>
              <a:t>Bad strategy</a:t>
            </a:r>
          </a:p>
          <a:p>
            <a:pPr>
              <a:buAutoNum type="arabicPeriod"/>
            </a:pPr>
            <a:r>
              <a:rPr lang="en-US" sz="1800" dirty="0">
                <a:solidFill>
                  <a:schemeClr val="tx1">
                    <a:lumMod val="65000"/>
                    <a:lumOff val="35000"/>
                  </a:schemeClr>
                </a:solidFill>
              </a:rPr>
              <a:t>Bad luck</a:t>
            </a:r>
          </a:p>
          <a:p>
            <a:pPr>
              <a:buAutoNum type="arabicPeriod"/>
            </a:pPr>
            <a:r>
              <a:rPr lang="en-US" sz="1800" dirty="0">
                <a:solidFill>
                  <a:schemeClr val="tx1">
                    <a:lumMod val="65000"/>
                    <a:lumOff val="35000"/>
                  </a:schemeClr>
                </a:solidFill>
              </a:rPr>
              <a:t>Fraud</a:t>
            </a:r>
          </a:p>
        </p:txBody>
      </p:sp>
    </p:spTree>
    <p:extLst>
      <p:ext uri="{BB962C8B-B14F-4D97-AF65-F5344CB8AC3E}">
        <p14:creationId xmlns:p14="http://schemas.microsoft.com/office/powerpoint/2010/main" val="104757833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52400" y="1587500"/>
            <a:ext cx="2819400" cy="24130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rgbClr val="9BBB59"/>
                </a:solidFill>
              </a:rPr>
              <a:t>P</a:t>
            </a:r>
          </a:p>
        </p:txBody>
      </p:sp>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Heat map</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Introduction</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sz="quarter" idx="17"/>
          </p:nvPr>
        </p:nvSpPr>
        <p:spPr>
          <a:xfrm>
            <a:off x="3098800" y="1282698"/>
            <a:ext cx="5765800" cy="4633635"/>
          </a:xfrm>
        </p:spPr>
        <p:txBody>
          <a:bodyPr>
            <a:noAutofit/>
          </a:bodyPr>
          <a:lstStyle/>
          <a:p>
            <a:pPr marL="0" indent="0">
              <a:buNone/>
            </a:pPr>
            <a:r>
              <a:rPr lang="en-US" sz="1600" dirty="0">
                <a:solidFill>
                  <a:schemeClr val="tx1">
                    <a:lumMod val="65000"/>
                    <a:lumOff val="35000"/>
                  </a:schemeClr>
                </a:solidFill>
              </a:rPr>
              <a:t>A user friendly tool used in ERM and VDERM is a heat map (also known as a “risk map”).  This is a visual depiction of the relationship between risk frequency and risk severity and tells the story of the organization's threats and opportunities.  Risk maps position the organization to develop prioritized, organizational-wide solutions and strategies.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Heat (risk) maps are presented by using a two dimensional grid with one axis representing likelihood of occurrence (known as frequency) and the other axis representing degree of financial impact or harm (known as severity).  The upper right quadrant represents critical risk, the upper and lower right quadrants represent moderate risk and the lower right quadrant represents low risk.  Typically, risks are organized into six categories: financial risk, operational risk, strategic risk, legal and regulatory risk, technology risk and human capital risk.</a:t>
            </a:r>
          </a:p>
        </p:txBody>
      </p:sp>
      <p:pic>
        <p:nvPicPr>
          <p:cNvPr id="18" name="Picture 17"/>
          <p:cNvPicPr>
            <a:picLocks noChangeAspect="1"/>
          </p:cNvPicPr>
          <p:nvPr/>
        </p:nvPicPr>
        <p:blipFill>
          <a:blip r:embed="rId3"/>
          <a:stretch>
            <a:fillRect/>
          </a:stretch>
        </p:blipFill>
        <p:spPr>
          <a:xfrm>
            <a:off x="329330" y="4279103"/>
            <a:ext cx="2057980" cy="1534308"/>
          </a:xfrm>
          <a:prstGeom prst="rect">
            <a:avLst/>
          </a:prstGeom>
        </p:spPr>
      </p:pic>
      <p:pic>
        <p:nvPicPr>
          <p:cNvPr id="20" name="Picture 19"/>
          <p:cNvPicPr/>
          <p:nvPr/>
        </p:nvPicPr>
        <p:blipFill>
          <a:blip r:embed="rId4">
            <a:extLst>
              <a:ext uri="{28A0092B-C50C-407E-A947-70E740481C1C}">
                <a14:useLocalDpi xmlns:a14="http://schemas.microsoft.com/office/drawing/2010/main" val="0"/>
              </a:ext>
            </a:extLst>
          </a:blip>
          <a:srcRect/>
          <a:stretch>
            <a:fillRect/>
          </a:stretch>
        </p:blipFill>
        <p:spPr bwMode="auto">
          <a:xfrm>
            <a:off x="266700" y="2424114"/>
            <a:ext cx="2438400" cy="1604962"/>
          </a:xfrm>
          <a:prstGeom prst="rect">
            <a:avLst/>
          </a:prstGeom>
          <a:noFill/>
          <a:ln>
            <a:noFill/>
          </a:ln>
        </p:spPr>
      </p:pic>
      <p:sp>
        <p:nvSpPr>
          <p:cNvPr id="4" name="TextBox 3"/>
          <p:cNvSpPr txBox="1"/>
          <p:nvPr/>
        </p:nvSpPr>
        <p:spPr>
          <a:xfrm>
            <a:off x="329330" y="1790700"/>
            <a:ext cx="2247900" cy="523220"/>
          </a:xfrm>
          <a:prstGeom prst="rect">
            <a:avLst/>
          </a:prstGeom>
          <a:noFill/>
        </p:spPr>
        <p:txBody>
          <a:bodyPr wrap="square" rtlCol="0">
            <a:spAutoFit/>
          </a:bodyPr>
          <a:lstStyle/>
          <a:p>
            <a:r>
              <a:rPr lang="en-US" sz="1400" dirty="0">
                <a:solidFill>
                  <a:schemeClr val="accent3"/>
                </a:solidFill>
              </a:rPr>
              <a:t>Please refer to this article in your reading materials</a:t>
            </a:r>
          </a:p>
        </p:txBody>
      </p:sp>
    </p:spTree>
    <p:extLst>
      <p:ext uri="{BB962C8B-B14F-4D97-AF65-F5344CB8AC3E}">
        <p14:creationId xmlns:p14="http://schemas.microsoft.com/office/powerpoint/2010/main" val="5098219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4010" y="1092200"/>
            <a:ext cx="1994190" cy="29083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1" dirty="0">
              <a:solidFill>
                <a:srgbClr val="9BBB59"/>
              </a:solidFill>
            </a:endParaRPr>
          </a:p>
        </p:txBody>
      </p:sp>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140189"/>
            <a:ext cx="8534400" cy="494811"/>
          </a:xfrm>
        </p:spPr>
        <p:txBody>
          <a:bodyPr>
            <a:normAutofit fontScale="47500" lnSpcReduction="20000"/>
          </a:bodyPr>
          <a:lstStyle/>
          <a:p>
            <a:r>
              <a:rPr lang="en-US" sz="3300" dirty="0"/>
              <a:t>Heat map</a:t>
            </a:r>
          </a:p>
          <a:p>
            <a:pPr algn="ctr"/>
            <a:endParaRPr lang="en-US" sz="1800" b="1" i="1" dirty="0">
              <a:solidFill>
                <a:schemeClr val="tx1">
                  <a:lumMod val="65000"/>
                  <a:lumOff val="35000"/>
                </a:schemeClr>
              </a:solidFill>
            </a:endParaRPr>
          </a:p>
          <a:p>
            <a:pPr algn="ctr"/>
            <a:r>
              <a:rPr lang="en-US" sz="2900" b="1" i="1" dirty="0">
                <a:solidFill>
                  <a:schemeClr val="tx1">
                    <a:lumMod val="65000"/>
                    <a:lumOff val="35000"/>
                  </a:schemeClr>
                </a:solidFill>
              </a:rPr>
              <a:t>Introduction</a:t>
            </a:r>
            <a:endParaRPr lang="en-US" sz="2900"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sz="quarter" idx="17"/>
          </p:nvPr>
        </p:nvSpPr>
        <p:spPr>
          <a:xfrm>
            <a:off x="2387310" y="635000"/>
            <a:ext cx="6604290" cy="5306734"/>
          </a:xfrm>
        </p:spPr>
        <p:txBody>
          <a:bodyPr>
            <a:noAutofit/>
          </a:bodyPr>
          <a:lstStyle/>
          <a:p>
            <a:pPr marL="0" indent="0">
              <a:buNone/>
            </a:pPr>
            <a:r>
              <a:rPr lang="en-US" sz="1600" dirty="0">
                <a:solidFill>
                  <a:schemeClr val="tx1">
                    <a:lumMod val="65000"/>
                    <a:lumOff val="35000"/>
                  </a:schemeClr>
                </a:solidFill>
              </a:rPr>
              <a:t>The AHSRM ERM White paper provides definitions of the risk domains that are used on risk maps.  They identify 8 domains:</a:t>
            </a:r>
          </a:p>
        </p:txBody>
      </p:sp>
      <p:pic>
        <p:nvPicPr>
          <p:cNvPr id="18" name="Picture 17"/>
          <p:cNvPicPr>
            <a:picLocks noChangeAspect="1"/>
          </p:cNvPicPr>
          <p:nvPr/>
        </p:nvPicPr>
        <p:blipFill>
          <a:blip r:embed="rId3"/>
          <a:stretch>
            <a:fillRect/>
          </a:stretch>
        </p:blipFill>
        <p:spPr>
          <a:xfrm>
            <a:off x="152400" y="4279103"/>
            <a:ext cx="2057980" cy="1534308"/>
          </a:xfrm>
          <a:prstGeom prst="rect">
            <a:avLst/>
          </a:prstGeom>
        </p:spPr>
      </p:pic>
      <p:sp>
        <p:nvSpPr>
          <p:cNvPr id="4" name="TextBox 3"/>
          <p:cNvSpPr txBox="1"/>
          <p:nvPr/>
        </p:nvSpPr>
        <p:spPr>
          <a:xfrm>
            <a:off x="152400" y="1313646"/>
            <a:ext cx="1800798" cy="954107"/>
          </a:xfrm>
          <a:prstGeom prst="rect">
            <a:avLst/>
          </a:prstGeom>
          <a:noFill/>
        </p:spPr>
        <p:txBody>
          <a:bodyPr wrap="square" rtlCol="0">
            <a:spAutoFit/>
          </a:bodyPr>
          <a:lstStyle/>
          <a:p>
            <a:r>
              <a:rPr lang="en-US" sz="1400" dirty="0">
                <a:solidFill>
                  <a:schemeClr val="accent3"/>
                </a:solidFill>
              </a:rPr>
              <a:t>Please refer to this article in your reading materials for a more in-depth explanation</a:t>
            </a:r>
          </a:p>
        </p:txBody>
      </p:sp>
      <p:pic>
        <p:nvPicPr>
          <p:cNvPr id="2" name="Picture 1"/>
          <p:cNvPicPr>
            <a:picLocks noChangeAspect="1"/>
          </p:cNvPicPr>
          <p:nvPr/>
        </p:nvPicPr>
        <p:blipFill>
          <a:blip r:embed="rId4"/>
          <a:stretch>
            <a:fillRect/>
          </a:stretch>
        </p:blipFill>
        <p:spPr>
          <a:xfrm>
            <a:off x="314608" y="2508634"/>
            <a:ext cx="1600200" cy="85810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11648001"/>
              </p:ext>
            </p:extLst>
          </p:nvPr>
        </p:nvGraphicFramePr>
        <p:xfrm>
          <a:off x="2210380" y="1266003"/>
          <a:ext cx="6781220" cy="4582159"/>
        </p:xfrm>
        <a:graphic>
          <a:graphicData uri="http://schemas.openxmlformats.org/drawingml/2006/table">
            <a:tbl>
              <a:tblPr firstRow="1" bandRow="1">
                <a:tableStyleId>{F5AB1C69-6EDB-4FF4-983F-18BD219EF322}</a:tableStyleId>
              </a:tblPr>
              <a:tblGrid>
                <a:gridCol w="1343442">
                  <a:extLst>
                    <a:ext uri="{9D8B030D-6E8A-4147-A177-3AD203B41FA5}">
                      <a16:colId xmlns:a16="http://schemas.microsoft.com/office/drawing/2014/main" val="20000"/>
                    </a:ext>
                  </a:extLst>
                </a:gridCol>
                <a:gridCol w="5437778">
                  <a:extLst>
                    <a:ext uri="{9D8B030D-6E8A-4147-A177-3AD203B41FA5}">
                      <a16:colId xmlns:a16="http://schemas.microsoft.com/office/drawing/2014/main" val="20001"/>
                    </a:ext>
                  </a:extLst>
                </a:gridCol>
              </a:tblGrid>
              <a:tr h="370840">
                <a:tc>
                  <a:txBody>
                    <a:bodyPr/>
                    <a:lstStyle/>
                    <a:p>
                      <a:r>
                        <a:rPr lang="en-US" sz="1400" dirty="0"/>
                        <a:t>Domain</a:t>
                      </a:r>
                    </a:p>
                  </a:txBody>
                  <a:tcPr/>
                </a:tc>
                <a:tc>
                  <a:txBody>
                    <a:bodyPr/>
                    <a:lstStyle/>
                    <a:p>
                      <a:r>
                        <a:rPr lang="en-US" sz="1400" dirty="0"/>
                        <a:t>Description/Example</a:t>
                      </a:r>
                    </a:p>
                  </a:txBody>
                  <a:tcPr/>
                </a:tc>
                <a:extLst>
                  <a:ext uri="{0D108BD9-81ED-4DB2-BD59-A6C34878D82A}">
                    <a16:rowId xmlns:a16="http://schemas.microsoft.com/office/drawing/2014/main" val="10000"/>
                  </a:ext>
                </a:extLst>
              </a:tr>
              <a:tr h="370840">
                <a:tc>
                  <a:txBody>
                    <a:bodyPr/>
                    <a:lstStyle/>
                    <a:p>
                      <a:r>
                        <a:rPr lang="en-US" sz="1400" dirty="0"/>
                        <a:t>Operational</a:t>
                      </a:r>
                    </a:p>
                  </a:txBody>
                  <a:tcPr/>
                </a:tc>
                <a:tc>
                  <a:txBody>
                    <a:bodyPr/>
                    <a:lstStyle/>
                    <a:p>
                      <a:r>
                        <a:rPr lang="en-US" sz="1400" dirty="0"/>
                        <a:t>Related to risks resulting from inadequate or failed internal</a:t>
                      </a:r>
                      <a:r>
                        <a:rPr lang="en-US" sz="1400" baseline="0" dirty="0"/>
                        <a:t> processes, people or systems that affect business operations</a:t>
                      </a:r>
                      <a:endParaRPr lang="en-US" sz="1400" dirty="0"/>
                    </a:p>
                  </a:txBody>
                  <a:tcPr/>
                </a:tc>
                <a:extLst>
                  <a:ext uri="{0D108BD9-81ED-4DB2-BD59-A6C34878D82A}">
                    <a16:rowId xmlns:a16="http://schemas.microsoft.com/office/drawing/2014/main" val="10001"/>
                  </a:ext>
                </a:extLst>
              </a:tr>
              <a:tr h="370840">
                <a:tc>
                  <a:txBody>
                    <a:bodyPr/>
                    <a:lstStyle/>
                    <a:p>
                      <a:r>
                        <a:rPr lang="en-US" sz="1400" dirty="0"/>
                        <a:t>Clinical/Patient Safety</a:t>
                      </a:r>
                    </a:p>
                  </a:txBody>
                  <a:tcPr/>
                </a:tc>
                <a:tc>
                  <a:txBody>
                    <a:bodyPr/>
                    <a:lstStyle/>
                    <a:p>
                      <a:r>
                        <a:rPr lang="en-US" sz="1400" dirty="0"/>
                        <a:t>Related to risks associated with the delivery of care</a:t>
                      </a:r>
                    </a:p>
                  </a:txBody>
                  <a:tcPr/>
                </a:tc>
                <a:extLst>
                  <a:ext uri="{0D108BD9-81ED-4DB2-BD59-A6C34878D82A}">
                    <a16:rowId xmlns:a16="http://schemas.microsoft.com/office/drawing/2014/main" val="10002"/>
                  </a:ext>
                </a:extLst>
              </a:tr>
              <a:tr h="370840">
                <a:tc>
                  <a:txBody>
                    <a:bodyPr/>
                    <a:lstStyle/>
                    <a:p>
                      <a:r>
                        <a:rPr lang="en-US" sz="1400" dirty="0"/>
                        <a:t>Strategic</a:t>
                      </a:r>
                    </a:p>
                  </a:txBody>
                  <a:tcPr/>
                </a:tc>
                <a:tc>
                  <a:txBody>
                    <a:bodyPr/>
                    <a:lstStyle/>
                    <a:p>
                      <a:r>
                        <a:rPr lang="en-US" sz="1400" dirty="0"/>
                        <a:t>Related to risks associated with the focus and direction of</a:t>
                      </a:r>
                      <a:r>
                        <a:rPr lang="en-US" sz="1400" baseline="0" dirty="0"/>
                        <a:t> the organization</a:t>
                      </a:r>
                      <a:endParaRPr lang="en-US" sz="1400" dirty="0"/>
                    </a:p>
                  </a:txBody>
                  <a:tcPr/>
                </a:tc>
                <a:extLst>
                  <a:ext uri="{0D108BD9-81ED-4DB2-BD59-A6C34878D82A}">
                    <a16:rowId xmlns:a16="http://schemas.microsoft.com/office/drawing/2014/main" val="10003"/>
                  </a:ext>
                </a:extLst>
              </a:tr>
              <a:tr h="370840">
                <a:tc>
                  <a:txBody>
                    <a:bodyPr/>
                    <a:lstStyle/>
                    <a:p>
                      <a:r>
                        <a:rPr lang="en-US" sz="1400" dirty="0"/>
                        <a:t>Financial</a:t>
                      </a:r>
                    </a:p>
                  </a:txBody>
                  <a:tcPr/>
                </a:tc>
                <a:tc>
                  <a:txBody>
                    <a:bodyPr/>
                    <a:lstStyle/>
                    <a:p>
                      <a:r>
                        <a:rPr lang="en-US" sz="1400" dirty="0"/>
                        <a:t>Related to risks</a:t>
                      </a:r>
                      <a:r>
                        <a:rPr lang="en-US" sz="1400" baseline="0" dirty="0"/>
                        <a:t> resulting from anything that affects the sustainability of the organization, access to capital or external financial ratings</a:t>
                      </a:r>
                      <a:endParaRPr lang="en-US" sz="1400" dirty="0"/>
                    </a:p>
                  </a:txBody>
                  <a:tcPr/>
                </a:tc>
                <a:extLst>
                  <a:ext uri="{0D108BD9-81ED-4DB2-BD59-A6C34878D82A}">
                    <a16:rowId xmlns:a16="http://schemas.microsoft.com/office/drawing/2014/main" val="10004"/>
                  </a:ext>
                </a:extLst>
              </a:tr>
              <a:tr h="370840">
                <a:tc>
                  <a:txBody>
                    <a:bodyPr/>
                    <a:lstStyle/>
                    <a:p>
                      <a:r>
                        <a:rPr lang="en-US" sz="1400" dirty="0"/>
                        <a:t>Human Capital</a:t>
                      </a:r>
                    </a:p>
                  </a:txBody>
                  <a:tcPr/>
                </a:tc>
                <a:tc>
                  <a:txBody>
                    <a:bodyPr/>
                    <a:lstStyle/>
                    <a:p>
                      <a:r>
                        <a:rPr lang="en-US" sz="1400" dirty="0"/>
                        <a:t>Related to risks resulting</a:t>
                      </a:r>
                      <a:r>
                        <a:rPr lang="en-US" sz="1400" baseline="0" dirty="0"/>
                        <a:t> from employee selection, retention, turnover, staffing, work-related injuries, schedules fatigue, productivity and compensation</a:t>
                      </a:r>
                      <a:endParaRPr lang="en-US" sz="1400" dirty="0"/>
                    </a:p>
                  </a:txBody>
                  <a:tcPr/>
                </a:tc>
                <a:extLst>
                  <a:ext uri="{0D108BD9-81ED-4DB2-BD59-A6C34878D82A}">
                    <a16:rowId xmlns:a16="http://schemas.microsoft.com/office/drawing/2014/main" val="10005"/>
                  </a:ext>
                </a:extLst>
              </a:tr>
              <a:tr h="370840">
                <a:tc>
                  <a:txBody>
                    <a:bodyPr/>
                    <a:lstStyle/>
                    <a:p>
                      <a:r>
                        <a:rPr lang="en-US" sz="1400" dirty="0"/>
                        <a:t>Legal/</a:t>
                      </a:r>
                      <a:r>
                        <a:rPr lang="en-US" sz="1400" baseline="0" dirty="0"/>
                        <a:t> Regulatory</a:t>
                      </a:r>
                      <a:endParaRPr lang="en-US" sz="1400" dirty="0"/>
                    </a:p>
                  </a:txBody>
                  <a:tcPr/>
                </a:tc>
                <a:tc>
                  <a:txBody>
                    <a:bodyPr/>
                    <a:lstStyle/>
                    <a:p>
                      <a:r>
                        <a:rPr lang="en-US" sz="1400" dirty="0"/>
                        <a:t>Related to risks resulting from failure to identify, manage, monitor legal, regulatory and statutory mandates on a local, state or federal level</a:t>
                      </a:r>
                    </a:p>
                  </a:txBody>
                  <a:tcPr/>
                </a:tc>
                <a:extLst>
                  <a:ext uri="{0D108BD9-81ED-4DB2-BD59-A6C34878D82A}">
                    <a16:rowId xmlns:a16="http://schemas.microsoft.com/office/drawing/2014/main" val="10006"/>
                  </a:ext>
                </a:extLst>
              </a:tr>
              <a:tr h="370840">
                <a:tc>
                  <a:txBody>
                    <a:bodyPr/>
                    <a:lstStyle/>
                    <a:p>
                      <a:r>
                        <a:rPr lang="en-US" sz="1400" dirty="0"/>
                        <a:t>Technology</a:t>
                      </a:r>
                    </a:p>
                  </a:txBody>
                  <a:tcPr/>
                </a:tc>
                <a:tc>
                  <a:txBody>
                    <a:bodyPr/>
                    <a:lstStyle/>
                    <a:p>
                      <a:r>
                        <a:rPr lang="en-US" sz="1400" dirty="0"/>
                        <a:t>Related to risks resulting  from equipment, devices, tools, systems and methods</a:t>
                      </a:r>
                      <a:r>
                        <a:rPr lang="en-US" sz="1400" baseline="0" dirty="0"/>
                        <a:t> of operation</a:t>
                      </a:r>
                      <a:endParaRPr lang="en-US" sz="1400" dirty="0"/>
                    </a:p>
                  </a:txBody>
                  <a:tcPr/>
                </a:tc>
                <a:extLst>
                  <a:ext uri="{0D108BD9-81ED-4DB2-BD59-A6C34878D82A}">
                    <a16:rowId xmlns:a16="http://schemas.microsoft.com/office/drawing/2014/main" val="10007"/>
                  </a:ext>
                </a:extLst>
              </a:tr>
              <a:tr h="370840">
                <a:tc>
                  <a:txBody>
                    <a:bodyPr/>
                    <a:lstStyle/>
                    <a:p>
                      <a:r>
                        <a:rPr lang="en-US" sz="1400" dirty="0"/>
                        <a:t>Hazard</a:t>
                      </a:r>
                    </a:p>
                  </a:txBody>
                  <a:tcPr/>
                </a:tc>
                <a:tc>
                  <a:txBody>
                    <a:bodyPr/>
                    <a:lstStyle/>
                    <a:p>
                      <a:r>
                        <a:rPr lang="en-US" sz="1400" dirty="0"/>
                        <a:t>Related to risks resulting from natural</a:t>
                      </a:r>
                      <a:r>
                        <a:rPr lang="en-US" sz="1400" baseline="0" dirty="0"/>
                        <a:t> exposure and business operation</a:t>
                      </a:r>
                      <a:endParaRPr lang="en-US"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2707910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4010" y="1092200"/>
            <a:ext cx="1994190" cy="29083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1" dirty="0">
              <a:solidFill>
                <a:srgbClr val="9BBB59"/>
              </a:solidFill>
            </a:endParaRPr>
          </a:p>
        </p:txBody>
      </p:sp>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140189"/>
            <a:ext cx="8534400" cy="494811"/>
          </a:xfrm>
        </p:spPr>
        <p:txBody>
          <a:bodyPr>
            <a:normAutofit fontScale="47500" lnSpcReduction="20000"/>
          </a:bodyPr>
          <a:lstStyle/>
          <a:p>
            <a:r>
              <a:rPr lang="en-US" sz="3300" dirty="0"/>
              <a:t>Heat map</a:t>
            </a:r>
          </a:p>
          <a:p>
            <a:pPr algn="ctr"/>
            <a:endParaRPr lang="en-US" sz="1800" b="1" i="1" dirty="0">
              <a:solidFill>
                <a:schemeClr val="tx1">
                  <a:lumMod val="65000"/>
                  <a:lumOff val="35000"/>
                </a:schemeClr>
              </a:solidFill>
            </a:endParaRPr>
          </a:p>
          <a:p>
            <a:pPr algn="ctr"/>
            <a:r>
              <a:rPr lang="en-US" sz="2900" b="1" i="1" dirty="0">
                <a:solidFill>
                  <a:schemeClr val="tx1">
                    <a:lumMod val="65000"/>
                    <a:lumOff val="35000"/>
                  </a:schemeClr>
                </a:solidFill>
              </a:rPr>
              <a:t>Introduction</a:t>
            </a:r>
            <a:endParaRPr lang="en-US" sz="2900"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sz="quarter" idx="17"/>
          </p:nvPr>
        </p:nvSpPr>
        <p:spPr>
          <a:xfrm>
            <a:off x="2387310" y="635000"/>
            <a:ext cx="6604290" cy="5306734"/>
          </a:xfrm>
        </p:spPr>
        <p:txBody>
          <a:bodyPr>
            <a:noAutofit/>
          </a:bodyPr>
          <a:lstStyle/>
          <a:p>
            <a:pPr marL="0" indent="0">
              <a:buNone/>
            </a:pPr>
            <a:r>
              <a:rPr lang="en-US" sz="1600" dirty="0">
                <a:solidFill>
                  <a:schemeClr val="tx1">
                    <a:lumMod val="65000"/>
                    <a:lumOff val="35000"/>
                  </a:schemeClr>
                </a:solidFill>
              </a:rPr>
              <a:t>The AHSRM ERM White paper provides definitions of the risk domains that are used on risk maps.  They identify 8 domains</a:t>
            </a:r>
          </a:p>
        </p:txBody>
      </p:sp>
      <p:pic>
        <p:nvPicPr>
          <p:cNvPr id="18" name="Picture 17"/>
          <p:cNvPicPr>
            <a:picLocks noChangeAspect="1"/>
          </p:cNvPicPr>
          <p:nvPr/>
        </p:nvPicPr>
        <p:blipFill>
          <a:blip r:embed="rId3"/>
          <a:stretch>
            <a:fillRect/>
          </a:stretch>
        </p:blipFill>
        <p:spPr>
          <a:xfrm>
            <a:off x="152400" y="4279103"/>
            <a:ext cx="2057980" cy="1534308"/>
          </a:xfrm>
          <a:prstGeom prst="rect">
            <a:avLst/>
          </a:prstGeom>
        </p:spPr>
      </p:pic>
      <p:sp>
        <p:nvSpPr>
          <p:cNvPr id="4" name="TextBox 3"/>
          <p:cNvSpPr txBox="1"/>
          <p:nvPr/>
        </p:nvSpPr>
        <p:spPr>
          <a:xfrm>
            <a:off x="152400" y="1313646"/>
            <a:ext cx="1800798" cy="954107"/>
          </a:xfrm>
          <a:prstGeom prst="rect">
            <a:avLst/>
          </a:prstGeom>
          <a:noFill/>
        </p:spPr>
        <p:txBody>
          <a:bodyPr wrap="square" rtlCol="0">
            <a:spAutoFit/>
          </a:bodyPr>
          <a:lstStyle/>
          <a:p>
            <a:r>
              <a:rPr lang="en-US" sz="1400" dirty="0">
                <a:solidFill>
                  <a:schemeClr val="accent3"/>
                </a:solidFill>
              </a:rPr>
              <a:t>Please refer to this article in your reading materials for a more in-depth explanation</a:t>
            </a:r>
          </a:p>
        </p:txBody>
      </p:sp>
      <p:pic>
        <p:nvPicPr>
          <p:cNvPr id="2" name="Picture 1"/>
          <p:cNvPicPr>
            <a:picLocks noChangeAspect="1"/>
          </p:cNvPicPr>
          <p:nvPr/>
        </p:nvPicPr>
        <p:blipFill>
          <a:blip r:embed="rId4"/>
          <a:stretch>
            <a:fillRect/>
          </a:stretch>
        </p:blipFill>
        <p:spPr>
          <a:xfrm>
            <a:off x="314608" y="2508634"/>
            <a:ext cx="1600200" cy="85810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677325688"/>
              </p:ext>
            </p:extLst>
          </p:nvPr>
        </p:nvGraphicFramePr>
        <p:xfrm>
          <a:off x="2489780" y="1266003"/>
          <a:ext cx="4939140" cy="3992879"/>
        </p:xfrm>
        <a:graphic>
          <a:graphicData uri="http://schemas.openxmlformats.org/drawingml/2006/table">
            <a:tbl>
              <a:tblPr firstRow="1" bandRow="1">
                <a:tableStyleId>{F5AB1C69-6EDB-4FF4-983F-18BD219EF322}</a:tableStyleId>
              </a:tblPr>
              <a:tblGrid>
                <a:gridCol w="1332920">
                  <a:extLst>
                    <a:ext uri="{9D8B030D-6E8A-4147-A177-3AD203B41FA5}">
                      <a16:colId xmlns:a16="http://schemas.microsoft.com/office/drawing/2014/main" val="20000"/>
                    </a:ext>
                  </a:extLst>
                </a:gridCol>
                <a:gridCol w="3606220">
                  <a:extLst>
                    <a:ext uri="{9D8B030D-6E8A-4147-A177-3AD203B41FA5}">
                      <a16:colId xmlns:a16="http://schemas.microsoft.com/office/drawing/2014/main" val="20001"/>
                    </a:ext>
                  </a:extLst>
                </a:gridCol>
              </a:tblGrid>
              <a:tr h="370840">
                <a:tc>
                  <a:txBody>
                    <a:bodyPr/>
                    <a:lstStyle/>
                    <a:p>
                      <a:r>
                        <a:rPr lang="en-US" sz="1400" dirty="0"/>
                        <a:t>Domain</a:t>
                      </a:r>
                    </a:p>
                  </a:txBody>
                  <a:tcPr/>
                </a:tc>
                <a:tc>
                  <a:txBody>
                    <a:bodyPr/>
                    <a:lstStyle/>
                    <a:p>
                      <a:r>
                        <a:rPr lang="en-US" sz="1400" dirty="0"/>
                        <a:t>Description/Example</a:t>
                      </a:r>
                    </a:p>
                  </a:txBody>
                  <a:tcPr/>
                </a:tc>
                <a:extLst>
                  <a:ext uri="{0D108BD9-81ED-4DB2-BD59-A6C34878D82A}">
                    <a16:rowId xmlns:a16="http://schemas.microsoft.com/office/drawing/2014/main" val="10000"/>
                  </a:ext>
                </a:extLst>
              </a:tr>
              <a:tr h="370840">
                <a:tc>
                  <a:txBody>
                    <a:bodyPr/>
                    <a:lstStyle/>
                    <a:p>
                      <a:r>
                        <a:rPr lang="en-US" sz="1400" dirty="0"/>
                        <a:t>Operational</a:t>
                      </a:r>
                    </a:p>
                  </a:txBody>
                  <a:tcPr/>
                </a:tc>
                <a:tc>
                  <a:txBody>
                    <a:bodyPr/>
                    <a:lstStyle/>
                    <a:p>
                      <a:endParaRPr lang="en-US" sz="1400" dirty="0"/>
                    </a:p>
                  </a:txBody>
                  <a:tcPr/>
                </a:tc>
                <a:extLst>
                  <a:ext uri="{0D108BD9-81ED-4DB2-BD59-A6C34878D82A}">
                    <a16:rowId xmlns:a16="http://schemas.microsoft.com/office/drawing/2014/main" val="10001"/>
                  </a:ext>
                </a:extLst>
              </a:tr>
              <a:tr h="370840">
                <a:tc>
                  <a:txBody>
                    <a:bodyPr/>
                    <a:lstStyle/>
                    <a:p>
                      <a:r>
                        <a:rPr lang="en-US" sz="1400" dirty="0"/>
                        <a:t>Clinical/Patient Safety</a:t>
                      </a:r>
                    </a:p>
                  </a:txBody>
                  <a:tcPr/>
                </a:tc>
                <a:tc>
                  <a:txBody>
                    <a:bodyPr/>
                    <a:lstStyle/>
                    <a:p>
                      <a:endParaRPr lang="en-US" sz="1400" dirty="0"/>
                    </a:p>
                  </a:txBody>
                  <a:tcPr/>
                </a:tc>
                <a:extLst>
                  <a:ext uri="{0D108BD9-81ED-4DB2-BD59-A6C34878D82A}">
                    <a16:rowId xmlns:a16="http://schemas.microsoft.com/office/drawing/2014/main" val="10002"/>
                  </a:ext>
                </a:extLst>
              </a:tr>
              <a:tr h="370840">
                <a:tc>
                  <a:txBody>
                    <a:bodyPr/>
                    <a:lstStyle/>
                    <a:p>
                      <a:r>
                        <a:rPr lang="en-US" sz="1400" dirty="0"/>
                        <a:t>Strategic</a:t>
                      </a:r>
                    </a:p>
                  </a:txBody>
                  <a:tcPr/>
                </a:tc>
                <a:tc>
                  <a:txBody>
                    <a:bodyPr/>
                    <a:lstStyle/>
                    <a:p>
                      <a:endParaRPr lang="en-US" sz="1400" dirty="0"/>
                    </a:p>
                  </a:txBody>
                  <a:tcPr/>
                </a:tc>
                <a:extLst>
                  <a:ext uri="{0D108BD9-81ED-4DB2-BD59-A6C34878D82A}">
                    <a16:rowId xmlns:a16="http://schemas.microsoft.com/office/drawing/2014/main" val="10003"/>
                  </a:ext>
                </a:extLst>
              </a:tr>
              <a:tr h="370840">
                <a:tc>
                  <a:txBody>
                    <a:bodyPr/>
                    <a:lstStyle/>
                    <a:p>
                      <a:r>
                        <a:rPr lang="en-US" sz="1400" dirty="0"/>
                        <a:t>Financial</a:t>
                      </a:r>
                    </a:p>
                  </a:txBody>
                  <a:tcPr/>
                </a:tc>
                <a:tc>
                  <a:txBody>
                    <a:bodyPr/>
                    <a:lstStyle/>
                    <a:p>
                      <a:r>
                        <a:rPr lang="en-US" sz="1400" dirty="0"/>
                        <a:t>Related to risks</a:t>
                      </a:r>
                      <a:r>
                        <a:rPr lang="en-US" sz="1400" baseline="0" dirty="0"/>
                        <a:t> resulting from anything that affects the sustainability of the organization, access to capital or </a:t>
                      </a:r>
                      <a:r>
                        <a:rPr lang="en-US" sz="1400" b="1" i="1" baseline="0" dirty="0"/>
                        <a:t>external financial ratings</a:t>
                      </a:r>
                      <a:endParaRPr lang="en-US" sz="1400" b="1" i="1" dirty="0"/>
                    </a:p>
                  </a:txBody>
                  <a:tcPr/>
                </a:tc>
                <a:extLst>
                  <a:ext uri="{0D108BD9-81ED-4DB2-BD59-A6C34878D82A}">
                    <a16:rowId xmlns:a16="http://schemas.microsoft.com/office/drawing/2014/main" val="10004"/>
                  </a:ext>
                </a:extLst>
              </a:tr>
              <a:tr h="370840">
                <a:tc>
                  <a:txBody>
                    <a:bodyPr/>
                    <a:lstStyle/>
                    <a:p>
                      <a:r>
                        <a:rPr lang="en-US" sz="1400" dirty="0"/>
                        <a:t>Human Capital</a:t>
                      </a:r>
                    </a:p>
                  </a:txBody>
                  <a:tcPr/>
                </a:tc>
                <a:tc>
                  <a:txBody>
                    <a:bodyPr/>
                    <a:lstStyle/>
                    <a:p>
                      <a:endParaRPr lang="en-US" sz="1400" dirty="0"/>
                    </a:p>
                  </a:txBody>
                  <a:tcPr/>
                </a:tc>
                <a:extLst>
                  <a:ext uri="{0D108BD9-81ED-4DB2-BD59-A6C34878D82A}">
                    <a16:rowId xmlns:a16="http://schemas.microsoft.com/office/drawing/2014/main" val="10005"/>
                  </a:ext>
                </a:extLst>
              </a:tr>
              <a:tr h="370840">
                <a:tc>
                  <a:txBody>
                    <a:bodyPr/>
                    <a:lstStyle/>
                    <a:p>
                      <a:r>
                        <a:rPr lang="en-US" sz="1400" dirty="0"/>
                        <a:t>Legal/</a:t>
                      </a:r>
                      <a:r>
                        <a:rPr lang="en-US" sz="1400" baseline="0" dirty="0"/>
                        <a:t> Regulatory</a:t>
                      </a:r>
                      <a:endParaRPr lang="en-US" sz="1400" dirty="0"/>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sz="1400" dirty="0"/>
                        <a:t>Technology</a:t>
                      </a:r>
                    </a:p>
                  </a:txBody>
                  <a:tcPr/>
                </a:tc>
                <a:tc>
                  <a:txBody>
                    <a:bodyPr/>
                    <a:lstStyle/>
                    <a:p>
                      <a:endParaRPr lang="en-US"/>
                    </a:p>
                  </a:txBody>
                  <a:tcPr/>
                </a:tc>
                <a:extLst>
                  <a:ext uri="{0D108BD9-81ED-4DB2-BD59-A6C34878D82A}">
                    <a16:rowId xmlns:a16="http://schemas.microsoft.com/office/drawing/2014/main" val="10007"/>
                  </a:ext>
                </a:extLst>
              </a:tr>
              <a:tr h="370840">
                <a:tc>
                  <a:txBody>
                    <a:bodyPr/>
                    <a:lstStyle/>
                    <a:p>
                      <a:r>
                        <a:rPr lang="en-US" sz="1400" dirty="0"/>
                        <a:t>Hazard</a:t>
                      </a:r>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
        <p:nvSpPr>
          <p:cNvPr id="5" name="Line Callout 1 4"/>
          <p:cNvSpPr/>
          <p:nvPr/>
        </p:nvSpPr>
        <p:spPr>
          <a:xfrm>
            <a:off x="7543800" y="1417638"/>
            <a:ext cx="1507081" cy="3565325"/>
          </a:xfrm>
          <a:prstGeom prst="borderCallout1">
            <a:avLst>
              <a:gd name="adj1" fmla="val 39364"/>
              <a:gd name="adj2" fmla="val -3241"/>
              <a:gd name="adj3" fmla="val 61332"/>
              <a:gd name="adj4" fmla="val -24060"/>
            </a:avLst>
          </a:prstGeom>
          <a:noFill/>
          <a:ln w="3492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543800" y="1648828"/>
            <a:ext cx="1507081" cy="2893100"/>
          </a:xfrm>
          <a:prstGeom prst="rect">
            <a:avLst/>
          </a:prstGeom>
          <a:noFill/>
        </p:spPr>
        <p:txBody>
          <a:bodyPr wrap="none" rtlCol="0">
            <a:spAutoFit/>
          </a:bodyPr>
          <a:lstStyle/>
          <a:p>
            <a:r>
              <a:rPr lang="en-US" sz="1400" dirty="0"/>
              <a:t>Recall that we</a:t>
            </a:r>
          </a:p>
          <a:p>
            <a:r>
              <a:rPr lang="en-US" sz="1400" dirty="0"/>
              <a:t> addressed </a:t>
            </a:r>
          </a:p>
          <a:p>
            <a:r>
              <a:rPr lang="en-US" sz="1400" dirty="0"/>
              <a:t>the significance of </a:t>
            </a:r>
          </a:p>
          <a:p>
            <a:r>
              <a:rPr lang="en-US" sz="1400" dirty="0"/>
              <a:t>external financial </a:t>
            </a:r>
          </a:p>
          <a:p>
            <a:r>
              <a:rPr lang="en-US" sz="1400" dirty="0"/>
              <a:t>ratings when we </a:t>
            </a:r>
          </a:p>
          <a:p>
            <a:r>
              <a:rPr lang="en-US" sz="1400" dirty="0"/>
              <a:t>discussed </a:t>
            </a:r>
          </a:p>
          <a:p>
            <a:r>
              <a:rPr lang="en-US" sz="1400" dirty="0"/>
              <a:t>triangulating the</a:t>
            </a:r>
          </a:p>
          <a:p>
            <a:r>
              <a:rPr lang="en-US" sz="1400" dirty="0"/>
              <a:t>three market</a:t>
            </a:r>
          </a:p>
          <a:p>
            <a:r>
              <a:rPr lang="en-US" sz="1400" dirty="0"/>
              <a:t>forces (in the</a:t>
            </a:r>
          </a:p>
          <a:p>
            <a:r>
              <a:rPr lang="en-US" sz="1400" dirty="0" err="1"/>
              <a:t>Neuroeconoimc</a:t>
            </a:r>
            <a:endParaRPr lang="en-US" sz="1400" dirty="0"/>
          </a:p>
          <a:p>
            <a:r>
              <a:rPr lang="en-US" sz="1400" dirty="0"/>
              <a:t>Sections of the  </a:t>
            </a:r>
          </a:p>
          <a:p>
            <a:r>
              <a:rPr lang="en-US" sz="1400" dirty="0" err="1"/>
              <a:t>Comm</a:t>
            </a:r>
            <a:r>
              <a:rPr lang="en-US" sz="1400" dirty="0"/>
              <a:t> Science</a:t>
            </a:r>
          </a:p>
          <a:p>
            <a:r>
              <a:rPr lang="en-US" sz="1400" dirty="0"/>
              <a:t>eBook</a:t>
            </a:r>
          </a:p>
        </p:txBody>
      </p:sp>
    </p:spTree>
    <p:extLst>
      <p:ext uri="{BB962C8B-B14F-4D97-AF65-F5344CB8AC3E}">
        <p14:creationId xmlns:p14="http://schemas.microsoft.com/office/powerpoint/2010/main" val="22197564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Decision trees</a:t>
            </a:r>
          </a:p>
        </p:txBody>
      </p:sp>
      <p:sp>
        <p:nvSpPr>
          <p:cNvPr id="13" name="Text Placeholder 12"/>
          <p:cNvSpPr>
            <a:spLocks noGrp="1"/>
          </p:cNvSpPr>
          <p:nvPr>
            <p:ph type="body" sz="quarter" idx="15"/>
          </p:nvPr>
        </p:nvSpPr>
        <p:spPr/>
        <p:txBody>
          <a:bodyPr/>
          <a:lstStyle/>
          <a:p>
            <a:r>
              <a:rPr lang="en-US" dirty="0"/>
              <a:t>04</a:t>
            </a:r>
          </a:p>
        </p:txBody>
      </p:sp>
    </p:spTree>
    <p:extLst>
      <p:ext uri="{BB962C8B-B14F-4D97-AF65-F5344CB8AC3E}">
        <p14:creationId xmlns:p14="http://schemas.microsoft.com/office/powerpoint/2010/main" val="31587008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Decision trees</a:t>
            </a:r>
          </a:p>
          <a:p>
            <a:pPr algn="ctr"/>
            <a:endParaRPr lang="en-US" sz="1800" b="1" i="1" dirty="0">
              <a:solidFill>
                <a:schemeClr val="tx1">
                  <a:lumMod val="65000"/>
                  <a:lumOff val="35000"/>
                </a:schemeClr>
              </a:solidFill>
            </a:endParaRPr>
          </a:p>
          <a:p>
            <a:pPr algn="ctr"/>
            <a:r>
              <a:rPr lang="en-US" sz="1800" b="1" i="1" dirty="0">
                <a:solidFill>
                  <a:schemeClr val="tx1">
                    <a:lumMod val="65000"/>
                    <a:lumOff val="35000"/>
                  </a:schemeClr>
                </a:solidFill>
              </a:rPr>
              <a:t>Introduction</a:t>
            </a:r>
            <a:endParaRPr lang="en-US" dirty="0"/>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sz="quarter" idx="17"/>
          </p:nvPr>
        </p:nvSpPr>
        <p:spPr>
          <a:xfrm>
            <a:off x="3098800" y="1282698"/>
            <a:ext cx="5765800" cy="4633635"/>
          </a:xfrm>
        </p:spPr>
        <p:txBody>
          <a:bodyPr>
            <a:noAutofit/>
          </a:bodyPr>
          <a:lstStyle/>
          <a:p>
            <a:pPr marL="0" indent="0">
              <a:buNone/>
            </a:pPr>
            <a:r>
              <a:rPr lang="en-US" sz="1600" dirty="0">
                <a:solidFill>
                  <a:schemeClr val="tx1">
                    <a:lumMod val="65000"/>
                    <a:lumOff val="35000"/>
                  </a:schemeClr>
                </a:solidFill>
              </a:rPr>
              <a:t>A decision tree is another way to express and communicate about complex uncertainties.  Decision trees are also known as probability trees and they provide the framework that facilities calculations with probabilities and the development of insight into the solution.</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In most cases, you will need specialized decision software to build a decision tree because there are so many branches.  These trees are built in excel with specific formulas and then are conveyed in a visual tree format.</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You may be able to use a decision tree without software if there are two or three discrete variables.  </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 following pages are examples of decision (probability trees). </a:t>
            </a:r>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pic>
        <p:nvPicPr>
          <p:cNvPr id="19" name="Content Placeholder 3" descr="Screenshot 2014-08-11 06.25.44.p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13075" b="559"/>
          <a:stretch/>
        </p:blipFill>
        <p:spPr>
          <a:xfrm>
            <a:off x="203201" y="4491373"/>
            <a:ext cx="2489199" cy="1439228"/>
          </a:xfrm>
          <a:prstGeom prst="rect">
            <a:avLst/>
          </a:prstGeom>
        </p:spPr>
      </p:pic>
    </p:spTree>
    <p:extLst>
      <p:ext uri="{BB962C8B-B14F-4D97-AF65-F5344CB8AC3E}">
        <p14:creationId xmlns:p14="http://schemas.microsoft.com/office/powerpoint/2010/main" val="352160812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Decision trees</a:t>
            </a:r>
          </a:p>
          <a:p>
            <a:pPr algn="ctr"/>
            <a:r>
              <a:rPr lang="en-US" sz="1800" b="1" i="1" dirty="0">
                <a:solidFill>
                  <a:schemeClr val="tx1">
                    <a:lumMod val="65000"/>
                    <a:lumOff val="35000"/>
                  </a:schemeClr>
                </a:solidFill>
              </a:rPr>
              <a:t>Card example </a:t>
            </a:r>
          </a:p>
          <a:p>
            <a:pPr algn="ctr"/>
            <a:r>
              <a:rPr lang="en-US" sz="1800" b="1" i="1" dirty="0">
                <a:solidFill>
                  <a:schemeClr val="tx1">
                    <a:lumMod val="65000"/>
                    <a:lumOff val="35000"/>
                  </a:schemeClr>
                </a:solidFill>
              </a:rPr>
              <a:t>(Source: SDG course)</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sz="quarter" idx="17"/>
          </p:nvPr>
        </p:nvSpPr>
        <p:spPr>
          <a:xfrm>
            <a:off x="3479800" y="1282698"/>
            <a:ext cx="5384800" cy="4633635"/>
          </a:xfrm>
        </p:spPr>
        <p:txBody>
          <a:bodyPr>
            <a:noAutofit/>
          </a:bodyPr>
          <a:lstStyle/>
          <a:p>
            <a:pPr marL="0" indent="0">
              <a:buNone/>
            </a:pPr>
            <a:r>
              <a:rPr lang="en-US" sz="1600" dirty="0"/>
              <a:t>You have an opportunity to invest $20 with an uncertain return</a:t>
            </a:r>
          </a:p>
          <a:p>
            <a:pPr marL="0" indent="0">
              <a:buNone/>
            </a:pPr>
            <a:r>
              <a:rPr lang="en-US" sz="1600" dirty="0"/>
              <a:t>Your investment will not be returned</a:t>
            </a:r>
          </a:p>
          <a:p>
            <a:pPr marL="0" indent="0">
              <a:buNone/>
            </a:pPr>
            <a:r>
              <a:rPr lang="en-US" sz="1600" dirty="0"/>
              <a:t>Simulate uncertainty with deck of 4 cards</a:t>
            </a:r>
          </a:p>
          <a:p>
            <a:pPr marL="0" indent="0">
              <a:buNone/>
            </a:pPr>
            <a:r>
              <a:rPr lang="en-US" sz="1600" dirty="0"/>
              <a:t>If you draw 2 aces = $60</a:t>
            </a:r>
          </a:p>
          <a:p>
            <a:pPr marL="0" indent="0">
              <a:buNone/>
            </a:pPr>
            <a:r>
              <a:rPr lang="en-US" sz="1600" dirty="0"/>
              <a:t>If you draw 1 ace + 1 king = $30</a:t>
            </a:r>
          </a:p>
          <a:p>
            <a:pPr marL="0" indent="0">
              <a:buNone/>
            </a:pPr>
            <a:r>
              <a:rPr lang="en-US" sz="1600" dirty="0"/>
              <a:t>If you draw 2 kings, </a:t>
            </a:r>
            <a:r>
              <a:rPr lang="en-US" sz="1600" dirty="0">
                <a:solidFill>
                  <a:srgbClr val="FF0000"/>
                </a:solidFill>
              </a:rPr>
              <a:t>you will pay an additional $18 </a:t>
            </a:r>
            <a:r>
              <a:rPr lang="en-US" sz="1600" dirty="0"/>
              <a:t>and receive nothing</a:t>
            </a:r>
          </a:p>
          <a:p>
            <a:pPr marL="0" indent="0">
              <a:buNone/>
            </a:pPr>
            <a:endParaRPr lang="en-US" sz="1600" dirty="0"/>
          </a:p>
          <a:p>
            <a:r>
              <a:rPr lang="en-US" sz="1600" dirty="0"/>
              <a:t>What is the worst outcome?</a:t>
            </a:r>
          </a:p>
          <a:p>
            <a:pPr marL="0" indent="0">
              <a:buNone/>
            </a:pPr>
            <a:r>
              <a:rPr lang="en-US" sz="1600" dirty="0"/>
              <a:t>$20 +$18 = loss of $38</a:t>
            </a:r>
          </a:p>
          <a:p>
            <a:pPr marL="0" indent="0">
              <a:buNone/>
            </a:pPr>
            <a:endParaRPr lang="en-US" sz="1600" dirty="0"/>
          </a:p>
          <a:p>
            <a:pPr marL="0" indent="0">
              <a:buNone/>
            </a:pPr>
            <a:r>
              <a:rPr lang="en-US" sz="1600" dirty="0"/>
              <a:t>How do you decide?</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solidFill>
                <a:schemeClr val="tx1">
                  <a:lumMod val="65000"/>
                  <a:lumOff val="35000"/>
                </a:schemeClr>
              </a:solidFill>
            </a:endParaRPr>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sp>
        <p:nvSpPr>
          <p:cNvPr id="18" name="Rectangle 17"/>
          <p:cNvSpPr/>
          <p:nvPr/>
        </p:nvSpPr>
        <p:spPr>
          <a:xfrm>
            <a:off x="114010" y="711201"/>
            <a:ext cx="2578390" cy="3479799"/>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400" b="1" dirty="0">
                <a:solidFill>
                  <a:srgbClr val="9BBB59"/>
                </a:solidFill>
              </a:rPr>
              <a:t>In order to decide, you need to be able to think clearly about uncertainties.  Thinking clearly about uncertainties: </a:t>
            </a:r>
          </a:p>
          <a:p>
            <a:pPr marL="285750" indent="-285750">
              <a:buFont typeface="Arial"/>
              <a:buChar char="•"/>
            </a:pPr>
            <a:r>
              <a:rPr lang="en-US" sz="1400" b="1" dirty="0">
                <a:solidFill>
                  <a:srgbClr val="9BBB59"/>
                </a:solidFill>
              </a:rPr>
              <a:t>Helps you plan better</a:t>
            </a:r>
          </a:p>
          <a:p>
            <a:pPr marL="285750" indent="-285750">
              <a:buFont typeface="Arial"/>
              <a:buChar char="•"/>
            </a:pPr>
            <a:r>
              <a:rPr lang="en-US" sz="1400" b="1" dirty="0">
                <a:solidFill>
                  <a:srgbClr val="9BBB59"/>
                </a:solidFill>
              </a:rPr>
              <a:t>Make better decisions</a:t>
            </a:r>
          </a:p>
          <a:p>
            <a:pPr marL="285750" indent="-285750">
              <a:buFont typeface="Arial"/>
              <a:buChar char="•"/>
            </a:pPr>
            <a:r>
              <a:rPr lang="en-US" sz="1400" b="1" dirty="0">
                <a:solidFill>
                  <a:srgbClr val="9BBB59"/>
                </a:solidFill>
              </a:rPr>
              <a:t>Communicate better about plans and decisions</a:t>
            </a:r>
          </a:p>
          <a:p>
            <a:pPr marL="285750" indent="-285750">
              <a:buFont typeface="Arial"/>
              <a:buChar char="•"/>
            </a:pPr>
            <a:endParaRPr lang="en-US" sz="1400" b="1" dirty="0">
              <a:solidFill>
                <a:srgbClr val="9BBB59"/>
              </a:solidFill>
            </a:endParaRPr>
          </a:p>
          <a:p>
            <a:r>
              <a:rPr lang="en-US" sz="1400" b="1" dirty="0">
                <a:solidFill>
                  <a:srgbClr val="9BBB59"/>
                </a:solidFill>
              </a:rPr>
              <a:t>The key to thinking and communicating clearly about uncertainties is to use probabilities to describe uncertainty</a:t>
            </a:r>
          </a:p>
        </p:txBody>
      </p:sp>
      <p:pic>
        <p:nvPicPr>
          <p:cNvPr id="20" name="Content Placeholder 3" descr="Screenshot 2014-08-11 06.25.44.p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13075" b="559"/>
          <a:stretch/>
        </p:blipFill>
        <p:spPr>
          <a:xfrm>
            <a:off x="203201" y="4499646"/>
            <a:ext cx="2489199" cy="1439228"/>
          </a:xfrm>
          <a:prstGeom prst="rect">
            <a:avLst/>
          </a:prstGeom>
        </p:spPr>
      </p:pic>
    </p:spTree>
    <p:extLst>
      <p:ext uri="{BB962C8B-B14F-4D97-AF65-F5344CB8AC3E}">
        <p14:creationId xmlns:p14="http://schemas.microsoft.com/office/powerpoint/2010/main" val="15981827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Decision trees</a:t>
            </a:r>
          </a:p>
          <a:p>
            <a:pPr algn="ctr"/>
            <a:r>
              <a:rPr lang="en-US" sz="1800" b="1" i="1" dirty="0">
                <a:solidFill>
                  <a:schemeClr val="tx1">
                    <a:lumMod val="65000"/>
                    <a:lumOff val="35000"/>
                  </a:schemeClr>
                </a:solidFill>
              </a:rPr>
              <a:t>Card example</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pic>
        <p:nvPicPr>
          <p:cNvPr id="19" name="Content Placeholder 3"/>
          <p:cNvPicPr>
            <a:picLocks noGrp="1" noChangeAspect="1"/>
          </p:cNvPicPr>
          <p:nvPr>
            <p:ph idx="4294967295"/>
          </p:nvPr>
        </p:nvPicPr>
        <p:blipFill rotWithShape="1">
          <a:blip r:embed="rId3"/>
          <a:srcRect l="1852" t="8309" b="1114"/>
          <a:stretch/>
        </p:blipFill>
        <p:spPr>
          <a:xfrm>
            <a:off x="1365766" y="1665218"/>
            <a:ext cx="6413500" cy="4316002"/>
          </a:xfrm>
          <a:prstGeom prst="rect">
            <a:avLst/>
          </a:prstGeom>
        </p:spPr>
      </p:pic>
      <p:sp>
        <p:nvSpPr>
          <p:cNvPr id="5" name="TextBox 4"/>
          <p:cNvSpPr txBox="1"/>
          <p:nvPr/>
        </p:nvSpPr>
        <p:spPr>
          <a:xfrm>
            <a:off x="1566714" y="952500"/>
            <a:ext cx="5930900" cy="369332"/>
          </a:xfrm>
          <a:prstGeom prst="rect">
            <a:avLst/>
          </a:prstGeom>
          <a:noFill/>
        </p:spPr>
        <p:txBody>
          <a:bodyPr wrap="square" rtlCol="0">
            <a:spAutoFit/>
          </a:bodyPr>
          <a:lstStyle/>
          <a:p>
            <a:r>
              <a:rPr lang="en-US" dirty="0"/>
              <a:t>Draw a decision tree to visualize the chances of winning</a:t>
            </a:r>
          </a:p>
        </p:txBody>
      </p:sp>
    </p:spTree>
    <p:extLst>
      <p:ext uri="{BB962C8B-B14F-4D97-AF65-F5344CB8AC3E}">
        <p14:creationId xmlns:p14="http://schemas.microsoft.com/office/powerpoint/2010/main" val="405401716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Decision trees</a:t>
            </a:r>
          </a:p>
          <a:p>
            <a:pPr algn="ctr"/>
            <a:r>
              <a:rPr lang="en-US" sz="1800" b="1" i="1" dirty="0">
                <a:solidFill>
                  <a:schemeClr val="tx1">
                    <a:lumMod val="65000"/>
                    <a:lumOff val="35000"/>
                  </a:schemeClr>
                </a:solidFill>
              </a:rPr>
              <a:t>Card example</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sp>
        <p:nvSpPr>
          <p:cNvPr id="5" name="TextBox 4"/>
          <p:cNvSpPr txBox="1"/>
          <p:nvPr/>
        </p:nvSpPr>
        <p:spPr>
          <a:xfrm>
            <a:off x="1566714" y="952500"/>
            <a:ext cx="5930900" cy="369332"/>
          </a:xfrm>
          <a:prstGeom prst="rect">
            <a:avLst/>
          </a:prstGeom>
          <a:noFill/>
        </p:spPr>
        <p:txBody>
          <a:bodyPr wrap="square" rtlCol="0">
            <a:spAutoFit/>
          </a:bodyPr>
          <a:lstStyle/>
          <a:p>
            <a:r>
              <a:rPr lang="en-US" dirty="0"/>
              <a:t>Draw a probability tree to visualize the chances of winning</a:t>
            </a:r>
          </a:p>
        </p:txBody>
      </p:sp>
      <p:pic>
        <p:nvPicPr>
          <p:cNvPr id="18" name="Content Placeholder 3" descr="Screenshot 2014-08-11 06.25.44.p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13075" b="559"/>
          <a:stretch/>
        </p:blipFill>
        <p:spPr>
          <a:xfrm>
            <a:off x="1365766" y="1888250"/>
            <a:ext cx="6413500" cy="3708217"/>
          </a:xfrm>
          <a:prstGeom prst="rect">
            <a:avLst/>
          </a:prstGeom>
        </p:spPr>
      </p:pic>
    </p:spTree>
    <p:extLst>
      <p:ext uri="{BB962C8B-B14F-4D97-AF65-F5344CB8AC3E}">
        <p14:creationId xmlns:p14="http://schemas.microsoft.com/office/powerpoint/2010/main" val="347229374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Decision trees</a:t>
            </a:r>
          </a:p>
          <a:p>
            <a:pPr algn="ctr"/>
            <a:r>
              <a:rPr lang="en-US" sz="1800" b="1" i="1" dirty="0">
                <a:solidFill>
                  <a:schemeClr val="tx1">
                    <a:lumMod val="65000"/>
                    <a:lumOff val="35000"/>
                  </a:schemeClr>
                </a:solidFill>
              </a:rPr>
              <a:t>Card example</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sp>
        <p:nvSpPr>
          <p:cNvPr id="5" name="TextBox 4"/>
          <p:cNvSpPr txBox="1"/>
          <p:nvPr/>
        </p:nvSpPr>
        <p:spPr>
          <a:xfrm>
            <a:off x="1566714" y="952500"/>
            <a:ext cx="5930900" cy="369332"/>
          </a:xfrm>
          <a:prstGeom prst="rect">
            <a:avLst/>
          </a:prstGeom>
          <a:noFill/>
        </p:spPr>
        <p:txBody>
          <a:bodyPr wrap="square" rtlCol="0">
            <a:spAutoFit/>
          </a:bodyPr>
          <a:lstStyle/>
          <a:p>
            <a:r>
              <a:rPr lang="en-US" dirty="0"/>
              <a:t>Do the math to provide an objective method for decision </a:t>
            </a:r>
          </a:p>
        </p:txBody>
      </p:sp>
      <p:pic>
        <p:nvPicPr>
          <p:cNvPr id="20" name="Content Placeholder 4" descr="Screenshot 2014-08-11 06.31.27.p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6603" b="1909"/>
          <a:stretch/>
        </p:blipFill>
        <p:spPr>
          <a:xfrm>
            <a:off x="1339751" y="1765300"/>
            <a:ext cx="6157863" cy="3636432"/>
          </a:xfrm>
          <a:prstGeom prst="rect">
            <a:avLst/>
          </a:prstGeom>
        </p:spPr>
      </p:pic>
    </p:spTree>
    <p:extLst>
      <p:ext uri="{BB962C8B-B14F-4D97-AF65-F5344CB8AC3E}">
        <p14:creationId xmlns:p14="http://schemas.microsoft.com/office/powerpoint/2010/main" val="11725620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Decision trees</a:t>
            </a:r>
          </a:p>
          <a:p>
            <a:pPr algn="ctr"/>
            <a:r>
              <a:rPr lang="en-US" sz="1800" b="1" i="1" dirty="0">
                <a:solidFill>
                  <a:schemeClr val="tx1">
                    <a:lumMod val="65000"/>
                    <a:lumOff val="35000"/>
                  </a:schemeClr>
                </a:solidFill>
              </a:rPr>
              <a:t>Card example</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sp>
        <p:nvSpPr>
          <p:cNvPr id="5" name="TextBox 4"/>
          <p:cNvSpPr txBox="1"/>
          <p:nvPr/>
        </p:nvSpPr>
        <p:spPr>
          <a:xfrm>
            <a:off x="1566714" y="952500"/>
            <a:ext cx="6751786" cy="923330"/>
          </a:xfrm>
          <a:prstGeom prst="rect">
            <a:avLst/>
          </a:prstGeom>
          <a:noFill/>
        </p:spPr>
        <p:txBody>
          <a:bodyPr wrap="square" rtlCol="0">
            <a:spAutoFit/>
          </a:bodyPr>
          <a:lstStyle/>
          <a:p>
            <a:r>
              <a:rPr lang="en-US" dirty="0"/>
              <a:t>Decision reasoning:  These are 3 steps in the DQ process:</a:t>
            </a:r>
          </a:p>
          <a:p>
            <a:r>
              <a:rPr lang="en-US" dirty="0"/>
              <a:t> Step 2: alternatives; Step 3: Information; Step 4: Values</a:t>
            </a:r>
          </a:p>
          <a:p>
            <a:r>
              <a:rPr lang="en-US" dirty="0"/>
              <a:t>   </a:t>
            </a:r>
          </a:p>
        </p:txBody>
      </p:sp>
      <p:sp>
        <p:nvSpPr>
          <p:cNvPr id="3" name="TextBox 2"/>
          <p:cNvSpPr txBox="1"/>
          <p:nvPr/>
        </p:nvSpPr>
        <p:spPr>
          <a:xfrm>
            <a:off x="3289300" y="3162300"/>
            <a:ext cx="184666" cy="369332"/>
          </a:xfrm>
          <a:prstGeom prst="rect">
            <a:avLst/>
          </a:prstGeom>
          <a:noFill/>
        </p:spPr>
        <p:txBody>
          <a:bodyPr wrap="none" rtlCol="0">
            <a:spAutoFit/>
          </a:bodyPr>
          <a:lstStyle/>
          <a:p>
            <a:endParaRPr lang="en-US" dirty="0"/>
          </a:p>
        </p:txBody>
      </p:sp>
      <p:pic>
        <p:nvPicPr>
          <p:cNvPr id="18" name="Content Placeholder 3" descr="Screenshot 2014-08-11 06.36.20 dec reas.p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2036" b="-806"/>
          <a:stretch/>
        </p:blipFill>
        <p:spPr>
          <a:xfrm>
            <a:off x="1365766" y="1538007"/>
            <a:ext cx="6032500" cy="4443692"/>
          </a:xfrm>
          <a:prstGeom prst="rect">
            <a:avLst/>
          </a:prstGeom>
        </p:spPr>
      </p:pic>
    </p:spTree>
    <p:extLst>
      <p:ext uri="{BB962C8B-B14F-4D97-AF65-F5344CB8AC3E}">
        <p14:creationId xmlns:p14="http://schemas.microsoft.com/office/powerpoint/2010/main" val="296439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119551"/>
            <a:ext cx="8229600" cy="804042"/>
          </a:xfrm>
        </p:spPr>
        <p:txBody>
          <a:bodyPr>
            <a:normAutofit fontScale="90000"/>
          </a:bodyPr>
          <a:lstStyle/>
          <a:p>
            <a:br>
              <a:rPr lang="en-US" sz="3600" dirty="0"/>
            </a:br>
            <a:r>
              <a:rPr lang="en-US" sz="2700" b="1" i="1" dirty="0">
                <a:solidFill>
                  <a:srgbClr val="595959"/>
                </a:solidFill>
              </a:rPr>
              <a:t>Concept Map </a:t>
            </a:r>
            <a:endParaRPr lang="en-US" sz="3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Why this is important</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pic>
        <p:nvPicPr>
          <p:cNvPr id="24" name="Picture 23"/>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082165" y="983586"/>
            <a:ext cx="5376035" cy="5045407"/>
          </a:xfrm>
          <a:prstGeom prst="rect">
            <a:avLst/>
          </a:prstGeom>
          <a:noFill/>
          <a:ln>
            <a:noFill/>
          </a:ln>
        </p:spPr>
      </p:pic>
      <p:sp>
        <p:nvSpPr>
          <p:cNvPr id="29" name="Rectangle 28"/>
          <p:cNvSpPr/>
          <p:nvPr/>
        </p:nvSpPr>
        <p:spPr>
          <a:xfrm>
            <a:off x="457200" y="2510505"/>
            <a:ext cx="2286001" cy="295459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marL="114300" indent="0" algn="ctr">
              <a:buNone/>
            </a:pPr>
            <a:r>
              <a:rPr lang="en-US" sz="1400" dirty="0">
                <a:solidFill>
                  <a:schemeClr val="tx2"/>
                </a:solidFill>
              </a:rPr>
              <a:t>Relationships are  directed downward and are represented with connecting lines, unless an arrowhead is present to show differently.</a:t>
            </a:r>
          </a:p>
        </p:txBody>
      </p:sp>
    </p:spTree>
    <p:extLst>
      <p:ext uri="{BB962C8B-B14F-4D97-AF65-F5344CB8AC3E}">
        <p14:creationId xmlns:p14="http://schemas.microsoft.com/office/powerpoint/2010/main" val="121435463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Expected Value</a:t>
            </a:r>
          </a:p>
        </p:txBody>
      </p:sp>
      <p:sp>
        <p:nvSpPr>
          <p:cNvPr id="8" name="Content Placeholder 7"/>
          <p:cNvSpPr>
            <a:spLocks noGrp="1"/>
          </p:cNvSpPr>
          <p:nvPr>
            <p:ph idx="1"/>
          </p:nvPr>
        </p:nvSpPr>
        <p:spPr/>
        <p:txBody>
          <a:bodyPr>
            <a:normAutofit/>
          </a:bodyPr>
          <a:lstStyle/>
          <a:p>
            <a:pPr marL="0" indent="0">
              <a:buNone/>
            </a:pPr>
            <a:r>
              <a:rPr lang="en-US" sz="2400" dirty="0"/>
              <a:t>The expected value for an uncertain alternative is calculated by multiplying each possible outcome of the uncertain alternative by its probability, and summing the results. The expected value decision criterion selects the alternative that has the best expected value. In situations involving profits “where more is better," the alternative with the highest expected value is best, and in situations involving costs, where “less is better," the alternative with the lowest expected value is best. </a:t>
            </a:r>
          </a:p>
          <a:p>
            <a:endParaRPr lang="en-US" sz="2400" dirty="0"/>
          </a:p>
        </p:txBody>
      </p:sp>
    </p:spTree>
    <p:extLst>
      <p:ext uri="{BB962C8B-B14F-4D97-AF65-F5344CB8AC3E}">
        <p14:creationId xmlns:p14="http://schemas.microsoft.com/office/powerpoint/2010/main" val="215654303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Decision trees</a:t>
            </a:r>
          </a:p>
          <a:p>
            <a:pPr algn="ctr"/>
            <a:r>
              <a:rPr lang="en-US" sz="1800" b="1" i="1" dirty="0">
                <a:solidFill>
                  <a:schemeClr val="tx1">
                    <a:lumMod val="65000"/>
                    <a:lumOff val="35000"/>
                  </a:schemeClr>
                </a:solidFill>
              </a:rPr>
              <a:t>Car accident: Decision to settle or sue</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sp>
        <p:nvSpPr>
          <p:cNvPr id="3" name="TextBox 2"/>
          <p:cNvSpPr txBox="1"/>
          <p:nvPr/>
        </p:nvSpPr>
        <p:spPr>
          <a:xfrm>
            <a:off x="3289300" y="3162300"/>
            <a:ext cx="184666" cy="369332"/>
          </a:xfrm>
          <a:prstGeom prst="rect">
            <a:avLst/>
          </a:prstGeom>
          <a:noFill/>
        </p:spPr>
        <p:txBody>
          <a:bodyPr wrap="none" rtlCol="0">
            <a:spAutoFit/>
          </a:bodyPr>
          <a:lstStyle/>
          <a:p>
            <a:endParaRPr lang="en-US" dirty="0"/>
          </a:p>
        </p:txBody>
      </p:sp>
      <p:sp>
        <p:nvSpPr>
          <p:cNvPr id="19" name="Content Placeholder 2"/>
          <p:cNvSpPr>
            <a:spLocks noGrp="1"/>
          </p:cNvSpPr>
          <p:nvPr>
            <p:ph sz="quarter" idx="17"/>
          </p:nvPr>
        </p:nvSpPr>
        <p:spPr>
          <a:xfrm>
            <a:off x="457200" y="965200"/>
            <a:ext cx="8407400" cy="5199996"/>
          </a:xfrm>
        </p:spPr>
        <p:txBody>
          <a:bodyPr>
            <a:noAutofit/>
          </a:bodyPr>
          <a:lstStyle/>
          <a:p>
            <a:pPr marL="0" indent="0">
              <a:buNone/>
            </a:pPr>
            <a:r>
              <a:rPr lang="en-US" sz="1600" dirty="0">
                <a:solidFill>
                  <a:schemeClr val="tx1">
                    <a:lumMod val="65000"/>
                    <a:lumOff val="35000"/>
                  </a:schemeClr>
                </a:solidFill>
              </a:rPr>
              <a:t>Imagine you are injured in motor vehicle accident (MVA). You have retained an attorney and are deciding whether to settle or sue.</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You have </a:t>
            </a:r>
            <a:r>
              <a:rPr lang="en-US" sz="1600" dirty="0" err="1">
                <a:solidFill>
                  <a:schemeClr val="tx1">
                    <a:lumMod val="65000"/>
                    <a:lumOff val="35000"/>
                  </a:schemeClr>
                </a:solidFill>
              </a:rPr>
              <a:t>knowns</a:t>
            </a:r>
            <a:r>
              <a:rPr lang="en-US" sz="1600" dirty="0">
                <a:solidFill>
                  <a:schemeClr val="tx1">
                    <a:lumMod val="65000"/>
                    <a:lumOff val="35000"/>
                  </a:schemeClr>
                </a:solidFill>
              </a:rPr>
              <a:t> and unknowns (uncertainty).  Therefore you need more information.  There are two </a:t>
            </a:r>
            <a:r>
              <a:rPr lang="en-US" sz="1600" dirty="0" err="1">
                <a:solidFill>
                  <a:schemeClr val="tx1">
                    <a:lumMod val="65000"/>
                    <a:lumOff val="35000"/>
                  </a:schemeClr>
                </a:solidFill>
              </a:rPr>
              <a:t>knowns</a:t>
            </a:r>
            <a:r>
              <a:rPr lang="en-US" sz="1600" dirty="0">
                <a:solidFill>
                  <a:schemeClr val="tx1">
                    <a:lumMod val="65000"/>
                    <a:lumOff val="35000"/>
                  </a:schemeClr>
                </a:solidFill>
              </a:rPr>
              <a:t>:   You are guaranteed $9,000 if you settle. Attorney fees and court costs =$15,000</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You need to determine the probabilities of winning and loosing and the probability of different judgments.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Your attorney tells you that you have a 20% chance of loosing and that attorney fees and court costs will = $15,000</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You are also told you have:</a:t>
            </a:r>
          </a:p>
          <a:p>
            <a:pPr lvl="1"/>
            <a:r>
              <a:rPr lang="en-US" sz="1600" dirty="0">
                <a:solidFill>
                  <a:schemeClr val="tx1">
                    <a:lumMod val="65000"/>
                    <a:lumOff val="35000"/>
                  </a:schemeClr>
                </a:solidFill>
              </a:rPr>
              <a:t>20% chance of winning $10,000</a:t>
            </a:r>
          </a:p>
          <a:p>
            <a:pPr lvl="1"/>
            <a:r>
              <a:rPr lang="en-US" sz="1600" dirty="0">
                <a:solidFill>
                  <a:schemeClr val="tx1">
                    <a:lumMod val="65000"/>
                    <a:lumOff val="35000"/>
                  </a:schemeClr>
                </a:solidFill>
              </a:rPr>
              <a:t>20%  chance of winning $25,000</a:t>
            </a:r>
          </a:p>
          <a:p>
            <a:pPr lvl="1"/>
            <a:r>
              <a:rPr lang="en-US" sz="1600" dirty="0">
                <a:solidFill>
                  <a:schemeClr val="tx1">
                    <a:lumMod val="65000"/>
                    <a:lumOff val="35000"/>
                  </a:schemeClr>
                </a:solidFill>
              </a:rPr>
              <a:t>20% chance of winning $60,000</a:t>
            </a:r>
          </a:p>
          <a:p>
            <a:pPr lvl="1"/>
            <a:r>
              <a:rPr lang="en-US" sz="1600" dirty="0">
                <a:solidFill>
                  <a:schemeClr val="tx1">
                    <a:lumMod val="65000"/>
                    <a:lumOff val="35000"/>
                  </a:schemeClr>
                </a:solidFill>
              </a:rPr>
              <a:t>20% chance of winning $140,000</a:t>
            </a:r>
          </a:p>
          <a:p>
            <a:r>
              <a:rPr lang="en-US" sz="1600" dirty="0">
                <a:solidFill>
                  <a:schemeClr val="tx1">
                    <a:lumMod val="65000"/>
                    <a:lumOff val="35000"/>
                  </a:schemeClr>
                </a:solidFill>
              </a:rPr>
              <a:t>Your attorney then tells you that the defendant has increased the settlement offer to $29,000</a:t>
            </a:r>
          </a:p>
          <a:p>
            <a:pPr marL="0" indent="0">
              <a:buNone/>
            </a:pPr>
            <a:endParaRPr lang="en-US" sz="1600" dirty="0">
              <a:solidFill>
                <a:schemeClr val="tx1">
                  <a:lumMod val="65000"/>
                  <a:lumOff val="35000"/>
                </a:schemeClr>
              </a:solidFill>
            </a:endParaRPr>
          </a:p>
        </p:txBody>
      </p:sp>
    </p:spTree>
    <p:extLst>
      <p:ext uri="{BB962C8B-B14F-4D97-AF65-F5344CB8AC3E}">
        <p14:creationId xmlns:p14="http://schemas.microsoft.com/office/powerpoint/2010/main" val="118430963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Decision trees</a:t>
            </a:r>
          </a:p>
          <a:p>
            <a:pPr algn="ctr"/>
            <a:r>
              <a:rPr lang="en-US" sz="1800" b="1" i="1" dirty="0">
                <a:solidFill>
                  <a:schemeClr val="tx1">
                    <a:lumMod val="65000"/>
                    <a:lumOff val="35000"/>
                  </a:schemeClr>
                </a:solidFill>
              </a:rPr>
              <a:t>Car accident: Decision to settle or sue</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sp>
        <p:nvSpPr>
          <p:cNvPr id="3" name="TextBox 2"/>
          <p:cNvSpPr txBox="1"/>
          <p:nvPr/>
        </p:nvSpPr>
        <p:spPr>
          <a:xfrm>
            <a:off x="3289300" y="3162300"/>
            <a:ext cx="184666" cy="369332"/>
          </a:xfrm>
          <a:prstGeom prst="rect">
            <a:avLst/>
          </a:prstGeom>
          <a:noFill/>
        </p:spPr>
        <p:txBody>
          <a:bodyPr wrap="none" rtlCol="0">
            <a:spAutoFit/>
          </a:bodyPr>
          <a:lstStyle/>
          <a:p>
            <a:endParaRPr lang="en-US" dirty="0"/>
          </a:p>
        </p:txBody>
      </p:sp>
      <p:pic>
        <p:nvPicPr>
          <p:cNvPr id="18"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1548882" y="977900"/>
            <a:ext cx="6134100" cy="4749800"/>
          </a:xfrm>
          <a:prstGeom prst="rect">
            <a:avLst/>
          </a:prstGeom>
          <a:noFill/>
          <a:ln>
            <a:noFill/>
          </a:ln>
        </p:spPr>
      </p:pic>
    </p:spTree>
    <p:extLst>
      <p:ext uri="{BB962C8B-B14F-4D97-AF65-F5344CB8AC3E}">
        <p14:creationId xmlns:p14="http://schemas.microsoft.com/office/powerpoint/2010/main" val="33249225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Decision trees</a:t>
            </a:r>
          </a:p>
          <a:p>
            <a:pPr algn="ctr"/>
            <a:r>
              <a:rPr lang="en-US" sz="1800" b="1" i="1" dirty="0">
                <a:solidFill>
                  <a:schemeClr val="tx1">
                    <a:lumMod val="65000"/>
                    <a:lumOff val="35000"/>
                  </a:schemeClr>
                </a:solidFill>
              </a:rPr>
              <a:t>Patient product company and bidding a product (Source: SDG webinar)</a:t>
            </a:r>
          </a:p>
          <a:p>
            <a:pPr algn="ctr"/>
            <a:r>
              <a:rPr lang="en-US" sz="1800" b="1" i="1" dirty="0">
                <a:solidFill>
                  <a:schemeClr val="tx1">
                    <a:lumMod val="65000"/>
                    <a:lumOff val="35000"/>
                  </a:schemeClr>
                </a:solidFill>
              </a:rPr>
              <a:t>This tree would require specific software because of the multiple branches</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sp>
        <p:nvSpPr>
          <p:cNvPr id="3" name="TextBox 2"/>
          <p:cNvSpPr txBox="1"/>
          <p:nvPr/>
        </p:nvSpPr>
        <p:spPr>
          <a:xfrm>
            <a:off x="3289300" y="3162300"/>
            <a:ext cx="184666" cy="369332"/>
          </a:xfrm>
          <a:prstGeom prst="rect">
            <a:avLst/>
          </a:prstGeom>
          <a:noFill/>
        </p:spPr>
        <p:txBody>
          <a:bodyPr wrap="none" rtlCol="0">
            <a:spAutoFit/>
          </a:bodyPr>
          <a:lstStyle/>
          <a:p>
            <a:endParaRPr lang="en-US" dirty="0"/>
          </a:p>
        </p:txBody>
      </p:sp>
      <p:sp>
        <p:nvSpPr>
          <p:cNvPr id="19" name="Content Placeholder 2"/>
          <p:cNvSpPr>
            <a:spLocks noGrp="1"/>
          </p:cNvSpPr>
          <p:nvPr>
            <p:ph idx="4294967295"/>
          </p:nvPr>
        </p:nvSpPr>
        <p:spPr>
          <a:xfrm>
            <a:off x="457200" y="1155700"/>
            <a:ext cx="8229600" cy="4970463"/>
          </a:xfrm>
          <a:prstGeom prst="rect">
            <a:avLst/>
          </a:prstGeom>
        </p:spPr>
        <p:txBody>
          <a:bodyPr>
            <a:normAutofit/>
          </a:bodyPr>
          <a:lstStyle/>
          <a:p>
            <a:pPr marL="0" indent="0">
              <a:buNone/>
            </a:pPr>
            <a:r>
              <a:rPr lang="en-US" sz="1700" dirty="0">
                <a:solidFill>
                  <a:schemeClr val="tx1">
                    <a:lumMod val="65000"/>
                    <a:lumOff val="35000"/>
                  </a:schemeClr>
                </a:solidFill>
              </a:rPr>
              <a:t>Think about this scenario:</a:t>
            </a:r>
          </a:p>
          <a:p>
            <a:r>
              <a:rPr lang="en-US" sz="1700" dirty="0">
                <a:solidFill>
                  <a:schemeClr val="tx1">
                    <a:lumMod val="65000"/>
                    <a:lumOff val="35000"/>
                  </a:schemeClr>
                </a:solidFill>
              </a:rPr>
              <a:t>You are a patient product company and you are bidding your product.</a:t>
            </a:r>
          </a:p>
          <a:p>
            <a:r>
              <a:rPr lang="en-US" sz="1700" dirty="0">
                <a:solidFill>
                  <a:schemeClr val="tx1">
                    <a:lumMod val="65000"/>
                    <a:lumOff val="35000"/>
                  </a:schemeClr>
                </a:solidFill>
              </a:rPr>
              <a:t>There is only one competitor</a:t>
            </a:r>
          </a:p>
          <a:p>
            <a:r>
              <a:rPr lang="en-US" sz="1700" dirty="0">
                <a:solidFill>
                  <a:schemeClr val="tx1">
                    <a:lumMod val="65000"/>
                    <a:lumOff val="35000"/>
                  </a:schemeClr>
                </a:solidFill>
              </a:rPr>
              <a:t>Your cost to develop a bid is $1M, which includes the cost of manufacturing samples for client.</a:t>
            </a:r>
          </a:p>
          <a:p>
            <a:r>
              <a:rPr lang="en-US" sz="1700" dirty="0">
                <a:solidFill>
                  <a:schemeClr val="tx1">
                    <a:lumMod val="65000"/>
                    <a:lumOff val="35000"/>
                  </a:schemeClr>
                </a:solidFill>
              </a:rPr>
              <a:t>Your current manufacturing cost per unit is $8,000</a:t>
            </a:r>
          </a:p>
          <a:p>
            <a:r>
              <a:rPr lang="en-US" sz="1700" dirty="0">
                <a:solidFill>
                  <a:schemeClr val="tx1">
                    <a:lumMod val="65000"/>
                    <a:lumOff val="35000"/>
                  </a:schemeClr>
                </a:solidFill>
              </a:rPr>
              <a:t>You have developed a new manufacturing process</a:t>
            </a:r>
          </a:p>
          <a:p>
            <a:r>
              <a:rPr lang="en-US" sz="1700" dirty="0">
                <a:solidFill>
                  <a:schemeClr val="tx1">
                    <a:lumMod val="65000"/>
                    <a:lumOff val="35000"/>
                  </a:schemeClr>
                </a:solidFill>
              </a:rPr>
              <a:t>The contract will be for manufacturing of 10,000 units</a:t>
            </a:r>
          </a:p>
          <a:p>
            <a:pPr marL="0" indent="0">
              <a:buNone/>
            </a:pPr>
            <a:endParaRPr lang="en-US" sz="1600" dirty="0">
              <a:solidFill>
                <a:schemeClr val="tx1">
                  <a:lumMod val="65000"/>
                  <a:lumOff val="35000"/>
                </a:schemeClr>
              </a:solidFill>
            </a:endParaRPr>
          </a:p>
          <a:p>
            <a:pPr marL="0" indent="0">
              <a:buNone/>
            </a:pPr>
            <a:r>
              <a:rPr lang="en-US" sz="1700" b="1" dirty="0">
                <a:solidFill>
                  <a:schemeClr val="tx1">
                    <a:lumMod val="65000"/>
                    <a:lumOff val="35000"/>
                  </a:schemeClr>
                </a:solidFill>
              </a:rPr>
              <a:t>The next step is to identify the unknowns</a:t>
            </a:r>
          </a:p>
          <a:p>
            <a:pPr marL="514350" indent="-514350">
              <a:buAutoNum type="arabicPeriod"/>
            </a:pPr>
            <a:r>
              <a:rPr lang="en-US" sz="1700" dirty="0">
                <a:solidFill>
                  <a:schemeClr val="tx1">
                    <a:lumMod val="65000"/>
                    <a:lumOff val="35000"/>
                  </a:schemeClr>
                </a:solidFill>
              </a:rPr>
              <a:t>The competitor could offer one of three price points: $10k, $9k or $8k</a:t>
            </a:r>
          </a:p>
          <a:p>
            <a:pPr marL="514350" indent="-514350">
              <a:buAutoNum type="arabicPeriod"/>
            </a:pPr>
            <a:r>
              <a:rPr lang="en-US" sz="1700" dirty="0">
                <a:solidFill>
                  <a:schemeClr val="tx1">
                    <a:lumMod val="65000"/>
                    <a:lumOff val="35000"/>
                  </a:schemeClr>
                </a:solidFill>
              </a:rPr>
              <a:t>You could offer one of three price points: $9.5k, $8.5k or $7.5k</a:t>
            </a:r>
          </a:p>
          <a:p>
            <a:pPr marL="514350" indent="-514350">
              <a:buAutoNum type="arabicPeriod"/>
            </a:pPr>
            <a:r>
              <a:rPr lang="en-US" sz="1700" dirty="0">
                <a:solidFill>
                  <a:schemeClr val="tx1">
                    <a:lumMod val="65000"/>
                    <a:lumOff val="35000"/>
                  </a:schemeClr>
                </a:solidFill>
              </a:rPr>
              <a:t>Current manufacturing cost is $8k. With the new manufacturing process, there is a:</a:t>
            </a:r>
          </a:p>
          <a:p>
            <a:pPr marL="914400" lvl="1" indent="-514350">
              <a:buFont typeface="Courier New"/>
              <a:buChar char="o"/>
            </a:pPr>
            <a:r>
              <a:rPr lang="en-US" sz="1700" dirty="0">
                <a:solidFill>
                  <a:schemeClr val="tx1">
                    <a:lumMod val="65000"/>
                    <a:lumOff val="35000"/>
                  </a:schemeClr>
                </a:solidFill>
              </a:rPr>
              <a:t>25% probability that you could reduce cost to $5k</a:t>
            </a:r>
          </a:p>
          <a:p>
            <a:pPr marL="914400" lvl="1" indent="-514350">
              <a:buFont typeface="Courier New"/>
              <a:buChar char="o"/>
            </a:pPr>
            <a:r>
              <a:rPr lang="en-US" sz="1700" dirty="0">
                <a:solidFill>
                  <a:schemeClr val="tx1">
                    <a:lumMod val="65000"/>
                    <a:lumOff val="35000"/>
                  </a:schemeClr>
                </a:solidFill>
              </a:rPr>
              <a:t>50% probability that you could reduce cost to $7.5k</a:t>
            </a:r>
          </a:p>
          <a:p>
            <a:pPr marL="914400" lvl="1" indent="-514350">
              <a:buFont typeface="Courier New"/>
              <a:buChar char="o"/>
            </a:pPr>
            <a:r>
              <a:rPr lang="en-US" sz="1700" dirty="0">
                <a:solidFill>
                  <a:schemeClr val="tx1">
                    <a:lumMod val="65000"/>
                    <a:lumOff val="35000"/>
                  </a:schemeClr>
                </a:solidFill>
              </a:rPr>
              <a:t>25% probability that the cost would increase to  $8.5k</a:t>
            </a:r>
          </a:p>
          <a:p>
            <a:pPr marL="0" indent="0">
              <a:buNone/>
            </a:pPr>
            <a:endParaRPr lang="en-US" sz="1700" dirty="0">
              <a:solidFill>
                <a:schemeClr val="tx1">
                  <a:lumMod val="65000"/>
                  <a:lumOff val="35000"/>
                </a:schemeClr>
              </a:solidFill>
            </a:endParaRPr>
          </a:p>
        </p:txBody>
      </p:sp>
    </p:spTree>
    <p:extLst>
      <p:ext uri="{BB962C8B-B14F-4D97-AF65-F5344CB8AC3E}">
        <p14:creationId xmlns:p14="http://schemas.microsoft.com/office/powerpoint/2010/main" val="22047187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Decision trees</a:t>
            </a:r>
          </a:p>
          <a:p>
            <a:pPr algn="ctr"/>
            <a:r>
              <a:rPr lang="en-US" sz="1800" b="1" i="1" dirty="0">
                <a:solidFill>
                  <a:schemeClr val="tx1">
                    <a:lumMod val="65000"/>
                    <a:lumOff val="35000"/>
                  </a:schemeClr>
                </a:solidFill>
              </a:rPr>
              <a:t>Patient product company and bidding a product:</a:t>
            </a:r>
          </a:p>
          <a:p>
            <a:pPr algn="ctr"/>
            <a:r>
              <a:rPr lang="en-US" sz="1800" b="1" i="1" dirty="0">
                <a:solidFill>
                  <a:schemeClr val="tx1">
                    <a:lumMod val="65000"/>
                    <a:lumOff val="35000"/>
                  </a:schemeClr>
                </a:solidFill>
              </a:rPr>
              <a:t>This tree would require specific software because of the multiple branches</a:t>
            </a: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sp>
        <p:nvSpPr>
          <p:cNvPr id="3" name="TextBox 2"/>
          <p:cNvSpPr txBox="1"/>
          <p:nvPr/>
        </p:nvSpPr>
        <p:spPr>
          <a:xfrm>
            <a:off x="3289300" y="3162300"/>
            <a:ext cx="184666" cy="369332"/>
          </a:xfrm>
          <a:prstGeom prst="rect">
            <a:avLst/>
          </a:prstGeom>
          <a:noFill/>
        </p:spPr>
        <p:txBody>
          <a:bodyPr wrap="none" rtlCol="0">
            <a:spAutoFit/>
          </a:bodyPr>
          <a:lstStyle/>
          <a:p>
            <a:endParaRPr lang="en-US" dirty="0"/>
          </a:p>
        </p:txBody>
      </p:sp>
      <p:sp>
        <p:nvSpPr>
          <p:cNvPr id="19" name="Content Placeholder 2"/>
          <p:cNvSpPr>
            <a:spLocks noGrp="1"/>
          </p:cNvSpPr>
          <p:nvPr>
            <p:ph idx="4294967295"/>
          </p:nvPr>
        </p:nvSpPr>
        <p:spPr>
          <a:xfrm>
            <a:off x="3473966" y="1417638"/>
            <a:ext cx="5212834" cy="4708525"/>
          </a:xfrm>
          <a:prstGeom prst="rect">
            <a:avLst/>
          </a:prstGeom>
        </p:spPr>
        <p:txBody>
          <a:bodyPr>
            <a:normAutofit/>
          </a:bodyPr>
          <a:lstStyle/>
          <a:p>
            <a:pPr marL="0" indent="0">
              <a:buNone/>
            </a:pPr>
            <a:r>
              <a:rPr lang="en-US" sz="1700" dirty="0">
                <a:solidFill>
                  <a:schemeClr val="tx1">
                    <a:lumMod val="65000"/>
                    <a:lumOff val="35000"/>
                  </a:schemeClr>
                </a:solidFill>
              </a:rPr>
              <a:t>This scenario would require two decision nodes (squares) and many chance nodes (circles)</a:t>
            </a:r>
          </a:p>
          <a:p>
            <a:pPr marL="0" indent="0">
              <a:buNone/>
            </a:pPr>
            <a:endParaRPr lang="en-US" sz="1700" dirty="0">
              <a:solidFill>
                <a:schemeClr val="tx1">
                  <a:lumMod val="65000"/>
                  <a:lumOff val="35000"/>
                </a:schemeClr>
              </a:solidFill>
            </a:endParaRPr>
          </a:p>
          <a:p>
            <a:pPr marL="0" indent="0">
              <a:buNone/>
            </a:pPr>
            <a:r>
              <a:rPr lang="en-US" sz="1700" dirty="0">
                <a:solidFill>
                  <a:schemeClr val="tx1">
                    <a:lumMod val="65000"/>
                    <a:lumOff val="35000"/>
                  </a:schemeClr>
                </a:solidFill>
              </a:rPr>
              <a:t>The two decisions are:</a:t>
            </a:r>
          </a:p>
          <a:p>
            <a:r>
              <a:rPr lang="en-US" sz="1700" dirty="0">
                <a:solidFill>
                  <a:schemeClr val="tx1">
                    <a:lumMod val="65000"/>
                    <a:lumOff val="35000"/>
                  </a:schemeClr>
                </a:solidFill>
              </a:rPr>
              <a:t>Bid/don’t bid</a:t>
            </a:r>
          </a:p>
          <a:p>
            <a:r>
              <a:rPr lang="en-US" sz="1700" dirty="0">
                <a:solidFill>
                  <a:schemeClr val="tx1">
                    <a:lumMod val="65000"/>
                    <a:lumOff val="35000"/>
                  </a:schemeClr>
                </a:solidFill>
              </a:rPr>
              <a:t>Use current process/use new process</a:t>
            </a:r>
          </a:p>
        </p:txBody>
      </p:sp>
    </p:spTree>
    <p:extLst>
      <p:ext uri="{BB962C8B-B14F-4D97-AF65-F5344CB8AC3E}">
        <p14:creationId xmlns:p14="http://schemas.microsoft.com/office/powerpoint/2010/main" val="17164236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Calibrating the SME</a:t>
            </a:r>
          </a:p>
        </p:txBody>
      </p:sp>
      <p:sp>
        <p:nvSpPr>
          <p:cNvPr id="13" name="Text Placeholder 12"/>
          <p:cNvSpPr>
            <a:spLocks noGrp="1"/>
          </p:cNvSpPr>
          <p:nvPr>
            <p:ph type="body" sz="quarter" idx="15"/>
          </p:nvPr>
        </p:nvSpPr>
        <p:spPr/>
        <p:txBody>
          <a:bodyPr/>
          <a:lstStyle/>
          <a:p>
            <a:r>
              <a:rPr lang="en-US" dirty="0"/>
              <a:t>04</a:t>
            </a:r>
          </a:p>
        </p:txBody>
      </p:sp>
    </p:spTree>
    <p:extLst>
      <p:ext uri="{BB962C8B-B14F-4D97-AF65-F5344CB8AC3E}">
        <p14:creationId xmlns:p14="http://schemas.microsoft.com/office/powerpoint/2010/main" val="35827360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Calibrating the SME</a:t>
            </a:r>
          </a:p>
          <a:p>
            <a:pPr algn="ctr"/>
            <a:r>
              <a:rPr lang="en-US" sz="1800" b="1" i="1" dirty="0">
                <a:solidFill>
                  <a:schemeClr val="tx1">
                    <a:lumMod val="65000"/>
                    <a:lumOff val="35000"/>
                  </a:schemeClr>
                </a:solidFill>
              </a:rPr>
              <a:t>Five step procedure for minimizing forecast bias</a:t>
            </a:r>
          </a:p>
          <a:p>
            <a:pPr algn="ctr"/>
            <a:endParaRPr lang="en-US" sz="1800" b="1" i="1" dirty="0">
              <a:solidFill>
                <a:schemeClr val="tx1">
                  <a:lumMod val="65000"/>
                  <a:lumOff val="35000"/>
                </a:schemeClr>
              </a:solidFill>
            </a:endParaRP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sz="quarter" idx="17"/>
          </p:nvPr>
        </p:nvSpPr>
        <p:spPr>
          <a:xfrm>
            <a:off x="2552700" y="850900"/>
            <a:ext cx="6451600" cy="5065433"/>
          </a:xfrm>
        </p:spPr>
        <p:txBody>
          <a:bodyPr>
            <a:noAutofit/>
          </a:bodyPr>
          <a:lstStyle/>
          <a:p>
            <a:pPr marL="514350" indent="-514350">
              <a:lnSpc>
                <a:spcPct val="60000"/>
              </a:lnSpc>
              <a:buFont typeface="+mj-lt"/>
              <a:buAutoNum type="arabicPeriod"/>
            </a:pPr>
            <a:r>
              <a:rPr lang="en-US" sz="1400" b="1" dirty="0">
                <a:solidFill>
                  <a:schemeClr val="tx1">
                    <a:lumMod val="65000"/>
                    <a:lumOff val="35000"/>
                  </a:schemeClr>
                </a:solidFill>
              </a:rPr>
              <a:t>Motivate</a:t>
            </a:r>
          </a:p>
          <a:p>
            <a:pPr marL="400050" lvl="1" indent="0">
              <a:lnSpc>
                <a:spcPct val="60000"/>
              </a:lnSpc>
              <a:buNone/>
            </a:pPr>
            <a:r>
              <a:rPr lang="en-US" sz="1400" dirty="0">
                <a:solidFill>
                  <a:schemeClr val="tx1">
                    <a:lumMod val="65000"/>
                    <a:lumOff val="35000"/>
                  </a:schemeClr>
                </a:solidFill>
              </a:rPr>
              <a:t>a.      Explain importance</a:t>
            </a:r>
          </a:p>
          <a:p>
            <a:pPr marL="400050" lvl="1" indent="0">
              <a:lnSpc>
                <a:spcPct val="60000"/>
              </a:lnSpc>
              <a:buNone/>
            </a:pPr>
            <a:r>
              <a:rPr lang="en-US" sz="1400" dirty="0">
                <a:solidFill>
                  <a:schemeClr val="tx1">
                    <a:lumMod val="65000"/>
                    <a:lumOff val="35000"/>
                  </a:schemeClr>
                </a:solidFill>
              </a:rPr>
              <a:t>b.      Emphasize communication</a:t>
            </a:r>
          </a:p>
          <a:p>
            <a:pPr marL="400050" lvl="1" indent="0">
              <a:lnSpc>
                <a:spcPct val="60000"/>
              </a:lnSpc>
              <a:buNone/>
            </a:pPr>
            <a:r>
              <a:rPr lang="en-US" sz="1400" dirty="0">
                <a:solidFill>
                  <a:schemeClr val="tx1">
                    <a:lumMod val="65000"/>
                    <a:lumOff val="35000"/>
                  </a:schemeClr>
                </a:solidFill>
              </a:rPr>
              <a:t>c.      Explore stake in decision</a:t>
            </a:r>
          </a:p>
          <a:p>
            <a:pPr marL="514350" indent="-514350">
              <a:lnSpc>
                <a:spcPct val="60000"/>
              </a:lnSpc>
              <a:buFont typeface="+mj-lt"/>
              <a:buAutoNum type="arabicPeriod"/>
            </a:pPr>
            <a:endParaRPr lang="en-US" sz="1400" b="1" dirty="0">
              <a:solidFill>
                <a:schemeClr val="tx1">
                  <a:lumMod val="65000"/>
                  <a:lumOff val="35000"/>
                </a:schemeClr>
              </a:solidFill>
            </a:endParaRPr>
          </a:p>
          <a:p>
            <a:pPr marL="514350" indent="-514350">
              <a:lnSpc>
                <a:spcPct val="60000"/>
              </a:lnSpc>
              <a:buFont typeface="+mj-lt"/>
              <a:buAutoNum type="arabicPeriod"/>
            </a:pPr>
            <a:r>
              <a:rPr lang="en-US" sz="1400" b="1" dirty="0">
                <a:solidFill>
                  <a:schemeClr val="tx1">
                    <a:lumMod val="65000"/>
                    <a:lumOff val="35000"/>
                  </a:schemeClr>
                </a:solidFill>
              </a:rPr>
              <a:t>Structure</a:t>
            </a:r>
          </a:p>
          <a:p>
            <a:pPr marL="400050" lvl="1" indent="0">
              <a:lnSpc>
                <a:spcPct val="60000"/>
              </a:lnSpc>
              <a:buNone/>
            </a:pPr>
            <a:r>
              <a:rPr lang="en-US" sz="1400" dirty="0">
                <a:solidFill>
                  <a:schemeClr val="tx1">
                    <a:lumMod val="65000"/>
                    <a:lumOff val="35000"/>
                  </a:schemeClr>
                </a:solidFill>
              </a:rPr>
              <a:t>a.      Define variable</a:t>
            </a:r>
          </a:p>
          <a:p>
            <a:pPr marL="400050" lvl="1" indent="0">
              <a:lnSpc>
                <a:spcPct val="60000"/>
              </a:lnSpc>
              <a:buNone/>
            </a:pPr>
            <a:r>
              <a:rPr lang="en-US" sz="1400" dirty="0">
                <a:solidFill>
                  <a:schemeClr val="tx1">
                    <a:lumMod val="65000"/>
                    <a:lumOff val="35000"/>
                  </a:schemeClr>
                </a:solidFill>
              </a:rPr>
              <a:t>b.      Choose known scale</a:t>
            </a:r>
          </a:p>
          <a:p>
            <a:pPr marL="400050" lvl="1" indent="0">
              <a:lnSpc>
                <a:spcPct val="60000"/>
              </a:lnSpc>
              <a:buNone/>
            </a:pPr>
            <a:r>
              <a:rPr lang="en-US" sz="1400" dirty="0">
                <a:solidFill>
                  <a:schemeClr val="tx1">
                    <a:lumMod val="65000"/>
                    <a:lumOff val="35000"/>
                  </a:schemeClr>
                </a:solidFill>
              </a:rPr>
              <a:t>c.      Draw out assumptions</a:t>
            </a:r>
          </a:p>
          <a:p>
            <a:pPr marL="514350" indent="-514350">
              <a:lnSpc>
                <a:spcPct val="60000"/>
              </a:lnSpc>
              <a:buFont typeface="+mj-lt"/>
              <a:buAutoNum type="arabicPeriod"/>
            </a:pPr>
            <a:endParaRPr lang="en-US" sz="1400" b="1" dirty="0">
              <a:solidFill>
                <a:schemeClr val="tx1">
                  <a:lumMod val="65000"/>
                  <a:lumOff val="35000"/>
                </a:schemeClr>
              </a:solidFill>
            </a:endParaRPr>
          </a:p>
          <a:p>
            <a:pPr marL="514350" indent="-514350">
              <a:lnSpc>
                <a:spcPct val="60000"/>
              </a:lnSpc>
              <a:buFont typeface="+mj-lt"/>
              <a:buAutoNum type="arabicPeriod"/>
            </a:pPr>
            <a:r>
              <a:rPr lang="en-US" sz="1400" b="1" dirty="0">
                <a:solidFill>
                  <a:schemeClr val="tx1">
                    <a:lumMod val="65000"/>
                    <a:lumOff val="35000"/>
                  </a:schemeClr>
                </a:solidFill>
              </a:rPr>
              <a:t>Condition</a:t>
            </a:r>
            <a:r>
              <a:rPr lang="en-US" sz="1400" dirty="0">
                <a:solidFill>
                  <a:schemeClr val="tx1">
                    <a:lumMod val="65000"/>
                    <a:lumOff val="35000"/>
                  </a:schemeClr>
                </a:solidFill>
              </a:rPr>
              <a:t>: This step prepares the expert to assess probabilities in a manner that compensates for biases</a:t>
            </a:r>
          </a:p>
          <a:p>
            <a:pPr marL="914400" lvl="1" indent="-514350">
              <a:lnSpc>
                <a:spcPct val="60000"/>
              </a:lnSpc>
              <a:buAutoNum type="alphaLcPeriod"/>
            </a:pPr>
            <a:r>
              <a:rPr lang="en-US" sz="1400" dirty="0">
                <a:solidFill>
                  <a:schemeClr val="tx1">
                    <a:lumMod val="65000"/>
                    <a:lumOff val="35000"/>
                  </a:schemeClr>
                </a:solidFill>
              </a:rPr>
              <a:t>Compensate for availability</a:t>
            </a:r>
          </a:p>
          <a:p>
            <a:pPr marL="914400" lvl="1" indent="-514350">
              <a:lnSpc>
                <a:spcPct val="60000"/>
              </a:lnSpc>
              <a:buAutoNum type="alphaLcPeriod"/>
            </a:pPr>
            <a:r>
              <a:rPr lang="en-US" sz="1400" dirty="0">
                <a:solidFill>
                  <a:schemeClr val="tx1">
                    <a:lumMod val="65000"/>
                    <a:lumOff val="35000"/>
                  </a:schemeClr>
                </a:solidFill>
              </a:rPr>
              <a:t>Assess extremes (reasons for extremely low and extremely high)</a:t>
            </a:r>
          </a:p>
          <a:p>
            <a:pPr marL="914400" lvl="1" indent="-514350">
              <a:lnSpc>
                <a:spcPct val="60000"/>
              </a:lnSpc>
              <a:buAutoNum type="alphaLcPeriod"/>
            </a:pPr>
            <a:r>
              <a:rPr lang="en-US" sz="1400" dirty="0">
                <a:solidFill>
                  <a:schemeClr val="tx1">
                    <a:lumMod val="65000"/>
                    <a:lumOff val="35000"/>
                  </a:schemeClr>
                </a:solidFill>
              </a:rPr>
              <a:t>Keep in front of expert to help overcome anchoring </a:t>
            </a:r>
          </a:p>
          <a:p>
            <a:pPr marL="514350" indent="-514350">
              <a:lnSpc>
                <a:spcPct val="60000"/>
              </a:lnSpc>
              <a:buFont typeface="+mj-lt"/>
              <a:buAutoNum type="arabicPeriod"/>
            </a:pPr>
            <a:endParaRPr lang="en-US" sz="1400" dirty="0">
              <a:solidFill>
                <a:schemeClr val="tx1">
                  <a:lumMod val="65000"/>
                  <a:lumOff val="35000"/>
                </a:schemeClr>
              </a:solidFill>
            </a:endParaRPr>
          </a:p>
          <a:p>
            <a:pPr marL="514350" indent="-514350">
              <a:lnSpc>
                <a:spcPct val="60000"/>
              </a:lnSpc>
              <a:buFont typeface="+mj-lt"/>
              <a:buAutoNum type="arabicPeriod"/>
            </a:pPr>
            <a:r>
              <a:rPr lang="en-US" sz="1400" b="1" dirty="0">
                <a:solidFill>
                  <a:schemeClr val="tx1">
                    <a:lumMod val="65000"/>
                    <a:lumOff val="35000"/>
                  </a:schemeClr>
                </a:solidFill>
              </a:rPr>
              <a:t>Encode</a:t>
            </a:r>
            <a:r>
              <a:rPr lang="en-US" sz="1400" dirty="0">
                <a:solidFill>
                  <a:schemeClr val="tx1">
                    <a:lumMod val="65000"/>
                    <a:lumOff val="35000"/>
                  </a:schemeClr>
                </a:solidFill>
              </a:rPr>
              <a:t> the expert’s judgment</a:t>
            </a:r>
          </a:p>
          <a:p>
            <a:pPr marL="914400" lvl="1" indent="-514350">
              <a:lnSpc>
                <a:spcPct val="60000"/>
              </a:lnSpc>
              <a:buAutoNum type="alphaLcPeriod"/>
            </a:pPr>
            <a:r>
              <a:rPr lang="en-US" sz="1400" dirty="0">
                <a:solidFill>
                  <a:schemeClr val="tx1">
                    <a:lumMod val="65000"/>
                    <a:lumOff val="35000"/>
                  </a:schemeClr>
                </a:solidFill>
              </a:rPr>
              <a:t>Assess probabilities </a:t>
            </a:r>
          </a:p>
          <a:p>
            <a:pPr lvl="2" indent="-342900">
              <a:lnSpc>
                <a:spcPct val="60000"/>
              </a:lnSpc>
              <a:buAutoNum type="arabicParenBoth"/>
            </a:pPr>
            <a:r>
              <a:rPr lang="en-US" sz="1400" dirty="0">
                <a:solidFill>
                  <a:schemeClr val="tx1">
                    <a:lumMod val="65000"/>
                    <a:lumOff val="35000"/>
                  </a:schemeClr>
                </a:solidFill>
              </a:rPr>
              <a:t>Assess 3 points to identify range of uncertainties: </a:t>
            </a:r>
          </a:p>
          <a:p>
            <a:pPr marL="800100" lvl="2" indent="0">
              <a:lnSpc>
                <a:spcPct val="60000"/>
              </a:lnSpc>
              <a:buNone/>
            </a:pPr>
            <a:endParaRPr lang="en-US" sz="1400" dirty="0">
              <a:solidFill>
                <a:schemeClr val="tx1">
                  <a:lumMod val="65000"/>
                  <a:lumOff val="35000"/>
                </a:schemeClr>
              </a:solidFill>
            </a:endParaRPr>
          </a:p>
          <a:p>
            <a:pPr marL="800100" lvl="2" indent="0">
              <a:lnSpc>
                <a:spcPct val="60000"/>
              </a:lnSpc>
              <a:buNone/>
            </a:pPr>
            <a:r>
              <a:rPr lang="en-US" sz="1400" dirty="0">
                <a:solidFill>
                  <a:schemeClr val="tx1">
                    <a:lumMod val="65000"/>
                    <a:lumOff val="35000"/>
                  </a:schemeClr>
                </a:solidFill>
              </a:rPr>
              <a:t>10%chance  that estimate will be lower, 10% chance that estimate will be higher and 50/50 chance</a:t>
            </a:r>
          </a:p>
          <a:p>
            <a:pPr marL="800100" lvl="2" indent="0">
              <a:lnSpc>
                <a:spcPct val="60000"/>
              </a:lnSpc>
              <a:buNone/>
            </a:pPr>
            <a:endParaRPr lang="en-US" sz="1400" dirty="0">
              <a:solidFill>
                <a:schemeClr val="tx1">
                  <a:lumMod val="65000"/>
                  <a:lumOff val="35000"/>
                </a:schemeClr>
              </a:solidFill>
            </a:endParaRPr>
          </a:p>
          <a:p>
            <a:pPr marL="914400" lvl="1" indent="-514350">
              <a:lnSpc>
                <a:spcPct val="60000"/>
              </a:lnSpc>
              <a:buAutoNum type="alphaLcPeriod"/>
            </a:pPr>
            <a:r>
              <a:rPr lang="en-US" sz="1400" dirty="0">
                <a:solidFill>
                  <a:schemeClr val="tx1">
                    <a:lumMod val="65000"/>
                    <a:lumOff val="35000"/>
                  </a:schemeClr>
                </a:solidFill>
              </a:rPr>
              <a:t>Avoid anchors</a:t>
            </a:r>
          </a:p>
          <a:p>
            <a:pPr marL="514350" indent="-514350">
              <a:lnSpc>
                <a:spcPct val="60000"/>
              </a:lnSpc>
              <a:buFont typeface="+mj-lt"/>
              <a:buAutoNum type="arabicPeriod"/>
            </a:pPr>
            <a:endParaRPr lang="en-US" sz="1400" dirty="0">
              <a:solidFill>
                <a:schemeClr val="tx1">
                  <a:lumMod val="65000"/>
                  <a:lumOff val="35000"/>
                </a:schemeClr>
              </a:solidFill>
            </a:endParaRPr>
          </a:p>
          <a:p>
            <a:pPr marL="514350" indent="-514350">
              <a:lnSpc>
                <a:spcPct val="60000"/>
              </a:lnSpc>
              <a:buFont typeface="+mj-lt"/>
              <a:buAutoNum type="arabicPeriod"/>
            </a:pPr>
            <a:r>
              <a:rPr lang="en-US" sz="1400" b="1" dirty="0">
                <a:solidFill>
                  <a:schemeClr val="tx1">
                    <a:lumMod val="65000"/>
                    <a:lumOff val="35000"/>
                  </a:schemeClr>
                </a:solidFill>
              </a:rPr>
              <a:t>Verify</a:t>
            </a:r>
          </a:p>
          <a:p>
            <a:pPr marL="914400" lvl="1" indent="-514350">
              <a:lnSpc>
                <a:spcPct val="60000"/>
              </a:lnSpc>
              <a:buAutoNum type="alphaLcPeriod"/>
            </a:pPr>
            <a:r>
              <a:rPr lang="en-US" sz="1400" dirty="0">
                <a:solidFill>
                  <a:schemeClr val="tx1">
                    <a:lumMod val="65000"/>
                    <a:lumOff val="35000"/>
                  </a:schemeClr>
                </a:solidFill>
              </a:rPr>
              <a:t>Ask “check” questions</a:t>
            </a:r>
          </a:p>
          <a:p>
            <a:pPr marL="914400" lvl="1" indent="-514350">
              <a:lnSpc>
                <a:spcPct val="60000"/>
              </a:lnSpc>
              <a:buAutoNum type="alphaLcPeriod"/>
            </a:pPr>
            <a:r>
              <a:rPr lang="en-US" sz="1400" dirty="0">
                <a:solidFill>
                  <a:schemeClr val="tx1">
                    <a:lumMod val="65000"/>
                    <a:lumOff val="35000"/>
                  </a:schemeClr>
                </a:solidFill>
              </a:rPr>
              <a:t>Show results</a:t>
            </a:r>
          </a:p>
          <a:p>
            <a:pPr marL="914400" lvl="1" indent="-514350">
              <a:lnSpc>
                <a:spcPct val="60000"/>
              </a:lnSpc>
              <a:buAutoNum type="alphaLcPeriod"/>
            </a:pPr>
            <a:r>
              <a:rPr lang="en-US" sz="1400" dirty="0">
                <a:solidFill>
                  <a:schemeClr val="tx1">
                    <a:lumMod val="65000"/>
                    <a:lumOff val="35000"/>
                  </a:schemeClr>
                </a:solidFill>
              </a:rPr>
              <a:t>Ask if “willing to bet (if expert is not indifferent to each bet, revise assessment</a:t>
            </a:r>
          </a:p>
          <a:p>
            <a:pPr marL="0" indent="0">
              <a:buNone/>
            </a:pPr>
            <a:endParaRPr lang="en-US" sz="1400" dirty="0">
              <a:solidFill>
                <a:schemeClr val="tx1">
                  <a:lumMod val="65000"/>
                  <a:lumOff val="35000"/>
                </a:schemeClr>
              </a:solidFill>
            </a:endParaRP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solidFill>
                <a:schemeClr val="tx1">
                  <a:lumMod val="65000"/>
                  <a:lumOff val="35000"/>
                </a:schemeClr>
              </a:solidFill>
            </a:endParaRPr>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sp>
        <p:nvSpPr>
          <p:cNvPr id="18" name="Rectangle 17"/>
          <p:cNvSpPr/>
          <p:nvPr/>
        </p:nvSpPr>
        <p:spPr>
          <a:xfrm>
            <a:off x="76571" y="1625601"/>
            <a:ext cx="2209429" cy="41783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400" dirty="0">
                <a:solidFill>
                  <a:schemeClr val="accent3"/>
                </a:solidFill>
              </a:rPr>
              <a:t>Resources:</a:t>
            </a:r>
          </a:p>
          <a:p>
            <a:endParaRPr lang="en-US" sz="1400" dirty="0">
              <a:solidFill>
                <a:schemeClr val="accent3"/>
              </a:solidFill>
            </a:endParaRPr>
          </a:p>
          <a:p>
            <a:r>
              <a:rPr lang="en-US" sz="1400" dirty="0">
                <a:solidFill>
                  <a:schemeClr val="accent3"/>
                </a:solidFill>
                <a:hlinkClick r:id="rId3"/>
              </a:rPr>
              <a:t>http://oai.dtic.mil/oai/oai?verb=getRecord&amp;metadataPrefix=html&amp;identifier=ADA047747</a:t>
            </a:r>
            <a:endParaRPr lang="en-US" sz="1400" dirty="0">
              <a:solidFill>
                <a:schemeClr val="accent3"/>
              </a:solidFill>
            </a:endParaRPr>
          </a:p>
          <a:p>
            <a:endParaRPr lang="en-US" sz="1400" dirty="0">
              <a:solidFill>
                <a:schemeClr val="accent3"/>
              </a:solidFill>
            </a:endParaRPr>
          </a:p>
          <a:p>
            <a:r>
              <a:rPr lang="en-US" sz="1400" dirty="0">
                <a:solidFill>
                  <a:schemeClr val="accent3"/>
                </a:solidFill>
                <a:hlinkClick r:id="rId4"/>
              </a:rPr>
              <a:t>http://oai.dtic.mil/oai/oai?verb=getRecord&amp;metadataPrefix=html&amp;identifier=ADA099435</a:t>
            </a:r>
            <a:endParaRPr lang="en-US" sz="1400" dirty="0">
              <a:solidFill>
                <a:schemeClr val="accent3"/>
              </a:solidFill>
            </a:endParaRPr>
          </a:p>
          <a:p>
            <a:endParaRPr lang="en-US" sz="1400" b="1" dirty="0">
              <a:solidFill>
                <a:srgbClr val="9BBB59"/>
              </a:solidFill>
            </a:endParaRPr>
          </a:p>
          <a:p>
            <a:endParaRPr lang="en-US" sz="1400" b="1" dirty="0">
              <a:solidFill>
                <a:srgbClr val="9BBB59"/>
              </a:solidFill>
            </a:endParaRPr>
          </a:p>
        </p:txBody>
      </p:sp>
    </p:spTree>
    <p:extLst>
      <p:ext uri="{BB962C8B-B14F-4D97-AF65-F5344CB8AC3E}">
        <p14:creationId xmlns:p14="http://schemas.microsoft.com/office/powerpoint/2010/main" val="12780092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br>
              <a:rPr lang="en-US" sz="2400" b="1" dirty="0">
                <a:solidFill>
                  <a:srgbClr val="595959"/>
                </a:solidFill>
              </a:rPr>
            </a:br>
            <a:endParaRPr lang="en-US" sz="2400" b="1" i="1" dirty="0">
              <a:solidFill>
                <a:srgbClr val="595959"/>
              </a:solidFill>
            </a:endParaRPr>
          </a:p>
        </p:txBody>
      </p:sp>
      <p:sp>
        <p:nvSpPr>
          <p:cNvPr id="15" name="Text Placeholder 14"/>
          <p:cNvSpPr>
            <a:spLocks noGrp="1"/>
          </p:cNvSpPr>
          <p:nvPr>
            <p:ph type="body" idx="28"/>
          </p:nvPr>
        </p:nvSpPr>
        <p:spPr>
          <a:xfrm>
            <a:off x="152400" y="317988"/>
            <a:ext cx="8534400" cy="964711"/>
          </a:xfrm>
        </p:spPr>
        <p:txBody>
          <a:bodyPr>
            <a:normAutofit/>
          </a:bodyPr>
          <a:lstStyle/>
          <a:p>
            <a:r>
              <a:rPr lang="en-US" dirty="0"/>
              <a:t>Calibrating the SME</a:t>
            </a:r>
          </a:p>
          <a:p>
            <a:pPr algn="ctr"/>
            <a:r>
              <a:rPr lang="en-US" sz="1800" b="1" i="1" dirty="0">
                <a:solidFill>
                  <a:schemeClr val="tx1">
                    <a:lumMod val="65000"/>
                    <a:lumOff val="35000"/>
                  </a:schemeClr>
                </a:solidFill>
              </a:rPr>
              <a:t>Five step procedure for minimizing forecast bias</a:t>
            </a:r>
          </a:p>
          <a:p>
            <a:pPr algn="ctr"/>
            <a:endParaRPr lang="en-US" sz="1800" b="1" i="1" dirty="0">
              <a:solidFill>
                <a:schemeClr val="tx1">
                  <a:lumMod val="65000"/>
                  <a:lumOff val="35000"/>
                </a:schemeClr>
              </a:solidFill>
            </a:endParaRPr>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611834" y="6218276"/>
            <a:ext cx="1229008" cy="666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611834" y="6284115"/>
            <a:ext cx="1229008" cy="200055"/>
          </a:xfrm>
          <a:prstGeom prst="rect">
            <a:avLst/>
          </a:prstGeom>
          <a:noFill/>
        </p:spPr>
        <p:txBody>
          <a:bodyPr wrap="square" lIns="0" tIns="0" rIns="0" bIns="0" rtlCol="0">
            <a:spAutoFit/>
          </a:bodyPr>
          <a:lstStyle/>
          <a:p>
            <a:r>
              <a:rPr lang="en-US" sz="1300" dirty="0">
                <a:solidFill>
                  <a:srgbClr val="9BBB59"/>
                </a:solidFill>
                <a:latin typeface="Franklin Gothic Demi Cond" panose="020B0706030402020204" pitchFamily="34" charset="0"/>
              </a:rPr>
              <a:t>section 04</a:t>
            </a:r>
          </a:p>
        </p:txBody>
      </p:sp>
      <p:sp>
        <p:nvSpPr>
          <p:cNvPr id="32" name="Freeform 31"/>
          <p:cNvSpPr>
            <a:spLocks/>
          </p:cNvSpPr>
          <p:nvPr/>
        </p:nvSpPr>
        <p:spPr bwMode="auto">
          <a:xfrm>
            <a:off x="4615932"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sz="quarter" idx="17"/>
          </p:nvPr>
        </p:nvSpPr>
        <p:spPr>
          <a:xfrm>
            <a:off x="2552700" y="850900"/>
            <a:ext cx="6451600" cy="5065433"/>
          </a:xfrm>
        </p:spPr>
        <p:txBody>
          <a:bodyPr>
            <a:noAutofit/>
          </a:bodyPr>
          <a:lstStyle/>
          <a:p>
            <a:pPr marL="0" indent="0">
              <a:buNone/>
            </a:pPr>
            <a:endParaRPr lang="en-US" sz="1400" dirty="0">
              <a:solidFill>
                <a:schemeClr val="tx1">
                  <a:lumMod val="65000"/>
                  <a:lumOff val="35000"/>
                </a:schemeClr>
              </a:solidFill>
            </a:endParaRPr>
          </a:p>
          <a:p>
            <a:pPr marL="0" indent="0">
              <a:buNone/>
            </a:pPr>
            <a:r>
              <a:rPr lang="en-US" sz="1600" dirty="0">
                <a:solidFill>
                  <a:schemeClr val="tx1">
                    <a:lumMod val="65000"/>
                    <a:lumOff val="35000"/>
                  </a:schemeClr>
                </a:solidFill>
              </a:rPr>
              <a:t>More on Step 4: Encode</a:t>
            </a:r>
          </a:p>
          <a:p>
            <a:pPr marL="0" indent="0">
              <a:buNone/>
            </a:pPr>
            <a:endParaRPr lang="en-US" sz="1600" dirty="0">
              <a:solidFill>
                <a:schemeClr val="tx1">
                  <a:lumMod val="65000"/>
                  <a:lumOff val="35000"/>
                </a:schemeClr>
              </a:solidFill>
            </a:endParaRPr>
          </a:p>
          <a:p>
            <a:r>
              <a:rPr lang="en-US" sz="1600" dirty="0">
                <a:solidFill>
                  <a:schemeClr val="tx1">
                    <a:lumMod val="65000"/>
                    <a:lumOff val="35000"/>
                  </a:schemeClr>
                </a:solidFill>
              </a:rPr>
              <a:t>Low, base and high estimates are good representatives of the bottom and top “quartiles” </a:t>
            </a:r>
          </a:p>
          <a:p>
            <a:pPr lvl="1"/>
            <a:r>
              <a:rPr lang="en-US" sz="1600" dirty="0">
                <a:solidFill>
                  <a:schemeClr val="tx1">
                    <a:lumMod val="65000"/>
                    <a:lumOff val="35000"/>
                  </a:schemeClr>
                </a:solidFill>
              </a:rPr>
              <a:t>10,50, 90 numbers translate to probabilities of 25%, 50% and 25%</a:t>
            </a:r>
          </a:p>
          <a:p>
            <a:r>
              <a:rPr lang="en-US" sz="1600" dirty="0">
                <a:solidFill>
                  <a:schemeClr val="tx1">
                    <a:lumMod val="65000"/>
                    <a:lumOff val="35000"/>
                  </a:schemeClr>
                </a:solidFill>
              </a:rPr>
              <a:t>Document each assessment for easy reference during model and data refinements</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solidFill>
                <a:schemeClr val="tx1">
                  <a:lumMod val="65000"/>
                  <a:lumOff val="35000"/>
                </a:schemeClr>
              </a:solidFill>
            </a:endParaRPr>
          </a:p>
        </p:txBody>
      </p:sp>
      <p:sp>
        <p:nvSpPr>
          <p:cNvPr id="2" name="TextBox 1"/>
          <p:cNvSpPr txBox="1"/>
          <p:nvPr/>
        </p:nvSpPr>
        <p:spPr>
          <a:xfrm>
            <a:off x="1181100" y="3975100"/>
            <a:ext cx="184666" cy="369332"/>
          </a:xfrm>
          <a:prstGeom prst="rect">
            <a:avLst/>
          </a:prstGeom>
          <a:noFill/>
        </p:spPr>
        <p:txBody>
          <a:bodyPr wrap="none" rtlCol="0">
            <a:spAutoFit/>
          </a:bodyPr>
          <a:lstStyle/>
          <a:p>
            <a:endParaRPr lang="en-US" dirty="0"/>
          </a:p>
        </p:txBody>
      </p:sp>
      <p:sp>
        <p:nvSpPr>
          <p:cNvPr id="18" name="Rectangle 17"/>
          <p:cNvSpPr/>
          <p:nvPr/>
        </p:nvSpPr>
        <p:spPr>
          <a:xfrm>
            <a:off x="76571" y="1625601"/>
            <a:ext cx="2209429" cy="41783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400" b="1" dirty="0">
                <a:solidFill>
                  <a:srgbClr val="9BBB59"/>
                </a:solidFill>
              </a:rPr>
              <a:t>This concept and method will be valuable for you to be familiar with.  It is unlikely that you will be required to have a working knowledge of this process.</a:t>
            </a:r>
          </a:p>
          <a:p>
            <a:endParaRPr lang="en-US" sz="1400" b="1" dirty="0">
              <a:solidFill>
                <a:srgbClr val="9BBB59"/>
              </a:solidFill>
            </a:endParaRPr>
          </a:p>
          <a:p>
            <a:r>
              <a:rPr lang="en-US" sz="1400" b="1" dirty="0">
                <a:solidFill>
                  <a:srgbClr val="9BBB59"/>
                </a:solidFill>
              </a:rPr>
              <a:t>Familiarity with this material will enable you to discuss the issues that influence and impair expert’s opinions on issues</a:t>
            </a:r>
          </a:p>
          <a:p>
            <a:endParaRPr lang="en-US" sz="1400" b="1" dirty="0">
              <a:solidFill>
                <a:srgbClr val="9BBB59"/>
              </a:solidFill>
            </a:endParaRPr>
          </a:p>
        </p:txBody>
      </p:sp>
    </p:spTree>
    <p:extLst>
      <p:ext uri="{BB962C8B-B14F-4D97-AF65-F5344CB8AC3E}">
        <p14:creationId xmlns:p14="http://schemas.microsoft.com/office/powerpoint/2010/main" val="58780158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Risk Management</a:t>
            </a:r>
          </a:p>
        </p:txBody>
      </p:sp>
      <p:sp>
        <p:nvSpPr>
          <p:cNvPr id="7" name="Text Placeholder 6"/>
          <p:cNvSpPr>
            <a:spLocks noGrp="1"/>
          </p:cNvSpPr>
          <p:nvPr>
            <p:ph type="body" sz="quarter" idx="14"/>
          </p:nvPr>
        </p:nvSpPr>
        <p:spPr/>
        <p:txBody>
          <a:bodyPr/>
          <a:lstStyle/>
          <a:p>
            <a:r>
              <a:rPr lang="en-US" dirty="0"/>
              <a:t>What is risk management?</a:t>
            </a:r>
          </a:p>
          <a:p>
            <a:r>
              <a:rPr lang="en-US" dirty="0"/>
              <a:t>VDERM</a:t>
            </a:r>
          </a:p>
        </p:txBody>
      </p:sp>
      <p:sp>
        <p:nvSpPr>
          <p:cNvPr id="11" name="Text Placeholder 10"/>
          <p:cNvSpPr>
            <a:spLocks noGrp="1"/>
          </p:cNvSpPr>
          <p:nvPr>
            <p:ph type="body" sz="quarter" idx="15"/>
          </p:nvPr>
        </p:nvSpPr>
        <p:spPr/>
        <p:txBody>
          <a:bodyPr/>
          <a:lstStyle/>
          <a:p>
            <a:r>
              <a:rPr lang="en-US" dirty="0"/>
              <a:t>05</a:t>
            </a:r>
          </a:p>
        </p:txBody>
      </p:sp>
      <p:sp>
        <p:nvSpPr>
          <p:cNvPr id="8" name="Rectangle 7">
            <a:hlinkClick r:id="" action="ppaction://noaction"/>
          </p:cNvPr>
          <p:cNvSpPr/>
          <p:nvPr/>
        </p:nvSpPr>
        <p:spPr>
          <a:xfrm>
            <a:off x="457729" y="5064058"/>
            <a:ext cx="4154909" cy="312442"/>
          </a:xfrm>
          <a:prstGeom prst="rect">
            <a:avLst/>
          </a:prstGeom>
          <a:solidFill>
            <a:schemeClr val="accent3">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Rectangle 8">
            <a:hlinkClick r:id="" action="ppaction://noaction"/>
          </p:cNvPr>
          <p:cNvSpPr/>
          <p:nvPr/>
        </p:nvSpPr>
        <p:spPr>
          <a:xfrm>
            <a:off x="457731" y="5514362"/>
            <a:ext cx="4154909" cy="312442"/>
          </a:xfrm>
          <a:prstGeom prst="rect">
            <a:avLst/>
          </a:prstGeom>
          <a:solidFill>
            <a:schemeClr val="accent3">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32291038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What is risk management?</a:t>
            </a:r>
          </a:p>
        </p:txBody>
      </p:sp>
      <p:sp>
        <p:nvSpPr>
          <p:cNvPr id="13" name="Text Placeholder 12"/>
          <p:cNvSpPr>
            <a:spLocks noGrp="1"/>
          </p:cNvSpPr>
          <p:nvPr>
            <p:ph type="body" sz="quarter" idx="15"/>
          </p:nvPr>
        </p:nvSpPr>
        <p:spPr/>
        <p:txBody>
          <a:bodyPr/>
          <a:lstStyle/>
          <a:p>
            <a:r>
              <a:rPr lang="en-US" dirty="0"/>
              <a:t>03</a:t>
            </a:r>
          </a:p>
        </p:txBody>
      </p:sp>
    </p:spTree>
    <p:extLst>
      <p:ext uri="{BB962C8B-B14F-4D97-AF65-F5344CB8AC3E}">
        <p14:creationId xmlns:p14="http://schemas.microsoft.com/office/powerpoint/2010/main" val="402493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Biases, uncertainty and probability </a:t>
            </a:r>
          </a:p>
        </p:txBody>
      </p:sp>
      <p:sp>
        <p:nvSpPr>
          <p:cNvPr id="13" name="Text Placeholder 12"/>
          <p:cNvSpPr>
            <a:spLocks noGrp="1"/>
          </p:cNvSpPr>
          <p:nvPr>
            <p:ph type="body" sz="quarter" idx="15"/>
          </p:nvPr>
        </p:nvSpPr>
        <p:spPr/>
        <p:txBody>
          <a:bodyPr/>
          <a:lstStyle/>
          <a:p>
            <a:r>
              <a:rPr lang="en-US" dirty="0"/>
              <a:t>01</a:t>
            </a:r>
          </a:p>
        </p:txBody>
      </p:sp>
    </p:spTree>
    <p:extLst>
      <p:ext uri="{BB962C8B-B14F-4D97-AF65-F5344CB8AC3E}">
        <p14:creationId xmlns:p14="http://schemas.microsoft.com/office/powerpoint/2010/main" val="17039106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1300" y="257054"/>
            <a:ext cx="8445500" cy="809746"/>
          </a:xfrm>
        </p:spPr>
        <p:txBody>
          <a:bodyPr>
            <a:normAutofit/>
          </a:bodyPr>
          <a:lstStyle/>
          <a:p>
            <a:r>
              <a:rPr lang="en-US" sz="2400" b="1" i="1" dirty="0">
                <a:solidFill>
                  <a:srgbClr val="595959"/>
                </a:solidFill>
              </a:rPr>
              <a:t>Vocabulary</a:t>
            </a:r>
          </a:p>
        </p:txBody>
      </p:sp>
      <p:sp>
        <p:nvSpPr>
          <p:cNvPr id="15" name="Text Placeholder 14"/>
          <p:cNvSpPr>
            <a:spLocks noGrp="1"/>
          </p:cNvSpPr>
          <p:nvPr>
            <p:ph type="body" idx="28"/>
          </p:nvPr>
        </p:nvSpPr>
        <p:spPr>
          <a:xfrm>
            <a:off x="239175" y="139700"/>
            <a:ext cx="8001000" cy="556602"/>
          </a:xfrm>
        </p:spPr>
        <p:txBody>
          <a:bodyPr/>
          <a:lstStyle/>
          <a:p>
            <a:r>
              <a:rPr lang="en-US" dirty="0">
                <a:solidFill>
                  <a:schemeClr val="accent1"/>
                </a:solidFill>
              </a:rPr>
              <a:t>What is risk management?</a:t>
            </a:r>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7" name="Content Placeholder 2"/>
          <p:cNvSpPr>
            <a:spLocks noGrp="1"/>
          </p:cNvSpPr>
          <p:nvPr>
            <p:ph sz="quarter" idx="17"/>
          </p:nvPr>
        </p:nvSpPr>
        <p:spPr>
          <a:xfrm>
            <a:off x="3871375" y="1417516"/>
            <a:ext cx="4815425" cy="4390545"/>
          </a:xfrm>
        </p:spPr>
        <p:txBody>
          <a:bodyPr>
            <a:noAutofit/>
          </a:bodyPr>
          <a:lstStyle/>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p:txBody>
      </p:sp>
      <p:sp>
        <p:nvSpPr>
          <p:cNvPr id="21" name="Rectangle 20"/>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5929029" y="6284115"/>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
        <p:nvSpPr>
          <p:cNvPr id="31" name="Freeform 30"/>
          <p:cNvSpPr>
            <a:spLocks/>
          </p:cNvSpPr>
          <p:nvPr/>
        </p:nvSpPr>
        <p:spPr bwMode="auto">
          <a:xfrm>
            <a:off x="5929029" y="6158051"/>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5920512"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241301" y="696301"/>
            <a:ext cx="1905000" cy="5272699"/>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1" dirty="0">
              <a:solidFill>
                <a:schemeClr val="accent1"/>
              </a:solidFill>
            </a:endParaRPr>
          </a:p>
          <a:p>
            <a:pPr algn="ctr"/>
            <a:r>
              <a:rPr lang="en-US" sz="1400" b="1" dirty="0">
                <a:solidFill>
                  <a:schemeClr val="accent1"/>
                </a:solidFill>
              </a:rPr>
              <a:t>The Failure of Risk Management by  Douglas Hubbard is a recognized leading risk management text </a:t>
            </a:r>
          </a:p>
          <a:p>
            <a:pPr algn="ctr"/>
            <a:endParaRPr lang="en-US" sz="1400" b="1" dirty="0">
              <a:solidFill>
                <a:schemeClr val="accent1"/>
              </a:solidFill>
            </a:endParaRPr>
          </a:p>
          <a:p>
            <a:pPr algn="ctr"/>
            <a:r>
              <a:rPr lang="en-US" sz="1400" b="1" dirty="0">
                <a:solidFill>
                  <a:schemeClr val="accent1"/>
                </a:solidFill>
              </a:rPr>
              <a:t>Hubbard begins his discussion of risk management  by defining words.</a:t>
            </a: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32906173"/>
              </p:ext>
            </p:extLst>
          </p:nvPr>
        </p:nvGraphicFramePr>
        <p:xfrm>
          <a:off x="2324100" y="965200"/>
          <a:ext cx="6629400" cy="4983480"/>
        </p:xfrm>
        <a:graphic>
          <a:graphicData uri="http://schemas.openxmlformats.org/drawingml/2006/table">
            <a:tbl>
              <a:tblPr firstRow="1" bandRow="1">
                <a:tableStyleId>{5C22544A-7EE6-4342-B048-85BDC9FD1C3A}</a:tableStyleId>
              </a:tblPr>
              <a:tblGrid>
                <a:gridCol w="1358900">
                  <a:extLst>
                    <a:ext uri="{9D8B030D-6E8A-4147-A177-3AD203B41FA5}">
                      <a16:colId xmlns:a16="http://schemas.microsoft.com/office/drawing/2014/main" val="20000"/>
                    </a:ext>
                  </a:extLst>
                </a:gridCol>
                <a:gridCol w="37465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70840">
                <a:tc>
                  <a:txBody>
                    <a:bodyPr/>
                    <a:lstStyle/>
                    <a:p>
                      <a:r>
                        <a:rPr lang="en-US" sz="1500" dirty="0"/>
                        <a:t>Word</a:t>
                      </a:r>
                    </a:p>
                  </a:txBody>
                  <a:tcPr/>
                </a:tc>
                <a:tc>
                  <a:txBody>
                    <a:bodyPr/>
                    <a:lstStyle/>
                    <a:p>
                      <a:r>
                        <a:rPr lang="en-US" sz="1500" dirty="0"/>
                        <a:t>Trade definition</a:t>
                      </a:r>
                    </a:p>
                  </a:txBody>
                  <a:tcPr/>
                </a:tc>
                <a:tc>
                  <a:txBody>
                    <a:bodyPr/>
                    <a:lstStyle/>
                    <a:p>
                      <a:r>
                        <a:rPr lang="en-US" sz="1500" dirty="0"/>
                        <a:t>Shorter</a:t>
                      </a:r>
                      <a:r>
                        <a:rPr lang="en-US" sz="1500" baseline="0" dirty="0"/>
                        <a:t> </a:t>
                      </a:r>
                      <a:r>
                        <a:rPr lang="en-US" sz="1500" dirty="0"/>
                        <a:t>definition</a:t>
                      </a:r>
                    </a:p>
                  </a:txBody>
                  <a:tcPr/>
                </a:tc>
                <a:extLst>
                  <a:ext uri="{0D108BD9-81ED-4DB2-BD59-A6C34878D82A}">
                    <a16:rowId xmlns:a16="http://schemas.microsoft.com/office/drawing/2014/main" val="10000"/>
                  </a:ext>
                </a:extLst>
              </a:tr>
              <a:tr h="370840">
                <a:tc>
                  <a:txBody>
                    <a:bodyPr/>
                    <a:lstStyle/>
                    <a:p>
                      <a:r>
                        <a:rPr lang="en-US" sz="1500" dirty="0"/>
                        <a:t>Risk</a:t>
                      </a:r>
                    </a:p>
                  </a:txBody>
                  <a:tcPr/>
                </a:tc>
                <a:tc>
                  <a:txBody>
                    <a:bodyPr/>
                    <a:lstStyle/>
                    <a:p>
                      <a:r>
                        <a:rPr lang="en-US" sz="1500" dirty="0"/>
                        <a:t>A state of uncertainty where the probability and magnitude of a loss, disaster or other undesirable event are possibilities</a:t>
                      </a:r>
                    </a:p>
                  </a:txBody>
                  <a:tcPr/>
                </a:tc>
                <a:tc>
                  <a:txBody>
                    <a:bodyPr/>
                    <a:lstStyle/>
                    <a:p>
                      <a:r>
                        <a:rPr lang="en-US" sz="1500" dirty="0"/>
                        <a:t>Something bad can happen</a:t>
                      </a:r>
                    </a:p>
                  </a:txBody>
                  <a:tcPr/>
                </a:tc>
                <a:extLst>
                  <a:ext uri="{0D108BD9-81ED-4DB2-BD59-A6C34878D82A}">
                    <a16:rowId xmlns:a16="http://schemas.microsoft.com/office/drawing/2014/main" val="10001"/>
                  </a:ext>
                </a:extLst>
              </a:tr>
              <a:tr h="370840">
                <a:tc>
                  <a:txBody>
                    <a:bodyPr/>
                    <a:lstStyle/>
                    <a:p>
                      <a:r>
                        <a:rPr lang="en-US" sz="1500" dirty="0"/>
                        <a:t>Manage</a:t>
                      </a:r>
                    </a:p>
                  </a:txBody>
                  <a:tcPr/>
                </a:tc>
                <a:tc>
                  <a:txBody>
                    <a:bodyPr/>
                    <a:lstStyle/>
                    <a:p>
                      <a:r>
                        <a:rPr lang="en-US" sz="1500" dirty="0"/>
                        <a:t>Planning, organization, coordination and direction of resources toward defined objectives</a:t>
                      </a:r>
                    </a:p>
                  </a:txBody>
                  <a:tcPr/>
                </a:tc>
                <a:tc>
                  <a:txBody>
                    <a:bodyPr/>
                    <a:lstStyle/>
                    <a:p>
                      <a:r>
                        <a:rPr lang="en-US" sz="1500" dirty="0"/>
                        <a:t>Using what you have to get what you need</a:t>
                      </a:r>
                    </a:p>
                  </a:txBody>
                  <a:tcPr/>
                </a:tc>
                <a:extLst>
                  <a:ext uri="{0D108BD9-81ED-4DB2-BD59-A6C34878D82A}">
                    <a16:rowId xmlns:a16="http://schemas.microsoft.com/office/drawing/2014/main" val="10002"/>
                  </a:ext>
                </a:extLst>
              </a:tr>
              <a:tr h="370840">
                <a:tc>
                  <a:txBody>
                    <a:bodyPr/>
                    <a:lstStyle/>
                    <a:p>
                      <a:r>
                        <a:rPr lang="en-US" sz="1500" dirty="0"/>
                        <a:t>Risk management</a:t>
                      </a:r>
                    </a:p>
                  </a:txBody>
                  <a:tcPr/>
                </a:tc>
                <a:tc>
                  <a:txBody>
                    <a:bodyPr/>
                    <a:lstStyle/>
                    <a:p>
                      <a:r>
                        <a:rPr lang="en-US" sz="1500" dirty="0"/>
                        <a:t>Identification, assessment and prioritization of risks followed by coordination and economical application of resources to minimize</a:t>
                      </a:r>
                      <a:r>
                        <a:rPr lang="en-US" sz="1500" baseline="0" dirty="0"/>
                        <a:t> and control the probability and/or impact of unfortunate events</a:t>
                      </a:r>
                      <a:endParaRPr lang="en-US" sz="1500" dirty="0"/>
                    </a:p>
                  </a:txBody>
                  <a:tcPr/>
                </a:tc>
                <a:tc>
                  <a:txBody>
                    <a:bodyPr/>
                    <a:lstStyle/>
                    <a:p>
                      <a:r>
                        <a:rPr lang="en-US" sz="1500" dirty="0"/>
                        <a:t>Being smart about taking chances</a:t>
                      </a:r>
                    </a:p>
                  </a:txBody>
                  <a:tcPr/>
                </a:tc>
                <a:extLst>
                  <a:ext uri="{0D108BD9-81ED-4DB2-BD59-A6C34878D82A}">
                    <a16:rowId xmlns:a16="http://schemas.microsoft.com/office/drawing/2014/main" val="10003"/>
                  </a:ext>
                </a:extLst>
              </a:tr>
              <a:tr h="370840">
                <a:tc>
                  <a:txBody>
                    <a:bodyPr/>
                    <a:lstStyle/>
                    <a:p>
                      <a:r>
                        <a:rPr lang="en-US" sz="1500" dirty="0"/>
                        <a:t>Measuring</a:t>
                      </a:r>
                      <a:r>
                        <a:rPr lang="en-US" sz="1500" baseline="0" dirty="0"/>
                        <a:t> risk</a:t>
                      </a:r>
                      <a:endParaRPr lang="en-US" sz="1500" dirty="0"/>
                    </a:p>
                  </a:txBody>
                  <a:tcPr/>
                </a:tc>
                <a:tc>
                  <a:txBody>
                    <a:bodyPr/>
                    <a:lstStyle/>
                    <a:p>
                      <a:r>
                        <a:rPr lang="en-US" sz="1500" dirty="0"/>
                        <a:t>Set of possibilities each with quantified probabilities and quantified losses</a:t>
                      </a:r>
                    </a:p>
                  </a:txBody>
                  <a:tcPr/>
                </a:tc>
                <a:tc>
                  <a:txBody>
                    <a:bodyPr/>
                    <a:lstStyle/>
                    <a:p>
                      <a:endParaRPr lang="en-US" sz="1500"/>
                    </a:p>
                  </a:txBody>
                  <a:tcPr/>
                </a:tc>
                <a:extLst>
                  <a:ext uri="{0D108BD9-81ED-4DB2-BD59-A6C34878D82A}">
                    <a16:rowId xmlns:a16="http://schemas.microsoft.com/office/drawing/2014/main" val="10004"/>
                  </a:ext>
                </a:extLst>
              </a:tr>
              <a:tr h="370840">
                <a:tc>
                  <a:txBody>
                    <a:bodyPr/>
                    <a:lstStyle/>
                    <a:p>
                      <a:r>
                        <a:rPr lang="en-US" sz="1500" dirty="0"/>
                        <a:t>Uncertainty</a:t>
                      </a:r>
                    </a:p>
                  </a:txBody>
                  <a:tcPr/>
                </a:tc>
                <a:tc>
                  <a:txBody>
                    <a:bodyPr/>
                    <a:lstStyle/>
                    <a:p>
                      <a:r>
                        <a:rPr lang="en-US" sz="1500" dirty="0"/>
                        <a:t>Lack of complete certainty.  The existence</a:t>
                      </a:r>
                      <a:r>
                        <a:rPr lang="en-US" sz="1500" baseline="0" dirty="0"/>
                        <a:t> of more than one probability</a:t>
                      </a:r>
                      <a:endParaRPr lang="en-US" sz="1500" dirty="0"/>
                    </a:p>
                  </a:txBody>
                  <a:tcPr/>
                </a:tc>
                <a:tc>
                  <a:txBody>
                    <a:bodyPr/>
                    <a:lstStyle/>
                    <a:p>
                      <a:endParaRPr lang="en-US" sz="1500"/>
                    </a:p>
                  </a:txBody>
                  <a:tcPr/>
                </a:tc>
                <a:extLst>
                  <a:ext uri="{0D108BD9-81ED-4DB2-BD59-A6C34878D82A}">
                    <a16:rowId xmlns:a16="http://schemas.microsoft.com/office/drawing/2014/main" val="10005"/>
                  </a:ext>
                </a:extLst>
              </a:tr>
              <a:tr h="370840">
                <a:tc>
                  <a:txBody>
                    <a:bodyPr/>
                    <a:lstStyle/>
                    <a:p>
                      <a:r>
                        <a:rPr lang="en-US" sz="1500" dirty="0"/>
                        <a:t>Measuring uncertainty</a:t>
                      </a:r>
                    </a:p>
                  </a:txBody>
                  <a:tcPr/>
                </a:tc>
                <a:tc>
                  <a:txBody>
                    <a:bodyPr/>
                    <a:lstStyle/>
                    <a:p>
                      <a:r>
                        <a:rPr lang="en-US" sz="1500" dirty="0"/>
                        <a:t>Assigning a set of probabilities to a set of possibilities</a:t>
                      </a:r>
                    </a:p>
                  </a:txBody>
                  <a:tcPr/>
                </a:tc>
                <a:tc>
                  <a:txBody>
                    <a:bodyPr/>
                    <a:lstStyle/>
                    <a:p>
                      <a:endParaRPr lang="en-US" sz="1500" dirty="0"/>
                    </a:p>
                  </a:txBody>
                  <a:tcPr/>
                </a:tc>
                <a:extLst>
                  <a:ext uri="{0D108BD9-81ED-4DB2-BD59-A6C34878D82A}">
                    <a16:rowId xmlns:a16="http://schemas.microsoft.com/office/drawing/2014/main" val="10006"/>
                  </a:ext>
                </a:extLst>
              </a:tr>
            </a:tbl>
          </a:graphicData>
        </a:graphic>
      </p:graphicFrame>
      <p:pic>
        <p:nvPicPr>
          <p:cNvPr id="4" name="Picture 3"/>
          <p:cNvPicPr>
            <a:picLocks noChangeAspect="1"/>
          </p:cNvPicPr>
          <p:nvPr/>
        </p:nvPicPr>
        <p:blipFill>
          <a:blip r:embed="rId3"/>
          <a:stretch>
            <a:fillRect/>
          </a:stretch>
        </p:blipFill>
        <p:spPr>
          <a:xfrm>
            <a:off x="446235" y="3387441"/>
            <a:ext cx="1625600" cy="2438400"/>
          </a:xfrm>
          <a:prstGeom prst="rect">
            <a:avLst/>
          </a:prstGeom>
        </p:spPr>
      </p:pic>
    </p:spTree>
    <p:extLst>
      <p:ext uri="{BB962C8B-B14F-4D97-AF65-F5344CB8AC3E}">
        <p14:creationId xmlns:p14="http://schemas.microsoft.com/office/powerpoint/2010/main" val="645877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VDERM</a:t>
            </a:r>
          </a:p>
        </p:txBody>
      </p:sp>
      <p:sp>
        <p:nvSpPr>
          <p:cNvPr id="13" name="Text Placeholder 12"/>
          <p:cNvSpPr>
            <a:spLocks noGrp="1"/>
          </p:cNvSpPr>
          <p:nvPr>
            <p:ph type="body" sz="quarter" idx="15"/>
          </p:nvPr>
        </p:nvSpPr>
        <p:spPr/>
        <p:txBody>
          <a:bodyPr/>
          <a:lstStyle/>
          <a:p>
            <a:r>
              <a:rPr lang="en-US" dirty="0"/>
              <a:t>03</a:t>
            </a:r>
          </a:p>
        </p:txBody>
      </p:sp>
    </p:spTree>
    <p:extLst>
      <p:ext uri="{BB962C8B-B14F-4D97-AF65-F5344CB8AC3E}">
        <p14:creationId xmlns:p14="http://schemas.microsoft.com/office/powerpoint/2010/main" val="225063152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1300" y="257054"/>
            <a:ext cx="8445500" cy="809746"/>
          </a:xfrm>
        </p:spPr>
        <p:txBody>
          <a:bodyPr>
            <a:normAutofit/>
          </a:bodyPr>
          <a:lstStyle/>
          <a:p>
            <a:r>
              <a:rPr lang="en-US" sz="2400" b="1" i="1" dirty="0">
                <a:solidFill>
                  <a:srgbClr val="595959"/>
                </a:solidFill>
              </a:rPr>
              <a:t>Silo risk management to ERM</a:t>
            </a:r>
          </a:p>
        </p:txBody>
      </p:sp>
      <p:sp>
        <p:nvSpPr>
          <p:cNvPr id="15" name="Text Placeholder 14"/>
          <p:cNvSpPr>
            <a:spLocks noGrp="1"/>
          </p:cNvSpPr>
          <p:nvPr>
            <p:ph type="body" idx="28"/>
          </p:nvPr>
        </p:nvSpPr>
        <p:spPr>
          <a:xfrm>
            <a:off x="239175" y="139700"/>
            <a:ext cx="8001000" cy="556602"/>
          </a:xfrm>
        </p:spPr>
        <p:txBody>
          <a:bodyPr/>
          <a:lstStyle/>
          <a:p>
            <a:r>
              <a:rPr lang="en-US" dirty="0">
                <a:solidFill>
                  <a:schemeClr val="accent1"/>
                </a:solidFill>
              </a:rPr>
              <a:t>VDERM</a:t>
            </a:r>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7" name="Content Placeholder 2"/>
          <p:cNvSpPr>
            <a:spLocks noGrp="1"/>
          </p:cNvSpPr>
          <p:nvPr>
            <p:ph sz="quarter" idx="17"/>
          </p:nvPr>
        </p:nvSpPr>
        <p:spPr>
          <a:xfrm>
            <a:off x="3871375" y="1417516"/>
            <a:ext cx="4815425" cy="4390545"/>
          </a:xfrm>
        </p:spPr>
        <p:txBody>
          <a:bodyPr>
            <a:noAutofit/>
          </a:bodyPr>
          <a:lstStyle/>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p:txBody>
      </p:sp>
      <p:sp>
        <p:nvSpPr>
          <p:cNvPr id="21" name="Rectangle 20"/>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5929029" y="6284115"/>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
        <p:nvSpPr>
          <p:cNvPr id="31" name="Freeform 30"/>
          <p:cNvSpPr>
            <a:spLocks/>
          </p:cNvSpPr>
          <p:nvPr/>
        </p:nvSpPr>
        <p:spPr bwMode="auto">
          <a:xfrm>
            <a:off x="5929029" y="6158051"/>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5920512"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a:spLocks noGrp="1"/>
          </p:cNvSpPr>
          <p:nvPr>
            <p:ph sz="quarter" idx="17"/>
          </p:nvPr>
        </p:nvSpPr>
        <p:spPr>
          <a:xfrm>
            <a:off x="2590800" y="927100"/>
            <a:ext cx="6413500" cy="4989233"/>
          </a:xfrm>
        </p:spPr>
        <p:txBody>
          <a:bodyPr>
            <a:noAutofit/>
          </a:bodyPr>
          <a:lstStyle/>
          <a:p>
            <a:pPr marL="0" indent="0">
              <a:buNone/>
            </a:pPr>
            <a:r>
              <a:rPr lang="en-US" sz="1600" dirty="0">
                <a:solidFill>
                  <a:schemeClr val="tx1">
                    <a:lumMod val="65000"/>
                    <a:lumOff val="35000"/>
                  </a:schemeClr>
                </a:solidFill>
              </a:rPr>
              <a:t>Risk management in the healthcare industry has traditionally existed in silos.  We typically think of health care risk management in terms of only one silo - clinical risk management, but there are many other types of silo risk management.</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Examples of silo-</a:t>
            </a:r>
            <a:r>
              <a:rPr lang="en-US" sz="1600" dirty="0" err="1">
                <a:solidFill>
                  <a:schemeClr val="tx1">
                    <a:lumMod val="65000"/>
                    <a:lumOff val="35000"/>
                  </a:schemeClr>
                </a:solidFill>
              </a:rPr>
              <a:t>ed</a:t>
            </a:r>
            <a:r>
              <a:rPr lang="en-US" sz="1600" dirty="0">
                <a:solidFill>
                  <a:schemeClr val="tx1">
                    <a:lumMod val="65000"/>
                    <a:lumOff val="35000"/>
                  </a:schemeClr>
                </a:solidFill>
              </a:rPr>
              <a:t> risk management: </a:t>
            </a:r>
          </a:p>
          <a:p>
            <a:r>
              <a:rPr lang="en-US" sz="1600" dirty="0">
                <a:solidFill>
                  <a:schemeClr val="tx1">
                    <a:lumMod val="65000"/>
                    <a:lumOff val="35000"/>
                  </a:schemeClr>
                </a:solidFill>
              </a:rPr>
              <a:t>Healthcare risk managers have processes to prevent or minimize adverse events such as medication errors, wrong-site surgery, etc.  </a:t>
            </a:r>
          </a:p>
          <a:p>
            <a:r>
              <a:rPr lang="en-US" sz="1600" dirty="0">
                <a:solidFill>
                  <a:schemeClr val="tx1">
                    <a:lumMod val="65000"/>
                    <a:lumOff val="35000"/>
                  </a:schemeClr>
                </a:solidFill>
              </a:rPr>
              <a:t>The regulatory and compliance staff assured that there was compliance with all regulations and laws.</a:t>
            </a:r>
          </a:p>
          <a:p>
            <a:r>
              <a:rPr lang="en-US" sz="1600" dirty="0">
                <a:solidFill>
                  <a:schemeClr val="tx1">
                    <a:lumMod val="65000"/>
                    <a:lumOff val="35000"/>
                  </a:schemeClr>
                </a:solidFill>
              </a:rPr>
              <a:t>HR managed workers compensation issues and OSHA issues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There was not an awareness that risks in individual silos were interdependent and created synergistic risks.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Sometime in the 90’s, this awareness surfaced and the people in the individual silos began talking to each other and connecting the dots where there were interdependencies and the benefits of ERM that were seen in other industries was introduced into healthcare</a:t>
            </a:r>
          </a:p>
        </p:txBody>
      </p: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239175" y="3822700"/>
            <a:ext cx="2133600" cy="1463040"/>
          </a:xfrm>
          <a:prstGeom prst="rect">
            <a:avLst/>
          </a:prstGeom>
          <a:noFill/>
          <a:ln>
            <a:noFill/>
          </a:ln>
        </p:spPr>
      </p:pic>
    </p:spTree>
    <p:extLst>
      <p:ext uri="{BB962C8B-B14F-4D97-AF65-F5344CB8AC3E}">
        <p14:creationId xmlns:p14="http://schemas.microsoft.com/office/powerpoint/2010/main" val="67868874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1300" y="257054"/>
            <a:ext cx="8445500" cy="809746"/>
          </a:xfrm>
        </p:spPr>
        <p:txBody>
          <a:bodyPr>
            <a:normAutofit/>
          </a:bodyPr>
          <a:lstStyle/>
          <a:p>
            <a:r>
              <a:rPr lang="en-US" sz="2400" b="1" i="1" dirty="0">
                <a:solidFill>
                  <a:srgbClr val="595959"/>
                </a:solidFill>
              </a:rPr>
              <a:t>VDERM evolved from ERM</a:t>
            </a:r>
          </a:p>
        </p:txBody>
      </p:sp>
      <p:sp>
        <p:nvSpPr>
          <p:cNvPr id="15" name="Text Placeholder 14"/>
          <p:cNvSpPr>
            <a:spLocks noGrp="1"/>
          </p:cNvSpPr>
          <p:nvPr>
            <p:ph type="body" idx="28"/>
          </p:nvPr>
        </p:nvSpPr>
        <p:spPr>
          <a:xfrm>
            <a:off x="239175" y="139700"/>
            <a:ext cx="8001000" cy="556602"/>
          </a:xfrm>
        </p:spPr>
        <p:txBody>
          <a:bodyPr/>
          <a:lstStyle/>
          <a:p>
            <a:r>
              <a:rPr lang="en-US" dirty="0">
                <a:solidFill>
                  <a:schemeClr val="accent1"/>
                </a:solidFill>
              </a:rPr>
              <a:t>VDERM</a:t>
            </a:r>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17" name="Content Placeholder 2"/>
          <p:cNvSpPr>
            <a:spLocks noGrp="1"/>
          </p:cNvSpPr>
          <p:nvPr>
            <p:ph sz="quarter" idx="17"/>
          </p:nvPr>
        </p:nvSpPr>
        <p:spPr>
          <a:xfrm>
            <a:off x="3871375" y="1417516"/>
            <a:ext cx="4815425" cy="4390545"/>
          </a:xfrm>
        </p:spPr>
        <p:txBody>
          <a:bodyPr>
            <a:noAutofit/>
          </a:bodyPr>
          <a:lstStyle/>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a:p>
            <a:pPr marL="57150" indent="0">
              <a:buNone/>
            </a:pPr>
            <a:endParaRPr lang="en-US" sz="1600" dirty="0">
              <a:solidFill>
                <a:schemeClr val="tx1">
                  <a:lumMod val="65000"/>
                  <a:lumOff val="35000"/>
                </a:schemeClr>
              </a:solidFill>
            </a:endParaRPr>
          </a:p>
        </p:txBody>
      </p:sp>
      <p:sp>
        <p:nvSpPr>
          <p:cNvPr id="21" name="Rectangle 20"/>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5929029" y="6284115"/>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
        <p:nvSpPr>
          <p:cNvPr id="31" name="Freeform 30"/>
          <p:cNvSpPr>
            <a:spLocks/>
          </p:cNvSpPr>
          <p:nvPr/>
        </p:nvSpPr>
        <p:spPr bwMode="auto">
          <a:xfrm>
            <a:off x="5929029" y="6158051"/>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5920512"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a:spLocks noGrp="1"/>
          </p:cNvSpPr>
          <p:nvPr>
            <p:ph sz="quarter" idx="17"/>
          </p:nvPr>
        </p:nvSpPr>
        <p:spPr>
          <a:xfrm>
            <a:off x="1638300" y="1066800"/>
            <a:ext cx="7366000" cy="4849533"/>
          </a:xfrm>
        </p:spPr>
        <p:txBody>
          <a:bodyPr>
            <a:noAutofit/>
          </a:bodyPr>
          <a:lstStyle/>
          <a:p>
            <a:pPr marL="0" indent="0">
              <a:buNone/>
            </a:pPr>
            <a:r>
              <a:rPr lang="en-US" sz="1600" dirty="0">
                <a:solidFill>
                  <a:schemeClr val="tx1">
                    <a:lumMod val="65000"/>
                    <a:lumOff val="35000"/>
                  </a:schemeClr>
                </a:solidFill>
              </a:rPr>
              <a:t>ERM is a holistic approach to risk management which provide a framework for looking beyond the four walls of the hospital</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It involves:</a:t>
            </a:r>
          </a:p>
          <a:p>
            <a:r>
              <a:rPr lang="en-US" sz="1600" dirty="0">
                <a:solidFill>
                  <a:schemeClr val="tx1">
                    <a:lumMod val="65000"/>
                    <a:lumOff val="35000"/>
                  </a:schemeClr>
                </a:solidFill>
              </a:rPr>
              <a:t>Organization wide risk identification</a:t>
            </a:r>
          </a:p>
          <a:p>
            <a:r>
              <a:rPr lang="en-US" sz="1600" dirty="0">
                <a:solidFill>
                  <a:schemeClr val="tx1">
                    <a:lumMod val="65000"/>
                    <a:lumOff val="35000"/>
                  </a:schemeClr>
                </a:solidFill>
              </a:rPr>
              <a:t>Prioritization of key exposures</a:t>
            </a:r>
          </a:p>
          <a:p>
            <a:r>
              <a:rPr lang="en-US" sz="1600" dirty="0">
                <a:solidFill>
                  <a:schemeClr val="tx1">
                    <a:lumMod val="65000"/>
                    <a:lumOff val="35000"/>
                  </a:schemeClr>
                </a:solidFill>
              </a:rPr>
              <a:t>Development of strategic and operational positions as a proactive process to existing and emerging exposures</a:t>
            </a:r>
          </a:p>
          <a:p>
            <a:r>
              <a:rPr lang="en-US" sz="1600" dirty="0">
                <a:solidFill>
                  <a:schemeClr val="tx1">
                    <a:lumMod val="65000"/>
                    <a:lumOff val="35000"/>
                  </a:schemeClr>
                </a:solidFill>
              </a:rPr>
              <a:t>Development of operational responses to adverse events</a:t>
            </a:r>
          </a:p>
          <a:p>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ERM is based on a foundation of collaboration, accountability and transparency.</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VDERM leverages the upside of uncertainty to create value opportunities in addition to the traditional role of ERM which is to protect value.</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 following two graphics present the creation of value and protection of value concepts from a strategic and operational perspective</a:t>
            </a:r>
          </a:p>
        </p:txBody>
      </p:sp>
    </p:spTree>
    <p:extLst>
      <p:ext uri="{BB962C8B-B14F-4D97-AF65-F5344CB8AC3E}">
        <p14:creationId xmlns:p14="http://schemas.microsoft.com/office/powerpoint/2010/main" val="12045378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1300" y="257054"/>
            <a:ext cx="8445500" cy="1160462"/>
          </a:xfrm>
        </p:spPr>
        <p:txBody>
          <a:bodyPr>
            <a:normAutofit/>
          </a:bodyPr>
          <a:lstStyle/>
          <a:p>
            <a:r>
              <a:rPr lang="en-US" sz="2400" b="1" i="1" dirty="0">
                <a:solidFill>
                  <a:srgbClr val="595959"/>
                </a:solidFill>
              </a:rPr>
              <a:t>VDERM recognizes value potential and value realized</a:t>
            </a:r>
          </a:p>
        </p:txBody>
      </p:sp>
      <p:sp>
        <p:nvSpPr>
          <p:cNvPr id="15" name="Text Placeholder 14"/>
          <p:cNvSpPr>
            <a:spLocks noGrp="1"/>
          </p:cNvSpPr>
          <p:nvPr>
            <p:ph type="body" idx="28"/>
          </p:nvPr>
        </p:nvSpPr>
        <p:spPr>
          <a:xfrm>
            <a:off x="241300" y="269754"/>
            <a:ext cx="8001000" cy="451948"/>
          </a:xfrm>
        </p:spPr>
        <p:txBody>
          <a:bodyPr/>
          <a:lstStyle/>
          <a:p>
            <a:r>
              <a:rPr lang="en-US" dirty="0">
                <a:solidFill>
                  <a:schemeClr val="accent1"/>
                </a:solidFill>
              </a:rPr>
              <a:t>VDERM</a:t>
            </a:r>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5929029" y="6284115"/>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
        <p:nvSpPr>
          <p:cNvPr id="31" name="Freeform 30"/>
          <p:cNvSpPr>
            <a:spLocks/>
          </p:cNvSpPr>
          <p:nvPr/>
        </p:nvSpPr>
        <p:spPr bwMode="auto">
          <a:xfrm>
            <a:off x="5929029" y="6158051"/>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5920512"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175833242"/>
              </p:ext>
            </p:extLst>
          </p:nvPr>
        </p:nvGraphicFramePr>
        <p:xfrm>
          <a:off x="839934" y="1588477"/>
          <a:ext cx="7543800" cy="4442558"/>
        </p:xfrm>
        <a:graphic>
          <a:graphicData uri="http://schemas.openxmlformats.org/presentationml/2006/ole">
            <mc:AlternateContent xmlns:mc="http://schemas.openxmlformats.org/markup-compatibility/2006">
              <mc:Choice xmlns:v="urn:schemas-microsoft-com:vml" Requires="v">
                <p:oleObj name="Document" r:id="rId3" imgW="7543800" imgH="3949700" progId="Word.Document.12">
                  <p:embed/>
                </p:oleObj>
              </mc:Choice>
              <mc:Fallback>
                <p:oleObj name="Document" r:id="rId3" imgW="7543800" imgH="3949700" progId="Word.Document.12">
                  <p:embed/>
                  <p:pic>
                    <p:nvPicPr>
                      <p:cNvPr id="14" name="Object 13"/>
                      <p:cNvPicPr/>
                      <p:nvPr/>
                    </p:nvPicPr>
                    <p:blipFill>
                      <a:blip r:embed="rId4"/>
                      <a:stretch>
                        <a:fillRect/>
                      </a:stretch>
                    </p:blipFill>
                    <p:spPr>
                      <a:xfrm>
                        <a:off x="839934" y="1588477"/>
                        <a:ext cx="7543800" cy="4442558"/>
                      </a:xfrm>
                      <a:prstGeom prst="rect">
                        <a:avLst/>
                      </a:prstGeom>
                    </p:spPr>
                  </p:pic>
                </p:oleObj>
              </mc:Fallback>
            </mc:AlternateContent>
          </a:graphicData>
        </a:graphic>
      </p:graphicFrame>
    </p:spTree>
    <p:extLst>
      <p:ext uri="{BB962C8B-B14F-4D97-AF65-F5344CB8AC3E}">
        <p14:creationId xmlns:p14="http://schemas.microsoft.com/office/powerpoint/2010/main" val="41341948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1300" y="257054"/>
            <a:ext cx="8445500" cy="1160462"/>
          </a:xfrm>
        </p:spPr>
        <p:txBody>
          <a:bodyPr>
            <a:normAutofit/>
          </a:bodyPr>
          <a:lstStyle/>
          <a:p>
            <a:r>
              <a:rPr lang="en-US" sz="2400" b="1" i="1" dirty="0">
                <a:solidFill>
                  <a:srgbClr val="595959"/>
                </a:solidFill>
              </a:rPr>
              <a:t> Recognizing value potential and value realized</a:t>
            </a:r>
          </a:p>
        </p:txBody>
      </p:sp>
      <p:sp>
        <p:nvSpPr>
          <p:cNvPr id="15" name="Text Placeholder 14"/>
          <p:cNvSpPr>
            <a:spLocks noGrp="1"/>
          </p:cNvSpPr>
          <p:nvPr>
            <p:ph type="body" idx="28"/>
          </p:nvPr>
        </p:nvSpPr>
        <p:spPr>
          <a:xfrm>
            <a:off x="241300" y="269754"/>
            <a:ext cx="8001000" cy="451948"/>
          </a:xfrm>
        </p:spPr>
        <p:txBody>
          <a:bodyPr/>
          <a:lstStyle/>
          <a:p>
            <a:r>
              <a:rPr lang="en-US" dirty="0">
                <a:solidFill>
                  <a:schemeClr val="accent1"/>
                </a:solidFill>
              </a:rPr>
              <a:t>VDERM</a:t>
            </a:r>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5929029" y="6284115"/>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
        <p:nvSpPr>
          <p:cNvPr id="31" name="Freeform 30"/>
          <p:cNvSpPr>
            <a:spLocks/>
          </p:cNvSpPr>
          <p:nvPr/>
        </p:nvSpPr>
        <p:spPr bwMode="auto">
          <a:xfrm>
            <a:off x="5929029" y="6158051"/>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5920512"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3" name="Diagram 2"/>
          <p:cNvGraphicFramePr/>
          <p:nvPr>
            <p:extLst>
              <p:ext uri="{D42A27DB-BD31-4B8C-83A1-F6EECF244321}">
                <p14:modId xmlns:p14="http://schemas.microsoft.com/office/powerpoint/2010/main" val="2290903021"/>
              </p:ext>
            </p:extLst>
          </p:nvPr>
        </p:nvGraphicFramePr>
        <p:xfrm>
          <a:off x="8763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2003966" y="1468316"/>
            <a:ext cx="1562100" cy="1130300"/>
          </a:xfrm>
          <a:prstGeom prst="ellipse">
            <a:avLst/>
          </a:prstGeom>
          <a:ln/>
          <a:effectLst>
            <a:glow rad="228600">
              <a:schemeClr val="accent4">
                <a:satMod val="175000"/>
                <a:alpha val="40000"/>
              </a:schemeClr>
            </a:glow>
          </a:effectLst>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Value Potential</a:t>
            </a:r>
          </a:p>
        </p:txBody>
      </p:sp>
      <p:sp>
        <p:nvSpPr>
          <p:cNvPr id="17" name="Oval 16"/>
          <p:cNvSpPr/>
          <p:nvPr/>
        </p:nvSpPr>
        <p:spPr>
          <a:xfrm>
            <a:off x="3945084" y="1468316"/>
            <a:ext cx="1562100" cy="1130300"/>
          </a:xfrm>
          <a:prstGeom prst="ellipse">
            <a:avLst/>
          </a:prstGeom>
          <a:ln/>
          <a:effectLst>
            <a:glow rad="228600">
              <a:schemeClr val="accent4">
                <a:satMod val="175000"/>
                <a:alpha val="40000"/>
              </a:schemeClr>
            </a:glow>
          </a:effectLst>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Platform for Value  Delivery</a:t>
            </a:r>
          </a:p>
        </p:txBody>
      </p:sp>
      <p:sp>
        <p:nvSpPr>
          <p:cNvPr id="18" name="Oval 17"/>
          <p:cNvSpPr/>
          <p:nvPr/>
        </p:nvSpPr>
        <p:spPr>
          <a:xfrm>
            <a:off x="7158037" y="2794000"/>
            <a:ext cx="1562100" cy="1130300"/>
          </a:xfrm>
          <a:prstGeom prst="ellipse">
            <a:avLst/>
          </a:prstGeom>
          <a:ln/>
          <a:effectLst>
            <a:glow rad="228600">
              <a:schemeClr val="accent4">
                <a:satMod val="175000"/>
                <a:alpha val="40000"/>
              </a:schemeClr>
            </a:glow>
          </a:effectLst>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Value Realized</a:t>
            </a:r>
          </a:p>
        </p:txBody>
      </p:sp>
      <p:cxnSp>
        <p:nvCxnSpPr>
          <p:cNvPr id="6" name="Straight Arrow Connector 5"/>
          <p:cNvCxnSpPr/>
          <p:nvPr/>
        </p:nvCxnSpPr>
        <p:spPr>
          <a:xfrm flipV="1">
            <a:off x="2730500" y="2413000"/>
            <a:ext cx="0" cy="558800"/>
          </a:xfrm>
          <a:prstGeom prst="straightConnector1">
            <a:avLst/>
          </a:prstGeom>
          <a:ln w="38100" cmpd="sng">
            <a:tailEnd type="arrow"/>
          </a:ln>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p:nvPr/>
        </p:nvCxnSpPr>
        <p:spPr>
          <a:xfrm flipV="1">
            <a:off x="4726134" y="2413000"/>
            <a:ext cx="0" cy="558800"/>
          </a:xfrm>
          <a:prstGeom prst="straightConnector1">
            <a:avLst/>
          </a:prstGeom>
          <a:ln w="38100" cmpd="sng">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1763192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11" name="Text Placeholder 10"/>
          <p:cNvSpPr>
            <a:spLocks noGrp="1"/>
          </p:cNvSpPr>
          <p:nvPr>
            <p:ph type="body" sz="quarter" idx="15"/>
          </p:nvPr>
        </p:nvSpPr>
        <p:spPr/>
        <p:txBody>
          <a:bodyPr/>
          <a:lstStyle/>
          <a:p>
            <a:r>
              <a:rPr lang="en-US" dirty="0"/>
              <a:t>06</a:t>
            </a:r>
          </a:p>
        </p:txBody>
      </p:sp>
    </p:spTree>
    <p:extLst>
      <p:ext uri="{BB962C8B-B14F-4D97-AF65-F5344CB8AC3E}">
        <p14:creationId xmlns:p14="http://schemas.microsoft.com/office/powerpoint/2010/main" val="169978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119551"/>
            <a:ext cx="8229600" cy="804042"/>
          </a:xfrm>
        </p:spPr>
        <p:txBody>
          <a:bodyPr>
            <a:normAutofit fontScale="90000"/>
          </a:bodyPr>
          <a:lstStyle/>
          <a:p>
            <a:br>
              <a:rPr lang="en-US" sz="3600" dirty="0"/>
            </a:br>
            <a:br>
              <a:rPr lang="en-US" sz="3600" dirty="0"/>
            </a:br>
            <a:r>
              <a:rPr lang="en-US" sz="2800" b="1" i="1" dirty="0">
                <a:solidFill>
                  <a:srgbClr val="595959"/>
                </a:solidFill>
              </a:rPr>
              <a:t>Biases influence how we manage uncertainty</a:t>
            </a:r>
            <a:endParaRPr lang="en-US" sz="3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Biases, uncertainty and probability</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29" name="Rectangle 28"/>
          <p:cNvSpPr/>
          <p:nvPr/>
        </p:nvSpPr>
        <p:spPr>
          <a:xfrm>
            <a:off x="457200" y="3238500"/>
            <a:ext cx="2766286" cy="27051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 </a:t>
            </a:r>
          </a:p>
        </p:txBody>
      </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3429000" y="1600200"/>
            <a:ext cx="5257800" cy="4114800"/>
          </a:xfrm>
          <a:ln>
            <a:noFill/>
          </a:ln>
        </p:spPr>
        <p:txBody>
          <a:bodyPr>
            <a:normAutofit fontScale="47500" lnSpcReduction="20000"/>
          </a:bodyPr>
          <a:lstStyle/>
          <a:p>
            <a:pPr marL="0" indent="0">
              <a:buNone/>
            </a:pPr>
            <a:r>
              <a:rPr lang="en-US" dirty="0">
                <a:solidFill>
                  <a:schemeClr val="tx1">
                    <a:lumMod val="65000"/>
                    <a:lumOff val="35000"/>
                  </a:schemeClr>
                </a:solidFill>
              </a:rPr>
              <a:t>You are in a unique role where you are either one or both: the SME and/or the facilitator leading a group to make a decision.</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In either role, you will have to demonstrate to your audience that you have a method that neutralizes or minimizes bias when you are discussing uncertainty (1) as it relates to your fact gathering to analyze the issue or problem and (2) as it relates to your solution proposal.</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One way to do this is to use probabilities to describe uncertainty.  Probability language defines intuitive concepts of uncertainty. </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You will have to describe and communicate about uncertainty and understand how to facilitate decision-making under uncertainty.</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This brings us full circle back to why we need to understand and manage bias.</a:t>
            </a:r>
          </a:p>
          <a:p>
            <a:pPr marL="0" indent="0">
              <a:buNone/>
            </a:pPr>
            <a:endParaRPr lang="en-US" dirty="0">
              <a:solidFill>
                <a:schemeClr val="tx1">
                  <a:lumMod val="65000"/>
                  <a:lumOff val="35000"/>
                </a:schemeClr>
              </a:solidFill>
            </a:endParaRPr>
          </a:p>
          <a:p>
            <a:pPr marL="0" indent="0">
              <a:buNone/>
            </a:pPr>
            <a:endParaRPr lang="en-US" dirty="0">
              <a:solidFill>
                <a:schemeClr val="tx1">
                  <a:lumMod val="65000"/>
                  <a:lumOff val="35000"/>
                </a:schemeClr>
              </a:solidFill>
            </a:endParaRPr>
          </a:p>
        </p:txBody>
      </p:sp>
      <p:graphicFrame>
        <p:nvGraphicFramePr>
          <p:cNvPr id="28" name="Diagram 27"/>
          <p:cNvGraphicFramePr/>
          <p:nvPr>
            <p:extLst>
              <p:ext uri="{D42A27DB-BD31-4B8C-83A1-F6EECF244321}">
                <p14:modId xmlns:p14="http://schemas.microsoft.com/office/powerpoint/2010/main" val="544175223"/>
              </p:ext>
            </p:extLst>
          </p:nvPr>
        </p:nvGraphicFramePr>
        <p:xfrm>
          <a:off x="22508" y="3467100"/>
          <a:ext cx="3698592" cy="234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Rectangle 29"/>
          <p:cNvSpPr/>
          <p:nvPr/>
        </p:nvSpPr>
        <p:spPr>
          <a:xfrm>
            <a:off x="457200" y="1295400"/>
            <a:ext cx="2766286" cy="18542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400" b="1" dirty="0">
                <a:solidFill>
                  <a:schemeClr val="accent1"/>
                </a:solidFill>
              </a:rPr>
              <a:t> See </a:t>
            </a: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r>
              <a:rPr lang="en-US" sz="1400" b="1" dirty="0">
                <a:solidFill>
                  <a:schemeClr val="accent1"/>
                </a:solidFill>
              </a:rPr>
              <a:t>for an excellent, in-depth explanation</a:t>
            </a:r>
          </a:p>
        </p:txBody>
      </p:sp>
      <p:pic>
        <p:nvPicPr>
          <p:cNvPr id="24" name="Picture 23"/>
          <p:cNvPicPr/>
          <p:nvPr/>
        </p:nvPicPr>
        <p:blipFill rotWithShape="1">
          <a:blip r:embed="rId8">
            <a:extLst>
              <a:ext uri="{28A0092B-C50C-407E-A947-70E740481C1C}">
                <a14:useLocalDpi xmlns:a14="http://schemas.microsoft.com/office/drawing/2010/main" val="0"/>
              </a:ext>
            </a:extLst>
          </a:blip>
          <a:srcRect r="6470" b="-596"/>
          <a:stretch/>
        </p:blipFill>
        <p:spPr bwMode="auto">
          <a:xfrm>
            <a:off x="1109747" y="1386132"/>
            <a:ext cx="1769462" cy="1201274"/>
          </a:xfrm>
          <a:prstGeom prst="rect">
            <a:avLst/>
          </a:prstGeom>
          <a:noFill/>
          <a:ln>
            <a:noFill/>
          </a:ln>
          <a:extLst>
            <a:ext uri="{53640926-AAD7-44d8-BBD7-CCE9431645EC}">
              <a14:shadowObscured xmlns="" xmlns:a14="http://schemas.microsoft.com/office/drawing/2010/main"/>
            </a:ext>
          </a:extLst>
        </p:spPr>
      </p:pic>
      <p:sp>
        <p:nvSpPr>
          <p:cNvPr id="3" name="Round Single Corner Rectangle 2"/>
          <p:cNvSpPr/>
          <p:nvPr/>
        </p:nvSpPr>
        <p:spPr>
          <a:xfrm>
            <a:off x="1739900" y="2349500"/>
            <a:ext cx="1139309" cy="237906"/>
          </a:xfrm>
          <a:prstGeom prst="round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305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119551"/>
            <a:ext cx="8229600" cy="804042"/>
          </a:xfrm>
        </p:spPr>
        <p:txBody>
          <a:bodyPr>
            <a:normAutofit fontScale="90000"/>
          </a:bodyPr>
          <a:lstStyle/>
          <a:p>
            <a:br>
              <a:rPr lang="en-US" sz="3600" dirty="0"/>
            </a:br>
            <a:br>
              <a:rPr lang="en-US" sz="3600" dirty="0"/>
            </a:br>
            <a:r>
              <a:rPr lang="en-US" sz="2800" b="1" i="1" dirty="0">
                <a:solidFill>
                  <a:srgbClr val="595959"/>
                </a:solidFill>
              </a:rPr>
              <a:t> Eliminating ambiguity in uncertainty</a:t>
            </a:r>
            <a:endParaRPr lang="en-US" sz="3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Biases, uncertainty and probability</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29" name="Rectangle 28"/>
          <p:cNvSpPr/>
          <p:nvPr/>
        </p:nvSpPr>
        <p:spPr>
          <a:xfrm>
            <a:off x="457200" y="4165600"/>
            <a:ext cx="2766286" cy="176079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 Uncertainty is often defined by  using words to define levels of likelihood and impact.  For example, a SME may say it is likely that an event may occur and if this event occurs, the impact will be major.</a:t>
            </a:r>
          </a:p>
        </p:txBody>
      </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3429000" y="1270000"/>
            <a:ext cx="5257800" cy="4445000"/>
          </a:xfrm>
        </p:spPr>
        <p:txBody>
          <a:bodyPr>
            <a:noAutofit/>
          </a:bodyPr>
          <a:lstStyle/>
          <a:p>
            <a:pPr marL="0" indent="0">
              <a:buNone/>
            </a:pPr>
            <a:r>
              <a:rPr lang="en-US" sz="1400" dirty="0">
                <a:solidFill>
                  <a:schemeClr val="tx1">
                    <a:lumMod val="65000"/>
                    <a:lumOff val="35000"/>
                  </a:schemeClr>
                </a:solidFill>
              </a:rPr>
              <a:t>Uncertainty is often managed using </a:t>
            </a:r>
            <a:r>
              <a:rPr lang="en-US" sz="1400" dirty="0" err="1">
                <a:solidFill>
                  <a:schemeClr val="tx1">
                    <a:lumMod val="65000"/>
                    <a:lumOff val="35000"/>
                  </a:schemeClr>
                </a:solidFill>
              </a:rPr>
              <a:t>likert</a:t>
            </a:r>
            <a:r>
              <a:rPr lang="en-US" sz="1400" dirty="0">
                <a:solidFill>
                  <a:schemeClr val="tx1">
                    <a:lumMod val="65000"/>
                    <a:lumOff val="35000"/>
                  </a:schemeClr>
                </a:solidFill>
              </a:rPr>
              <a:t> scale labels to describe “likelihood”.  Examples of these labels could include “certain”, “almost certain”, “likely”, “probable”, “unlikely” and “almost never”.</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What is the difference between “likely” and “probable”?</a:t>
            </a:r>
          </a:p>
          <a:p>
            <a:pPr marL="0" indent="0">
              <a:buNone/>
            </a:pPr>
            <a:endParaRPr lang="en-US" sz="1400" dirty="0">
              <a:solidFill>
                <a:schemeClr val="tx1">
                  <a:lumMod val="65000"/>
                  <a:lumOff val="35000"/>
                </a:schemeClr>
              </a:solidFill>
            </a:endParaRPr>
          </a:p>
          <a:p>
            <a:pPr marL="0" indent="0">
              <a:buNone/>
            </a:pPr>
            <a:r>
              <a:rPr lang="en-US" sz="1400" dirty="0" err="1">
                <a:solidFill>
                  <a:schemeClr val="tx1">
                    <a:lumMod val="65000"/>
                    <a:lumOff val="35000"/>
                  </a:schemeClr>
                </a:solidFill>
              </a:rPr>
              <a:t>Likert</a:t>
            </a:r>
            <a:r>
              <a:rPr lang="en-US" sz="1400" dirty="0">
                <a:solidFill>
                  <a:schemeClr val="tx1">
                    <a:lumMod val="65000"/>
                    <a:lumOff val="35000"/>
                  </a:schemeClr>
                </a:solidFill>
              </a:rPr>
              <a:t> scale labels are also used to describe “impact”.  Examples of impact labels are “minimal”, “moderate”, “major” and “severe”.</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These labels are subjective and are compounded by individual bias when assessing both likelihood and impact.</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For example, SME “A” may describe the likelihood of an event as “likely” and believe there is 80% chance of occurrence  and SME “B” may may describe it as “probable” and believe there is a 90% chance of occurrence. </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The solution to this word ambiguity is to use unambiguous numbers.   SMEs can describe probabilities in terms of percentages. This is known as a subjective probability.</a:t>
            </a:r>
          </a:p>
          <a:p>
            <a:pPr marL="0" indent="0">
              <a:buNone/>
            </a:pPr>
            <a:endParaRPr lang="en-US" sz="1400" dirty="0">
              <a:solidFill>
                <a:schemeClr val="tx1">
                  <a:lumMod val="65000"/>
                  <a:lumOff val="35000"/>
                </a:schemeClr>
              </a:solidFill>
            </a:endParaRPr>
          </a:p>
        </p:txBody>
      </p:sp>
      <p:sp>
        <p:nvSpPr>
          <p:cNvPr id="30" name="Rectangle 29"/>
          <p:cNvSpPr/>
          <p:nvPr/>
        </p:nvSpPr>
        <p:spPr>
          <a:xfrm>
            <a:off x="457200" y="1270000"/>
            <a:ext cx="2766286" cy="25908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 </a:t>
            </a:r>
          </a:p>
        </p:txBody>
      </p:sp>
      <p:graphicFrame>
        <p:nvGraphicFramePr>
          <p:cNvPr id="31" name="Diagram 30"/>
          <p:cNvGraphicFramePr/>
          <p:nvPr>
            <p:extLst>
              <p:ext uri="{D42A27DB-BD31-4B8C-83A1-F6EECF244321}">
                <p14:modId xmlns:p14="http://schemas.microsoft.com/office/powerpoint/2010/main" val="1953912715"/>
              </p:ext>
            </p:extLst>
          </p:nvPr>
        </p:nvGraphicFramePr>
        <p:xfrm>
          <a:off x="0" y="1397000"/>
          <a:ext cx="3698592" cy="234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2133600" y="2101069"/>
            <a:ext cx="1089886" cy="94536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01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152400" y="152400"/>
            <a:ext cx="8786014" cy="998538"/>
          </a:xfrm>
        </p:spPr>
        <p:txBody>
          <a:bodyPr>
            <a:normAutofit/>
          </a:bodyPr>
          <a:lstStyle/>
          <a:p>
            <a:pPr algn="l"/>
            <a:r>
              <a:rPr lang="en-US" sz="2700" dirty="0">
                <a:solidFill>
                  <a:schemeClr val="tx1">
                    <a:lumMod val="50000"/>
                    <a:lumOff val="50000"/>
                  </a:schemeClr>
                </a:solidFill>
              </a:rPr>
              <a:t>i</a:t>
            </a:r>
            <a:r>
              <a:rPr lang="en-US" sz="2700" cap="none" dirty="0">
                <a:solidFill>
                  <a:schemeClr val="tx1">
                    <a:lumMod val="50000"/>
                    <a:lumOff val="50000"/>
                  </a:schemeClr>
                </a:solidFill>
              </a:rPr>
              <a:t>ntroduction to systems leadership I &amp; II</a:t>
            </a:r>
          </a:p>
        </p:txBody>
      </p:sp>
      <p:sp>
        <p:nvSpPr>
          <p:cNvPr id="21" name="Content Placeholder 20"/>
          <p:cNvSpPr>
            <a:spLocks noGrp="1"/>
          </p:cNvSpPr>
          <p:nvPr>
            <p:ph idx="11"/>
          </p:nvPr>
        </p:nvSpPr>
        <p:spPr>
          <a:xfrm>
            <a:off x="3657159" y="1041146"/>
            <a:ext cx="3010340" cy="5001361"/>
          </a:xfrm>
        </p:spPr>
        <p:txBody>
          <a:bodyPr>
            <a:noAutofit/>
          </a:bodyPr>
          <a:lstStyle/>
          <a:p>
            <a:pPr marL="914400" lvl="2" indent="0">
              <a:buNone/>
            </a:pPr>
            <a:r>
              <a:rPr lang="en-US" sz="1600" dirty="0">
                <a:solidFill>
                  <a:srgbClr val="404040"/>
                </a:solidFill>
              </a:rPr>
              <a:t>The four circles in this graphic rest on a platform that identifies different areas of competencies.</a:t>
            </a:r>
          </a:p>
          <a:p>
            <a:pPr marL="914400" lvl="2" indent="0">
              <a:buNone/>
            </a:pPr>
            <a:endParaRPr lang="en-US" sz="1600" dirty="0">
              <a:solidFill>
                <a:srgbClr val="404040"/>
              </a:solidFill>
            </a:endParaRPr>
          </a:p>
          <a:p>
            <a:pPr marL="914400" lvl="2" indent="0">
              <a:buNone/>
            </a:pPr>
            <a:r>
              <a:rPr lang="en-US" sz="1600" dirty="0">
                <a:solidFill>
                  <a:srgbClr val="404040"/>
                </a:solidFill>
              </a:rPr>
              <a:t>The platform is built using communication science, decision science, financial management, health information technology, advocacy and collaboration, complexity science, leadership theories and models, and application (which includes evidence based research and best practices).</a:t>
            </a:r>
          </a:p>
          <a:p>
            <a:pPr marL="914400" lvl="2" indent="0">
              <a:buNone/>
            </a:pPr>
            <a:endParaRPr lang="en-US" sz="1600" dirty="0">
              <a:solidFill>
                <a:srgbClr val="404040"/>
              </a:solidFill>
            </a:endParaRPr>
          </a:p>
          <a:p>
            <a:pPr marL="914400" lvl="2" indent="0">
              <a:buNone/>
            </a:pPr>
            <a:r>
              <a:rPr lang="en-US" sz="1600" dirty="0">
                <a:solidFill>
                  <a:srgbClr val="404040"/>
                </a:solidFill>
              </a:rPr>
              <a:t> </a:t>
            </a:r>
          </a:p>
          <a:p>
            <a:pPr lvl="2"/>
            <a:endParaRPr lang="en-US" sz="1600" dirty="0"/>
          </a:p>
        </p:txBody>
      </p:sp>
      <p:sp>
        <p:nvSpPr>
          <p:cNvPr id="31" name="Content Placeholder 30"/>
          <p:cNvSpPr>
            <a:spLocks noGrp="1"/>
          </p:cNvSpPr>
          <p:nvPr>
            <p:ph idx="12"/>
          </p:nvPr>
        </p:nvSpPr>
        <p:spPr>
          <a:xfrm>
            <a:off x="6667499" y="1028192"/>
            <a:ext cx="2374901" cy="4583111"/>
          </a:xfrm>
        </p:spPr>
        <p:txBody>
          <a:bodyPr>
            <a:noAutofit/>
          </a:bodyPr>
          <a:lstStyle/>
          <a:p>
            <a:pPr marL="0" indent="0">
              <a:buNone/>
            </a:pPr>
            <a:r>
              <a:rPr lang="en-US" sz="1600" b="1" dirty="0">
                <a:solidFill>
                  <a:srgbClr val="404040"/>
                </a:solidFill>
              </a:rPr>
              <a:t>This is the “big picture” for Systems Leadership.</a:t>
            </a:r>
          </a:p>
          <a:p>
            <a:pPr marL="0" indent="0">
              <a:buNone/>
            </a:pPr>
            <a:r>
              <a:rPr lang="en-US" sz="1600" b="1" dirty="0">
                <a:solidFill>
                  <a:srgbClr val="404040"/>
                </a:solidFill>
              </a:rPr>
              <a:t>Systems Leadership I </a:t>
            </a:r>
            <a:r>
              <a:rPr lang="en-US" sz="1600" dirty="0">
                <a:solidFill>
                  <a:srgbClr val="404040"/>
                </a:solidFill>
              </a:rPr>
              <a:t>addresses interpersonal and group communication, neuroeconomics, quality, innovation, technology and financial management.</a:t>
            </a:r>
          </a:p>
          <a:p>
            <a:pPr marL="0" indent="0">
              <a:buNone/>
            </a:pPr>
            <a:endParaRPr lang="en-US" sz="1600" dirty="0">
              <a:solidFill>
                <a:srgbClr val="404040"/>
              </a:solidFill>
            </a:endParaRPr>
          </a:p>
          <a:p>
            <a:pPr marL="0" indent="0">
              <a:buNone/>
            </a:pPr>
            <a:r>
              <a:rPr lang="en-US" sz="1600" b="1" dirty="0">
                <a:solidFill>
                  <a:srgbClr val="404040"/>
                </a:solidFill>
              </a:rPr>
              <a:t>Systems Leadership II </a:t>
            </a:r>
            <a:r>
              <a:rPr lang="en-US" sz="1600" dirty="0">
                <a:solidFill>
                  <a:srgbClr val="404040"/>
                </a:solidFill>
              </a:rPr>
              <a:t>frames the Leadership I topics by intersecting organizational communication (informational and constitutive)  with policy (including the ACA) and advocacy, ethics and informatics/technology.</a:t>
            </a:r>
          </a:p>
          <a:p>
            <a:pPr marL="0" indent="0">
              <a:buNone/>
            </a:pPr>
            <a:r>
              <a:rPr lang="en-US" sz="1600" dirty="0">
                <a:solidFill>
                  <a:srgbClr val="404040"/>
                </a:solidFill>
              </a:rPr>
              <a:t>  </a:t>
            </a:r>
          </a:p>
          <a:p>
            <a:pPr marL="0" indent="0">
              <a:buNone/>
            </a:pPr>
            <a:r>
              <a:rPr lang="en-US" sz="1600" dirty="0">
                <a:solidFill>
                  <a:srgbClr val="404040"/>
                </a:solidFill>
              </a:rPr>
              <a:t> </a:t>
            </a:r>
          </a:p>
          <a:p>
            <a:pPr marL="0" indent="0">
              <a:buNone/>
            </a:pPr>
            <a:endParaRPr lang="en-US" sz="1600" dirty="0">
              <a:solidFill>
                <a:srgbClr val="404040"/>
              </a:solidFill>
            </a:endParaRPr>
          </a:p>
        </p:txBody>
      </p:sp>
      <p:sp>
        <p:nvSpPr>
          <p:cNvPr id="12" name="Rectangle 11">
            <a:hlinkClick r:id="rId3"/>
          </p:cNvPr>
          <p:cNvSpPr/>
          <p:nvPr/>
        </p:nvSpPr>
        <p:spPr bwMode="gray">
          <a:xfrm>
            <a:off x="457731" y="5664288"/>
            <a:ext cx="2640629" cy="196978"/>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Rectangle 14">
            <a:hlinkClick r:id="rId4"/>
          </p:cNvPr>
          <p:cNvSpPr/>
          <p:nvPr/>
        </p:nvSpPr>
        <p:spPr bwMode="gray">
          <a:xfrm>
            <a:off x="660931" y="5066432"/>
            <a:ext cx="2996228" cy="1195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45720" rIns="36576" bIns="45720" numCol="1" spcCol="0" rtlCol="0" fromWordArt="0" anchor="ctr" anchorCtr="0" forceAA="0" compatLnSpc="1">
            <a:prstTxWarp prst="textNoShape">
              <a:avLst/>
            </a:prstTxWarp>
            <a:spAutoFit/>
          </a:bodyPr>
          <a:lstStyle/>
          <a:p>
            <a:pPr>
              <a:lnSpc>
                <a:spcPct val="85000"/>
              </a:lnSpc>
              <a:buClr>
                <a:schemeClr val="accent5"/>
              </a:buClr>
            </a:pPr>
            <a:r>
              <a:rPr lang="en-US" sz="1200" dirty="0">
                <a:solidFill>
                  <a:schemeClr val="accent5">
                    <a:lumMod val="75000"/>
                  </a:schemeClr>
                </a:solidFill>
                <a:latin typeface="+mj-lt"/>
              </a:rPr>
              <a:t>The  sweet spot of all four circles is where the value “lives”.  Value means increasing revenue, decreasing costs and improving outcomes. </a:t>
            </a:r>
          </a:p>
          <a:p>
            <a:pPr>
              <a:lnSpc>
                <a:spcPct val="85000"/>
              </a:lnSpc>
              <a:buClr>
                <a:schemeClr val="accent5"/>
              </a:buClr>
            </a:pPr>
            <a:r>
              <a:rPr lang="en-US" sz="1200" dirty="0">
                <a:solidFill>
                  <a:schemeClr val="accent5"/>
                </a:solidFill>
                <a:latin typeface="+mj-lt"/>
              </a:rPr>
              <a:t> </a:t>
            </a:r>
            <a:endParaRPr lang="en-US" sz="1200" dirty="0">
              <a:solidFill>
                <a:schemeClr val="accent5">
                  <a:lumMod val="75000"/>
                </a:schemeClr>
              </a:solidFill>
            </a:endParaRPr>
          </a:p>
          <a:p>
            <a:pPr>
              <a:lnSpc>
                <a:spcPct val="85000"/>
              </a:lnSpc>
              <a:buClr>
                <a:schemeClr val="accent5"/>
              </a:buClr>
            </a:pPr>
            <a:r>
              <a:rPr lang="en-US" sz="1200" dirty="0">
                <a:solidFill>
                  <a:schemeClr val="accent5">
                    <a:lumMod val="75000"/>
                  </a:schemeClr>
                </a:solidFill>
              </a:rPr>
              <a:t>You will be navigating these circles throughout Systems Leadership I and II. </a:t>
            </a:r>
          </a:p>
          <a:p>
            <a:pPr>
              <a:lnSpc>
                <a:spcPct val="85000"/>
              </a:lnSpc>
              <a:buClr>
                <a:schemeClr val="accent5"/>
              </a:buClr>
            </a:pPr>
            <a:endParaRPr lang="en-US" sz="1200" dirty="0">
              <a:solidFill>
                <a:schemeClr val="accent5"/>
              </a:solidFill>
              <a:latin typeface="+mj-lt"/>
            </a:endParaRPr>
          </a:p>
        </p:txBody>
      </p:sp>
      <p:pic>
        <p:nvPicPr>
          <p:cNvPr id="8" name="Picture 7"/>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1167031"/>
            <a:ext cx="4394200" cy="3438307"/>
          </a:xfrm>
          <a:prstGeom prst="rect">
            <a:avLst/>
          </a:prstGeom>
          <a:noFill/>
          <a:ln>
            <a:noFill/>
          </a:ln>
        </p:spPr>
      </p:pic>
      <p:sp>
        <p:nvSpPr>
          <p:cNvPr id="2" name="TextBox 1"/>
          <p:cNvSpPr txBox="1"/>
          <p:nvPr/>
        </p:nvSpPr>
        <p:spPr>
          <a:xfrm>
            <a:off x="3704703" y="4605338"/>
            <a:ext cx="841897" cy="246221"/>
          </a:xfrm>
          <a:prstGeom prst="rect">
            <a:avLst/>
          </a:prstGeom>
          <a:noFill/>
        </p:spPr>
        <p:txBody>
          <a:bodyPr wrap="none" rtlCol="0">
            <a:spAutoFit/>
          </a:bodyPr>
          <a:lstStyle/>
          <a:p>
            <a:r>
              <a:rPr lang="en-US" sz="1000" dirty="0">
                <a:solidFill>
                  <a:schemeClr val="bg1">
                    <a:lumMod val="50000"/>
                  </a:schemeClr>
                </a:solidFill>
              </a:rPr>
              <a:t>Illustration 1</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535533">
            <a:off x="160968" y="4129112"/>
            <a:ext cx="494058" cy="818389"/>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622831" y="4314796"/>
            <a:ext cx="989373" cy="261610"/>
          </a:xfrm>
          <a:prstGeom prst="rect">
            <a:avLst/>
          </a:prstGeom>
          <a:noFill/>
        </p:spPr>
        <p:txBody>
          <a:bodyPr wrap="none" rtlCol="0">
            <a:spAutoFit/>
          </a:bodyPr>
          <a:lstStyle/>
          <a:p>
            <a:r>
              <a:rPr lang="en-US" sz="1100" b="1" dirty="0">
                <a:solidFill>
                  <a:srgbClr val="FFFF00"/>
                </a:solidFill>
                <a:latin typeface="Arial" pitchFamily="34" charset="0"/>
                <a:cs typeface="Arial" pitchFamily="34" charset="0"/>
              </a:rPr>
              <a:t>See full size</a:t>
            </a:r>
          </a:p>
        </p:txBody>
      </p:sp>
      <p:sp>
        <p:nvSpPr>
          <p:cNvPr id="5" name="TextBox 4"/>
          <p:cNvSpPr txBox="1"/>
          <p:nvPr/>
        </p:nvSpPr>
        <p:spPr>
          <a:xfrm>
            <a:off x="8410222" y="6488668"/>
            <a:ext cx="423334" cy="261610"/>
          </a:xfrm>
          <a:prstGeom prst="rect">
            <a:avLst/>
          </a:prstGeom>
          <a:noFill/>
        </p:spPr>
        <p:txBody>
          <a:bodyPr wrap="square" rtlCol="0">
            <a:spAutoFit/>
          </a:bodyPr>
          <a:lstStyle/>
          <a:p>
            <a:r>
              <a:rPr lang="en-US" sz="1100" dirty="0"/>
              <a:t>2</a:t>
            </a:r>
          </a:p>
        </p:txBody>
      </p:sp>
    </p:spTree>
    <p:extLst>
      <p:ext uri="{BB962C8B-B14F-4D97-AF65-F5344CB8AC3E}">
        <p14:creationId xmlns:p14="http://schemas.microsoft.com/office/powerpoint/2010/main" val="3202708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88900" y="119551"/>
            <a:ext cx="8928100" cy="804042"/>
          </a:xfrm>
        </p:spPr>
        <p:txBody>
          <a:bodyPr>
            <a:normAutofit fontScale="90000"/>
          </a:bodyPr>
          <a:lstStyle/>
          <a:p>
            <a:br>
              <a:rPr lang="en-US" sz="3600" dirty="0"/>
            </a:br>
            <a:r>
              <a:rPr lang="en-US" sz="2600" b="1" i="1" dirty="0">
                <a:solidFill>
                  <a:srgbClr val="595959"/>
                </a:solidFill>
              </a:rPr>
              <a:t> Eliminating ambiguity in uncertainty by using subjective probabilities</a:t>
            </a:r>
            <a:endParaRPr lang="en-US" sz="2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Biases, uncertainty and probability</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29" name="Rectangle 28"/>
          <p:cNvSpPr/>
          <p:nvPr/>
        </p:nvSpPr>
        <p:spPr>
          <a:xfrm>
            <a:off x="457200" y="1270000"/>
            <a:ext cx="2766286" cy="465639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In academia, research and best practices, we are used to dealing with statistical probabilities.  So when an SME provides an opinion reflected as an unambiguous number, we want to verify the number.  We ask questions like, “how do you know this number is correct?”</a:t>
            </a:r>
          </a:p>
          <a:p>
            <a:pPr algn="ctr"/>
            <a:endParaRPr lang="en-US" sz="1400" b="1" dirty="0">
              <a:solidFill>
                <a:schemeClr val="accent1"/>
              </a:solidFill>
            </a:endParaRPr>
          </a:p>
          <a:p>
            <a:pPr algn="ctr"/>
            <a:r>
              <a:rPr lang="en-US" sz="1400" b="1" dirty="0">
                <a:solidFill>
                  <a:schemeClr val="accent1"/>
                </a:solidFill>
              </a:rPr>
              <a:t>The answer is that a subjective probability is correct when it correctly reflects the deliberate, thoughtful and considered opinion of the person it comes from. </a:t>
            </a:r>
          </a:p>
        </p:txBody>
      </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3429000" y="1270000"/>
            <a:ext cx="5257800" cy="4445000"/>
          </a:xfrm>
        </p:spPr>
        <p:txBody>
          <a:bodyPr>
            <a:noAutofit/>
          </a:bodyPr>
          <a:lstStyle/>
          <a:p>
            <a:pPr marL="0" indent="0">
              <a:buNone/>
            </a:pPr>
            <a:r>
              <a:rPr lang="en-US" sz="1400" dirty="0">
                <a:solidFill>
                  <a:schemeClr val="tx1">
                    <a:lumMod val="65000"/>
                    <a:lumOff val="35000"/>
                  </a:schemeClr>
                </a:solidFill>
              </a:rPr>
              <a:t>“Probability” can refer to two different “types” of numbers:</a:t>
            </a:r>
          </a:p>
          <a:p>
            <a:r>
              <a:rPr lang="en-US" sz="1400" dirty="0">
                <a:solidFill>
                  <a:schemeClr val="tx1">
                    <a:lumMod val="65000"/>
                    <a:lumOff val="35000"/>
                  </a:schemeClr>
                </a:solidFill>
              </a:rPr>
              <a:t>Statistical probabilities: calculated using statistical analysis of data</a:t>
            </a:r>
          </a:p>
          <a:p>
            <a:r>
              <a:rPr lang="en-US" sz="1400" dirty="0">
                <a:solidFill>
                  <a:schemeClr val="tx1">
                    <a:lumMod val="65000"/>
                    <a:lumOff val="35000"/>
                  </a:schemeClr>
                </a:solidFill>
              </a:rPr>
              <a:t>Subjective probabilities (Bayesian): calculated using opinions of an SME(s) related to the likelihood of an event.</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SMEs may use statistical probabilities to inform their subjective probabilities when it makes sense to use statistical probabilities.  So the question arises, why not just use statistical data analysis?  The answer is that statistical data analysis is only appropriate when you are dealing with a stable system and have a statistically significant and representative data set.</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Most risks that you will be encountering in your quality proposal will not occur in a stable system and may be intangible.  Other risks will be tangible, but uncertain.  For example, you will be defining and describing economic situations, triangulating market forces, defining project budgets and schedules, competitor behavior, patient/customer/client behavior etc.  There may not be historical data to analyze for these types of uncertainties. And if there is historical data it may not be enough to result in  a statistically relevant data set.</a:t>
            </a:r>
          </a:p>
        </p:txBody>
      </p:sp>
    </p:spTree>
    <p:extLst>
      <p:ext uri="{BB962C8B-B14F-4D97-AF65-F5344CB8AC3E}">
        <p14:creationId xmlns:p14="http://schemas.microsoft.com/office/powerpoint/2010/main" val="143649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119551"/>
            <a:ext cx="8229600" cy="804042"/>
          </a:xfrm>
        </p:spPr>
        <p:txBody>
          <a:bodyPr>
            <a:normAutofit fontScale="90000"/>
          </a:bodyPr>
          <a:lstStyle/>
          <a:p>
            <a:br>
              <a:rPr lang="en-US" sz="3600" dirty="0"/>
            </a:br>
            <a:br>
              <a:rPr lang="en-US" sz="3600" dirty="0"/>
            </a:br>
            <a:r>
              <a:rPr lang="en-US" sz="2800" b="1" i="1" dirty="0">
                <a:solidFill>
                  <a:srgbClr val="595959"/>
                </a:solidFill>
              </a:rPr>
              <a:t> Eliminating ambiguity in uncertainty</a:t>
            </a:r>
            <a:endParaRPr lang="en-US" sz="3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Biases, uncertainty and probability</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29" name="Rectangle 28"/>
          <p:cNvSpPr/>
          <p:nvPr/>
        </p:nvSpPr>
        <p:spPr>
          <a:xfrm>
            <a:off x="457200" y="4000500"/>
            <a:ext cx="2766286" cy="2154422"/>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err="1">
                <a:solidFill>
                  <a:schemeClr val="accent1"/>
                </a:solidFill>
              </a:rPr>
              <a:t>Thre</a:t>
            </a:r>
            <a:endParaRPr lang="en-US" sz="1400" b="1" dirty="0">
              <a:solidFill>
                <a:schemeClr val="accent1"/>
              </a:solidFill>
            </a:endParaRPr>
          </a:p>
        </p:txBody>
      </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3429000" y="1270000"/>
            <a:ext cx="5257800" cy="4445000"/>
          </a:xfrm>
        </p:spPr>
        <p:txBody>
          <a:bodyPr>
            <a:noAutofit/>
          </a:bodyPr>
          <a:lstStyle/>
          <a:p>
            <a:pPr marL="0" indent="0">
              <a:buNone/>
            </a:pPr>
            <a:r>
              <a:rPr lang="en-US" sz="1400" dirty="0">
                <a:solidFill>
                  <a:schemeClr val="tx1">
                    <a:lumMod val="65000"/>
                    <a:lumOff val="35000"/>
                  </a:schemeClr>
                </a:solidFill>
              </a:rPr>
              <a:t>Most people trained in statistical methods have a difficult time accepting subjective probabilities.   In large part this is because there is no validity test.  </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But the decisions we are making when  we are managing risk to mitigate exposures or leveraging risk to create value are not disposed to statistical analysis.  You either do something and get  N = 1 or do not do anything and get  N = 0.</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Decision consulting groups have learned that well done subjective probabilities result in solid analysis and logical, sound and supported options for complex and uncertain issues.  Later in this module we will be examining </a:t>
            </a:r>
            <a:r>
              <a:rPr lang="en-US" sz="1400" b="1" u="sng" dirty="0">
                <a:solidFill>
                  <a:schemeClr val="tx1">
                    <a:lumMod val="65000"/>
                    <a:lumOff val="35000"/>
                  </a:schemeClr>
                </a:solidFill>
              </a:rPr>
              <a:t>complexity</a:t>
            </a:r>
            <a:r>
              <a:rPr lang="en-US" sz="1400" dirty="0">
                <a:solidFill>
                  <a:schemeClr val="tx1">
                    <a:lumMod val="65000"/>
                    <a:lumOff val="35000"/>
                  </a:schemeClr>
                </a:solidFill>
              </a:rPr>
              <a:t> and you will see how decision analysis is linked to three types of complexity: organizational, content and analytical complexity.</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Decision analysis using subjective probabilities has been used in the medical/finance/quality outcomes area, as well as in  pharmaceuticals, energy, aeronautics industries.</a:t>
            </a:r>
          </a:p>
        </p:txBody>
      </p:sp>
      <p:sp>
        <p:nvSpPr>
          <p:cNvPr id="30" name="Rectangle 29"/>
          <p:cNvSpPr/>
          <p:nvPr/>
        </p:nvSpPr>
        <p:spPr>
          <a:xfrm>
            <a:off x="457200" y="1270000"/>
            <a:ext cx="2766286" cy="25908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 </a:t>
            </a:r>
          </a:p>
        </p:txBody>
      </p:sp>
      <p:graphicFrame>
        <p:nvGraphicFramePr>
          <p:cNvPr id="31" name="Diagram 30"/>
          <p:cNvGraphicFramePr/>
          <p:nvPr>
            <p:extLst>
              <p:ext uri="{D42A27DB-BD31-4B8C-83A1-F6EECF244321}">
                <p14:modId xmlns:p14="http://schemas.microsoft.com/office/powerpoint/2010/main" val="1817074127"/>
              </p:ext>
            </p:extLst>
          </p:nvPr>
        </p:nvGraphicFramePr>
        <p:xfrm>
          <a:off x="0" y="1397000"/>
          <a:ext cx="3698592" cy="234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1270000" y="2915431"/>
            <a:ext cx="1089886" cy="94536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Content Placeholder 4"/>
          <p:cNvPicPr>
            <a:picLocks noGrp="1"/>
          </p:cNvPicPr>
          <p:nvPr>
            <p:ph idx="4294967295"/>
          </p:nvPr>
        </p:nvPicPr>
        <p:blipFill>
          <a:blip r:embed="rId8">
            <a:extLst>
              <a:ext uri="{28A0092B-C50C-407E-A947-70E740481C1C}">
                <a14:useLocalDpi xmlns:a14="http://schemas.microsoft.com/office/drawing/2010/main" val="0"/>
              </a:ext>
            </a:extLst>
          </a:blip>
          <a:srcRect l="-38074" r="-38074"/>
          <a:stretch>
            <a:fillRect/>
          </a:stretch>
        </p:blipFill>
        <p:spPr bwMode="auto">
          <a:xfrm>
            <a:off x="177800" y="4308276"/>
            <a:ext cx="3251200" cy="1749623"/>
          </a:xfrm>
          <a:prstGeom prst="rect">
            <a:avLst/>
          </a:prstGeom>
          <a:noFill/>
          <a:ln>
            <a:noFill/>
          </a:ln>
        </p:spPr>
      </p:pic>
      <p:sp>
        <p:nvSpPr>
          <p:cNvPr id="6" name="TextBox 5"/>
          <p:cNvSpPr txBox="1"/>
          <p:nvPr/>
        </p:nvSpPr>
        <p:spPr>
          <a:xfrm>
            <a:off x="531954" y="4000500"/>
            <a:ext cx="2765708" cy="307777"/>
          </a:xfrm>
          <a:prstGeom prst="rect">
            <a:avLst/>
          </a:prstGeom>
          <a:noFill/>
        </p:spPr>
        <p:txBody>
          <a:bodyPr wrap="square" rtlCol="0">
            <a:spAutoFit/>
          </a:bodyPr>
          <a:lstStyle/>
          <a:p>
            <a:r>
              <a:rPr lang="en-US" sz="1400" b="1" dirty="0">
                <a:solidFill>
                  <a:srgbClr val="1F497D"/>
                </a:solidFill>
              </a:rPr>
              <a:t>3 meta-dimensions of complexity</a:t>
            </a:r>
          </a:p>
        </p:txBody>
      </p:sp>
      <p:sp>
        <p:nvSpPr>
          <p:cNvPr id="28" name="TextBox 27"/>
          <p:cNvSpPr txBox="1"/>
          <p:nvPr/>
        </p:nvSpPr>
        <p:spPr>
          <a:xfrm rot="16200000">
            <a:off x="736263" y="4888507"/>
            <a:ext cx="1707424" cy="261610"/>
          </a:xfrm>
          <a:prstGeom prst="rect">
            <a:avLst/>
          </a:prstGeom>
          <a:noFill/>
        </p:spPr>
        <p:txBody>
          <a:bodyPr wrap="square" rtlCol="0">
            <a:spAutoFit/>
          </a:bodyPr>
          <a:lstStyle/>
          <a:p>
            <a:r>
              <a:rPr lang="en-US" sz="1100" b="1" dirty="0">
                <a:solidFill>
                  <a:srgbClr val="FF0000"/>
                </a:solidFill>
              </a:rPr>
              <a:t>Organizational</a:t>
            </a:r>
          </a:p>
        </p:txBody>
      </p:sp>
      <p:sp>
        <p:nvSpPr>
          <p:cNvPr id="32" name="TextBox 31"/>
          <p:cNvSpPr txBox="1"/>
          <p:nvPr/>
        </p:nvSpPr>
        <p:spPr>
          <a:xfrm rot="1750285">
            <a:off x="991270" y="5439637"/>
            <a:ext cx="867404" cy="646331"/>
          </a:xfrm>
          <a:prstGeom prst="rect">
            <a:avLst/>
          </a:prstGeom>
          <a:noFill/>
        </p:spPr>
        <p:txBody>
          <a:bodyPr wrap="square" rtlCol="0">
            <a:spAutoFit/>
          </a:bodyPr>
          <a:lstStyle/>
          <a:p>
            <a:r>
              <a:rPr lang="en-US" dirty="0"/>
              <a:t>                              </a:t>
            </a:r>
            <a:r>
              <a:rPr lang="en-US" sz="1100" b="1" dirty="0">
                <a:solidFill>
                  <a:srgbClr val="FF0000"/>
                </a:solidFill>
              </a:rPr>
              <a:t>Content</a:t>
            </a:r>
            <a:r>
              <a:rPr lang="en-US" b="1" dirty="0">
                <a:solidFill>
                  <a:srgbClr val="FF0000"/>
                </a:solidFill>
              </a:rPr>
              <a:t> </a:t>
            </a:r>
            <a:r>
              <a:rPr lang="en-US" dirty="0"/>
              <a:t> </a:t>
            </a:r>
          </a:p>
        </p:txBody>
      </p:sp>
      <p:sp>
        <p:nvSpPr>
          <p:cNvPr id="8" name="Rectangle 7"/>
          <p:cNvSpPr/>
          <p:nvPr/>
        </p:nvSpPr>
        <p:spPr>
          <a:xfrm rot="19992495">
            <a:off x="1932823" y="5735429"/>
            <a:ext cx="762837" cy="261610"/>
          </a:xfrm>
          <a:prstGeom prst="rect">
            <a:avLst/>
          </a:prstGeom>
        </p:spPr>
        <p:txBody>
          <a:bodyPr wrap="none">
            <a:spAutoFit/>
          </a:bodyPr>
          <a:lstStyle/>
          <a:p>
            <a:r>
              <a:rPr lang="en-US" sz="1100" b="1" dirty="0">
                <a:solidFill>
                  <a:srgbClr val="FF0000"/>
                </a:solidFill>
              </a:rPr>
              <a:t>Analytical</a:t>
            </a:r>
            <a:endParaRPr lang="en-US" sz="1100" dirty="0"/>
          </a:p>
        </p:txBody>
      </p:sp>
      <p:cxnSp>
        <p:nvCxnSpPr>
          <p:cNvPr id="33" name="Straight Arrow Connector 32"/>
          <p:cNvCxnSpPr/>
          <p:nvPr/>
        </p:nvCxnSpPr>
        <p:spPr>
          <a:xfrm flipH="1" flipV="1">
            <a:off x="1816101" y="4903591"/>
            <a:ext cx="1" cy="994833"/>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888759" y="5486400"/>
            <a:ext cx="927343" cy="450979"/>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816102" y="5526216"/>
            <a:ext cx="800100" cy="411163"/>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430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88900" y="119551"/>
            <a:ext cx="8928100" cy="804042"/>
          </a:xfrm>
        </p:spPr>
        <p:txBody>
          <a:bodyPr>
            <a:normAutofit fontScale="90000"/>
          </a:bodyPr>
          <a:lstStyle/>
          <a:p>
            <a:br>
              <a:rPr lang="en-US" sz="3600" dirty="0"/>
            </a:br>
            <a:r>
              <a:rPr lang="en-US" sz="2600" b="1" i="1" dirty="0">
                <a:solidFill>
                  <a:srgbClr val="595959"/>
                </a:solidFill>
              </a:rPr>
              <a:t> Eliminating ambiguity in uncertainty by using subjective probabilities</a:t>
            </a:r>
            <a:endParaRPr lang="en-US" sz="2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Biases, uncertainty and probability</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29" name="Rectangle 28"/>
          <p:cNvSpPr/>
          <p:nvPr/>
        </p:nvSpPr>
        <p:spPr>
          <a:xfrm>
            <a:off x="477042" y="1104900"/>
            <a:ext cx="2766286" cy="25654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 </a:t>
            </a:r>
          </a:p>
        </p:txBody>
      </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3429000" y="1270000"/>
            <a:ext cx="5257800" cy="4445000"/>
          </a:xfrm>
        </p:spPr>
        <p:txBody>
          <a:bodyPr>
            <a:noAutofit/>
          </a:bodyPr>
          <a:lstStyle/>
          <a:p>
            <a:pPr marL="0" indent="0">
              <a:buNone/>
            </a:pPr>
            <a:r>
              <a:rPr lang="en-US" sz="1400" dirty="0">
                <a:solidFill>
                  <a:schemeClr val="tx1">
                    <a:lumMod val="65000"/>
                    <a:lumOff val="35000"/>
                  </a:schemeClr>
                </a:solidFill>
              </a:rPr>
              <a:t>People do not have natural or intuitive methods of dealing with uncertainty.  The areas of cognitive psychology, behavioral psychology, neuroeconomics and behavioral economics have all examined the process of of how people think about uncertainty.  Their research demonstrates that we are not able to naturally or intuitively think clearly about uncertainty.  Therefore, as a SME you are susceptible to not being able to think clearly about uncertainties.  Likewise, as a facilitator, you will have to build in a process to deal with this unclear thinking.  This is called “</a:t>
            </a:r>
            <a:r>
              <a:rPr lang="en-US" sz="1400" b="1" u="sng" dirty="0">
                <a:solidFill>
                  <a:schemeClr val="tx1">
                    <a:lumMod val="65000"/>
                    <a:lumOff val="35000"/>
                  </a:schemeClr>
                </a:solidFill>
              </a:rPr>
              <a:t>encoding probability</a:t>
            </a:r>
            <a:r>
              <a:rPr lang="en-US" sz="1400" dirty="0">
                <a:solidFill>
                  <a:schemeClr val="tx1">
                    <a:lumMod val="65000"/>
                    <a:lumOff val="35000"/>
                  </a:schemeClr>
                </a:solidFill>
              </a:rPr>
              <a:t>”</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There have been over 200 biases identified.  The communication science and neuroeconomics module examined bias using the two categories of cognitive and motivational biases.  </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Motivational biases arise when the encoded probabilities do not reflect the expert’s conscious believes.  The bias arises because of a perception of a reward or negative consequence.</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Cognitive biases arise when you engage a heuristic to simplify an issue.  It is an unconscious error in thinking.</a:t>
            </a:r>
          </a:p>
        </p:txBody>
      </p:sp>
      <p:graphicFrame>
        <p:nvGraphicFramePr>
          <p:cNvPr id="24" name="Diagram 23"/>
          <p:cNvGraphicFramePr/>
          <p:nvPr>
            <p:extLst>
              <p:ext uri="{D42A27DB-BD31-4B8C-83A1-F6EECF244321}">
                <p14:modId xmlns:p14="http://schemas.microsoft.com/office/powerpoint/2010/main" val="3075572041"/>
              </p:ext>
            </p:extLst>
          </p:nvPr>
        </p:nvGraphicFramePr>
        <p:xfrm>
          <a:off x="9808" y="1206500"/>
          <a:ext cx="3698592" cy="234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Oval 29"/>
          <p:cNvSpPr/>
          <p:nvPr/>
        </p:nvSpPr>
        <p:spPr>
          <a:xfrm>
            <a:off x="477042" y="1912131"/>
            <a:ext cx="1089886" cy="94536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31665" y="3815468"/>
            <a:ext cx="2766286" cy="2064632"/>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 Daniel </a:t>
            </a:r>
            <a:r>
              <a:rPr lang="en-US" sz="1400" b="1" dirty="0" err="1">
                <a:solidFill>
                  <a:schemeClr val="accent1"/>
                </a:solidFill>
              </a:rPr>
              <a:t>Kahneman</a:t>
            </a:r>
            <a:r>
              <a:rPr lang="en-US" sz="1400" b="1" dirty="0">
                <a:solidFill>
                  <a:schemeClr val="accent1"/>
                </a:solidFill>
              </a:rPr>
              <a:t> won a Nobel prize in 2002 for his work on the psychology of judgment and decision making.  His work defined a cognitive basis for common errors that result from biases and heuristics</a:t>
            </a:r>
          </a:p>
        </p:txBody>
      </p:sp>
    </p:spTree>
    <p:extLst>
      <p:ext uri="{BB962C8B-B14F-4D97-AF65-F5344CB8AC3E}">
        <p14:creationId xmlns:p14="http://schemas.microsoft.com/office/powerpoint/2010/main" val="4120043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88900" y="119551"/>
            <a:ext cx="8928100" cy="804042"/>
          </a:xfrm>
        </p:spPr>
        <p:txBody>
          <a:bodyPr>
            <a:normAutofit fontScale="90000"/>
          </a:bodyPr>
          <a:lstStyle/>
          <a:p>
            <a:br>
              <a:rPr lang="en-US" sz="3600" dirty="0"/>
            </a:br>
            <a:r>
              <a:rPr lang="en-US" sz="2600" b="1" i="1" dirty="0">
                <a:solidFill>
                  <a:srgbClr val="595959"/>
                </a:solidFill>
              </a:rPr>
              <a:t> Eliminating ambiguity in uncertainty by using subjective probabilities</a:t>
            </a:r>
            <a:endParaRPr lang="en-US" sz="2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Biases, uncertainty and probability</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29" name="Rectangle 28"/>
          <p:cNvSpPr/>
          <p:nvPr/>
        </p:nvSpPr>
        <p:spPr>
          <a:xfrm>
            <a:off x="477042" y="1104900"/>
            <a:ext cx="2766286" cy="25654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 </a:t>
            </a:r>
          </a:p>
        </p:txBody>
      </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3429000" y="1104900"/>
            <a:ext cx="5257800" cy="4940300"/>
          </a:xfrm>
        </p:spPr>
        <p:txBody>
          <a:bodyPr>
            <a:noAutofit/>
          </a:bodyPr>
          <a:lstStyle/>
          <a:p>
            <a:pPr marL="0" indent="0">
              <a:buNone/>
            </a:pPr>
            <a:r>
              <a:rPr lang="en-US" sz="1400" dirty="0">
                <a:solidFill>
                  <a:schemeClr val="tx1">
                    <a:lumMod val="65000"/>
                    <a:lumOff val="35000"/>
                  </a:schemeClr>
                </a:solidFill>
              </a:rPr>
              <a:t>Other categories are perceptions, reasoning (related to cognitive), habits and personalities and group dynamics.</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Some common biases are: </a:t>
            </a:r>
          </a:p>
          <a:p>
            <a:r>
              <a:rPr lang="en-US" sz="1400" b="1" dirty="0">
                <a:solidFill>
                  <a:schemeClr val="tx1">
                    <a:lumMod val="65000"/>
                    <a:lumOff val="35000"/>
                  </a:schemeClr>
                </a:solidFill>
              </a:rPr>
              <a:t>Availability bias</a:t>
            </a:r>
            <a:r>
              <a:rPr lang="en-US" sz="1400" dirty="0">
                <a:solidFill>
                  <a:schemeClr val="tx1">
                    <a:lumMod val="65000"/>
                    <a:lumOff val="35000"/>
                  </a:schemeClr>
                </a:solidFill>
              </a:rPr>
              <a:t>: recalling occurrences or events or similar events will result in a judgment that there is a higher probability that the event will occur.</a:t>
            </a:r>
          </a:p>
          <a:p>
            <a:pPr lvl="1"/>
            <a:r>
              <a:rPr lang="en-US" sz="1400" dirty="0">
                <a:solidFill>
                  <a:schemeClr val="tx1">
                    <a:lumMod val="65000"/>
                    <a:lumOff val="35000"/>
                  </a:schemeClr>
                </a:solidFill>
              </a:rPr>
              <a:t>Counteract this bias by understanding if there are reasons that the recalled information is more readily available. </a:t>
            </a:r>
          </a:p>
          <a:p>
            <a:r>
              <a:rPr lang="en-US" sz="1400" b="1" dirty="0">
                <a:solidFill>
                  <a:schemeClr val="tx1">
                    <a:lumMod val="65000"/>
                    <a:lumOff val="35000"/>
                  </a:schemeClr>
                </a:solidFill>
              </a:rPr>
              <a:t>Adjustment and anchoring bias</a:t>
            </a:r>
            <a:r>
              <a:rPr lang="en-US" sz="1400" dirty="0">
                <a:solidFill>
                  <a:schemeClr val="tx1">
                    <a:lumMod val="65000"/>
                    <a:lumOff val="35000"/>
                  </a:schemeClr>
                </a:solidFill>
              </a:rPr>
              <a:t>: the SME provides an initial estimate and then adjusts the estimate according to variables.  This adjusted estimate is usually anchored around the initial estimate and reflects the SME’s perception of their estimate’s certainty. </a:t>
            </a:r>
          </a:p>
          <a:p>
            <a:pPr lvl="1"/>
            <a:r>
              <a:rPr lang="en-US" sz="1400" dirty="0">
                <a:solidFill>
                  <a:schemeClr val="tx1">
                    <a:lumMod val="65000"/>
                    <a:lumOff val="35000"/>
                  </a:schemeClr>
                </a:solidFill>
              </a:rPr>
              <a:t>Counteract this bias by discussing extreme outcomes and ask the expert for explanatory scenarios.  You will be looking for ways that does not commit the expert</a:t>
            </a:r>
          </a:p>
          <a:p>
            <a:r>
              <a:rPr lang="en-US" sz="1400" b="1" dirty="0">
                <a:solidFill>
                  <a:schemeClr val="tx1">
                    <a:lumMod val="65000"/>
                    <a:lumOff val="35000"/>
                  </a:schemeClr>
                </a:solidFill>
              </a:rPr>
              <a:t>Representative bias</a:t>
            </a:r>
            <a:r>
              <a:rPr lang="en-US" sz="1400" dirty="0">
                <a:solidFill>
                  <a:schemeClr val="tx1">
                    <a:lumMod val="65000"/>
                    <a:lumOff val="35000"/>
                  </a:schemeClr>
                </a:solidFill>
              </a:rPr>
              <a:t>: when looking at evidence and assigning a high probability to an event (like a diagnosis) that supports the evidence.  Stereotyping is an example of representative bias.</a:t>
            </a:r>
          </a:p>
          <a:p>
            <a:pPr lvl="1"/>
            <a:r>
              <a:rPr lang="en-US" sz="1400" dirty="0">
                <a:solidFill>
                  <a:schemeClr val="tx1">
                    <a:lumMod val="65000"/>
                    <a:lumOff val="35000"/>
                  </a:schemeClr>
                </a:solidFill>
              </a:rPr>
              <a:t>Counteract this bias by separating prior or general information from new evidence</a:t>
            </a:r>
          </a:p>
        </p:txBody>
      </p:sp>
      <p:graphicFrame>
        <p:nvGraphicFramePr>
          <p:cNvPr id="24" name="Diagram 23"/>
          <p:cNvGraphicFramePr/>
          <p:nvPr>
            <p:extLst>
              <p:ext uri="{D42A27DB-BD31-4B8C-83A1-F6EECF244321}">
                <p14:modId xmlns:p14="http://schemas.microsoft.com/office/powerpoint/2010/main" val="1561936195"/>
              </p:ext>
            </p:extLst>
          </p:nvPr>
        </p:nvGraphicFramePr>
        <p:xfrm>
          <a:off x="9808" y="1206500"/>
          <a:ext cx="3698592" cy="234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Oval 29"/>
          <p:cNvSpPr/>
          <p:nvPr/>
        </p:nvSpPr>
        <p:spPr>
          <a:xfrm>
            <a:off x="477042" y="1912131"/>
            <a:ext cx="1089886" cy="94536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31665" y="3815468"/>
            <a:ext cx="2766286" cy="2229732"/>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Another way to neutralize or minimize bias is to ask the expert to think about an extreme outcome and then provide scenarios that would lead to this outcome.  This technique forces the expert to deliberately and thoughtfully think about “not readily available” information</a:t>
            </a:r>
          </a:p>
        </p:txBody>
      </p:sp>
    </p:spTree>
    <p:extLst>
      <p:ext uri="{BB962C8B-B14F-4D97-AF65-F5344CB8AC3E}">
        <p14:creationId xmlns:p14="http://schemas.microsoft.com/office/powerpoint/2010/main" val="867077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88900" y="119551"/>
            <a:ext cx="8928100" cy="804042"/>
          </a:xfrm>
        </p:spPr>
        <p:txBody>
          <a:bodyPr>
            <a:normAutofit fontScale="90000"/>
          </a:bodyPr>
          <a:lstStyle/>
          <a:p>
            <a:br>
              <a:rPr lang="en-US" sz="3600" dirty="0"/>
            </a:br>
            <a:r>
              <a:rPr lang="en-US" sz="2600" b="1" i="1" dirty="0">
                <a:solidFill>
                  <a:srgbClr val="595959"/>
                </a:solidFill>
              </a:rPr>
              <a:t> Eliminating ambiguity in uncertainty by using subjective probabilities</a:t>
            </a:r>
            <a:endParaRPr lang="en-US" sz="2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Biases, uncertainty and probability</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29" name="Rectangle 28"/>
          <p:cNvSpPr/>
          <p:nvPr/>
        </p:nvSpPr>
        <p:spPr>
          <a:xfrm>
            <a:off x="477042" y="1104900"/>
            <a:ext cx="2766286" cy="25654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 </a:t>
            </a:r>
          </a:p>
        </p:txBody>
      </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3429000" y="1270000"/>
            <a:ext cx="5257800" cy="4445000"/>
          </a:xfrm>
        </p:spPr>
        <p:txBody>
          <a:bodyPr>
            <a:noAutofit/>
          </a:bodyPr>
          <a:lstStyle/>
          <a:p>
            <a:pPr marL="0" indent="0">
              <a:buNone/>
            </a:pPr>
            <a:r>
              <a:rPr lang="en-US" sz="1400" dirty="0">
                <a:solidFill>
                  <a:schemeClr val="tx1">
                    <a:lumMod val="65000"/>
                    <a:lumOff val="35000"/>
                  </a:schemeClr>
                </a:solidFill>
              </a:rPr>
              <a:t>In 1974 Daniel </a:t>
            </a:r>
            <a:r>
              <a:rPr lang="en-US" sz="1400" dirty="0" err="1">
                <a:solidFill>
                  <a:schemeClr val="tx1">
                    <a:lumMod val="65000"/>
                    <a:lumOff val="35000"/>
                  </a:schemeClr>
                </a:solidFill>
              </a:rPr>
              <a:t>Kahneman</a:t>
            </a:r>
            <a:r>
              <a:rPr lang="en-US" sz="1400" dirty="0">
                <a:solidFill>
                  <a:schemeClr val="tx1">
                    <a:lumMod val="65000"/>
                    <a:lumOff val="35000"/>
                  </a:schemeClr>
                </a:solidFill>
              </a:rPr>
              <a:t> and Amos </a:t>
            </a:r>
            <a:r>
              <a:rPr lang="en-US" sz="1400" dirty="0" err="1">
                <a:solidFill>
                  <a:schemeClr val="tx1">
                    <a:lumMod val="65000"/>
                    <a:lumOff val="35000"/>
                  </a:schemeClr>
                </a:solidFill>
              </a:rPr>
              <a:t>Tversky</a:t>
            </a:r>
            <a:r>
              <a:rPr lang="en-US" sz="1400" dirty="0">
                <a:solidFill>
                  <a:schemeClr val="tx1">
                    <a:lumMod val="65000"/>
                    <a:lumOff val="35000"/>
                  </a:schemeClr>
                </a:solidFill>
              </a:rPr>
              <a:t> wrote a seminal paper on biases and heuristics and uncertainty, “Judgment under uncertainty: Heuristics and biases”.  Since that time, much work has been done in this area and in 2011, </a:t>
            </a:r>
            <a:r>
              <a:rPr lang="en-US" sz="1400" dirty="0" err="1">
                <a:solidFill>
                  <a:schemeClr val="tx1">
                    <a:lumMod val="65000"/>
                    <a:lumOff val="35000"/>
                  </a:schemeClr>
                </a:solidFill>
              </a:rPr>
              <a:t>Kahneman</a:t>
            </a:r>
            <a:r>
              <a:rPr lang="en-US" sz="1400" dirty="0">
                <a:solidFill>
                  <a:schemeClr val="tx1">
                    <a:lumMod val="65000"/>
                    <a:lumOff val="35000"/>
                  </a:schemeClr>
                </a:solidFill>
              </a:rPr>
              <a:t> wrote a book that became very popular, “Thinking fast and slow” .  This book centers around why we cannot trust our intuition when we make decisions involving uncertainties.</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His book won the National Academy of Sciences Best Book Award and the Los Angeles Times Book Prize and was selected by </a:t>
            </a:r>
            <a:r>
              <a:rPr lang="en-US" sz="1400" i="1" dirty="0">
                <a:solidFill>
                  <a:schemeClr val="tx1">
                    <a:lumMod val="65000"/>
                    <a:lumOff val="35000"/>
                  </a:schemeClr>
                </a:solidFill>
              </a:rPr>
              <a:t>The New York Times Book Review</a:t>
            </a:r>
            <a:r>
              <a:rPr lang="en-US" sz="1400" dirty="0">
                <a:solidFill>
                  <a:schemeClr val="tx1">
                    <a:lumMod val="65000"/>
                    <a:lumOff val="35000"/>
                  </a:schemeClr>
                </a:solidFill>
              </a:rPr>
              <a:t> as one of the ten best books of 2011.</a:t>
            </a:r>
          </a:p>
          <a:p>
            <a:pPr marL="0" indent="0">
              <a:buNone/>
            </a:pPr>
            <a:endParaRPr lang="en-US" sz="1400" dirty="0">
              <a:solidFill>
                <a:schemeClr val="tx1">
                  <a:lumMod val="65000"/>
                  <a:lumOff val="35000"/>
                </a:schemeClr>
              </a:solidFill>
            </a:endParaRPr>
          </a:p>
          <a:p>
            <a:pPr marL="0" indent="0">
              <a:buNone/>
            </a:pPr>
            <a:r>
              <a:rPr lang="en-US" sz="1400" dirty="0" err="1">
                <a:solidFill>
                  <a:schemeClr val="tx1">
                    <a:lumMod val="65000"/>
                    <a:lumOff val="35000"/>
                  </a:schemeClr>
                </a:solidFill>
              </a:rPr>
              <a:t>Kahneman’s</a:t>
            </a:r>
            <a:r>
              <a:rPr lang="en-US" sz="1400" dirty="0">
                <a:solidFill>
                  <a:schemeClr val="tx1">
                    <a:lumMod val="65000"/>
                    <a:lumOff val="35000"/>
                  </a:schemeClr>
                </a:solidFill>
              </a:rPr>
              <a:t> introduction in his book discusses his relationship with Amos </a:t>
            </a:r>
            <a:r>
              <a:rPr lang="en-US" sz="1400" dirty="0" err="1">
                <a:solidFill>
                  <a:schemeClr val="tx1">
                    <a:lumMod val="65000"/>
                    <a:lumOff val="35000"/>
                  </a:schemeClr>
                </a:solidFill>
              </a:rPr>
              <a:t>Tversky</a:t>
            </a:r>
            <a:r>
              <a:rPr lang="en-US" sz="1400" dirty="0">
                <a:solidFill>
                  <a:schemeClr val="tx1">
                    <a:lumMod val="65000"/>
                    <a:lumOff val="35000"/>
                  </a:schemeClr>
                </a:solidFill>
              </a:rPr>
              <a:t> and how they became interested in this area of study.  Together they learned that reliance on a heuristic produces predictable bias in judgments.</a:t>
            </a:r>
          </a:p>
          <a:p>
            <a:pPr marL="0" indent="0">
              <a:buNone/>
            </a:pPr>
            <a:r>
              <a:rPr lang="en-US" sz="1400" dirty="0">
                <a:solidFill>
                  <a:schemeClr val="tx1">
                    <a:lumMod val="65000"/>
                    <a:lumOff val="35000"/>
                  </a:schemeClr>
                </a:solidFill>
              </a:rPr>
              <a:t> </a:t>
            </a:r>
          </a:p>
        </p:txBody>
      </p:sp>
      <p:graphicFrame>
        <p:nvGraphicFramePr>
          <p:cNvPr id="24" name="Diagram 23"/>
          <p:cNvGraphicFramePr/>
          <p:nvPr>
            <p:extLst>
              <p:ext uri="{D42A27DB-BD31-4B8C-83A1-F6EECF244321}">
                <p14:modId xmlns:p14="http://schemas.microsoft.com/office/powerpoint/2010/main" val="3595968426"/>
              </p:ext>
            </p:extLst>
          </p:nvPr>
        </p:nvGraphicFramePr>
        <p:xfrm>
          <a:off x="9808" y="1206500"/>
          <a:ext cx="3698592" cy="234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Oval 29"/>
          <p:cNvSpPr/>
          <p:nvPr/>
        </p:nvSpPr>
        <p:spPr>
          <a:xfrm>
            <a:off x="477042" y="1912131"/>
            <a:ext cx="1089886" cy="94536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31665" y="3815468"/>
            <a:ext cx="2766286" cy="2217032"/>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1" dirty="0">
              <a:solidFill>
                <a:schemeClr val="accent1"/>
              </a:solidFill>
            </a:endParaRPr>
          </a:p>
        </p:txBody>
      </p:sp>
      <p:pic>
        <p:nvPicPr>
          <p:cNvPr id="32" name="Picture 31"/>
          <p:cNvPicPr/>
          <p:nvPr/>
        </p:nvPicPr>
        <p:blipFill>
          <a:blip r:embed="rId8">
            <a:extLst>
              <a:ext uri="{28A0092B-C50C-407E-A947-70E740481C1C}">
                <a14:useLocalDpi xmlns:a14="http://schemas.microsoft.com/office/drawing/2010/main" val="0"/>
              </a:ext>
            </a:extLst>
          </a:blip>
          <a:srcRect/>
          <a:stretch>
            <a:fillRect/>
          </a:stretch>
        </p:blipFill>
        <p:spPr bwMode="auto">
          <a:xfrm>
            <a:off x="1008958" y="3917068"/>
            <a:ext cx="1971040" cy="1971040"/>
          </a:xfrm>
          <a:prstGeom prst="rect">
            <a:avLst/>
          </a:prstGeom>
          <a:noFill/>
          <a:ln>
            <a:noFill/>
          </a:ln>
        </p:spPr>
      </p:pic>
    </p:spTree>
    <p:extLst>
      <p:ext uri="{BB962C8B-B14F-4D97-AF65-F5344CB8AC3E}">
        <p14:creationId xmlns:p14="http://schemas.microsoft.com/office/powerpoint/2010/main" val="1003115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921756" y="806449"/>
            <a:ext cx="1710444" cy="149225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28600" y="133350"/>
            <a:ext cx="8813800" cy="673099"/>
          </a:xfrm>
        </p:spPr>
        <p:txBody>
          <a:bodyPr>
            <a:normAutofit fontScale="92500"/>
          </a:bodyPr>
          <a:lstStyle/>
          <a:p>
            <a:r>
              <a:rPr lang="en-US" dirty="0">
                <a:solidFill>
                  <a:srgbClr val="1F497D"/>
                </a:solidFill>
              </a:rPr>
              <a:t>Biases, uncertainty and probability (from communication science and neuroeconomics eBook)</a:t>
            </a:r>
          </a:p>
          <a:p>
            <a:pPr algn="ctr"/>
            <a:r>
              <a:rPr lang="en-US" dirty="0">
                <a:solidFill>
                  <a:srgbClr val="595959"/>
                </a:solidFill>
              </a:rPr>
              <a:t>                                   </a:t>
            </a:r>
            <a:r>
              <a:rPr lang="en-US" sz="2000" b="1" dirty="0">
                <a:solidFill>
                  <a:srgbClr val="595959"/>
                </a:solidFill>
              </a:rPr>
              <a:t>     </a:t>
            </a:r>
            <a:endParaRPr lang="en-US" sz="2000" b="1" dirty="0">
              <a:solidFill>
                <a:schemeClr val="accent2"/>
              </a:solidFill>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3303156" y="6218276"/>
            <a:ext cx="1229008" cy="66675"/>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Box 27"/>
          <p:cNvSpPr txBox="1"/>
          <p:nvPr/>
        </p:nvSpPr>
        <p:spPr>
          <a:xfrm>
            <a:off x="692748" y="6306807"/>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sp>
        <p:nvSpPr>
          <p:cNvPr id="29"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692748" y="6217582"/>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556892" y="6070600"/>
            <a:ext cx="144908" cy="188951"/>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3303156" y="2421890"/>
            <a:ext cx="2087880" cy="1176020"/>
          </a:xfrm>
          <a:prstGeom prst="rect">
            <a:avLst/>
          </a:prstGeom>
          <a:noFill/>
          <a:ln>
            <a:noFill/>
          </a:ln>
        </p:spPr>
      </p:pic>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1393948" y="2810510"/>
            <a:ext cx="1055616" cy="787400"/>
          </a:xfrm>
          <a:prstGeom prst="rect">
            <a:avLst/>
          </a:prstGeom>
          <a:noFill/>
          <a:ln>
            <a:noFill/>
          </a:ln>
        </p:spPr>
      </p:pic>
      <p:pic>
        <p:nvPicPr>
          <p:cNvPr id="19" name="Picture 18"/>
          <p:cNvPicPr/>
          <p:nvPr/>
        </p:nvPicPr>
        <p:blipFill>
          <a:blip r:embed="rId5">
            <a:extLst>
              <a:ext uri="{28A0092B-C50C-407E-A947-70E740481C1C}">
                <a14:useLocalDpi xmlns:a14="http://schemas.microsoft.com/office/drawing/2010/main" val="0"/>
              </a:ext>
            </a:extLst>
          </a:blip>
          <a:srcRect/>
          <a:stretch>
            <a:fillRect/>
          </a:stretch>
        </p:blipFill>
        <p:spPr bwMode="auto">
          <a:xfrm>
            <a:off x="6542234" y="2914015"/>
            <a:ext cx="878205" cy="683895"/>
          </a:xfrm>
          <a:prstGeom prst="rect">
            <a:avLst/>
          </a:prstGeom>
          <a:noFill/>
          <a:ln>
            <a:noFill/>
          </a:ln>
        </p:spPr>
      </p:pic>
      <p:pic>
        <p:nvPicPr>
          <p:cNvPr id="23" name="Picture 22"/>
          <p:cNvPicPr/>
          <p:nvPr/>
        </p:nvPicPr>
        <p:blipFill>
          <a:blip r:embed="rId6">
            <a:extLst>
              <a:ext uri="{28A0092B-C50C-407E-A947-70E740481C1C}">
                <a14:useLocalDpi xmlns:a14="http://schemas.microsoft.com/office/drawing/2010/main" val="0"/>
              </a:ext>
            </a:extLst>
          </a:blip>
          <a:srcRect/>
          <a:stretch>
            <a:fillRect/>
          </a:stretch>
        </p:blipFill>
        <p:spPr bwMode="auto">
          <a:xfrm>
            <a:off x="2130168" y="4281004"/>
            <a:ext cx="1302737" cy="1028701"/>
          </a:xfrm>
          <a:prstGeom prst="rect">
            <a:avLst/>
          </a:prstGeom>
          <a:noFill/>
          <a:ln>
            <a:noFill/>
          </a:ln>
        </p:spPr>
      </p:pic>
      <p:pic>
        <p:nvPicPr>
          <p:cNvPr id="24" name="Picture 23"/>
          <p:cNvPicPr/>
          <p:nvPr/>
        </p:nvPicPr>
        <p:blipFill>
          <a:blip r:embed="rId7">
            <a:extLst>
              <a:ext uri="{28A0092B-C50C-407E-A947-70E740481C1C}">
                <a14:useLocalDpi xmlns:a14="http://schemas.microsoft.com/office/drawing/2010/main" val="0"/>
              </a:ext>
            </a:extLst>
          </a:blip>
          <a:srcRect/>
          <a:stretch>
            <a:fillRect/>
          </a:stretch>
        </p:blipFill>
        <p:spPr bwMode="auto">
          <a:xfrm>
            <a:off x="5377178" y="1155701"/>
            <a:ext cx="741680" cy="965200"/>
          </a:xfrm>
          <a:prstGeom prst="rect">
            <a:avLst/>
          </a:prstGeom>
          <a:noFill/>
          <a:ln>
            <a:noFill/>
          </a:ln>
        </p:spPr>
      </p:pic>
      <p:pic>
        <p:nvPicPr>
          <p:cNvPr id="25" name="Picture 24"/>
          <p:cNvPicPr/>
          <p:nvPr/>
        </p:nvPicPr>
        <p:blipFill>
          <a:blip r:embed="rId8">
            <a:extLst>
              <a:ext uri="{28A0092B-C50C-407E-A947-70E740481C1C}">
                <a14:useLocalDpi xmlns:a14="http://schemas.microsoft.com/office/drawing/2010/main" val="0"/>
              </a:ext>
            </a:extLst>
          </a:blip>
          <a:srcRect/>
          <a:stretch>
            <a:fillRect/>
          </a:stretch>
        </p:blipFill>
        <p:spPr bwMode="auto">
          <a:xfrm>
            <a:off x="2260601" y="1028700"/>
            <a:ext cx="972373" cy="871538"/>
          </a:xfrm>
          <a:prstGeom prst="rect">
            <a:avLst/>
          </a:prstGeom>
          <a:noFill/>
          <a:ln>
            <a:noFill/>
          </a:ln>
        </p:spPr>
      </p:pic>
      <p:graphicFrame>
        <p:nvGraphicFramePr>
          <p:cNvPr id="4" name="Diagram 3"/>
          <p:cNvGraphicFramePr/>
          <p:nvPr>
            <p:extLst>
              <p:ext uri="{D42A27DB-BD31-4B8C-83A1-F6EECF244321}">
                <p14:modId xmlns:p14="http://schemas.microsoft.com/office/powerpoint/2010/main" val="2971243278"/>
              </p:ext>
            </p:extLst>
          </p:nvPr>
        </p:nvGraphicFramePr>
        <p:xfrm>
          <a:off x="4774798" y="4179404"/>
          <a:ext cx="2132088" cy="12965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6" name="Straight Connector 5"/>
          <p:cNvCxnSpPr/>
          <p:nvPr/>
        </p:nvCxnSpPr>
        <p:spPr>
          <a:xfrm>
            <a:off x="3421015" y="2006601"/>
            <a:ext cx="422369" cy="622299"/>
          </a:xfrm>
          <a:prstGeom prst="line">
            <a:avLst/>
          </a:prstGeom>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943856" y="2421890"/>
            <a:ext cx="1955800" cy="143509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828800" y="3975100"/>
            <a:ext cx="1955800" cy="16129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862942" y="3975100"/>
            <a:ext cx="1955800" cy="173935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862942" y="806448"/>
            <a:ext cx="1679292" cy="141763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5984236" y="2374901"/>
            <a:ext cx="1955800" cy="16129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H="1">
            <a:off x="4862944" y="2120901"/>
            <a:ext cx="528092" cy="50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7" idx="6"/>
          </p:cNvCxnSpPr>
          <p:nvPr/>
        </p:nvCxnSpPr>
        <p:spPr>
          <a:xfrm flipV="1">
            <a:off x="2899656" y="3136900"/>
            <a:ext cx="643644" cy="254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32" idx="7"/>
          </p:cNvCxnSpPr>
          <p:nvPr/>
        </p:nvCxnSpPr>
        <p:spPr>
          <a:xfrm flipH="1">
            <a:off x="3498180" y="3494405"/>
            <a:ext cx="527720" cy="716899"/>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181600" y="2997200"/>
            <a:ext cx="8026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62943" y="3494405"/>
            <a:ext cx="528093" cy="594995"/>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88963" y="1219200"/>
            <a:ext cx="2260601" cy="461665"/>
          </a:xfrm>
          <a:prstGeom prst="rect">
            <a:avLst/>
          </a:prstGeom>
          <a:noFill/>
        </p:spPr>
        <p:txBody>
          <a:bodyPr wrap="square" rtlCol="0">
            <a:spAutoFit/>
          </a:bodyPr>
          <a:lstStyle/>
          <a:p>
            <a:r>
              <a:rPr lang="en-US" sz="1200" b="1" i="1" dirty="0">
                <a:solidFill>
                  <a:schemeClr val="accent2"/>
                </a:solidFill>
              </a:rPr>
              <a:t>“Marian” </a:t>
            </a:r>
            <a:r>
              <a:rPr lang="en-US" sz="1200" dirty="0">
                <a:solidFill>
                  <a:schemeClr val="accent2"/>
                </a:solidFill>
              </a:rPr>
              <a:t>(Representativeness)</a:t>
            </a:r>
          </a:p>
          <a:p>
            <a:r>
              <a:rPr lang="en-US" sz="1200" b="1" i="1" dirty="0">
                <a:solidFill>
                  <a:schemeClr val="accent2"/>
                </a:solidFill>
              </a:rPr>
              <a:t>“Blizzard” </a:t>
            </a:r>
            <a:r>
              <a:rPr lang="en-US" sz="1200" dirty="0">
                <a:solidFill>
                  <a:schemeClr val="accent2"/>
                </a:solidFill>
              </a:rPr>
              <a:t>(Mental accounting)</a:t>
            </a:r>
          </a:p>
        </p:txBody>
      </p:sp>
      <p:sp>
        <p:nvSpPr>
          <p:cNvPr id="51" name="TextBox 50"/>
          <p:cNvSpPr txBox="1"/>
          <p:nvPr/>
        </p:nvSpPr>
        <p:spPr>
          <a:xfrm>
            <a:off x="9648" y="3136245"/>
            <a:ext cx="2260601" cy="461665"/>
          </a:xfrm>
          <a:prstGeom prst="rect">
            <a:avLst/>
          </a:prstGeom>
          <a:noFill/>
        </p:spPr>
        <p:txBody>
          <a:bodyPr wrap="square" rtlCol="0">
            <a:spAutoFit/>
          </a:bodyPr>
          <a:lstStyle/>
          <a:p>
            <a:r>
              <a:rPr lang="en-US" sz="1200" b="1" i="1" dirty="0">
                <a:solidFill>
                  <a:schemeClr val="accent2"/>
                </a:solidFill>
              </a:rPr>
              <a:t>“MPG” </a:t>
            </a:r>
            <a:r>
              <a:rPr lang="en-US" sz="1200" dirty="0">
                <a:solidFill>
                  <a:schemeClr val="accent2"/>
                </a:solidFill>
              </a:rPr>
              <a:t>(Framing)</a:t>
            </a:r>
          </a:p>
          <a:p>
            <a:r>
              <a:rPr lang="en-US" sz="1200" b="1" i="1" dirty="0">
                <a:solidFill>
                  <a:schemeClr val="accent2"/>
                </a:solidFill>
              </a:rPr>
              <a:t>“Redwood tree” </a:t>
            </a:r>
            <a:r>
              <a:rPr lang="en-US" sz="1200" dirty="0">
                <a:solidFill>
                  <a:schemeClr val="accent2"/>
                </a:solidFill>
              </a:rPr>
              <a:t>(Anchoring)</a:t>
            </a:r>
          </a:p>
        </p:txBody>
      </p:sp>
      <p:sp>
        <p:nvSpPr>
          <p:cNvPr id="52" name="TextBox 51"/>
          <p:cNvSpPr txBox="1"/>
          <p:nvPr/>
        </p:nvSpPr>
        <p:spPr>
          <a:xfrm>
            <a:off x="188963" y="4610100"/>
            <a:ext cx="2260601" cy="461665"/>
          </a:xfrm>
          <a:prstGeom prst="rect">
            <a:avLst/>
          </a:prstGeom>
          <a:noFill/>
        </p:spPr>
        <p:txBody>
          <a:bodyPr wrap="square" rtlCol="0">
            <a:spAutoFit/>
          </a:bodyPr>
          <a:lstStyle/>
          <a:p>
            <a:r>
              <a:rPr lang="en-US" sz="1200" b="1" i="1" dirty="0">
                <a:solidFill>
                  <a:schemeClr val="accent2"/>
                </a:solidFill>
              </a:rPr>
              <a:t>“Bat and ball” </a:t>
            </a:r>
            <a:r>
              <a:rPr lang="en-US" sz="1200" dirty="0">
                <a:solidFill>
                  <a:schemeClr val="accent2"/>
                </a:solidFill>
              </a:rPr>
              <a:t>(Over-simplifying)</a:t>
            </a:r>
          </a:p>
          <a:p>
            <a:endParaRPr lang="en-US" sz="1200" dirty="0">
              <a:solidFill>
                <a:schemeClr val="accent2"/>
              </a:solidFill>
            </a:endParaRPr>
          </a:p>
        </p:txBody>
      </p:sp>
      <p:sp>
        <p:nvSpPr>
          <p:cNvPr id="53" name="TextBox 52"/>
          <p:cNvSpPr txBox="1"/>
          <p:nvPr/>
        </p:nvSpPr>
        <p:spPr>
          <a:xfrm>
            <a:off x="6542234" y="1186805"/>
            <a:ext cx="2260601" cy="461665"/>
          </a:xfrm>
          <a:prstGeom prst="rect">
            <a:avLst/>
          </a:prstGeom>
          <a:noFill/>
        </p:spPr>
        <p:txBody>
          <a:bodyPr wrap="square" rtlCol="0">
            <a:spAutoFit/>
          </a:bodyPr>
          <a:lstStyle/>
          <a:p>
            <a:r>
              <a:rPr lang="en-US" sz="1200" b="1" i="1" dirty="0">
                <a:solidFill>
                  <a:schemeClr val="accent2"/>
                </a:solidFill>
              </a:rPr>
              <a:t>“Kite” </a:t>
            </a:r>
            <a:r>
              <a:rPr lang="en-US" sz="1200" dirty="0">
                <a:solidFill>
                  <a:schemeClr val="accent2"/>
                </a:solidFill>
              </a:rPr>
              <a:t>(Theory of mind)</a:t>
            </a:r>
          </a:p>
          <a:p>
            <a:endParaRPr lang="en-US" sz="1200" dirty="0">
              <a:solidFill>
                <a:schemeClr val="accent2"/>
              </a:solidFill>
            </a:endParaRPr>
          </a:p>
        </p:txBody>
      </p:sp>
      <p:sp>
        <p:nvSpPr>
          <p:cNvPr id="55" name="TextBox 54"/>
          <p:cNvSpPr txBox="1"/>
          <p:nvPr/>
        </p:nvSpPr>
        <p:spPr>
          <a:xfrm>
            <a:off x="2156724" y="796410"/>
            <a:ext cx="1578232" cy="369332"/>
          </a:xfrm>
          <a:prstGeom prst="rect">
            <a:avLst/>
          </a:prstGeom>
          <a:noFill/>
        </p:spPr>
        <p:txBody>
          <a:bodyPr wrap="square" rtlCol="0">
            <a:spAutoFit/>
          </a:bodyPr>
          <a:lstStyle/>
          <a:p>
            <a:r>
              <a:rPr lang="en-US" b="1" dirty="0">
                <a:solidFill>
                  <a:srgbClr val="0000FF"/>
                </a:solidFill>
              </a:rPr>
              <a:t>Association</a:t>
            </a:r>
          </a:p>
        </p:txBody>
      </p:sp>
      <p:sp>
        <p:nvSpPr>
          <p:cNvPr id="56" name="TextBox 55"/>
          <p:cNvSpPr txBox="1"/>
          <p:nvPr/>
        </p:nvSpPr>
        <p:spPr>
          <a:xfrm>
            <a:off x="4611834" y="764144"/>
            <a:ext cx="2385866" cy="369332"/>
          </a:xfrm>
          <a:prstGeom prst="rect">
            <a:avLst/>
          </a:prstGeom>
          <a:noFill/>
        </p:spPr>
        <p:txBody>
          <a:bodyPr wrap="square" rtlCol="0">
            <a:spAutoFit/>
          </a:bodyPr>
          <a:lstStyle/>
          <a:p>
            <a:r>
              <a:rPr lang="en-US" b="1" dirty="0">
                <a:solidFill>
                  <a:srgbClr val="0000FF"/>
                </a:solidFill>
              </a:rPr>
              <a:t>Protection of mindset</a:t>
            </a:r>
          </a:p>
        </p:txBody>
      </p:sp>
      <p:sp>
        <p:nvSpPr>
          <p:cNvPr id="57" name="TextBox 56"/>
          <p:cNvSpPr txBox="1"/>
          <p:nvPr/>
        </p:nvSpPr>
        <p:spPr>
          <a:xfrm>
            <a:off x="6240322" y="2421890"/>
            <a:ext cx="1818396" cy="369332"/>
          </a:xfrm>
          <a:prstGeom prst="rect">
            <a:avLst/>
          </a:prstGeom>
          <a:noFill/>
        </p:spPr>
        <p:txBody>
          <a:bodyPr wrap="square" rtlCol="0">
            <a:spAutoFit/>
          </a:bodyPr>
          <a:lstStyle/>
          <a:p>
            <a:r>
              <a:rPr lang="en-US" b="1" dirty="0">
                <a:solidFill>
                  <a:srgbClr val="0000FF"/>
                </a:solidFill>
              </a:rPr>
              <a:t>Social influence</a:t>
            </a:r>
          </a:p>
        </p:txBody>
      </p:sp>
      <p:sp>
        <p:nvSpPr>
          <p:cNvPr id="58" name="TextBox 57"/>
          <p:cNvSpPr txBox="1"/>
          <p:nvPr/>
        </p:nvSpPr>
        <p:spPr>
          <a:xfrm>
            <a:off x="812800" y="2444234"/>
            <a:ext cx="2260600" cy="369332"/>
          </a:xfrm>
          <a:prstGeom prst="rect">
            <a:avLst/>
          </a:prstGeom>
          <a:noFill/>
        </p:spPr>
        <p:txBody>
          <a:bodyPr wrap="square" rtlCol="0">
            <a:spAutoFit/>
          </a:bodyPr>
          <a:lstStyle/>
          <a:p>
            <a:r>
              <a:rPr lang="en-US" b="1" dirty="0">
                <a:solidFill>
                  <a:srgbClr val="0000FF"/>
                </a:solidFill>
              </a:rPr>
              <a:t>Relative comparison</a:t>
            </a:r>
          </a:p>
        </p:txBody>
      </p:sp>
      <p:sp>
        <p:nvSpPr>
          <p:cNvPr id="59" name="TextBox 58"/>
          <p:cNvSpPr txBox="1"/>
          <p:nvPr/>
        </p:nvSpPr>
        <p:spPr>
          <a:xfrm>
            <a:off x="2053968" y="3873572"/>
            <a:ext cx="1578232" cy="369332"/>
          </a:xfrm>
          <a:prstGeom prst="rect">
            <a:avLst/>
          </a:prstGeom>
          <a:noFill/>
        </p:spPr>
        <p:txBody>
          <a:bodyPr wrap="square" rtlCol="0">
            <a:spAutoFit/>
          </a:bodyPr>
          <a:lstStyle/>
          <a:p>
            <a:r>
              <a:rPr lang="en-US" b="1" dirty="0">
                <a:solidFill>
                  <a:srgbClr val="0000FF"/>
                </a:solidFill>
              </a:rPr>
              <a:t>Simplification</a:t>
            </a:r>
          </a:p>
        </p:txBody>
      </p:sp>
      <p:sp>
        <p:nvSpPr>
          <p:cNvPr id="60" name="TextBox 59"/>
          <p:cNvSpPr txBox="1"/>
          <p:nvPr/>
        </p:nvSpPr>
        <p:spPr>
          <a:xfrm>
            <a:off x="4611834" y="3975100"/>
            <a:ext cx="2657174" cy="369332"/>
          </a:xfrm>
          <a:prstGeom prst="rect">
            <a:avLst/>
          </a:prstGeom>
          <a:noFill/>
        </p:spPr>
        <p:txBody>
          <a:bodyPr wrap="square" rtlCol="0">
            <a:spAutoFit/>
          </a:bodyPr>
          <a:lstStyle/>
          <a:p>
            <a:r>
              <a:rPr lang="en-US" b="1" dirty="0">
                <a:solidFill>
                  <a:srgbClr val="0000FF"/>
                </a:solidFill>
              </a:rPr>
              <a:t>Habits and personalities</a:t>
            </a:r>
          </a:p>
        </p:txBody>
      </p:sp>
      <p:sp>
        <p:nvSpPr>
          <p:cNvPr id="61" name="TextBox 60"/>
          <p:cNvSpPr txBox="1"/>
          <p:nvPr/>
        </p:nvSpPr>
        <p:spPr>
          <a:xfrm>
            <a:off x="5538966" y="4748599"/>
            <a:ext cx="674798" cy="276999"/>
          </a:xfrm>
          <a:prstGeom prst="rect">
            <a:avLst/>
          </a:prstGeom>
          <a:noFill/>
        </p:spPr>
        <p:txBody>
          <a:bodyPr wrap="square" rtlCol="0">
            <a:spAutoFit/>
          </a:bodyPr>
          <a:lstStyle/>
          <a:p>
            <a:r>
              <a:rPr lang="en-US" sz="1200" b="1" dirty="0">
                <a:solidFill>
                  <a:srgbClr val="000000"/>
                </a:solidFill>
              </a:rPr>
              <a:t>Habits</a:t>
            </a:r>
          </a:p>
        </p:txBody>
      </p:sp>
    </p:spTree>
    <p:extLst>
      <p:ext uri="{BB962C8B-B14F-4D97-AF65-F5344CB8AC3E}">
        <p14:creationId xmlns:p14="http://schemas.microsoft.com/office/powerpoint/2010/main" val="1839766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88900" y="0"/>
            <a:ext cx="8928100" cy="691051"/>
          </a:xfrm>
        </p:spPr>
        <p:txBody>
          <a:bodyPr>
            <a:normAutofit fontScale="90000"/>
          </a:bodyPr>
          <a:lstStyle/>
          <a:p>
            <a:br>
              <a:rPr lang="en-US" sz="3600" dirty="0"/>
            </a:br>
            <a:r>
              <a:rPr lang="en-US" sz="2600" b="1" i="1" dirty="0">
                <a:solidFill>
                  <a:srgbClr val="595959"/>
                </a:solidFill>
              </a:rPr>
              <a:t>Eliminating ambiguity in uncertainty by using subjective probabilities</a:t>
            </a:r>
            <a:endParaRPr lang="en-US" sz="2600" b="1" i="1" dirty="0"/>
          </a:p>
        </p:txBody>
      </p:sp>
      <p:sp>
        <p:nvSpPr>
          <p:cNvPr id="15" name="Text Placeholder 14"/>
          <p:cNvSpPr>
            <a:spLocks noGrp="1"/>
          </p:cNvSpPr>
          <p:nvPr>
            <p:ph type="body" idx="28"/>
          </p:nvPr>
        </p:nvSpPr>
        <p:spPr>
          <a:xfrm>
            <a:off x="292100" y="23203"/>
            <a:ext cx="7772400" cy="451948"/>
          </a:xfrm>
        </p:spPr>
        <p:txBody>
          <a:bodyPr/>
          <a:lstStyle/>
          <a:p>
            <a:r>
              <a:rPr lang="en-US" dirty="0">
                <a:solidFill>
                  <a:srgbClr val="1F497D"/>
                </a:solidFill>
              </a:rPr>
              <a:t>Biases, uncertainty and probability</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29" name="Rectangle 28"/>
          <p:cNvSpPr/>
          <p:nvPr/>
        </p:nvSpPr>
        <p:spPr>
          <a:xfrm>
            <a:off x="498393" y="818369"/>
            <a:ext cx="2766286" cy="25654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 </a:t>
            </a:r>
          </a:p>
        </p:txBody>
      </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3429000" y="1104900"/>
            <a:ext cx="5257800" cy="4610100"/>
          </a:xfrm>
        </p:spPr>
        <p:txBody>
          <a:bodyPr>
            <a:noAutofit/>
          </a:bodyPr>
          <a:lstStyle/>
          <a:p>
            <a:pPr marL="0" indent="0">
              <a:buNone/>
            </a:pPr>
            <a:r>
              <a:rPr lang="en-US" sz="1400" dirty="0">
                <a:solidFill>
                  <a:schemeClr val="tx1">
                    <a:lumMod val="65000"/>
                    <a:lumOff val="35000"/>
                  </a:schemeClr>
                </a:solidFill>
              </a:rPr>
              <a:t>So now we have made a full circle and are back to “You as the SME or as the facilitator need to manage  bias”.  The process of managing bias with an expert  is called “</a:t>
            </a:r>
            <a:r>
              <a:rPr lang="en-US" sz="1400" u="sng" dirty="0">
                <a:solidFill>
                  <a:schemeClr val="tx1">
                    <a:lumMod val="65000"/>
                    <a:lumOff val="35000"/>
                  </a:schemeClr>
                </a:solidFill>
              </a:rPr>
              <a:t>encoding probability”.</a:t>
            </a:r>
          </a:p>
          <a:p>
            <a:pPr marL="0" indent="0">
              <a:buNone/>
            </a:pPr>
            <a:endParaRPr lang="en-US" sz="1400" u="sng" dirty="0">
              <a:solidFill>
                <a:schemeClr val="tx1">
                  <a:lumMod val="65000"/>
                  <a:lumOff val="35000"/>
                </a:schemeClr>
              </a:solidFill>
            </a:endParaRPr>
          </a:p>
          <a:p>
            <a:pPr marL="0" indent="0">
              <a:buNone/>
            </a:pPr>
            <a:r>
              <a:rPr lang="en-US" sz="1400" dirty="0">
                <a:solidFill>
                  <a:schemeClr val="tx1">
                    <a:lumMod val="65000"/>
                    <a:lumOff val="35000"/>
                  </a:schemeClr>
                </a:solidFill>
              </a:rPr>
              <a:t>There are two initial issues in encoding:</a:t>
            </a:r>
          </a:p>
          <a:p>
            <a:pPr>
              <a:buAutoNum type="arabicPeriod"/>
            </a:pPr>
            <a:r>
              <a:rPr lang="en-US" sz="1400" dirty="0">
                <a:solidFill>
                  <a:schemeClr val="tx1">
                    <a:lumMod val="65000"/>
                    <a:lumOff val="35000"/>
                  </a:schemeClr>
                </a:solidFill>
              </a:rPr>
              <a:t>Choosing the SME who will provide the probability distribution.  The questions related to this issue include:</a:t>
            </a:r>
          </a:p>
          <a:p>
            <a:pPr lvl="1"/>
            <a:r>
              <a:rPr lang="en-US" sz="1400" dirty="0">
                <a:solidFill>
                  <a:schemeClr val="tx1">
                    <a:lumMod val="65000"/>
                    <a:lumOff val="35000"/>
                  </a:schemeClr>
                </a:solidFill>
              </a:rPr>
              <a:t>Does the SME have adequate state of relevant knowledge</a:t>
            </a:r>
          </a:p>
          <a:p>
            <a:pPr lvl="1"/>
            <a:r>
              <a:rPr lang="en-US" sz="1400" dirty="0">
                <a:solidFill>
                  <a:schemeClr val="tx1">
                    <a:lumMod val="65000"/>
                    <a:lumOff val="35000"/>
                  </a:schemeClr>
                </a:solidFill>
              </a:rPr>
              <a:t>Are sufficient and correct experience/data available</a:t>
            </a:r>
          </a:p>
          <a:p>
            <a:pPr lvl="1"/>
            <a:r>
              <a:rPr lang="en-US" sz="1400" dirty="0">
                <a:solidFill>
                  <a:schemeClr val="tx1">
                    <a:lumMod val="65000"/>
                    <a:lumOff val="35000"/>
                  </a:schemeClr>
                </a:solidFill>
              </a:rPr>
              <a:t>Can the SME assimilate this experience/data</a:t>
            </a:r>
          </a:p>
          <a:p>
            <a:pPr marL="457200" lvl="1" indent="0">
              <a:buNone/>
            </a:pPr>
            <a:r>
              <a:rPr lang="en-US" sz="1400" dirty="0">
                <a:solidFill>
                  <a:schemeClr val="tx1">
                    <a:lumMod val="65000"/>
                    <a:lumOff val="35000"/>
                  </a:schemeClr>
                </a:solidFill>
              </a:rPr>
              <a:t>Basically, these are the types of questions that we all have when we consider opinions or judgments of “experts”  We ask ourselves and others: , “who do I/you believe” or “who do I/you rely on”</a:t>
            </a:r>
          </a:p>
          <a:p>
            <a:pPr marL="457200" lvl="1" indent="0">
              <a:buNone/>
            </a:pPr>
            <a:endParaRPr lang="en-US" sz="1400" dirty="0">
              <a:solidFill>
                <a:schemeClr val="tx1">
                  <a:lumMod val="65000"/>
                  <a:lumOff val="35000"/>
                </a:schemeClr>
              </a:solidFill>
            </a:endParaRPr>
          </a:p>
          <a:p>
            <a:pPr>
              <a:buAutoNum type="arabicPeriod"/>
            </a:pPr>
            <a:r>
              <a:rPr lang="en-US" sz="1400" dirty="0">
                <a:solidFill>
                  <a:schemeClr val="tx1">
                    <a:lumMod val="65000"/>
                    <a:lumOff val="35000"/>
                  </a:schemeClr>
                </a:solidFill>
              </a:rPr>
              <a:t>Does the encoded probability distribution represent the state of knowledge of the SME?</a:t>
            </a:r>
          </a:p>
          <a:p>
            <a:pPr lvl="1"/>
            <a:r>
              <a:rPr lang="en-US" sz="1400" dirty="0">
                <a:solidFill>
                  <a:schemeClr val="tx1">
                    <a:lumMod val="65000"/>
                    <a:lumOff val="35000"/>
                  </a:schemeClr>
                </a:solidFill>
              </a:rPr>
              <a:t>Biases influence this question </a:t>
            </a:r>
          </a:p>
          <a:p>
            <a:pPr lvl="1"/>
            <a:r>
              <a:rPr lang="en-US" sz="1400" dirty="0">
                <a:solidFill>
                  <a:schemeClr val="tx1">
                    <a:lumMod val="65000"/>
                    <a:lumOff val="35000"/>
                  </a:schemeClr>
                </a:solidFill>
              </a:rPr>
              <a:t>If the probability distribution is carelessly encoded then the result will be an inadequate representation of the SME’s state of knowledge</a:t>
            </a:r>
          </a:p>
          <a:p>
            <a:pPr marL="0" indent="0">
              <a:buNone/>
            </a:pPr>
            <a:endParaRPr lang="en-US" sz="1400" dirty="0">
              <a:solidFill>
                <a:schemeClr val="tx1">
                  <a:lumMod val="65000"/>
                  <a:lumOff val="35000"/>
                </a:schemeClr>
              </a:solidFill>
            </a:endParaRPr>
          </a:p>
        </p:txBody>
      </p:sp>
      <p:graphicFrame>
        <p:nvGraphicFramePr>
          <p:cNvPr id="24" name="Diagram 23"/>
          <p:cNvGraphicFramePr/>
          <p:nvPr>
            <p:extLst>
              <p:ext uri="{D42A27DB-BD31-4B8C-83A1-F6EECF244321}">
                <p14:modId xmlns:p14="http://schemas.microsoft.com/office/powerpoint/2010/main" val="4229937742"/>
              </p:ext>
            </p:extLst>
          </p:nvPr>
        </p:nvGraphicFramePr>
        <p:xfrm>
          <a:off x="0" y="926319"/>
          <a:ext cx="3698592" cy="234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Oval 29"/>
          <p:cNvSpPr/>
          <p:nvPr/>
        </p:nvSpPr>
        <p:spPr>
          <a:xfrm>
            <a:off x="1277142" y="818369"/>
            <a:ext cx="1089886" cy="94536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31665" y="3479799"/>
            <a:ext cx="2766286" cy="2734653"/>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a:t>
            </a:r>
          </a:p>
        </p:txBody>
      </p:sp>
      <p:pic>
        <p:nvPicPr>
          <p:cNvPr id="28" name="Picture 27"/>
          <p:cNvPicPr/>
          <p:nvPr/>
        </p:nvPicPr>
        <p:blipFill>
          <a:blip r:embed="rId8">
            <a:extLst>
              <a:ext uri="{28A0092B-C50C-407E-A947-70E740481C1C}">
                <a14:useLocalDpi xmlns:a14="http://schemas.microsoft.com/office/drawing/2010/main" val="0"/>
              </a:ext>
            </a:extLst>
          </a:blip>
          <a:srcRect/>
          <a:stretch>
            <a:fillRect/>
          </a:stretch>
        </p:blipFill>
        <p:spPr bwMode="auto">
          <a:xfrm>
            <a:off x="1054389" y="4406900"/>
            <a:ext cx="1638011" cy="1638300"/>
          </a:xfrm>
          <a:prstGeom prst="rect">
            <a:avLst/>
          </a:prstGeom>
          <a:noFill/>
          <a:ln>
            <a:noFill/>
          </a:ln>
        </p:spPr>
      </p:pic>
      <p:sp>
        <p:nvSpPr>
          <p:cNvPr id="3" name="TextBox 2"/>
          <p:cNvSpPr txBox="1"/>
          <p:nvPr/>
        </p:nvSpPr>
        <p:spPr>
          <a:xfrm>
            <a:off x="531665" y="3573278"/>
            <a:ext cx="2733013" cy="938719"/>
          </a:xfrm>
          <a:prstGeom prst="rect">
            <a:avLst/>
          </a:prstGeom>
          <a:noFill/>
        </p:spPr>
        <p:txBody>
          <a:bodyPr wrap="square" rtlCol="0">
            <a:spAutoFit/>
          </a:bodyPr>
          <a:lstStyle/>
          <a:p>
            <a:r>
              <a:rPr lang="en-US" sz="1100" dirty="0"/>
              <a:t>Recommended if you are serious about learning DA:   http://</a:t>
            </a:r>
            <a:r>
              <a:rPr lang="en-US" sz="1100" dirty="0" err="1"/>
              <a:t>smartorg.com</a:t>
            </a:r>
            <a:r>
              <a:rPr lang="en-US" sz="1100" dirty="0"/>
              <a:t>/</a:t>
            </a:r>
            <a:r>
              <a:rPr lang="en-US" sz="1100" dirty="0" err="1"/>
              <a:t>wp</a:t>
            </a:r>
            <a:r>
              <a:rPr lang="en-US" sz="1100" dirty="0"/>
              <a:t>-content/uploads/2011/08/Decision-Analysis-for-the-</a:t>
            </a:r>
            <a:r>
              <a:rPr lang="en-US" sz="1100" dirty="0" err="1"/>
              <a:t>Professional.pdf</a:t>
            </a:r>
            <a:endParaRPr lang="en-US" sz="1100" dirty="0"/>
          </a:p>
          <a:p>
            <a:endParaRPr lang="en-US" sz="1100" dirty="0"/>
          </a:p>
        </p:txBody>
      </p:sp>
    </p:spTree>
    <p:extLst>
      <p:ext uri="{BB962C8B-B14F-4D97-AF65-F5344CB8AC3E}">
        <p14:creationId xmlns:p14="http://schemas.microsoft.com/office/powerpoint/2010/main" val="1268843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 Placeholder 14"/>
          <p:cNvSpPr>
            <a:spLocks noGrp="1"/>
          </p:cNvSpPr>
          <p:nvPr>
            <p:ph type="body" idx="28"/>
          </p:nvPr>
        </p:nvSpPr>
        <p:spPr>
          <a:xfrm>
            <a:off x="292100" y="23203"/>
            <a:ext cx="7772400" cy="451948"/>
          </a:xfrm>
        </p:spPr>
        <p:txBody>
          <a:bodyPr/>
          <a:lstStyle/>
          <a:p>
            <a:r>
              <a:rPr lang="en-US" dirty="0">
                <a:solidFill>
                  <a:srgbClr val="1F497D"/>
                </a:solidFill>
              </a:rPr>
              <a:t>Biases, uncertainty and probability</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6" name="Title 5"/>
          <p:cNvSpPr>
            <a:spLocks noGrp="1"/>
          </p:cNvSpPr>
          <p:nvPr>
            <p:ph type="title"/>
          </p:nvPr>
        </p:nvSpPr>
        <p:spPr/>
        <p:txBody>
          <a:bodyPr>
            <a:normAutofit/>
          </a:bodyPr>
          <a:lstStyle/>
          <a:p>
            <a:r>
              <a:rPr lang="en-US" sz="2800" b="1" i="1" dirty="0">
                <a:solidFill>
                  <a:schemeClr val="tx1">
                    <a:lumMod val="65000"/>
                    <a:lumOff val="35000"/>
                  </a:schemeClr>
                </a:solidFill>
              </a:rPr>
              <a:t>Concept map</a:t>
            </a:r>
          </a:p>
        </p:txBody>
      </p:sp>
      <p:pic>
        <p:nvPicPr>
          <p:cNvPr id="32" name="Picture 3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78706" y="1155700"/>
            <a:ext cx="5779494" cy="4889500"/>
          </a:xfrm>
          <a:prstGeom prst="rect">
            <a:avLst/>
          </a:prstGeom>
          <a:noFill/>
          <a:ln>
            <a:noFill/>
          </a:ln>
        </p:spPr>
      </p:pic>
      <p:sp>
        <p:nvSpPr>
          <p:cNvPr id="33" name="Rectangle 32"/>
          <p:cNvSpPr/>
          <p:nvPr/>
        </p:nvSpPr>
        <p:spPr>
          <a:xfrm>
            <a:off x="177800" y="3416299"/>
            <a:ext cx="2286001" cy="2455195"/>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marL="114300" indent="0" algn="ctr">
              <a:buNone/>
            </a:pPr>
            <a:r>
              <a:rPr lang="en-US" sz="1400" dirty="0">
                <a:solidFill>
                  <a:schemeClr val="tx2"/>
                </a:solidFill>
              </a:rPr>
              <a:t>Relationships are  directed downward and are represented with connecting lines, unless an arrowhead is present to show differently.</a:t>
            </a:r>
          </a:p>
        </p:txBody>
      </p:sp>
    </p:spTree>
    <p:extLst>
      <p:ext uri="{BB962C8B-B14F-4D97-AF65-F5344CB8AC3E}">
        <p14:creationId xmlns:p14="http://schemas.microsoft.com/office/powerpoint/2010/main" val="428429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What is decision science? </a:t>
            </a:r>
          </a:p>
        </p:txBody>
      </p:sp>
      <p:sp>
        <p:nvSpPr>
          <p:cNvPr id="13" name="Text Placeholder 12"/>
          <p:cNvSpPr>
            <a:spLocks noGrp="1"/>
          </p:cNvSpPr>
          <p:nvPr>
            <p:ph type="body" sz="quarter" idx="15"/>
          </p:nvPr>
        </p:nvSpPr>
        <p:spPr/>
        <p:txBody>
          <a:bodyPr/>
          <a:lstStyle/>
          <a:p>
            <a:r>
              <a:rPr lang="en-US" dirty="0"/>
              <a:t>01</a:t>
            </a:r>
          </a:p>
        </p:txBody>
      </p:sp>
    </p:spTree>
    <p:extLst>
      <p:ext uri="{BB962C8B-B14F-4D97-AF65-F5344CB8AC3E}">
        <p14:creationId xmlns:p14="http://schemas.microsoft.com/office/powerpoint/2010/main" val="2608882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88900" y="119551"/>
            <a:ext cx="8928100" cy="804042"/>
          </a:xfrm>
        </p:spPr>
        <p:txBody>
          <a:bodyPr>
            <a:normAutofit fontScale="90000"/>
          </a:bodyPr>
          <a:lstStyle/>
          <a:p>
            <a:br>
              <a:rPr lang="en-US" sz="3600" dirty="0"/>
            </a:br>
            <a:r>
              <a:rPr lang="en-US" sz="2600" b="1" i="1" dirty="0">
                <a:solidFill>
                  <a:srgbClr val="595959"/>
                </a:solidFill>
              </a:rPr>
              <a:t> </a:t>
            </a:r>
            <a:endParaRPr lang="en-US" sz="2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What is decision science?</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3683000" y="520700"/>
            <a:ext cx="5105400" cy="5634222"/>
          </a:xfrm>
        </p:spPr>
        <p:txBody>
          <a:bodyPr>
            <a:noAutofit/>
          </a:bodyPr>
          <a:lstStyle/>
          <a:p>
            <a:pPr marL="0" indent="0">
              <a:buNone/>
            </a:pPr>
            <a:r>
              <a:rPr lang="en-US" sz="1600" dirty="0">
                <a:solidFill>
                  <a:schemeClr val="tx1">
                    <a:lumMod val="65000"/>
                    <a:lumOff val="35000"/>
                  </a:schemeClr>
                </a:solidFill>
              </a:rPr>
              <a:t>Decision science comprises a large body of theoretical and applied work that deals with making decisions under a state of uncertainty.  </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It addresses decisions where tradeoffs have to be made between uncertain costs, uncertain benefits and other risks.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 methodology of decision analysis provides the means to capture systemic, correlated and value creation risk and value protection risks.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My first exposure to decision science was in a a two year strategic decision making and risk management program at Stanford University.  This program is jointly administered by the Stanford University Engineering and Leadership program and  by the Stanford Strategic Decision Group.  </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I have since been applying decision science concepts and using DA tools in my consulting projects.  </a:t>
            </a:r>
          </a:p>
        </p:txBody>
      </p:sp>
      <p:sp>
        <p:nvSpPr>
          <p:cNvPr id="33" name="Rectangle 32"/>
          <p:cNvSpPr/>
          <p:nvPr/>
        </p:nvSpPr>
        <p:spPr>
          <a:xfrm>
            <a:off x="551871" y="567992"/>
            <a:ext cx="2885213" cy="2746707"/>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endParaRPr lang="en-US" sz="1400" b="1" dirty="0">
              <a:solidFill>
                <a:srgbClr val="000090"/>
              </a:solidFill>
            </a:endParaRPr>
          </a:p>
          <a:p>
            <a:r>
              <a:rPr lang="en-US" sz="1400" b="1" dirty="0">
                <a:solidFill>
                  <a:srgbClr val="000090"/>
                </a:solidFill>
              </a:rPr>
              <a:t>For more in-depth information, sign up for:</a:t>
            </a:r>
          </a:p>
          <a:p>
            <a:r>
              <a:rPr lang="en-US" sz="1400" b="1" dirty="0">
                <a:solidFill>
                  <a:srgbClr val="000090"/>
                </a:solidFill>
              </a:rPr>
              <a:t>DQ 101: Introduction to Decision Quality</a:t>
            </a:r>
            <a:endParaRPr lang="en-US" sz="1400" dirty="0">
              <a:solidFill>
                <a:srgbClr val="000090"/>
              </a:solidFill>
            </a:endParaRPr>
          </a:p>
          <a:p>
            <a:r>
              <a:rPr lang="en-US" sz="1400" i="1" dirty="0">
                <a:solidFill>
                  <a:srgbClr val="000090"/>
                </a:solidFill>
              </a:rPr>
              <a:t>Oct. 9 - Nov. 15, 2014 Free five-week online course featuring  Dr. Carl </a:t>
            </a:r>
            <a:r>
              <a:rPr lang="en-US" sz="1400" i="1" dirty="0" err="1">
                <a:solidFill>
                  <a:srgbClr val="000090"/>
                </a:solidFill>
              </a:rPr>
              <a:t>Spetzler's</a:t>
            </a:r>
            <a:r>
              <a:rPr lang="en-US" sz="1400" i="1" dirty="0">
                <a:solidFill>
                  <a:srgbClr val="000090"/>
                </a:solidFill>
              </a:rPr>
              <a:t> lectures and cases. </a:t>
            </a:r>
            <a:r>
              <a:rPr lang="en-US" sz="1400" dirty="0">
                <a:solidFill>
                  <a:srgbClr val="000090"/>
                </a:solidFill>
              </a:rPr>
              <a:t> </a:t>
            </a:r>
          </a:p>
          <a:p>
            <a:r>
              <a:rPr lang="en-US" sz="1400" dirty="0">
                <a:hlinkClick r:id="rId3"/>
              </a:rPr>
              <a:t>Read More / Register    »</a:t>
            </a:r>
            <a:r>
              <a:rPr lang="en-US" sz="1400" dirty="0"/>
              <a:t> </a:t>
            </a:r>
            <a:r>
              <a:rPr lang="en-US" sz="1400" dirty="0">
                <a:solidFill>
                  <a:srgbClr val="000090"/>
                </a:solidFill>
                <a:hlinkClick r:id="rId4"/>
              </a:rPr>
              <a:t>http://www.sdg.com</a:t>
            </a:r>
            <a:endParaRPr lang="en-US" sz="1400" dirty="0">
              <a:solidFill>
                <a:srgbClr val="000090"/>
              </a:solidFill>
            </a:endParaRPr>
          </a:p>
          <a:p>
            <a:endParaRPr lang="en-US" sz="1400" b="1" dirty="0">
              <a:solidFill>
                <a:srgbClr val="000090"/>
              </a:solidFill>
            </a:endParaRPr>
          </a:p>
        </p:txBody>
      </p:sp>
      <p:pic>
        <p:nvPicPr>
          <p:cNvPr id="8" name="Picture 7"/>
          <p:cNvPicPr>
            <a:picLocks noChangeAspect="1"/>
          </p:cNvPicPr>
          <p:nvPr/>
        </p:nvPicPr>
        <p:blipFill>
          <a:blip r:embed="rId5"/>
          <a:stretch>
            <a:fillRect/>
          </a:stretch>
        </p:blipFill>
        <p:spPr>
          <a:xfrm>
            <a:off x="572078" y="3499060"/>
            <a:ext cx="2844800" cy="1892300"/>
          </a:xfrm>
          <a:prstGeom prst="rect">
            <a:avLst/>
          </a:prstGeom>
        </p:spPr>
      </p:pic>
      <p:pic>
        <p:nvPicPr>
          <p:cNvPr id="9" name="Picture 8"/>
          <p:cNvPicPr>
            <a:picLocks noChangeAspect="1"/>
          </p:cNvPicPr>
          <p:nvPr/>
        </p:nvPicPr>
        <p:blipFill>
          <a:blip r:embed="rId6"/>
          <a:stretch>
            <a:fillRect/>
          </a:stretch>
        </p:blipFill>
        <p:spPr>
          <a:xfrm>
            <a:off x="1561393" y="5678672"/>
            <a:ext cx="711200" cy="317500"/>
          </a:xfrm>
          <a:prstGeom prst="rect">
            <a:avLst/>
          </a:prstGeom>
        </p:spPr>
      </p:pic>
    </p:spTree>
    <p:extLst>
      <p:ext uri="{BB962C8B-B14F-4D97-AF65-F5344CB8AC3E}">
        <p14:creationId xmlns:p14="http://schemas.microsoft.com/office/powerpoint/2010/main" val="141769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152400" y="274638"/>
            <a:ext cx="8991600" cy="1143000"/>
          </a:xfrm>
        </p:spPr>
        <p:txBody>
          <a:bodyPr>
            <a:normAutofit/>
          </a:bodyPr>
          <a:lstStyle/>
          <a:p>
            <a:pPr algn="l"/>
            <a:r>
              <a:rPr lang="en-US" sz="2700" dirty="0">
                <a:solidFill>
                  <a:schemeClr val="tx1">
                    <a:lumMod val="50000"/>
                    <a:lumOff val="50000"/>
                  </a:schemeClr>
                </a:solidFill>
              </a:rPr>
              <a:t>i</a:t>
            </a:r>
            <a:r>
              <a:rPr lang="en-US" sz="2700" cap="none" dirty="0">
                <a:solidFill>
                  <a:schemeClr val="tx1">
                    <a:lumMod val="50000"/>
                    <a:lumOff val="50000"/>
                  </a:schemeClr>
                </a:solidFill>
              </a:rPr>
              <a:t>ntroduction to </a:t>
            </a:r>
            <a:r>
              <a:rPr lang="en-US" sz="2700" dirty="0">
                <a:solidFill>
                  <a:schemeClr val="tx1">
                    <a:lumMod val="50000"/>
                    <a:lumOff val="50000"/>
                  </a:schemeClr>
                </a:solidFill>
              </a:rPr>
              <a:t>decision science module</a:t>
            </a:r>
            <a:r>
              <a:rPr lang="en-US" sz="2700" cap="none" dirty="0">
                <a:solidFill>
                  <a:schemeClr val="tx1">
                    <a:lumMod val="50000"/>
                    <a:lumOff val="50000"/>
                  </a:schemeClr>
                </a:solidFill>
              </a:rPr>
              <a:t> </a:t>
            </a:r>
          </a:p>
        </p:txBody>
      </p:sp>
      <p:sp>
        <p:nvSpPr>
          <p:cNvPr id="21" name="Content Placeholder 20"/>
          <p:cNvSpPr>
            <a:spLocks noGrp="1"/>
          </p:cNvSpPr>
          <p:nvPr>
            <p:ph idx="11"/>
          </p:nvPr>
        </p:nvSpPr>
        <p:spPr>
          <a:xfrm>
            <a:off x="5320858" y="1417638"/>
            <a:ext cx="3111941" cy="5001361"/>
          </a:xfrm>
        </p:spPr>
        <p:txBody>
          <a:bodyPr>
            <a:noAutofit/>
          </a:bodyPr>
          <a:lstStyle/>
          <a:p>
            <a:pPr marL="114300" indent="0">
              <a:buNone/>
            </a:pPr>
            <a:r>
              <a:rPr lang="en-US" sz="1600" dirty="0">
                <a:solidFill>
                  <a:schemeClr val="tx1">
                    <a:lumMod val="65000"/>
                    <a:lumOff val="35000"/>
                  </a:schemeClr>
                </a:solidFill>
              </a:rPr>
              <a:t>Throughout Systems Leadership I, we will be examining how to build and deliver proposals relating to quality improvement, performance improvement, patient safety and value-driven enterprise risk management.</a:t>
            </a:r>
          </a:p>
          <a:p>
            <a:pPr marL="114300" indent="0">
              <a:buNone/>
            </a:pPr>
            <a:endParaRPr lang="en-US" sz="1600" dirty="0">
              <a:solidFill>
                <a:schemeClr val="tx1">
                  <a:lumMod val="65000"/>
                  <a:lumOff val="35000"/>
                </a:schemeClr>
              </a:solidFill>
            </a:endParaRPr>
          </a:p>
          <a:p>
            <a:pPr marL="114300" indent="0">
              <a:buNone/>
            </a:pPr>
            <a:r>
              <a:rPr lang="en-US" sz="1600" dirty="0">
                <a:solidFill>
                  <a:srgbClr val="595959"/>
                </a:solidFill>
              </a:rPr>
              <a:t>The decision science module will provide you with one of the building blocks necessary for leading or facilitating a decision making team. This module will provide the theory, strategies and tools for quality decisions.</a:t>
            </a:r>
            <a:endParaRPr lang="en-US" sz="1600" dirty="0">
              <a:solidFill>
                <a:schemeClr val="tx1">
                  <a:lumMod val="65000"/>
                  <a:lumOff val="35000"/>
                </a:schemeClr>
              </a:solidFill>
            </a:endParaRPr>
          </a:p>
          <a:p>
            <a:pPr lvl="2"/>
            <a:endParaRPr lang="en-US" sz="1600" dirty="0"/>
          </a:p>
          <a:p>
            <a:pPr marL="914400" lvl="2" indent="0">
              <a:buNone/>
            </a:pPr>
            <a:endParaRPr lang="en-US" sz="1600" dirty="0"/>
          </a:p>
        </p:txBody>
      </p:sp>
      <p:sp>
        <p:nvSpPr>
          <p:cNvPr id="12" name="Rectangle 11">
            <a:hlinkClick r:id="rId3"/>
          </p:cNvPr>
          <p:cNvSpPr/>
          <p:nvPr/>
        </p:nvSpPr>
        <p:spPr bwMode="gray">
          <a:xfrm>
            <a:off x="457731" y="5664288"/>
            <a:ext cx="2640629" cy="196978"/>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Rectangle 14">
            <a:hlinkClick r:id="rId4"/>
          </p:cNvPr>
          <p:cNvSpPr/>
          <p:nvPr/>
        </p:nvSpPr>
        <p:spPr bwMode="gray">
          <a:xfrm>
            <a:off x="457731" y="5144915"/>
            <a:ext cx="3199428" cy="1038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45720" rIns="36576" bIns="45720" numCol="1" spcCol="0" rtlCol="0" fromWordArt="0" anchor="ctr" anchorCtr="0" forceAA="0" compatLnSpc="1">
            <a:prstTxWarp prst="textNoShape">
              <a:avLst/>
            </a:prstTxWarp>
            <a:spAutoFit/>
          </a:bodyPr>
          <a:lstStyle/>
          <a:p>
            <a:pPr>
              <a:lnSpc>
                <a:spcPct val="85000"/>
              </a:lnSpc>
              <a:buClr>
                <a:schemeClr val="accent5"/>
              </a:buClr>
            </a:pPr>
            <a:r>
              <a:rPr lang="en-US" sz="1200" dirty="0">
                <a:solidFill>
                  <a:srgbClr val="31859C"/>
                </a:solidFill>
                <a:latin typeface="+mj-lt"/>
              </a:rPr>
              <a:t>The  sweet spot of all four circles is where the value “lives”.  Value means increasing revenue, decreasing costs and improving outcomes</a:t>
            </a:r>
            <a:r>
              <a:rPr lang="en-US" sz="1200" dirty="0">
                <a:solidFill>
                  <a:schemeClr val="accent5"/>
                </a:solidFill>
                <a:latin typeface="+mj-lt"/>
              </a:rPr>
              <a:t>.  </a:t>
            </a:r>
          </a:p>
          <a:p>
            <a:pPr>
              <a:lnSpc>
                <a:spcPct val="85000"/>
              </a:lnSpc>
              <a:buClr>
                <a:schemeClr val="accent5"/>
              </a:buClr>
            </a:pPr>
            <a:endParaRPr lang="en-US" sz="1200" dirty="0">
              <a:solidFill>
                <a:schemeClr val="accent5">
                  <a:lumMod val="75000"/>
                </a:schemeClr>
              </a:solidFill>
              <a:latin typeface="+mj-lt"/>
            </a:endParaRPr>
          </a:p>
          <a:p>
            <a:pPr>
              <a:lnSpc>
                <a:spcPct val="85000"/>
              </a:lnSpc>
              <a:buClr>
                <a:schemeClr val="accent5"/>
              </a:buClr>
            </a:pPr>
            <a:r>
              <a:rPr lang="en-US" sz="1200" dirty="0">
                <a:solidFill>
                  <a:schemeClr val="accent5">
                    <a:lumMod val="75000"/>
                  </a:schemeClr>
                </a:solidFill>
                <a:latin typeface="+mj-lt"/>
              </a:rPr>
              <a:t>You will be navigating these circles throughout Systems Leadership I and II. </a:t>
            </a:r>
          </a:p>
        </p:txBody>
      </p:sp>
      <p:pic>
        <p:nvPicPr>
          <p:cNvPr id="10" name="Picture 9"/>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1255931"/>
            <a:ext cx="4394200" cy="3438307"/>
          </a:xfrm>
          <a:prstGeom prst="rect">
            <a:avLst/>
          </a:prstGeom>
          <a:noFill/>
          <a:ln>
            <a:noFill/>
          </a:ln>
        </p:spPr>
      </p:pic>
      <p:sp>
        <p:nvSpPr>
          <p:cNvPr id="4" name="Oval 3"/>
          <p:cNvSpPr/>
          <p:nvPr/>
        </p:nvSpPr>
        <p:spPr>
          <a:xfrm>
            <a:off x="678398" y="4011846"/>
            <a:ext cx="635000" cy="5080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410222" y="6488668"/>
            <a:ext cx="423334" cy="261610"/>
          </a:xfrm>
          <a:prstGeom prst="rect">
            <a:avLst/>
          </a:prstGeom>
          <a:noFill/>
        </p:spPr>
        <p:txBody>
          <a:bodyPr wrap="square" rtlCol="0">
            <a:spAutoFit/>
          </a:bodyPr>
          <a:lstStyle/>
          <a:p>
            <a:r>
              <a:rPr lang="en-US" sz="1100" dirty="0"/>
              <a:t>3</a:t>
            </a:r>
          </a:p>
        </p:txBody>
      </p:sp>
    </p:spTree>
    <p:extLst>
      <p:ext uri="{BB962C8B-B14F-4D97-AF65-F5344CB8AC3E}">
        <p14:creationId xmlns:p14="http://schemas.microsoft.com/office/powerpoint/2010/main" val="1604957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88900" y="119551"/>
            <a:ext cx="8928100" cy="804042"/>
          </a:xfrm>
        </p:spPr>
        <p:txBody>
          <a:bodyPr>
            <a:normAutofit fontScale="90000"/>
          </a:bodyPr>
          <a:lstStyle/>
          <a:p>
            <a:br>
              <a:rPr lang="en-US" sz="3600" dirty="0"/>
            </a:br>
            <a:r>
              <a:rPr lang="en-US" sz="2600" b="1" i="1" dirty="0">
                <a:solidFill>
                  <a:srgbClr val="595959"/>
                </a:solidFill>
              </a:rPr>
              <a:t> </a:t>
            </a:r>
            <a:endParaRPr lang="en-US" sz="2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What is decision science?</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2133600" y="558800"/>
            <a:ext cx="6883399" cy="5596122"/>
          </a:xfrm>
        </p:spPr>
        <p:txBody>
          <a:bodyPr>
            <a:noAutofit/>
          </a:bodyPr>
          <a:lstStyle/>
          <a:p>
            <a:pPr marL="0" indent="0">
              <a:buNone/>
            </a:pPr>
            <a:r>
              <a:rPr lang="en-US" sz="1600" dirty="0">
                <a:solidFill>
                  <a:schemeClr val="tx1">
                    <a:lumMod val="65000"/>
                    <a:lumOff val="35000"/>
                  </a:schemeClr>
                </a:solidFill>
              </a:rPr>
              <a:t>Decision science provides structure and guidance for systematic thinking about questions and issues involving uncertainty, risk, different perspectives, and competing objectives.   Managing all of these variables is beyond our human capacity which makes analyzing these variables impossible.  Decision science is based on logical principles and is informed by the research on biases and heuristics relating to the limitations of human judgment in decision making.</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 Department of Health Policy and Management at Harvard School of Public Health explains</a:t>
            </a:r>
            <a:r>
              <a:rPr lang="en-US" sz="1600" i="1" dirty="0">
                <a:solidFill>
                  <a:srgbClr val="000090"/>
                </a:solidFill>
              </a:rPr>
              <a:t>: “We make decisions everyday, usually without much thought about how we make them. An intuitive, personal approach works fairly well when we’re deciding whether we’re going to have eggs or cereal for breakfast, but we may very well overlook important considerations and possibilities when it comes to more complex decisions.</a:t>
            </a:r>
          </a:p>
          <a:p>
            <a:pPr marL="0" indent="0">
              <a:buNone/>
            </a:pPr>
            <a:r>
              <a:rPr lang="en-US" sz="1600" i="1" dirty="0">
                <a:solidFill>
                  <a:srgbClr val="000090"/>
                </a:solidFill>
              </a:rPr>
              <a:t> </a:t>
            </a:r>
          </a:p>
          <a:p>
            <a:pPr marL="0" indent="0">
              <a:buNone/>
            </a:pPr>
            <a:r>
              <a:rPr lang="en-US" sz="1600" i="1" dirty="0">
                <a:solidFill>
                  <a:srgbClr val="000090"/>
                </a:solidFill>
              </a:rPr>
              <a:t>This is particularly true of the complex decisions often required of policy makers, questions such as how to determine the best prevention and treatment policy for HIV-infected individuals in the United States or sub-Saharan Africa, or the best use of drugs or technologies to prevent or treat heart disease in the United States or India. How can a health-care payer decide which of the expensive but effective cancer therapies available should be offered to patients if funds are finite?”</a:t>
            </a:r>
            <a:endParaRPr lang="en-US" sz="1600" dirty="0">
              <a:solidFill>
                <a:schemeClr val="tx1">
                  <a:lumMod val="65000"/>
                  <a:lumOff val="35000"/>
                </a:schemeClr>
              </a:solidFill>
            </a:endParaRPr>
          </a:p>
        </p:txBody>
      </p:sp>
      <p:pic>
        <p:nvPicPr>
          <p:cNvPr id="6" name="Picture 5"/>
          <p:cNvPicPr>
            <a:picLocks noChangeAspect="1"/>
          </p:cNvPicPr>
          <p:nvPr/>
        </p:nvPicPr>
        <p:blipFill>
          <a:blip r:embed="rId3"/>
          <a:stretch>
            <a:fillRect/>
          </a:stretch>
        </p:blipFill>
        <p:spPr>
          <a:xfrm>
            <a:off x="326264" y="3975100"/>
            <a:ext cx="1308100" cy="1308100"/>
          </a:xfrm>
          <a:prstGeom prst="rect">
            <a:avLst/>
          </a:prstGeom>
        </p:spPr>
      </p:pic>
    </p:spTree>
    <p:extLst>
      <p:ext uri="{BB962C8B-B14F-4D97-AF65-F5344CB8AC3E}">
        <p14:creationId xmlns:p14="http://schemas.microsoft.com/office/powerpoint/2010/main" val="1708743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88900" y="119551"/>
            <a:ext cx="8928100" cy="804042"/>
          </a:xfrm>
        </p:spPr>
        <p:txBody>
          <a:bodyPr>
            <a:normAutofit fontScale="90000"/>
          </a:bodyPr>
          <a:lstStyle/>
          <a:p>
            <a:br>
              <a:rPr lang="en-US" sz="3600" dirty="0"/>
            </a:br>
            <a:r>
              <a:rPr lang="en-US" sz="2600" b="1" i="1" dirty="0">
                <a:solidFill>
                  <a:srgbClr val="595959"/>
                </a:solidFill>
              </a:rPr>
              <a:t> </a:t>
            </a:r>
            <a:endParaRPr lang="en-US" sz="2600" b="1" i="1" dirty="0"/>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What is decision science?</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7"/>
          </p:nvPr>
        </p:nvSpPr>
        <p:spPr>
          <a:xfrm>
            <a:off x="3074556" y="923593"/>
            <a:ext cx="5155044" cy="4842211"/>
          </a:xfrm>
        </p:spPr>
        <p:txBody>
          <a:bodyPr>
            <a:noAutofit/>
          </a:bodyPr>
          <a:lstStyle/>
          <a:p>
            <a:pPr marL="0" indent="0">
              <a:buNone/>
            </a:pPr>
            <a:r>
              <a:rPr lang="en-US" sz="1600" i="1" dirty="0">
                <a:solidFill>
                  <a:srgbClr val="000090"/>
                </a:solidFill>
              </a:rPr>
              <a:t>“ What is the best global policy to control tuberculosis, taking into account the interests of individual patients and the larger community, and considering costs of treatment, risks of multi-drug resistance, and short-term and long-term outcomes? Should drugs be stockpiled in preparation for a possible influenza pandemic, and what early warning signs should trigger precautionary measures, such as school closings or quarantines? What is the best policy of water disinfection, recognizing the benefits of reducing the incidence of waterborne diseases, the risks of exposure to heavy metals, and economic costs of chlorination and demineralization? </a:t>
            </a:r>
          </a:p>
          <a:p>
            <a:pPr marL="0" indent="0">
              <a:buNone/>
            </a:pPr>
            <a:endParaRPr lang="en-US" sz="1600" i="1" dirty="0">
              <a:solidFill>
                <a:srgbClr val="000090"/>
              </a:solidFill>
            </a:endParaRPr>
          </a:p>
          <a:p>
            <a:pPr marL="0" indent="0">
              <a:buNone/>
            </a:pPr>
            <a:r>
              <a:rPr lang="en-US" sz="1600" i="1" dirty="0">
                <a:solidFill>
                  <a:srgbClr val="000090"/>
                </a:solidFill>
              </a:rPr>
              <a:t> For these kinds of questions—high-impact questions that involve uncertainty, risk, several possible perspectives, and multiple competing objectives—we may try using rules of thumb or panels of experts, but even these approaches can easily bypass optimal choices. Merely keeping all the variables in mind is beyond human capacity; analyzing them effectively is even more unmanageable.”</a:t>
            </a:r>
          </a:p>
          <a:p>
            <a:pPr marL="0" indent="0">
              <a:buNone/>
            </a:pPr>
            <a:endParaRPr lang="en-US" sz="1600" i="1" dirty="0">
              <a:solidFill>
                <a:srgbClr val="000090"/>
              </a:solidFill>
            </a:endParaRPr>
          </a:p>
          <a:p>
            <a:pPr marL="0" indent="0">
              <a:buNone/>
            </a:pPr>
            <a:endParaRPr lang="en-US" sz="1600" i="1" dirty="0">
              <a:solidFill>
                <a:srgbClr val="000090"/>
              </a:solidFill>
            </a:endParaRPr>
          </a:p>
          <a:p>
            <a:pPr marL="0" indent="0">
              <a:buNone/>
            </a:pPr>
            <a:endParaRPr lang="en-US" sz="1400" dirty="0">
              <a:solidFill>
                <a:schemeClr val="tx1">
                  <a:lumMod val="65000"/>
                  <a:lumOff val="35000"/>
                </a:schemeClr>
              </a:solidFill>
            </a:endParaRPr>
          </a:p>
        </p:txBody>
      </p:sp>
      <p:pic>
        <p:nvPicPr>
          <p:cNvPr id="6" name="Picture 5"/>
          <p:cNvPicPr>
            <a:picLocks noChangeAspect="1"/>
          </p:cNvPicPr>
          <p:nvPr/>
        </p:nvPicPr>
        <p:blipFill>
          <a:blip r:embed="rId3"/>
          <a:stretch>
            <a:fillRect/>
          </a:stretch>
        </p:blipFill>
        <p:spPr>
          <a:xfrm>
            <a:off x="457200" y="3975100"/>
            <a:ext cx="1308100" cy="1308100"/>
          </a:xfrm>
          <a:prstGeom prst="rect">
            <a:avLst/>
          </a:prstGeom>
        </p:spPr>
      </p:pic>
    </p:spTree>
    <p:extLst>
      <p:ext uri="{BB962C8B-B14F-4D97-AF65-F5344CB8AC3E}">
        <p14:creationId xmlns:p14="http://schemas.microsoft.com/office/powerpoint/2010/main" val="67018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Successes in other fields</a:t>
            </a:r>
          </a:p>
        </p:txBody>
      </p:sp>
      <p:sp>
        <p:nvSpPr>
          <p:cNvPr id="13" name="Text Placeholder 12"/>
          <p:cNvSpPr>
            <a:spLocks noGrp="1"/>
          </p:cNvSpPr>
          <p:nvPr>
            <p:ph type="body" sz="quarter" idx="15"/>
          </p:nvPr>
        </p:nvSpPr>
        <p:spPr/>
        <p:txBody>
          <a:bodyPr/>
          <a:lstStyle/>
          <a:p>
            <a:r>
              <a:rPr lang="en-US" dirty="0"/>
              <a:t>01</a:t>
            </a:r>
          </a:p>
        </p:txBody>
      </p:sp>
    </p:spTree>
    <p:extLst>
      <p:ext uri="{BB962C8B-B14F-4D97-AF65-F5344CB8AC3E}">
        <p14:creationId xmlns:p14="http://schemas.microsoft.com/office/powerpoint/2010/main" val="288848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119551"/>
            <a:ext cx="8229600" cy="804042"/>
          </a:xfrm>
        </p:spPr>
        <p:txBody>
          <a:bodyPr>
            <a:normAutofit fontScale="90000"/>
          </a:bodyPr>
          <a:lstStyle/>
          <a:p>
            <a:br>
              <a:rPr lang="en-US" sz="3600" dirty="0"/>
            </a:br>
            <a:br>
              <a:rPr lang="en-US" sz="3600" dirty="0"/>
            </a:br>
            <a:r>
              <a:rPr lang="en-US" sz="2700" dirty="0"/>
              <a:t>Decision science is routinely used in the oil and gas industry aerospace industry, and the banking </a:t>
            </a:r>
            <a:r>
              <a:rPr lang="en-US" sz="2700"/>
              <a:t>and finance industry</a:t>
            </a:r>
            <a:endParaRPr lang="en-US" sz="2700" b="1" i="1" dirty="0"/>
          </a:p>
        </p:txBody>
      </p:sp>
      <p:sp>
        <p:nvSpPr>
          <p:cNvPr id="3" name="Content Placeholder 2"/>
          <p:cNvSpPr>
            <a:spLocks noGrp="1"/>
          </p:cNvSpPr>
          <p:nvPr>
            <p:ph sz="quarter" idx="17"/>
          </p:nvPr>
        </p:nvSpPr>
        <p:spPr>
          <a:xfrm>
            <a:off x="3098799" y="1713234"/>
            <a:ext cx="5706533" cy="4608023"/>
          </a:xfrm>
        </p:spPr>
        <p:txBody>
          <a:bodyPr>
            <a:normAutofit fontScale="77500" lnSpcReduction="20000"/>
          </a:bodyPr>
          <a:lstStyle/>
          <a:p>
            <a:pPr marL="457200" lvl="1" indent="0">
              <a:buNone/>
            </a:pPr>
            <a:r>
              <a:rPr lang="en-US" dirty="0">
                <a:solidFill>
                  <a:schemeClr val="tx1">
                    <a:lumMod val="65000"/>
                    <a:lumOff val="35000"/>
                  </a:schemeClr>
                </a:solidFill>
              </a:rPr>
              <a:t>Example: Chevron</a:t>
            </a:r>
          </a:p>
          <a:p>
            <a:pPr marL="457200" lvl="1" indent="0">
              <a:buNone/>
            </a:pPr>
            <a:r>
              <a:rPr lang="en-US" dirty="0">
                <a:solidFill>
                  <a:schemeClr val="tx1">
                    <a:lumMod val="65000"/>
                    <a:lumOff val="35000"/>
                  </a:schemeClr>
                </a:solidFill>
              </a:rPr>
              <a:t>Chevron characterizes their use of decision quality by saying “Chevron has DQ in their DNA”</a:t>
            </a:r>
          </a:p>
          <a:p>
            <a:pPr lvl="1">
              <a:buFont typeface="Arial"/>
              <a:buChar char="•"/>
            </a:pPr>
            <a:r>
              <a:rPr lang="en-US" dirty="0">
                <a:solidFill>
                  <a:schemeClr val="tx1">
                    <a:lumMod val="65000"/>
                    <a:lumOff val="35000"/>
                  </a:schemeClr>
                </a:solidFill>
              </a:rPr>
              <a:t>Chevron employs 400 decision professional</a:t>
            </a:r>
          </a:p>
          <a:p>
            <a:pPr lvl="1">
              <a:buFont typeface="Arial"/>
              <a:buChar char="•"/>
            </a:pPr>
            <a:r>
              <a:rPr lang="en-US" dirty="0">
                <a:solidFill>
                  <a:schemeClr val="tx1">
                    <a:lumMod val="65000"/>
                    <a:lumOff val="35000"/>
                  </a:schemeClr>
                </a:solidFill>
              </a:rPr>
              <a:t>They apply DQ to all decisions exceeding $100M in capital expenditures</a:t>
            </a:r>
          </a:p>
          <a:p>
            <a:pPr lvl="1">
              <a:buFont typeface="Arial"/>
              <a:buChar char="•"/>
            </a:pPr>
            <a:r>
              <a:rPr lang="en-US" dirty="0">
                <a:solidFill>
                  <a:schemeClr val="tx1">
                    <a:lumMod val="65000"/>
                    <a:lumOff val="35000"/>
                  </a:schemeClr>
                </a:solidFill>
              </a:rPr>
              <a:t>Chevron invest over $20B/year</a:t>
            </a:r>
          </a:p>
          <a:p>
            <a:pPr lvl="1">
              <a:buFont typeface="Arial"/>
              <a:buChar char="•"/>
            </a:pPr>
            <a:r>
              <a:rPr lang="en-US" dirty="0">
                <a:solidFill>
                  <a:schemeClr val="tx1">
                    <a:lumMod val="65000"/>
                    <a:lumOff val="35000"/>
                  </a:schemeClr>
                </a:solidFill>
              </a:rPr>
              <a:t>Chevron has been applying DQ “fully” for 14 years.  </a:t>
            </a:r>
          </a:p>
          <a:p>
            <a:pPr lvl="2"/>
            <a:r>
              <a:rPr lang="en-US" dirty="0">
                <a:solidFill>
                  <a:schemeClr val="tx1">
                    <a:lumMod val="65000"/>
                    <a:lumOff val="35000"/>
                  </a:schemeClr>
                </a:solidFill>
              </a:rPr>
              <a:t>They started with DQ in 1990 and “flipped the switch” in 2000 to apply DQ to all areas of the business</a:t>
            </a:r>
          </a:p>
          <a:p>
            <a:pPr marL="457200" lvl="1" indent="0">
              <a:buNone/>
            </a:pPr>
            <a:endParaRPr lang="en-US" dirty="0">
              <a:solidFill>
                <a:schemeClr val="tx1">
                  <a:lumMod val="65000"/>
                  <a:lumOff val="35000"/>
                </a:schemeClr>
              </a:solidFill>
            </a:endParaRPr>
          </a:p>
        </p:txBody>
      </p:sp>
      <p:sp>
        <p:nvSpPr>
          <p:cNvPr id="15" name="Text Placeholder 14"/>
          <p:cNvSpPr>
            <a:spLocks noGrp="1"/>
          </p:cNvSpPr>
          <p:nvPr>
            <p:ph type="body" idx="28"/>
          </p:nvPr>
        </p:nvSpPr>
        <p:spPr>
          <a:xfrm>
            <a:off x="457200" y="239103"/>
            <a:ext cx="7772400" cy="451948"/>
          </a:xfrm>
        </p:spPr>
        <p:txBody>
          <a:bodyPr/>
          <a:lstStyle/>
          <a:p>
            <a:r>
              <a:rPr lang="en-US" dirty="0">
                <a:solidFill>
                  <a:srgbClr val="1F497D"/>
                </a:solidFill>
              </a:rPr>
              <a:t>Successes in other fields</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685800" y="6154922"/>
            <a:ext cx="1231193" cy="332523"/>
            <a:chOff x="685800" y="6154922"/>
            <a:chExt cx="1231193" cy="332523"/>
          </a:xfrm>
        </p:grpSpPr>
        <p:sp>
          <p:nvSpPr>
            <p:cNvPr id="26"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7985" y="6214453"/>
              <a:ext cx="1229008" cy="666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tx2"/>
                  </a:solidFill>
                  <a:latin typeface="Franklin Gothic Demi Cond" panose="020B0706030402020204" pitchFamily="34" charset="0"/>
                </a:rPr>
                <a:t>section 01</a:t>
              </a:r>
            </a:p>
          </p:txBody>
        </p:sp>
      </p:grpSp>
      <p:sp>
        <p:nvSpPr>
          <p:cNvPr id="4" name="TextBox 3"/>
          <p:cNvSpPr txBox="1"/>
          <p:nvPr/>
        </p:nvSpPr>
        <p:spPr>
          <a:xfrm>
            <a:off x="1449698" y="1731737"/>
            <a:ext cx="184666" cy="369332"/>
          </a:xfrm>
          <a:prstGeom prst="rect">
            <a:avLst/>
          </a:prstGeom>
          <a:noFill/>
        </p:spPr>
        <p:txBody>
          <a:bodyPr wrap="none" rtlCol="0">
            <a:spAutoFit/>
          </a:bodyPr>
          <a:lstStyle/>
          <a:p>
            <a:endParaRPr lang="en-US" dirty="0"/>
          </a:p>
        </p:txBody>
      </p:sp>
      <p:sp>
        <p:nvSpPr>
          <p:cNvPr id="24" name="TextBox 1"/>
          <p:cNvSpPr txBox="1"/>
          <p:nvPr/>
        </p:nvSpPr>
        <p:spPr>
          <a:xfrm rot="19334786">
            <a:off x="626110" y="1690564"/>
            <a:ext cx="2064085" cy="40011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ln w="50800"/>
                <a:solidFill>
                  <a:schemeClr val="bg1"/>
                </a:solidFill>
              </a:rPr>
              <a:t>Sound familiar?</a:t>
            </a:r>
          </a:p>
        </p:txBody>
      </p:sp>
      <p:pic>
        <p:nvPicPr>
          <p:cNvPr id="5" name="Picture 4" descr="chevronlogo300dp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78" y="3137087"/>
            <a:ext cx="2289048" cy="2447544"/>
          </a:xfrm>
          <a:prstGeom prst="rect">
            <a:avLst/>
          </a:prstGeom>
        </p:spPr>
      </p:pic>
    </p:spTree>
    <p:extLst>
      <p:ext uri="{BB962C8B-B14F-4D97-AF65-F5344CB8AC3E}">
        <p14:creationId xmlns:p14="http://schemas.microsoft.com/office/powerpoint/2010/main" val="2528240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&amp; Basics</a:t>
            </a:r>
          </a:p>
        </p:txBody>
      </p:sp>
      <p:sp>
        <p:nvSpPr>
          <p:cNvPr id="7" name="Text Placeholder 6"/>
          <p:cNvSpPr>
            <a:spLocks noGrp="1"/>
          </p:cNvSpPr>
          <p:nvPr>
            <p:ph type="body" sz="quarter" idx="14"/>
          </p:nvPr>
        </p:nvSpPr>
        <p:spPr/>
        <p:txBody>
          <a:bodyPr/>
          <a:lstStyle/>
          <a:p>
            <a:r>
              <a:rPr lang="en-US" dirty="0"/>
              <a:t>History</a:t>
            </a:r>
          </a:p>
          <a:p>
            <a:r>
              <a:rPr lang="en-US" dirty="0"/>
              <a:t>Decisions </a:t>
            </a:r>
            <a:r>
              <a:rPr lang="en-US" dirty="0" err="1"/>
              <a:t>vs</a:t>
            </a:r>
            <a:r>
              <a:rPr lang="en-US" dirty="0"/>
              <a:t> outcomes</a:t>
            </a:r>
          </a:p>
          <a:p>
            <a:r>
              <a:rPr lang="en-US" dirty="0"/>
              <a:t>Strategic </a:t>
            </a:r>
            <a:r>
              <a:rPr lang="en-US" dirty="0" err="1"/>
              <a:t>vs</a:t>
            </a:r>
            <a:r>
              <a:rPr lang="en-US" dirty="0"/>
              <a:t> operations</a:t>
            </a:r>
          </a:p>
          <a:p>
            <a:r>
              <a:rPr lang="en-US" dirty="0"/>
              <a:t>When</a:t>
            </a:r>
          </a:p>
          <a:p>
            <a:r>
              <a:rPr lang="en-US" dirty="0"/>
              <a:t>Decision making methods</a:t>
            </a:r>
          </a:p>
        </p:txBody>
      </p:sp>
      <p:sp>
        <p:nvSpPr>
          <p:cNvPr id="11" name="Text Placeholder 10"/>
          <p:cNvSpPr>
            <a:spLocks noGrp="1"/>
          </p:cNvSpPr>
          <p:nvPr>
            <p:ph type="body" sz="quarter" idx="15"/>
          </p:nvPr>
        </p:nvSpPr>
        <p:spPr/>
        <p:txBody>
          <a:bodyPr/>
          <a:lstStyle/>
          <a:p>
            <a:r>
              <a:rPr lang="en-US" dirty="0"/>
              <a:t>02</a:t>
            </a:r>
          </a:p>
        </p:txBody>
      </p:sp>
      <p:sp>
        <p:nvSpPr>
          <p:cNvPr id="8" name="Rectangle 7">
            <a:hlinkClick r:id="" action="ppaction://noaction"/>
          </p:cNvPr>
          <p:cNvSpPr/>
          <p:nvPr/>
        </p:nvSpPr>
        <p:spPr>
          <a:xfrm>
            <a:off x="457729" y="5064058"/>
            <a:ext cx="4154909" cy="312442"/>
          </a:xfrm>
          <a:prstGeom prst="rect">
            <a:avLst/>
          </a:prstGeom>
          <a:solidFill>
            <a:schemeClr val="accent3">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Rectangle 8">
            <a:hlinkClick r:id="" action="ppaction://noaction"/>
          </p:cNvPr>
          <p:cNvSpPr/>
          <p:nvPr/>
        </p:nvSpPr>
        <p:spPr>
          <a:xfrm>
            <a:off x="457731" y="5514362"/>
            <a:ext cx="4154909" cy="312442"/>
          </a:xfrm>
          <a:prstGeom prst="rect">
            <a:avLst/>
          </a:prstGeom>
          <a:solidFill>
            <a:schemeClr val="accent3">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1429947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History</a:t>
            </a:r>
          </a:p>
        </p:txBody>
      </p:sp>
      <p:sp>
        <p:nvSpPr>
          <p:cNvPr id="13" name="Text Placeholder 12"/>
          <p:cNvSpPr>
            <a:spLocks noGrp="1"/>
          </p:cNvSpPr>
          <p:nvPr>
            <p:ph type="body" sz="quarter" idx="15"/>
          </p:nvPr>
        </p:nvSpPr>
        <p:spPr/>
        <p:txBody>
          <a:bodyPr/>
          <a:lstStyle/>
          <a:p>
            <a:r>
              <a:rPr lang="en-US" dirty="0"/>
              <a:t>02</a:t>
            </a:r>
          </a:p>
        </p:txBody>
      </p:sp>
    </p:spTree>
    <p:extLst>
      <p:ext uri="{BB962C8B-B14F-4D97-AF65-F5344CB8AC3E}">
        <p14:creationId xmlns:p14="http://schemas.microsoft.com/office/powerpoint/2010/main" val="1168796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Origins of decision science</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chemeClr val="accent4"/>
                </a:solidFill>
              </a:rPr>
              <a:t>History</a:t>
            </a:r>
          </a:p>
          <a:p>
            <a:endParaRPr lang="en-US" dirty="0">
              <a:solidFill>
                <a:srgbClr val="1F497D"/>
              </a:solidFill>
            </a:endParaRP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11335" y="3369733"/>
            <a:ext cx="2614862" cy="2345267"/>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1" dirty="0">
              <a:solidFill>
                <a:schemeClr val="accent4"/>
              </a:solidFill>
            </a:endParaRPr>
          </a:p>
          <a:p>
            <a:pPr algn="ctr"/>
            <a:r>
              <a:rPr lang="en-US" sz="1400" b="1" dirty="0">
                <a:solidFill>
                  <a:schemeClr val="accent4"/>
                </a:solidFill>
              </a:rPr>
              <a:t>Bernoulli’s hypothesis states that if certain axioms are satisfied, the subjective value associated with a gamble by a person is the statistical expectation of that person’s valuations of the outcomes of that gamble</a:t>
            </a:r>
          </a:p>
          <a:p>
            <a:pPr algn="ctr"/>
            <a:endParaRPr lang="en-US" sz="1400" b="1" dirty="0">
              <a:solidFill>
                <a:schemeClr val="accent4"/>
              </a:solidFill>
            </a:endParaRPr>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4" name="Rectangle 23"/>
          <p:cNvSpPr/>
          <p:nvPr/>
        </p:nvSpPr>
        <p:spPr>
          <a:xfrm>
            <a:off x="611335" y="1417638"/>
            <a:ext cx="2614862" cy="1731962"/>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rgbClr val="8064A2"/>
                </a:solidFill>
              </a:rPr>
              <a:t>For more information on the origins of decision science and decision analysis See:</a:t>
            </a:r>
          </a:p>
          <a:p>
            <a:pPr algn="ctr"/>
            <a:r>
              <a:rPr lang="en-US" sz="1400" b="1" dirty="0">
                <a:solidFill>
                  <a:srgbClr val="8064A2"/>
                </a:solidFill>
              </a:rPr>
              <a:t>http://</a:t>
            </a:r>
            <a:r>
              <a:rPr lang="en-US" sz="1400" b="1" dirty="0" err="1">
                <a:solidFill>
                  <a:srgbClr val="8064A2"/>
                </a:solidFill>
              </a:rPr>
              <a:t>psychweb.psy.umt.edu</a:t>
            </a:r>
            <a:r>
              <a:rPr lang="en-US" sz="1400" b="1" dirty="0">
                <a:solidFill>
                  <a:srgbClr val="8064A2"/>
                </a:solidFill>
              </a:rPr>
              <a:t>/</a:t>
            </a:r>
            <a:r>
              <a:rPr lang="en-US" sz="1400" b="1" dirty="0" err="1">
                <a:solidFill>
                  <a:srgbClr val="8064A2"/>
                </a:solidFill>
              </a:rPr>
              <a:t>denis</a:t>
            </a:r>
            <a:r>
              <a:rPr lang="en-US" sz="1400" b="1" dirty="0">
                <a:solidFill>
                  <a:srgbClr val="8064A2"/>
                </a:solidFill>
              </a:rPr>
              <a:t>/</a:t>
            </a:r>
            <a:r>
              <a:rPr lang="en-US" sz="1400" b="1" dirty="0" err="1">
                <a:solidFill>
                  <a:srgbClr val="8064A2"/>
                </a:solidFill>
              </a:rPr>
              <a:t>datadecision</a:t>
            </a:r>
            <a:r>
              <a:rPr lang="en-US" sz="1400" b="1" dirty="0">
                <a:solidFill>
                  <a:srgbClr val="8064A2"/>
                </a:solidFill>
              </a:rPr>
              <a:t>/front/</a:t>
            </a:r>
            <a:r>
              <a:rPr lang="en-US" sz="1400" b="1" dirty="0" err="1">
                <a:solidFill>
                  <a:srgbClr val="8064A2"/>
                </a:solidFill>
              </a:rPr>
              <a:t>smith.pdf</a:t>
            </a:r>
            <a:endParaRPr lang="en-US" sz="1400" b="1" dirty="0">
              <a:solidFill>
                <a:srgbClr val="8064A2"/>
              </a:solidFill>
            </a:endParaRPr>
          </a:p>
        </p:txBody>
      </p:sp>
      <p:sp>
        <p:nvSpPr>
          <p:cNvPr id="26" name="Content Placeholder 2"/>
          <p:cNvSpPr>
            <a:spLocks noGrp="1"/>
          </p:cNvSpPr>
          <p:nvPr>
            <p:ph sz="quarter" idx="17"/>
          </p:nvPr>
        </p:nvSpPr>
        <p:spPr>
          <a:xfrm>
            <a:off x="3098800" y="1557338"/>
            <a:ext cx="5707063" cy="4608512"/>
          </a:xfrm>
        </p:spPr>
        <p:txBody>
          <a:bodyPr>
            <a:normAutofit fontScale="62500" lnSpcReduction="20000"/>
          </a:bodyPr>
          <a:lstStyle/>
          <a:p>
            <a:pPr marL="457200" lvl="1" indent="0">
              <a:buNone/>
            </a:pPr>
            <a:r>
              <a:rPr lang="en-US" dirty="0">
                <a:solidFill>
                  <a:schemeClr val="tx1">
                    <a:lumMod val="65000"/>
                    <a:lumOff val="35000"/>
                  </a:schemeClr>
                </a:solidFill>
              </a:rPr>
              <a:t>Decision science evolved as a discipline, method and approach to manage decision making in complex situations that involve uncertainty, risk and conflicting values.  Its roots can be traced to the early 1700’s as Bernoulli and Bayes (1763) developed their Expected Utility hypothesis. </a:t>
            </a:r>
          </a:p>
          <a:p>
            <a:pPr marL="457200" lvl="1" indent="0">
              <a:buNone/>
            </a:pPr>
            <a:endParaRPr lang="en-US" dirty="0">
              <a:solidFill>
                <a:schemeClr val="tx1">
                  <a:lumMod val="65000"/>
                  <a:lumOff val="35000"/>
                </a:schemeClr>
              </a:solidFill>
            </a:endParaRPr>
          </a:p>
          <a:p>
            <a:pPr marL="457200" lvl="1" indent="0">
              <a:buNone/>
            </a:pPr>
            <a:r>
              <a:rPr lang="en-US" dirty="0">
                <a:solidFill>
                  <a:schemeClr val="tx1">
                    <a:lumMod val="65000"/>
                    <a:lumOff val="35000"/>
                  </a:schemeClr>
                </a:solidFill>
              </a:rPr>
              <a:t>Bernoulli was interested in examining why people do not follow the expected value model when gambling, like when they purchase insurance.  Bayes was interested in probabilities.</a:t>
            </a:r>
          </a:p>
          <a:p>
            <a:pPr marL="457200" lvl="1" indent="0">
              <a:buNone/>
            </a:pPr>
            <a:endParaRPr lang="en-US" dirty="0">
              <a:solidFill>
                <a:schemeClr val="tx1">
                  <a:lumMod val="65000"/>
                  <a:lumOff val="35000"/>
                </a:schemeClr>
              </a:solidFill>
            </a:endParaRPr>
          </a:p>
          <a:p>
            <a:pPr marL="457200" lvl="1" indent="0">
              <a:buNone/>
            </a:pPr>
            <a:r>
              <a:rPr lang="en-US" dirty="0">
                <a:solidFill>
                  <a:schemeClr val="tx1">
                    <a:lumMod val="65000"/>
                    <a:lumOff val="35000"/>
                  </a:schemeClr>
                </a:solidFill>
              </a:rPr>
              <a:t>Behavioral economics, game theory and decision science all use the Expected Utility hypothesis. </a:t>
            </a:r>
          </a:p>
          <a:p>
            <a:pPr marL="457200" lvl="1" indent="0">
              <a:buNone/>
            </a:pPr>
            <a:endParaRPr lang="en-US" dirty="0">
              <a:solidFill>
                <a:schemeClr val="tx1">
                  <a:lumMod val="65000"/>
                  <a:lumOff val="35000"/>
                </a:schemeClr>
              </a:solidFill>
            </a:endParaRPr>
          </a:p>
          <a:p>
            <a:pPr marL="457200" lvl="1" indent="0">
              <a:buNone/>
            </a:pPr>
            <a:r>
              <a:rPr lang="en-US" dirty="0">
                <a:solidFill>
                  <a:schemeClr val="tx1">
                    <a:lumMod val="65000"/>
                    <a:lumOff val="35000"/>
                  </a:schemeClr>
                </a:solidFill>
              </a:rPr>
              <a:t>Decision science remained an academic pursuit until a WWII when systems analysis and operational research began to develop.  Decision analysis grew out of this.</a:t>
            </a:r>
          </a:p>
          <a:p>
            <a:pPr marL="457200" lvl="1" indent="0">
              <a:buNone/>
            </a:pPr>
            <a:endParaRPr lang="en-US" dirty="0">
              <a:solidFill>
                <a:schemeClr val="tx1">
                  <a:lumMod val="65000"/>
                  <a:lumOff val="35000"/>
                </a:schemeClr>
              </a:solidFill>
            </a:endParaRPr>
          </a:p>
        </p:txBody>
      </p:sp>
    </p:spTree>
    <p:extLst>
      <p:ext uri="{BB962C8B-B14F-4D97-AF65-F5344CB8AC3E}">
        <p14:creationId xmlns:p14="http://schemas.microsoft.com/office/powerpoint/2010/main" val="3886881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274638"/>
            <a:ext cx="8229600" cy="642387"/>
          </a:xfrm>
        </p:spPr>
        <p:txBody>
          <a:bodyPr>
            <a:normAutofit fontScale="90000"/>
          </a:bodyPr>
          <a:lstStyle/>
          <a:p>
            <a:br>
              <a:rPr lang="en-US" sz="2400" b="1" dirty="0">
                <a:solidFill>
                  <a:srgbClr val="595959"/>
                </a:solidFill>
              </a:rPr>
            </a:br>
            <a:r>
              <a:rPr lang="en-US" sz="2400" b="1" i="1" dirty="0">
                <a:solidFill>
                  <a:schemeClr val="tx1">
                    <a:lumMod val="65000"/>
                    <a:lumOff val="35000"/>
                  </a:schemeClr>
                </a:solidFill>
              </a:rPr>
              <a:t>Origins of decision science</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History</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217635" y="2921001"/>
            <a:ext cx="2284265" cy="27940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rgbClr val="8064A2"/>
                </a:solidFill>
              </a:rPr>
              <a:t>DA functions at four levels:</a:t>
            </a:r>
          </a:p>
          <a:p>
            <a:pPr marL="285750" indent="-285750">
              <a:buFont typeface="Arial"/>
              <a:buChar char="•"/>
            </a:pPr>
            <a:r>
              <a:rPr lang="en-US" sz="1400" b="1" dirty="0">
                <a:solidFill>
                  <a:srgbClr val="8064A2"/>
                </a:solidFill>
              </a:rPr>
              <a:t>As a philosophy</a:t>
            </a:r>
          </a:p>
          <a:p>
            <a:pPr marL="285750" indent="-285750">
              <a:buFont typeface="Arial"/>
              <a:buChar char="•"/>
            </a:pPr>
            <a:r>
              <a:rPr lang="en-US" sz="1400" b="1" dirty="0">
                <a:solidFill>
                  <a:srgbClr val="8064A2"/>
                </a:solidFill>
              </a:rPr>
              <a:t>As a decision framework</a:t>
            </a:r>
          </a:p>
          <a:p>
            <a:pPr marL="285750" indent="-285750">
              <a:buFont typeface="Arial"/>
              <a:buChar char="•"/>
            </a:pPr>
            <a:r>
              <a:rPr lang="en-US" sz="1400" b="1" dirty="0">
                <a:solidFill>
                  <a:srgbClr val="8064A2"/>
                </a:solidFill>
              </a:rPr>
              <a:t>As a decision making process</a:t>
            </a:r>
          </a:p>
          <a:p>
            <a:pPr marL="285750" indent="-285750">
              <a:buFont typeface="Arial"/>
              <a:buChar char="•"/>
            </a:pPr>
            <a:r>
              <a:rPr lang="en-US" sz="1400" b="1" dirty="0">
                <a:solidFill>
                  <a:srgbClr val="8064A2"/>
                </a:solidFill>
              </a:rPr>
              <a:t>As a decision making methodology</a:t>
            </a:r>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3098800" y="1295400"/>
            <a:ext cx="5707063" cy="4870450"/>
          </a:xfrm>
        </p:spPr>
        <p:txBody>
          <a:bodyPr>
            <a:normAutofit lnSpcReduction="10000"/>
          </a:bodyPr>
          <a:lstStyle/>
          <a:p>
            <a:pPr marL="57150" indent="0">
              <a:buNone/>
            </a:pPr>
            <a:r>
              <a:rPr lang="en-US" sz="1600" dirty="0">
                <a:solidFill>
                  <a:schemeClr val="tx1">
                    <a:lumMod val="65000"/>
                    <a:lumOff val="35000"/>
                  </a:schemeClr>
                </a:solidFill>
              </a:rPr>
              <a:t>Decision science grew out of  a combination of descriptive and normative disciplines.  This combination results in a an “understanding”.  For example: </a:t>
            </a:r>
          </a:p>
          <a:p>
            <a:pPr marL="457200" lvl="1" indent="0">
              <a:buNone/>
            </a:pPr>
            <a:endParaRPr lang="en-US" sz="1600" dirty="0">
              <a:solidFill>
                <a:schemeClr val="tx1">
                  <a:lumMod val="65000"/>
                  <a:lumOff val="35000"/>
                </a:schemeClr>
              </a:solidFill>
            </a:endParaRPr>
          </a:p>
          <a:p>
            <a:pPr marL="457200" lvl="1" indent="0">
              <a:buNone/>
            </a:pPr>
            <a:endParaRPr lang="en-US" sz="1600" dirty="0">
              <a:solidFill>
                <a:schemeClr val="tx1">
                  <a:lumMod val="65000"/>
                  <a:lumOff val="35000"/>
                </a:schemeClr>
              </a:solidFill>
            </a:endParaRPr>
          </a:p>
          <a:p>
            <a:pPr marL="457200" lvl="1" indent="0">
              <a:buNone/>
            </a:pPr>
            <a:endParaRPr lang="en-US" sz="1600" dirty="0">
              <a:solidFill>
                <a:schemeClr val="tx1">
                  <a:lumMod val="65000"/>
                  <a:lumOff val="35000"/>
                </a:schemeClr>
              </a:solidFill>
            </a:endParaRPr>
          </a:p>
          <a:p>
            <a:pPr marL="457200" lvl="1" indent="0">
              <a:buNone/>
            </a:pPr>
            <a:endParaRPr lang="en-US" sz="1600" dirty="0">
              <a:solidFill>
                <a:schemeClr val="tx1">
                  <a:lumMod val="65000"/>
                  <a:lumOff val="35000"/>
                </a:schemeClr>
              </a:solidFill>
            </a:endParaRPr>
          </a:p>
          <a:p>
            <a:pPr marL="57150" indent="0">
              <a:buNone/>
            </a:pPr>
            <a:r>
              <a:rPr lang="en-US" sz="1600" dirty="0">
                <a:solidFill>
                  <a:schemeClr val="tx1">
                    <a:lumMod val="65000"/>
                    <a:lumOff val="35000"/>
                  </a:schemeClr>
                </a:solidFill>
              </a:rPr>
              <a:t>                                  </a:t>
            </a:r>
            <a:r>
              <a:rPr lang="en-US" sz="1600" dirty="0">
                <a:solidFill>
                  <a:srgbClr val="403152"/>
                </a:solidFill>
              </a:rPr>
              <a:t>  </a:t>
            </a:r>
          </a:p>
          <a:p>
            <a:pPr marL="57150" indent="0">
              <a:buNone/>
            </a:pPr>
            <a:endParaRPr lang="en-US" sz="1600" dirty="0">
              <a:solidFill>
                <a:srgbClr val="403152"/>
              </a:solidFill>
            </a:endParaRPr>
          </a:p>
          <a:p>
            <a:pPr marL="57150" indent="0">
              <a:buNone/>
            </a:pPr>
            <a:r>
              <a:rPr lang="en-US" sz="1600" dirty="0">
                <a:solidFill>
                  <a:srgbClr val="403152"/>
                </a:solidFill>
              </a:rPr>
              <a:t>                                   Economics</a:t>
            </a:r>
          </a:p>
          <a:p>
            <a:pPr marL="57150" indent="0">
              <a:buNone/>
            </a:pPr>
            <a:r>
              <a:rPr lang="en-US" sz="1600" dirty="0">
                <a:solidFill>
                  <a:schemeClr val="tx1">
                    <a:lumMod val="65000"/>
                    <a:lumOff val="35000"/>
                  </a:schemeClr>
                </a:solidFill>
              </a:rPr>
              <a:t>                                    </a:t>
            </a:r>
          </a:p>
          <a:p>
            <a:pPr marL="57150" indent="0">
              <a:buNone/>
            </a:pPr>
            <a:r>
              <a:rPr lang="en-US" sz="1600" dirty="0">
                <a:solidFill>
                  <a:schemeClr val="tx1">
                    <a:lumMod val="65000"/>
                    <a:lumOff val="35000"/>
                  </a:schemeClr>
                </a:solidFill>
              </a:rPr>
              <a:t>Decision analysis (DA) is the application of decision science to real-world problems through the use of systems analysis and operations research.</a:t>
            </a:r>
          </a:p>
          <a:p>
            <a:pPr marL="57150" indent="0">
              <a:buNone/>
            </a:pPr>
            <a:endParaRPr lang="en-US" sz="1600" dirty="0">
              <a:solidFill>
                <a:schemeClr val="tx1">
                  <a:lumMod val="65000"/>
                  <a:lumOff val="35000"/>
                </a:schemeClr>
              </a:solidFill>
            </a:endParaRPr>
          </a:p>
          <a:p>
            <a:pPr marL="57150" indent="0">
              <a:buNone/>
            </a:pPr>
            <a:r>
              <a:rPr lang="en-US" sz="1600" dirty="0">
                <a:solidFill>
                  <a:schemeClr val="tx1">
                    <a:lumMod val="65000"/>
                    <a:lumOff val="35000"/>
                  </a:schemeClr>
                </a:solidFill>
              </a:rPr>
              <a:t>DA is referred to as a normative discipline, meaning that it describes how people should logically make decisions.  This is different from the prescriptive perspective which describes how people should make decisions to get more of what they want</a:t>
            </a:r>
          </a:p>
          <a:p>
            <a:pPr marL="457200" lvl="1" indent="0">
              <a:buNone/>
            </a:pPr>
            <a:endParaRPr lang="en-US" sz="1600" dirty="0">
              <a:solidFill>
                <a:schemeClr val="tx1">
                  <a:lumMod val="65000"/>
                  <a:lumOff val="35000"/>
                </a:schemeClr>
              </a:solidFill>
            </a:endParaRPr>
          </a:p>
        </p:txBody>
      </p:sp>
      <p:graphicFrame>
        <p:nvGraphicFramePr>
          <p:cNvPr id="3" name="Diagram 2"/>
          <p:cNvGraphicFramePr/>
          <p:nvPr>
            <p:extLst>
              <p:ext uri="{D42A27DB-BD31-4B8C-83A1-F6EECF244321}">
                <p14:modId xmlns:p14="http://schemas.microsoft.com/office/powerpoint/2010/main" val="199281374"/>
              </p:ext>
            </p:extLst>
          </p:nvPr>
        </p:nvGraphicFramePr>
        <p:xfrm>
          <a:off x="4218996" y="2017183"/>
          <a:ext cx="2153808" cy="1648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flipH="1" flipV="1">
            <a:off x="5295900" y="2921001"/>
            <a:ext cx="12700" cy="785282"/>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440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274638"/>
            <a:ext cx="8229600" cy="642387"/>
          </a:xfrm>
        </p:spPr>
        <p:txBody>
          <a:bodyPr>
            <a:normAutofit fontScale="90000"/>
          </a:bodyPr>
          <a:lstStyle/>
          <a:p>
            <a:br>
              <a:rPr lang="en-US" sz="2400" b="1" dirty="0">
                <a:solidFill>
                  <a:srgbClr val="595959"/>
                </a:solidFill>
              </a:rPr>
            </a:br>
            <a:r>
              <a:rPr lang="en-US" sz="2400" b="1" i="1" dirty="0">
                <a:solidFill>
                  <a:schemeClr val="tx1">
                    <a:lumMod val="65000"/>
                    <a:lumOff val="35000"/>
                  </a:schemeClr>
                </a:solidFill>
              </a:rPr>
              <a:t>Origins of decision science</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History</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196612" y="917025"/>
            <a:ext cx="8609252" cy="5248825"/>
          </a:xfrm>
        </p:spPr>
        <p:txBody>
          <a:bodyPr>
            <a:normAutofit/>
          </a:bodyPr>
          <a:lstStyle/>
          <a:p>
            <a:pPr marL="57150" indent="0">
              <a:buNone/>
            </a:pPr>
            <a:r>
              <a:rPr lang="en-US" sz="1600" dirty="0">
                <a:solidFill>
                  <a:schemeClr val="tx1">
                    <a:lumMod val="65000"/>
                    <a:lumOff val="35000"/>
                  </a:schemeClr>
                </a:solidFill>
              </a:rPr>
              <a:t>Decision science is comprised of four fields of study which use prescriptive and descriptive norms. Decision science is used by both the singular and the multiparty decision makers:</a:t>
            </a:r>
          </a:p>
        </p:txBody>
      </p:sp>
      <p:graphicFrame>
        <p:nvGraphicFramePr>
          <p:cNvPr id="3" name="Diagram 2"/>
          <p:cNvGraphicFramePr/>
          <p:nvPr>
            <p:extLst>
              <p:ext uri="{D42A27DB-BD31-4B8C-83A1-F6EECF244321}">
                <p14:modId xmlns:p14="http://schemas.microsoft.com/office/powerpoint/2010/main" val="3935132049"/>
              </p:ext>
            </p:extLst>
          </p:nvPr>
        </p:nvGraphicFramePr>
        <p:xfrm>
          <a:off x="1427304" y="1586468"/>
          <a:ext cx="620972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Left Brace 1"/>
          <p:cNvSpPr/>
          <p:nvPr/>
        </p:nvSpPr>
        <p:spPr>
          <a:xfrm rot="18659309">
            <a:off x="2691896" y="4319654"/>
            <a:ext cx="781469" cy="884233"/>
          </a:xfrm>
          <a:prstGeom prst="leftBrace">
            <a:avLst/>
          </a:prstGeom>
          <a:ln w="38100" cmpd="sng">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1861675" y="5034002"/>
            <a:ext cx="2432802" cy="923330"/>
          </a:xfrm>
          <a:prstGeom prst="rect">
            <a:avLst/>
          </a:prstGeom>
          <a:noFill/>
        </p:spPr>
        <p:txBody>
          <a:bodyPr wrap="none" rtlCol="0">
            <a:spAutoFit/>
          </a:bodyPr>
          <a:lstStyle/>
          <a:p>
            <a:r>
              <a:rPr lang="en-US" b="1" dirty="0">
                <a:solidFill>
                  <a:srgbClr val="604A7B"/>
                </a:solidFill>
              </a:rPr>
              <a:t>Descriptive</a:t>
            </a:r>
          </a:p>
          <a:p>
            <a:r>
              <a:rPr lang="en-US" dirty="0">
                <a:solidFill>
                  <a:srgbClr val="604A7B"/>
                </a:solidFill>
              </a:rPr>
              <a:t>(describes how</a:t>
            </a:r>
          </a:p>
          <a:p>
            <a:r>
              <a:rPr lang="en-US" dirty="0">
                <a:solidFill>
                  <a:srgbClr val="604A7B"/>
                </a:solidFill>
              </a:rPr>
              <a:t>people make decisions)</a:t>
            </a:r>
          </a:p>
        </p:txBody>
      </p:sp>
      <p:sp>
        <p:nvSpPr>
          <p:cNvPr id="24" name="Left Brace 23"/>
          <p:cNvSpPr/>
          <p:nvPr/>
        </p:nvSpPr>
        <p:spPr>
          <a:xfrm rot="7502912">
            <a:off x="5391652" y="1884259"/>
            <a:ext cx="781469" cy="884233"/>
          </a:xfrm>
          <a:prstGeom prst="leftBrace">
            <a:avLst/>
          </a:prstGeom>
          <a:ln w="38100" cmpd="sng">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5709901" y="1637268"/>
            <a:ext cx="2907880" cy="923330"/>
          </a:xfrm>
          <a:prstGeom prst="rect">
            <a:avLst/>
          </a:prstGeom>
          <a:noFill/>
        </p:spPr>
        <p:txBody>
          <a:bodyPr wrap="none" rtlCol="0">
            <a:spAutoFit/>
          </a:bodyPr>
          <a:lstStyle/>
          <a:p>
            <a:r>
              <a:rPr lang="en-US" b="1" dirty="0">
                <a:solidFill>
                  <a:srgbClr val="604A7B"/>
                </a:solidFill>
              </a:rPr>
              <a:t>Prescriptive </a:t>
            </a:r>
          </a:p>
          <a:p>
            <a:r>
              <a:rPr lang="en-US" b="1" dirty="0">
                <a:solidFill>
                  <a:srgbClr val="604A7B"/>
                </a:solidFill>
              </a:rPr>
              <a:t>       </a:t>
            </a:r>
            <a:r>
              <a:rPr lang="en-US" dirty="0">
                <a:solidFill>
                  <a:srgbClr val="604A7B"/>
                </a:solidFill>
              </a:rPr>
              <a:t> (describes how you </a:t>
            </a:r>
          </a:p>
          <a:p>
            <a:r>
              <a:rPr lang="en-US" dirty="0">
                <a:solidFill>
                  <a:srgbClr val="604A7B"/>
                </a:solidFill>
              </a:rPr>
              <a:t>        should make a decision)</a:t>
            </a:r>
          </a:p>
        </p:txBody>
      </p:sp>
      <p:sp>
        <p:nvSpPr>
          <p:cNvPr id="8" name="TextBox 7"/>
          <p:cNvSpPr txBox="1"/>
          <p:nvPr/>
        </p:nvSpPr>
        <p:spPr>
          <a:xfrm>
            <a:off x="3970737" y="3498334"/>
            <a:ext cx="122531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b="1" dirty="0">
                <a:solidFill>
                  <a:schemeClr val="bg1"/>
                </a:solidFill>
              </a:rPr>
              <a:t>Normative</a:t>
            </a:r>
          </a:p>
        </p:txBody>
      </p:sp>
      <p:cxnSp>
        <p:nvCxnSpPr>
          <p:cNvPr id="10" name="Straight Connector 9"/>
          <p:cNvCxnSpPr/>
          <p:nvPr/>
        </p:nvCxnSpPr>
        <p:spPr>
          <a:xfrm>
            <a:off x="1427304" y="3708400"/>
            <a:ext cx="2382696" cy="0"/>
          </a:xfrm>
          <a:prstGeom prst="line">
            <a:avLst/>
          </a:prstGeom>
          <a:ln>
            <a:solidFill>
              <a:srgbClr val="8064A2"/>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196055" y="3708400"/>
            <a:ext cx="2363357" cy="0"/>
          </a:xfrm>
          <a:prstGeom prst="line">
            <a:avLst/>
          </a:prstGeom>
          <a:ln>
            <a:solidFill>
              <a:srgbClr val="8064A2"/>
            </a:solidFill>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279196" y="3406001"/>
            <a:ext cx="1179004" cy="923330"/>
          </a:xfrm>
          <a:prstGeom prst="rect">
            <a:avLst/>
          </a:prstGeom>
          <a:noFill/>
        </p:spPr>
        <p:txBody>
          <a:bodyPr wrap="none" rtlCol="0">
            <a:spAutoFit/>
          </a:bodyPr>
          <a:lstStyle/>
          <a:p>
            <a:r>
              <a:rPr lang="en-US" dirty="0"/>
              <a:t>Multiparty </a:t>
            </a:r>
          </a:p>
          <a:p>
            <a:r>
              <a:rPr lang="en-US" dirty="0"/>
              <a:t>decision</a:t>
            </a:r>
          </a:p>
          <a:p>
            <a:r>
              <a:rPr lang="en-US" dirty="0"/>
              <a:t> maker</a:t>
            </a:r>
          </a:p>
        </p:txBody>
      </p:sp>
      <p:sp>
        <p:nvSpPr>
          <p:cNvPr id="14" name="TextBox 13"/>
          <p:cNvSpPr txBox="1"/>
          <p:nvPr/>
        </p:nvSpPr>
        <p:spPr>
          <a:xfrm>
            <a:off x="434382" y="3253509"/>
            <a:ext cx="978378" cy="923330"/>
          </a:xfrm>
          <a:prstGeom prst="rect">
            <a:avLst/>
          </a:prstGeom>
          <a:noFill/>
        </p:spPr>
        <p:txBody>
          <a:bodyPr wrap="none" rtlCol="0">
            <a:spAutoFit/>
          </a:bodyPr>
          <a:lstStyle/>
          <a:p>
            <a:r>
              <a:rPr lang="en-US" dirty="0"/>
              <a:t>Singular </a:t>
            </a:r>
          </a:p>
          <a:p>
            <a:r>
              <a:rPr lang="en-US" dirty="0"/>
              <a:t>Decision</a:t>
            </a:r>
          </a:p>
          <a:p>
            <a:r>
              <a:rPr lang="en-US" dirty="0"/>
              <a:t>maker</a:t>
            </a:r>
          </a:p>
        </p:txBody>
      </p:sp>
    </p:spTree>
    <p:extLst>
      <p:ext uri="{BB962C8B-B14F-4D97-AF65-F5344CB8AC3E}">
        <p14:creationId xmlns:p14="http://schemas.microsoft.com/office/powerpoint/2010/main" val="4004312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274638"/>
            <a:ext cx="8229600" cy="642387"/>
          </a:xfrm>
        </p:spPr>
        <p:txBody>
          <a:bodyPr>
            <a:normAutofit fontScale="90000"/>
          </a:bodyPr>
          <a:lstStyle/>
          <a:p>
            <a:br>
              <a:rPr lang="en-US" sz="2400" b="1" dirty="0">
                <a:solidFill>
                  <a:srgbClr val="595959"/>
                </a:solidFill>
              </a:rPr>
            </a:br>
            <a:r>
              <a:rPr lang="en-US" sz="2400" b="1" i="1" dirty="0">
                <a:solidFill>
                  <a:schemeClr val="tx1">
                    <a:lumMod val="65000"/>
                    <a:lumOff val="35000"/>
                  </a:schemeClr>
                </a:solidFill>
              </a:rPr>
              <a:t>Origins of decision science</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History</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196612" y="917025"/>
            <a:ext cx="8609252" cy="5248825"/>
          </a:xfrm>
        </p:spPr>
        <p:txBody>
          <a:bodyPr>
            <a:normAutofit/>
          </a:bodyPr>
          <a:lstStyle/>
          <a:p>
            <a:pPr marL="57150" indent="0">
              <a:buNone/>
            </a:pPr>
            <a:r>
              <a:rPr lang="en-US" sz="1600" dirty="0">
                <a:solidFill>
                  <a:schemeClr val="tx1">
                    <a:lumMod val="65000"/>
                    <a:lumOff val="35000"/>
                  </a:schemeClr>
                </a:solidFill>
              </a:rPr>
              <a:t> Decision science is comprised of four fields of study which use prescriptive and descriptive norms:</a:t>
            </a:r>
          </a:p>
        </p:txBody>
      </p:sp>
      <p:pic>
        <p:nvPicPr>
          <p:cNvPr id="27" name="Picture 26"/>
          <p:cNvPicPr/>
          <p:nvPr/>
        </p:nvPicPr>
        <p:blipFill rotWithShape="1">
          <a:blip r:embed="rId3">
            <a:extLst>
              <a:ext uri="{28A0092B-C50C-407E-A947-70E740481C1C}">
                <a14:useLocalDpi xmlns:a14="http://schemas.microsoft.com/office/drawing/2010/main" val="0"/>
              </a:ext>
            </a:extLst>
          </a:blip>
          <a:srcRect l="1666" t="18519" r="1" b="11852"/>
          <a:stretch/>
        </p:blipFill>
        <p:spPr bwMode="auto">
          <a:xfrm>
            <a:off x="196612" y="3237230"/>
            <a:ext cx="4366218" cy="2334260"/>
          </a:xfrm>
          <a:prstGeom prst="rect">
            <a:avLst/>
          </a:prstGeom>
          <a:noFill/>
          <a:ln>
            <a:noFill/>
          </a:ln>
          <a:extLst>
            <a:ext uri="{53640926-AAD7-44d8-BBD7-CCE9431645EC}">
              <a14:shadowObscured xmlns="" xmlns:a14="http://schemas.microsoft.com/office/drawing/2010/main"/>
            </a:ext>
          </a:extLst>
        </p:spPr>
      </p:pic>
      <p:sp>
        <p:nvSpPr>
          <p:cNvPr id="29" name="Content Placeholder 2"/>
          <p:cNvSpPr>
            <a:spLocks noGrp="1"/>
          </p:cNvSpPr>
          <p:nvPr>
            <p:ph sz="quarter" idx="17"/>
          </p:nvPr>
        </p:nvSpPr>
        <p:spPr>
          <a:xfrm>
            <a:off x="3860800" y="1557338"/>
            <a:ext cx="4945063" cy="4608512"/>
          </a:xfrm>
        </p:spPr>
        <p:txBody>
          <a:bodyPr>
            <a:normAutofit/>
          </a:bodyPr>
          <a:lstStyle/>
          <a:p>
            <a:pPr marL="457200" lvl="1" indent="0">
              <a:buNone/>
            </a:pPr>
            <a:r>
              <a:rPr lang="en-US" sz="1600" dirty="0">
                <a:solidFill>
                  <a:schemeClr val="tx1">
                    <a:lumMod val="65000"/>
                    <a:lumOff val="35000"/>
                  </a:schemeClr>
                </a:solidFill>
              </a:rPr>
              <a:t>What do the four circles bring to the decision table?</a:t>
            </a:r>
          </a:p>
          <a:p>
            <a:pPr lvl="1">
              <a:buFont typeface="Arial"/>
              <a:buChar char="•"/>
            </a:pPr>
            <a:r>
              <a:rPr lang="en-US" sz="1600" dirty="0">
                <a:solidFill>
                  <a:schemeClr val="tx1">
                    <a:lumMod val="65000"/>
                    <a:lumOff val="35000"/>
                  </a:schemeClr>
                </a:solidFill>
              </a:rPr>
              <a:t>Systems engineering :  How to get the right answer</a:t>
            </a:r>
          </a:p>
          <a:p>
            <a:pPr lvl="1">
              <a:buFont typeface="Arial"/>
              <a:buChar char="•"/>
            </a:pPr>
            <a:endParaRPr lang="en-US" sz="1600" dirty="0">
              <a:solidFill>
                <a:schemeClr val="tx1">
                  <a:lumMod val="65000"/>
                  <a:lumOff val="35000"/>
                </a:schemeClr>
              </a:solidFill>
            </a:endParaRPr>
          </a:p>
          <a:p>
            <a:pPr lvl="1">
              <a:buFont typeface="Arial"/>
              <a:buChar char="•"/>
            </a:pPr>
            <a:r>
              <a:rPr lang="en-US" sz="1600" dirty="0">
                <a:solidFill>
                  <a:schemeClr val="tx1">
                    <a:lumMod val="65000"/>
                    <a:lumOff val="35000"/>
                  </a:schemeClr>
                </a:solidFill>
              </a:rPr>
              <a:t>Game theory:  Negotiating and multiparty decision making</a:t>
            </a:r>
          </a:p>
          <a:p>
            <a:pPr lvl="1">
              <a:buFont typeface="Arial"/>
              <a:buChar char="•"/>
            </a:pPr>
            <a:endParaRPr lang="en-US" sz="1600" dirty="0">
              <a:solidFill>
                <a:schemeClr val="tx1">
                  <a:lumMod val="65000"/>
                  <a:lumOff val="35000"/>
                </a:schemeClr>
              </a:solidFill>
            </a:endParaRPr>
          </a:p>
          <a:p>
            <a:pPr lvl="1">
              <a:buFont typeface="Arial"/>
              <a:buChar char="•"/>
            </a:pPr>
            <a:r>
              <a:rPr lang="en-US" sz="1600" dirty="0">
                <a:solidFill>
                  <a:schemeClr val="tx1">
                    <a:lumMod val="65000"/>
                    <a:lumOff val="35000"/>
                  </a:schemeClr>
                </a:solidFill>
              </a:rPr>
              <a:t>Organizational behavior:  What will people do in groups?</a:t>
            </a:r>
          </a:p>
          <a:p>
            <a:pPr lvl="1">
              <a:buFont typeface="Arial"/>
              <a:buChar char="•"/>
            </a:pPr>
            <a:endParaRPr lang="en-US" sz="1600" dirty="0">
              <a:solidFill>
                <a:schemeClr val="tx1">
                  <a:lumMod val="65000"/>
                  <a:lumOff val="35000"/>
                </a:schemeClr>
              </a:solidFill>
            </a:endParaRPr>
          </a:p>
          <a:p>
            <a:pPr lvl="1">
              <a:buFont typeface="Arial"/>
              <a:buChar char="•"/>
            </a:pPr>
            <a:r>
              <a:rPr lang="en-US" sz="1600" dirty="0">
                <a:solidFill>
                  <a:schemeClr val="tx1">
                    <a:lumMod val="65000"/>
                    <a:lumOff val="35000"/>
                  </a:schemeClr>
                </a:solidFill>
              </a:rPr>
              <a:t>Cognitive science: How we get “stuck”, includes bias, distortion of judgments, heuristics</a:t>
            </a:r>
          </a:p>
        </p:txBody>
      </p:sp>
    </p:spTree>
    <p:extLst>
      <p:ext uri="{BB962C8B-B14F-4D97-AF65-F5344CB8AC3E}">
        <p14:creationId xmlns:p14="http://schemas.microsoft.com/office/powerpoint/2010/main" val="150213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152400" y="160338"/>
            <a:ext cx="8991600" cy="1143000"/>
          </a:xfrm>
        </p:spPr>
        <p:txBody>
          <a:bodyPr>
            <a:normAutofit/>
          </a:bodyPr>
          <a:lstStyle/>
          <a:p>
            <a:pPr algn="l"/>
            <a:r>
              <a:rPr lang="en-US" sz="2700" dirty="0">
                <a:solidFill>
                  <a:schemeClr val="tx1">
                    <a:lumMod val="50000"/>
                    <a:lumOff val="50000"/>
                  </a:schemeClr>
                </a:solidFill>
              </a:rPr>
              <a:t>i</a:t>
            </a:r>
            <a:r>
              <a:rPr lang="en-US" sz="2700" cap="none" dirty="0">
                <a:solidFill>
                  <a:schemeClr val="tx1">
                    <a:lumMod val="50000"/>
                    <a:lumOff val="50000"/>
                  </a:schemeClr>
                </a:solidFill>
              </a:rPr>
              <a:t>ntroduction to </a:t>
            </a:r>
            <a:r>
              <a:rPr lang="en-US" sz="2700" dirty="0">
                <a:solidFill>
                  <a:schemeClr val="tx1">
                    <a:lumMod val="50000"/>
                    <a:lumOff val="50000"/>
                  </a:schemeClr>
                </a:solidFill>
              </a:rPr>
              <a:t>decision science and value-driven enterprise risk management</a:t>
            </a:r>
            <a:r>
              <a:rPr lang="en-US" sz="2700" cap="none" dirty="0">
                <a:solidFill>
                  <a:schemeClr val="tx1">
                    <a:lumMod val="50000"/>
                    <a:lumOff val="50000"/>
                  </a:schemeClr>
                </a:solidFill>
              </a:rPr>
              <a:t> modules</a:t>
            </a:r>
          </a:p>
        </p:txBody>
      </p:sp>
      <p:pic>
        <p:nvPicPr>
          <p:cNvPr id="10" name="Picture 9"/>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0000"/>
            <a:ext cx="3098361" cy="2509838"/>
          </a:xfrm>
          <a:prstGeom prst="rect">
            <a:avLst/>
          </a:prstGeom>
          <a:noFill/>
          <a:ln>
            <a:noFill/>
          </a:ln>
        </p:spPr>
      </p:pic>
      <p:sp>
        <p:nvSpPr>
          <p:cNvPr id="4" name="Oval 3"/>
          <p:cNvSpPr/>
          <p:nvPr/>
        </p:nvSpPr>
        <p:spPr>
          <a:xfrm>
            <a:off x="314044" y="3280072"/>
            <a:ext cx="790856" cy="3810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410222" y="6488668"/>
            <a:ext cx="423334" cy="261610"/>
          </a:xfrm>
          <a:prstGeom prst="rect">
            <a:avLst/>
          </a:prstGeom>
          <a:noFill/>
        </p:spPr>
        <p:txBody>
          <a:bodyPr wrap="square" rtlCol="0">
            <a:spAutoFit/>
          </a:bodyPr>
          <a:lstStyle/>
          <a:p>
            <a:r>
              <a:rPr lang="en-US" sz="1100" dirty="0"/>
              <a:t>4</a:t>
            </a:r>
          </a:p>
        </p:txBody>
      </p:sp>
      <p:graphicFrame>
        <p:nvGraphicFramePr>
          <p:cNvPr id="11" name="Diagram 10"/>
          <p:cNvGraphicFramePr/>
          <p:nvPr>
            <p:extLst>
              <p:ext uri="{D42A27DB-BD31-4B8C-83A1-F6EECF244321}">
                <p14:modId xmlns:p14="http://schemas.microsoft.com/office/powerpoint/2010/main" val="1743175117"/>
              </p:ext>
            </p:extLst>
          </p:nvPr>
        </p:nvGraphicFramePr>
        <p:xfrm>
          <a:off x="3098361" y="1417638"/>
          <a:ext cx="5859374" cy="4246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p:cNvPicPr/>
          <p:nvPr/>
        </p:nvPicPr>
        <p:blipFill>
          <a:blip r:embed="rId9">
            <a:extLst>
              <a:ext uri="{28A0092B-C50C-407E-A947-70E740481C1C}">
                <a14:useLocalDpi xmlns:a14="http://schemas.microsoft.com/office/drawing/2010/main" val="0"/>
              </a:ext>
            </a:extLst>
          </a:blip>
          <a:srcRect/>
          <a:stretch>
            <a:fillRect/>
          </a:stretch>
        </p:blipFill>
        <p:spPr bwMode="auto">
          <a:xfrm>
            <a:off x="3284628" y="1727200"/>
            <a:ext cx="1583267" cy="1253068"/>
          </a:xfrm>
          <a:prstGeom prst="rect">
            <a:avLst/>
          </a:prstGeom>
          <a:noFill/>
          <a:ln>
            <a:noFill/>
          </a:ln>
        </p:spPr>
      </p:pic>
      <p:pic>
        <p:nvPicPr>
          <p:cNvPr id="14" name="Picture 13"/>
          <p:cNvPicPr/>
          <p:nvPr/>
        </p:nvPicPr>
        <p:blipFill>
          <a:blip r:embed="rId10">
            <a:extLst>
              <a:ext uri="{28A0092B-C50C-407E-A947-70E740481C1C}">
                <a14:useLocalDpi xmlns:a14="http://schemas.microsoft.com/office/drawing/2010/main" val="0"/>
              </a:ext>
            </a:extLst>
          </a:blip>
          <a:srcRect/>
          <a:stretch>
            <a:fillRect/>
          </a:stretch>
        </p:blipFill>
        <p:spPr bwMode="auto">
          <a:xfrm>
            <a:off x="5283198" y="1744132"/>
            <a:ext cx="1557869" cy="1236135"/>
          </a:xfrm>
          <a:prstGeom prst="rect">
            <a:avLst/>
          </a:prstGeom>
          <a:noFill/>
          <a:ln>
            <a:noFill/>
          </a:ln>
        </p:spPr>
      </p:pic>
      <p:pic>
        <p:nvPicPr>
          <p:cNvPr id="16" name="Picture 15"/>
          <p:cNvPicPr/>
          <p:nvPr/>
        </p:nvPicPr>
        <p:blipFill>
          <a:blip r:embed="rId11">
            <a:extLst>
              <a:ext uri="{28A0092B-C50C-407E-A947-70E740481C1C}">
                <a14:useLocalDpi xmlns:a14="http://schemas.microsoft.com/office/drawing/2010/main" val="0"/>
              </a:ext>
            </a:extLst>
          </a:blip>
          <a:srcRect/>
          <a:stretch>
            <a:fillRect/>
          </a:stretch>
        </p:blipFill>
        <p:spPr bwMode="auto">
          <a:xfrm>
            <a:off x="7095771" y="1744133"/>
            <a:ext cx="1737785" cy="1253068"/>
          </a:xfrm>
          <a:prstGeom prst="rect">
            <a:avLst/>
          </a:prstGeom>
          <a:noFill/>
          <a:ln>
            <a:noFill/>
          </a:ln>
        </p:spPr>
      </p:pic>
      <p:sp>
        <p:nvSpPr>
          <p:cNvPr id="18" name="Oval 17"/>
          <p:cNvSpPr/>
          <p:nvPr/>
        </p:nvSpPr>
        <p:spPr>
          <a:xfrm>
            <a:off x="4991101" y="4207934"/>
            <a:ext cx="1849966" cy="1456354"/>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1004588" y="3593338"/>
            <a:ext cx="3986513" cy="11437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1799944" y="2048172"/>
            <a:ext cx="714656" cy="758528"/>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323376" y="2213272"/>
            <a:ext cx="607024" cy="3810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21" idx="5"/>
            <a:endCxn id="18" idx="1"/>
          </p:cNvCxnSpPr>
          <p:nvPr/>
        </p:nvCxnSpPr>
        <p:spPr>
          <a:xfrm>
            <a:off x="1841503" y="2538476"/>
            <a:ext cx="3420519" cy="18827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6841067" y="3593338"/>
            <a:ext cx="1759655" cy="1512062"/>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6388100" y="4123268"/>
            <a:ext cx="452967" cy="2132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799944" y="3280072"/>
            <a:ext cx="892456" cy="486072"/>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a:off x="2692400" y="3661072"/>
            <a:ext cx="2298701" cy="8855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413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Relationships in decision science</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History</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graphicFrame>
        <p:nvGraphicFramePr>
          <p:cNvPr id="18" name="Diagram 17"/>
          <p:cNvGraphicFramePr/>
          <p:nvPr>
            <p:extLst>
              <p:ext uri="{D42A27DB-BD31-4B8C-83A1-F6EECF244321}">
                <p14:modId xmlns:p14="http://schemas.microsoft.com/office/powerpoint/2010/main" val="3582421343"/>
              </p:ext>
            </p:extLst>
          </p:nvPr>
        </p:nvGraphicFramePr>
        <p:xfrm>
          <a:off x="1997189" y="1308100"/>
          <a:ext cx="54610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Oval 23"/>
          <p:cNvSpPr/>
          <p:nvPr/>
        </p:nvSpPr>
        <p:spPr>
          <a:xfrm>
            <a:off x="1511299" y="3547532"/>
            <a:ext cx="1849641" cy="166793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a:t>Neuroscience</a:t>
            </a:r>
          </a:p>
          <a:p>
            <a:pPr algn="ctr"/>
            <a:r>
              <a:rPr lang="en-US" sz="1400" dirty="0"/>
              <a:t>How the mind works</a:t>
            </a:r>
          </a:p>
        </p:txBody>
      </p:sp>
      <p:sp>
        <p:nvSpPr>
          <p:cNvPr id="27" name="Oval 26"/>
          <p:cNvSpPr/>
          <p:nvPr/>
        </p:nvSpPr>
        <p:spPr>
          <a:xfrm>
            <a:off x="3056140" y="4309531"/>
            <a:ext cx="2252459" cy="181186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a:t>Communication Models</a:t>
            </a:r>
          </a:p>
          <a:p>
            <a:pPr algn="ctr"/>
            <a:r>
              <a:rPr lang="en-US" sz="1400" dirty="0"/>
              <a:t>adversary, collaborative</a:t>
            </a:r>
          </a:p>
          <a:p>
            <a:pPr algn="ctr"/>
            <a:r>
              <a:rPr lang="en-US" sz="1400" dirty="0"/>
              <a:t>   Influence</a:t>
            </a:r>
          </a:p>
          <a:p>
            <a:pPr algn="ctr"/>
            <a:r>
              <a:rPr lang="en-US" sz="1400" dirty="0"/>
              <a:t>Biases</a:t>
            </a:r>
          </a:p>
        </p:txBody>
      </p:sp>
      <p:cxnSp>
        <p:nvCxnSpPr>
          <p:cNvPr id="4" name="Straight Arrow Connector 3"/>
          <p:cNvCxnSpPr/>
          <p:nvPr/>
        </p:nvCxnSpPr>
        <p:spPr>
          <a:xfrm flipV="1">
            <a:off x="4000500" y="2844800"/>
            <a:ext cx="381000" cy="355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5308599" y="2844800"/>
            <a:ext cx="431801" cy="355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197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274638"/>
            <a:ext cx="8229600" cy="804862"/>
          </a:xfrm>
        </p:spPr>
        <p:txBody>
          <a:bodyPr>
            <a:normAutofit/>
          </a:bodyPr>
          <a:lstStyle/>
          <a:p>
            <a:r>
              <a:rPr lang="en-US" sz="2400" b="1" i="1" dirty="0">
                <a:solidFill>
                  <a:schemeClr val="tx1">
                    <a:lumMod val="65000"/>
                    <a:lumOff val="35000"/>
                  </a:schemeClr>
                </a:solidFill>
              </a:rPr>
              <a:t> Integration of disciplines in decision analysis</a:t>
            </a:r>
            <a:endParaRPr lang="en-US" sz="2400" b="1" i="1" dirty="0">
              <a:solidFill>
                <a:srgbClr val="595959"/>
              </a:solidFill>
            </a:endParaRPr>
          </a:p>
        </p:txBody>
      </p:sp>
      <p:sp>
        <p:nvSpPr>
          <p:cNvPr id="15" name="Text Placeholder 14"/>
          <p:cNvSpPr>
            <a:spLocks noGrp="1"/>
          </p:cNvSpPr>
          <p:nvPr>
            <p:ph type="body" idx="28"/>
          </p:nvPr>
        </p:nvSpPr>
        <p:spPr>
          <a:xfrm>
            <a:off x="345482" y="175664"/>
            <a:ext cx="8001000" cy="451948"/>
          </a:xfrm>
        </p:spPr>
        <p:txBody>
          <a:bodyPr/>
          <a:lstStyle/>
          <a:p>
            <a:r>
              <a:rPr lang="en-US" dirty="0">
                <a:solidFill>
                  <a:srgbClr val="8064A2"/>
                </a:solidFill>
              </a:rPr>
              <a:t>History</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pic>
        <p:nvPicPr>
          <p:cNvPr id="26" name="Content Placeholder 3" descr="value based leadership.p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4167" t="21996" r="25462" b="127"/>
          <a:stretch/>
        </p:blipFill>
        <p:spPr>
          <a:xfrm>
            <a:off x="457200" y="949105"/>
            <a:ext cx="6083300" cy="5086790"/>
          </a:xfrm>
          <a:prstGeom prst="rect">
            <a:avLst/>
          </a:prstGeom>
        </p:spPr>
      </p:pic>
      <p:sp>
        <p:nvSpPr>
          <p:cNvPr id="5" name="TextBox 4"/>
          <p:cNvSpPr txBox="1"/>
          <p:nvPr/>
        </p:nvSpPr>
        <p:spPr>
          <a:xfrm>
            <a:off x="6756400" y="3123168"/>
            <a:ext cx="2044700" cy="369332"/>
          </a:xfrm>
          <a:prstGeom prst="rect">
            <a:avLst/>
          </a:prstGeom>
          <a:noFill/>
        </p:spPr>
        <p:txBody>
          <a:bodyPr wrap="square" rtlCol="0">
            <a:spAutoFit/>
          </a:bodyPr>
          <a:lstStyle/>
          <a:p>
            <a:r>
              <a:rPr lang="en-US" dirty="0"/>
              <a:t>6-step DQ process</a:t>
            </a:r>
          </a:p>
        </p:txBody>
      </p:sp>
      <p:graphicFrame>
        <p:nvGraphicFramePr>
          <p:cNvPr id="28" name="Content Placeholder 7"/>
          <p:cNvGraphicFramePr>
            <a:graphicFrameLocks/>
          </p:cNvGraphicFramePr>
          <p:nvPr>
            <p:extLst>
              <p:ext uri="{D42A27DB-BD31-4B8C-83A1-F6EECF244321}">
                <p14:modId xmlns:p14="http://schemas.microsoft.com/office/powerpoint/2010/main" val="3761102685"/>
              </p:ext>
            </p:extLst>
          </p:nvPr>
        </p:nvGraphicFramePr>
        <p:xfrm>
          <a:off x="5956300" y="3644900"/>
          <a:ext cx="3187700" cy="1556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2" name="Straight Arrow Connector 11"/>
          <p:cNvCxnSpPr/>
          <p:nvPr/>
        </p:nvCxnSpPr>
        <p:spPr>
          <a:xfrm>
            <a:off x="6375400" y="3492500"/>
            <a:ext cx="3302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626100" y="5803900"/>
            <a:ext cx="2832100" cy="461665"/>
          </a:xfrm>
          <a:prstGeom prst="rect">
            <a:avLst/>
          </a:prstGeom>
          <a:noFill/>
        </p:spPr>
        <p:txBody>
          <a:bodyPr wrap="square" rtlCol="0">
            <a:spAutoFit/>
          </a:bodyPr>
          <a:lstStyle/>
          <a:p>
            <a:r>
              <a:rPr lang="en-US" sz="1200" dirty="0"/>
              <a:t>Adapted from </a:t>
            </a:r>
            <a:r>
              <a:rPr lang="en-US" sz="1200" dirty="0" err="1"/>
              <a:t>Celona</a:t>
            </a:r>
            <a:r>
              <a:rPr lang="en-US" sz="1200" dirty="0"/>
              <a:t>, Driver, Hall article referred to herein</a:t>
            </a:r>
          </a:p>
        </p:txBody>
      </p:sp>
    </p:spTree>
    <p:extLst>
      <p:ext uri="{BB962C8B-B14F-4D97-AF65-F5344CB8AC3E}">
        <p14:creationId xmlns:p14="http://schemas.microsoft.com/office/powerpoint/2010/main" val="4203986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Decisions </a:t>
            </a:r>
            <a:r>
              <a:rPr lang="en-US" dirty="0" err="1"/>
              <a:t>vs</a:t>
            </a:r>
            <a:r>
              <a:rPr lang="en-US" dirty="0"/>
              <a:t> outcomes</a:t>
            </a:r>
          </a:p>
        </p:txBody>
      </p:sp>
      <p:sp>
        <p:nvSpPr>
          <p:cNvPr id="13" name="Text Placeholder 12"/>
          <p:cNvSpPr>
            <a:spLocks noGrp="1"/>
          </p:cNvSpPr>
          <p:nvPr>
            <p:ph type="body" sz="quarter" idx="15"/>
          </p:nvPr>
        </p:nvSpPr>
        <p:spPr/>
        <p:txBody>
          <a:bodyPr/>
          <a:lstStyle/>
          <a:p>
            <a:r>
              <a:rPr lang="en-US" dirty="0"/>
              <a:t>02</a:t>
            </a:r>
          </a:p>
        </p:txBody>
      </p:sp>
    </p:spTree>
    <p:extLst>
      <p:ext uri="{BB962C8B-B14F-4D97-AF65-F5344CB8AC3E}">
        <p14:creationId xmlns:p14="http://schemas.microsoft.com/office/powerpoint/2010/main" val="724837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What does this mean?</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Decision </a:t>
            </a:r>
            <a:r>
              <a:rPr lang="en-US" dirty="0" err="1">
                <a:solidFill>
                  <a:srgbClr val="8064A2"/>
                </a:solidFill>
              </a:rPr>
              <a:t>vs</a:t>
            </a:r>
            <a:r>
              <a:rPr lang="en-US" dirty="0">
                <a:solidFill>
                  <a:srgbClr val="8064A2"/>
                </a:solidFill>
              </a:rPr>
              <a:t> outcomes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4025900" y="1417638"/>
            <a:ext cx="4660900" cy="4608512"/>
          </a:xfrm>
        </p:spPr>
        <p:txBody>
          <a:bodyPr>
            <a:normAutofit/>
          </a:bodyPr>
          <a:lstStyle/>
          <a:p>
            <a:pPr marL="457200" lvl="1" indent="0">
              <a:buNone/>
            </a:pPr>
            <a:r>
              <a:rPr lang="en-US" sz="1800" dirty="0">
                <a:solidFill>
                  <a:schemeClr val="tx1">
                    <a:lumMod val="65000"/>
                    <a:lumOff val="35000"/>
                  </a:schemeClr>
                </a:solidFill>
              </a:rPr>
              <a:t>It is critical to judge the decision separate from the outcome.</a:t>
            </a:r>
          </a:p>
          <a:p>
            <a:pPr marL="457200" lvl="1" indent="0">
              <a:buNone/>
            </a:pPr>
            <a:endParaRPr lang="en-US" sz="1800" dirty="0">
              <a:solidFill>
                <a:schemeClr val="tx1">
                  <a:lumMod val="65000"/>
                  <a:lumOff val="35000"/>
                </a:schemeClr>
              </a:solidFill>
            </a:endParaRPr>
          </a:p>
          <a:p>
            <a:pPr marL="457200" lvl="1" indent="0">
              <a:buNone/>
            </a:pPr>
            <a:r>
              <a:rPr lang="en-US" sz="1800" dirty="0">
                <a:solidFill>
                  <a:schemeClr val="tx1">
                    <a:lumMod val="65000"/>
                    <a:lumOff val="35000"/>
                  </a:schemeClr>
                </a:solidFill>
              </a:rPr>
              <a:t>The quality of the decision does not have anything to do with the outcome.</a:t>
            </a:r>
          </a:p>
          <a:p>
            <a:pPr marL="457200" lvl="1" indent="0">
              <a:buNone/>
            </a:pPr>
            <a:endParaRPr lang="en-US" sz="1800" dirty="0">
              <a:solidFill>
                <a:schemeClr val="tx1">
                  <a:lumMod val="65000"/>
                  <a:lumOff val="35000"/>
                </a:schemeClr>
              </a:solidFill>
            </a:endParaRPr>
          </a:p>
          <a:p>
            <a:pPr marL="457200" lvl="1" indent="0">
              <a:buNone/>
            </a:pPr>
            <a:r>
              <a:rPr lang="en-US" sz="1800" dirty="0">
                <a:solidFill>
                  <a:schemeClr val="tx1">
                    <a:lumMod val="65000"/>
                    <a:lumOff val="35000"/>
                  </a:schemeClr>
                </a:solidFill>
              </a:rPr>
              <a:t>But … people do not normally think this way.  They evaluate their decisions based on the outcome.  Biases are in play here – people rationalize and use hindsight to explain the outcome.</a:t>
            </a:r>
          </a:p>
          <a:p>
            <a:pPr marL="457200" lvl="1" indent="0">
              <a:buNone/>
            </a:pPr>
            <a:endParaRPr lang="en-US" sz="1800" dirty="0">
              <a:solidFill>
                <a:schemeClr val="tx1">
                  <a:lumMod val="65000"/>
                  <a:lumOff val="35000"/>
                </a:schemeClr>
              </a:solidFill>
            </a:endParaRPr>
          </a:p>
        </p:txBody>
      </p:sp>
      <p:sp>
        <p:nvSpPr>
          <p:cNvPr id="5" name="TextBox 4"/>
          <p:cNvSpPr txBox="1"/>
          <p:nvPr/>
        </p:nvSpPr>
        <p:spPr>
          <a:xfrm rot="16200000">
            <a:off x="148882" y="4346918"/>
            <a:ext cx="1997166" cy="923330"/>
          </a:xfrm>
          <a:prstGeom prst="rect">
            <a:avLst/>
          </a:prstGeom>
          <a:noFill/>
        </p:spPr>
        <p:txBody>
          <a:bodyPr wrap="square" rtlCol="0">
            <a:spAutoFit/>
          </a:bodyPr>
          <a:lstStyle/>
          <a:p>
            <a:r>
              <a:rPr lang="en-US" b="1" dirty="0">
                <a:solidFill>
                  <a:schemeClr val="bg1"/>
                </a:solidFill>
              </a:rPr>
              <a:t>Quality of Decision</a:t>
            </a:r>
          </a:p>
          <a:p>
            <a:endParaRPr lang="en-US" b="1" dirty="0">
              <a:solidFill>
                <a:schemeClr val="bg1"/>
              </a:solidFill>
            </a:endParaRPr>
          </a:p>
          <a:p>
            <a:r>
              <a:rPr lang="en-US" b="1" dirty="0">
                <a:solidFill>
                  <a:schemeClr val="bg1"/>
                </a:solidFill>
              </a:rPr>
              <a:t>Bad                 Good</a:t>
            </a:r>
          </a:p>
        </p:txBody>
      </p:sp>
      <p:pic>
        <p:nvPicPr>
          <p:cNvPr id="10" name="Picture 9"/>
          <p:cNvPicPr>
            <a:picLocks noChangeAspect="1"/>
          </p:cNvPicPr>
          <p:nvPr/>
        </p:nvPicPr>
        <p:blipFill>
          <a:blip r:embed="rId3"/>
          <a:stretch>
            <a:fillRect/>
          </a:stretch>
        </p:blipFill>
        <p:spPr>
          <a:xfrm>
            <a:off x="476250" y="1587500"/>
            <a:ext cx="1308100" cy="1308100"/>
          </a:xfrm>
          <a:prstGeom prst="rect">
            <a:avLst/>
          </a:prstGeom>
        </p:spPr>
      </p:pic>
      <p:pic>
        <p:nvPicPr>
          <p:cNvPr id="12" name="Picture 11"/>
          <p:cNvPicPr>
            <a:picLocks noChangeAspect="1"/>
          </p:cNvPicPr>
          <p:nvPr/>
        </p:nvPicPr>
        <p:blipFill>
          <a:blip r:embed="rId4"/>
          <a:stretch>
            <a:fillRect/>
          </a:stretch>
        </p:blipFill>
        <p:spPr>
          <a:xfrm>
            <a:off x="434382" y="3924300"/>
            <a:ext cx="1993900" cy="1993900"/>
          </a:xfrm>
          <a:prstGeom prst="rect">
            <a:avLst/>
          </a:prstGeom>
        </p:spPr>
      </p:pic>
      <p:pic>
        <p:nvPicPr>
          <p:cNvPr id="13" name="Picture 12"/>
          <p:cNvPicPr>
            <a:picLocks noChangeAspect="1"/>
          </p:cNvPicPr>
          <p:nvPr/>
        </p:nvPicPr>
        <p:blipFill>
          <a:blip r:embed="rId5"/>
          <a:stretch>
            <a:fillRect/>
          </a:stretch>
        </p:blipFill>
        <p:spPr>
          <a:xfrm>
            <a:off x="1997189" y="2089150"/>
            <a:ext cx="2150533" cy="1612900"/>
          </a:xfrm>
          <a:prstGeom prst="rect">
            <a:avLst/>
          </a:prstGeom>
        </p:spPr>
      </p:pic>
    </p:spTree>
    <p:extLst>
      <p:ext uri="{BB962C8B-B14F-4D97-AF65-F5344CB8AC3E}">
        <p14:creationId xmlns:p14="http://schemas.microsoft.com/office/powerpoint/2010/main" val="3821553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Decisions are different from outcomes</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Decision </a:t>
            </a:r>
            <a:r>
              <a:rPr lang="en-US" dirty="0" err="1">
                <a:solidFill>
                  <a:srgbClr val="8064A2"/>
                </a:solidFill>
              </a:rPr>
              <a:t>vs</a:t>
            </a:r>
            <a:r>
              <a:rPr lang="en-US" dirty="0">
                <a:solidFill>
                  <a:srgbClr val="8064A2"/>
                </a:solidFill>
              </a:rPr>
              <a:t> outcomes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4025900" y="1417638"/>
            <a:ext cx="4660900" cy="4608512"/>
          </a:xfrm>
        </p:spPr>
        <p:txBody>
          <a:bodyPr>
            <a:normAutofit fontScale="62500" lnSpcReduction="20000"/>
          </a:bodyPr>
          <a:lstStyle/>
          <a:p>
            <a:pPr marL="457200" lvl="1" indent="0">
              <a:buNone/>
            </a:pPr>
            <a:r>
              <a:rPr lang="en-US" dirty="0">
                <a:solidFill>
                  <a:schemeClr val="tx1">
                    <a:lumMod val="65000"/>
                    <a:lumOff val="35000"/>
                  </a:schemeClr>
                </a:solidFill>
              </a:rPr>
              <a:t>We desire good outcomes and good decisions are what we can do to maximize the likelihood of good outcomes.  </a:t>
            </a:r>
          </a:p>
          <a:p>
            <a:pPr marL="457200" lvl="1" indent="0">
              <a:buNone/>
            </a:pPr>
            <a:endParaRPr lang="en-US" dirty="0">
              <a:solidFill>
                <a:schemeClr val="tx1">
                  <a:lumMod val="65000"/>
                  <a:lumOff val="35000"/>
                </a:schemeClr>
              </a:solidFill>
            </a:endParaRPr>
          </a:p>
          <a:p>
            <a:pPr marL="457200" lvl="1" indent="0">
              <a:buNone/>
            </a:pPr>
            <a:r>
              <a:rPr lang="en-US" dirty="0">
                <a:solidFill>
                  <a:schemeClr val="tx1">
                    <a:lumMod val="65000"/>
                    <a:lumOff val="35000"/>
                  </a:schemeClr>
                </a:solidFill>
              </a:rPr>
              <a:t>This is easy when there is an individual decision maker and a non-complex problem.  But in a multi-decision-maker environment, it is difficult to determine when the organization is “decision-ready”.</a:t>
            </a:r>
          </a:p>
          <a:p>
            <a:pPr marL="457200" lvl="1" indent="0">
              <a:buNone/>
            </a:pPr>
            <a:endParaRPr lang="en-US" dirty="0">
              <a:solidFill>
                <a:schemeClr val="tx1">
                  <a:lumMod val="65000"/>
                  <a:lumOff val="35000"/>
                </a:schemeClr>
              </a:solidFill>
            </a:endParaRPr>
          </a:p>
          <a:p>
            <a:pPr marL="457200" lvl="1" indent="0">
              <a:buNone/>
            </a:pPr>
            <a:r>
              <a:rPr lang="en-US" dirty="0">
                <a:solidFill>
                  <a:schemeClr val="tx1">
                    <a:lumMod val="65000"/>
                    <a:lumOff val="35000"/>
                  </a:schemeClr>
                </a:solidFill>
              </a:rPr>
              <a:t>Being decision-ready requires agreement on quality of alternatives, information and values.  You must be able to answer:</a:t>
            </a:r>
          </a:p>
          <a:p>
            <a:pPr lvl="1">
              <a:buFont typeface="Arial"/>
              <a:buChar char="•"/>
            </a:pPr>
            <a:r>
              <a:rPr lang="en-US" dirty="0">
                <a:solidFill>
                  <a:schemeClr val="tx1">
                    <a:lumMod val="65000"/>
                    <a:lumOff val="35000"/>
                  </a:schemeClr>
                </a:solidFill>
              </a:rPr>
              <a:t> ”Are we all addressing the same problem?” and </a:t>
            </a:r>
          </a:p>
          <a:p>
            <a:pPr lvl="1">
              <a:buFont typeface="Arial"/>
              <a:buChar char="•"/>
            </a:pPr>
            <a:r>
              <a:rPr lang="en-US" dirty="0">
                <a:solidFill>
                  <a:schemeClr val="tx1">
                    <a:lumMod val="65000"/>
                    <a:lumOff val="35000"/>
                  </a:schemeClr>
                </a:solidFill>
              </a:rPr>
              <a:t>“Can we engage the organization to act?”</a:t>
            </a:r>
          </a:p>
        </p:txBody>
      </p:sp>
      <p:sp>
        <p:nvSpPr>
          <p:cNvPr id="5" name="TextBox 4"/>
          <p:cNvSpPr txBox="1"/>
          <p:nvPr/>
        </p:nvSpPr>
        <p:spPr>
          <a:xfrm rot="16200000">
            <a:off x="148882" y="4346918"/>
            <a:ext cx="1997166" cy="923330"/>
          </a:xfrm>
          <a:prstGeom prst="rect">
            <a:avLst/>
          </a:prstGeom>
          <a:noFill/>
        </p:spPr>
        <p:txBody>
          <a:bodyPr wrap="square" rtlCol="0">
            <a:spAutoFit/>
          </a:bodyPr>
          <a:lstStyle/>
          <a:p>
            <a:r>
              <a:rPr lang="en-US" b="1" dirty="0">
                <a:solidFill>
                  <a:schemeClr val="bg1"/>
                </a:solidFill>
              </a:rPr>
              <a:t>Quality of Decision</a:t>
            </a:r>
          </a:p>
          <a:p>
            <a:endParaRPr lang="en-US" b="1" dirty="0">
              <a:solidFill>
                <a:schemeClr val="bg1"/>
              </a:solidFill>
            </a:endParaRPr>
          </a:p>
          <a:p>
            <a:r>
              <a:rPr lang="en-US" b="1" dirty="0">
                <a:solidFill>
                  <a:schemeClr val="bg1"/>
                </a:solidFill>
              </a:rPr>
              <a:t>Bad                 Good</a:t>
            </a:r>
          </a:p>
        </p:txBody>
      </p:sp>
      <p:sp>
        <p:nvSpPr>
          <p:cNvPr id="24" name="Rectangle 23"/>
          <p:cNvSpPr/>
          <p:nvPr/>
        </p:nvSpPr>
        <p:spPr>
          <a:xfrm>
            <a:off x="685799" y="1905000"/>
            <a:ext cx="2286001" cy="3810001"/>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4"/>
                </a:solidFill>
              </a:rPr>
              <a:t>It is human nature to prefer doing what already know how to do, whether or not it leads to a good decision.</a:t>
            </a:r>
          </a:p>
          <a:p>
            <a:pPr algn="ctr"/>
            <a:endParaRPr lang="en-US" sz="1400" b="1" dirty="0">
              <a:solidFill>
                <a:schemeClr val="accent4"/>
              </a:solidFill>
            </a:endParaRPr>
          </a:p>
          <a:p>
            <a:pPr algn="ctr"/>
            <a:r>
              <a:rPr lang="en-US" sz="1400" b="1" dirty="0">
                <a:solidFill>
                  <a:schemeClr val="accent4"/>
                </a:solidFill>
              </a:rPr>
              <a:t>In contrast, good decision-making processes help us to first identify what is most important about the decision and its outcome, and then to address those particular issues- even if doing so forces us out our comfort zone.</a:t>
            </a:r>
          </a:p>
        </p:txBody>
      </p:sp>
    </p:spTree>
    <p:extLst>
      <p:ext uri="{BB962C8B-B14F-4D97-AF65-F5344CB8AC3E}">
        <p14:creationId xmlns:p14="http://schemas.microsoft.com/office/powerpoint/2010/main" val="4166155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4 variations</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Decision </a:t>
            </a:r>
            <a:r>
              <a:rPr lang="en-US" dirty="0" err="1">
                <a:solidFill>
                  <a:srgbClr val="8064A2"/>
                </a:solidFill>
              </a:rPr>
              <a:t>vs</a:t>
            </a:r>
            <a:r>
              <a:rPr lang="en-US" dirty="0">
                <a:solidFill>
                  <a:srgbClr val="8064A2"/>
                </a:solidFill>
              </a:rPr>
              <a:t> outcomes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4025900" y="1417638"/>
            <a:ext cx="4660900" cy="4608512"/>
          </a:xfrm>
        </p:spPr>
        <p:txBody>
          <a:bodyPr>
            <a:normAutofit/>
          </a:bodyPr>
          <a:lstStyle/>
          <a:p>
            <a:pPr marL="457200" lvl="1" indent="0">
              <a:buNone/>
            </a:pPr>
            <a:r>
              <a:rPr lang="en-US" sz="1900" dirty="0">
                <a:solidFill>
                  <a:schemeClr val="tx1">
                    <a:lumMod val="65000"/>
                    <a:lumOff val="35000"/>
                  </a:schemeClr>
                </a:solidFill>
              </a:rPr>
              <a:t>The decision has quality at the time it is made.  There are four variations of decisions and outcomes:</a:t>
            </a:r>
          </a:p>
          <a:p>
            <a:pPr marL="457200" lvl="1" indent="0">
              <a:buNone/>
            </a:pPr>
            <a:endParaRPr lang="en-US" sz="1900" dirty="0">
              <a:solidFill>
                <a:schemeClr val="tx1">
                  <a:lumMod val="65000"/>
                  <a:lumOff val="35000"/>
                </a:schemeClr>
              </a:solidFill>
            </a:endParaRPr>
          </a:p>
          <a:p>
            <a:pPr lvl="1"/>
            <a:r>
              <a:rPr lang="en-US" sz="1900" dirty="0">
                <a:solidFill>
                  <a:schemeClr val="tx1">
                    <a:lumMod val="65000"/>
                    <a:lumOff val="35000"/>
                  </a:schemeClr>
                </a:solidFill>
              </a:rPr>
              <a:t>Good decision and good outcome</a:t>
            </a:r>
          </a:p>
          <a:p>
            <a:pPr lvl="1"/>
            <a:r>
              <a:rPr lang="en-US" sz="1900" dirty="0">
                <a:solidFill>
                  <a:schemeClr val="tx1">
                    <a:lumMod val="65000"/>
                    <a:lumOff val="35000"/>
                  </a:schemeClr>
                </a:solidFill>
              </a:rPr>
              <a:t>Good decision and bad outcome</a:t>
            </a:r>
          </a:p>
          <a:p>
            <a:pPr lvl="1"/>
            <a:r>
              <a:rPr lang="en-US" sz="1900" dirty="0">
                <a:solidFill>
                  <a:schemeClr val="tx1">
                    <a:lumMod val="65000"/>
                    <a:lumOff val="35000"/>
                  </a:schemeClr>
                </a:solidFill>
              </a:rPr>
              <a:t>Bad decision and good outcome</a:t>
            </a:r>
          </a:p>
          <a:p>
            <a:pPr lvl="1"/>
            <a:r>
              <a:rPr lang="en-US" sz="1900" dirty="0">
                <a:solidFill>
                  <a:schemeClr val="tx1">
                    <a:lumMod val="65000"/>
                    <a:lumOff val="35000"/>
                  </a:schemeClr>
                </a:solidFill>
              </a:rPr>
              <a:t>Bad decision and bad outcome</a:t>
            </a:r>
            <a:r>
              <a:rPr lang="en-US" sz="1900" dirty="0"/>
              <a:t>	</a:t>
            </a:r>
          </a:p>
          <a:p>
            <a:pPr marL="457200" lvl="1" indent="0">
              <a:buNone/>
            </a:pPr>
            <a:endParaRPr lang="en-US" dirty="0">
              <a:solidFill>
                <a:schemeClr val="tx1">
                  <a:lumMod val="65000"/>
                  <a:lumOff val="35000"/>
                </a:schemeClr>
              </a:solidFill>
            </a:endParaRPr>
          </a:p>
          <a:p>
            <a:pPr marL="457200" lvl="1" indent="0">
              <a:buNone/>
            </a:pPr>
            <a:endParaRPr lang="en-US" dirty="0">
              <a:solidFill>
                <a:schemeClr val="tx1">
                  <a:lumMod val="65000"/>
                  <a:lumOff val="3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33718329"/>
              </p:ext>
            </p:extLst>
          </p:nvPr>
        </p:nvGraphicFramePr>
        <p:xfrm>
          <a:off x="596900" y="2679700"/>
          <a:ext cx="3619500" cy="3291840"/>
        </p:xfrm>
        <a:graphic>
          <a:graphicData uri="http://schemas.openxmlformats.org/drawingml/2006/table">
            <a:tbl>
              <a:tblPr firstRow="1" bandRow="1">
                <a:tableStyleId>{00A15C55-8517-42AA-B614-E9B94910E393}</a:tableStyleId>
              </a:tblPr>
              <a:tblGrid>
                <a:gridCol w="12065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tblGrid>
              <a:tr h="370840">
                <a:tc>
                  <a:txBody>
                    <a:bodyPr/>
                    <a:lstStyle/>
                    <a:p>
                      <a:endParaRPr lang="en-US" dirty="0"/>
                    </a:p>
                  </a:txBody>
                  <a:tcPr>
                    <a:noFill/>
                  </a:tcPr>
                </a:tc>
                <a:tc gridSpan="2">
                  <a:txBody>
                    <a:bodyPr/>
                    <a:lstStyle/>
                    <a:p>
                      <a:r>
                        <a:rPr lang="en-US" dirty="0"/>
                        <a:t>  Quality of outcome</a:t>
                      </a:r>
                    </a:p>
                    <a:p>
                      <a:endParaRPr lang="en-US" dirty="0"/>
                    </a:p>
                    <a:p>
                      <a:r>
                        <a:rPr lang="en-US" dirty="0"/>
                        <a:t>Bad                      Good</a:t>
                      </a:r>
                    </a:p>
                  </a:txBody>
                  <a:tcPr/>
                </a:tc>
                <a:tc hMerge="1">
                  <a:txBody>
                    <a:bodyPr/>
                    <a:lstStyle/>
                    <a:p>
                      <a:endParaRPr lang="en-US" dirty="0"/>
                    </a:p>
                  </a:txBody>
                  <a:tcPr/>
                </a:tc>
                <a:extLst>
                  <a:ext uri="{0D108BD9-81ED-4DB2-BD59-A6C34878D82A}">
                    <a16:rowId xmlns:a16="http://schemas.microsoft.com/office/drawing/2014/main" val="10000"/>
                  </a:ext>
                </a:extLst>
              </a:tr>
              <a:tr h="370840">
                <a:tc rowSpan="2">
                  <a:txBody>
                    <a:bodyPr/>
                    <a:lstStyle/>
                    <a:p>
                      <a:endParaRPr lang="en-US" dirty="0"/>
                    </a:p>
                  </a:txBody>
                  <a:tcPr>
                    <a:solidFill>
                      <a:schemeClr val="accent4"/>
                    </a:solidFill>
                  </a:tcPr>
                </a:tc>
                <a:tc>
                  <a:txBody>
                    <a:bodyPr/>
                    <a:lstStyle/>
                    <a:p>
                      <a:r>
                        <a:rPr lang="en-US" dirty="0"/>
                        <a:t>Good decision</a:t>
                      </a:r>
                    </a:p>
                    <a:p>
                      <a:r>
                        <a:rPr lang="en-US" dirty="0"/>
                        <a:t>Bad outcome</a:t>
                      </a:r>
                    </a:p>
                  </a:txBody>
                  <a:tcPr/>
                </a:tc>
                <a:tc>
                  <a:txBody>
                    <a:bodyPr/>
                    <a:lstStyle/>
                    <a:p>
                      <a:r>
                        <a:rPr lang="en-US" dirty="0"/>
                        <a:t>Good decision</a:t>
                      </a:r>
                    </a:p>
                    <a:p>
                      <a:r>
                        <a:rPr lang="en-US" dirty="0"/>
                        <a:t>Good outcome</a:t>
                      </a:r>
                    </a:p>
                  </a:txBody>
                  <a:tcPr/>
                </a:tc>
                <a:extLst>
                  <a:ext uri="{0D108BD9-81ED-4DB2-BD59-A6C34878D82A}">
                    <a16:rowId xmlns:a16="http://schemas.microsoft.com/office/drawing/2014/main" val="10001"/>
                  </a:ext>
                </a:extLst>
              </a:tr>
              <a:tr h="370840">
                <a:tc vMerge="1">
                  <a:txBody>
                    <a:bodyPr/>
                    <a:lstStyle/>
                    <a:p>
                      <a:endParaRPr lang="en-US" dirty="0"/>
                    </a:p>
                  </a:txBody>
                  <a:tcPr>
                    <a:solidFill>
                      <a:schemeClr val="accent4">
                        <a:lumMod val="75000"/>
                      </a:schemeClr>
                    </a:solidFill>
                  </a:tcPr>
                </a:tc>
                <a:tc>
                  <a:txBody>
                    <a:bodyPr/>
                    <a:lstStyle/>
                    <a:p>
                      <a:r>
                        <a:rPr lang="en-US" dirty="0"/>
                        <a:t>Bad decision</a:t>
                      </a:r>
                    </a:p>
                    <a:p>
                      <a:r>
                        <a:rPr lang="en-US" dirty="0"/>
                        <a:t>Bad</a:t>
                      </a:r>
                      <a:r>
                        <a:rPr lang="en-US" baseline="0" dirty="0"/>
                        <a:t> outcome</a:t>
                      </a:r>
                      <a:endParaRPr lang="en-US" dirty="0"/>
                    </a:p>
                  </a:txBody>
                  <a:tcPr/>
                </a:tc>
                <a:tc>
                  <a:txBody>
                    <a:bodyPr/>
                    <a:lstStyle/>
                    <a:p>
                      <a:r>
                        <a:rPr lang="en-US" dirty="0"/>
                        <a:t>Bad decision Good outcome</a:t>
                      </a:r>
                    </a:p>
                  </a:txBody>
                  <a:tcPr/>
                </a:tc>
                <a:extLst>
                  <a:ext uri="{0D108BD9-81ED-4DB2-BD59-A6C34878D82A}">
                    <a16:rowId xmlns:a16="http://schemas.microsoft.com/office/drawing/2014/main" val="10002"/>
                  </a:ext>
                </a:extLst>
              </a:tr>
            </a:tbl>
          </a:graphicData>
        </a:graphic>
      </p:graphicFrame>
      <p:cxnSp>
        <p:nvCxnSpPr>
          <p:cNvPr id="4" name="Straight Arrow Connector 3"/>
          <p:cNvCxnSpPr/>
          <p:nvPr/>
        </p:nvCxnSpPr>
        <p:spPr>
          <a:xfrm flipV="1">
            <a:off x="1999374" y="3162300"/>
            <a:ext cx="1670926" cy="127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rot="16200000">
            <a:off x="148882" y="4346918"/>
            <a:ext cx="1997166" cy="923330"/>
          </a:xfrm>
          <a:prstGeom prst="rect">
            <a:avLst/>
          </a:prstGeom>
          <a:noFill/>
        </p:spPr>
        <p:txBody>
          <a:bodyPr wrap="square" rtlCol="0">
            <a:spAutoFit/>
          </a:bodyPr>
          <a:lstStyle/>
          <a:p>
            <a:r>
              <a:rPr lang="en-US" b="1" dirty="0">
                <a:solidFill>
                  <a:schemeClr val="bg1"/>
                </a:solidFill>
              </a:rPr>
              <a:t>Quality of Decision</a:t>
            </a:r>
          </a:p>
          <a:p>
            <a:endParaRPr lang="en-US" b="1" dirty="0">
              <a:solidFill>
                <a:schemeClr val="bg1"/>
              </a:solidFill>
            </a:endParaRPr>
          </a:p>
          <a:p>
            <a:r>
              <a:rPr lang="en-US" b="1" dirty="0">
                <a:solidFill>
                  <a:schemeClr val="bg1"/>
                </a:solidFill>
              </a:rPr>
              <a:t>Bad                 Good</a:t>
            </a:r>
          </a:p>
        </p:txBody>
      </p:sp>
      <p:cxnSp>
        <p:nvCxnSpPr>
          <p:cNvPr id="24" name="Straight Arrow Connector 23"/>
          <p:cNvCxnSpPr/>
          <p:nvPr/>
        </p:nvCxnSpPr>
        <p:spPr>
          <a:xfrm flipV="1">
            <a:off x="1187372" y="4013200"/>
            <a:ext cx="0" cy="16383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636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Decisions are not equal to outcomes</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Decision </a:t>
            </a:r>
            <a:r>
              <a:rPr lang="en-US" dirty="0" err="1">
                <a:solidFill>
                  <a:srgbClr val="8064A2"/>
                </a:solidFill>
              </a:rPr>
              <a:t>vs</a:t>
            </a:r>
            <a:r>
              <a:rPr lang="en-US" dirty="0">
                <a:solidFill>
                  <a:srgbClr val="8064A2"/>
                </a:solidFill>
              </a:rPr>
              <a:t> outcomes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graphicFrame>
        <p:nvGraphicFramePr>
          <p:cNvPr id="2" name="Table 1"/>
          <p:cNvGraphicFramePr>
            <a:graphicFrameLocks noGrp="1"/>
          </p:cNvGraphicFramePr>
          <p:nvPr>
            <p:extLst>
              <p:ext uri="{D42A27DB-BD31-4B8C-83A1-F6EECF244321}">
                <p14:modId xmlns:p14="http://schemas.microsoft.com/office/powerpoint/2010/main" val="1769276173"/>
              </p:ext>
            </p:extLst>
          </p:nvPr>
        </p:nvGraphicFramePr>
        <p:xfrm>
          <a:off x="1346201" y="1714499"/>
          <a:ext cx="6324600" cy="3278929"/>
        </p:xfrm>
        <a:graphic>
          <a:graphicData uri="http://schemas.openxmlformats.org/drawingml/2006/table">
            <a:tbl>
              <a:tblPr firstRow="1" bandRow="1">
                <a:tableStyleId>{00A15C55-8517-42AA-B614-E9B94910E393}</a:tableStyleId>
              </a:tblPr>
              <a:tblGrid>
                <a:gridCol w="2108200">
                  <a:extLst>
                    <a:ext uri="{9D8B030D-6E8A-4147-A177-3AD203B41FA5}">
                      <a16:colId xmlns:a16="http://schemas.microsoft.com/office/drawing/2014/main" val="20000"/>
                    </a:ext>
                  </a:extLst>
                </a:gridCol>
                <a:gridCol w="2108200">
                  <a:extLst>
                    <a:ext uri="{9D8B030D-6E8A-4147-A177-3AD203B41FA5}">
                      <a16:colId xmlns:a16="http://schemas.microsoft.com/office/drawing/2014/main" val="20001"/>
                    </a:ext>
                  </a:extLst>
                </a:gridCol>
                <a:gridCol w="2108200">
                  <a:extLst>
                    <a:ext uri="{9D8B030D-6E8A-4147-A177-3AD203B41FA5}">
                      <a16:colId xmlns:a16="http://schemas.microsoft.com/office/drawing/2014/main" val="20002"/>
                    </a:ext>
                  </a:extLst>
                </a:gridCol>
              </a:tblGrid>
              <a:tr h="988483">
                <a:tc>
                  <a:txBody>
                    <a:bodyPr/>
                    <a:lstStyle/>
                    <a:p>
                      <a:endParaRPr lang="en-US" dirty="0"/>
                    </a:p>
                  </a:txBody>
                  <a:tcPr>
                    <a:noFill/>
                  </a:tcPr>
                </a:tc>
                <a:tc gridSpan="2">
                  <a:txBody>
                    <a:bodyPr/>
                    <a:lstStyle/>
                    <a:p>
                      <a:r>
                        <a:rPr lang="en-US" dirty="0"/>
                        <a:t>                       Quality of outcome</a:t>
                      </a:r>
                    </a:p>
                    <a:p>
                      <a:endParaRPr lang="en-US" dirty="0"/>
                    </a:p>
                    <a:p>
                      <a:r>
                        <a:rPr lang="en-US" dirty="0"/>
                        <a:t>            Bad                                   Good</a:t>
                      </a:r>
                    </a:p>
                  </a:txBody>
                  <a:tcPr/>
                </a:tc>
                <a:tc hMerge="1">
                  <a:txBody>
                    <a:bodyPr/>
                    <a:lstStyle/>
                    <a:p>
                      <a:endParaRPr lang="en-US" dirty="0"/>
                    </a:p>
                  </a:txBody>
                  <a:tcPr/>
                </a:tc>
                <a:extLst>
                  <a:ext uri="{0D108BD9-81ED-4DB2-BD59-A6C34878D82A}">
                    <a16:rowId xmlns:a16="http://schemas.microsoft.com/office/drawing/2014/main" val="10000"/>
                  </a:ext>
                </a:extLst>
              </a:tr>
              <a:tr h="1005418">
                <a:tc rowSpan="2">
                  <a:txBody>
                    <a:bodyPr/>
                    <a:lstStyle/>
                    <a:p>
                      <a:endParaRPr lang="en-US" dirty="0"/>
                    </a:p>
                  </a:txBody>
                  <a:tcPr>
                    <a:solidFill>
                      <a:schemeClr val="accent4"/>
                    </a:solidFill>
                  </a:tcPr>
                </a:tc>
                <a:tc>
                  <a:txBody>
                    <a:bodyPr/>
                    <a:lstStyle/>
                    <a:p>
                      <a:r>
                        <a:rPr lang="en-US" dirty="0"/>
                        <a:t>Driving</a:t>
                      </a:r>
                      <a:r>
                        <a:rPr lang="en-US" baseline="0" dirty="0"/>
                        <a:t> sober and getting into an </a:t>
                      </a:r>
                      <a:r>
                        <a:rPr lang="en-US" baseline="0"/>
                        <a:t>accidtropt</a:t>
                      </a:r>
                      <a:endParaRPr lang="en-US" dirty="0"/>
                    </a:p>
                  </a:txBody>
                  <a:tcPr/>
                </a:tc>
                <a:tc>
                  <a:txBody>
                    <a:bodyPr/>
                    <a:lstStyle/>
                    <a:p>
                      <a:r>
                        <a:rPr lang="en-US" dirty="0"/>
                        <a:t>Driving</a:t>
                      </a:r>
                      <a:r>
                        <a:rPr lang="en-US" baseline="0" dirty="0"/>
                        <a:t> sober and arriving safely</a:t>
                      </a:r>
                      <a:endParaRPr lang="en-US" dirty="0"/>
                    </a:p>
                  </a:txBody>
                  <a:tcPr/>
                </a:tc>
                <a:extLst>
                  <a:ext uri="{0D108BD9-81ED-4DB2-BD59-A6C34878D82A}">
                    <a16:rowId xmlns:a16="http://schemas.microsoft.com/office/drawing/2014/main" val="10001"/>
                  </a:ext>
                </a:extLst>
              </a:tr>
              <a:tr h="1285028">
                <a:tc vMerge="1">
                  <a:txBody>
                    <a:bodyPr/>
                    <a:lstStyle/>
                    <a:p>
                      <a:endParaRPr lang="en-US" dirty="0"/>
                    </a:p>
                  </a:txBody>
                  <a:tcPr>
                    <a:solidFill>
                      <a:schemeClr val="accent4">
                        <a:lumMod val="75000"/>
                      </a:schemeClr>
                    </a:solidFill>
                  </a:tcPr>
                </a:tc>
                <a:tc>
                  <a:txBody>
                    <a:bodyPr/>
                    <a:lstStyle/>
                    <a:p>
                      <a:r>
                        <a:rPr lang="en-US" dirty="0"/>
                        <a:t>Driving</a:t>
                      </a:r>
                      <a:r>
                        <a:rPr lang="en-US" baseline="0" dirty="0"/>
                        <a:t> drunk and getting into an accident</a:t>
                      </a:r>
                      <a:endParaRPr lang="en-US" dirty="0"/>
                    </a:p>
                  </a:txBody>
                  <a:tcPr/>
                </a:tc>
                <a:tc>
                  <a:txBody>
                    <a:bodyPr/>
                    <a:lstStyle/>
                    <a:p>
                      <a:r>
                        <a:rPr lang="en-US" dirty="0"/>
                        <a:t>Driving</a:t>
                      </a:r>
                      <a:r>
                        <a:rPr lang="en-US" baseline="0" dirty="0"/>
                        <a:t> drunk and arriving safely</a:t>
                      </a:r>
                      <a:endParaRPr lang="en-US" dirty="0"/>
                    </a:p>
                  </a:txBody>
                  <a:tcPr/>
                </a:tc>
                <a:extLst>
                  <a:ext uri="{0D108BD9-81ED-4DB2-BD59-A6C34878D82A}">
                    <a16:rowId xmlns:a16="http://schemas.microsoft.com/office/drawing/2014/main" val="10002"/>
                  </a:ext>
                </a:extLst>
              </a:tr>
            </a:tbl>
          </a:graphicData>
        </a:graphic>
      </p:graphicFrame>
      <p:cxnSp>
        <p:nvCxnSpPr>
          <p:cNvPr id="4" name="Straight Arrow Connector 3"/>
          <p:cNvCxnSpPr/>
          <p:nvPr/>
        </p:nvCxnSpPr>
        <p:spPr>
          <a:xfrm>
            <a:off x="4700777" y="2197100"/>
            <a:ext cx="1619729"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305990" y="2839134"/>
            <a:ext cx="1997166" cy="2031325"/>
          </a:xfrm>
          <a:prstGeom prst="rect">
            <a:avLst/>
          </a:prstGeom>
          <a:noFill/>
        </p:spPr>
        <p:txBody>
          <a:bodyPr wrap="square" rtlCol="0">
            <a:spAutoFit/>
          </a:bodyPr>
          <a:lstStyle/>
          <a:p>
            <a:r>
              <a:rPr lang="en-US" b="1" dirty="0">
                <a:solidFill>
                  <a:schemeClr val="bg1"/>
                </a:solidFill>
              </a:rPr>
              <a:t>Quality of Decision</a:t>
            </a:r>
          </a:p>
          <a:p>
            <a:r>
              <a:rPr lang="en-US" b="1" dirty="0">
                <a:solidFill>
                  <a:schemeClr val="bg1"/>
                </a:solidFill>
              </a:rPr>
              <a:t>                         Good</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a:solidFill>
                  <a:schemeClr val="bg1"/>
                </a:solidFill>
              </a:rPr>
              <a:t>                           Bad</a:t>
            </a:r>
          </a:p>
          <a:p>
            <a:endParaRPr lang="en-US" b="1" dirty="0">
              <a:solidFill>
                <a:schemeClr val="bg1"/>
              </a:solidFill>
            </a:endParaRPr>
          </a:p>
        </p:txBody>
      </p:sp>
      <p:cxnSp>
        <p:nvCxnSpPr>
          <p:cNvPr id="24" name="Straight Arrow Connector 23"/>
          <p:cNvCxnSpPr/>
          <p:nvPr/>
        </p:nvCxnSpPr>
        <p:spPr>
          <a:xfrm flipV="1">
            <a:off x="2489044" y="3187700"/>
            <a:ext cx="0" cy="16383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0" name="Oval Callout 9"/>
          <p:cNvSpPr/>
          <p:nvPr/>
        </p:nvSpPr>
        <p:spPr>
          <a:xfrm rot="2618147">
            <a:off x="7678558" y="3755207"/>
            <a:ext cx="1130565" cy="889000"/>
          </a:xfrm>
          <a:prstGeom prst="wedgeEllipseCallout">
            <a:avLst/>
          </a:prstGeom>
          <a:solidFill>
            <a:schemeClr val="accent4">
              <a:lumMod val="20000"/>
              <a:lumOff val="8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7965482" y="3871436"/>
            <a:ext cx="711200" cy="738664"/>
          </a:xfrm>
          <a:prstGeom prst="rect">
            <a:avLst/>
          </a:prstGeom>
          <a:noFill/>
        </p:spPr>
        <p:txBody>
          <a:bodyPr wrap="square" rtlCol="0">
            <a:spAutoFit/>
          </a:bodyPr>
          <a:lstStyle/>
          <a:p>
            <a:r>
              <a:rPr lang="en-US" sz="1400" dirty="0">
                <a:solidFill>
                  <a:schemeClr val="accent4">
                    <a:lumMod val="50000"/>
                  </a:schemeClr>
                </a:solidFill>
              </a:rPr>
              <a:t>Is this “dumb luck?”</a:t>
            </a:r>
          </a:p>
        </p:txBody>
      </p:sp>
    </p:spTree>
    <p:extLst>
      <p:ext uri="{BB962C8B-B14F-4D97-AF65-F5344CB8AC3E}">
        <p14:creationId xmlns:p14="http://schemas.microsoft.com/office/powerpoint/2010/main" val="1719688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Is this counterintuitive?</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Decision </a:t>
            </a:r>
            <a:r>
              <a:rPr lang="en-US" dirty="0" err="1">
                <a:solidFill>
                  <a:srgbClr val="8064A2"/>
                </a:solidFill>
              </a:rPr>
              <a:t>vs</a:t>
            </a:r>
            <a:r>
              <a:rPr lang="en-US" dirty="0">
                <a:solidFill>
                  <a:srgbClr val="8064A2"/>
                </a:solidFill>
              </a:rPr>
              <a:t> outcomes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4611834" y="1417638"/>
            <a:ext cx="4265466" cy="4608512"/>
          </a:xfrm>
        </p:spPr>
        <p:txBody>
          <a:bodyPr>
            <a:normAutofit fontScale="62500" lnSpcReduction="20000"/>
          </a:bodyPr>
          <a:lstStyle/>
          <a:p>
            <a:pPr marL="457200" lvl="1" indent="0">
              <a:buNone/>
            </a:pPr>
            <a:r>
              <a:rPr lang="en-US" dirty="0">
                <a:solidFill>
                  <a:schemeClr val="tx1">
                    <a:lumMod val="65000"/>
                    <a:lumOff val="35000"/>
                  </a:schemeClr>
                </a:solidFill>
              </a:rPr>
              <a:t>This may seem counterintuitive and  may not “sit” well with you.  We live in a results- based world.  We are action-oriented.  We measure outcomes.  We even have a “saying” that demonstrates our negative feelings towards analysis, “analysis leads to paralysis”.</a:t>
            </a:r>
          </a:p>
          <a:p>
            <a:pPr marL="457200" lvl="1" indent="0">
              <a:buNone/>
            </a:pPr>
            <a:endParaRPr lang="en-US" dirty="0">
              <a:solidFill>
                <a:schemeClr val="tx1">
                  <a:lumMod val="65000"/>
                  <a:lumOff val="35000"/>
                </a:schemeClr>
              </a:solidFill>
            </a:endParaRPr>
          </a:p>
          <a:p>
            <a:pPr marL="457200" lvl="1" indent="0">
              <a:buNone/>
            </a:pPr>
            <a:r>
              <a:rPr lang="en-US" dirty="0">
                <a:solidFill>
                  <a:schemeClr val="tx1">
                    <a:lumMod val="65000"/>
                    <a:lumOff val="35000"/>
                  </a:schemeClr>
                </a:solidFill>
              </a:rPr>
              <a:t>LinkedIn performs an annual analysis of overused buzzwords and in 2012, “Track record” came in at #6.  Track records are results.</a:t>
            </a:r>
          </a:p>
          <a:p>
            <a:pPr marL="457200" lvl="1" indent="0">
              <a:buNone/>
            </a:pPr>
            <a:endParaRPr lang="en-US" dirty="0">
              <a:solidFill>
                <a:schemeClr val="tx1">
                  <a:lumMod val="65000"/>
                  <a:lumOff val="35000"/>
                </a:schemeClr>
              </a:solidFill>
            </a:endParaRPr>
          </a:p>
          <a:p>
            <a:pPr marL="457200" lvl="1" indent="0">
              <a:buNone/>
            </a:pPr>
            <a:r>
              <a:rPr lang="en-US" dirty="0">
                <a:solidFill>
                  <a:schemeClr val="tx1">
                    <a:lumMod val="65000"/>
                    <a:lumOff val="35000"/>
                  </a:schemeClr>
                </a:solidFill>
              </a:rPr>
              <a:t>All businesses require decision making under uncertainty.   Everyday, management and non-management make “investment decisions” related to resources, people and time.</a:t>
            </a:r>
          </a:p>
          <a:p>
            <a:pPr marL="457200" lvl="1" indent="0">
              <a:buNone/>
            </a:pPr>
            <a:endParaRPr lang="en-US" dirty="0">
              <a:solidFill>
                <a:schemeClr val="tx1">
                  <a:lumMod val="65000"/>
                  <a:lumOff val="35000"/>
                </a:schemeClr>
              </a:solidFill>
            </a:endParaRPr>
          </a:p>
          <a:p>
            <a:pPr marL="457200" lvl="1" indent="0">
              <a:buNone/>
            </a:pPr>
            <a:endParaRPr lang="en-US" dirty="0">
              <a:solidFill>
                <a:schemeClr val="tx1">
                  <a:lumMod val="65000"/>
                  <a:lumOff val="35000"/>
                </a:schemeClr>
              </a:solidFill>
            </a:endParaRPr>
          </a:p>
          <a:p>
            <a:pPr marL="457200" lvl="1" indent="0">
              <a:buNone/>
            </a:pPr>
            <a:endParaRPr lang="en-US" dirty="0">
              <a:solidFill>
                <a:schemeClr val="tx1">
                  <a:lumMod val="65000"/>
                  <a:lumOff val="35000"/>
                </a:schemeClr>
              </a:solidFill>
            </a:endParaRPr>
          </a:p>
        </p:txBody>
      </p:sp>
      <p:sp>
        <p:nvSpPr>
          <p:cNvPr id="5" name="TextBox 4"/>
          <p:cNvSpPr txBox="1"/>
          <p:nvPr/>
        </p:nvSpPr>
        <p:spPr>
          <a:xfrm rot="16200000">
            <a:off x="148882" y="4346918"/>
            <a:ext cx="1997166" cy="923330"/>
          </a:xfrm>
          <a:prstGeom prst="rect">
            <a:avLst/>
          </a:prstGeom>
          <a:noFill/>
        </p:spPr>
        <p:txBody>
          <a:bodyPr wrap="square" rtlCol="0">
            <a:spAutoFit/>
          </a:bodyPr>
          <a:lstStyle/>
          <a:p>
            <a:r>
              <a:rPr lang="en-US" b="1" dirty="0">
                <a:solidFill>
                  <a:schemeClr val="bg1"/>
                </a:solidFill>
              </a:rPr>
              <a:t>Quality of Decision</a:t>
            </a:r>
          </a:p>
          <a:p>
            <a:endParaRPr lang="en-US" b="1" dirty="0">
              <a:solidFill>
                <a:schemeClr val="bg1"/>
              </a:solidFill>
            </a:endParaRPr>
          </a:p>
          <a:p>
            <a:r>
              <a:rPr lang="en-US" b="1" dirty="0">
                <a:solidFill>
                  <a:schemeClr val="bg1"/>
                </a:solidFill>
              </a:rPr>
              <a:t>Bad                 Good</a:t>
            </a:r>
          </a:p>
        </p:txBody>
      </p:sp>
      <p:pic>
        <p:nvPicPr>
          <p:cNvPr id="3" name="Picture 2"/>
          <p:cNvPicPr>
            <a:picLocks noChangeAspect="1"/>
          </p:cNvPicPr>
          <p:nvPr/>
        </p:nvPicPr>
        <p:blipFill>
          <a:blip r:embed="rId3"/>
          <a:stretch>
            <a:fillRect/>
          </a:stretch>
        </p:blipFill>
        <p:spPr>
          <a:xfrm>
            <a:off x="215900" y="1587500"/>
            <a:ext cx="4623122" cy="3462338"/>
          </a:xfrm>
          <a:prstGeom prst="rect">
            <a:avLst/>
          </a:prstGeom>
        </p:spPr>
      </p:pic>
    </p:spTree>
    <p:extLst>
      <p:ext uri="{BB962C8B-B14F-4D97-AF65-F5344CB8AC3E}">
        <p14:creationId xmlns:p14="http://schemas.microsoft.com/office/powerpoint/2010/main" val="1176571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Is this counterintuitive?</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Decision </a:t>
            </a:r>
            <a:r>
              <a:rPr lang="en-US" dirty="0" err="1">
                <a:solidFill>
                  <a:srgbClr val="8064A2"/>
                </a:solidFill>
              </a:rPr>
              <a:t>vs</a:t>
            </a:r>
            <a:r>
              <a:rPr lang="en-US" dirty="0">
                <a:solidFill>
                  <a:srgbClr val="8064A2"/>
                </a:solidFill>
              </a:rPr>
              <a:t> outcomes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3657600" y="1417638"/>
            <a:ext cx="5219700" cy="4608512"/>
          </a:xfrm>
        </p:spPr>
        <p:txBody>
          <a:bodyPr>
            <a:normAutofit fontScale="55000" lnSpcReduction="20000"/>
          </a:bodyPr>
          <a:lstStyle/>
          <a:p>
            <a:pPr marL="57150" indent="0">
              <a:buNone/>
            </a:pPr>
            <a:r>
              <a:rPr lang="en-US" dirty="0">
                <a:solidFill>
                  <a:schemeClr val="tx1">
                    <a:lumMod val="65000"/>
                    <a:lumOff val="35000"/>
                  </a:schemeClr>
                </a:solidFill>
              </a:rPr>
              <a:t>Examples of these types of “investment decisions” include questions like:</a:t>
            </a:r>
          </a:p>
          <a:p>
            <a:pPr lvl="1">
              <a:buFont typeface="Arial"/>
              <a:buChar char="•"/>
            </a:pPr>
            <a:r>
              <a:rPr lang="en-US" dirty="0">
                <a:solidFill>
                  <a:schemeClr val="tx1">
                    <a:lumMod val="65000"/>
                    <a:lumOff val="35000"/>
                  </a:schemeClr>
                </a:solidFill>
              </a:rPr>
              <a:t>What segment of the market should be targeted first?</a:t>
            </a:r>
          </a:p>
          <a:p>
            <a:pPr lvl="1">
              <a:buFont typeface="Arial"/>
              <a:buChar char="•"/>
            </a:pPr>
            <a:r>
              <a:rPr lang="en-US" dirty="0">
                <a:solidFill>
                  <a:schemeClr val="tx1">
                    <a:lumMod val="65000"/>
                    <a:lumOff val="35000"/>
                  </a:schemeClr>
                </a:solidFill>
              </a:rPr>
              <a:t>What benefits do clients/customers/patients value more? (And therefore what products or services do we provide?)</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A decision making process can be used to estimate market sizes and select segments that offer the highest probability of success.  Statistical models can be built to determine customer value distribution.</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And … there will be much uncertainty in results.  </a:t>
            </a:r>
          </a:p>
          <a:p>
            <a:r>
              <a:rPr lang="en-US" dirty="0">
                <a:solidFill>
                  <a:schemeClr val="tx1">
                    <a:lumMod val="65000"/>
                    <a:lumOff val="35000"/>
                  </a:schemeClr>
                </a:solidFill>
              </a:rPr>
              <a:t>External elements may negatively influence market size.  Examples of this are mergers &amp; acquisitions, people and businesses relocating because of tax rates, etc.  </a:t>
            </a:r>
          </a:p>
          <a:p>
            <a:r>
              <a:rPr lang="en-US" dirty="0">
                <a:solidFill>
                  <a:schemeClr val="tx1">
                    <a:lumMod val="65000"/>
                    <a:lumOff val="35000"/>
                  </a:schemeClr>
                </a:solidFill>
              </a:rPr>
              <a:t>Customers may reject the main value proposition</a:t>
            </a:r>
          </a:p>
          <a:p>
            <a:pPr marL="457200" lvl="1" indent="0">
              <a:buNone/>
            </a:pPr>
            <a:endParaRPr lang="en-US" dirty="0">
              <a:solidFill>
                <a:schemeClr val="tx1">
                  <a:lumMod val="65000"/>
                  <a:lumOff val="35000"/>
                </a:schemeClr>
              </a:solidFill>
            </a:endParaRPr>
          </a:p>
          <a:p>
            <a:pPr marL="457200" lvl="1" indent="0">
              <a:buNone/>
            </a:pPr>
            <a:endParaRPr lang="en-US" dirty="0">
              <a:solidFill>
                <a:schemeClr val="tx1">
                  <a:lumMod val="65000"/>
                  <a:lumOff val="35000"/>
                </a:schemeClr>
              </a:solidFill>
            </a:endParaRPr>
          </a:p>
        </p:txBody>
      </p:sp>
      <p:sp>
        <p:nvSpPr>
          <p:cNvPr id="5" name="TextBox 4"/>
          <p:cNvSpPr txBox="1"/>
          <p:nvPr/>
        </p:nvSpPr>
        <p:spPr>
          <a:xfrm rot="16200000">
            <a:off x="148882" y="4346918"/>
            <a:ext cx="1997166" cy="923330"/>
          </a:xfrm>
          <a:prstGeom prst="rect">
            <a:avLst/>
          </a:prstGeom>
          <a:noFill/>
        </p:spPr>
        <p:txBody>
          <a:bodyPr wrap="square" rtlCol="0">
            <a:spAutoFit/>
          </a:bodyPr>
          <a:lstStyle/>
          <a:p>
            <a:r>
              <a:rPr lang="en-US" b="1" dirty="0">
                <a:solidFill>
                  <a:schemeClr val="bg1"/>
                </a:solidFill>
              </a:rPr>
              <a:t>Quality of Decision</a:t>
            </a:r>
          </a:p>
          <a:p>
            <a:endParaRPr lang="en-US" b="1" dirty="0">
              <a:solidFill>
                <a:schemeClr val="bg1"/>
              </a:solidFill>
            </a:endParaRPr>
          </a:p>
          <a:p>
            <a:r>
              <a:rPr lang="en-US" b="1" dirty="0">
                <a:solidFill>
                  <a:schemeClr val="bg1"/>
                </a:solidFill>
              </a:rPr>
              <a:t>Bad                 Good</a:t>
            </a:r>
          </a:p>
        </p:txBody>
      </p:sp>
      <p:pic>
        <p:nvPicPr>
          <p:cNvPr id="18"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852711" y="1417638"/>
            <a:ext cx="1952176" cy="1367281"/>
          </a:xfrm>
          <a:prstGeom prst="rect">
            <a:avLst/>
          </a:prstGeom>
        </p:spPr>
      </p:pic>
      <p:sp>
        <p:nvSpPr>
          <p:cNvPr id="24" name="TextBox 1"/>
          <p:cNvSpPr txBox="1"/>
          <p:nvPr/>
        </p:nvSpPr>
        <p:spPr>
          <a:xfrm rot="19334786">
            <a:off x="626110" y="1690564"/>
            <a:ext cx="2064085" cy="40011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ln w="50800"/>
                <a:solidFill>
                  <a:schemeClr val="bg1"/>
                </a:solidFill>
              </a:rPr>
              <a:t>Sound familiar?</a:t>
            </a:r>
          </a:p>
        </p:txBody>
      </p:sp>
      <p:sp>
        <p:nvSpPr>
          <p:cNvPr id="28" name="Rectangle 27"/>
          <p:cNvSpPr/>
          <p:nvPr/>
        </p:nvSpPr>
        <p:spPr>
          <a:xfrm>
            <a:off x="685799" y="3369733"/>
            <a:ext cx="2286001" cy="2345267"/>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4"/>
                </a:solidFill>
              </a:rPr>
              <a:t>Remember the external forces from the “Creating urgency” section of the Communication Science and Neuroeconomics eBook?  Refer back to pages 65-69 to review these three forces</a:t>
            </a:r>
          </a:p>
        </p:txBody>
      </p:sp>
    </p:spTree>
    <p:extLst>
      <p:ext uri="{BB962C8B-B14F-4D97-AF65-F5344CB8AC3E}">
        <p14:creationId xmlns:p14="http://schemas.microsoft.com/office/powerpoint/2010/main" val="2257752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Is this counterintuitive?</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Decision </a:t>
            </a:r>
            <a:r>
              <a:rPr lang="en-US" dirty="0" err="1">
                <a:solidFill>
                  <a:srgbClr val="8064A2"/>
                </a:solidFill>
              </a:rPr>
              <a:t>vs</a:t>
            </a:r>
            <a:r>
              <a:rPr lang="en-US" dirty="0">
                <a:solidFill>
                  <a:srgbClr val="8064A2"/>
                </a:solidFill>
              </a:rPr>
              <a:t> outcomes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3657600" y="1417638"/>
            <a:ext cx="5219700" cy="4608512"/>
          </a:xfrm>
        </p:spPr>
        <p:txBody>
          <a:bodyPr>
            <a:normAutofit fontScale="55000" lnSpcReduction="20000"/>
          </a:bodyPr>
          <a:lstStyle/>
          <a:p>
            <a:pPr marL="457200" lvl="1" indent="0">
              <a:buNone/>
            </a:pPr>
            <a:r>
              <a:rPr lang="en-US" dirty="0">
                <a:solidFill>
                  <a:schemeClr val="tx1">
                    <a:lumMod val="65000"/>
                    <a:lumOff val="35000"/>
                  </a:schemeClr>
                </a:solidFill>
              </a:rPr>
              <a:t>When you judge a person or a decision only on the basis of the results, you fail to understand if the person was capable of delivering similar results in the future, especially if conditions changed.  </a:t>
            </a:r>
          </a:p>
          <a:p>
            <a:pPr marL="457200" lvl="1" indent="0">
              <a:buNone/>
            </a:pPr>
            <a:endParaRPr lang="en-US" dirty="0">
              <a:solidFill>
                <a:schemeClr val="tx1">
                  <a:lumMod val="65000"/>
                  <a:lumOff val="35000"/>
                </a:schemeClr>
              </a:solidFill>
            </a:endParaRPr>
          </a:p>
          <a:p>
            <a:pPr marL="457200" lvl="1" indent="0">
              <a:buNone/>
            </a:pPr>
            <a:r>
              <a:rPr lang="en-US" dirty="0">
                <a:solidFill>
                  <a:schemeClr val="tx1">
                    <a:lumMod val="65000"/>
                    <a:lumOff val="35000"/>
                  </a:schemeClr>
                </a:solidFill>
              </a:rPr>
              <a:t>A person’s results do not tell the full story and they do not necessarily tell the wrong story.  Their decision making process tells the real story.</a:t>
            </a:r>
          </a:p>
          <a:p>
            <a:pPr marL="457200" lvl="1" indent="0">
              <a:buNone/>
            </a:pPr>
            <a:endParaRPr lang="en-US" dirty="0">
              <a:solidFill>
                <a:schemeClr val="tx1">
                  <a:lumMod val="65000"/>
                  <a:lumOff val="35000"/>
                </a:schemeClr>
              </a:solidFill>
            </a:endParaRPr>
          </a:p>
          <a:p>
            <a:pPr marL="457200" lvl="1" indent="0">
              <a:buNone/>
            </a:pPr>
            <a:r>
              <a:rPr lang="en-US" dirty="0">
                <a:solidFill>
                  <a:schemeClr val="tx1">
                    <a:lumMod val="65000"/>
                    <a:lumOff val="35000"/>
                  </a:schemeClr>
                </a:solidFill>
              </a:rPr>
              <a:t>It is the quality and repeatability of the decision making process that matters more than the results. </a:t>
            </a:r>
          </a:p>
          <a:p>
            <a:pPr marL="457200" lvl="1" indent="0">
              <a:buNone/>
            </a:pPr>
            <a:endParaRPr lang="en-US" dirty="0">
              <a:solidFill>
                <a:schemeClr val="tx1">
                  <a:lumMod val="65000"/>
                  <a:lumOff val="35000"/>
                </a:schemeClr>
              </a:solidFill>
            </a:endParaRPr>
          </a:p>
          <a:p>
            <a:pPr marL="457200" lvl="1" indent="0">
              <a:buNone/>
            </a:pPr>
            <a:r>
              <a:rPr lang="en-US" dirty="0">
                <a:solidFill>
                  <a:schemeClr val="tx1">
                    <a:lumMod val="65000"/>
                    <a:lumOff val="35000"/>
                  </a:schemeClr>
                </a:solidFill>
              </a:rPr>
              <a:t>Think about this way … a quarterback is having a bad season because of poor decisions.  In a crucial game, he makes a “Hail Mary pass” and a touchdown is scored.  Should he be judged by the quality of poor decisions throughout the season or should he be judged by the successful Hail Mary?   </a:t>
            </a:r>
          </a:p>
          <a:p>
            <a:pPr marL="457200" lvl="1" indent="0">
              <a:buNone/>
            </a:pPr>
            <a:endParaRPr lang="en-US" dirty="0">
              <a:solidFill>
                <a:schemeClr val="tx1">
                  <a:lumMod val="65000"/>
                  <a:lumOff val="35000"/>
                </a:schemeClr>
              </a:solidFill>
            </a:endParaRPr>
          </a:p>
          <a:p>
            <a:pPr marL="457200" lvl="1" indent="0">
              <a:buNone/>
            </a:pPr>
            <a:r>
              <a:rPr lang="en-US" dirty="0">
                <a:solidFill>
                  <a:schemeClr val="tx1">
                    <a:lumMod val="65000"/>
                    <a:lumOff val="35000"/>
                  </a:schemeClr>
                </a:solidFill>
              </a:rPr>
              <a:t>In the end, it is the quality and repeatability of the decision making process that matters more than the results.</a:t>
            </a:r>
          </a:p>
        </p:txBody>
      </p:sp>
      <p:sp>
        <p:nvSpPr>
          <p:cNvPr id="5" name="TextBox 4"/>
          <p:cNvSpPr txBox="1"/>
          <p:nvPr/>
        </p:nvSpPr>
        <p:spPr>
          <a:xfrm rot="16200000">
            <a:off x="148882" y="4346918"/>
            <a:ext cx="1997166" cy="923330"/>
          </a:xfrm>
          <a:prstGeom prst="rect">
            <a:avLst/>
          </a:prstGeom>
          <a:noFill/>
        </p:spPr>
        <p:txBody>
          <a:bodyPr wrap="square" rtlCol="0">
            <a:spAutoFit/>
          </a:bodyPr>
          <a:lstStyle/>
          <a:p>
            <a:r>
              <a:rPr lang="en-US" b="1" dirty="0">
                <a:solidFill>
                  <a:schemeClr val="bg1"/>
                </a:solidFill>
              </a:rPr>
              <a:t>Quality of Decision</a:t>
            </a:r>
          </a:p>
          <a:p>
            <a:endParaRPr lang="en-US" b="1" dirty="0">
              <a:solidFill>
                <a:schemeClr val="bg1"/>
              </a:solidFill>
            </a:endParaRPr>
          </a:p>
          <a:p>
            <a:r>
              <a:rPr lang="en-US" b="1" dirty="0">
                <a:solidFill>
                  <a:schemeClr val="bg1"/>
                </a:solidFill>
              </a:rPr>
              <a:t>Bad                 Good</a:t>
            </a:r>
          </a:p>
        </p:txBody>
      </p:sp>
      <p:sp>
        <p:nvSpPr>
          <p:cNvPr id="28" name="Rectangle 27"/>
          <p:cNvSpPr/>
          <p:nvPr/>
        </p:nvSpPr>
        <p:spPr>
          <a:xfrm>
            <a:off x="685799" y="1417638"/>
            <a:ext cx="3111501" cy="4297363"/>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4"/>
                </a:solidFill>
              </a:rPr>
              <a:t>Using the words “Hail Mary” to describe a  football play started with Notre Dame in the early 1920’s when they played Georgia Tech and  allegedly  prayed a “Hail Mary” before scoring each touchdown.</a:t>
            </a:r>
          </a:p>
          <a:p>
            <a:pPr algn="ctr"/>
            <a:endParaRPr lang="en-US" sz="1400" b="1" dirty="0">
              <a:solidFill>
                <a:schemeClr val="accent4"/>
              </a:solidFill>
            </a:endParaRPr>
          </a:p>
          <a:p>
            <a:pPr algn="ctr"/>
            <a:r>
              <a:rPr lang="en-US" sz="1400" b="1" dirty="0">
                <a:solidFill>
                  <a:schemeClr val="accent4"/>
                </a:solidFill>
              </a:rPr>
              <a:t>This morphed into the present day usage of the phrase “Hail Mary”  which now means to throw a last second desperation pass.  This description became popular in 1975 when Roger </a:t>
            </a:r>
            <a:r>
              <a:rPr lang="en-US" sz="1400" b="1" dirty="0" err="1">
                <a:solidFill>
                  <a:schemeClr val="accent4"/>
                </a:solidFill>
              </a:rPr>
              <a:t>Staubach</a:t>
            </a:r>
            <a:r>
              <a:rPr lang="en-US" sz="1400" b="1" dirty="0">
                <a:solidFill>
                  <a:schemeClr val="accent4"/>
                </a:solidFill>
              </a:rPr>
              <a:t> (a Roman Catholic) said that he closed his eyes and said a Hail Mary before throwing his game-winning touchdown pass to his wide receiver, Drew Pearson.</a:t>
            </a:r>
          </a:p>
        </p:txBody>
      </p:sp>
    </p:spTree>
    <p:extLst>
      <p:ext uri="{BB962C8B-B14F-4D97-AF65-F5344CB8AC3E}">
        <p14:creationId xmlns:p14="http://schemas.microsoft.com/office/powerpoint/2010/main" val="129415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dirty="0">
                <a:solidFill>
                  <a:srgbClr val="595959"/>
                </a:solidFill>
              </a:rPr>
            </a:br>
            <a:br>
              <a:rPr lang="en-US" sz="2400" dirty="0">
                <a:solidFill>
                  <a:srgbClr val="595959"/>
                </a:solidFill>
              </a:rPr>
            </a:br>
            <a:endParaRPr lang="en-US" sz="2400" b="1" i="1" dirty="0">
              <a:solidFill>
                <a:srgbClr val="595959"/>
              </a:solidFill>
            </a:endParaRPr>
          </a:p>
        </p:txBody>
      </p:sp>
      <p:sp>
        <p:nvSpPr>
          <p:cNvPr id="17" name="Title 33"/>
          <p:cNvSpPr>
            <a:spLocks noGrp="1"/>
          </p:cNvSpPr>
          <p:nvPr>
            <p:ph type="body" idx="28"/>
          </p:nvPr>
        </p:nvSpPr>
        <p:spPr>
          <a:xfrm>
            <a:off x="457200" y="274638"/>
            <a:ext cx="7772400" cy="451948"/>
          </a:xfrm>
        </p:spPr>
        <p:txBody>
          <a:bodyPr>
            <a:normAutofit/>
          </a:bodyPr>
          <a:lstStyle/>
          <a:p>
            <a:pPr algn="l"/>
            <a:r>
              <a:rPr lang="en-US" sz="2700" dirty="0">
                <a:solidFill>
                  <a:schemeClr val="tx1">
                    <a:lumMod val="50000"/>
                    <a:lumOff val="50000"/>
                  </a:schemeClr>
                </a:solidFill>
              </a:rPr>
              <a:t>i</a:t>
            </a:r>
            <a:r>
              <a:rPr lang="en-US" sz="2700" cap="none" dirty="0">
                <a:solidFill>
                  <a:schemeClr val="tx1">
                    <a:lumMod val="50000"/>
                    <a:lumOff val="50000"/>
                  </a:schemeClr>
                </a:solidFill>
              </a:rPr>
              <a:t>ntroduction to concept maps</a:t>
            </a:r>
          </a:p>
        </p:txBody>
      </p:sp>
      <p:sp>
        <p:nvSpPr>
          <p:cNvPr id="6" name="Rectangle 5"/>
          <p:cNvSpPr/>
          <p:nvPr/>
        </p:nvSpPr>
        <p:spPr>
          <a:xfrm>
            <a:off x="457200" y="2019300"/>
            <a:ext cx="2286001" cy="390709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1"/>
                </a:solidFill>
              </a:rPr>
              <a:t>  Links for concept maps:</a:t>
            </a:r>
          </a:p>
          <a:p>
            <a:pPr marL="285750" indent="-285750">
              <a:buFont typeface="Arial"/>
              <a:buChar char="•"/>
            </a:pPr>
            <a:r>
              <a:rPr lang="en-US" sz="1400" b="1" dirty="0">
                <a:solidFill>
                  <a:schemeClr val="accent1"/>
                </a:solidFill>
              </a:rPr>
              <a:t>https://</a:t>
            </a:r>
            <a:r>
              <a:rPr lang="en-US" sz="1400" b="1" dirty="0" err="1">
                <a:solidFill>
                  <a:schemeClr val="accent1"/>
                </a:solidFill>
              </a:rPr>
              <a:t>www.youtube.com</a:t>
            </a:r>
            <a:r>
              <a:rPr lang="en-US" sz="1400" b="1" dirty="0">
                <a:solidFill>
                  <a:schemeClr val="accent1"/>
                </a:solidFill>
              </a:rPr>
              <a:t>/</a:t>
            </a:r>
            <a:r>
              <a:rPr lang="en-US" sz="1400" b="1" dirty="0" err="1">
                <a:solidFill>
                  <a:schemeClr val="accent1"/>
                </a:solidFill>
              </a:rPr>
              <a:t>watch?v</a:t>
            </a:r>
            <a:r>
              <a:rPr lang="en-US" sz="1400" b="1" dirty="0">
                <a:solidFill>
                  <a:schemeClr val="accent1"/>
                </a:solidFill>
              </a:rPr>
              <a:t>=A625Yh6v6uQ</a:t>
            </a:r>
          </a:p>
          <a:p>
            <a:pPr marL="285750" indent="-285750">
              <a:buFont typeface="Arial"/>
              <a:buChar char="•"/>
            </a:pPr>
            <a:r>
              <a:rPr lang="en-US" sz="1400" b="1" dirty="0">
                <a:solidFill>
                  <a:schemeClr val="accent1"/>
                </a:solidFill>
                <a:hlinkClick r:id="rId3"/>
              </a:rPr>
              <a:t>http://uwf.edu/jgould/ConceptMappingIntro.pdf</a:t>
            </a:r>
            <a:endParaRPr lang="en-US" sz="1400" b="1" dirty="0">
              <a:solidFill>
                <a:schemeClr val="accent1"/>
              </a:solidFill>
            </a:endParaRPr>
          </a:p>
          <a:p>
            <a:pPr marL="285750" indent="-285750">
              <a:buFont typeface="Arial"/>
              <a:buChar char="•"/>
            </a:pPr>
            <a:r>
              <a:rPr lang="en-US" sz="1400" b="1" dirty="0">
                <a:solidFill>
                  <a:schemeClr val="accent1"/>
                </a:solidFill>
              </a:rPr>
              <a:t>http://</a:t>
            </a:r>
            <a:r>
              <a:rPr lang="en-US" sz="1400" b="1" dirty="0" err="1">
                <a:solidFill>
                  <a:schemeClr val="accent1"/>
                </a:solidFill>
              </a:rPr>
              <a:t>cmap.ihmc.us</a:t>
            </a:r>
            <a:r>
              <a:rPr lang="en-US" sz="1400" b="1" dirty="0">
                <a:solidFill>
                  <a:schemeClr val="accent1"/>
                </a:solidFill>
              </a:rPr>
              <a:t>/publications/</a:t>
            </a:r>
            <a:r>
              <a:rPr lang="en-US" sz="1400" b="1" dirty="0" err="1">
                <a:solidFill>
                  <a:schemeClr val="accent1"/>
                </a:solidFill>
              </a:rPr>
              <a:t>researchpapers</a:t>
            </a:r>
            <a:r>
              <a:rPr lang="en-US" sz="1400" b="1" dirty="0">
                <a:solidFill>
                  <a:schemeClr val="accent1"/>
                </a:solidFill>
              </a:rPr>
              <a:t>/</a:t>
            </a:r>
            <a:r>
              <a:rPr lang="en-US" sz="1400" b="1" dirty="0" err="1">
                <a:solidFill>
                  <a:schemeClr val="accent1"/>
                </a:solidFill>
              </a:rPr>
              <a:t>theorycmaps</a:t>
            </a:r>
            <a:r>
              <a:rPr lang="en-US" sz="1400" b="1" dirty="0">
                <a:solidFill>
                  <a:schemeClr val="accent1"/>
                </a:solidFill>
              </a:rPr>
              <a:t>/</a:t>
            </a:r>
            <a:r>
              <a:rPr lang="en-US" sz="1400" b="1" dirty="0" err="1">
                <a:solidFill>
                  <a:schemeClr val="accent1"/>
                </a:solidFill>
              </a:rPr>
              <a:t>theoryunderlyingconceptmaps.htm</a:t>
            </a:r>
            <a:endParaRPr lang="en-US" sz="1400" b="1" dirty="0">
              <a:solidFill>
                <a:schemeClr val="accent1"/>
              </a:solidFill>
            </a:endParaRPr>
          </a:p>
          <a:p>
            <a:pPr algn="ctr"/>
            <a:endParaRPr lang="en-US" sz="1400" b="1" dirty="0">
              <a:solidFill>
                <a:schemeClr val="accent1"/>
              </a:solidFill>
            </a:endParaRPr>
          </a:p>
        </p:txBody>
      </p:sp>
      <p:sp>
        <p:nvSpPr>
          <p:cNvPr id="8" name="Content Placeholder 20"/>
          <p:cNvSpPr>
            <a:spLocks noGrp="1"/>
          </p:cNvSpPr>
          <p:nvPr>
            <p:ph idx="4294967295"/>
          </p:nvPr>
        </p:nvSpPr>
        <p:spPr>
          <a:xfrm>
            <a:off x="3098800" y="726586"/>
            <a:ext cx="5854700" cy="5692413"/>
          </a:xfrm>
          <a:prstGeom prst="rect">
            <a:avLst/>
          </a:prstGeom>
        </p:spPr>
        <p:txBody>
          <a:bodyPr>
            <a:noAutofit/>
          </a:bodyPr>
          <a:lstStyle/>
          <a:p>
            <a:pPr marL="114300" indent="0">
              <a:buNone/>
            </a:pPr>
            <a:r>
              <a:rPr lang="en-US" sz="1600" dirty="0">
                <a:solidFill>
                  <a:srgbClr val="595959"/>
                </a:solidFill>
              </a:rPr>
              <a:t>Concept maps are tools for organizing and representing knowledge.  Joseph Novak developed this technique and tool in the 1970’s.  Concept maps include concepts, relationships between concepts or propositions. </a:t>
            </a:r>
          </a:p>
          <a:p>
            <a:pPr marL="114300" indent="0">
              <a:buNone/>
            </a:pPr>
            <a:endParaRPr lang="en-US" sz="1600" dirty="0">
              <a:solidFill>
                <a:srgbClr val="595959"/>
              </a:solidFill>
            </a:endParaRPr>
          </a:p>
          <a:p>
            <a:pPr marL="114300" indent="0">
              <a:buNone/>
            </a:pPr>
            <a:r>
              <a:rPr lang="en-US" sz="1600" dirty="0">
                <a:solidFill>
                  <a:srgbClr val="595959"/>
                </a:solidFill>
              </a:rPr>
              <a:t>Novak defines “concept” as a perceived regularity in events or objects, or records of events or objects, designated by a label.  Concepts are connected by relationships or propositions.  </a:t>
            </a:r>
          </a:p>
          <a:p>
            <a:pPr marL="114300" indent="0">
              <a:buNone/>
            </a:pPr>
            <a:endParaRPr lang="en-US" sz="1600" dirty="0">
              <a:solidFill>
                <a:srgbClr val="595959"/>
              </a:solidFill>
            </a:endParaRPr>
          </a:p>
          <a:p>
            <a:pPr marL="114300" indent="0">
              <a:buNone/>
            </a:pPr>
            <a:r>
              <a:rPr lang="en-US" sz="1600" dirty="0">
                <a:solidFill>
                  <a:srgbClr val="595959"/>
                </a:solidFill>
              </a:rPr>
              <a:t>Propositions are statements about some object or event in the universe.  Propositions contain two or more concepts that are connected with other words to result in a meaningful statement.</a:t>
            </a:r>
          </a:p>
          <a:p>
            <a:pPr marL="114300" indent="0">
              <a:buNone/>
            </a:pPr>
            <a:endParaRPr lang="en-US" sz="1600" dirty="0">
              <a:solidFill>
                <a:srgbClr val="595959"/>
              </a:solidFill>
            </a:endParaRPr>
          </a:p>
          <a:p>
            <a:pPr marL="114300" indent="0">
              <a:buNone/>
            </a:pPr>
            <a:r>
              <a:rPr lang="en-US" sz="1600" dirty="0">
                <a:solidFill>
                  <a:srgbClr val="595959"/>
                </a:solidFill>
              </a:rPr>
              <a:t>Concept maps are hierarchical where high level concepts are refined by following the map in a down-ward direction.  Relationships are also directed downward and are represented with connecting lines, unless an arrowhead is present to show differently.</a:t>
            </a:r>
          </a:p>
          <a:p>
            <a:pPr marL="114300" indent="0">
              <a:buNone/>
            </a:pPr>
            <a:endParaRPr lang="en-US" sz="1600" dirty="0">
              <a:solidFill>
                <a:srgbClr val="595959"/>
              </a:solidFill>
            </a:endParaRPr>
          </a:p>
          <a:p>
            <a:pPr marL="114300" indent="0">
              <a:buNone/>
            </a:pPr>
            <a:r>
              <a:rPr lang="en-US" sz="1600" dirty="0">
                <a:solidFill>
                  <a:srgbClr val="595959"/>
                </a:solidFill>
              </a:rPr>
              <a:t>Some of the section material presented in this module will be followed by a concept map  to visually summarize the central ideas (concepts) and their relationships.</a:t>
            </a:r>
          </a:p>
          <a:p>
            <a:pPr marL="114300" indent="0">
              <a:buNone/>
            </a:pPr>
            <a:endParaRPr lang="en-US" sz="1600" dirty="0">
              <a:solidFill>
                <a:schemeClr val="tx1">
                  <a:lumMod val="65000"/>
                  <a:lumOff val="35000"/>
                </a:schemeClr>
              </a:solidFill>
            </a:endParaRPr>
          </a:p>
          <a:p>
            <a:pPr lvl="2"/>
            <a:endParaRPr lang="en-US" sz="1600" dirty="0"/>
          </a:p>
          <a:p>
            <a:pPr marL="914400" lvl="2" indent="0">
              <a:buNone/>
            </a:pPr>
            <a:endParaRPr lang="en-US" sz="1600" dirty="0"/>
          </a:p>
        </p:txBody>
      </p:sp>
    </p:spTree>
    <p:extLst>
      <p:ext uri="{BB962C8B-B14F-4D97-AF65-F5344CB8AC3E}">
        <p14:creationId xmlns:p14="http://schemas.microsoft.com/office/powerpoint/2010/main" val="1051610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Is this counterintuitive?/ One more analogy</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Decision </a:t>
            </a:r>
            <a:r>
              <a:rPr lang="en-US" dirty="0" err="1">
                <a:solidFill>
                  <a:srgbClr val="8064A2"/>
                </a:solidFill>
              </a:rPr>
              <a:t>vs</a:t>
            </a:r>
            <a:r>
              <a:rPr lang="en-US" dirty="0">
                <a:solidFill>
                  <a:srgbClr val="8064A2"/>
                </a:solidFill>
              </a:rPr>
              <a:t> outcomes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3797300" y="1621110"/>
            <a:ext cx="5080000" cy="4608512"/>
          </a:xfrm>
        </p:spPr>
        <p:txBody>
          <a:bodyPr>
            <a:normAutofit/>
          </a:bodyPr>
          <a:lstStyle/>
          <a:p>
            <a:pPr marL="457200" lvl="1" indent="0">
              <a:buNone/>
            </a:pPr>
            <a:r>
              <a:rPr lang="en-US" sz="1800" dirty="0">
                <a:solidFill>
                  <a:schemeClr val="tx1">
                    <a:lumMod val="65000"/>
                    <a:lumOff val="35000"/>
                  </a:schemeClr>
                </a:solidFill>
              </a:rPr>
              <a:t>Poker theorist David </a:t>
            </a:r>
            <a:r>
              <a:rPr lang="en-US" sz="1800" dirty="0" err="1">
                <a:solidFill>
                  <a:schemeClr val="tx1">
                    <a:lumMod val="65000"/>
                    <a:lumOff val="35000"/>
                  </a:schemeClr>
                </a:solidFill>
              </a:rPr>
              <a:t>Sklansky</a:t>
            </a:r>
            <a:r>
              <a:rPr lang="en-US" sz="1800" dirty="0">
                <a:solidFill>
                  <a:schemeClr val="tx1">
                    <a:lumMod val="65000"/>
                    <a:lumOff val="35000"/>
                  </a:schemeClr>
                </a:solidFill>
              </a:rPr>
              <a:t> wrote:</a:t>
            </a:r>
          </a:p>
          <a:p>
            <a:pPr marL="457200" lvl="1" indent="0">
              <a:buNone/>
            </a:pPr>
            <a:r>
              <a:rPr lang="en-US" sz="1800" dirty="0">
                <a:solidFill>
                  <a:schemeClr val="tx1">
                    <a:lumMod val="65000"/>
                    <a:lumOff val="35000"/>
                  </a:schemeClr>
                </a:solidFill>
              </a:rPr>
              <a:t>”You should consider yourself a winner as long as you had the higher probability of winning the hand when all the money went into the pot. </a:t>
            </a:r>
          </a:p>
          <a:p>
            <a:pPr marL="457200" lvl="1" indent="0">
              <a:buNone/>
            </a:pPr>
            <a:endParaRPr lang="en-US" sz="1800" dirty="0">
              <a:solidFill>
                <a:schemeClr val="tx1">
                  <a:lumMod val="65000"/>
                  <a:lumOff val="35000"/>
                </a:schemeClr>
              </a:solidFill>
            </a:endParaRPr>
          </a:p>
          <a:p>
            <a:pPr marL="457200" lvl="1" indent="0">
              <a:buNone/>
            </a:pPr>
            <a:r>
              <a:rPr lang="en-US" sz="1800" dirty="0">
                <a:solidFill>
                  <a:schemeClr val="tx1">
                    <a:lumMod val="65000"/>
                    <a:lumOff val="35000"/>
                  </a:schemeClr>
                </a:solidFill>
              </a:rPr>
              <a:t>This attitude is consistent with the underlying mathematical reality of poker, and it can smooth out your emotional reactions to losses and wins. </a:t>
            </a:r>
          </a:p>
          <a:p>
            <a:pPr marL="457200" lvl="1" indent="0">
              <a:buNone/>
            </a:pPr>
            <a:endParaRPr lang="en-US" sz="1800" dirty="0">
              <a:solidFill>
                <a:schemeClr val="tx1">
                  <a:lumMod val="65000"/>
                  <a:lumOff val="35000"/>
                </a:schemeClr>
              </a:solidFill>
            </a:endParaRPr>
          </a:p>
          <a:p>
            <a:pPr marL="457200" lvl="1" indent="0">
              <a:buNone/>
            </a:pPr>
            <a:r>
              <a:rPr lang="en-US" sz="1800" dirty="0">
                <a:solidFill>
                  <a:schemeClr val="tx1">
                    <a:lumMod val="65000"/>
                    <a:lumOff val="35000"/>
                  </a:schemeClr>
                </a:solidFill>
              </a:rPr>
              <a:t>What matters is the quality of your decisions, not the results that come from them.”</a:t>
            </a:r>
          </a:p>
        </p:txBody>
      </p:sp>
      <p:sp>
        <p:nvSpPr>
          <p:cNvPr id="5" name="TextBox 4"/>
          <p:cNvSpPr txBox="1"/>
          <p:nvPr/>
        </p:nvSpPr>
        <p:spPr>
          <a:xfrm rot="16200000">
            <a:off x="148882" y="4346918"/>
            <a:ext cx="1997166" cy="923330"/>
          </a:xfrm>
          <a:prstGeom prst="rect">
            <a:avLst/>
          </a:prstGeom>
          <a:noFill/>
        </p:spPr>
        <p:txBody>
          <a:bodyPr wrap="square" rtlCol="0">
            <a:spAutoFit/>
          </a:bodyPr>
          <a:lstStyle/>
          <a:p>
            <a:r>
              <a:rPr lang="en-US" b="1" dirty="0">
                <a:solidFill>
                  <a:schemeClr val="bg1"/>
                </a:solidFill>
              </a:rPr>
              <a:t>Quality of Decision</a:t>
            </a:r>
          </a:p>
          <a:p>
            <a:endParaRPr lang="en-US" b="1" dirty="0">
              <a:solidFill>
                <a:schemeClr val="bg1"/>
              </a:solidFill>
            </a:endParaRPr>
          </a:p>
          <a:p>
            <a:r>
              <a:rPr lang="en-US" b="1" dirty="0">
                <a:solidFill>
                  <a:schemeClr val="bg1"/>
                </a:solidFill>
              </a:rPr>
              <a:t>Bad                 Good</a:t>
            </a:r>
          </a:p>
        </p:txBody>
      </p:sp>
      <p:sp>
        <p:nvSpPr>
          <p:cNvPr id="28" name="Rectangle 27"/>
          <p:cNvSpPr/>
          <p:nvPr/>
        </p:nvSpPr>
        <p:spPr>
          <a:xfrm>
            <a:off x="685799" y="4178300"/>
            <a:ext cx="3111501" cy="1536701"/>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4"/>
                </a:solidFill>
              </a:rPr>
              <a:t>See the WSJ article: “The science of winning poker”, 7/26/2013:</a:t>
            </a:r>
          </a:p>
          <a:p>
            <a:pPr algn="ctr"/>
            <a:r>
              <a:rPr lang="en-US" sz="1400" b="1" dirty="0">
                <a:solidFill>
                  <a:schemeClr val="accent4"/>
                </a:solidFill>
              </a:rPr>
              <a:t> http://</a:t>
            </a:r>
            <a:r>
              <a:rPr lang="en-US" sz="1400" b="1" dirty="0" err="1">
                <a:solidFill>
                  <a:schemeClr val="accent4"/>
                </a:solidFill>
              </a:rPr>
              <a:t>online.wsj.com</a:t>
            </a:r>
            <a:r>
              <a:rPr lang="en-US" sz="1400" b="1" dirty="0">
                <a:solidFill>
                  <a:schemeClr val="accent4"/>
                </a:solidFill>
              </a:rPr>
              <a:t>/news/articles/SB10001424127887323610704578625812355516182</a:t>
            </a:r>
          </a:p>
        </p:txBody>
      </p:sp>
      <p:pic>
        <p:nvPicPr>
          <p:cNvPr id="2" name="Picture 1"/>
          <p:cNvPicPr>
            <a:picLocks noChangeAspect="1"/>
          </p:cNvPicPr>
          <p:nvPr/>
        </p:nvPicPr>
        <p:blipFill>
          <a:blip r:embed="rId3"/>
          <a:stretch>
            <a:fillRect/>
          </a:stretch>
        </p:blipFill>
        <p:spPr>
          <a:xfrm>
            <a:off x="1150779" y="1804988"/>
            <a:ext cx="2005012" cy="2005012"/>
          </a:xfrm>
          <a:prstGeom prst="rect">
            <a:avLst/>
          </a:prstGeom>
        </p:spPr>
      </p:pic>
    </p:spTree>
    <p:extLst>
      <p:ext uri="{BB962C8B-B14F-4D97-AF65-F5344CB8AC3E}">
        <p14:creationId xmlns:p14="http://schemas.microsoft.com/office/powerpoint/2010/main" val="2643371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So what does this mean?</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Decision </a:t>
            </a:r>
            <a:r>
              <a:rPr lang="en-US" dirty="0" err="1">
                <a:solidFill>
                  <a:srgbClr val="8064A2"/>
                </a:solidFill>
              </a:rPr>
              <a:t>vs</a:t>
            </a:r>
            <a:r>
              <a:rPr lang="en-US" dirty="0">
                <a:solidFill>
                  <a:srgbClr val="8064A2"/>
                </a:solidFill>
              </a:rPr>
              <a:t> outcomes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3303156" y="1417638"/>
            <a:ext cx="5574144" cy="4608512"/>
          </a:xfrm>
        </p:spPr>
        <p:txBody>
          <a:bodyPr>
            <a:noAutofit/>
          </a:bodyPr>
          <a:lstStyle/>
          <a:p>
            <a:pPr marL="457200" lvl="1" indent="0">
              <a:buNone/>
            </a:pPr>
            <a:r>
              <a:rPr lang="en-US" sz="1600" dirty="0">
                <a:solidFill>
                  <a:schemeClr val="tx1">
                    <a:lumMod val="65000"/>
                    <a:lumOff val="35000"/>
                  </a:schemeClr>
                </a:solidFill>
              </a:rPr>
              <a:t>Decisions are different from outcomes.  </a:t>
            </a:r>
          </a:p>
          <a:p>
            <a:pPr marL="457200" lvl="1" indent="0">
              <a:buNone/>
            </a:pPr>
            <a:endParaRPr lang="en-US" sz="1600" dirty="0">
              <a:solidFill>
                <a:schemeClr val="tx1">
                  <a:lumMod val="65000"/>
                  <a:lumOff val="35000"/>
                </a:schemeClr>
              </a:solidFill>
            </a:endParaRPr>
          </a:p>
          <a:p>
            <a:pPr marL="457200" lvl="1" indent="0">
              <a:buNone/>
            </a:pPr>
            <a:r>
              <a:rPr lang="en-US" sz="1600" dirty="0">
                <a:solidFill>
                  <a:schemeClr val="tx1">
                    <a:lumMod val="65000"/>
                    <a:lumOff val="35000"/>
                  </a:schemeClr>
                </a:solidFill>
              </a:rPr>
              <a:t>A structured decision process is different from natural decision behaviors.</a:t>
            </a:r>
          </a:p>
          <a:p>
            <a:pPr marL="457200" lvl="1" indent="0">
              <a:buNone/>
            </a:pPr>
            <a:endParaRPr lang="en-US" sz="1600" dirty="0">
              <a:solidFill>
                <a:schemeClr val="tx1">
                  <a:lumMod val="65000"/>
                  <a:lumOff val="35000"/>
                </a:schemeClr>
              </a:solidFill>
            </a:endParaRPr>
          </a:p>
          <a:p>
            <a:pPr marL="457200" lvl="1" indent="0">
              <a:buNone/>
            </a:pPr>
            <a:r>
              <a:rPr lang="en-US" sz="1600" dirty="0">
                <a:solidFill>
                  <a:schemeClr val="tx1">
                    <a:lumMod val="65000"/>
                    <a:lumOff val="35000"/>
                  </a:schemeClr>
                </a:solidFill>
              </a:rPr>
              <a:t>Natural decision behaviors may undermine your preparation efforts and result in a “trap”</a:t>
            </a:r>
          </a:p>
          <a:p>
            <a:pPr marL="457200" lvl="1" indent="0">
              <a:buNone/>
            </a:pPr>
            <a:endParaRPr lang="en-US" sz="1600" dirty="0">
              <a:solidFill>
                <a:schemeClr val="tx1">
                  <a:lumMod val="65000"/>
                  <a:lumOff val="35000"/>
                </a:schemeClr>
              </a:solidFill>
            </a:endParaRPr>
          </a:p>
          <a:p>
            <a:pPr marL="457200" lvl="1" indent="0">
              <a:buNone/>
            </a:pPr>
            <a:r>
              <a:rPr lang="en-US" sz="1600" dirty="0">
                <a:solidFill>
                  <a:schemeClr val="tx1">
                    <a:lumMod val="65000"/>
                    <a:lumOff val="35000"/>
                  </a:schemeClr>
                </a:solidFill>
              </a:rPr>
              <a:t>This trap is where biases are “in-play”.  You will have to expect biases and prepare for biases.  What you have learned in communication science and neuroeconomics will assist you when you prepare for a presentation.  You will also need to learn how to counteract biases.  </a:t>
            </a:r>
          </a:p>
          <a:p>
            <a:pPr marL="457200" lvl="1" indent="0">
              <a:buNone/>
            </a:pPr>
            <a:endParaRPr lang="en-US" sz="1600" dirty="0">
              <a:solidFill>
                <a:schemeClr val="tx1">
                  <a:lumMod val="65000"/>
                  <a:lumOff val="35000"/>
                </a:schemeClr>
              </a:solidFill>
            </a:endParaRPr>
          </a:p>
          <a:p>
            <a:pPr marL="457200" lvl="1" indent="0">
              <a:buNone/>
            </a:pPr>
            <a:r>
              <a:rPr lang="en-US" sz="1600" dirty="0">
                <a:solidFill>
                  <a:schemeClr val="tx1">
                    <a:lumMod val="65000"/>
                    <a:lumOff val="35000"/>
                  </a:schemeClr>
                </a:solidFill>
              </a:rPr>
              <a:t>Remember some of the broad groups of biases: cognitive, motivational, protection of mindset, comfort zone, habits and personalities, fallacies in reasoning and groupthink</a:t>
            </a:r>
          </a:p>
        </p:txBody>
      </p:sp>
      <p:sp>
        <p:nvSpPr>
          <p:cNvPr id="5" name="TextBox 4"/>
          <p:cNvSpPr txBox="1"/>
          <p:nvPr/>
        </p:nvSpPr>
        <p:spPr>
          <a:xfrm rot="16200000">
            <a:off x="148882" y="4346918"/>
            <a:ext cx="1997166" cy="923330"/>
          </a:xfrm>
          <a:prstGeom prst="rect">
            <a:avLst/>
          </a:prstGeom>
          <a:noFill/>
        </p:spPr>
        <p:txBody>
          <a:bodyPr wrap="square" rtlCol="0">
            <a:spAutoFit/>
          </a:bodyPr>
          <a:lstStyle/>
          <a:p>
            <a:r>
              <a:rPr lang="en-US" b="1" dirty="0">
                <a:solidFill>
                  <a:schemeClr val="bg1"/>
                </a:solidFill>
              </a:rPr>
              <a:t>Quality of Decision</a:t>
            </a:r>
          </a:p>
          <a:p>
            <a:endParaRPr lang="en-US" b="1" dirty="0">
              <a:solidFill>
                <a:schemeClr val="bg1"/>
              </a:solidFill>
            </a:endParaRPr>
          </a:p>
          <a:p>
            <a:r>
              <a:rPr lang="en-US" b="1" dirty="0">
                <a:solidFill>
                  <a:schemeClr val="bg1"/>
                </a:solidFill>
              </a:rPr>
              <a:t>Bad                 Good</a:t>
            </a:r>
          </a:p>
        </p:txBody>
      </p:sp>
      <p:sp>
        <p:nvSpPr>
          <p:cNvPr id="28" name="Rectangle 27"/>
          <p:cNvSpPr/>
          <p:nvPr/>
        </p:nvSpPr>
        <p:spPr>
          <a:xfrm>
            <a:off x="685800" y="2044700"/>
            <a:ext cx="2540398" cy="3670301"/>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4"/>
                </a:solidFill>
              </a:rPr>
              <a:t>Group dynamics that are often present in groupthink include:</a:t>
            </a:r>
          </a:p>
          <a:p>
            <a:pPr marL="285750" indent="-285750">
              <a:buFont typeface="Arial"/>
              <a:buChar char="•"/>
            </a:pPr>
            <a:r>
              <a:rPr lang="en-US" sz="1400" b="1" dirty="0">
                <a:solidFill>
                  <a:schemeClr val="accent4"/>
                </a:solidFill>
              </a:rPr>
              <a:t>Premature harmony</a:t>
            </a:r>
          </a:p>
          <a:p>
            <a:pPr marL="285750" indent="-285750">
              <a:buFont typeface="Arial"/>
              <a:buChar char="•"/>
            </a:pPr>
            <a:r>
              <a:rPr lang="en-US" sz="1400" b="1" dirty="0">
                <a:solidFill>
                  <a:schemeClr val="accent4"/>
                </a:solidFill>
              </a:rPr>
              <a:t>Conformity</a:t>
            </a:r>
          </a:p>
          <a:p>
            <a:pPr marL="285750" indent="-285750">
              <a:buFont typeface="Arial"/>
              <a:buChar char="•"/>
            </a:pPr>
            <a:r>
              <a:rPr lang="en-US" sz="1400" b="1" dirty="0">
                <a:solidFill>
                  <a:schemeClr val="accent4"/>
                </a:solidFill>
              </a:rPr>
              <a:t>Anonymity</a:t>
            </a:r>
          </a:p>
          <a:p>
            <a:pPr marL="285750" indent="-285750">
              <a:buFont typeface="Arial"/>
              <a:buChar char="•"/>
            </a:pPr>
            <a:r>
              <a:rPr lang="en-US" sz="1400" b="1" dirty="0">
                <a:solidFill>
                  <a:schemeClr val="accent4"/>
                </a:solidFill>
              </a:rPr>
              <a:t>Attention to shared evidence</a:t>
            </a:r>
          </a:p>
          <a:p>
            <a:pPr marL="285750" indent="-285750">
              <a:buFont typeface="Arial"/>
              <a:buChar char="•"/>
            </a:pPr>
            <a:r>
              <a:rPr lang="en-US" sz="1400" b="1" dirty="0">
                <a:solidFill>
                  <a:schemeClr val="accent4"/>
                </a:solidFill>
              </a:rPr>
              <a:t>Psychological safety</a:t>
            </a:r>
          </a:p>
          <a:p>
            <a:pPr marL="285750" indent="-285750">
              <a:buFont typeface="Arial"/>
              <a:buChar char="•"/>
            </a:pPr>
            <a:r>
              <a:rPr lang="en-US" sz="1400" b="1" dirty="0">
                <a:solidFill>
                  <a:schemeClr val="accent4"/>
                </a:solidFill>
              </a:rPr>
              <a:t>Obedience</a:t>
            </a:r>
          </a:p>
          <a:p>
            <a:pPr marL="285750" indent="-285750">
              <a:buFont typeface="Arial"/>
              <a:buChar char="•"/>
            </a:pPr>
            <a:endParaRPr lang="en-US" sz="1400" b="1" dirty="0">
              <a:solidFill>
                <a:schemeClr val="accent4"/>
              </a:solidFill>
            </a:endParaRPr>
          </a:p>
          <a:p>
            <a:r>
              <a:rPr lang="en-US" sz="1400" b="1" dirty="0">
                <a:solidFill>
                  <a:schemeClr val="accent4"/>
                </a:solidFill>
              </a:rPr>
              <a:t>These dynamics will be addressed in depth when we discuss communication and decision making with generational cohorts in Nu 832</a:t>
            </a:r>
          </a:p>
        </p:txBody>
      </p:sp>
    </p:spTree>
    <p:extLst>
      <p:ext uri="{BB962C8B-B14F-4D97-AF65-F5344CB8AC3E}">
        <p14:creationId xmlns:p14="http://schemas.microsoft.com/office/powerpoint/2010/main" val="1727938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Concept map</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Decision </a:t>
            </a:r>
            <a:r>
              <a:rPr lang="en-US" dirty="0" err="1">
                <a:solidFill>
                  <a:srgbClr val="8064A2"/>
                </a:solidFill>
              </a:rPr>
              <a:t>vs</a:t>
            </a:r>
            <a:r>
              <a:rPr lang="en-US" dirty="0">
                <a:solidFill>
                  <a:srgbClr val="8064A2"/>
                </a:solidFill>
              </a:rPr>
              <a:t> outcomes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pic>
        <p:nvPicPr>
          <p:cNvPr id="24" name="Picture 23"/>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999374" y="919406"/>
            <a:ext cx="5972770" cy="4999222"/>
          </a:xfrm>
          <a:prstGeom prst="rect">
            <a:avLst/>
          </a:prstGeom>
          <a:noFill/>
          <a:ln>
            <a:noFill/>
          </a:ln>
        </p:spPr>
      </p:pic>
      <p:pic>
        <p:nvPicPr>
          <p:cNvPr id="27" name="Picture 26"/>
          <p:cNvPicPr/>
          <p:nvPr/>
        </p:nvPicPr>
        <p:blipFill>
          <a:blip r:embed="rId5">
            <a:extLst>
              <a:ext uri="{28A0092B-C50C-407E-A947-70E740481C1C}">
                <a14:useLocalDpi xmlns:a14="http://schemas.microsoft.com/office/drawing/2010/main" val="0"/>
              </a:ext>
            </a:extLst>
          </a:blip>
          <a:srcRect/>
          <a:stretch>
            <a:fillRect/>
          </a:stretch>
        </p:blipFill>
        <p:spPr bwMode="auto">
          <a:xfrm>
            <a:off x="7254026" y="695326"/>
            <a:ext cx="825500" cy="825500"/>
          </a:xfrm>
          <a:prstGeom prst="rect">
            <a:avLst/>
          </a:prstGeom>
          <a:noFill/>
          <a:ln>
            <a:noFill/>
          </a:ln>
        </p:spPr>
      </p:pic>
      <p:sp>
        <p:nvSpPr>
          <p:cNvPr id="29" name="Rectangle 28"/>
          <p:cNvSpPr/>
          <p:nvPr/>
        </p:nvSpPr>
        <p:spPr>
          <a:xfrm>
            <a:off x="177800" y="3543300"/>
            <a:ext cx="1737007" cy="2328194"/>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marL="114300" indent="0" algn="ctr">
              <a:buNone/>
            </a:pPr>
            <a:r>
              <a:rPr lang="en-US" sz="1400" dirty="0">
                <a:solidFill>
                  <a:schemeClr val="tx2"/>
                </a:solidFill>
              </a:rPr>
              <a:t>Relationships are  directed downward and are represented with connecting lines, unless an arrowhead is present to show differently.</a:t>
            </a:r>
          </a:p>
        </p:txBody>
      </p:sp>
    </p:spTree>
    <p:extLst>
      <p:ext uri="{BB962C8B-B14F-4D97-AF65-F5344CB8AC3E}">
        <p14:creationId xmlns:p14="http://schemas.microsoft.com/office/powerpoint/2010/main" val="2992480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Strategic </a:t>
            </a:r>
            <a:r>
              <a:rPr lang="en-US" dirty="0" err="1"/>
              <a:t>vs</a:t>
            </a:r>
            <a:r>
              <a:rPr lang="en-US" dirty="0"/>
              <a:t> operations</a:t>
            </a:r>
          </a:p>
        </p:txBody>
      </p:sp>
      <p:sp>
        <p:nvSpPr>
          <p:cNvPr id="13" name="Text Placeholder 12"/>
          <p:cNvSpPr>
            <a:spLocks noGrp="1"/>
          </p:cNvSpPr>
          <p:nvPr>
            <p:ph type="body" sz="quarter" idx="15"/>
          </p:nvPr>
        </p:nvSpPr>
        <p:spPr/>
        <p:txBody>
          <a:bodyPr/>
          <a:lstStyle/>
          <a:p>
            <a:r>
              <a:rPr lang="en-US" dirty="0"/>
              <a:t>02</a:t>
            </a:r>
          </a:p>
        </p:txBody>
      </p:sp>
    </p:spTree>
    <p:extLst>
      <p:ext uri="{BB962C8B-B14F-4D97-AF65-F5344CB8AC3E}">
        <p14:creationId xmlns:p14="http://schemas.microsoft.com/office/powerpoint/2010/main" val="2166142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191655" y="274638"/>
            <a:ext cx="8736445" cy="1338262"/>
          </a:xfrm>
        </p:spPr>
        <p:txBody>
          <a:bodyPr>
            <a:normAutofit fontScale="90000"/>
          </a:bodyPr>
          <a:lstStyle/>
          <a:p>
            <a:br>
              <a:rPr lang="en-US" sz="2400" b="1" dirty="0">
                <a:solidFill>
                  <a:srgbClr val="595959"/>
                </a:solidFill>
              </a:rPr>
            </a:br>
            <a:r>
              <a:rPr lang="en-US" sz="2400" b="1" i="1" dirty="0">
                <a:solidFill>
                  <a:schemeClr val="tx1">
                    <a:lumMod val="65000"/>
                    <a:lumOff val="35000"/>
                  </a:schemeClr>
                </a:solidFill>
              </a:rPr>
              <a:t> </a:t>
            </a:r>
            <a:br>
              <a:rPr lang="en-US" sz="2400" b="1" i="1" dirty="0">
                <a:solidFill>
                  <a:schemeClr val="tx1">
                    <a:lumMod val="65000"/>
                    <a:lumOff val="35000"/>
                  </a:schemeClr>
                </a:solidFill>
              </a:rPr>
            </a:br>
            <a:r>
              <a:rPr lang="en-US" sz="2400" b="1" i="1" dirty="0">
                <a:solidFill>
                  <a:schemeClr val="tx1">
                    <a:lumMod val="65000"/>
                    <a:lumOff val="35000"/>
                  </a:schemeClr>
                </a:solidFill>
              </a:rPr>
              <a:t> Strategic and operational functions &amp; decisions</a:t>
            </a:r>
            <a:br>
              <a:rPr lang="en-US" sz="2400" b="1" i="1" dirty="0">
                <a:solidFill>
                  <a:schemeClr val="tx1">
                    <a:lumMod val="65000"/>
                    <a:lumOff val="35000"/>
                  </a:schemeClr>
                </a:solidFill>
              </a:rPr>
            </a:br>
            <a:r>
              <a:rPr lang="en-US" sz="2400" b="1" i="1" dirty="0">
                <a:solidFill>
                  <a:schemeClr val="tx1">
                    <a:lumMod val="65000"/>
                    <a:lumOff val="35000"/>
                  </a:schemeClr>
                </a:solidFill>
              </a:rPr>
              <a:t> require fundamentally different tasks</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Strategic </a:t>
            </a:r>
            <a:r>
              <a:rPr lang="en-US" dirty="0" err="1">
                <a:solidFill>
                  <a:srgbClr val="8064A2"/>
                </a:solidFill>
              </a:rPr>
              <a:t>vs</a:t>
            </a:r>
            <a:r>
              <a:rPr lang="en-US" dirty="0">
                <a:solidFill>
                  <a:srgbClr val="8064A2"/>
                </a:solidFill>
              </a:rPr>
              <a:t> operations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5" name="TextBox 4"/>
          <p:cNvSpPr txBox="1"/>
          <p:nvPr/>
        </p:nvSpPr>
        <p:spPr>
          <a:xfrm rot="16200000">
            <a:off x="148882" y="4346918"/>
            <a:ext cx="1997166" cy="923330"/>
          </a:xfrm>
          <a:prstGeom prst="rect">
            <a:avLst/>
          </a:prstGeom>
          <a:noFill/>
        </p:spPr>
        <p:txBody>
          <a:bodyPr wrap="square" rtlCol="0">
            <a:spAutoFit/>
          </a:bodyPr>
          <a:lstStyle/>
          <a:p>
            <a:r>
              <a:rPr lang="en-US" b="1" dirty="0">
                <a:solidFill>
                  <a:schemeClr val="bg1"/>
                </a:solidFill>
              </a:rPr>
              <a:t>Quality of Decision</a:t>
            </a:r>
          </a:p>
          <a:p>
            <a:endParaRPr lang="en-US" b="1" dirty="0">
              <a:solidFill>
                <a:schemeClr val="bg1"/>
              </a:solidFill>
            </a:endParaRPr>
          </a:p>
          <a:p>
            <a:r>
              <a:rPr lang="en-US" b="1" dirty="0">
                <a:solidFill>
                  <a:schemeClr val="bg1"/>
                </a:solidFill>
              </a:rPr>
              <a:t>Bad                 Good</a:t>
            </a:r>
          </a:p>
        </p:txBody>
      </p:sp>
      <p:sp>
        <p:nvSpPr>
          <p:cNvPr id="28" name="Rectangle 27"/>
          <p:cNvSpPr/>
          <p:nvPr/>
        </p:nvSpPr>
        <p:spPr>
          <a:xfrm>
            <a:off x="191655" y="4864100"/>
            <a:ext cx="2259445" cy="850901"/>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4"/>
                </a:solidFill>
              </a:rPr>
              <a:t>Is your proposal strategic or operational?</a:t>
            </a:r>
          </a:p>
        </p:txBody>
      </p:sp>
      <p:sp>
        <p:nvSpPr>
          <p:cNvPr id="4" name="TextBox 3"/>
          <p:cNvSpPr txBox="1"/>
          <p:nvPr/>
        </p:nvSpPr>
        <p:spPr>
          <a:xfrm>
            <a:off x="838200" y="1821934"/>
            <a:ext cx="7975599" cy="2585323"/>
          </a:xfrm>
          <a:prstGeom prst="rect">
            <a:avLst/>
          </a:prstGeom>
          <a:noFill/>
        </p:spPr>
        <p:txBody>
          <a:bodyPr wrap="square" rtlCol="0">
            <a:spAutoFit/>
          </a:bodyPr>
          <a:lstStyle/>
          <a:p>
            <a:r>
              <a:rPr lang="en-US" dirty="0"/>
              <a:t>Managing strategic decisions                                 Managing operations</a:t>
            </a:r>
          </a:p>
          <a:p>
            <a:endParaRPr lang="en-US" dirty="0"/>
          </a:p>
          <a:p>
            <a:endParaRPr lang="en-US" dirty="0"/>
          </a:p>
          <a:p>
            <a:endParaRPr lang="en-US" dirty="0"/>
          </a:p>
          <a:p>
            <a:endParaRPr lang="en-US" dirty="0"/>
          </a:p>
          <a:p>
            <a:endParaRPr lang="en-US" dirty="0"/>
          </a:p>
          <a:p>
            <a:endParaRPr lang="en-US" dirty="0"/>
          </a:p>
          <a:p>
            <a:r>
              <a:rPr lang="en-US" dirty="0"/>
              <a:t>Choosing the right road                                            Running well on the chosen road </a:t>
            </a:r>
          </a:p>
          <a:p>
            <a:r>
              <a:rPr lang="en-US" dirty="0"/>
              <a:t>“Doing stuff right”                                                      “Doing the right stuff”                              	</a:t>
            </a:r>
          </a:p>
        </p:txBody>
      </p:sp>
      <p:pic>
        <p:nvPicPr>
          <p:cNvPr id="34" name="Picture 33"/>
          <p:cNvPicPr>
            <a:picLocks noChangeAspect="1"/>
          </p:cNvPicPr>
          <p:nvPr/>
        </p:nvPicPr>
        <p:blipFill>
          <a:blip r:embed="rId3"/>
          <a:stretch>
            <a:fillRect/>
          </a:stretch>
        </p:blipFill>
        <p:spPr>
          <a:xfrm>
            <a:off x="5362293" y="2184400"/>
            <a:ext cx="1866900" cy="1493520"/>
          </a:xfrm>
          <a:prstGeom prst="rect">
            <a:avLst/>
          </a:prstGeom>
        </p:spPr>
      </p:pic>
      <p:pic>
        <p:nvPicPr>
          <p:cNvPr id="35" name="Picture 34"/>
          <p:cNvPicPr/>
          <p:nvPr/>
        </p:nvPicPr>
        <p:blipFill>
          <a:blip r:embed="rId4">
            <a:extLst>
              <a:ext uri="{28A0092B-C50C-407E-A947-70E740481C1C}">
                <a14:useLocalDpi xmlns:a14="http://schemas.microsoft.com/office/drawing/2010/main" val="0"/>
              </a:ext>
            </a:extLst>
          </a:blip>
          <a:srcRect/>
          <a:stretch>
            <a:fillRect/>
          </a:stretch>
        </p:blipFill>
        <p:spPr bwMode="auto">
          <a:xfrm>
            <a:off x="1260475" y="2184400"/>
            <a:ext cx="1622425" cy="1493520"/>
          </a:xfrm>
          <a:prstGeom prst="rect">
            <a:avLst/>
          </a:prstGeom>
          <a:noFill/>
          <a:ln>
            <a:noFill/>
          </a:ln>
        </p:spPr>
      </p:pic>
    </p:spTree>
    <p:extLst>
      <p:ext uri="{BB962C8B-B14F-4D97-AF65-F5344CB8AC3E}">
        <p14:creationId xmlns:p14="http://schemas.microsoft.com/office/powerpoint/2010/main" val="557207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165100" y="274638"/>
            <a:ext cx="8826500" cy="1084262"/>
          </a:xfrm>
        </p:spPr>
        <p:txBody>
          <a:bodyPr>
            <a:normAutofit fontScale="90000"/>
          </a:bodyPr>
          <a:lstStyle/>
          <a:p>
            <a:br>
              <a:rPr lang="en-US" sz="2400" b="1" dirty="0">
                <a:solidFill>
                  <a:srgbClr val="595959"/>
                </a:solidFill>
              </a:rPr>
            </a:br>
            <a:r>
              <a:rPr lang="en-US" sz="2400" b="1" i="1" dirty="0">
                <a:solidFill>
                  <a:schemeClr val="tx1">
                    <a:lumMod val="65000"/>
                    <a:lumOff val="35000"/>
                  </a:schemeClr>
                </a:solidFill>
              </a:rPr>
              <a:t> </a:t>
            </a:r>
            <a:br>
              <a:rPr lang="en-US" sz="2400" b="1" i="1" dirty="0">
                <a:solidFill>
                  <a:schemeClr val="tx1">
                    <a:lumMod val="65000"/>
                    <a:lumOff val="35000"/>
                  </a:schemeClr>
                </a:solidFill>
              </a:rPr>
            </a:br>
            <a:r>
              <a:rPr lang="en-US" sz="2400" b="1" i="1" dirty="0">
                <a:solidFill>
                  <a:schemeClr val="tx1">
                    <a:lumMod val="65000"/>
                    <a:lumOff val="35000"/>
                  </a:schemeClr>
                </a:solidFill>
              </a:rPr>
              <a:t> Strategic and operational functions &amp; decisions</a:t>
            </a:r>
            <a:br>
              <a:rPr lang="en-US" sz="2400" b="1" i="1" dirty="0">
                <a:solidFill>
                  <a:schemeClr val="tx1">
                    <a:lumMod val="65000"/>
                    <a:lumOff val="35000"/>
                  </a:schemeClr>
                </a:solidFill>
              </a:rPr>
            </a:br>
            <a:r>
              <a:rPr lang="en-US" sz="2400" b="1" i="1" dirty="0">
                <a:solidFill>
                  <a:schemeClr val="tx1">
                    <a:lumMod val="65000"/>
                    <a:lumOff val="35000"/>
                  </a:schemeClr>
                </a:solidFill>
              </a:rPr>
              <a:t> require fundamentally different tasks</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Strategic </a:t>
            </a:r>
            <a:r>
              <a:rPr lang="en-US" dirty="0" err="1">
                <a:solidFill>
                  <a:srgbClr val="8064A2"/>
                </a:solidFill>
              </a:rPr>
              <a:t>vs</a:t>
            </a:r>
            <a:r>
              <a:rPr lang="en-US" dirty="0">
                <a:solidFill>
                  <a:srgbClr val="8064A2"/>
                </a:solidFill>
              </a:rPr>
              <a:t> operations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5" name="TextBox 4"/>
          <p:cNvSpPr txBox="1"/>
          <p:nvPr/>
        </p:nvSpPr>
        <p:spPr>
          <a:xfrm rot="16200000">
            <a:off x="148882" y="4346918"/>
            <a:ext cx="1997166" cy="923330"/>
          </a:xfrm>
          <a:prstGeom prst="rect">
            <a:avLst/>
          </a:prstGeom>
          <a:noFill/>
        </p:spPr>
        <p:txBody>
          <a:bodyPr wrap="square" rtlCol="0">
            <a:spAutoFit/>
          </a:bodyPr>
          <a:lstStyle/>
          <a:p>
            <a:r>
              <a:rPr lang="en-US" b="1" dirty="0">
                <a:solidFill>
                  <a:schemeClr val="bg1"/>
                </a:solidFill>
              </a:rPr>
              <a:t>Quality of Decision</a:t>
            </a:r>
          </a:p>
          <a:p>
            <a:endParaRPr lang="en-US" b="1" dirty="0">
              <a:solidFill>
                <a:schemeClr val="bg1"/>
              </a:solidFill>
            </a:endParaRPr>
          </a:p>
          <a:p>
            <a:r>
              <a:rPr lang="en-US" b="1" dirty="0">
                <a:solidFill>
                  <a:schemeClr val="bg1"/>
                </a:solidFill>
              </a:rPr>
              <a:t>Bad                 Good</a:t>
            </a:r>
          </a:p>
        </p:txBody>
      </p:sp>
      <p:graphicFrame>
        <p:nvGraphicFramePr>
          <p:cNvPr id="2" name="Content Placeholder 1"/>
          <p:cNvGraphicFramePr>
            <a:graphicFrameLocks noGrp="1"/>
          </p:cNvGraphicFramePr>
          <p:nvPr>
            <p:ph sz="quarter" idx="17"/>
            <p:extLst>
              <p:ext uri="{D42A27DB-BD31-4B8C-83A1-F6EECF244321}">
                <p14:modId xmlns:p14="http://schemas.microsoft.com/office/powerpoint/2010/main" val="889855331"/>
              </p:ext>
            </p:extLst>
          </p:nvPr>
        </p:nvGraphicFramePr>
        <p:xfrm>
          <a:off x="939800" y="1866900"/>
          <a:ext cx="7162800" cy="3205480"/>
        </p:xfrm>
        <a:graphic>
          <a:graphicData uri="http://schemas.openxmlformats.org/drawingml/2006/table">
            <a:tbl>
              <a:tblPr firstRow="1" bandRow="1">
                <a:tableStyleId>{00A15C55-8517-42AA-B614-E9B94910E393}</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r>
                        <a:rPr lang="en-US" dirty="0"/>
                        <a:t>Managing strategic decisions</a:t>
                      </a:r>
                    </a:p>
                    <a:p>
                      <a:r>
                        <a:rPr lang="en-US" dirty="0"/>
                        <a:t>“Decision focused”</a:t>
                      </a:r>
                    </a:p>
                  </a:txBody>
                  <a:tcPr/>
                </a:tc>
                <a:tc>
                  <a:txBody>
                    <a:bodyPr/>
                    <a:lstStyle/>
                    <a:p>
                      <a:r>
                        <a:rPr lang="en-US" dirty="0"/>
                        <a:t>Managing operational</a:t>
                      </a:r>
                      <a:r>
                        <a:rPr lang="en-US" baseline="0" dirty="0"/>
                        <a:t> functions and decisions</a:t>
                      </a:r>
                      <a:endParaRPr lang="en-US" dirty="0"/>
                    </a:p>
                    <a:p>
                      <a:r>
                        <a:rPr lang="en-US" dirty="0"/>
                        <a:t>“Results focused”</a:t>
                      </a:r>
                    </a:p>
                  </a:txBody>
                  <a:tcPr/>
                </a:tc>
                <a:extLst>
                  <a:ext uri="{0D108BD9-81ED-4DB2-BD59-A6C34878D82A}">
                    <a16:rowId xmlns:a16="http://schemas.microsoft.com/office/drawing/2014/main" val="10000"/>
                  </a:ext>
                </a:extLst>
              </a:tr>
              <a:tr h="370840">
                <a:tc>
                  <a:txBody>
                    <a:bodyPr/>
                    <a:lstStyle/>
                    <a:p>
                      <a:r>
                        <a:rPr lang="en-US" dirty="0"/>
                        <a:t>Focused on critical issues</a:t>
                      </a:r>
                    </a:p>
                  </a:txBody>
                  <a:tcPr/>
                </a:tc>
                <a:tc>
                  <a:txBody>
                    <a:bodyPr/>
                    <a:lstStyle/>
                    <a:p>
                      <a:r>
                        <a:rPr lang="en-US" dirty="0"/>
                        <a:t>Attends</a:t>
                      </a:r>
                      <a:r>
                        <a:rPr lang="en-US" baseline="0" dirty="0"/>
                        <a:t> to detail and follow-through</a:t>
                      </a:r>
                      <a:endParaRPr lang="en-US" dirty="0"/>
                    </a:p>
                  </a:txBody>
                  <a:tcPr/>
                </a:tc>
                <a:extLst>
                  <a:ext uri="{0D108BD9-81ED-4DB2-BD59-A6C34878D82A}">
                    <a16:rowId xmlns:a16="http://schemas.microsoft.com/office/drawing/2014/main" val="10001"/>
                  </a:ext>
                </a:extLst>
              </a:tr>
              <a:tr h="370840">
                <a:tc>
                  <a:txBody>
                    <a:bodyPr/>
                    <a:lstStyle/>
                    <a:p>
                      <a:r>
                        <a:rPr lang="en-US" dirty="0"/>
                        <a:t>Considers long</a:t>
                      </a:r>
                      <a:r>
                        <a:rPr lang="en-US" baseline="0" dirty="0"/>
                        <a:t> term</a:t>
                      </a:r>
                      <a:r>
                        <a:rPr lang="en-US" dirty="0"/>
                        <a:t> horizons</a:t>
                      </a:r>
                    </a:p>
                  </a:txBody>
                  <a:tcPr/>
                </a:tc>
                <a:tc>
                  <a:txBody>
                    <a:bodyPr/>
                    <a:lstStyle/>
                    <a:p>
                      <a:r>
                        <a:rPr lang="en-US" dirty="0"/>
                        <a:t>Concentrates on short</a:t>
                      </a:r>
                      <a:r>
                        <a:rPr lang="en-US" baseline="0" dirty="0"/>
                        <a:t> </a:t>
                      </a:r>
                      <a:r>
                        <a:rPr lang="en-US" dirty="0"/>
                        <a:t>term performance</a:t>
                      </a:r>
                    </a:p>
                  </a:txBody>
                  <a:tcPr/>
                </a:tc>
                <a:extLst>
                  <a:ext uri="{0D108BD9-81ED-4DB2-BD59-A6C34878D82A}">
                    <a16:rowId xmlns:a16="http://schemas.microsoft.com/office/drawing/2014/main" val="10002"/>
                  </a:ext>
                </a:extLst>
              </a:tr>
              <a:tr h="370840">
                <a:tc>
                  <a:txBody>
                    <a:bodyPr/>
                    <a:lstStyle/>
                    <a:p>
                      <a:r>
                        <a:rPr lang="en-US" dirty="0"/>
                        <a:t>Accounts for uncertainty</a:t>
                      </a:r>
                    </a:p>
                  </a:txBody>
                  <a:tcPr/>
                </a:tc>
                <a:tc>
                  <a:txBody>
                    <a:bodyPr/>
                    <a:lstStyle/>
                    <a:p>
                      <a:r>
                        <a:rPr lang="en-US" dirty="0"/>
                        <a:t>Ignores uncertainties  (“Let’s adjust as we go”)</a:t>
                      </a:r>
                    </a:p>
                  </a:txBody>
                  <a:tcPr/>
                </a:tc>
                <a:extLst>
                  <a:ext uri="{0D108BD9-81ED-4DB2-BD59-A6C34878D82A}">
                    <a16:rowId xmlns:a16="http://schemas.microsoft.com/office/drawing/2014/main" val="10003"/>
                  </a:ext>
                </a:extLst>
              </a:tr>
              <a:tr h="370840">
                <a:tc>
                  <a:txBody>
                    <a:bodyPr/>
                    <a:lstStyle/>
                    <a:p>
                      <a:r>
                        <a:rPr lang="en-US" dirty="0"/>
                        <a:t>Choose among significantly different alternatives</a:t>
                      </a:r>
                    </a:p>
                  </a:txBody>
                  <a:tcPr/>
                </a:tc>
                <a:tc>
                  <a:txBody>
                    <a:bodyPr/>
                    <a:lstStyle/>
                    <a:p>
                      <a:r>
                        <a:rPr lang="en-US" dirty="0"/>
                        <a:t>Avoids new alternatives (“Lets get going”  “lets keep going”)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86387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457200" y="274638"/>
            <a:ext cx="8229600" cy="1338262"/>
          </a:xfrm>
        </p:spPr>
        <p:txBody>
          <a:bodyPr>
            <a:normAutofit fontScale="90000"/>
          </a:bodyPr>
          <a:lstStyle/>
          <a:p>
            <a:br>
              <a:rPr lang="en-US" sz="2400" b="1" dirty="0">
                <a:solidFill>
                  <a:srgbClr val="595959"/>
                </a:solidFill>
              </a:rPr>
            </a:br>
            <a:r>
              <a:rPr lang="en-US" sz="2400" b="1" i="1" dirty="0">
                <a:solidFill>
                  <a:schemeClr val="tx1">
                    <a:lumMod val="65000"/>
                    <a:lumOff val="35000"/>
                  </a:schemeClr>
                </a:solidFill>
              </a:rPr>
              <a:t> </a:t>
            </a:r>
            <a:br>
              <a:rPr lang="en-US" sz="2400" b="1" i="1" dirty="0">
                <a:solidFill>
                  <a:schemeClr val="tx1">
                    <a:lumMod val="65000"/>
                    <a:lumOff val="35000"/>
                  </a:schemeClr>
                </a:solidFill>
              </a:rPr>
            </a:br>
            <a:r>
              <a:rPr lang="en-US" sz="2400" b="1" i="1" dirty="0">
                <a:solidFill>
                  <a:schemeClr val="tx1">
                    <a:lumMod val="65000"/>
                    <a:lumOff val="35000"/>
                  </a:schemeClr>
                </a:solidFill>
              </a:rPr>
              <a:t>The quality of strategic and operational decisions can </a:t>
            </a:r>
            <a:br>
              <a:rPr lang="en-US" sz="2400" b="1" i="1" dirty="0">
                <a:solidFill>
                  <a:schemeClr val="tx1">
                    <a:lumMod val="65000"/>
                    <a:lumOff val="35000"/>
                  </a:schemeClr>
                </a:solidFill>
              </a:rPr>
            </a:br>
            <a:r>
              <a:rPr lang="en-US" sz="2400" b="1" i="1" dirty="0">
                <a:solidFill>
                  <a:schemeClr val="tx1">
                    <a:lumMod val="65000"/>
                    <a:lumOff val="35000"/>
                  </a:schemeClr>
                </a:solidFill>
              </a:rPr>
              <a:t>determine the organization’s success or failure</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Strategic </a:t>
            </a:r>
            <a:r>
              <a:rPr lang="en-US" dirty="0" err="1">
                <a:solidFill>
                  <a:srgbClr val="8064A2"/>
                </a:solidFill>
              </a:rPr>
              <a:t>vs</a:t>
            </a:r>
            <a:r>
              <a:rPr lang="en-US" dirty="0">
                <a:solidFill>
                  <a:srgbClr val="8064A2"/>
                </a:solidFill>
              </a:rPr>
              <a:t> operations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5" name="TextBox 4"/>
          <p:cNvSpPr txBox="1"/>
          <p:nvPr/>
        </p:nvSpPr>
        <p:spPr>
          <a:xfrm rot="16200000">
            <a:off x="148882" y="4346918"/>
            <a:ext cx="1997166" cy="923330"/>
          </a:xfrm>
          <a:prstGeom prst="rect">
            <a:avLst/>
          </a:prstGeom>
          <a:noFill/>
        </p:spPr>
        <p:txBody>
          <a:bodyPr wrap="square" rtlCol="0">
            <a:spAutoFit/>
          </a:bodyPr>
          <a:lstStyle/>
          <a:p>
            <a:r>
              <a:rPr lang="en-US" b="1" dirty="0">
                <a:solidFill>
                  <a:schemeClr val="bg1"/>
                </a:solidFill>
              </a:rPr>
              <a:t>Quality of Decision</a:t>
            </a:r>
          </a:p>
          <a:p>
            <a:endParaRPr lang="en-US" b="1" dirty="0">
              <a:solidFill>
                <a:schemeClr val="bg1"/>
              </a:solidFill>
            </a:endParaRPr>
          </a:p>
          <a:p>
            <a:r>
              <a:rPr lang="en-US" b="1" dirty="0">
                <a:solidFill>
                  <a:schemeClr val="bg1"/>
                </a:solidFill>
              </a:rPr>
              <a:t>Bad                 Good</a:t>
            </a:r>
          </a:p>
        </p:txBody>
      </p:sp>
      <p:sp>
        <p:nvSpPr>
          <p:cNvPr id="28" name="Rectangle 27"/>
          <p:cNvSpPr/>
          <p:nvPr/>
        </p:nvSpPr>
        <p:spPr>
          <a:xfrm>
            <a:off x="191655" y="4178300"/>
            <a:ext cx="2259445" cy="1536701"/>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4"/>
                </a:solidFill>
              </a:rPr>
              <a:t>Is your proposal strategic or operational?</a:t>
            </a:r>
          </a:p>
        </p:txBody>
      </p:sp>
      <p:graphicFrame>
        <p:nvGraphicFramePr>
          <p:cNvPr id="24" name="Content Placeholder 3"/>
          <p:cNvGraphicFramePr>
            <a:graphicFrameLocks noGrp="1"/>
          </p:cNvGraphicFramePr>
          <p:nvPr>
            <p:ph idx="4294967295"/>
            <p:extLst>
              <p:ext uri="{D42A27DB-BD31-4B8C-83A1-F6EECF244321}">
                <p14:modId xmlns:p14="http://schemas.microsoft.com/office/powerpoint/2010/main" val="946844772"/>
              </p:ext>
            </p:extLst>
          </p:nvPr>
        </p:nvGraphicFramePr>
        <p:xfrm>
          <a:off x="2895600" y="1874521"/>
          <a:ext cx="5054600" cy="3931920"/>
        </p:xfrm>
        <a:graphic>
          <a:graphicData uri="http://schemas.openxmlformats.org/drawingml/2006/table">
            <a:tbl>
              <a:tblPr firstRow="1" bandRow="1">
                <a:tableStyleId>{5C22544A-7EE6-4342-B048-85BDC9FD1C3A}</a:tableStyleId>
              </a:tblPr>
              <a:tblGrid>
                <a:gridCol w="1263650">
                  <a:extLst>
                    <a:ext uri="{9D8B030D-6E8A-4147-A177-3AD203B41FA5}">
                      <a16:colId xmlns:a16="http://schemas.microsoft.com/office/drawing/2014/main" val="20000"/>
                    </a:ext>
                  </a:extLst>
                </a:gridCol>
                <a:gridCol w="1263650">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gridCol w="1130300">
                  <a:extLst>
                    <a:ext uri="{9D8B030D-6E8A-4147-A177-3AD203B41FA5}">
                      <a16:colId xmlns:a16="http://schemas.microsoft.com/office/drawing/2014/main" val="20003"/>
                    </a:ext>
                  </a:extLst>
                </a:gridCol>
              </a:tblGrid>
              <a:tr h="345441">
                <a:tc>
                  <a:txBody>
                    <a:bodyPr/>
                    <a:lstStyle/>
                    <a:p>
                      <a:endParaRPr lang="en-US" dirty="0"/>
                    </a:p>
                  </a:txBody>
                  <a:tcPr>
                    <a:noFill/>
                  </a:tcPr>
                </a:tc>
                <a:tc>
                  <a:txBody>
                    <a:bodyPr/>
                    <a:lstStyle/>
                    <a:p>
                      <a:endParaRPr lang="en-US" dirty="0"/>
                    </a:p>
                  </a:txBody>
                  <a:tcPr>
                    <a:noFill/>
                  </a:tcPr>
                </a:tc>
                <a:tc gridSpan="2">
                  <a:txBody>
                    <a:bodyPr/>
                    <a:lstStyle/>
                    <a:p>
                      <a:r>
                        <a:rPr lang="en-US" dirty="0"/>
                        <a:t>Quality of operational</a:t>
                      </a:r>
                      <a:r>
                        <a:rPr lang="en-US" baseline="0" dirty="0"/>
                        <a:t> decisions</a:t>
                      </a:r>
                      <a:endParaRPr lang="en-US" dirty="0"/>
                    </a:p>
                  </a:txBody>
                  <a:tcPr>
                    <a:solidFill>
                      <a:schemeClr val="accent4"/>
                    </a:solidFill>
                  </a:tcPr>
                </a:tc>
                <a:tc hMerge="1">
                  <a:txBody>
                    <a:bodyPr/>
                    <a:lstStyle/>
                    <a:p>
                      <a:endParaRPr lang="en-US" dirty="0"/>
                    </a:p>
                  </a:txBody>
                  <a:tcPr/>
                </a:tc>
                <a:extLst>
                  <a:ext uri="{0D108BD9-81ED-4DB2-BD59-A6C34878D82A}">
                    <a16:rowId xmlns:a16="http://schemas.microsoft.com/office/drawing/2014/main" val="10000"/>
                  </a:ext>
                </a:extLst>
              </a:tr>
              <a:tr h="345441">
                <a:tc>
                  <a:txBody>
                    <a:bodyPr/>
                    <a:lstStyle/>
                    <a:p>
                      <a:endParaRPr lang="en-US" dirty="0"/>
                    </a:p>
                  </a:txBody>
                  <a:tcPr>
                    <a:noFill/>
                  </a:tcPr>
                </a:tc>
                <a:tc>
                  <a:txBody>
                    <a:bodyPr/>
                    <a:lstStyle/>
                    <a:p>
                      <a:endParaRPr lang="en-US" dirty="0"/>
                    </a:p>
                  </a:txBody>
                  <a:tcPr>
                    <a:noFill/>
                  </a:tcPr>
                </a:tc>
                <a:tc>
                  <a:txBody>
                    <a:bodyPr/>
                    <a:lstStyle/>
                    <a:p>
                      <a:r>
                        <a:rPr lang="en-US" dirty="0">
                          <a:solidFill>
                            <a:srgbClr val="FFFFFF"/>
                          </a:solidFill>
                        </a:rPr>
                        <a:t>Good</a:t>
                      </a:r>
                    </a:p>
                  </a:txBody>
                  <a:tcPr>
                    <a:solidFill>
                      <a:schemeClr val="accent4"/>
                    </a:solidFill>
                  </a:tcPr>
                </a:tc>
                <a:tc>
                  <a:txBody>
                    <a:bodyPr/>
                    <a:lstStyle/>
                    <a:p>
                      <a:r>
                        <a:rPr lang="en-US" dirty="0">
                          <a:solidFill>
                            <a:srgbClr val="FFFFFF"/>
                          </a:solidFill>
                        </a:rPr>
                        <a:t>Bad</a:t>
                      </a:r>
                    </a:p>
                  </a:txBody>
                  <a:tcPr>
                    <a:solidFill>
                      <a:schemeClr val="accent4"/>
                    </a:solidFill>
                  </a:tcPr>
                </a:tc>
                <a:extLst>
                  <a:ext uri="{0D108BD9-81ED-4DB2-BD59-A6C34878D82A}">
                    <a16:rowId xmlns:a16="http://schemas.microsoft.com/office/drawing/2014/main" val="10001"/>
                  </a:ext>
                </a:extLst>
              </a:tr>
              <a:tr h="370840">
                <a:tc rowSpan="2">
                  <a:txBody>
                    <a:bodyPr/>
                    <a:lstStyle/>
                    <a:p>
                      <a:pPr algn="r"/>
                      <a:r>
                        <a:rPr lang="en-US" b="1" dirty="0">
                          <a:solidFill>
                            <a:schemeClr val="bg1"/>
                          </a:solidFill>
                        </a:rPr>
                        <a:t>Quality of strategic decisions</a:t>
                      </a:r>
                    </a:p>
                  </a:txBody>
                  <a:tcPr>
                    <a:solidFill>
                      <a:schemeClr val="accent4"/>
                    </a:solidFill>
                  </a:tcPr>
                </a:tc>
                <a:tc>
                  <a:txBody>
                    <a:bodyPr/>
                    <a:lstStyle/>
                    <a:p>
                      <a:pPr algn="r"/>
                      <a:r>
                        <a:rPr lang="en-US" b="1" dirty="0">
                          <a:solidFill>
                            <a:schemeClr val="bg1"/>
                          </a:solidFill>
                        </a:rPr>
                        <a:t>Good</a:t>
                      </a:r>
                    </a:p>
                  </a:txBody>
                  <a:tcPr>
                    <a:solidFill>
                      <a:schemeClr val="accent4"/>
                    </a:solidFill>
                  </a:tcPr>
                </a:tc>
                <a:tc>
                  <a:txBody>
                    <a:bodyPr/>
                    <a:lstStyle/>
                    <a:p>
                      <a:r>
                        <a:rPr lang="en-US" dirty="0"/>
                        <a:t>Likely success</a:t>
                      </a:r>
                    </a:p>
                    <a:p>
                      <a:endParaRPr lang="en-US" dirty="0"/>
                    </a:p>
                  </a:txBody>
                  <a:tcPr>
                    <a:solidFill>
                      <a:schemeClr val="accent4">
                        <a:lumMod val="40000"/>
                        <a:lumOff val="60000"/>
                      </a:schemeClr>
                    </a:solidFill>
                  </a:tcPr>
                </a:tc>
                <a:tc rowSpan="2">
                  <a:txBody>
                    <a:bodyPr/>
                    <a:lstStyle/>
                    <a:p>
                      <a:endParaRPr lang="en-US" dirty="0"/>
                    </a:p>
                    <a:p>
                      <a:endParaRPr lang="en-US" dirty="0"/>
                    </a:p>
                    <a:p>
                      <a:r>
                        <a:rPr lang="en-US" dirty="0"/>
                        <a:t>Likely failure</a:t>
                      </a:r>
                    </a:p>
                  </a:txBody>
                  <a:tcPr>
                    <a:solidFill>
                      <a:schemeClr val="accent4">
                        <a:lumMod val="60000"/>
                        <a:lumOff val="40000"/>
                      </a:schemeClr>
                    </a:solidFill>
                  </a:tcPr>
                </a:tc>
                <a:extLst>
                  <a:ext uri="{0D108BD9-81ED-4DB2-BD59-A6C34878D82A}">
                    <a16:rowId xmlns:a16="http://schemas.microsoft.com/office/drawing/2014/main" val="10002"/>
                  </a:ext>
                </a:extLst>
              </a:tr>
              <a:tr h="370840">
                <a:tc vMerge="1">
                  <a:txBody>
                    <a:bodyPr/>
                    <a:lstStyle/>
                    <a:p>
                      <a:pPr algn="r"/>
                      <a:endParaRPr lang="en-US" b="1" dirty="0">
                        <a:solidFill>
                          <a:schemeClr val="bg1"/>
                        </a:solidFill>
                      </a:endParaRPr>
                    </a:p>
                  </a:txBody>
                  <a:tcPr>
                    <a:solidFill>
                      <a:schemeClr val="accent1"/>
                    </a:solidFill>
                  </a:tcPr>
                </a:tc>
                <a:tc>
                  <a:txBody>
                    <a:bodyPr/>
                    <a:lstStyle/>
                    <a:p>
                      <a:pPr algn="r"/>
                      <a:r>
                        <a:rPr lang="en-US" b="1" dirty="0">
                          <a:solidFill>
                            <a:schemeClr val="bg1"/>
                          </a:solidFill>
                        </a:rPr>
                        <a:t>Bad</a:t>
                      </a:r>
                    </a:p>
                  </a:txBody>
                  <a:tcPr>
                    <a:solidFill>
                      <a:schemeClr val="accent4"/>
                    </a:solidFill>
                  </a:tcPr>
                </a:tc>
                <a:tc>
                  <a:txBody>
                    <a:bodyPr/>
                    <a:lstStyle/>
                    <a:p>
                      <a:r>
                        <a:rPr lang="en-US" dirty="0"/>
                        <a:t>Hit or miss (you and the organization</a:t>
                      </a:r>
                      <a:r>
                        <a:rPr lang="en-US" baseline="0" dirty="0"/>
                        <a:t> </a:t>
                      </a:r>
                      <a:r>
                        <a:rPr lang="en-US" dirty="0"/>
                        <a:t>do not grow and do not learn)</a:t>
                      </a:r>
                    </a:p>
                    <a:p>
                      <a:endParaRPr lang="en-US" dirty="0"/>
                    </a:p>
                  </a:txBody>
                  <a:tcPr>
                    <a:solidFill>
                      <a:schemeClr val="accent4">
                        <a:lumMod val="20000"/>
                        <a:lumOff val="80000"/>
                      </a:schemeClr>
                    </a:solidFill>
                  </a:tcPr>
                </a:tc>
                <a:tc v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9391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When</a:t>
            </a:r>
          </a:p>
        </p:txBody>
      </p:sp>
      <p:sp>
        <p:nvSpPr>
          <p:cNvPr id="13" name="Text Placeholder 12"/>
          <p:cNvSpPr>
            <a:spLocks noGrp="1"/>
          </p:cNvSpPr>
          <p:nvPr>
            <p:ph type="body" sz="quarter" idx="15"/>
          </p:nvPr>
        </p:nvSpPr>
        <p:spPr/>
        <p:txBody>
          <a:bodyPr/>
          <a:lstStyle/>
          <a:p>
            <a:r>
              <a:rPr lang="en-US" dirty="0"/>
              <a:t>02</a:t>
            </a:r>
          </a:p>
        </p:txBody>
      </p:sp>
    </p:spTree>
    <p:extLst>
      <p:ext uri="{BB962C8B-B14F-4D97-AF65-F5344CB8AC3E}">
        <p14:creationId xmlns:p14="http://schemas.microsoft.com/office/powerpoint/2010/main" val="4104204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fontScale="90000"/>
          </a:bodyPr>
          <a:lstStyle/>
          <a:p>
            <a:br>
              <a:rPr lang="en-US" sz="2400" b="1" dirty="0">
                <a:solidFill>
                  <a:srgbClr val="595959"/>
                </a:solidFill>
              </a:rPr>
            </a:br>
            <a:r>
              <a:rPr lang="en-US" sz="2400" b="1" i="1" dirty="0">
                <a:solidFill>
                  <a:schemeClr val="tx1">
                    <a:lumMod val="65000"/>
                    <a:lumOff val="35000"/>
                  </a:schemeClr>
                </a:solidFill>
              </a:rPr>
              <a:t> Decision professionals assess the level of complexity to determine the appropriate decision making method and tools </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When?</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4025900" y="1651000"/>
            <a:ext cx="4660900" cy="4267200"/>
          </a:xfrm>
        </p:spPr>
        <p:txBody>
          <a:bodyPr>
            <a:normAutofit fontScale="92500" lnSpcReduction="10000"/>
          </a:bodyPr>
          <a:lstStyle/>
          <a:p>
            <a:pPr marL="457200" lvl="1" indent="0">
              <a:buNone/>
            </a:pPr>
            <a:r>
              <a:rPr lang="en-US" sz="1900" dirty="0">
                <a:solidFill>
                  <a:schemeClr val="tx1">
                    <a:lumMod val="65000"/>
                    <a:lumOff val="35000"/>
                  </a:schemeClr>
                </a:solidFill>
              </a:rPr>
              <a:t>Three meta-dimensions  are assessed:</a:t>
            </a:r>
          </a:p>
          <a:p>
            <a:pPr lvl="1">
              <a:buFont typeface="Arial"/>
              <a:buChar char="•"/>
            </a:pPr>
            <a:r>
              <a:rPr lang="en-US" sz="1900" dirty="0">
                <a:solidFill>
                  <a:schemeClr val="tx1">
                    <a:lumMod val="65000"/>
                    <a:lumOff val="35000"/>
                  </a:schemeClr>
                </a:solidFill>
              </a:rPr>
              <a:t>Organizational complexity</a:t>
            </a:r>
          </a:p>
          <a:p>
            <a:pPr lvl="1">
              <a:buFont typeface="Arial"/>
              <a:buChar char="•"/>
            </a:pPr>
            <a:r>
              <a:rPr lang="en-US" sz="1900" dirty="0">
                <a:solidFill>
                  <a:schemeClr val="tx1">
                    <a:lumMod val="65000"/>
                    <a:lumOff val="35000"/>
                  </a:schemeClr>
                </a:solidFill>
              </a:rPr>
              <a:t>Analytical complexity</a:t>
            </a:r>
          </a:p>
          <a:p>
            <a:pPr lvl="1">
              <a:buFont typeface="Arial"/>
              <a:buChar char="•"/>
            </a:pPr>
            <a:r>
              <a:rPr lang="en-US" sz="1900" dirty="0">
                <a:solidFill>
                  <a:schemeClr val="tx1">
                    <a:lumMod val="65000"/>
                    <a:lumOff val="35000"/>
                  </a:schemeClr>
                </a:solidFill>
              </a:rPr>
              <a:t>Content difficulty or complexity</a:t>
            </a:r>
          </a:p>
          <a:p>
            <a:pPr lvl="1">
              <a:buFont typeface="Arial"/>
              <a:buChar char="•"/>
            </a:pPr>
            <a:endParaRPr lang="en-US" sz="1900" dirty="0">
              <a:solidFill>
                <a:schemeClr val="tx1">
                  <a:lumMod val="65000"/>
                  <a:lumOff val="35000"/>
                </a:schemeClr>
              </a:solidFill>
            </a:endParaRPr>
          </a:p>
          <a:p>
            <a:pPr marL="457200" lvl="1" indent="0">
              <a:buNone/>
            </a:pPr>
            <a:r>
              <a:rPr lang="en-US" sz="1900" dirty="0">
                <a:solidFill>
                  <a:schemeClr val="tx1">
                    <a:lumMod val="65000"/>
                    <a:lumOff val="35000"/>
                  </a:schemeClr>
                </a:solidFill>
              </a:rPr>
              <a:t>Complexity assessment enables decision competency which paves the way for decision participants to address the true nature of the problem or issue with the appropriate skills, processes and tools.</a:t>
            </a:r>
          </a:p>
          <a:p>
            <a:pPr marL="457200" lvl="1" indent="0">
              <a:buNone/>
            </a:pPr>
            <a:endParaRPr lang="en-US" sz="1900" dirty="0">
              <a:solidFill>
                <a:schemeClr val="tx1">
                  <a:lumMod val="65000"/>
                  <a:lumOff val="35000"/>
                </a:schemeClr>
              </a:solidFill>
            </a:endParaRPr>
          </a:p>
          <a:p>
            <a:pPr marL="457200" lvl="1" indent="0">
              <a:buNone/>
            </a:pPr>
            <a:r>
              <a:rPr lang="en-US" sz="1900" dirty="0">
                <a:solidFill>
                  <a:schemeClr val="tx1">
                    <a:lumMod val="65000"/>
                    <a:lumOff val="35000"/>
                  </a:schemeClr>
                </a:solidFill>
              </a:rPr>
              <a:t>Decision competency involves the right people contributing in ways that will most help the organization achieve clarity, alignment and commitment to action.</a:t>
            </a:r>
          </a:p>
          <a:p>
            <a:pPr marL="457200" lvl="1" indent="0">
              <a:buNone/>
            </a:pPr>
            <a:endParaRPr lang="en-US" sz="1800" dirty="0">
              <a:solidFill>
                <a:schemeClr val="tx1">
                  <a:lumMod val="65000"/>
                  <a:lumOff val="35000"/>
                </a:schemeClr>
              </a:solidFill>
            </a:endParaRPr>
          </a:p>
        </p:txBody>
      </p:sp>
      <p:pic>
        <p:nvPicPr>
          <p:cNvPr id="27" name="Picture 26"/>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13000"/>
            <a:ext cx="3718518" cy="2868930"/>
          </a:xfrm>
          <a:prstGeom prst="rect">
            <a:avLst/>
          </a:prstGeom>
          <a:noFill/>
          <a:ln>
            <a:noFill/>
          </a:ln>
        </p:spPr>
      </p:pic>
    </p:spTree>
    <p:extLst>
      <p:ext uri="{BB962C8B-B14F-4D97-AF65-F5344CB8AC3E}">
        <p14:creationId xmlns:p14="http://schemas.microsoft.com/office/powerpoint/2010/main" val="4124463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fontScale="90000"/>
          </a:bodyPr>
          <a:lstStyle/>
          <a:p>
            <a:br>
              <a:rPr lang="en-US" sz="2400" b="1" dirty="0">
                <a:solidFill>
                  <a:srgbClr val="595959"/>
                </a:solidFill>
              </a:rPr>
            </a:br>
            <a:r>
              <a:rPr lang="en-US" sz="2400" b="1" i="1" dirty="0">
                <a:solidFill>
                  <a:schemeClr val="tx1">
                    <a:lumMod val="65000"/>
                    <a:lumOff val="35000"/>
                  </a:schemeClr>
                </a:solidFill>
              </a:rPr>
              <a:t> Decision professionals assess the level of complexity to determine the appropriate decision making method and tools </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When?</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3403600" y="1536700"/>
            <a:ext cx="5537200" cy="4470400"/>
          </a:xfrm>
        </p:spPr>
        <p:txBody>
          <a:bodyPr>
            <a:normAutofit fontScale="25000" lnSpcReduction="20000"/>
          </a:bodyPr>
          <a:lstStyle/>
          <a:p>
            <a:pPr marL="57150" indent="0">
              <a:buNone/>
            </a:pPr>
            <a:r>
              <a:rPr lang="en-US" sz="7200" b="1" dirty="0">
                <a:solidFill>
                  <a:schemeClr val="tx1">
                    <a:lumMod val="65000"/>
                    <a:lumOff val="35000"/>
                  </a:schemeClr>
                </a:solidFill>
              </a:rPr>
              <a:t>Organizational complexity</a:t>
            </a:r>
          </a:p>
          <a:p>
            <a:pPr marL="57150" indent="0">
              <a:buNone/>
            </a:pPr>
            <a:r>
              <a:rPr lang="en-US" sz="7200" dirty="0">
                <a:solidFill>
                  <a:schemeClr val="tx1">
                    <a:lumMod val="65000"/>
                    <a:lumOff val="35000"/>
                  </a:schemeClr>
                </a:solidFill>
              </a:rPr>
              <a:t>This includes: </a:t>
            </a:r>
          </a:p>
          <a:p>
            <a:pPr marL="0" indent="0">
              <a:buNone/>
            </a:pPr>
            <a:r>
              <a:rPr lang="en-US" sz="7200" dirty="0">
                <a:solidFill>
                  <a:schemeClr val="tx1">
                    <a:lumMod val="65000"/>
                    <a:lumOff val="35000"/>
                  </a:schemeClr>
                </a:solidFill>
              </a:rPr>
              <a:t>All psycho-social aspects of a decision situation that might arise if various parties are in conflict due to individual and organizational differences. This Includes differences in:  </a:t>
            </a:r>
          </a:p>
          <a:p>
            <a:pPr lvl="1"/>
            <a:r>
              <a:rPr lang="en-US" sz="7200" dirty="0">
                <a:solidFill>
                  <a:schemeClr val="tx1">
                    <a:lumMod val="65000"/>
                    <a:lumOff val="35000"/>
                  </a:schemeClr>
                </a:solidFill>
              </a:rPr>
              <a:t>values, desires, and motivation</a:t>
            </a:r>
          </a:p>
          <a:p>
            <a:pPr lvl="1"/>
            <a:r>
              <a:rPr lang="en-US" sz="7200" dirty="0">
                <a:solidFill>
                  <a:schemeClr val="tx1">
                    <a:lumMod val="65000"/>
                    <a:lumOff val="35000"/>
                  </a:schemeClr>
                </a:solidFill>
              </a:rPr>
              <a:t>initial convictions and fundamentally different frames </a:t>
            </a:r>
          </a:p>
          <a:p>
            <a:pPr lvl="1"/>
            <a:r>
              <a:rPr lang="en-US" sz="7200" dirty="0">
                <a:solidFill>
                  <a:schemeClr val="tx1">
                    <a:lumMod val="65000"/>
                    <a:lumOff val="35000"/>
                  </a:schemeClr>
                </a:solidFill>
              </a:rPr>
              <a:t>personalities and competencies </a:t>
            </a:r>
          </a:p>
          <a:p>
            <a:pPr lvl="1"/>
            <a:r>
              <a:rPr lang="en-US" sz="7200" dirty="0">
                <a:solidFill>
                  <a:schemeClr val="tx1">
                    <a:lumMod val="65000"/>
                    <a:lumOff val="35000"/>
                  </a:schemeClr>
                </a:solidFill>
              </a:rPr>
              <a:t>degrees of power and resource availability. </a:t>
            </a:r>
          </a:p>
          <a:p>
            <a:pPr lvl="1"/>
            <a:r>
              <a:rPr lang="en-US" sz="7200" dirty="0">
                <a:solidFill>
                  <a:schemeClr val="tx1">
                    <a:lumMod val="65000"/>
                    <a:lumOff val="35000"/>
                  </a:schemeClr>
                </a:solidFill>
              </a:rPr>
              <a:t>cognitive and motivational biases</a:t>
            </a:r>
          </a:p>
          <a:p>
            <a:pPr lvl="1"/>
            <a:r>
              <a:rPr lang="en-US" sz="7200" dirty="0">
                <a:solidFill>
                  <a:schemeClr val="tx1">
                    <a:lumMod val="65000"/>
                    <a:lumOff val="35000"/>
                  </a:schemeClr>
                </a:solidFill>
              </a:rPr>
              <a:t>group dynamics. </a:t>
            </a:r>
          </a:p>
          <a:p>
            <a:endParaRPr lang="en-US" sz="7200" dirty="0">
              <a:solidFill>
                <a:schemeClr val="tx1">
                  <a:lumMod val="65000"/>
                  <a:lumOff val="35000"/>
                </a:schemeClr>
              </a:solidFill>
            </a:endParaRPr>
          </a:p>
          <a:p>
            <a:pPr marL="0" indent="0">
              <a:buNone/>
            </a:pPr>
            <a:r>
              <a:rPr lang="en-US" sz="7200" dirty="0">
                <a:solidFill>
                  <a:schemeClr val="tx1">
                    <a:lumMod val="65000"/>
                    <a:lumOff val="35000"/>
                  </a:schemeClr>
                </a:solidFill>
              </a:rPr>
              <a:t>Decisions with a high degree of organizational complexity require extra attention to reducing biases and the use of facilitative approaches for achieving organizational alignment and commitment. </a:t>
            </a:r>
          </a:p>
          <a:p>
            <a:pPr marL="57150" indent="0">
              <a:buNone/>
            </a:pPr>
            <a:endParaRPr lang="en-US" sz="2200" dirty="0">
              <a:solidFill>
                <a:schemeClr val="tx1">
                  <a:lumMod val="65000"/>
                  <a:lumOff val="35000"/>
                </a:schemeClr>
              </a:solidFill>
            </a:endParaRPr>
          </a:p>
        </p:txBody>
      </p:sp>
      <p:pic>
        <p:nvPicPr>
          <p:cNvPr id="27" name="Picture 26"/>
          <p:cNvPicPr/>
          <p:nvPr/>
        </p:nvPicPr>
        <p:blipFill>
          <a:blip r:embed="rId3">
            <a:extLst>
              <a:ext uri="{28A0092B-C50C-407E-A947-70E740481C1C}">
                <a14:useLocalDpi xmlns:a14="http://schemas.microsoft.com/office/drawing/2010/main" val="0"/>
              </a:ext>
            </a:extLst>
          </a:blip>
          <a:srcRect/>
          <a:stretch>
            <a:fillRect/>
          </a:stretch>
        </p:blipFill>
        <p:spPr bwMode="auto">
          <a:xfrm>
            <a:off x="55549" y="2387600"/>
            <a:ext cx="3348051" cy="2717800"/>
          </a:xfrm>
          <a:prstGeom prst="rect">
            <a:avLst/>
          </a:prstGeom>
          <a:noFill/>
          <a:ln>
            <a:noFill/>
          </a:ln>
        </p:spPr>
      </p:pic>
    </p:spTree>
    <p:extLst>
      <p:ext uri="{BB962C8B-B14F-4D97-AF65-F5344CB8AC3E}">
        <p14:creationId xmlns:p14="http://schemas.microsoft.com/office/powerpoint/2010/main" val="174712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dirty="0">
                <a:solidFill>
                  <a:srgbClr val="595959"/>
                </a:solidFill>
              </a:rPr>
            </a:br>
            <a:br>
              <a:rPr lang="en-US" sz="2400" dirty="0">
                <a:solidFill>
                  <a:srgbClr val="595959"/>
                </a:solidFill>
              </a:rPr>
            </a:br>
            <a:endParaRPr lang="en-US" sz="2400" b="1" i="1" dirty="0">
              <a:solidFill>
                <a:srgbClr val="595959"/>
              </a:solidFill>
            </a:endParaRPr>
          </a:p>
        </p:txBody>
      </p:sp>
      <p:sp>
        <p:nvSpPr>
          <p:cNvPr id="17" name="Title 33"/>
          <p:cNvSpPr>
            <a:spLocks noGrp="1"/>
          </p:cNvSpPr>
          <p:nvPr>
            <p:ph type="body" idx="28"/>
          </p:nvPr>
        </p:nvSpPr>
        <p:spPr/>
        <p:txBody>
          <a:bodyPr>
            <a:normAutofit/>
          </a:bodyPr>
          <a:lstStyle/>
          <a:p>
            <a:pPr algn="l"/>
            <a:r>
              <a:rPr lang="en-US" sz="2700" dirty="0">
                <a:solidFill>
                  <a:schemeClr val="tx1">
                    <a:lumMod val="50000"/>
                    <a:lumOff val="50000"/>
                  </a:schemeClr>
                </a:solidFill>
              </a:rPr>
              <a:t>i</a:t>
            </a:r>
            <a:r>
              <a:rPr lang="en-US" sz="2700" cap="none" dirty="0">
                <a:solidFill>
                  <a:schemeClr val="tx1">
                    <a:lumMod val="50000"/>
                    <a:lumOff val="50000"/>
                  </a:schemeClr>
                </a:solidFill>
              </a:rPr>
              <a:t>ntroduction to concept maps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17638"/>
            <a:ext cx="7531100" cy="4856161"/>
          </a:xfrm>
          <a:prstGeom prst="rect">
            <a:avLst/>
          </a:prstGeom>
          <a:noFill/>
          <a:ln>
            <a:noFill/>
          </a:ln>
        </p:spPr>
      </p:pic>
      <p:sp>
        <p:nvSpPr>
          <p:cNvPr id="2" name="TextBox 1"/>
          <p:cNvSpPr txBox="1"/>
          <p:nvPr/>
        </p:nvSpPr>
        <p:spPr>
          <a:xfrm>
            <a:off x="203200" y="6083299"/>
            <a:ext cx="4368800" cy="369332"/>
          </a:xfrm>
          <a:prstGeom prst="rect">
            <a:avLst/>
          </a:prstGeom>
          <a:noFill/>
        </p:spPr>
        <p:txBody>
          <a:bodyPr wrap="square" rtlCol="0">
            <a:spAutoFit/>
          </a:bodyPr>
          <a:lstStyle/>
          <a:p>
            <a:r>
              <a:rPr lang="en-US" dirty="0"/>
              <a:t>From: https://</a:t>
            </a:r>
            <a:r>
              <a:rPr lang="en-US" dirty="0" err="1"/>
              <a:t>www.msu.edu</a:t>
            </a:r>
            <a:r>
              <a:rPr lang="en-US" dirty="0"/>
              <a:t>/~</a:t>
            </a:r>
            <a:r>
              <a:rPr lang="en-US" dirty="0" err="1"/>
              <a:t>luckie</a:t>
            </a:r>
            <a:r>
              <a:rPr lang="en-US" dirty="0"/>
              <a:t>/</a:t>
            </a:r>
            <a:r>
              <a:rPr lang="en-US" dirty="0" err="1"/>
              <a:t>ctools</a:t>
            </a:r>
            <a:r>
              <a:rPr lang="en-US" dirty="0"/>
              <a:t>/</a:t>
            </a:r>
          </a:p>
        </p:txBody>
      </p:sp>
    </p:spTree>
    <p:extLst>
      <p:ext uri="{BB962C8B-B14F-4D97-AF65-F5344CB8AC3E}">
        <p14:creationId xmlns:p14="http://schemas.microsoft.com/office/powerpoint/2010/main" val="1838042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fontScale="90000"/>
          </a:bodyPr>
          <a:lstStyle/>
          <a:p>
            <a:br>
              <a:rPr lang="en-US" sz="2400" b="1" dirty="0">
                <a:solidFill>
                  <a:srgbClr val="595959"/>
                </a:solidFill>
              </a:rPr>
            </a:br>
            <a:r>
              <a:rPr lang="en-US" sz="2400" b="1" i="1" dirty="0">
                <a:solidFill>
                  <a:schemeClr val="tx1">
                    <a:lumMod val="65000"/>
                    <a:lumOff val="35000"/>
                  </a:schemeClr>
                </a:solidFill>
              </a:rPr>
              <a:t> Decision professionals assess the level of complexity to determine the appropriate decision making method and tools </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When?</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26" name="Content Placeholder 2"/>
          <p:cNvSpPr>
            <a:spLocks noGrp="1"/>
          </p:cNvSpPr>
          <p:nvPr>
            <p:ph sz="quarter" idx="17"/>
          </p:nvPr>
        </p:nvSpPr>
        <p:spPr>
          <a:xfrm>
            <a:off x="3403600" y="1536700"/>
            <a:ext cx="5537200" cy="4470400"/>
          </a:xfrm>
        </p:spPr>
        <p:txBody>
          <a:bodyPr>
            <a:normAutofit/>
          </a:bodyPr>
          <a:lstStyle/>
          <a:p>
            <a:pPr marL="57150" indent="0">
              <a:buNone/>
            </a:pPr>
            <a:r>
              <a:rPr lang="en-US" sz="1800" b="1" dirty="0">
                <a:solidFill>
                  <a:schemeClr val="tx1">
                    <a:lumMod val="65000"/>
                    <a:lumOff val="35000"/>
                  </a:schemeClr>
                </a:solidFill>
              </a:rPr>
              <a:t>Analytical  complexity</a:t>
            </a:r>
          </a:p>
          <a:p>
            <a:pPr marL="57150" indent="0">
              <a:buNone/>
            </a:pPr>
            <a:r>
              <a:rPr lang="en-US" sz="1800" dirty="0">
                <a:solidFill>
                  <a:schemeClr val="tx1">
                    <a:lumMod val="65000"/>
                    <a:lumOff val="35000"/>
                  </a:schemeClr>
                </a:solidFill>
              </a:rPr>
              <a:t>This dimension includes all aspects that make the decision technically difficult to specify and solve.</a:t>
            </a:r>
          </a:p>
          <a:p>
            <a:pPr marL="57150" indent="0">
              <a:buNone/>
            </a:pPr>
            <a:r>
              <a:rPr lang="en-US" sz="1800" dirty="0">
                <a:solidFill>
                  <a:schemeClr val="tx1">
                    <a:lumMod val="65000"/>
                    <a:lumOff val="35000"/>
                  </a:schemeClr>
                </a:solidFill>
              </a:rPr>
              <a:t>This includes:</a:t>
            </a:r>
          </a:p>
          <a:p>
            <a:pPr indent="-285750"/>
            <a:r>
              <a:rPr lang="en-US" sz="1800" dirty="0">
                <a:solidFill>
                  <a:schemeClr val="tx1">
                    <a:lumMod val="65000"/>
                    <a:lumOff val="35000"/>
                  </a:schemeClr>
                </a:solidFill>
              </a:rPr>
              <a:t>High uncertainty</a:t>
            </a:r>
          </a:p>
          <a:p>
            <a:pPr indent="-285750"/>
            <a:r>
              <a:rPr lang="en-US" sz="1800" dirty="0">
                <a:solidFill>
                  <a:schemeClr val="tx1">
                    <a:lumMod val="65000"/>
                    <a:lumOff val="35000"/>
                  </a:schemeClr>
                </a:solidFill>
              </a:rPr>
              <a:t>Decision dynamics (downstream decisions, learning opportunities and competitor reactions)</a:t>
            </a:r>
          </a:p>
          <a:p>
            <a:pPr indent="-285750"/>
            <a:r>
              <a:rPr lang="en-US" sz="1800" dirty="0">
                <a:solidFill>
                  <a:schemeClr val="tx1">
                    <a:lumMod val="65000"/>
                    <a:lumOff val="35000"/>
                  </a:schemeClr>
                </a:solidFill>
              </a:rPr>
              <a:t>Many variables that may be closely interrelated and interdependent</a:t>
            </a:r>
          </a:p>
          <a:p>
            <a:pPr indent="-285750"/>
            <a:r>
              <a:rPr lang="en-US" sz="1800" dirty="0">
                <a:solidFill>
                  <a:schemeClr val="tx1">
                    <a:lumMod val="65000"/>
                    <a:lumOff val="35000"/>
                  </a:schemeClr>
                </a:solidFill>
              </a:rPr>
              <a:t>Multitude of decision alternatives and multiple decision criteria</a:t>
            </a:r>
          </a:p>
          <a:p>
            <a:pPr indent="-285750"/>
            <a:endParaRPr lang="en-US" sz="1800" dirty="0">
              <a:solidFill>
                <a:schemeClr val="tx1">
                  <a:lumMod val="65000"/>
                  <a:lumOff val="35000"/>
                </a:schemeClr>
              </a:solidFill>
            </a:endParaRPr>
          </a:p>
          <a:p>
            <a:endParaRPr lang="en-US" sz="7200" dirty="0"/>
          </a:p>
          <a:p>
            <a:pPr marL="57150" indent="0">
              <a:buNone/>
            </a:pPr>
            <a:endParaRPr lang="en-US" sz="7200" dirty="0">
              <a:solidFill>
                <a:schemeClr val="tx1">
                  <a:lumMod val="65000"/>
                  <a:lumOff val="35000"/>
                </a:schemeClr>
              </a:solidFill>
            </a:endParaRPr>
          </a:p>
        </p:txBody>
      </p:sp>
      <p:pic>
        <p:nvPicPr>
          <p:cNvPr id="27" name="Picture 26"/>
          <p:cNvPicPr/>
          <p:nvPr/>
        </p:nvPicPr>
        <p:blipFill>
          <a:blip r:embed="rId3">
            <a:extLst>
              <a:ext uri="{28A0092B-C50C-407E-A947-70E740481C1C}">
                <a14:useLocalDpi xmlns:a14="http://schemas.microsoft.com/office/drawing/2010/main" val="0"/>
              </a:ext>
            </a:extLst>
          </a:blip>
          <a:srcRect/>
          <a:stretch>
            <a:fillRect/>
          </a:stretch>
        </p:blipFill>
        <p:spPr bwMode="auto">
          <a:xfrm>
            <a:off x="55549" y="3073400"/>
            <a:ext cx="2738451" cy="2183130"/>
          </a:xfrm>
          <a:prstGeom prst="rect">
            <a:avLst/>
          </a:prstGeom>
          <a:noFill/>
          <a:ln>
            <a:noFill/>
          </a:ln>
        </p:spPr>
      </p:pic>
    </p:spTree>
    <p:extLst>
      <p:ext uri="{BB962C8B-B14F-4D97-AF65-F5344CB8AC3E}">
        <p14:creationId xmlns:p14="http://schemas.microsoft.com/office/powerpoint/2010/main" val="25290571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a:xfrm>
            <a:off x="111991" y="177800"/>
            <a:ext cx="8999686" cy="739225"/>
          </a:xfrm>
        </p:spPr>
        <p:txBody>
          <a:bodyPr>
            <a:normAutofit fontScale="90000"/>
          </a:bodyPr>
          <a:lstStyle/>
          <a:p>
            <a:br>
              <a:rPr lang="en-US" sz="2400" b="1" dirty="0">
                <a:solidFill>
                  <a:srgbClr val="595959"/>
                </a:solidFill>
              </a:rPr>
            </a:br>
            <a:r>
              <a:rPr lang="en-US" sz="2400" b="1" i="1" dirty="0">
                <a:solidFill>
                  <a:schemeClr val="tx1">
                    <a:lumMod val="65000"/>
                    <a:lumOff val="35000"/>
                  </a:schemeClr>
                </a:solidFill>
              </a:rPr>
              <a:t> </a:t>
            </a:r>
            <a:r>
              <a:rPr lang="en-US" sz="2200" b="1" i="1" dirty="0">
                <a:solidFill>
                  <a:schemeClr val="tx1">
                    <a:lumMod val="65000"/>
                    <a:lumOff val="35000"/>
                  </a:schemeClr>
                </a:solidFill>
              </a:rPr>
              <a:t>Decision professionals tailor the decision process to the problem’s characteristics to determine the appropriate decision making, method and tools </a:t>
            </a:r>
            <a:endParaRPr lang="en-US" sz="2200" b="1" i="1" dirty="0">
              <a:solidFill>
                <a:srgbClr val="595959"/>
              </a:solidFill>
            </a:endParaRPr>
          </a:p>
        </p:txBody>
      </p:sp>
      <p:sp>
        <p:nvSpPr>
          <p:cNvPr id="15" name="Text Placeholder 14"/>
          <p:cNvSpPr>
            <a:spLocks noGrp="1"/>
          </p:cNvSpPr>
          <p:nvPr>
            <p:ph type="body" idx="28"/>
          </p:nvPr>
        </p:nvSpPr>
        <p:spPr>
          <a:xfrm>
            <a:off x="434382" y="177800"/>
            <a:ext cx="8001000" cy="739225"/>
          </a:xfrm>
        </p:spPr>
        <p:txBody>
          <a:bodyPr/>
          <a:lstStyle/>
          <a:p>
            <a:r>
              <a:rPr lang="en-US" dirty="0">
                <a:solidFill>
                  <a:srgbClr val="8064A2"/>
                </a:solidFill>
              </a:rPr>
              <a:t>When?</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cxnSp>
        <p:nvCxnSpPr>
          <p:cNvPr id="3" name="Straight Arrow Connector 2"/>
          <p:cNvCxnSpPr/>
          <p:nvPr/>
        </p:nvCxnSpPr>
        <p:spPr>
          <a:xfrm flipV="1">
            <a:off x="4419600" y="1320800"/>
            <a:ext cx="0" cy="3270921"/>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4444420" y="4591721"/>
            <a:ext cx="4013780" cy="0"/>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419600" y="1092200"/>
            <a:ext cx="4382080" cy="3816430"/>
          </a:xfrm>
          <a:prstGeom prst="rect">
            <a:avLst/>
          </a:prstGeom>
          <a:noFill/>
        </p:spPr>
        <p:txBody>
          <a:bodyPr wrap="square" rtlCol="0">
            <a:spAutoFit/>
          </a:bodyPr>
          <a:lstStyle/>
          <a:p>
            <a:r>
              <a:rPr lang="en-US" sz="1400" dirty="0"/>
              <a:t>High</a:t>
            </a:r>
          </a:p>
          <a:p>
            <a:endParaRPr lang="en-US" sz="1400" dirty="0"/>
          </a:p>
          <a:p>
            <a:r>
              <a:rPr lang="en-US" sz="1400" dirty="0"/>
              <a:t>           </a:t>
            </a:r>
            <a:r>
              <a:rPr lang="en-US" sz="1400" dirty="0">
                <a:solidFill>
                  <a:srgbClr val="4F81BD"/>
                </a:solidFill>
              </a:rPr>
              <a:t>Strategic</a:t>
            </a:r>
          </a:p>
          <a:p>
            <a:r>
              <a:rPr lang="en-US" sz="1400" dirty="0">
                <a:solidFill>
                  <a:srgbClr val="C0504D"/>
                </a:solidFill>
              </a:rPr>
              <a:t>                   DDP (discussed in DQ, section 03)</a:t>
            </a:r>
          </a:p>
          <a:p>
            <a:r>
              <a:rPr lang="en-US" sz="1400" dirty="0">
                <a:solidFill>
                  <a:srgbClr val="008000"/>
                </a:solidFill>
              </a:rPr>
              <a:t>                        </a:t>
            </a:r>
            <a:r>
              <a:rPr lang="en-US" sz="1400" dirty="0">
                <a:solidFill>
                  <a:srgbClr val="9BBB59"/>
                </a:solidFill>
              </a:rPr>
              <a:t>  DA tools (discussed in Tools section 04)</a:t>
            </a:r>
          </a:p>
          <a:p>
            <a:r>
              <a:rPr lang="en-US" sz="1400" dirty="0">
                <a:solidFill>
                  <a:srgbClr val="008000"/>
                </a:solidFill>
              </a:rPr>
              <a:t> </a:t>
            </a:r>
            <a:r>
              <a:rPr lang="en-US" sz="1400" dirty="0">
                <a:solidFill>
                  <a:srgbClr val="4F81BD"/>
                </a:solidFill>
              </a:rPr>
              <a:t> Significant</a:t>
            </a:r>
          </a:p>
          <a:p>
            <a:r>
              <a:rPr lang="en-US" sz="1400" dirty="0">
                <a:solidFill>
                  <a:srgbClr val="C0504D"/>
                </a:solidFill>
              </a:rPr>
              <a:t>  Facilitation</a:t>
            </a:r>
          </a:p>
          <a:p>
            <a:r>
              <a:rPr lang="en-US" sz="1400" dirty="0"/>
              <a:t>    </a:t>
            </a:r>
            <a:r>
              <a:rPr lang="en-US" sz="1400" dirty="0">
                <a:solidFill>
                  <a:srgbClr val="9BBB59"/>
                </a:solidFill>
              </a:rPr>
              <a:t> Checklists &amp;</a:t>
            </a:r>
          </a:p>
          <a:p>
            <a:r>
              <a:rPr lang="en-US" sz="1400" dirty="0">
                <a:solidFill>
                  <a:srgbClr val="9BBB59"/>
                </a:solidFill>
              </a:rPr>
              <a:t>      stratification/</a:t>
            </a:r>
          </a:p>
          <a:p>
            <a:r>
              <a:rPr lang="en-US" sz="1400" dirty="0">
                <a:solidFill>
                  <a:srgbClr val="9BBB59"/>
                </a:solidFill>
              </a:rPr>
              <a:t>              weighted scores</a:t>
            </a:r>
          </a:p>
          <a:p>
            <a:r>
              <a:rPr lang="en-US" sz="1400" dirty="0">
                <a:solidFill>
                  <a:schemeClr val="accent1"/>
                </a:solidFill>
              </a:rPr>
              <a:t>Quick</a:t>
            </a:r>
          </a:p>
          <a:p>
            <a:r>
              <a:rPr lang="en-US" sz="1400" dirty="0">
                <a:solidFill>
                  <a:srgbClr val="C0504D"/>
                </a:solidFill>
              </a:rPr>
              <a:t>Common- </a:t>
            </a:r>
          </a:p>
          <a:p>
            <a:r>
              <a:rPr lang="en-US" sz="1400" dirty="0">
                <a:solidFill>
                  <a:srgbClr val="C0504D"/>
                </a:solidFill>
              </a:rPr>
              <a:t>sense</a:t>
            </a:r>
          </a:p>
          <a:p>
            <a:r>
              <a:rPr lang="en-US" sz="1400" dirty="0">
                <a:solidFill>
                  <a:schemeClr val="accent3"/>
                </a:solidFill>
              </a:rPr>
              <a:t>None</a:t>
            </a:r>
          </a:p>
          <a:p>
            <a:endParaRPr lang="en-US" sz="1400" dirty="0"/>
          </a:p>
          <a:p>
            <a:r>
              <a:rPr lang="en-US" sz="1400" dirty="0"/>
              <a:t>Low                                                                                    High</a:t>
            </a:r>
          </a:p>
          <a:p>
            <a:endParaRPr lang="en-US" dirty="0"/>
          </a:p>
        </p:txBody>
      </p:sp>
      <p:sp>
        <p:nvSpPr>
          <p:cNvPr id="9" name="TextBox 8"/>
          <p:cNvSpPr txBox="1"/>
          <p:nvPr/>
        </p:nvSpPr>
        <p:spPr>
          <a:xfrm>
            <a:off x="434381" y="4267200"/>
            <a:ext cx="1718903" cy="1661993"/>
          </a:xfrm>
          <a:prstGeom prst="rect">
            <a:avLst/>
          </a:prstGeom>
          <a:noFill/>
          <a:ln>
            <a:solidFill>
              <a:schemeClr val="tx1"/>
            </a:solidFill>
          </a:ln>
        </p:spPr>
        <p:txBody>
          <a:bodyPr wrap="square" rtlCol="0">
            <a:spAutoFit/>
          </a:bodyPr>
          <a:lstStyle/>
          <a:p>
            <a:r>
              <a:rPr lang="en-US" sz="1400" dirty="0"/>
              <a:t>Key:</a:t>
            </a:r>
          </a:p>
          <a:p>
            <a:r>
              <a:rPr lang="en-US" sz="1400" dirty="0">
                <a:solidFill>
                  <a:srgbClr val="4F81BD"/>
                </a:solidFill>
              </a:rPr>
              <a:t>Blue = type of decision</a:t>
            </a:r>
          </a:p>
          <a:p>
            <a:r>
              <a:rPr lang="en-US" sz="1400" dirty="0">
                <a:solidFill>
                  <a:schemeClr val="accent2"/>
                </a:solidFill>
              </a:rPr>
              <a:t>Red = decision process</a:t>
            </a:r>
          </a:p>
          <a:p>
            <a:r>
              <a:rPr lang="en-US" sz="1400" dirty="0">
                <a:solidFill>
                  <a:schemeClr val="accent3"/>
                </a:solidFill>
              </a:rPr>
              <a:t>Green = decision tool</a:t>
            </a:r>
          </a:p>
          <a:p>
            <a:endParaRPr lang="en-US" dirty="0">
              <a:solidFill>
                <a:srgbClr val="008000"/>
              </a:solidFill>
            </a:endParaRPr>
          </a:p>
        </p:txBody>
      </p:sp>
      <p:sp>
        <p:nvSpPr>
          <p:cNvPr id="24" name="TextBox 23"/>
          <p:cNvSpPr txBox="1"/>
          <p:nvPr/>
        </p:nvSpPr>
        <p:spPr>
          <a:xfrm>
            <a:off x="685800" y="1779131"/>
            <a:ext cx="3400607" cy="2246769"/>
          </a:xfrm>
          <a:prstGeom prst="rect">
            <a:avLst/>
          </a:prstGeom>
          <a:noFill/>
        </p:spPr>
        <p:txBody>
          <a:bodyPr wrap="square" rtlCol="0">
            <a:spAutoFit/>
          </a:bodyPr>
          <a:lstStyle/>
          <a:p>
            <a:r>
              <a:rPr lang="en-US" sz="1400" b="1" dirty="0"/>
              <a:t>             Organizational  Complexity</a:t>
            </a:r>
          </a:p>
          <a:p>
            <a:pPr marL="285750" indent="-285750">
              <a:buFont typeface="Arial"/>
              <a:buChar char="•"/>
            </a:pPr>
            <a:r>
              <a:rPr lang="en-US" sz="1400" dirty="0"/>
              <a:t>Many parties in conflict</a:t>
            </a:r>
          </a:p>
          <a:p>
            <a:pPr marL="285750" indent="-285750">
              <a:buFont typeface="Arial"/>
              <a:buChar char="•"/>
            </a:pPr>
            <a:r>
              <a:rPr lang="en-US" sz="1400" dirty="0"/>
              <a:t>Biases</a:t>
            </a:r>
          </a:p>
          <a:p>
            <a:pPr marL="285750" indent="-285750">
              <a:buFont typeface="Arial"/>
              <a:buChar char="•"/>
            </a:pPr>
            <a:r>
              <a:rPr lang="en-US" sz="1400" dirty="0"/>
              <a:t>Individual and organizational</a:t>
            </a:r>
          </a:p>
          <a:p>
            <a:r>
              <a:rPr lang="en-US" sz="1400" dirty="0"/>
              <a:t>        differences with:</a:t>
            </a:r>
          </a:p>
          <a:p>
            <a:pPr marL="742950" lvl="1" indent="-285750">
              <a:buFont typeface="Arial"/>
              <a:buChar char="•"/>
            </a:pPr>
            <a:r>
              <a:rPr lang="en-US" sz="1400" dirty="0"/>
              <a:t>Values, desires, motives</a:t>
            </a:r>
          </a:p>
          <a:p>
            <a:pPr marL="742950" lvl="1" indent="-285750">
              <a:buFont typeface="Arial"/>
              <a:buChar char="•"/>
            </a:pPr>
            <a:r>
              <a:rPr lang="en-US" sz="1400" dirty="0"/>
              <a:t>Initial convictions</a:t>
            </a:r>
          </a:p>
          <a:p>
            <a:pPr marL="742950" lvl="1" indent="-285750">
              <a:buFont typeface="Arial"/>
              <a:buChar char="•"/>
            </a:pPr>
            <a:r>
              <a:rPr lang="en-US" sz="1400" dirty="0"/>
              <a:t>Fundamental different frames</a:t>
            </a:r>
          </a:p>
          <a:p>
            <a:pPr marL="742950" lvl="1" indent="-285750">
              <a:buFont typeface="Arial"/>
              <a:buChar char="•"/>
            </a:pPr>
            <a:r>
              <a:rPr lang="en-US" sz="1400" dirty="0"/>
              <a:t>Personalities &amp; competencies</a:t>
            </a:r>
          </a:p>
          <a:p>
            <a:pPr marL="742950" lvl="1" indent="-285750">
              <a:buFont typeface="Arial"/>
              <a:buChar char="•"/>
            </a:pPr>
            <a:r>
              <a:rPr lang="en-US" sz="1400" dirty="0"/>
              <a:t>Degrees of power</a:t>
            </a:r>
          </a:p>
        </p:txBody>
      </p:sp>
      <p:sp>
        <p:nvSpPr>
          <p:cNvPr id="28" name="TextBox 27"/>
          <p:cNvSpPr txBox="1"/>
          <p:nvPr/>
        </p:nvSpPr>
        <p:spPr>
          <a:xfrm>
            <a:off x="4419600" y="4591721"/>
            <a:ext cx="3947966" cy="1384995"/>
          </a:xfrm>
          <a:prstGeom prst="rect">
            <a:avLst/>
          </a:prstGeom>
          <a:noFill/>
        </p:spPr>
        <p:txBody>
          <a:bodyPr wrap="square" rtlCol="0">
            <a:spAutoFit/>
          </a:bodyPr>
          <a:lstStyle/>
          <a:p>
            <a:r>
              <a:rPr lang="en-US" sz="1400" b="1" dirty="0">
                <a:solidFill>
                  <a:srgbClr val="000000"/>
                </a:solidFill>
              </a:rPr>
              <a:t>Analytical Complexity</a:t>
            </a:r>
          </a:p>
          <a:p>
            <a:pPr marL="285750" indent="-285750">
              <a:buFont typeface="Arial"/>
              <a:buChar char="•"/>
            </a:pPr>
            <a:r>
              <a:rPr lang="en-US" sz="1400" dirty="0">
                <a:solidFill>
                  <a:srgbClr val="000000"/>
                </a:solidFill>
              </a:rPr>
              <a:t>Uncertainty</a:t>
            </a:r>
          </a:p>
          <a:p>
            <a:pPr marL="285750" indent="-285750">
              <a:buFont typeface="Arial"/>
              <a:buChar char="•"/>
            </a:pPr>
            <a:r>
              <a:rPr lang="en-US" sz="1400" dirty="0">
                <a:solidFill>
                  <a:srgbClr val="000000"/>
                </a:solidFill>
              </a:rPr>
              <a:t>Many interrelated, interdependent variables</a:t>
            </a:r>
          </a:p>
          <a:p>
            <a:pPr marL="285750" indent="-285750">
              <a:buFont typeface="Arial"/>
              <a:buChar char="•"/>
            </a:pPr>
            <a:r>
              <a:rPr lang="en-US" sz="1400" dirty="0">
                <a:solidFill>
                  <a:srgbClr val="000000"/>
                </a:solidFill>
              </a:rPr>
              <a:t>Many alternatives</a:t>
            </a:r>
          </a:p>
          <a:p>
            <a:pPr marL="285750" indent="-285750">
              <a:buFont typeface="Arial"/>
              <a:buChar char="•"/>
            </a:pPr>
            <a:r>
              <a:rPr lang="en-US" sz="1400" dirty="0">
                <a:solidFill>
                  <a:srgbClr val="000000"/>
                </a:solidFill>
              </a:rPr>
              <a:t>Many interrelated decision criteria</a:t>
            </a:r>
          </a:p>
          <a:p>
            <a:pPr marL="285750" indent="-285750">
              <a:buFont typeface="Arial"/>
              <a:buChar char="•"/>
            </a:pPr>
            <a:r>
              <a:rPr lang="en-US" sz="1400" dirty="0">
                <a:solidFill>
                  <a:srgbClr val="000000"/>
                </a:solidFill>
              </a:rPr>
              <a:t>Multiple players in competitions</a:t>
            </a:r>
          </a:p>
        </p:txBody>
      </p:sp>
      <p:cxnSp>
        <p:nvCxnSpPr>
          <p:cNvPr id="11" name="Straight Connector 10"/>
          <p:cNvCxnSpPr/>
          <p:nvPr/>
        </p:nvCxnSpPr>
        <p:spPr>
          <a:xfrm>
            <a:off x="4419600" y="2753820"/>
            <a:ext cx="2298700" cy="1837901"/>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444998" y="1460500"/>
            <a:ext cx="3746500" cy="3131221"/>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3646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Decision making methods</a:t>
            </a:r>
          </a:p>
        </p:txBody>
      </p:sp>
      <p:sp>
        <p:nvSpPr>
          <p:cNvPr id="13" name="Text Placeholder 12"/>
          <p:cNvSpPr>
            <a:spLocks noGrp="1"/>
          </p:cNvSpPr>
          <p:nvPr>
            <p:ph type="body" sz="quarter" idx="15"/>
          </p:nvPr>
        </p:nvSpPr>
        <p:spPr/>
        <p:txBody>
          <a:bodyPr/>
          <a:lstStyle/>
          <a:p>
            <a:r>
              <a:rPr lang="en-US" dirty="0"/>
              <a:t>02</a:t>
            </a:r>
          </a:p>
        </p:txBody>
      </p:sp>
    </p:spTree>
    <p:extLst>
      <p:ext uri="{BB962C8B-B14F-4D97-AF65-F5344CB8AC3E}">
        <p14:creationId xmlns:p14="http://schemas.microsoft.com/office/powerpoint/2010/main" val="198506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Decision methods</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Decision making methods</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graphicFrame>
        <p:nvGraphicFramePr>
          <p:cNvPr id="3" name="Content Placeholder 2"/>
          <p:cNvGraphicFramePr>
            <a:graphicFrameLocks noGrp="1"/>
          </p:cNvGraphicFramePr>
          <p:nvPr>
            <p:ph sz="quarter" idx="17"/>
            <p:extLst>
              <p:ext uri="{D42A27DB-BD31-4B8C-83A1-F6EECF244321}">
                <p14:modId xmlns:p14="http://schemas.microsoft.com/office/powerpoint/2010/main" val="3965382070"/>
              </p:ext>
            </p:extLst>
          </p:nvPr>
        </p:nvGraphicFramePr>
        <p:xfrm>
          <a:off x="1727200" y="1785938"/>
          <a:ext cx="6591300" cy="2865120"/>
        </p:xfrm>
        <a:graphic>
          <a:graphicData uri="http://schemas.openxmlformats.org/drawingml/2006/table">
            <a:tbl>
              <a:tblPr firstRow="1" bandRow="1">
                <a:tableStyleId>{00A15C55-8517-42AA-B614-E9B94910E393}</a:tableStyleId>
              </a:tblPr>
              <a:tblGrid>
                <a:gridCol w="2273300">
                  <a:extLst>
                    <a:ext uri="{9D8B030D-6E8A-4147-A177-3AD203B41FA5}">
                      <a16:colId xmlns:a16="http://schemas.microsoft.com/office/drawing/2014/main" val="20000"/>
                    </a:ext>
                  </a:extLst>
                </a:gridCol>
                <a:gridCol w="4318000">
                  <a:extLst>
                    <a:ext uri="{9D8B030D-6E8A-4147-A177-3AD203B41FA5}">
                      <a16:colId xmlns:a16="http://schemas.microsoft.com/office/drawing/2014/main" val="20001"/>
                    </a:ext>
                  </a:extLst>
                </a:gridCol>
              </a:tblGrid>
              <a:tr h="370840">
                <a:tc>
                  <a:txBody>
                    <a:bodyPr/>
                    <a:lstStyle/>
                    <a:p>
                      <a:r>
                        <a:rPr lang="en-US" dirty="0"/>
                        <a:t>Method</a:t>
                      </a:r>
                    </a:p>
                  </a:txBody>
                  <a:tcPr/>
                </a:tc>
                <a:tc>
                  <a:txBody>
                    <a:bodyPr/>
                    <a:lstStyle/>
                    <a:p>
                      <a:r>
                        <a:rPr lang="en-US" dirty="0"/>
                        <a:t>Tool</a:t>
                      </a:r>
                    </a:p>
                  </a:txBody>
                  <a:tcPr/>
                </a:tc>
                <a:extLst>
                  <a:ext uri="{0D108BD9-81ED-4DB2-BD59-A6C34878D82A}">
                    <a16:rowId xmlns:a16="http://schemas.microsoft.com/office/drawing/2014/main" val="10000"/>
                  </a:ext>
                </a:extLst>
              </a:tr>
              <a:tr h="370840">
                <a:tc>
                  <a:txBody>
                    <a:bodyPr/>
                    <a:lstStyle/>
                    <a:p>
                      <a:r>
                        <a:rPr lang="en-US" dirty="0"/>
                        <a:t>Expert intuition</a:t>
                      </a:r>
                    </a:p>
                  </a:txBody>
                  <a:tcPr/>
                </a:tc>
                <a:tc>
                  <a:txBody>
                    <a:bodyPr/>
                    <a:lstStyle/>
                    <a:p>
                      <a:r>
                        <a:rPr lang="en-US" dirty="0"/>
                        <a:t>Gut feeling</a:t>
                      </a:r>
                    </a:p>
                  </a:txBody>
                  <a:tcPr/>
                </a:tc>
                <a:extLst>
                  <a:ext uri="{0D108BD9-81ED-4DB2-BD59-A6C34878D82A}">
                    <a16:rowId xmlns:a16="http://schemas.microsoft.com/office/drawing/2014/main" val="10001"/>
                  </a:ext>
                </a:extLst>
              </a:tr>
              <a:tr h="370840">
                <a:tc>
                  <a:txBody>
                    <a:bodyPr/>
                    <a:lstStyle/>
                    <a:p>
                      <a:r>
                        <a:rPr lang="en-US" dirty="0"/>
                        <a:t>Expert audit</a:t>
                      </a:r>
                    </a:p>
                  </a:txBody>
                  <a:tcPr/>
                </a:tc>
                <a:tc>
                  <a:txBody>
                    <a:bodyPr/>
                    <a:lstStyle/>
                    <a:p>
                      <a:r>
                        <a:rPr lang="en-US" dirty="0"/>
                        <a:t>Comprehensive check list</a:t>
                      </a:r>
                    </a:p>
                  </a:txBody>
                  <a:tcPr/>
                </a:tc>
                <a:extLst>
                  <a:ext uri="{0D108BD9-81ED-4DB2-BD59-A6C34878D82A}">
                    <a16:rowId xmlns:a16="http://schemas.microsoft.com/office/drawing/2014/main" val="10002"/>
                  </a:ext>
                </a:extLst>
              </a:tr>
              <a:tr h="370840">
                <a:tc>
                  <a:txBody>
                    <a:bodyPr/>
                    <a:lstStyle/>
                    <a:p>
                      <a:r>
                        <a:rPr lang="en-US" dirty="0"/>
                        <a:t>Simple stratification</a:t>
                      </a:r>
                    </a:p>
                  </a:txBody>
                  <a:tcPr/>
                </a:tc>
                <a:tc>
                  <a:txBody>
                    <a:bodyPr/>
                    <a:lstStyle/>
                    <a:p>
                      <a:r>
                        <a:rPr lang="en-US" dirty="0"/>
                        <a:t>Low, medium, high rating</a:t>
                      </a:r>
                    </a:p>
                  </a:txBody>
                  <a:tcPr/>
                </a:tc>
                <a:extLst>
                  <a:ext uri="{0D108BD9-81ED-4DB2-BD59-A6C34878D82A}">
                    <a16:rowId xmlns:a16="http://schemas.microsoft.com/office/drawing/2014/main" val="10003"/>
                  </a:ext>
                </a:extLst>
              </a:tr>
              <a:tr h="370840">
                <a:tc>
                  <a:txBody>
                    <a:bodyPr/>
                    <a:lstStyle/>
                    <a:p>
                      <a:r>
                        <a:rPr lang="en-US" dirty="0"/>
                        <a:t>Weighted scores</a:t>
                      </a:r>
                    </a:p>
                  </a:txBody>
                  <a:tcPr/>
                </a:tc>
                <a:tc>
                  <a:txBody>
                    <a:bodyPr/>
                    <a:lstStyle/>
                    <a:p>
                      <a:r>
                        <a:rPr lang="en-US" dirty="0"/>
                        <a:t>Risk indicators</a:t>
                      </a:r>
                      <a:r>
                        <a:rPr lang="en-US" baseline="0" dirty="0"/>
                        <a:t> x weight=risk score</a:t>
                      </a:r>
                      <a:endParaRPr lang="en-US" dirty="0"/>
                    </a:p>
                  </a:txBody>
                  <a:tcPr/>
                </a:tc>
                <a:extLst>
                  <a:ext uri="{0D108BD9-81ED-4DB2-BD59-A6C34878D82A}">
                    <a16:rowId xmlns:a16="http://schemas.microsoft.com/office/drawing/2014/main" val="10004"/>
                  </a:ext>
                </a:extLst>
              </a:tr>
              <a:tr h="370840">
                <a:tc>
                  <a:txBody>
                    <a:bodyPr/>
                    <a:lstStyle/>
                    <a:p>
                      <a:r>
                        <a:rPr lang="en-US" dirty="0"/>
                        <a:t>Traditional analysis</a:t>
                      </a:r>
                    </a:p>
                  </a:txBody>
                  <a:tcPr/>
                </a:tc>
                <a:tc>
                  <a:txBody>
                    <a:bodyPr/>
                    <a:lstStyle/>
                    <a:p>
                      <a:r>
                        <a:rPr lang="en-US" dirty="0"/>
                        <a:t>Best, expected and worst</a:t>
                      </a:r>
                      <a:r>
                        <a:rPr lang="en-US" baseline="0" dirty="0"/>
                        <a:t> case scenarios for cost and benefits of various decisions</a:t>
                      </a:r>
                      <a:endParaRPr lang="en-US" dirty="0"/>
                    </a:p>
                  </a:txBody>
                  <a:tcPr/>
                </a:tc>
                <a:extLst>
                  <a:ext uri="{0D108BD9-81ED-4DB2-BD59-A6C34878D82A}">
                    <a16:rowId xmlns:a16="http://schemas.microsoft.com/office/drawing/2014/main" val="10005"/>
                  </a:ext>
                </a:extLst>
              </a:tr>
              <a:tr h="370840">
                <a:tc>
                  <a:txBody>
                    <a:bodyPr/>
                    <a:lstStyle/>
                    <a:p>
                      <a:r>
                        <a:rPr lang="en-US" dirty="0"/>
                        <a:t>DQ Process</a:t>
                      </a:r>
                    </a:p>
                  </a:txBody>
                  <a:tcPr/>
                </a:tc>
                <a:tc>
                  <a:txBody>
                    <a:bodyPr/>
                    <a:lstStyle/>
                    <a:p>
                      <a:r>
                        <a:rPr lang="en-US" dirty="0"/>
                        <a:t>DA tools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82413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Traditional method</a:t>
            </a:r>
          </a:p>
        </p:txBody>
      </p:sp>
      <p:sp>
        <p:nvSpPr>
          <p:cNvPr id="13" name="Text Placeholder 12"/>
          <p:cNvSpPr>
            <a:spLocks noGrp="1"/>
          </p:cNvSpPr>
          <p:nvPr>
            <p:ph type="body" sz="quarter" idx="15"/>
          </p:nvPr>
        </p:nvSpPr>
        <p:spPr/>
        <p:txBody>
          <a:bodyPr/>
          <a:lstStyle/>
          <a:p>
            <a:r>
              <a:rPr lang="en-US" dirty="0"/>
              <a:t>02</a:t>
            </a:r>
          </a:p>
        </p:txBody>
      </p:sp>
    </p:spTree>
    <p:extLst>
      <p:ext uri="{BB962C8B-B14F-4D97-AF65-F5344CB8AC3E}">
        <p14:creationId xmlns:p14="http://schemas.microsoft.com/office/powerpoint/2010/main" val="2723213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Advocacy and approval  method</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Traditional method</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17" name="Content Placeholder 2"/>
          <p:cNvSpPr>
            <a:spLocks noGrp="1"/>
          </p:cNvSpPr>
          <p:nvPr>
            <p:ph sz="quarter" idx="17"/>
          </p:nvPr>
        </p:nvSpPr>
        <p:spPr>
          <a:xfrm>
            <a:off x="3403600" y="1536700"/>
            <a:ext cx="5537200" cy="4470400"/>
          </a:xfrm>
        </p:spPr>
        <p:txBody>
          <a:bodyPr>
            <a:normAutofit fontScale="92500" lnSpcReduction="20000"/>
          </a:bodyPr>
          <a:lstStyle/>
          <a:p>
            <a:pPr marL="57150" indent="0">
              <a:buNone/>
            </a:pPr>
            <a:r>
              <a:rPr lang="en-US" sz="1800" dirty="0">
                <a:solidFill>
                  <a:schemeClr val="tx1">
                    <a:lumMod val="65000"/>
                    <a:lumOff val="35000"/>
                  </a:schemeClr>
                </a:solidFill>
              </a:rPr>
              <a:t>In this traditional approach, executives and managers with strategic decision-making responsibility refer problems to a specific department, another group, a decision support team, a task force or a consultant.  </a:t>
            </a:r>
          </a:p>
          <a:p>
            <a:pPr marL="57150" indent="0">
              <a:buNone/>
            </a:pPr>
            <a:endParaRPr lang="en-US" sz="1800" dirty="0">
              <a:solidFill>
                <a:schemeClr val="tx1">
                  <a:lumMod val="65000"/>
                  <a:lumOff val="35000"/>
                </a:schemeClr>
              </a:solidFill>
            </a:endParaRPr>
          </a:p>
          <a:p>
            <a:pPr marL="57150" indent="0">
              <a:buNone/>
            </a:pPr>
            <a:r>
              <a:rPr lang="en-US" sz="1800" dirty="0">
                <a:solidFill>
                  <a:schemeClr val="tx1">
                    <a:lumMod val="65000"/>
                    <a:lumOff val="35000"/>
                  </a:schemeClr>
                </a:solidFill>
              </a:rPr>
              <a:t>These teams are charged with researching and analyzing the problem and recommending a solution to the decision makers.</a:t>
            </a:r>
          </a:p>
          <a:p>
            <a:pPr marL="57150" indent="0">
              <a:buNone/>
            </a:pPr>
            <a:endParaRPr lang="en-US" sz="1800" dirty="0">
              <a:solidFill>
                <a:schemeClr val="tx1">
                  <a:lumMod val="65000"/>
                  <a:lumOff val="35000"/>
                </a:schemeClr>
              </a:solidFill>
            </a:endParaRPr>
          </a:p>
          <a:p>
            <a:pPr marL="57150" indent="0">
              <a:buNone/>
            </a:pPr>
            <a:r>
              <a:rPr lang="en-US" sz="1800" dirty="0">
                <a:solidFill>
                  <a:schemeClr val="tx1">
                    <a:lumMod val="65000"/>
                    <a:lumOff val="35000"/>
                  </a:schemeClr>
                </a:solidFill>
              </a:rPr>
              <a:t>If the decision makers question any part of the solution or support/rationale being presented, then the team will address those questions.</a:t>
            </a:r>
          </a:p>
          <a:p>
            <a:pPr marL="57150" indent="0">
              <a:buNone/>
            </a:pPr>
            <a:endParaRPr lang="en-US" sz="1800" dirty="0">
              <a:solidFill>
                <a:schemeClr val="tx1">
                  <a:lumMod val="65000"/>
                  <a:lumOff val="35000"/>
                </a:schemeClr>
              </a:solidFill>
            </a:endParaRPr>
          </a:p>
          <a:p>
            <a:pPr marL="57150" indent="0">
              <a:buNone/>
            </a:pPr>
            <a:r>
              <a:rPr lang="en-US" sz="1800" dirty="0">
                <a:solidFill>
                  <a:schemeClr val="tx1">
                    <a:lumMod val="65000"/>
                    <a:lumOff val="35000"/>
                  </a:schemeClr>
                </a:solidFill>
              </a:rPr>
              <a:t>This decision process effectively omits communication between decision makers and the decision support team during the critical phase of identifying, researching and evaluating potential solutions.  This means that the decision makers were excluded from the process.</a:t>
            </a:r>
          </a:p>
          <a:p>
            <a:pPr marL="0" indent="0">
              <a:buNone/>
            </a:pPr>
            <a:endParaRPr lang="en-US" sz="7200" dirty="0"/>
          </a:p>
          <a:p>
            <a:pPr marL="57150" indent="0">
              <a:buNone/>
            </a:pPr>
            <a:endParaRPr lang="en-US" sz="7200" dirty="0">
              <a:solidFill>
                <a:schemeClr val="tx1">
                  <a:lumMod val="65000"/>
                  <a:lumOff val="35000"/>
                </a:schemeClr>
              </a:solidFill>
            </a:endParaRPr>
          </a:p>
        </p:txBody>
      </p:sp>
      <p:sp>
        <p:nvSpPr>
          <p:cNvPr id="18" name="Rectangle 17"/>
          <p:cNvSpPr/>
          <p:nvPr/>
        </p:nvSpPr>
        <p:spPr>
          <a:xfrm>
            <a:off x="434382" y="1417638"/>
            <a:ext cx="2868774" cy="4297363"/>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4"/>
                </a:solidFill>
              </a:rPr>
              <a:t>This is the typical consultant experience.  Consultants are asked to analyze an issue and propose/implement a solution.  </a:t>
            </a:r>
          </a:p>
          <a:p>
            <a:pPr algn="ctr"/>
            <a:endParaRPr lang="en-US" sz="1400" b="1" dirty="0">
              <a:solidFill>
                <a:schemeClr val="accent4"/>
              </a:solidFill>
            </a:endParaRPr>
          </a:p>
          <a:p>
            <a:pPr algn="ctr"/>
            <a:r>
              <a:rPr lang="en-US" sz="1400" b="1" dirty="0">
                <a:solidFill>
                  <a:schemeClr val="accent4"/>
                </a:solidFill>
              </a:rPr>
              <a:t>The problem with this approach is that the consultant does not have any knowledge of the organizational culture and therefore the solution that is most often recommended is a “one size fits all” solution.  </a:t>
            </a:r>
          </a:p>
          <a:p>
            <a:pPr algn="ctr"/>
            <a:endParaRPr lang="en-US" sz="1400" b="1" dirty="0">
              <a:solidFill>
                <a:schemeClr val="accent4"/>
              </a:solidFill>
            </a:endParaRPr>
          </a:p>
          <a:p>
            <a:pPr algn="ctr"/>
            <a:r>
              <a:rPr lang="en-US" sz="1400" b="1" dirty="0">
                <a:solidFill>
                  <a:schemeClr val="accent4"/>
                </a:solidFill>
              </a:rPr>
              <a:t>This is a main reason why many consultants’ solutions fail and why many employees have consultant or change fatigue</a:t>
            </a:r>
          </a:p>
          <a:p>
            <a:pPr algn="ctr"/>
            <a:endParaRPr lang="en-US" sz="1400" b="1" dirty="0">
              <a:solidFill>
                <a:schemeClr val="accent4"/>
              </a:solidFill>
            </a:endParaRPr>
          </a:p>
        </p:txBody>
      </p:sp>
    </p:spTree>
    <p:extLst>
      <p:ext uri="{BB962C8B-B14F-4D97-AF65-F5344CB8AC3E}">
        <p14:creationId xmlns:p14="http://schemas.microsoft.com/office/powerpoint/2010/main" val="1994668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1997189" y="622168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br>
              <a:rPr lang="en-US" sz="2400" b="1" dirty="0">
                <a:solidFill>
                  <a:srgbClr val="595959"/>
                </a:solidFill>
              </a:rPr>
            </a:br>
            <a:r>
              <a:rPr lang="en-US" sz="2400" b="1" i="1" dirty="0">
                <a:solidFill>
                  <a:schemeClr val="tx1">
                    <a:lumMod val="65000"/>
                    <a:lumOff val="35000"/>
                  </a:schemeClr>
                </a:solidFill>
              </a:rPr>
              <a:t> Result of excluding decision makers</a:t>
            </a:r>
            <a:endParaRPr lang="en-US" sz="2400" b="1" i="1" dirty="0">
              <a:solidFill>
                <a:srgbClr val="595959"/>
              </a:solidFill>
            </a:endParaRPr>
          </a:p>
        </p:txBody>
      </p:sp>
      <p:sp>
        <p:nvSpPr>
          <p:cNvPr id="15" name="Text Placeholder 14"/>
          <p:cNvSpPr>
            <a:spLocks noGrp="1"/>
          </p:cNvSpPr>
          <p:nvPr>
            <p:ph type="body" idx="28"/>
          </p:nvPr>
        </p:nvSpPr>
        <p:spPr>
          <a:xfrm>
            <a:off x="434382" y="465077"/>
            <a:ext cx="8001000" cy="451948"/>
          </a:xfrm>
        </p:spPr>
        <p:txBody>
          <a:bodyPr/>
          <a:lstStyle/>
          <a:p>
            <a:r>
              <a:rPr lang="en-US" dirty="0">
                <a:solidFill>
                  <a:srgbClr val="8064A2"/>
                </a:solidFill>
              </a:rPr>
              <a:t>Traditional method</a:t>
            </a:r>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alpha val="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1997189" y="6154922"/>
            <a:ext cx="1231193" cy="332523"/>
            <a:chOff x="685800" y="6154922"/>
            <a:chExt cx="1231193" cy="332523"/>
          </a:xfrm>
        </p:grpSpPr>
        <p:sp>
          <p:nvSpPr>
            <p:cNvPr id="31" name="Freeform 8"/>
            <p:cNvSpPr>
              <a:spLocks/>
            </p:cNvSpPr>
            <p:nvPr userDrawn="1"/>
          </p:nvSpPr>
          <p:spPr bwMode="auto">
            <a:xfrm>
              <a:off x="685800" y="6154922"/>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
            <p:cNvSpPr>
              <a:spLocks noChangeArrowheads="1"/>
            </p:cNvSpPr>
            <p:nvPr/>
          </p:nvSpPr>
          <p:spPr bwMode="auto">
            <a:xfrm>
              <a:off x="687985" y="6214453"/>
              <a:ext cx="1229008" cy="6667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4"/>
                  </a:solidFill>
                  <a:latin typeface="Franklin Gothic Demi Cond" panose="020B0706030402020204" pitchFamily="34" charset="0"/>
                </a:rPr>
                <a:t>section 02</a:t>
              </a:r>
            </a:p>
          </p:txBody>
        </p:sp>
      </p:grpSp>
      <p:sp>
        <p:nvSpPr>
          <p:cNvPr id="17" name="Content Placeholder 2"/>
          <p:cNvSpPr>
            <a:spLocks noGrp="1"/>
          </p:cNvSpPr>
          <p:nvPr>
            <p:ph sz="quarter" idx="17"/>
          </p:nvPr>
        </p:nvSpPr>
        <p:spPr>
          <a:xfrm>
            <a:off x="3403600" y="1536700"/>
            <a:ext cx="5537200" cy="4470400"/>
          </a:xfrm>
        </p:spPr>
        <p:txBody>
          <a:bodyPr>
            <a:normAutofit fontScale="92500" lnSpcReduction="10000"/>
          </a:bodyPr>
          <a:lstStyle/>
          <a:p>
            <a:pPr marL="0" indent="0">
              <a:buNone/>
            </a:pPr>
            <a:r>
              <a:rPr lang="en-US" sz="1800" dirty="0">
                <a:solidFill>
                  <a:schemeClr val="tx1">
                    <a:lumMod val="65000"/>
                    <a:lumOff val="35000"/>
                  </a:schemeClr>
                </a:solidFill>
              </a:rPr>
              <a:t>Prior to making recommendations, decision makers are usually unaware of the alternatives and variations developed and evaluated by the support teams.  This results in losing whatever potential value such concepts held.</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There is little opportunity for decision-makers to provide guidance to the support team’s efforts or to otherwise contribute once they referred a problem to a team.</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Support teams risk proposing flawed solutions or solutions that were unacceptable for some other reason that the decision-maker could have identified for them early in the process.</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Moreover, support teams are destined to repeat the cycle when decision-makers rejected a proposed solution.</a:t>
            </a:r>
          </a:p>
          <a:p>
            <a:pPr marL="57150" indent="0">
              <a:buNone/>
            </a:pPr>
            <a:endParaRPr lang="en-US" sz="7200" dirty="0">
              <a:solidFill>
                <a:schemeClr val="tx1">
                  <a:lumMod val="65000"/>
                  <a:lumOff val="35000"/>
                </a:schemeClr>
              </a:solidFill>
            </a:endParaRPr>
          </a:p>
        </p:txBody>
      </p:sp>
      <p:pic>
        <p:nvPicPr>
          <p:cNvPr id="2" name="Picture 1"/>
          <p:cNvPicPr>
            <a:picLocks noChangeAspect="1"/>
          </p:cNvPicPr>
          <p:nvPr/>
        </p:nvPicPr>
        <p:blipFill>
          <a:blip r:embed="rId3"/>
          <a:stretch>
            <a:fillRect/>
          </a:stretch>
        </p:blipFill>
        <p:spPr>
          <a:xfrm>
            <a:off x="434382" y="3441700"/>
            <a:ext cx="2133600" cy="1270000"/>
          </a:xfrm>
          <a:prstGeom prst="rect">
            <a:avLst/>
          </a:prstGeom>
        </p:spPr>
      </p:pic>
    </p:spTree>
    <p:extLst>
      <p:ext uri="{BB962C8B-B14F-4D97-AF65-F5344CB8AC3E}">
        <p14:creationId xmlns:p14="http://schemas.microsoft.com/office/powerpoint/2010/main" val="24698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quality</a:t>
            </a:r>
          </a:p>
        </p:txBody>
      </p:sp>
      <p:sp>
        <p:nvSpPr>
          <p:cNvPr id="7" name="Text Placeholder 6"/>
          <p:cNvSpPr>
            <a:spLocks noGrp="1"/>
          </p:cNvSpPr>
          <p:nvPr>
            <p:ph type="body" sz="quarter" idx="14"/>
          </p:nvPr>
        </p:nvSpPr>
        <p:spPr/>
        <p:txBody>
          <a:bodyPr/>
          <a:lstStyle/>
          <a:p>
            <a:r>
              <a:rPr lang="en-US" dirty="0"/>
              <a:t>Process</a:t>
            </a:r>
          </a:p>
          <a:p>
            <a:r>
              <a:rPr lang="en-US" dirty="0"/>
              <a:t>Steps</a:t>
            </a:r>
          </a:p>
        </p:txBody>
      </p:sp>
      <p:sp>
        <p:nvSpPr>
          <p:cNvPr id="11" name="Text Placeholder 10"/>
          <p:cNvSpPr>
            <a:spLocks noGrp="1"/>
          </p:cNvSpPr>
          <p:nvPr>
            <p:ph type="body" sz="quarter" idx="15"/>
          </p:nvPr>
        </p:nvSpPr>
        <p:spPr/>
        <p:txBody>
          <a:bodyPr/>
          <a:lstStyle/>
          <a:p>
            <a:r>
              <a:rPr lang="en-US" dirty="0"/>
              <a:t>03</a:t>
            </a:r>
          </a:p>
        </p:txBody>
      </p:sp>
      <p:sp>
        <p:nvSpPr>
          <p:cNvPr id="8" name="Rectangle 7">
            <a:hlinkClick r:id="" action="ppaction://noaction"/>
          </p:cNvPr>
          <p:cNvSpPr/>
          <p:nvPr/>
        </p:nvSpPr>
        <p:spPr>
          <a:xfrm>
            <a:off x="457729" y="5064058"/>
            <a:ext cx="4154909" cy="312442"/>
          </a:xfrm>
          <a:prstGeom prst="rect">
            <a:avLst/>
          </a:prstGeom>
          <a:solidFill>
            <a:schemeClr val="accent3">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Rectangle 8">
            <a:hlinkClick r:id="" action="ppaction://noaction"/>
          </p:cNvPr>
          <p:cNvSpPr/>
          <p:nvPr/>
        </p:nvSpPr>
        <p:spPr>
          <a:xfrm>
            <a:off x="457731" y="5514362"/>
            <a:ext cx="4154909" cy="312442"/>
          </a:xfrm>
          <a:prstGeom prst="rect">
            <a:avLst/>
          </a:prstGeom>
          <a:solidFill>
            <a:schemeClr val="accent3">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24028374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Process</a:t>
            </a:r>
          </a:p>
        </p:txBody>
      </p:sp>
      <p:sp>
        <p:nvSpPr>
          <p:cNvPr id="13" name="Text Placeholder 12"/>
          <p:cNvSpPr>
            <a:spLocks noGrp="1"/>
          </p:cNvSpPr>
          <p:nvPr>
            <p:ph type="body" sz="quarter" idx="15"/>
          </p:nvPr>
        </p:nvSpPr>
        <p:spPr/>
        <p:txBody>
          <a:bodyPr/>
          <a:lstStyle/>
          <a:p>
            <a:r>
              <a:rPr lang="en-US" dirty="0"/>
              <a:t>03</a:t>
            </a:r>
          </a:p>
        </p:txBody>
      </p:sp>
    </p:spTree>
    <p:extLst>
      <p:ext uri="{BB962C8B-B14F-4D97-AF65-F5344CB8AC3E}">
        <p14:creationId xmlns:p14="http://schemas.microsoft.com/office/powerpoint/2010/main" val="2764556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3" name="Content Placeholder 2"/>
          <p:cNvSpPr>
            <a:spLocks noGrp="1"/>
          </p:cNvSpPr>
          <p:nvPr>
            <p:ph sz="quarter" idx="17"/>
          </p:nvPr>
        </p:nvSpPr>
        <p:spPr>
          <a:xfrm>
            <a:off x="2955062" y="1701800"/>
            <a:ext cx="5930900" cy="4165600"/>
          </a:xfrm>
        </p:spPr>
        <p:txBody>
          <a:bodyPr>
            <a:noAutofit/>
          </a:bodyPr>
          <a:lstStyle/>
          <a:p>
            <a:pPr marL="0" indent="0">
              <a:buNone/>
            </a:pPr>
            <a:r>
              <a:rPr lang="en-US" sz="1600" dirty="0">
                <a:solidFill>
                  <a:schemeClr val="tx1">
                    <a:lumMod val="65000"/>
                    <a:lumOff val="35000"/>
                  </a:schemeClr>
                </a:solidFill>
              </a:rPr>
              <a:t>A structured process for making decisions is required to achieve success where there is high organizational and high analytical complexity. The structured process elements include:</a:t>
            </a:r>
          </a:p>
          <a:p>
            <a:r>
              <a:rPr lang="en-US" sz="1600" dirty="0">
                <a:solidFill>
                  <a:schemeClr val="tx1">
                    <a:lumMod val="65000"/>
                    <a:lumOff val="35000"/>
                  </a:schemeClr>
                </a:solidFill>
              </a:rPr>
              <a:t>A group process where decision makers have roles</a:t>
            </a:r>
          </a:p>
          <a:p>
            <a:r>
              <a:rPr lang="en-US" sz="1600" dirty="0">
                <a:solidFill>
                  <a:schemeClr val="tx1">
                    <a:lumMod val="65000"/>
                    <a:lumOff val="35000"/>
                  </a:schemeClr>
                </a:solidFill>
              </a:rPr>
              <a:t>All people having a stake in the decisions should be represented</a:t>
            </a:r>
          </a:p>
          <a:p>
            <a:r>
              <a:rPr lang="en-US" sz="1600" dirty="0">
                <a:solidFill>
                  <a:schemeClr val="tx1">
                    <a:lumMod val="65000"/>
                    <a:lumOff val="35000"/>
                  </a:schemeClr>
                </a:solidFill>
              </a:rPr>
              <a:t>The group should include a skilled person in analysis</a:t>
            </a:r>
          </a:p>
          <a:p>
            <a:r>
              <a:rPr lang="en-US" sz="1600" dirty="0">
                <a:solidFill>
                  <a:schemeClr val="tx1">
                    <a:lumMod val="65000"/>
                    <a:lumOff val="35000"/>
                  </a:schemeClr>
                </a:solidFill>
              </a:rPr>
              <a:t>Formal communication structures should be developed to communicate within the group and throughout the organization</a:t>
            </a:r>
          </a:p>
          <a:p>
            <a:r>
              <a:rPr lang="en-US" sz="1600" dirty="0">
                <a:solidFill>
                  <a:schemeClr val="tx1">
                    <a:lumMod val="65000"/>
                    <a:lumOff val="35000"/>
                  </a:schemeClr>
                </a:solidFill>
              </a:rPr>
              <a:t>Project management methods should be used which include defining  deliverables and milestones </a:t>
            </a:r>
          </a:p>
          <a:p>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 purposed of this structure is to encourage collaboration rather than advocacy.</a:t>
            </a:r>
          </a:p>
        </p:txBody>
      </p:sp>
      <p:sp>
        <p:nvSpPr>
          <p:cNvPr id="15" name="Text Placeholder 14"/>
          <p:cNvSpPr>
            <a:spLocks noGrp="1"/>
          </p:cNvSpPr>
          <p:nvPr>
            <p:ph type="body" idx="28"/>
          </p:nvPr>
        </p:nvSpPr>
        <p:spPr>
          <a:xfrm>
            <a:off x="204934" y="274638"/>
            <a:ext cx="8813800" cy="1143000"/>
          </a:xfrm>
        </p:spPr>
        <p:txBody>
          <a:bodyPr>
            <a:normAutofit/>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allows for</a:t>
            </a:r>
          </a:p>
          <a:p>
            <a:pPr algn="ctr"/>
            <a:r>
              <a:rPr lang="en-US" sz="2400" b="1" i="1" dirty="0">
                <a:solidFill>
                  <a:schemeClr val="tx1">
                    <a:lumMod val="65000"/>
                    <a:lumOff val="35000"/>
                  </a:schemeClr>
                </a:solidFill>
                <a:latin typeface="+mj-lt"/>
              </a:rPr>
              <a:t> including the right people at the right time for decision quality</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228600" y="1417638"/>
            <a:ext cx="2247900" cy="4449762"/>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600" dirty="0">
                <a:solidFill>
                  <a:srgbClr val="C0504D"/>
                </a:solidFill>
              </a:rPr>
              <a:t>Advocacy </a:t>
            </a:r>
            <a:r>
              <a:rPr lang="en-US" sz="1600" dirty="0" err="1">
                <a:solidFill>
                  <a:srgbClr val="C0504D"/>
                </a:solidFill>
              </a:rPr>
              <a:t>vs</a:t>
            </a:r>
            <a:r>
              <a:rPr lang="en-US" sz="1600" dirty="0">
                <a:solidFill>
                  <a:srgbClr val="C0504D"/>
                </a:solidFill>
              </a:rPr>
              <a:t> collaboration will be a theme you will observe throughout all of the modules.  You are already familiar with collaboration concepts/application:</a:t>
            </a:r>
          </a:p>
          <a:p>
            <a:pPr marL="285750" indent="-285750">
              <a:buFont typeface="Arial"/>
              <a:buChar char="•"/>
            </a:pPr>
            <a:r>
              <a:rPr lang="en-US" sz="1600" dirty="0">
                <a:solidFill>
                  <a:srgbClr val="C0504D"/>
                </a:solidFill>
              </a:rPr>
              <a:t>Edward de Bono Six Thinking Hats</a:t>
            </a:r>
          </a:p>
          <a:p>
            <a:pPr marL="285750" indent="-285750">
              <a:buFont typeface="Arial"/>
              <a:buChar char="•"/>
            </a:pPr>
            <a:r>
              <a:rPr lang="en-US" sz="1600" dirty="0">
                <a:solidFill>
                  <a:srgbClr val="C0504D"/>
                </a:solidFill>
              </a:rPr>
              <a:t>Collaborative negotiation: Separating interests from positions </a:t>
            </a:r>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161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dirty="0">
                <a:solidFill>
                  <a:srgbClr val="595959"/>
                </a:solidFill>
              </a:rPr>
            </a:br>
            <a:br>
              <a:rPr lang="en-US" sz="2400" dirty="0">
                <a:solidFill>
                  <a:srgbClr val="595959"/>
                </a:solidFill>
              </a:rPr>
            </a:br>
            <a:endParaRPr lang="en-US" sz="2400" b="1" i="1" dirty="0">
              <a:solidFill>
                <a:srgbClr val="595959"/>
              </a:solidFill>
            </a:endParaRPr>
          </a:p>
        </p:txBody>
      </p:sp>
      <p:sp>
        <p:nvSpPr>
          <p:cNvPr id="3" name="Content Placeholder 2"/>
          <p:cNvSpPr>
            <a:spLocks noGrp="1"/>
          </p:cNvSpPr>
          <p:nvPr>
            <p:ph sz="quarter" idx="17"/>
          </p:nvPr>
        </p:nvSpPr>
        <p:spPr>
          <a:xfrm>
            <a:off x="3098799" y="1557867"/>
            <a:ext cx="5706533" cy="4608023"/>
          </a:xfrm>
        </p:spPr>
        <p:txBody>
          <a:bodyPr>
            <a:normAutofit/>
          </a:bodyPr>
          <a:lstStyle/>
          <a:p>
            <a:pPr marL="457200" lvl="1" indent="0">
              <a:buNone/>
            </a:pPr>
            <a:r>
              <a:rPr lang="en-US" dirty="0">
                <a:solidFill>
                  <a:schemeClr val="tx1">
                    <a:lumMod val="65000"/>
                    <a:lumOff val="35000"/>
                  </a:schemeClr>
                </a:solidFill>
              </a:rPr>
              <a:t>Illustrations are shown in full page format in the appendix following section 5 on page 174 .</a:t>
            </a:r>
          </a:p>
        </p:txBody>
      </p:sp>
      <p:sp>
        <p:nvSpPr>
          <p:cNvPr id="17" name="Title 33"/>
          <p:cNvSpPr>
            <a:spLocks noGrp="1"/>
          </p:cNvSpPr>
          <p:nvPr>
            <p:ph type="body" idx="28"/>
          </p:nvPr>
        </p:nvSpPr>
        <p:spPr/>
        <p:txBody>
          <a:bodyPr>
            <a:normAutofit fontScale="77500" lnSpcReduction="20000"/>
          </a:bodyPr>
          <a:lstStyle/>
          <a:p>
            <a:pPr algn="l"/>
            <a:r>
              <a:rPr lang="en-US" sz="2700" dirty="0">
                <a:solidFill>
                  <a:schemeClr val="tx1">
                    <a:lumMod val="50000"/>
                    <a:lumOff val="50000"/>
                  </a:schemeClr>
                </a:solidFill>
              </a:rPr>
              <a:t>i</a:t>
            </a:r>
            <a:r>
              <a:rPr lang="en-US" sz="2700" cap="none" dirty="0">
                <a:solidFill>
                  <a:schemeClr val="tx1">
                    <a:lumMod val="50000"/>
                    <a:lumOff val="50000"/>
                  </a:schemeClr>
                </a:solidFill>
              </a:rPr>
              <a:t>ntroduction to communication and neuroeconomics modules</a:t>
            </a:r>
          </a:p>
        </p:txBody>
      </p:sp>
    </p:spTree>
    <p:extLst>
      <p:ext uri="{BB962C8B-B14F-4D97-AF65-F5344CB8AC3E}">
        <p14:creationId xmlns:p14="http://schemas.microsoft.com/office/powerpoint/2010/main" val="3830239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0106" y="1092200"/>
            <a:ext cx="3308650" cy="49022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endParaRPr lang="en-US" sz="1400" b="1" dirty="0">
              <a:solidFill>
                <a:schemeClr val="accent2"/>
              </a:solidFill>
            </a:endParaRPr>
          </a:p>
          <a:p>
            <a:endParaRPr lang="en-US" sz="1400" b="1" dirty="0">
              <a:solidFill>
                <a:schemeClr val="accent2"/>
              </a:solidFill>
            </a:endParaRPr>
          </a:p>
          <a:p>
            <a:endParaRPr lang="en-US" sz="1400" b="1" dirty="0">
              <a:solidFill>
                <a:schemeClr val="accent2"/>
              </a:solidFill>
            </a:endParaRPr>
          </a:p>
          <a:p>
            <a:endParaRPr lang="en-US" sz="1600" dirty="0">
              <a:solidFill>
                <a:srgbClr val="C0504D"/>
              </a:solidFill>
            </a:endParaRPr>
          </a:p>
          <a:p>
            <a:endParaRPr lang="en-US" sz="1600" dirty="0">
              <a:solidFill>
                <a:srgbClr val="C0504D"/>
              </a:solidFill>
            </a:endParaRPr>
          </a:p>
          <a:p>
            <a:endParaRPr lang="en-US" sz="1600" dirty="0">
              <a:solidFill>
                <a:srgbClr val="C0504D"/>
              </a:solidFill>
            </a:endParaRPr>
          </a:p>
        </p:txBody>
      </p:sp>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3" name="Content Placeholder 2"/>
          <p:cNvSpPr>
            <a:spLocks noGrp="1"/>
          </p:cNvSpPr>
          <p:nvPr>
            <p:ph sz="quarter" idx="17"/>
          </p:nvPr>
        </p:nvSpPr>
        <p:spPr>
          <a:xfrm>
            <a:off x="3898900" y="1092200"/>
            <a:ext cx="4987062" cy="4775200"/>
          </a:xfrm>
        </p:spPr>
        <p:txBody>
          <a:bodyPr>
            <a:noAutofit/>
          </a:bodyPr>
          <a:lstStyle/>
          <a:p>
            <a:pPr marL="0" indent="0">
              <a:buNone/>
            </a:pPr>
            <a:r>
              <a:rPr lang="en-US" sz="1600" dirty="0">
                <a:solidFill>
                  <a:schemeClr val="tx1">
                    <a:lumMod val="65000"/>
                    <a:lumOff val="35000"/>
                  </a:schemeClr>
                </a:solidFill>
              </a:rPr>
              <a:t>Many organizational decisions are made using a team structure. Silo teams (intradepartmental) teams usually tackle issues that are not high in organizational or analytical complexity.</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When issues are high in organizational or analytical complexity  teams are often cross-functional or cross-organizational in a deliberate effort to combine varied expertise.  This is referred to as an interdepartmental team. </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This team develops a solution that solves the problem.  The solution is then presented to a management team for approval.</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A significant flaw with this team based approach is that there is not enough formal communication and the process and type of communication is structured from a traditional  advocacy and approval paradigm.</a:t>
            </a:r>
          </a:p>
          <a:p>
            <a:pPr marL="0" indent="0">
              <a:buNone/>
            </a:pPr>
            <a:endParaRPr lang="en-US" sz="1600" dirty="0">
              <a:solidFill>
                <a:schemeClr val="tx1">
                  <a:lumMod val="65000"/>
                  <a:lumOff val="35000"/>
                </a:schemeClr>
              </a:solidFill>
            </a:endParaRPr>
          </a:p>
        </p:txBody>
      </p:sp>
      <p:sp>
        <p:nvSpPr>
          <p:cNvPr id="15" name="Text Placeholder 14"/>
          <p:cNvSpPr>
            <a:spLocks noGrp="1"/>
          </p:cNvSpPr>
          <p:nvPr>
            <p:ph type="body" idx="28"/>
          </p:nvPr>
        </p:nvSpPr>
        <p:spPr>
          <a:xfrm>
            <a:off x="204934" y="274638"/>
            <a:ext cx="8813800" cy="1143000"/>
          </a:xfrm>
        </p:spPr>
        <p:txBody>
          <a:bodyPr>
            <a:normAutofit/>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How is this different?</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Diagram 1"/>
          <p:cNvGraphicFramePr/>
          <p:nvPr>
            <p:extLst>
              <p:ext uri="{D42A27DB-BD31-4B8C-83A1-F6EECF244321}">
                <p14:modId xmlns:p14="http://schemas.microsoft.com/office/powerpoint/2010/main" val="3680482019"/>
              </p:ext>
            </p:extLst>
          </p:nvPr>
        </p:nvGraphicFramePr>
        <p:xfrm>
          <a:off x="228600" y="1092200"/>
          <a:ext cx="307406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57200" y="1277938"/>
            <a:ext cx="2387600" cy="584776"/>
          </a:xfrm>
          <a:prstGeom prst="rect">
            <a:avLst/>
          </a:prstGeom>
          <a:noFill/>
        </p:spPr>
        <p:txBody>
          <a:bodyPr wrap="square" rtlCol="0">
            <a:spAutoFit/>
          </a:bodyPr>
          <a:lstStyle/>
          <a:p>
            <a:r>
              <a:rPr lang="en-US" sz="1600" b="1" dirty="0">
                <a:solidFill>
                  <a:srgbClr val="C0504D"/>
                </a:solidFill>
              </a:rPr>
              <a:t>Traditional method:  Advocacy and approval</a:t>
            </a:r>
          </a:p>
        </p:txBody>
      </p:sp>
    </p:spTree>
    <p:extLst>
      <p:ext uri="{BB962C8B-B14F-4D97-AF65-F5344CB8AC3E}">
        <p14:creationId xmlns:p14="http://schemas.microsoft.com/office/powerpoint/2010/main" val="100304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0106" y="736600"/>
            <a:ext cx="2021594" cy="49022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endParaRPr lang="en-US" sz="1500" b="1" dirty="0">
              <a:solidFill>
                <a:schemeClr val="accent2"/>
              </a:solidFill>
            </a:endParaRPr>
          </a:p>
          <a:p>
            <a:r>
              <a:rPr lang="en-US" sz="1500" b="1" dirty="0">
                <a:solidFill>
                  <a:srgbClr val="C0504D"/>
                </a:solidFill>
              </a:rPr>
              <a:t>Traditional method:  Advocacy and Approval</a:t>
            </a:r>
          </a:p>
          <a:p>
            <a:endParaRPr lang="en-US" sz="1500" dirty="0">
              <a:solidFill>
                <a:srgbClr val="C0504D"/>
              </a:solidFill>
            </a:endParaRPr>
          </a:p>
          <a:p>
            <a:r>
              <a:rPr lang="en-US" sz="1500" dirty="0">
                <a:solidFill>
                  <a:srgbClr val="C0504D"/>
                </a:solidFill>
              </a:rPr>
              <a:t>What is really happening in this “paradigm”?  </a:t>
            </a:r>
          </a:p>
          <a:p>
            <a:endParaRPr lang="en-US" sz="1500" dirty="0">
              <a:solidFill>
                <a:srgbClr val="C0504D"/>
              </a:solidFill>
            </a:endParaRPr>
          </a:p>
          <a:p>
            <a:r>
              <a:rPr lang="en-US" sz="1500" dirty="0">
                <a:solidFill>
                  <a:srgbClr val="C0504D"/>
                </a:solidFill>
              </a:rPr>
              <a:t>The team wants to get the answer right the first time.  There are many biases “in-play” here, including motivational bias, mental accounting and social influence.</a:t>
            </a:r>
          </a:p>
          <a:p>
            <a:endParaRPr lang="en-US" sz="1500" dirty="0">
              <a:solidFill>
                <a:srgbClr val="C0504D"/>
              </a:solidFill>
            </a:endParaRPr>
          </a:p>
          <a:p>
            <a:endParaRPr lang="en-US" sz="1500" dirty="0">
              <a:solidFill>
                <a:srgbClr val="C0504D"/>
              </a:solidFill>
            </a:endParaRPr>
          </a:p>
        </p:txBody>
      </p:sp>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3" name="Content Placeholder 2"/>
          <p:cNvSpPr>
            <a:spLocks noGrp="1"/>
          </p:cNvSpPr>
          <p:nvPr>
            <p:ph sz="quarter" idx="17"/>
          </p:nvPr>
        </p:nvSpPr>
        <p:spPr>
          <a:xfrm>
            <a:off x="2349500" y="647700"/>
            <a:ext cx="6669234" cy="5219700"/>
          </a:xfrm>
        </p:spPr>
        <p:txBody>
          <a:bodyPr>
            <a:noAutofit/>
          </a:bodyPr>
          <a:lstStyle/>
          <a:p>
            <a:pPr marL="0" indent="0">
              <a:buNone/>
            </a:pPr>
            <a:r>
              <a:rPr lang="en-US" sz="1500" dirty="0">
                <a:solidFill>
                  <a:schemeClr val="tx1">
                    <a:lumMod val="65000"/>
                    <a:lumOff val="35000"/>
                  </a:schemeClr>
                </a:solidFill>
              </a:rPr>
              <a:t>Other flaws in this method are:</a:t>
            </a:r>
          </a:p>
          <a:p>
            <a:r>
              <a:rPr lang="en-US" sz="1500" dirty="0">
                <a:solidFill>
                  <a:schemeClr val="tx1">
                    <a:lumMod val="65000"/>
                    <a:lumOff val="35000"/>
                  </a:schemeClr>
                </a:solidFill>
              </a:rPr>
              <a:t>The team may be working on the wrong problem because they did not understand the problem frame</a:t>
            </a:r>
          </a:p>
          <a:p>
            <a:r>
              <a:rPr lang="en-US" sz="1500" dirty="0">
                <a:solidFill>
                  <a:schemeClr val="tx1">
                    <a:lumMod val="65000"/>
                    <a:lumOff val="35000"/>
                  </a:schemeClr>
                </a:solidFill>
              </a:rPr>
              <a:t>Alternatives may not have been examined because they may have been controversial or because of individual biases or or group think or other group dynamics</a:t>
            </a:r>
          </a:p>
          <a:p>
            <a:r>
              <a:rPr lang="en-US" sz="1500" dirty="0">
                <a:solidFill>
                  <a:schemeClr val="tx1">
                    <a:lumMod val="65000"/>
                    <a:lumOff val="35000"/>
                  </a:schemeClr>
                </a:solidFill>
              </a:rPr>
              <a:t>This process encourages advocacy rather than collaboration.  The team does not want management to disapprove of them, their effort or their deliverable.  The team does not want management to discuss the cost of their effort if their effort will be rejected and send them back to the drawing table.  This is known as “sunk costs” and will be discussed in the financial management module</a:t>
            </a:r>
          </a:p>
          <a:p>
            <a:endParaRPr lang="en-US" sz="1500" dirty="0">
              <a:solidFill>
                <a:schemeClr val="tx1">
                  <a:lumMod val="65000"/>
                  <a:lumOff val="35000"/>
                </a:schemeClr>
              </a:solidFill>
            </a:endParaRPr>
          </a:p>
          <a:p>
            <a:endParaRPr lang="en-US" sz="1500" dirty="0">
              <a:solidFill>
                <a:schemeClr val="tx1">
                  <a:lumMod val="65000"/>
                  <a:lumOff val="35000"/>
                </a:schemeClr>
              </a:solidFill>
            </a:endParaRPr>
          </a:p>
          <a:p>
            <a:endParaRPr lang="en-US" sz="1500" dirty="0">
              <a:solidFill>
                <a:schemeClr val="tx1">
                  <a:lumMod val="65000"/>
                  <a:lumOff val="35000"/>
                </a:schemeClr>
              </a:solidFill>
            </a:endParaRPr>
          </a:p>
          <a:p>
            <a:endParaRPr lang="en-US" sz="1500" dirty="0">
              <a:solidFill>
                <a:schemeClr val="tx1">
                  <a:lumMod val="65000"/>
                  <a:lumOff val="35000"/>
                </a:schemeClr>
              </a:solidFill>
            </a:endParaRPr>
          </a:p>
          <a:p>
            <a:endParaRPr lang="en-US" sz="1500" dirty="0">
              <a:solidFill>
                <a:schemeClr val="tx1">
                  <a:lumMod val="65000"/>
                  <a:lumOff val="35000"/>
                </a:schemeClr>
              </a:solidFill>
            </a:endParaRPr>
          </a:p>
          <a:p>
            <a:endParaRPr lang="en-US" sz="1500" dirty="0">
              <a:solidFill>
                <a:schemeClr val="tx1">
                  <a:lumMod val="65000"/>
                  <a:lumOff val="35000"/>
                </a:schemeClr>
              </a:solidFill>
            </a:endParaRPr>
          </a:p>
          <a:p>
            <a:r>
              <a:rPr lang="en-US" sz="1500" dirty="0">
                <a:solidFill>
                  <a:schemeClr val="tx1">
                    <a:lumMod val="65000"/>
                    <a:lumOff val="35000"/>
                  </a:schemeClr>
                </a:solidFill>
              </a:rPr>
              <a:t>This process encourages developing conventional and noncontroversial solutions and hides any problems with the solution.</a:t>
            </a:r>
          </a:p>
          <a:p>
            <a:r>
              <a:rPr lang="en-US" sz="1500" dirty="0">
                <a:solidFill>
                  <a:schemeClr val="tx1">
                    <a:lumMod val="65000"/>
                    <a:lumOff val="35000"/>
                  </a:schemeClr>
                </a:solidFill>
              </a:rPr>
              <a:t>The decision makers do not have an opportunity to use their collective wisdom and experience to collaborate in creating a solution</a:t>
            </a:r>
          </a:p>
        </p:txBody>
      </p:sp>
      <p:sp>
        <p:nvSpPr>
          <p:cNvPr id="15" name="Text Placeholder 14"/>
          <p:cNvSpPr>
            <a:spLocks noGrp="1"/>
          </p:cNvSpPr>
          <p:nvPr>
            <p:ph type="body" idx="28"/>
          </p:nvPr>
        </p:nvSpPr>
        <p:spPr>
          <a:xfrm>
            <a:off x="204934" y="7938"/>
            <a:ext cx="8813800" cy="1143000"/>
          </a:xfrm>
        </p:spPr>
        <p:txBody>
          <a:bodyPr>
            <a:normAutofit/>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How is this different?</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3"/>
          <a:stretch>
            <a:fillRect/>
          </a:stretch>
        </p:blipFill>
        <p:spPr>
          <a:xfrm>
            <a:off x="3646634" y="3431991"/>
            <a:ext cx="2667000" cy="1500963"/>
          </a:xfrm>
          <a:prstGeom prst="rect">
            <a:avLst/>
          </a:prstGeom>
        </p:spPr>
      </p:pic>
      <p:sp>
        <p:nvSpPr>
          <p:cNvPr id="5" name="TextBox 4"/>
          <p:cNvSpPr txBox="1"/>
          <p:nvPr/>
        </p:nvSpPr>
        <p:spPr>
          <a:xfrm>
            <a:off x="4139622" y="4336534"/>
            <a:ext cx="1701220" cy="369332"/>
          </a:xfrm>
          <a:prstGeom prst="rect">
            <a:avLst/>
          </a:prstGeom>
          <a:noFill/>
        </p:spPr>
        <p:txBody>
          <a:bodyPr wrap="square" rtlCol="0">
            <a:spAutoFit/>
          </a:bodyPr>
          <a:lstStyle/>
          <a:p>
            <a:r>
              <a:rPr lang="en-US" dirty="0">
                <a:solidFill>
                  <a:schemeClr val="bg1"/>
                </a:solidFill>
              </a:rPr>
              <a:t>“SUNK COSTS”</a:t>
            </a:r>
          </a:p>
        </p:txBody>
      </p:sp>
    </p:spTree>
    <p:extLst>
      <p:ext uri="{BB962C8B-B14F-4D97-AF65-F5344CB8AC3E}">
        <p14:creationId xmlns:p14="http://schemas.microsoft.com/office/powerpoint/2010/main" val="242967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3" name="Content Placeholder 2"/>
          <p:cNvSpPr>
            <a:spLocks noGrp="1"/>
          </p:cNvSpPr>
          <p:nvPr>
            <p:ph sz="quarter" idx="17"/>
          </p:nvPr>
        </p:nvSpPr>
        <p:spPr>
          <a:xfrm>
            <a:off x="4279900" y="1092200"/>
            <a:ext cx="4606062" cy="4775200"/>
          </a:xfrm>
        </p:spPr>
        <p:txBody>
          <a:bodyPr>
            <a:noAutofit/>
          </a:bodyPr>
          <a:lstStyle/>
          <a:p>
            <a:pPr marL="0" indent="0">
              <a:buNone/>
            </a:pPr>
            <a:r>
              <a:rPr lang="en-US" sz="1600" dirty="0">
                <a:solidFill>
                  <a:schemeClr val="tx1">
                    <a:lumMod val="65000"/>
                    <a:lumOff val="35000"/>
                  </a:schemeClr>
                </a:solidFill>
              </a:rPr>
              <a:t> A more descriptive way to define the structure presented here is to refer to it as an “</a:t>
            </a:r>
            <a:r>
              <a:rPr lang="en-US" sz="1600" dirty="0" err="1">
                <a:solidFill>
                  <a:schemeClr val="tx1">
                    <a:lumMod val="65000"/>
                    <a:lumOff val="35000"/>
                  </a:schemeClr>
                </a:solidFill>
              </a:rPr>
              <a:t>interprofessional</a:t>
            </a:r>
            <a:r>
              <a:rPr lang="en-US" sz="1600" dirty="0">
                <a:solidFill>
                  <a:schemeClr val="tx1">
                    <a:lumMod val="65000"/>
                    <a:lumOff val="35000"/>
                  </a:schemeClr>
                </a:solidFill>
              </a:rPr>
              <a:t>” team.  </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An </a:t>
            </a:r>
            <a:r>
              <a:rPr lang="en-US" sz="1600" dirty="0" err="1">
                <a:solidFill>
                  <a:schemeClr val="tx1">
                    <a:lumMod val="65000"/>
                    <a:lumOff val="35000"/>
                  </a:schemeClr>
                </a:solidFill>
              </a:rPr>
              <a:t>interprofessional</a:t>
            </a:r>
            <a:r>
              <a:rPr lang="en-US" sz="1600" dirty="0">
                <a:solidFill>
                  <a:schemeClr val="tx1">
                    <a:lumMod val="65000"/>
                    <a:lumOff val="35000"/>
                  </a:schemeClr>
                </a:solidFill>
              </a:rPr>
              <a:t> team is broader than an interdisciplinary team.  It refers to a collaboration with individual professionals representing a particular discipline and who bring their unique educational backgrounds, experiences, values and roles.  This results in an increasing theory of mind which is discussed in the Communication Science and Neuroeconomics eBook.</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One process that has been developed to bring the power of decision analysis to team-based decision making is called “Dialogue Decision Process” (“DDP”).  </a:t>
            </a:r>
          </a:p>
          <a:p>
            <a:pPr marL="0" indent="0">
              <a:buNone/>
            </a:pPr>
            <a:endParaRPr lang="en-US" sz="1600" dirty="0">
              <a:solidFill>
                <a:schemeClr val="tx1">
                  <a:lumMod val="65000"/>
                  <a:lumOff val="35000"/>
                </a:schemeClr>
              </a:solidFill>
            </a:endParaRPr>
          </a:p>
          <a:p>
            <a:pPr marL="0" indent="0">
              <a:buNone/>
            </a:pPr>
            <a:endParaRPr lang="en-US" sz="1600" dirty="0">
              <a:solidFill>
                <a:schemeClr val="tx1">
                  <a:lumMod val="65000"/>
                  <a:lumOff val="35000"/>
                </a:schemeClr>
              </a:solidFill>
            </a:endParaRPr>
          </a:p>
          <a:p>
            <a:pPr marL="0" indent="0">
              <a:buNone/>
            </a:pPr>
            <a:endParaRPr lang="en-US" sz="1600" dirty="0">
              <a:solidFill>
                <a:schemeClr val="tx1">
                  <a:lumMod val="65000"/>
                  <a:lumOff val="35000"/>
                </a:schemeClr>
              </a:solidFill>
            </a:endParaRPr>
          </a:p>
          <a:p>
            <a:pPr marL="0" indent="0">
              <a:buNone/>
            </a:pPr>
            <a:endParaRPr lang="en-US" sz="1600" dirty="0">
              <a:solidFill>
                <a:schemeClr val="tx1">
                  <a:lumMod val="65000"/>
                  <a:lumOff val="35000"/>
                </a:schemeClr>
              </a:solidFill>
            </a:endParaRPr>
          </a:p>
        </p:txBody>
      </p:sp>
      <p:sp>
        <p:nvSpPr>
          <p:cNvPr id="15" name="Text Placeholder 14"/>
          <p:cNvSpPr>
            <a:spLocks noGrp="1"/>
          </p:cNvSpPr>
          <p:nvPr>
            <p:ph type="body" idx="28"/>
          </p:nvPr>
        </p:nvSpPr>
        <p:spPr>
          <a:xfrm>
            <a:off x="204934" y="274638"/>
            <a:ext cx="8813800" cy="1143000"/>
          </a:xfrm>
        </p:spPr>
        <p:txBody>
          <a:bodyPr>
            <a:normAutofit/>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How is this different?</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228600" y="1092200"/>
            <a:ext cx="3543300" cy="49022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endParaRPr lang="en-US" sz="1400" b="1" dirty="0">
              <a:solidFill>
                <a:schemeClr val="accent2"/>
              </a:solidFill>
            </a:endParaRPr>
          </a:p>
          <a:p>
            <a:endParaRPr lang="en-US" sz="1400" b="1" dirty="0">
              <a:solidFill>
                <a:schemeClr val="accent2"/>
              </a:solidFill>
            </a:endParaRPr>
          </a:p>
          <a:p>
            <a:endParaRPr lang="en-US" sz="1400" b="1" dirty="0">
              <a:solidFill>
                <a:schemeClr val="accent2"/>
              </a:solidFill>
            </a:endParaRPr>
          </a:p>
          <a:p>
            <a:r>
              <a:rPr lang="en-US" sz="1400" b="1" dirty="0">
                <a:solidFill>
                  <a:schemeClr val="accent2"/>
                </a:solidFill>
              </a:rPr>
              <a:t>Refer back to our first class where we discussed DNP Essential VI</a:t>
            </a:r>
            <a:r>
              <a:rPr lang="en-US" sz="1400" dirty="0">
                <a:solidFill>
                  <a:schemeClr val="accent2"/>
                </a:solidFill>
              </a:rPr>
              <a:t>: </a:t>
            </a:r>
            <a:r>
              <a:rPr lang="en-US" sz="1400" b="1" dirty="0" err="1">
                <a:solidFill>
                  <a:schemeClr val="accent2"/>
                </a:solidFill>
              </a:rPr>
              <a:t>Interprofessional</a:t>
            </a:r>
            <a:r>
              <a:rPr lang="en-US" sz="1400" b="1" dirty="0">
                <a:solidFill>
                  <a:schemeClr val="accent2"/>
                </a:solidFill>
              </a:rPr>
              <a:t> collaboration for improving patient and population health outcomes:</a:t>
            </a:r>
          </a:p>
          <a:p>
            <a:endParaRPr lang="en-US" sz="1400" b="1" dirty="0">
              <a:solidFill>
                <a:schemeClr val="accent2"/>
              </a:solidFill>
            </a:endParaRPr>
          </a:p>
          <a:p>
            <a:pPr lvl="0"/>
            <a:r>
              <a:rPr lang="en-US" sz="1400" dirty="0">
                <a:solidFill>
                  <a:schemeClr val="accent2"/>
                </a:solidFill>
              </a:rPr>
              <a:t>The DNP Program prepares the graduate to</a:t>
            </a:r>
          </a:p>
          <a:p>
            <a:pPr marL="285750" lvl="0" indent="-285750">
              <a:buFont typeface="Arial"/>
              <a:buChar char="•"/>
            </a:pPr>
            <a:r>
              <a:rPr lang="en-US" sz="1400" dirty="0">
                <a:solidFill>
                  <a:schemeClr val="accent2"/>
                </a:solidFill>
              </a:rPr>
              <a:t>Employ effective communication and collaborative skills in the development and implementation of practice models, peer review, practice guidelines, health policy, standards of care, and/or other scholarly products.</a:t>
            </a:r>
          </a:p>
          <a:p>
            <a:pPr marL="285750" lvl="0" indent="-285750">
              <a:buFont typeface="Arial"/>
              <a:buChar char="•"/>
            </a:pPr>
            <a:r>
              <a:rPr lang="en-US" sz="1400" dirty="0">
                <a:solidFill>
                  <a:schemeClr val="accent2"/>
                </a:solidFill>
              </a:rPr>
              <a:t>Lead </a:t>
            </a:r>
            <a:r>
              <a:rPr lang="en-US" sz="1400" dirty="0" err="1">
                <a:solidFill>
                  <a:schemeClr val="accent2"/>
                </a:solidFill>
              </a:rPr>
              <a:t>interprofessional</a:t>
            </a:r>
            <a:r>
              <a:rPr lang="en-US" sz="1400" dirty="0">
                <a:solidFill>
                  <a:schemeClr val="accent2"/>
                </a:solidFill>
              </a:rPr>
              <a:t> teams in the analysis of complex practice and organizational issues.</a:t>
            </a:r>
          </a:p>
          <a:p>
            <a:pPr marL="285750" lvl="0" indent="-285750">
              <a:buFont typeface="Arial"/>
              <a:buChar char="•"/>
            </a:pPr>
            <a:r>
              <a:rPr lang="en-US" sz="1400" dirty="0">
                <a:solidFill>
                  <a:schemeClr val="accent2"/>
                </a:solidFill>
              </a:rPr>
              <a:t>Employ consultative and leadership skills with </a:t>
            </a:r>
            <a:r>
              <a:rPr lang="en-US" sz="1400" dirty="0" err="1">
                <a:solidFill>
                  <a:schemeClr val="accent2"/>
                </a:solidFill>
              </a:rPr>
              <a:t>intraprofessional</a:t>
            </a:r>
            <a:r>
              <a:rPr lang="en-US" sz="1400" dirty="0">
                <a:solidFill>
                  <a:schemeClr val="accent2"/>
                </a:solidFill>
              </a:rPr>
              <a:t> and </a:t>
            </a:r>
            <a:r>
              <a:rPr lang="en-US" sz="1400" dirty="0" err="1">
                <a:solidFill>
                  <a:schemeClr val="accent2"/>
                </a:solidFill>
              </a:rPr>
              <a:t>interprofessional</a:t>
            </a:r>
            <a:r>
              <a:rPr lang="en-US" sz="1400" dirty="0">
                <a:solidFill>
                  <a:schemeClr val="accent2"/>
                </a:solidFill>
              </a:rPr>
              <a:t> teams to create change in health care and complex healthcare delivery systems.</a:t>
            </a:r>
          </a:p>
          <a:p>
            <a:endParaRPr lang="en-US" sz="1600" dirty="0">
              <a:solidFill>
                <a:srgbClr val="C0504D"/>
              </a:solidFill>
            </a:endParaRPr>
          </a:p>
          <a:p>
            <a:endParaRPr lang="en-US" sz="1600" dirty="0">
              <a:solidFill>
                <a:srgbClr val="C0504D"/>
              </a:solidFill>
            </a:endParaRPr>
          </a:p>
          <a:p>
            <a:endParaRPr lang="en-US" sz="1600" dirty="0">
              <a:solidFill>
                <a:srgbClr val="C0504D"/>
              </a:solidFill>
            </a:endParaRPr>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6321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3" name="Content Placeholder 2"/>
          <p:cNvSpPr>
            <a:spLocks noGrp="1"/>
          </p:cNvSpPr>
          <p:nvPr>
            <p:ph sz="quarter" idx="17"/>
          </p:nvPr>
        </p:nvSpPr>
        <p:spPr>
          <a:xfrm>
            <a:off x="3937000" y="927100"/>
            <a:ext cx="4948962" cy="4775200"/>
          </a:xfrm>
        </p:spPr>
        <p:txBody>
          <a:bodyPr>
            <a:noAutofit/>
          </a:bodyPr>
          <a:lstStyle/>
          <a:p>
            <a:pPr marL="0" indent="0">
              <a:buNone/>
            </a:pPr>
            <a:r>
              <a:rPr lang="en-US" sz="1600" dirty="0">
                <a:solidFill>
                  <a:schemeClr val="tx1">
                    <a:lumMod val="65000"/>
                    <a:lumOff val="35000"/>
                  </a:schemeClr>
                </a:solidFill>
              </a:rPr>
              <a:t> The name DDP refers to the emphasis on systematic dialogue between two groups:</a:t>
            </a:r>
          </a:p>
          <a:p>
            <a:r>
              <a:rPr lang="en-US" sz="1600" dirty="0">
                <a:solidFill>
                  <a:schemeClr val="tx1">
                    <a:lumMod val="65000"/>
                    <a:lumOff val="35000"/>
                  </a:schemeClr>
                </a:solidFill>
              </a:rPr>
              <a:t>The team that makes the decision (“Decision Makers (“DM”)).  The DM team can be a singular team (one person or one entity, like a board or a senior management team), or it can be a multi-party entity (like a task force from different departments or organizations).</a:t>
            </a:r>
          </a:p>
          <a:p>
            <a:r>
              <a:rPr lang="en-US" sz="1600" dirty="0">
                <a:solidFill>
                  <a:schemeClr val="tx1">
                    <a:lumMod val="65000"/>
                    <a:lumOff val="35000"/>
                  </a:schemeClr>
                </a:solidFill>
              </a:rPr>
              <a:t>The team that develops the basis for the decision (Project Team (“PT”))</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This process evolved from the integration of strategic planning and decision analysis and was first used at Stanford Research International (SRI) and adopted and refined as Stanford Decision Group (SDG) in the late 1970’s.  The process was named “DDP” at GM in the late 1980’s and was adopted as GMs decision making process.   Since that time,  many industries have adopted this process and use it when there are issues that have both high organizational and high analytical complexity.</a:t>
            </a:r>
          </a:p>
        </p:txBody>
      </p:sp>
      <p:sp>
        <p:nvSpPr>
          <p:cNvPr id="15" name="Text Placeholder 14"/>
          <p:cNvSpPr>
            <a:spLocks noGrp="1"/>
          </p:cNvSpPr>
          <p:nvPr>
            <p:ph type="body" idx="28"/>
          </p:nvPr>
        </p:nvSpPr>
        <p:spPr>
          <a:xfrm>
            <a:off x="204934" y="274638"/>
            <a:ext cx="8813800" cy="1143000"/>
          </a:xfrm>
        </p:spPr>
        <p:txBody>
          <a:bodyPr>
            <a:normAutofit/>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DDP</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228600" y="1866900"/>
            <a:ext cx="3365500" cy="41275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600" dirty="0">
                <a:solidFill>
                  <a:srgbClr val="C0504D"/>
                </a:solidFill>
              </a:rPr>
              <a:t>The DDP has four dialogues in response to four questions:</a:t>
            </a:r>
          </a:p>
          <a:p>
            <a:pPr marL="342900" indent="-342900">
              <a:buAutoNum type="arabicPeriod"/>
            </a:pPr>
            <a:r>
              <a:rPr lang="en-US" sz="1600" dirty="0">
                <a:solidFill>
                  <a:srgbClr val="C0504D"/>
                </a:solidFill>
              </a:rPr>
              <a:t>Framing: do we all see the same problem and see it I the same way?</a:t>
            </a:r>
          </a:p>
          <a:p>
            <a:pPr marL="342900" indent="-342900">
              <a:buAutoNum type="arabicPeriod"/>
            </a:pPr>
            <a:r>
              <a:rPr lang="en-US" sz="1600" dirty="0">
                <a:solidFill>
                  <a:srgbClr val="C0504D"/>
                </a:solidFill>
              </a:rPr>
              <a:t>Alternatives:  have we identified a good and varied set of alternatives to choose from</a:t>
            </a:r>
          </a:p>
          <a:p>
            <a:pPr marL="342900" indent="-342900">
              <a:buAutoNum type="arabicPeriod"/>
            </a:pPr>
            <a:r>
              <a:rPr lang="en-US" sz="1600" dirty="0">
                <a:solidFill>
                  <a:srgbClr val="C0504D"/>
                </a:solidFill>
              </a:rPr>
              <a:t>Analysis:  What have learned about the alternatives</a:t>
            </a:r>
          </a:p>
          <a:p>
            <a:pPr marL="342900" indent="-342900">
              <a:buAutoNum type="arabicPeriod"/>
            </a:pPr>
            <a:r>
              <a:rPr lang="en-US" sz="1600" dirty="0">
                <a:solidFill>
                  <a:srgbClr val="C0504D"/>
                </a:solidFill>
              </a:rPr>
              <a:t>Decision: what do we choose to do?</a:t>
            </a:r>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251893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274638"/>
            <a:ext cx="8813800" cy="1143000"/>
          </a:xfrm>
        </p:spPr>
        <p:txBody>
          <a:bodyPr>
            <a:normAutofit/>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DDP</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1100284" y="889000"/>
            <a:ext cx="7357916" cy="5035550"/>
          </a:xfrm>
          <a:prstGeom prst="rect">
            <a:avLst/>
          </a:prstGeom>
          <a:noFill/>
          <a:ln>
            <a:noFill/>
          </a:ln>
        </p:spPr>
      </p:pic>
      <p:sp>
        <p:nvSpPr>
          <p:cNvPr id="4" name="TextBox 3"/>
          <p:cNvSpPr txBox="1"/>
          <p:nvPr/>
        </p:nvSpPr>
        <p:spPr>
          <a:xfrm>
            <a:off x="7619999" y="4089400"/>
            <a:ext cx="139702" cy="307777"/>
          </a:xfrm>
          <a:prstGeom prst="rect">
            <a:avLst/>
          </a:prstGeom>
          <a:noFill/>
        </p:spPr>
        <p:txBody>
          <a:bodyPr wrap="square" rtlCol="0">
            <a:spAutoFit/>
          </a:bodyPr>
          <a:lstStyle/>
          <a:p>
            <a:r>
              <a:rPr lang="en-US" sz="1400" dirty="0"/>
              <a:t>) </a:t>
            </a:r>
          </a:p>
        </p:txBody>
      </p:sp>
    </p:spTree>
    <p:extLst>
      <p:ext uri="{BB962C8B-B14F-4D97-AF65-F5344CB8AC3E}">
        <p14:creationId xmlns:p14="http://schemas.microsoft.com/office/powerpoint/2010/main" val="753943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274638"/>
            <a:ext cx="8813800" cy="1143000"/>
          </a:xfrm>
        </p:spPr>
        <p:txBody>
          <a:bodyPr>
            <a:normAutofit/>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DDP</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3">
            <a:extLst>
              <a:ext uri="{28A0092B-C50C-407E-A947-70E740481C1C}">
                <a14:useLocalDpi xmlns:a14="http://schemas.microsoft.com/office/drawing/2010/main" val="0"/>
              </a:ext>
            </a:extLst>
          </a:blip>
          <a:srcRect l="1482" b="36952"/>
          <a:stretch/>
        </p:blipFill>
        <p:spPr bwMode="auto">
          <a:xfrm>
            <a:off x="965200" y="1104900"/>
            <a:ext cx="7493000" cy="3619500"/>
          </a:xfrm>
          <a:prstGeom prst="rect">
            <a:avLst/>
          </a:prstGeom>
          <a:noFill/>
          <a:ln>
            <a:noFill/>
          </a:ln>
          <a:extLst>
            <a:ext uri="{53640926-AAD7-44d8-BBD7-CCE9431645EC}">
              <a14:shadowObscured xmlns="" xmlns:a14="http://schemas.microsoft.com/office/drawing/2010/main"/>
            </a:ext>
          </a:extLst>
        </p:spPr>
      </p:pic>
      <p:sp>
        <p:nvSpPr>
          <p:cNvPr id="2" name="TextBox 1"/>
          <p:cNvSpPr txBox="1"/>
          <p:nvPr/>
        </p:nvSpPr>
        <p:spPr>
          <a:xfrm>
            <a:off x="3232974" y="4762500"/>
            <a:ext cx="1084539" cy="738664"/>
          </a:xfrm>
          <a:prstGeom prst="rect">
            <a:avLst/>
          </a:prstGeom>
          <a:noFill/>
        </p:spPr>
        <p:txBody>
          <a:bodyPr wrap="none" rtlCol="0">
            <a:spAutoFit/>
          </a:bodyPr>
          <a:lstStyle/>
          <a:p>
            <a:r>
              <a:rPr lang="en-US" sz="1400" dirty="0"/>
              <a:t>-Purpose</a:t>
            </a:r>
          </a:p>
          <a:p>
            <a:r>
              <a:rPr lang="en-US" sz="1400" dirty="0"/>
              <a:t>-Perspective</a:t>
            </a:r>
          </a:p>
          <a:p>
            <a:r>
              <a:rPr lang="en-US" sz="1400" dirty="0"/>
              <a:t>-Scope</a:t>
            </a:r>
          </a:p>
        </p:txBody>
      </p:sp>
      <p:sp>
        <p:nvSpPr>
          <p:cNvPr id="3" name="TextBox 2"/>
          <p:cNvSpPr txBox="1"/>
          <p:nvPr/>
        </p:nvSpPr>
        <p:spPr>
          <a:xfrm>
            <a:off x="4317513" y="4762500"/>
            <a:ext cx="1117764" cy="738664"/>
          </a:xfrm>
          <a:prstGeom prst="rect">
            <a:avLst/>
          </a:prstGeom>
          <a:noFill/>
        </p:spPr>
        <p:txBody>
          <a:bodyPr wrap="none" rtlCol="0">
            <a:spAutoFit/>
          </a:bodyPr>
          <a:lstStyle/>
          <a:p>
            <a:r>
              <a:rPr lang="en-US" sz="1400" dirty="0"/>
              <a:t>-Alternatives</a:t>
            </a:r>
          </a:p>
          <a:p>
            <a:r>
              <a:rPr lang="en-US" sz="1400" dirty="0"/>
              <a:t>-Information</a:t>
            </a:r>
          </a:p>
          <a:p>
            <a:r>
              <a:rPr lang="en-US" sz="1400" dirty="0"/>
              <a:t>-Values</a:t>
            </a:r>
          </a:p>
        </p:txBody>
      </p:sp>
      <p:sp>
        <p:nvSpPr>
          <p:cNvPr id="4" name="TextBox 3"/>
          <p:cNvSpPr txBox="1"/>
          <p:nvPr/>
        </p:nvSpPr>
        <p:spPr>
          <a:xfrm>
            <a:off x="5577677" y="4762500"/>
            <a:ext cx="808046" cy="738664"/>
          </a:xfrm>
          <a:prstGeom prst="rect">
            <a:avLst/>
          </a:prstGeom>
          <a:noFill/>
        </p:spPr>
        <p:txBody>
          <a:bodyPr wrap="none" rtlCol="0">
            <a:spAutoFit/>
          </a:bodyPr>
          <a:lstStyle/>
          <a:p>
            <a:r>
              <a:rPr lang="en-US" sz="1400" dirty="0"/>
              <a:t>-Risks</a:t>
            </a:r>
          </a:p>
          <a:p>
            <a:r>
              <a:rPr lang="en-US" sz="1400" dirty="0"/>
              <a:t>-Returns</a:t>
            </a:r>
          </a:p>
          <a:p>
            <a:r>
              <a:rPr lang="en-US" sz="1400" dirty="0"/>
              <a:t>-Insight</a:t>
            </a:r>
          </a:p>
        </p:txBody>
      </p:sp>
      <p:sp>
        <p:nvSpPr>
          <p:cNvPr id="5" name="TextBox 4"/>
          <p:cNvSpPr txBox="1"/>
          <p:nvPr/>
        </p:nvSpPr>
        <p:spPr>
          <a:xfrm>
            <a:off x="6718300" y="4848423"/>
            <a:ext cx="1545565" cy="307777"/>
          </a:xfrm>
          <a:prstGeom prst="rect">
            <a:avLst/>
          </a:prstGeom>
          <a:noFill/>
        </p:spPr>
        <p:txBody>
          <a:bodyPr wrap="none" rtlCol="0">
            <a:spAutoFit/>
          </a:bodyPr>
          <a:lstStyle/>
          <a:p>
            <a:r>
              <a:rPr lang="en-US" sz="1400" dirty="0"/>
              <a:t>-Transition agenda</a:t>
            </a:r>
          </a:p>
        </p:txBody>
      </p:sp>
    </p:spTree>
    <p:extLst>
      <p:ext uri="{BB962C8B-B14F-4D97-AF65-F5344CB8AC3E}">
        <p14:creationId xmlns:p14="http://schemas.microsoft.com/office/powerpoint/2010/main" val="1223205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3" name="Content Placeholder 2"/>
          <p:cNvSpPr>
            <a:spLocks noGrp="1"/>
          </p:cNvSpPr>
          <p:nvPr>
            <p:ph sz="quarter" idx="17"/>
          </p:nvPr>
        </p:nvSpPr>
        <p:spPr>
          <a:xfrm>
            <a:off x="2003966" y="1016000"/>
            <a:ext cx="6881996" cy="5016500"/>
          </a:xfrm>
        </p:spPr>
        <p:txBody>
          <a:bodyPr>
            <a:noAutofit/>
          </a:bodyPr>
          <a:lstStyle/>
          <a:p>
            <a:pPr marL="0" indent="0">
              <a:buNone/>
            </a:pPr>
            <a:r>
              <a:rPr lang="en-US" sz="1600" dirty="0">
                <a:solidFill>
                  <a:schemeClr val="tx1">
                    <a:lumMod val="65000"/>
                    <a:lumOff val="35000"/>
                  </a:schemeClr>
                </a:solidFill>
              </a:rPr>
              <a:t> The decision team is comprised of the people who allocate the resources and who represent </a:t>
            </a:r>
            <a:r>
              <a:rPr lang="en-US" sz="1600">
                <a:solidFill>
                  <a:schemeClr val="tx1">
                    <a:lumMod val="65000"/>
                    <a:lumOff val="35000"/>
                  </a:schemeClr>
                </a:solidFill>
              </a:rPr>
              <a:t>those who </a:t>
            </a:r>
            <a:r>
              <a:rPr lang="en-US" sz="1600" dirty="0">
                <a:solidFill>
                  <a:schemeClr val="tx1">
                    <a:lumMod val="65000"/>
                    <a:lumOff val="35000"/>
                  </a:schemeClr>
                </a:solidFill>
              </a:rPr>
              <a:t>have a stake in the decision.  They have broad experiences and little time.</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 project team is comprised of SME and who have or represent those who have stakes in implementing the decisions.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Framing refers to a deliberate effort to make sure that the right people are treating the right problem from the right perspective.  There are three elements to framing a problem:</a:t>
            </a:r>
          </a:p>
          <a:p>
            <a:r>
              <a:rPr lang="en-US" sz="1600" dirty="0">
                <a:solidFill>
                  <a:schemeClr val="tx1">
                    <a:lumMod val="65000"/>
                    <a:lumOff val="35000"/>
                  </a:schemeClr>
                </a:solidFill>
              </a:rPr>
              <a:t>Purpose: a clear purpose has to be established before the team begins work</a:t>
            </a:r>
          </a:p>
          <a:p>
            <a:r>
              <a:rPr lang="en-US" sz="1600" dirty="0">
                <a:solidFill>
                  <a:schemeClr val="tx1">
                    <a:lumMod val="65000"/>
                    <a:lumOff val="35000"/>
                  </a:schemeClr>
                </a:solidFill>
              </a:rPr>
              <a:t>Scope: establish boundaries of the problem, dimensions of the solution, sources of information and criterion to be used in selection/acceptance</a:t>
            </a:r>
          </a:p>
          <a:p>
            <a:r>
              <a:rPr lang="en-US" sz="1600" dirty="0">
                <a:solidFill>
                  <a:schemeClr val="tx1">
                    <a:lumMod val="65000"/>
                    <a:lumOff val="35000"/>
                  </a:schemeClr>
                </a:solidFill>
              </a:rPr>
              <a:t>Perspective:  this element refers to how individuals manage large quantities of information.  It can be understood using two analogies.  We can think of a filter to discard irrelevant information and contain relevant information or we can think of a picture frame which is placed around a problem and represents a boundary between irrelevant and relevant information</a:t>
            </a:r>
          </a:p>
          <a:p>
            <a:endParaRPr lang="en-US" sz="1600" dirty="0">
              <a:solidFill>
                <a:schemeClr val="tx1">
                  <a:lumMod val="65000"/>
                  <a:lumOff val="35000"/>
                </a:schemeClr>
              </a:solidFill>
            </a:endParaRPr>
          </a:p>
        </p:txBody>
      </p:sp>
      <p:sp>
        <p:nvSpPr>
          <p:cNvPr id="15" name="Text Placeholder 14"/>
          <p:cNvSpPr>
            <a:spLocks noGrp="1"/>
          </p:cNvSpPr>
          <p:nvPr>
            <p:ph type="body" idx="28"/>
          </p:nvPr>
        </p:nvSpPr>
        <p:spPr>
          <a:xfrm>
            <a:off x="204934" y="274638"/>
            <a:ext cx="8813800" cy="1143000"/>
          </a:xfrm>
        </p:spPr>
        <p:txBody>
          <a:bodyPr>
            <a:normAutofit/>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DDP</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341241" y="2120899"/>
            <a:ext cx="1580515" cy="1428115"/>
          </a:xfrm>
          <a:prstGeom prst="rect">
            <a:avLst/>
          </a:prstGeom>
          <a:noFill/>
          <a:ln>
            <a:noFill/>
          </a:ln>
        </p:spPr>
      </p:pic>
      <p:pic>
        <p:nvPicPr>
          <p:cNvPr id="4" name="Picture 3"/>
          <p:cNvPicPr>
            <a:picLocks noChangeAspect="1"/>
          </p:cNvPicPr>
          <p:nvPr/>
        </p:nvPicPr>
        <p:blipFill>
          <a:blip r:embed="rId4"/>
          <a:stretch>
            <a:fillRect/>
          </a:stretch>
        </p:blipFill>
        <p:spPr>
          <a:xfrm>
            <a:off x="204934" y="4152900"/>
            <a:ext cx="1763581" cy="1346200"/>
          </a:xfrm>
          <a:prstGeom prst="rect">
            <a:avLst/>
          </a:prstGeom>
        </p:spPr>
      </p:pic>
    </p:spTree>
    <p:extLst>
      <p:ext uri="{BB962C8B-B14F-4D97-AF65-F5344CB8AC3E}">
        <p14:creationId xmlns:p14="http://schemas.microsoft.com/office/powerpoint/2010/main" val="8332896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3" name="Content Placeholder 2"/>
          <p:cNvSpPr>
            <a:spLocks noGrp="1"/>
          </p:cNvSpPr>
          <p:nvPr>
            <p:ph sz="quarter" idx="17"/>
          </p:nvPr>
        </p:nvSpPr>
        <p:spPr>
          <a:xfrm>
            <a:off x="2003966" y="1417638"/>
            <a:ext cx="6881996" cy="4614862"/>
          </a:xfrm>
        </p:spPr>
        <p:txBody>
          <a:bodyPr>
            <a:noAutofit/>
          </a:bodyPr>
          <a:lstStyle/>
          <a:p>
            <a:pPr marL="0" indent="0">
              <a:buNone/>
            </a:pPr>
            <a:r>
              <a:rPr lang="en-US" sz="1600" dirty="0">
                <a:solidFill>
                  <a:schemeClr val="tx1">
                    <a:lumMod val="65000"/>
                    <a:lumOff val="35000"/>
                  </a:schemeClr>
                </a:solidFill>
              </a:rPr>
              <a:t>Framing takes a great deal of time.  Imagine the differences in framing between a nurse or physician who wants to provide the best care for a patient and the person from the central billing office who wants to reduce non-reimbursable expenses.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What about when you introduce a person from marketing who wants the healthcare providers to use prepared customer service scripts so that patients receive a luxury hotel experience.  </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Add the person from the financial office who is focused on the interplay of variable cost and patient volume with the goal of reducing expenses, eliminating waste and increasing revenue.</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 Now introduce the risk manager who is looking for ways to reduce exposures and protect the organization.  </a:t>
            </a:r>
          </a:p>
          <a:p>
            <a:pPr marL="0" indent="0">
              <a:buNone/>
            </a:pPr>
            <a:endParaRPr lang="en-US" sz="1600" dirty="0">
              <a:solidFill>
                <a:schemeClr val="tx1">
                  <a:lumMod val="65000"/>
                  <a:lumOff val="35000"/>
                </a:schemeClr>
              </a:solidFill>
            </a:endParaRPr>
          </a:p>
          <a:p>
            <a:pPr marL="0" indent="0">
              <a:buNone/>
            </a:pPr>
            <a:endParaRPr lang="en-US" sz="1600" dirty="0">
              <a:solidFill>
                <a:schemeClr val="tx1">
                  <a:lumMod val="65000"/>
                  <a:lumOff val="35000"/>
                </a:schemeClr>
              </a:solidFill>
            </a:endParaRPr>
          </a:p>
        </p:txBody>
      </p:sp>
      <p:sp>
        <p:nvSpPr>
          <p:cNvPr id="15" name="Text Placeholder 14"/>
          <p:cNvSpPr>
            <a:spLocks noGrp="1"/>
          </p:cNvSpPr>
          <p:nvPr>
            <p:ph type="body" idx="28"/>
          </p:nvPr>
        </p:nvSpPr>
        <p:spPr>
          <a:xfrm>
            <a:off x="204934" y="274638"/>
            <a:ext cx="8813800" cy="1143000"/>
          </a:xfrm>
        </p:spPr>
        <p:txBody>
          <a:bodyPr>
            <a:normAutofit/>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DDP</a:t>
            </a:r>
          </a:p>
          <a:p>
            <a:pPr algn="ctr"/>
            <a:r>
              <a:rPr lang="en-US" sz="2400" b="1" i="1" dirty="0">
                <a:solidFill>
                  <a:schemeClr val="tx1">
                    <a:lumMod val="65000"/>
                    <a:lumOff val="35000"/>
                  </a:schemeClr>
                </a:solidFill>
                <a:latin typeface="+mj-lt"/>
              </a:rPr>
              <a:t>More on framing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563050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3" name="Content Placeholder 2"/>
          <p:cNvSpPr>
            <a:spLocks noGrp="1"/>
          </p:cNvSpPr>
          <p:nvPr>
            <p:ph sz="quarter" idx="17"/>
          </p:nvPr>
        </p:nvSpPr>
        <p:spPr>
          <a:xfrm>
            <a:off x="2003966" y="1417638"/>
            <a:ext cx="6881996" cy="4614862"/>
          </a:xfrm>
        </p:spPr>
        <p:txBody>
          <a:bodyPr>
            <a:noAutofit/>
          </a:bodyPr>
          <a:lstStyle/>
          <a:p>
            <a:pPr marL="0" indent="0">
              <a:buNone/>
            </a:pPr>
            <a:r>
              <a:rPr lang="en-US" sz="1600" dirty="0">
                <a:solidFill>
                  <a:schemeClr val="tx1">
                    <a:lumMod val="65000"/>
                    <a:lumOff val="35000"/>
                  </a:schemeClr>
                </a:solidFill>
              </a:rPr>
              <a:t> When a cross-functional, multidisciplinary problem arises, the frame must be enlarged and shared amongst the team members.  It is impossible to think strategically or to commit to implementation unless everyone in the group shares the same frame.</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Framing success is critical for decision quality.  To achieve successful framing, the team will have to:</a:t>
            </a:r>
          </a:p>
          <a:p>
            <a:r>
              <a:rPr lang="en-US" sz="1600" dirty="0">
                <a:solidFill>
                  <a:schemeClr val="tx1">
                    <a:lumMod val="65000"/>
                    <a:lumOff val="35000"/>
                  </a:schemeClr>
                </a:solidFill>
              </a:rPr>
              <a:t>Develop a shared understanding of  the problem, opportunity and challenges</a:t>
            </a:r>
          </a:p>
          <a:p>
            <a:r>
              <a:rPr lang="en-US" sz="1600" dirty="0">
                <a:solidFill>
                  <a:schemeClr val="tx1">
                    <a:lumMod val="65000"/>
                    <a:lumOff val="35000"/>
                  </a:schemeClr>
                </a:solidFill>
              </a:rPr>
              <a:t>Develop a platform that results in awareness of the different perspectives of each member</a:t>
            </a:r>
          </a:p>
          <a:p>
            <a:r>
              <a:rPr lang="en-US" sz="1600" dirty="0">
                <a:solidFill>
                  <a:schemeClr val="tx1">
                    <a:lumMod val="65000"/>
                    <a:lumOff val="35000"/>
                  </a:schemeClr>
                </a:solidFill>
              </a:rPr>
              <a:t>Surface unstated assumptions that could affect the project</a:t>
            </a:r>
          </a:p>
          <a:p>
            <a:r>
              <a:rPr lang="en-US" sz="1600" dirty="0">
                <a:solidFill>
                  <a:schemeClr val="tx1">
                    <a:lumMod val="65000"/>
                    <a:lumOff val="35000"/>
                  </a:schemeClr>
                </a:solidFill>
              </a:rPr>
              <a:t>Explicitly formulate and communicate the problem to be solved</a:t>
            </a:r>
          </a:p>
        </p:txBody>
      </p:sp>
      <p:sp>
        <p:nvSpPr>
          <p:cNvPr id="15" name="Text Placeholder 14"/>
          <p:cNvSpPr>
            <a:spLocks noGrp="1"/>
          </p:cNvSpPr>
          <p:nvPr>
            <p:ph type="body" idx="28"/>
          </p:nvPr>
        </p:nvSpPr>
        <p:spPr>
          <a:xfrm>
            <a:off x="204934" y="274638"/>
            <a:ext cx="8813800" cy="1143000"/>
          </a:xfrm>
        </p:spPr>
        <p:txBody>
          <a:bodyPr>
            <a:normAutofit/>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DDP</a:t>
            </a:r>
          </a:p>
          <a:p>
            <a:pPr algn="ctr"/>
            <a:r>
              <a:rPr lang="en-US" sz="2400" b="1" i="1" dirty="0">
                <a:solidFill>
                  <a:schemeClr val="tx1">
                    <a:lumMod val="65000"/>
                    <a:lumOff val="35000"/>
                  </a:schemeClr>
                </a:solidFill>
                <a:latin typeface="+mj-lt"/>
              </a:rPr>
              <a:t>More on framing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42529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3" name="Content Placeholder 2"/>
          <p:cNvSpPr>
            <a:spLocks noGrp="1"/>
          </p:cNvSpPr>
          <p:nvPr>
            <p:ph sz="quarter" idx="17"/>
          </p:nvPr>
        </p:nvSpPr>
        <p:spPr>
          <a:xfrm>
            <a:off x="2514600" y="1143000"/>
            <a:ext cx="6504134" cy="4889500"/>
          </a:xfrm>
        </p:spPr>
        <p:txBody>
          <a:bodyPr>
            <a:noAutofit/>
          </a:bodyPr>
          <a:lstStyle/>
          <a:p>
            <a:pPr marL="0" indent="0">
              <a:buNone/>
            </a:pPr>
            <a:r>
              <a:rPr lang="en-US" sz="1600" dirty="0">
                <a:solidFill>
                  <a:schemeClr val="tx1">
                    <a:lumMod val="65000"/>
                    <a:lumOff val="35000"/>
                  </a:schemeClr>
                </a:solidFill>
              </a:rPr>
              <a:t> </a:t>
            </a:r>
            <a:r>
              <a:rPr lang="en-US" sz="1400" dirty="0">
                <a:solidFill>
                  <a:schemeClr val="tx1">
                    <a:lumMod val="65000"/>
                    <a:lumOff val="35000"/>
                  </a:schemeClr>
                </a:solidFill>
              </a:rPr>
              <a:t>Your organization may already have an approved method for teamwork and may not want to expend any time or energy in developing a DDP format and approach.  </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This does not need to stop you from following the approach.  You can integrate the DDP process with your method.  Here is an example:</a:t>
            </a:r>
          </a:p>
          <a:p>
            <a:pPr marL="0" indent="0">
              <a:buNone/>
            </a:pPr>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I consulted in an organization that utilized a format called “ARCIE”</a:t>
            </a:r>
          </a:p>
          <a:p>
            <a:r>
              <a:rPr lang="en-US" sz="1400" dirty="0">
                <a:solidFill>
                  <a:schemeClr val="tx1">
                    <a:lumMod val="65000"/>
                    <a:lumOff val="35000"/>
                  </a:schemeClr>
                </a:solidFill>
              </a:rPr>
              <a:t>Approval:  Person with ultimate responsibility for approving a decision</a:t>
            </a:r>
          </a:p>
          <a:p>
            <a:r>
              <a:rPr lang="en-US" sz="1400" dirty="0">
                <a:solidFill>
                  <a:schemeClr val="tx1">
                    <a:lumMod val="65000"/>
                    <a:lumOff val="35000"/>
                  </a:schemeClr>
                </a:solidFill>
              </a:rPr>
              <a:t>Recommenders:  Persons who ultimately makes the recommendation to the approver</a:t>
            </a:r>
          </a:p>
          <a:p>
            <a:r>
              <a:rPr lang="en-US" sz="1400" dirty="0">
                <a:solidFill>
                  <a:schemeClr val="tx1">
                    <a:lumMod val="65000"/>
                    <a:lumOff val="35000"/>
                  </a:schemeClr>
                </a:solidFill>
              </a:rPr>
              <a:t>Consultants:  Persons with detailed knowledge important in making an informed and fact based decision.  Not responsible for making a direct recommendation</a:t>
            </a:r>
          </a:p>
          <a:p>
            <a:r>
              <a:rPr lang="en-US" sz="1400" dirty="0">
                <a:solidFill>
                  <a:schemeClr val="tx1">
                    <a:lumMod val="65000"/>
                    <a:lumOff val="35000"/>
                  </a:schemeClr>
                </a:solidFill>
              </a:rPr>
              <a:t>Informed:  key stakeholders who must know about the decision.  Does not need to be involved in decision making process, only need to be informed afterward</a:t>
            </a:r>
          </a:p>
          <a:p>
            <a:r>
              <a:rPr lang="en-US" sz="1400" dirty="0">
                <a:solidFill>
                  <a:schemeClr val="tx1">
                    <a:lumMod val="65000"/>
                    <a:lumOff val="35000"/>
                  </a:schemeClr>
                </a:solidFill>
              </a:rPr>
              <a:t>Execute: Single person accountable for implementing the decision.  Ideally should be a person who recommends or a member of the recommending committee.</a:t>
            </a:r>
          </a:p>
          <a:p>
            <a:endParaRPr lang="en-US" sz="1400" dirty="0">
              <a:solidFill>
                <a:schemeClr val="tx1">
                  <a:lumMod val="65000"/>
                  <a:lumOff val="35000"/>
                </a:schemeClr>
              </a:solidFill>
            </a:endParaRPr>
          </a:p>
          <a:p>
            <a:pPr marL="0" indent="0">
              <a:buNone/>
            </a:pPr>
            <a:r>
              <a:rPr lang="en-US" sz="1400" dirty="0">
                <a:solidFill>
                  <a:schemeClr val="tx1">
                    <a:lumMod val="65000"/>
                    <a:lumOff val="35000"/>
                  </a:schemeClr>
                </a:solidFill>
              </a:rPr>
              <a:t>This ARCIE method excluded many significant elements from the DDP process and had one critical flaw.  I discussed this with their senior management and they requested that I use their ARCIE.  I did, but I “ran DDP in the background”. It is possible to do both.</a:t>
            </a:r>
          </a:p>
          <a:p>
            <a:endParaRPr lang="en-US" sz="1400" dirty="0">
              <a:solidFill>
                <a:schemeClr val="tx1">
                  <a:lumMod val="65000"/>
                  <a:lumOff val="35000"/>
                </a:schemeClr>
              </a:solidFill>
            </a:endParaRPr>
          </a:p>
        </p:txBody>
      </p:sp>
      <p:sp>
        <p:nvSpPr>
          <p:cNvPr id="15" name="Text Placeholder 14"/>
          <p:cNvSpPr>
            <a:spLocks noGrp="1"/>
          </p:cNvSpPr>
          <p:nvPr>
            <p:ph type="body" idx="28"/>
          </p:nvPr>
        </p:nvSpPr>
        <p:spPr>
          <a:xfrm>
            <a:off x="204934" y="274638"/>
            <a:ext cx="8813800" cy="868362"/>
          </a:xfrm>
        </p:spPr>
        <p:txBody>
          <a:bodyPr>
            <a:normAutofit lnSpcReduction="10000"/>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a:t>
            </a:r>
          </a:p>
          <a:p>
            <a:pPr algn="ctr"/>
            <a:r>
              <a:rPr lang="en-US" sz="2400" b="1" i="1" dirty="0">
                <a:solidFill>
                  <a:schemeClr val="tx1">
                    <a:lumMod val="65000"/>
                    <a:lumOff val="35000"/>
                  </a:schemeClr>
                </a:solidFill>
                <a:latin typeface="+mj-lt"/>
              </a:rPr>
              <a:t>Other methods</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302000"/>
            <a:ext cx="2133600" cy="26924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Question:</a:t>
            </a:r>
          </a:p>
          <a:p>
            <a:pPr algn="ctr"/>
            <a:endParaRPr lang="en-US" sz="1400" dirty="0">
              <a:solidFill>
                <a:srgbClr val="C0504D"/>
              </a:solidFill>
            </a:endParaRPr>
          </a:p>
          <a:p>
            <a:pPr algn="ctr"/>
            <a:r>
              <a:rPr lang="en-US" sz="1400" dirty="0">
                <a:solidFill>
                  <a:srgbClr val="C0504D"/>
                </a:solidFill>
              </a:rPr>
              <a:t>What do you think about the “Informed”  category in ARCIE?</a:t>
            </a:r>
          </a:p>
          <a:p>
            <a:pPr algn="ctr"/>
            <a:endParaRPr lang="en-US" sz="1400" dirty="0">
              <a:solidFill>
                <a:srgbClr val="C0504D"/>
              </a:solidFill>
            </a:endParaRPr>
          </a:p>
          <a:p>
            <a:pPr algn="ctr"/>
            <a:r>
              <a:rPr lang="en-US" sz="1400" dirty="0">
                <a:solidFill>
                  <a:srgbClr val="C0504D"/>
                </a:solidFill>
              </a:rPr>
              <a:t>What may be missing?</a:t>
            </a:r>
          </a:p>
        </p:txBody>
      </p:sp>
    </p:spTree>
    <p:extLst>
      <p:ext uri="{BB962C8B-B14F-4D97-AF65-F5344CB8AC3E}">
        <p14:creationId xmlns:p14="http://schemas.microsoft.com/office/powerpoint/2010/main" val="114665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ontent Placeholder 82"/>
          <p:cNvSpPr>
            <a:spLocks noGrp="1"/>
          </p:cNvSpPr>
          <p:nvPr>
            <p:ph idx="13"/>
          </p:nvPr>
        </p:nvSpPr>
        <p:spPr>
          <a:xfrm>
            <a:off x="5485185" y="4077978"/>
            <a:ext cx="1523417" cy="2684461"/>
          </a:xfrm>
        </p:spPr>
        <p:txBody>
          <a:bodyPr/>
          <a:lstStyle/>
          <a:p>
            <a:pPr marL="0" lvl="2" indent="0">
              <a:buNone/>
            </a:pPr>
            <a:r>
              <a:rPr lang="en-US" dirty="0"/>
              <a:t>+  Introduction</a:t>
            </a:r>
          </a:p>
          <a:p>
            <a:pPr marL="0" lvl="2" indent="0">
              <a:buNone/>
            </a:pPr>
            <a:r>
              <a:rPr lang="en-US" dirty="0"/>
              <a:t>+   DH</a:t>
            </a:r>
          </a:p>
          <a:p>
            <a:pPr lvl="2"/>
            <a:r>
              <a:rPr lang="en-US" dirty="0"/>
              <a:t>Strategy table</a:t>
            </a:r>
          </a:p>
          <a:p>
            <a:pPr lvl="2"/>
            <a:r>
              <a:rPr lang="en-US" dirty="0"/>
              <a:t>Influence diagram/Value map</a:t>
            </a:r>
          </a:p>
          <a:p>
            <a:pPr lvl="2"/>
            <a:r>
              <a:rPr lang="en-US" dirty="0"/>
              <a:t>Heat map</a:t>
            </a:r>
          </a:p>
          <a:p>
            <a:pPr lvl="2"/>
            <a:r>
              <a:rPr lang="en-US" dirty="0"/>
              <a:t>Decision trees</a:t>
            </a:r>
          </a:p>
          <a:p>
            <a:pPr lvl="2"/>
            <a:r>
              <a:rPr lang="en-US" dirty="0"/>
              <a:t>Calibrating the SME</a:t>
            </a:r>
          </a:p>
          <a:p>
            <a:pPr lvl="2"/>
            <a:endParaRPr lang="en-US" dirty="0"/>
          </a:p>
        </p:txBody>
      </p:sp>
      <p:sp>
        <p:nvSpPr>
          <p:cNvPr id="25" name="Content Placeholder 24"/>
          <p:cNvSpPr>
            <a:spLocks noGrp="1"/>
          </p:cNvSpPr>
          <p:nvPr>
            <p:ph idx="14"/>
          </p:nvPr>
        </p:nvSpPr>
        <p:spPr>
          <a:xfrm>
            <a:off x="7161002" y="4077978"/>
            <a:ext cx="1523417" cy="2684461"/>
          </a:xfrm>
        </p:spPr>
        <p:txBody>
          <a:bodyPr/>
          <a:lstStyle/>
          <a:p>
            <a:pPr lvl="1"/>
            <a:r>
              <a:rPr lang="en-US" altLang="en-US" dirty="0"/>
              <a:t>Definition</a:t>
            </a:r>
          </a:p>
          <a:p>
            <a:pPr lvl="1"/>
            <a:r>
              <a:rPr lang="en-US" altLang="en-US" dirty="0"/>
              <a:t>VDERM</a:t>
            </a:r>
          </a:p>
          <a:p>
            <a:pPr lvl="1"/>
            <a:endParaRPr lang="en-US" altLang="en-US" dirty="0"/>
          </a:p>
          <a:p>
            <a:pPr marL="0" lvl="1" indent="0">
              <a:buNone/>
            </a:pPr>
            <a:endParaRPr lang="en-US" dirty="0"/>
          </a:p>
        </p:txBody>
      </p:sp>
      <p:sp>
        <p:nvSpPr>
          <p:cNvPr id="98" name="Title 97"/>
          <p:cNvSpPr>
            <a:spLocks noGrp="1"/>
          </p:cNvSpPr>
          <p:nvPr>
            <p:ph type="title"/>
          </p:nvPr>
        </p:nvSpPr>
        <p:spPr/>
        <p:txBody>
          <a:bodyPr/>
          <a:lstStyle/>
          <a:p>
            <a:r>
              <a:rPr lang="en-US" cap="none" dirty="0"/>
              <a:t>TABLE OF CONTENTS </a:t>
            </a:r>
          </a:p>
        </p:txBody>
      </p:sp>
      <p:sp>
        <p:nvSpPr>
          <p:cNvPr id="12" name="Text Placeholder 11"/>
          <p:cNvSpPr>
            <a:spLocks noGrp="1"/>
          </p:cNvSpPr>
          <p:nvPr>
            <p:ph type="body" sz="quarter" idx="17"/>
          </p:nvPr>
        </p:nvSpPr>
        <p:spPr>
          <a:xfrm>
            <a:off x="469844" y="2709914"/>
            <a:ext cx="1524000" cy="563615"/>
          </a:xfrm>
        </p:spPr>
        <p:txBody>
          <a:bodyPr/>
          <a:lstStyle/>
          <a:p>
            <a:pPr marL="0" indent="0">
              <a:buNone/>
            </a:pPr>
            <a:r>
              <a:rPr lang="en-US" dirty="0">
                <a:solidFill>
                  <a:schemeClr val="tx2"/>
                </a:solidFill>
              </a:rPr>
              <a:t>Why?</a:t>
            </a:r>
          </a:p>
        </p:txBody>
      </p:sp>
      <p:sp>
        <p:nvSpPr>
          <p:cNvPr id="14" name="Text Placeholder 13"/>
          <p:cNvSpPr>
            <a:spLocks noGrp="1"/>
          </p:cNvSpPr>
          <p:nvPr>
            <p:ph type="body" sz="quarter" idx="19"/>
          </p:nvPr>
        </p:nvSpPr>
        <p:spPr>
          <a:xfrm>
            <a:off x="2135398" y="2709914"/>
            <a:ext cx="1828269" cy="952277"/>
          </a:xfrm>
        </p:spPr>
        <p:txBody>
          <a:bodyPr/>
          <a:lstStyle/>
          <a:p>
            <a:pPr marL="0" indent="0">
              <a:buNone/>
            </a:pPr>
            <a:r>
              <a:rPr lang="en-US" dirty="0">
                <a:solidFill>
                  <a:schemeClr val="accent4"/>
                </a:solidFill>
              </a:rPr>
              <a:t>Introduction &amp; Basics</a:t>
            </a:r>
          </a:p>
        </p:txBody>
      </p:sp>
      <p:sp>
        <p:nvSpPr>
          <p:cNvPr id="36" name="Text Placeholder 35"/>
          <p:cNvSpPr>
            <a:spLocks noGrp="1"/>
          </p:cNvSpPr>
          <p:nvPr>
            <p:ph type="body" sz="quarter" idx="20"/>
          </p:nvPr>
        </p:nvSpPr>
        <p:spPr>
          <a:xfrm>
            <a:off x="3822113" y="2709914"/>
            <a:ext cx="1828216" cy="952277"/>
          </a:xfrm>
        </p:spPr>
        <p:txBody>
          <a:bodyPr/>
          <a:lstStyle/>
          <a:p>
            <a:pPr marL="0" indent="0">
              <a:lnSpc>
                <a:spcPct val="80000"/>
              </a:lnSpc>
              <a:buNone/>
            </a:pPr>
            <a:r>
              <a:rPr lang="en-US" dirty="0">
                <a:solidFill>
                  <a:schemeClr val="accent2"/>
                </a:solidFill>
              </a:rPr>
              <a:t>Decision </a:t>
            </a:r>
          </a:p>
          <a:p>
            <a:pPr marL="0" indent="0">
              <a:lnSpc>
                <a:spcPct val="80000"/>
              </a:lnSpc>
              <a:buNone/>
            </a:pPr>
            <a:r>
              <a:rPr lang="en-US" dirty="0">
                <a:solidFill>
                  <a:schemeClr val="accent2"/>
                </a:solidFill>
              </a:rPr>
              <a:t>Quality</a:t>
            </a:r>
          </a:p>
        </p:txBody>
      </p:sp>
      <p:sp>
        <p:nvSpPr>
          <p:cNvPr id="37" name="Text Placeholder 36"/>
          <p:cNvSpPr>
            <a:spLocks noGrp="1"/>
          </p:cNvSpPr>
          <p:nvPr>
            <p:ph type="body" sz="quarter" idx="21"/>
          </p:nvPr>
        </p:nvSpPr>
        <p:spPr>
          <a:xfrm>
            <a:off x="7148899" y="2709914"/>
            <a:ext cx="1524000" cy="952277"/>
          </a:xfrm>
        </p:spPr>
        <p:txBody>
          <a:bodyPr/>
          <a:lstStyle/>
          <a:p>
            <a:pPr marL="0" indent="0">
              <a:lnSpc>
                <a:spcPct val="80000"/>
              </a:lnSpc>
              <a:buNone/>
            </a:pPr>
            <a:r>
              <a:rPr lang="en-US" dirty="0"/>
              <a:t>Introduction to Risk Management</a:t>
            </a:r>
          </a:p>
        </p:txBody>
      </p:sp>
      <p:sp>
        <p:nvSpPr>
          <p:cNvPr id="17" name="Text Placeholder 16"/>
          <p:cNvSpPr>
            <a:spLocks noGrp="1"/>
          </p:cNvSpPr>
          <p:nvPr>
            <p:ph type="body" idx="22"/>
          </p:nvPr>
        </p:nvSpPr>
        <p:spPr/>
        <p:txBody>
          <a:bodyPr/>
          <a:lstStyle/>
          <a:p>
            <a:r>
              <a:rPr lang="en-US" dirty="0"/>
              <a:t>02</a:t>
            </a:r>
          </a:p>
        </p:txBody>
      </p:sp>
      <p:sp>
        <p:nvSpPr>
          <p:cNvPr id="18" name="Text Placeholder 17"/>
          <p:cNvSpPr>
            <a:spLocks noGrp="1"/>
          </p:cNvSpPr>
          <p:nvPr>
            <p:ph type="body" idx="23"/>
          </p:nvPr>
        </p:nvSpPr>
        <p:spPr/>
        <p:txBody>
          <a:bodyPr/>
          <a:lstStyle/>
          <a:p>
            <a:r>
              <a:rPr lang="en-US" dirty="0"/>
              <a:t>03</a:t>
            </a:r>
          </a:p>
        </p:txBody>
      </p:sp>
      <p:sp>
        <p:nvSpPr>
          <p:cNvPr id="19" name="Text Placeholder 18"/>
          <p:cNvSpPr>
            <a:spLocks noGrp="1"/>
          </p:cNvSpPr>
          <p:nvPr>
            <p:ph type="body" idx="24"/>
          </p:nvPr>
        </p:nvSpPr>
        <p:spPr/>
        <p:txBody>
          <a:bodyPr/>
          <a:lstStyle/>
          <a:p>
            <a:r>
              <a:rPr lang="en-US" dirty="0"/>
              <a:t>04</a:t>
            </a:r>
          </a:p>
        </p:txBody>
      </p:sp>
      <p:sp>
        <p:nvSpPr>
          <p:cNvPr id="20" name="Text Placeholder 19"/>
          <p:cNvSpPr>
            <a:spLocks noGrp="1"/>
          </p:cNvSpPr>
          <p:nvPr>
            <p:ph type="body" idx="25"/>
          </p:nvPr>
        </p:nvSpPr>
        <p:spPr/>
        <p:txBody>
          <a:bodyPr/>
          <a:lstStyle/>
          <a:p>
            <a:r>
              <a:rPr lang="en-US" dirty="0"/>
              <a:t>05</a:t>
            </a:r>
          </a:p>
        </p:txBody>
      </p:sp>
      <p:sp>
        <p:nvSpPr>
          <p:cNvPr id="21" name="Text Placeholder 20"/>
          <p:cNvSpPr>
            <a:spLocks noGrp="1"/>
          </p:cNvSpPr>
          <p:nvPr>
            <p:ph type="body" idx="26"/>
          </p:nvPr>
        </p:nvSpPr>
        <p:spPr>
          <a:xfrm>
            <a:off x="457731" y="1901194"/>
            <a:ext cx="1522202" cy="708655"/>
          </a:xfrm>
        </p:spPr>
        <p:txBody>
          <a:bodyPr/>
          <a:lstStyle/>
          <a:p>
            <a:r>
              <a:rPr lang="en-US" sz="5400" dirty="0"/>
              <a:t>01</a:t>
            </a:r>
          </a:p>
        </p:txBody>
      </p:sp>
      <p:sp>
        <p:nvSpPr>
          <p:cNvPr id="47" name="Shape 44"/>
          <p:cNvSpPr txBox="1">
            <a:spLocks/>
          </p:cNvSpPr>
          <p:nvPr/>
        </p:nvSpPr>
        <p:spPr>
          <a:xfrm>
            <a:off x="7161002" y="3772562"/>
            <a:ext cx="1327624" cy="297645"/>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 i="1" dirty="0">
                <a:solidFill>
                  <a:prstClr val="white">
                    <a:lumMod val="65000"/>
                  </a:prstClr>
                </a:solidFill>
                <a:latin typeface="Georgia" pitchFamily="18" charset="0"/>
              </a:rPr>
              <a:t>Pages 1</a:t>
            </a:r>
            <a:r>
              <a:rPr lang="en-US" i="1" dirty="0">
                <a:solidFill>
                  <a:prstClr val="white">
                    <a:lumMod val="65000"/>
                  </a:prstClr>
                </a:solidFill>
                <a:latin typeface="Georgia" pitchFamily="18" charset="0"/>
              </a:rPr>
              <a:t>66</a:t>
            </a:r>
            <a:r>
              <a:rPr lang="en" i="1" dirty="0">
                <a:solidFill>
                  <a:prstClr val="white">
                    <a:lumMod val="65000"/>
                  </a:prstClr>
                </a:solidFill>
                <a:latin typeface="Georgia" pitchFamily="18" charset="0"/>
              </a:rPr>
              <a:t>–1</a:t>
            </a:r>
            <a:r>
              <a:rPr lang="en-US" i="1" dirty="0">
                <a:solidFill>
                  <a:prstClr val="white">
                    <a:lumMod val="65000"/>
                  </a:prstClr>
                </a:solidFill>
                <a:latin typeface="Georgia" pitchFamily="18" charset="0"/>
              </a:rPr>
              <a:t>73</a:t>
            </a:r>
            <a:endParaRPr i="1" dirty="0">
              <a:solidFill>
                <a:prstClr val="white">
                  <a:lumMod val="65000"/>
                </a:prstClr>
              </a:solidFill>
              <a:latin typeface="Georgia" pitchFamily="18" charset="0"/>
            </a:endParaRPr>
          </a:p>
        </p:txBody>
      </p:sp>
      <p:sp>
        <p:nvSpPr>
          <p:cNvPr id="48" name="Shape 44"/>
          <p:cNvSpPr txBox="1">
            <a:spLocks/>
          </p:cNvSpPr>
          <p:nvPr/>
        </p:nvSpPr>
        <p:spPr>
          <a:xfrm>
            <a:off x="5485185" y="3785404"/>
            <a:ext cx="1327624" cy="297645"/>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 i="1" dirty="0">
                <a:solidFill>
                  <a:prstClr val="white">
                    <a:lumMod val="65000"/>
                  </a:prstClr>
                </a:solidFill>
                <a:latin typeface="Georgia" pitchFamily="18" charset="0"/>
              </a:rPr>
              <a:t>Pages </a:t>
            </a:r>
            <a:r>
              <a:rPr lang="en-US" i="1" dirty="0">
                <a:solidFill>
                  <a:prstClr val="white">
                    <a:lumMod val="65000"/>
                  </a:prstClr>
                </a:solidFill>
                <a:latin typeface="Georgia" pitchFamily="18" charset="0"/>
              </a:rPr>
              <a:t>110-115</a:t>
            </a:r>
            <a:endParaRPr i="1" dirty="0">
              <a:solidFill>
                <a:prstClr val="white">
                  <a:lumMod val="65000"/>
                </a:prstClr>
              </a:solidFill>
              <a:latin typeface="Georgia" pitchFamily="18" charset="0"/>
            </a:endParaRPr>
          </a:p>
        </p:txBody>
      </p:sp>
      <p:sp>
        <p:nvSpPr>
          <p:cNvPr id="50" name="Shape 44"/>
          <p:cNvSpPr txBox="1">
            <a:spLocks/>
          </p:cNvSpPr>
          <p:nvPr/>
        </p:nvSpPr>
        <p:spPr>
          <a:xfrm>
            <a:off x="3822113" y="3776447"/>
            <a:ext cx="1327624" cy="297645"/>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 i="1" dirty="0">
                <a:solidFill>
                  <a:prstClr val="white">
                    <a:lumMod val="65000"/>
                  </a:prstClr>
                </a:solidFill>
                <a:latin typeface="Georgia" pitchFamily="18" charset="0"/>
              </a:rPr>
              <a:t>Pages </a:t>
            </a:r>
            <a:r>
              <a:rPr lang="en-US" i="1" dirty="0">
                <a:solidFill>
                  <a:prstClr val="white">
                    <a:lumMod val="65000"/>
                  </a:prstClr>
                </a:solidFill>
                <a:latin typeface="Georgia" pitchFamily="18" charset="0"/>
              </a:rPr>
              <a:t>67</a:t>
            </a:r>
            <a:r>
              <a:rPr lang="en" i="1" dirty="0">
                <a:solidFill>
                  <a:prstClr val="white">
                    <a:lumMod val="65000"/>
                  </a:prstClr>
                </a:solidFill>
                <a:latin typeface="Georgia" pitchFamily="18" charset="0"/>
              </a:rPr>
              <a:t>–</a:t>
            </a:r>
            <a:r>
              <a:rPr lang="en-US" i="1" dirty="0">
                <a:solidFill>
                  <a:prstClr val="white">
                    <a:lumMod val="65000"/>
                  </a:prstClr>
                </a:solidFill>
                <a:latin typeface="Georgia" pitchFamily="18" charset="0"/>
              </a:rPr>
              <a:t>109</a:t>
            </a:r>
            <a:endParaRPr i="1" dirty="0">
              <a:solidFill>
                <a:prstClr val="white">
                  <a:lumMod val="65000"/>
                </a:prstClr>
              </a:solidFill>
              <a:latin typeface="Georgia" pitchFamily="18" charset="0"/>
            </a:endParaRPr>
          </a:p>
        </p:txBody>
      </p:sp>
      <p:sp>
        <p:nvSpPr>
          <p:cNvPr id="51" name="Shape 44"/>
          <p:cNvSpPr txBox="1">
            <a:spLocks/>
          </p:cNvSpPr>
          <p:nvPr/>
        </p:nvSpPr>
        <p:spPr>
          <a:xfrm>
            <a:off x="2135981" y="3776448"/>
            <a:ext cx="1327624" cy="297645"/>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 i="1" dirty="0">
                <a:solidFill>
                  <a:prstClr val="white">
                    <a:lumMod val="65000"/>
                  </a:prstClr>
                </a:solidFill>
                <a:latin typeface="Georgia" pitchFamily="18" charset="0"/>
              </a:rPr>
              <a:t>Pages </a:t>
            </a:r>
            <a:r>
              <a:rPr lang="en-US" i="1" dirty="0">
                <a:solidFill>
                  <a:prstClr val="white">
                    <a:lumMod val="65000"/>
                  </a:prstClr>
                </a:solidFill>
                <a:latin typeface="Georgia" pitchFamily="18" charset="0"/>
              </a:rPr>
              <a:t>34</a:t>
            </a:r>
            <a:r>
              <a:rPr lang="en" i="1" dirty="0">
                <a:solidFill>
                  <a:prstClr val="white">
                    <a:lumMod val="65000"/>
                  </a:prstClr>
                </a:solidFill>
                <a:latin typeface="Georgia" pitchFamily="18" charset="0"/>
              </a:rPr>
              <a:t>–</a:t>
            </a:r>
            <a:r>
              <a:rPr lang="en-US" i="1" dirty="0">
                <a:solidFill>
                  <a:prstClr val="white">
                    <a:lumMod val="65000"/>
                  </a:prstClr>
                </a:solidFill>
                <a:latin typeface="Georgia" pitchFamily="18" charset="0"/>
              </a:rPr>
              <a:t>66</a:t>
            </a:r>
            <a:endParaRPr i="1" dirty="0">
              <a:solidFill>
                <a:prstClr val="white">
                  <a:lumMod val="65000"/>
                </a:prstClr>
              </a:solidFill>
              <a:latin typeface="Georgia" pitchFamily="18" charset="0"/>
            </a:endParaRPr>
          </a:p>
        </p:txBody>
      </p:sp>
      <p:sp>
        <p:nvSpPr>
          <p:cNvPr id="52" name="Shape 44"/>
          <p:cNvSpPr txBox="1">
            <a:spLocks/>
          </p:cNvSpPr>
          <p:nvPr/>
        </p:nvSpPr>
        <p:spPr>
          <a:xfrm>
            <a:off x="424205" y="3779055"/>
            <a:ext cx="1327624" cy="297645"/>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 i="1" dirty="0">
                <a:solidFill>
                  <a:prstClr val="white">
                    <a:lumMod val="65000"/>
                  </a:prstClr>
                </a:solidFill>
                <a:latin typeface="Georgia" pitchFamily="18" charset="0"/>
              </a:rPr>
              <a:t>Pages </a:t>
            </a:r>
            <a:r>
              <a:rPr lang="en-US" i="1" dirty="0">
                <a:solidFill>
                  <a:prstClr val="white">
                    <a:lumMod val="65000"/>
                  </a:prstClr>
                </a:solidFill>
                <a:latin typeface="Georgia" pitchFamily="18" charset="0"/>
              </a:rPr>
              <a:t>9</a:t>
            </a:r>
            <a:r>
              <a:rPr lang="en" i="1" dirty="0">
                <a:solidFill>
                  <a:prstClr val="white">
                    <a:lumMod val="65000"/>
                  </a:prstClr>
                </a:solidFill>
                <a:latin typeface="Georgia" pitchFamily="18" charset="0"/>
              </a:rPr>
              <a:t>–</a:t>
            </a:r>
            <a:r>
              <a:rPr lang="en-US" i="1" dirty="0">
                <a:solidFill>
                  <a:prstClr val="white">
                    <a:lumMod val="65000"/>
                  </a:prstClr>
                </a:solidFill>
                <a:latin typeface="Georgia" pitchFamily="18" charset="0"/>
              </a:rPr>
              <a:t>33</a:t>
            </a:r>
            <a:endParaRPr i="1" dirty="0">
              <a:solidFill>
                <a:prstClr val="white">
                  <a:lumMod val="65000"/>
                </a:prstClr>
              </a:solidFill>
              <a:latin typeface="Georgia" pitchFamily="18" charset="0"/>
            </a:endParaRPr>
          </a:p>
        </p:txBody>
      </p:sp>
      <p:sp>
        <p:nvSpPr>
          <p:cNvPr id="3" name="Content Placeholder 2"/>
          <p:cNvSpPr>
            <a:spLocks noGrp="1"/>
          </p:cNvSpPr>
          <p:nvPr>
            <p:ph idx="12"/>
          </p:nvPr>
        </p:nvSpPr>
        <p:spPr>
          <a:xfrm>
            <a:off x="3822113" y="4076700"/>
            <a:ext cx="1523417" cy="2708839"/>
          </a:xfrm>
        </p:spPr>
        <p:txBody>
          <a:bodyPr/>
          <a:lstStyle/>
          <a:p>
            <a:r>
              <a:rPr lang="en-US" dirty="0"/>
              <a:t>Process</a:t>
            </a:r>
          </a:p>
          <a:p>
            <a:r>
              <a:rPr lang="en-US" dirty="0"/>
              <a:t>Steps</a:t>
            </a:r>
          </a:p>
        </p:txBody>
      </p:sp>
      <p:sp>
        <p:nvSpPr>
          <p:cNvPr id="46" name="Content Placeholder 48"/>
          <p:cNvSpPr>
            <a:spLocks noGrp="1"/>
          </p:cNvSpPr>
          <p:nvPr>
            <p:ph idx="11"/>
          </p:nvPr>
        </p:nvSpPr>
        <p:spPr>
          <a:xfrm>
            <a:off x="424205" y="4083050"/>
            <a:ext cx="1523417" cy="2702489"/>
          </a:xfrm>
          <a:solidFill>
            <a:schemeClr val="tx2"/>
          </a:solidFill>
        </p:spPr>
        <p:txBody>
          <a:bodyPr/>
          <a:lstStyle/>
          <a:p>
            <a:pPr lvl="2"/>
            <a:r>
              <a:rPr lang="en-US" dirty="0"/>
              <a:t>Why this is important </a:t>
            </a:r>
          </a:p>
          <a:p>
            <a:pPr lvl="2"/>
            <a:r>
              <a:rPr lang="en-US" dirty="0"/>
              <a:t>Biases, uncertainty and probability</a:t>
            </a:r>
          </a:p>
          <a:p>
            <a:pPr lvl="2"/>
            <a:r>
              <a:rPr lang="en-US" dirty="0"/>
              <a:t>What is decision science</a:t>
            </a:r>
          </a:p>
          <a:p>
            <a:pPr lvl="2"/>
            <a:r>
              <a:rPr lang="en-US" dirty="0"/>
              <a:t>Successes in other fields</a:t>
            </a:r>
          </a:p>
        </p:txBody>
      </p:sp>
      <p:sp>
        <p:nvSpPr>
          <p:cNvPr id="53" name="Content Placeholder 2"/>
          <p:cNvSpPr>
            <a:spLocks noGrp="1"/>
          </p:cNvSpPr>
          <p:nvPr>
            <p:ph idx="11"/>
          </p:nvPr>
        </p:nvSpPr>
        <p:spPr>
          <a:xfrm>
            <a:off x="2135981" y="4083049"/>
            <a:ext cx="1523417" cy="2702489"/>
          </a:xfrm>
        </p:spPr>
        <p:txBody>
          <a:bodyPr/>
          <a:lstStyle/>
          <a:p>
            <a:r>
              <a:rPr lang="en-US" dirty="0"/>
              <a:t>History</a:t>
            </a:r>
          </a:p>
          <a:p>
            <a:r>
              <a:rPr lang="en-US" dirty="0"/>
              <a:t>Decisions </a:t>
            </a:r>
            <a:r>
              <a:rPr lang="en-US" dirty="0" err="1"/>
              <a:t>vs</a:t>
            </a:r>
            <a:r>
              <a:rPr lang="en-US" dirty="0"/>
              <a:t> outcomes</a:t>
            </a:r>
          </a:p>
          <a:p>
            <a:r>
              <a:rPr lang="en-US" dirty="0"/>
              <a:t>Strategic </a:t>
            </a:r>
            <a:r>
              <a:rPr lang="en-US" dirty="0" err="1"/>
              <a:t>vs</a:t>
            </a:r>
            <a:r>
              <a:rPr lang="en-US" dirty="0"/>
              <a:t> operations</a:t>
            </a:r>
          </a:p>
          <a:p>
            <a:r>
              <a:rPr lang="en-US" dirty="0"/>
              <a:t>When</a:t>
            </a:r>
          </a:p>
          <a:p>
            <a:r>
              <a:rPr lang="en-US" dirty="0"/>
              <a:t>Traditional method</a:t>
            </a:r>
          </a:p>
        </p:txBody>
      </p:sp>
      <p:sp>
        <p:nvSpPr>
          <p:cNvPr id="5" name="TextBox 4"/>
          <p:cNvSpPr txBox="1"/>
          <p:nvPr/>
        </p:nvSpPr>
        <p:spPr>
          <a:xfrm>
            <a:off x="5501485" y="2709914"/>
            <a:ext cx="1522202" cy="369332"/>
          </a:xfrm>
          <a:prstGeom prst="rect">
            <a:avLst/>
          </a:prstGeom>
          <a:noFill/>
        </p:spPr>
        <p:txBody>
          <a:bodyPr wrap="square" rtlCol="0">
            <a:spAutoFit/>
          </a:bodyPr>
          <a:lstStyle/>
          <a:p>
            <a:r>
              <a:rPr lang="en-US" dirty="0">
                <a:solidFill>
                  <a:schemeClr val="accent3"/>
                </a:solidFill>
              </a:rPr>
              <a:t>Tools</a:t>
            </a:r>
          </a:p>
        </p:txBody>
      </p:sp>
      <p:sp>
        <p:nvSpPr>
          <p:cNvPr id="23" name="TextBox 22"/>
          <p:cNvSpPr txBox="1"/>
          <p:nvPr/>
        </p:nvSpPr>
        <p:spPr>
          <a:xfrm>
            <a:off x="8690864" y="6523928"/>
            <a:ext cx="423334" cy="261610"/>
          </a:xfrm>
          <a:prstGeom prst="rect">
            <a:avLst/>
          </a:prstGeom>
          <a:noFill/>
        </p:spPr>
        <p:txBody>
          <a:bodyPr wrap="square" rtlCol="0">
            <a:spAutoFit/>
          </a:bodyPr>
          <a:lstStyle/>
          <a:p>
            <a:r>
              <a:rPr lang="en-US" sz="1100" dirty="0"/>
              <a:t>5</a:t>
            </a:r>
          </a:p>
        </p:txBody>
      </p:sp>
    </p:spTree>
    <p:extLst>
      <p:ext uri="{BB962C8B-B14F-4D97-AF65-F5344CB8AC3E}">
        <p14:creationId xmlns:p14="http://schemas.microsoft.com/office/powerpoint/2010/main" val="1500080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274638"/>
            <a:ext cx="8813800" cy="868362"/>
          </a:xfrm>
        </p:spPr>
        <p:txBody>
          <a:bodyPr>
            <a:normAutofit lnSpcReduction="10000"/>
          </a:bodyPr>
          <a:lstStyle/>
          <a:p>
            <a:r>
              <a:rPr lang="en-US" dirty="0">
                <a:solidFill>
                  <a:schemeClr val="accent2"/>
                </a:solidFill>
              </a:rPr>
              <a:t>Process </a:t>
            </a:r>
          </a:p>
          <a:p>
            <a:pPr algn="ctr"/>
            <a:r>
              <a:rPr lang="en-US" sz="2400" b="1" i="1" dirty="0">
                <a:solidFill>
                  <a:schemeClr val="tx1">
                    <a:lumMod val="65000"/>
                    <a:lumOff val="35000"/>
                  </a:schemeClr>
                </a:solidFill>
                <a:latin typeface="+mj-lt"/>
              </a:rPr>
              <a:t>A structured decision process: </a:t>
            </a:r>
          </a:p>
          <a:p>
            <a:pPr algn="ctr"/>
            <a:r>
              <a:rPr lang="en-US" sz="2400" b="1" i="1" dirty="0">
                <a:solidFill>
                  <a:schemeClr val="tx1">
                    <a:lumMod val="65000"/>
                    <a:lumOff val="35000"/>
                  </a:schemeClr>
                </a:solidFill>
                <a:latin typeface="+mj-lt"/>
              </a:rPr>
              <a:t>Creating organizational congruence</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302000"/>
            <a:ext cx="2222500" cy="26924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dirty="0">
                <a:solidFill>
                  <a:schemeClr val="accent2"/>
                </a:solidFill>
              </a:rPr>
              <a:t>Congruence ≠ Harmony </a:t>
            </a:r>
            <a:endParaRPr lang="en-US" sz="1400" dirty="0">
              <a:solidFill>
                <a:schemeClr val="accent2"/>
              </a:solidFill>
            </a:endParaRPr>
          </a:p>
        </p:txBody>
      </p:sp>
      <p:sp>
        <p:nvSpPr>
          <p:cNvPr id="4" name="Content Placeholder 3"/>
          <p:cNvSpPr>
            <a:spLocks noGrp="1"/>
          </p:cNvSpPr>
          <p:nvPr>
            <p:ph sz="quarter" idx="17"/>
          </p:nvPr>
        </p:nvSpPr>
        <p:spPr>
          <a:xfrm>
            <a:off x="3429000" y="1257300"/>
            <a:ext cx="5029200" cy="4457700"/>
          </a:xfrm>
        </p:spPr>
        <p:txBody>
          <a:bodyPr>
            <a:normAutofit fontScale="85000" lnSpcReduction="20000"/>
          </a:bodyPr>
          <a:lstStyle/>
          <a:p>
            <a:pPr marL="0" indent="0">
              <a:buNone/>
            </a:pPr>
            <a:r>
              <a:rPr lang="en-US" sz="1800" dirty="0">
                <a:solidFill>
                  <a:schemeClr val="tx1">
                    <a:lumMod val="65000"/>
                    <a:lumOff val="35000"/>
                  </a:schemeClr>
                </a:solidFill>
              </a:rPr>
              <a:t>A significant “by-product” of using a structured decision process is organizational congruence.</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Organizational congruence is the state where decision competency is self-reinforcing.</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In congruent organizations, leaders raise and address conflicts and issues having organizational and analytical complexity.  They do this with the intent to solve the issue and create the most value.</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In any system, congruence requires alignment of many moving parts.</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To achieve a high-performance state of organizational decision competency requires bringing all of the elements into position and then continuing to learn while simultaneously strengthening the weakest link in the system.</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  </a:t>
            </a:r>
          </a:p>
          <a:p>
            <a:pPr marL="0" indent="0">
              <a:buNone/>
            </a:pPr>
            <a:endParaRPr lang="en-US" sz="1800" dirty="0">
              <a:solidFill>
                <a:schemeClr val="tx1">
                  <a:lumMod val="65000"/>
                  <a:lumOff val="35000"/>
                </a:schemeClr>
              </a:solidFill>
            </a:endParaRPr>
          </a:p>
          <a:p>
            <a:pPr marL="0" indent="0">
              <a:buNone/>
            </a:pPr>
            <a:endParaRPr lang="en-US" dirty="0"/>
          </a:p>
        </p:txBody>
      </p:sp>
    </p:spTree>
    <p:extLst>
      <p:ext uri="{BB962C8B-B14F-4D97-AF65-F5344CB8AC3E}">
        <p14:creationId xmlns:p14="http://schemas.microsoft.com/office/powerpoint/2010/main" val="34358180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Steps</a:t>
            </a:r>
          </a:p>
        </p:txBody>
      </p:sp>
      <p:sp>
        <p:nvSpPr>
          <p:cNvPr id="13" name="Text Placeholder 12"/>
          <p:cNvSpPr>
            <a:spLocks noGrp="1"/>
          </p:cNvSpPr>
          <p:nvPr>
            <p:ph type="body" sz="quarter" idx="15"/>
          </p:nvPr>
        </p:nvSpPr>
        <p:spPr/>
        <p:txBody>
          <a:bodyPr/>
          <a:lstStyle/>
          <a:p>
            <a:r>
              <a:rPr lang="en-US" dirty="0"/>
              <a:t>03</a:t>
            </a:r>
          </a:p>
        </p:txBody>
      </p:sp>
    </p:spTree>
    <p:extLst>
      <p:ext uri="{BB962C8B-B14F-4D97-AF65-F5344CB8AC3E}">
        <p14:creationId xmlns:p14="http://schemas.microsoft.com/office/powerpoint/2010/main" val="439486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0948" y="84138"/>
            <a:ext cx="8229600" cy="1143000"/>
          </a:xfrm>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3" name="Content Placeholder 2"/>
          <p:cNvSpPr>
            <a:spLocks noGrp="1"/>
          </p:cNvSpPr>
          <p:nvPr>
            <p:ph sz="quarter" idx="17"/>
          </p:nvPr>
        </p:nvSpPr>
        <p:spPr>
          <a:xfrm>
            <a:off x="4305300" y="1143000"/>
            <a:ext cx="4713434" cy="4889500"/>
          </a:xfrm>
        </p:spPr>
        <p:txBody>
          <a:bodyPr>
            <a:noAutofit/>
          </a:bodyPr>
          <a:lstStyle/>
          <a:p>
            <a:pPr>
              <a:buAutoNum type="arabicPeriod"/>
            </a:pPr>
            <a:r>
              <a:rPr lang="en-US" sz="1600" dirty="0">
                <a:solidFill>
                  <a:schemeClr val="tx1">
                    <a:lumMod val="65000"/>
                    <a:lumOff val="35000"/>
                  </a:schemeClr>
                </a:solidFill>
              </a:rPr>
              <a:t>Appropriate frame </a:t>
            </a:r>
            <a:r>
              <a:rPr lang="en-US" sz="1600" i="1" dirty="0">
                <a:solidFill>
                  <a:schemeClr val="tx1">
                    <a:lumMod val="65000"/>
                    <a:lumOff val="35000"/>
                  </a:schemeClr>
                </a:solidFill>
              </a:rPr>
              <a:t>(What am I deciding?)</a:t>
            </a:r>
          </a:p>
          <a:p>
            <a:pPr>
              <a:buAutoNum type="arabicPeriod" startAt="2"/>
            </a:pPr>
            <a:r>
              <a:rPr lang="en-US" sz="1600" dirty="0">
                <a:solidFill>
                  <a:schemeClr val="tx1">
                    <a:lumMod val="65000"/>
                    <a:lumOff val="35000"/>
                  </a:schemeClr>
                </a:solidFill>
              </a:rPr>
              <a:t>Creative doable </a:t>
            </a:r>
            <a:r>
              <a:rPr lang="en-US" sz="1600" i="1" dirty="0">
                <a:solidFill>
                  <a:schemeClr val="tx1">
                    <a:lumMod val="65000"/>
                    <a:lumOff val="35000"/>
                  </a:schemeClr>
                </a:solidFill>
              </a:rPr>
              <a:t>alternatives (What are my choices?)</a:t>
            </a:r>
          </a:p>
          <a:p>
            <a:pPr>
              <a:buAutoNum type="arabicPeriod" startAt="2"/>
            </a:pPr>
            <a:r>
              <a:rPr lang="en-US" sz="1600" dirty="0">
                <a:solidFill>
                  <a:schemeClr val="tx1">
                    <a:lumMod val="65000"/>
                    <a:lumOff val="35000"/>
                  </a:schemeClr>
                </a:solidFill>
              </a:rPr>
              <a:t>Meaningful, reliable information </a:t>
            </a:r>
            <a:r>
              <a:rPr lang="en-US" sz="1600" i="1" dirty="0">
                <a:solidFill>
                  <a:schemeClr val="tx1">
                    <a:lumMod val="65000"/>
                    <a:lumOff val="35000"/>
                  </a:schemeClr>
                </a:solidFill>
              </a:rPr>
              <a:t>(What do I know?)</a:t>
            </a:r>
            <a:endParaRPr lang="en-US" sz="1600" dirty="0">
              <a:solidFill>
                <a:schemeClr val="tx1">
                  <a:lumMod val="65000"/>
                  <a:lumOff val="35000"/>
                </a:schemeClr>
              </a:solidFill>
            </a:endParaRPr>
          </a:p>
          <a:p>
            <a:pPr>
              <a:buAutoNum type="arabicPeriod" startAt="2"/>
            </a:pPr>
            <a:r>
              <a:rPr lang="en-US" sz="1600" dirty="0">
                <a:solidFill>
                  <a:schemeClr val="tx1">
                    <a:lumMod val="65000"/>
                    <a:lumOff val="35000"/>
                  </a:schemeClr>
                </a:solidFill>
              </a:rPr>
              <a:t>Clear values and trade offs </a:t>
            </a:r>
            <a:r>
              <a:rPr lang="en-US" sz="1600" i="1" dirty="0">
                <a:solidFill>
                  <a:schemeClr val="tx1">
                    <a:lumMod val="65000"/>
                    <a:lumOff val="35000"/>
                  </a:schemeClr>
                </a:solidFill>
              </a:rPr>
              <a:t>(What consequences do I care about?)</a:t>
            </a:r>
            <a:endParaRPr lang="en-US" sz="1600" dirty="0">
              <a:solidFill>
                <a:schemeClr val="tx1">
                  <a:lumMod val="65000"/>
                  <a:lumOff val="35000"/>
                </a:schemeClr>
              </a:solidFill>
            </a:endParaRPr>
          </a:p>
          <a:p>
            <a:pPr>
              <a:buAutoNum type="arabicPeriod" startAt="2"/>
            </a:pPr>
            <a:r>
              <a:rPr lang="en-US" sz="1600" dirty="0">
                <a:solidFill>
                  <a:schemeClr val="tx1">
                    <a:lumMod val="65000"/>
                    <a:lumOff val="35000"/>
                  </a:schemeClr>
                </a:solidFill>
              </a:rPr>
              <a:t>Logically correct reasoning </a:t>
            </a:r>
            <a:r>
              <a:rPr lang="en-US" sz="1600" i="1" dirty="0">
                <a:solidFill>
                  <a:schemeClr val="tx1">
                    <a:lumMod val="65000"/>
                    <a:lumOff val="35000"/>
                  </a:schemeClr>
                </a:solidFill>
              </a:rPr>
              <a:t>(Am I thinking straight about this?)</a:t>
            </a:r>
            <a:endParaRPr lang="en-US" sz="1600" dirty="0">
              <a:solidFill>
                <a:schemeClr val="tx1">
                  <a:lumMod val="65000"/>
                  <a:lumOff val="35000"/>
                </a:schemeClr>
              </a:solidFill>
            </a:endParaRPr>
          </a:p>
          <a:p>
            <a:pPr>
              <a:buAutoNum type="arabicPeriod" startAt="2"/>
            </a:pPr>
            <a:r>
              <a:rPr lang="en-US" sz="1600" dirty="0">
                <a:solidFill>
                  <a:schemeClr val="tx1">
                    <a:lumMod val="65000"/>
                    <a:lumOff val="35000"/>
                  </a:schemeClr>
                </a:solidFill>
              </a:rPr>
              <a:t>Commitment to action </a:t>
            </a:r>
            <a:r>
              <a:rPr lang="en-US" sz="1600" i="1" dirty="0">
                <a:solidFill>
                  <a:schemeClr val="tx1">
                    <a:lumMod val="65000"/>
                    <a:lumOff val="35000"/>
                  </a:schemeClr>
                </a:solidFill>
              </a:rPr>
              <a:t>(Action = follow through)</a:t>
            </a:r>
            <a:endParaRPr lang="en-US" sz="1600" dirty="0">
              <a:solidFill>
                <a:schemeClr val="tx1">
                  <a:lumMod val="65000"/>
                  <a:lumOff val="35000"/>
                </a:schemeClr>
              </a:solidFill>
            </a:endParaRPr>
          </a:p>
          <a:p>
            <a:pPr>
              <a:buAutoNum type="arabicPeriod" startAt="2"/>
            </a:pPr>
            <a:endParaRPr lang="en-US" sz="1400" dirty="0">
              <a:solidFill>
                <a:schemeClr val="tx1">
                  <a:lumMod val="65000"/>
                  <a:lumOff val="35000"/>
                </a:schemeClr>
              </a:solidFill>
            </a:endParaRPr>
          </a:p>
          <a:p>
            <a:pPr marL="0" indent="0">
              <a:buNone/>
            </a:pPr>
            <a:r>
              <a:rPr lang="en-US" sz="1600" dirty="0">
                <a:solidFill>
                  <a:schemeClr val="tx1">
                    <a:lumMod val="65000"/>
                    <a:lumOff val="35000"/>
                  </a:schemeClr>
                </a:solidFill>
              </a:rPr>
              <a:t>The objective is to achieve quality in each step to produce quality in the decision.  You can think of these steps as 6 links in a chain. Stanford University and the SDG developed this analogy:  If the chain has a weak link (meaning that it does not have quality in the step), the weakness will be transferred to the integrity of the chain and the decision will suffer that weakness.</a:t>
            </a:r>
          </a:p>
        </p:txBody>
      </p:sp>
      <p:sp>
        <p:nvSpPr>
          <p:cNvPr id="15" name="Text Placeholder 14"/>
          <p:cNvSpPr>
            <a:spLocks noGrp="1"/>
          </p:cNvSpPr>
          <p:nvPr>
            <p:ph type="body" idx="28"/>
          </p:nvPr>
        </p:nvSpPr>
        <p:spPr>
          <a:xfrm>
            <a:off x="204934" y="274638"/>
            <a:ext cx="8813800" cy="868362"/>
          </a:xfrm>
        </p:spPr>
        <p:txBody>
          <a:bodyPr>
            <a:normAutofit/>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00906" y="1253570"/>
            <a:ext cx="3441700" cy="37465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graphicFrame>
        <p:nvGraphicFramePr>
          <p:cNvPr id="14" name="Content Placeholder 7"/>
          <p:cNvGraphicFramePr>
            <a:graphicFrameLocks/>
          </p:cNvGraphicFramePr>
          <p:nvPr>
            <p:extLst>
              <p:ext uri="{D42A27DB-BD31-4B8C-83A1-F6EECF244321}">
                <p14:modId xmlns:p14="http://schemas.microsoft.com/office/powerpoint/2010/main" val="1653584718"/>
              </p:ext>
            </p:extLst>
          </p:nvPr>
        </p:nvGraphicFramePr>
        <p:xfrm>
          <a:off x="-377233" y="1524000"/>
          <a:ext cx="4597978" cy="3283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sp>
        <p:nvSpPr>
          <p:cNvPr id="16" name="Rectangle 15"/>
          <p:cNvSpPr/>
          <p:nvPr/>
        </p:nvSpPr>
        <p:spPr>
          <a:xfrm>
            <a:off x="200906" y="5104397"/>
            <a:ext cx="3409352" cy="853491"/>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This is an interesting blog that rethinks the weakest link analogy:  http://</a:t>
            </a:r>
            <a:r>
              <a:rPr lang="en-US" sz="1400" dirty="0" err="1">
                <a:solidFill>
                  <a:srgbClr val="C0504D"/>
                </a:solidFill>
              </a:rPr>
              <a:t>ehstoday.com</a:t>
            </a:r>
            <a:r>
              <a:rPr lang="en-US" sz="1400" dirty="0">
                <a:solidFill>
                  <a:srgbClr val="C0504D"/>
                </a:solidFill>
              </a:rPr>
              <a:t>/mag/ehs_imp_36709</a:t>
            </a:r>
          </a:p>
        </p:txBody>
      </p:sp>
    </p:spTree>
    <p:extLst>
      <p:ext uri="{BB962C8B-B14F-4D97-AF65-F5344CB8AC3E}">
        <p14:creationId xmlns:p14="http://schemas.microsoft.com/office/powerpoint/2010/main" val="5645293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0948" y="84138"/>
            <a:ext cx="8229600" cy="1143000"/>
          </a:xfrm>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274638"/>
            <a:ext cx="8813800" cy="868362"/>
          </a:xfrm>
        </p:spPr>
        <p:txBody>
          <a:bodyPr>
            <a:normAutofit/>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aphicFrame>
        <p:nvGraphicFramePr>
          <p:cNvPr id="5" name="Content Placeholder 4"/>
          <p:cNvGraphicFramePr>
            <a:graphicFrameLocks noGrp="1"/>
          </p:cNvGraphicFramePr>
          <p:nvPr>
            <p:ph sz="quarter" idx="17"/>
            <p:extLst>
              <p:ext uri="{D42A27DB-BD31-4B8C-83A1-F6EECF244321}">
                <p14:modId xmlns:p14="http://schemas.microsoft.com/office/powerpoint/2010/main" val="101283453"/>
              </p:ext>
            </p:extLst>
          </p:nvPr>
        </p:nvGraphicFramePr>
        <p:xfrm>
          <a:off x="1607066" y="1854502"/>
          <a:ext cx="6019800"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Shape 35"/>
          <p:cNvSpPr/>
          <p:nvPr/>
        </p:nvSpPr>
        <p:spPr>
          <a:xfrm rot="1422295">
            <a:off x="4602156" y="1071394"/>
            <a:ext cx="1403146" cy="1403146"/>
          </a:xfrm>
          <a:prstGeom prst="leftCircularArrow">
            <a:avLst>
              <a:gd name="adj1" fmla="val 6452"/>
              <a:gd name="adj2" fmla="val 429999"/>
              <a:gd name="adj3" fmla="val 10489124"/>
              <a:gd name="adj4" fmla="val 14837806"/>
              <a:gd name="adj5" fmla="val 7527"/>
            </a:avLst>
          </a:prstGeom>
          <a:solidFill>
            <a:schemeClr val="tx2">
              <a:lumMod val="40000"/>
              <a:lumOff val="60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p>
        </p:txBody>
      </p:sp>
      <p:sp>
        <p:nvSpPr>
          <p:cNvPr id="37" name="Shape 36"/>
          <p:cNvSpPr/>
          <p:nvPr/>
        </p:nvSpPr>
        <p:spPr>
          <a:xfrm rot="12325868">
            <a:off x="6914575" y="3985759"/>
            <a:ext cx="1403146" cy="1403146"/>
          </a:xfrm>
          <a:prstGeom prst="leftCircularArrow">
            <a:avLst>
              <a:gd name="adj1" fmla="val 6452"/>
              <a:gd name="adj2" fmla="val 429999"/>
              <a:gd name="adj3" fmla="val 10489124"/>
              <a:gd name="adj4" fmla="val 17980691"/>
              <a:gd name="adj5" fmla="val 7527"/>
            </a:avLst>
          </a:prstGeom>
          <a:solidFill>
            <a:srgbClr val="008000"/>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p>
        </p:txBody>
      </p:sp>
      <p:sp>
        <p:nvSpPr>
          <p:cNvPr id="39" name="Rectangle 38"/>
          <p:cNvSpPr/>
          <p:nvPr/>
        </p:nvSpPr>
        <p:spPr>
          <a:xfrm>
            <a:off x="204934" y="1063921"/>
            <a:ext cx="2605794" cy="5078117"/>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400" dirty="0">
                <a:solidFill>
                  <a:srgbClr val="C0504D"/>
                </a:solidFill>
              </a:rPr>
              <a:t>This is the way that I  visualize this process.  This graphic conveys the importance of the first step.</a:t>
            </a:r>
          </a:p>
          <a:p>
            <a:endParaRPr lang="en-US" sz="1400" dirty="0">
              <a:solidFill>
                <a:srgbClr val="C0504D"/>
              </a:solidFill>
            </a:endParaRPr>
          </a:p>
          <a:p>
            <a:r>
              <a:rPr lang="en-US" sz="1400" dirty="0">
                <a:solidFill>
                  <a:srgbClr val="C0504D"/>
                </a:solidFill>
              </a:rPr>
              <a:t>  The first step, “Appropriate frame” is illustrated as the largest gear with the most teeth.  When gears mesh  they transmit rotational motion which results in transmitting torque.  When two gears mesh and one gear is bigger than the other, a mechanical advantage is produced.</a:t>
            </a:r>
          </a:p>
          <a:p>
            <a:endParaRPr lang="en-US" sz="1400" dirty="0">
              <a:solidFill>
                <a:srgbClr val="C0504D"/>
              </a:solidFill>
            </a:endParaRPr>
          </a:p>
          <a:p>
            <a:r>
              <a:rPr lang="en-US" sz="1400" dirty="0">
                <a:solidFill>
                  <a:srgbClr val="C0504D"/>
                </a:solidFill>
              </a:rPr>
              <a:t>If you achieve quality in this first step you will have obtained an advantage and quality work can be accomplished resulting in a quality decision.</a:t>
            </a:r>
          </a:p>
        </p:txBody>
      </p:sp>
      <p:grpSp>
        <p:nvGrpSpPr>
          <p:cNvPr id="40" name="Diagram group"/>
          <p:cNvGrpSpPr/>
          <p:nvPr/>
        </p:nvGrpSpPr>
        <p:grpSpPr>
          <a:xfrm rot="399291">
            <a:off x="4704459" y="1166224"/>
            <a:ext cx="1874520" cy="1874520"/>
            <a:chOff x="1275968" y="1499616"/>
            <a:chExt cx="1874520" cy="1874520"/>
          </a:xfrm>
          <a:solidFill>
            <a:schemeClr val="accent1"/>
          </a:solidFill>
          <a:scene3d>
            <a:camera prst="perspectiveHeroicExtremeRightFacing" zoom="82000">
              <a:rot lat="21300000" lon="20400000" rev="180000"/>
            </a:camera>
            <a:lightRig rig="morning" dir="t">
              <a:rot lat="0" lon="0" rev="20400000"/>
            </a:lightRig>
          </a:scene3d>
        </p:grpSpPr>
        <p:grpSp>
          <p:nvGrpSpPr>
            <p:cNvPr id="41" name="Group 40"/>
            <p:cNvGrpSpPr/>
            <p:nvPr/>
          </p:nvGrpSpPr>
          <p:grpSpPr>
            <a:xfrm>
              <a:off x="1275968" y="1499616"/>
              <a:ext cx="1874520" cy="1874520"/>
              <a:chOff x="1275968" y="1499616"/>
              <a:chExt cx="1874520" cy="1874520"/>
            </a:xfrm>
            <a:grpFill/>
          </p:grpSpPr>
          <p:sp>
            <p:nvSpPr>
              <p:cNvPr id="42" name="Shape 41"/>
              <p:cNvSpPr/>
              <p:nvPr/>
            </p:nvSpPr>
            <p:spPr>
              <a:xfrm>
                <a:off x="1275968" y="1499616"/>
                <a:ext cx="1874520" cy="1874520"/>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r>
                  <a:rPr lang="en-US" sz="1400" b="1" dirty="0"/>
                  <a:t>4. Clear values &amp; trade-offs</a:t>
                </a:r>
              </a:p>
            </p:txBody>
          </p:sp>
          <p:sp>
            <p:nvSpPr>
              <p:cNvPr id="43" name="Shape 4"/>
              <p:cNvSpPr/>
              <p:nvPr/>
            </p:nvSpPr>
            <p:spPr>
              <a:xfrm>
                <a:off x="1747884" y="1974384"/>
                <a:ext cx="930688" cy="92498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4. Clear values &amp; trade-offs</a:t>
                </a:r>
              </a:p>
            </p:txBody>
          </p:sp>
        </p:grpSp>
      </p:grpSp>
      <p:grpSp>
        <p:nvGrpSpPr>
          <p:cNvPr id="44" name="Diagram group"/>
          <p:cNvGrpSpPr/>
          <p:nvPr/>
        </p:nvGrpSpPr>
        <p:grpSpPr>
          <a:xfrm>
            <a:off x="5840842" y="1995183"/>
            <a:ext cx="1836647" cy="1836647"/>
            <a:chOff x="2325891" y="206388"/>
            <a:chExt cx="1836647" cy="1836647"/>
          </a:xfrm>
          <a:solidFill>
            <a:schemeClr val="accent6">
              <a:lumMod val="75000"/>
            </a:schemeClr>
          </a:solidFill>
          <a:scene3d>
            <a:camera prst="perspectiveHeroicExtremeRightFacing" zoom="82000">
              <a:rot lat="21300000" lon="20400000" rev="180000"/>
            </a:camera>
            <a:lightRig rig="morning" dir="t">
              <a:rot lat="0" lon="0" rev="20400000"/>
            </a:lightRig>
          </a:scene3d>
        </p:grpSpPr>
        <p:grpSp>
          <p:nvGrpSpPr>
            <p:cNvPr id="45" name="Group 44"/>
            <p:cNvGrpSpPr/>
            <p:nvPr/>
          </p:nvGrpSpPr>
          <p:grpSpPr>
            <a:xfrm>
              <a:off x="2325891" y="206388"/>
              <a:ext cx="1836647" cy="1836647"/>
              <a:chOff x="2325891" y="206388"/>
              <a:chExt cx="1836647" cy="1836647"/>
            </a:xfrm>
            <a:grpFill/>
          </p:grpSpPr>
          <p:sp>
            <p:nvSpPr>
              <p:cNvPr id="46" name="Shape 45"/>
              <p:cNvSpPr/>
              <p:nvPr/>
            </p:nvSpPr>
            <p:spPr>
              <a:xfrm rot="20700000">
                <a:off x="2325891" y="206388"/>
                <a:ext cx="1836647" cy="1836647"/>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47" name="Shape 4"/>
              <p:cNvSpPr/>
              <p:nvPr/>
            </p:nvSpPr>
            <p:spPr>
              <a:xfrm>
                <a:off x="2728722" y="609219"/>
                <a:ext cx="1030986" cy="103098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dirty="0"/>
                  <a:t>5. Logically correct reasoning</a:t>
                </a:r>
                <a:endParaRPr lang="en-US" sz="1400" b="1" kern="1200" dirty="0"/>
              </a:p>
            </p:txBody>
          </p:sp>
        </p:grpSp>
      </p:grpSp>
      <p:grpSp>
        <p:nvGrpSpPr>
          <p:cNvPr id="48" name="Diagram group"/>
          <p:cNvGrpSpPr/>
          <p:nvPr/>
        </p:nvGrpSpPr>
        <p:grpSpPr>
          <a:xfrm rot="602280">
            <a:off x="6349628" y="3132120"/>
            <a:ext cx="2379855" cy="2043036"/>
            <a:chOff x="2325891" y="206388"/>
            <a:chExt cx="1836647" cy="1836647"/>
          </a:xfrm>
          <a:solidFill>
            <a:srgbClr val="008000"/>
          </a:solidFill>
          <a:scene3d>
            <a:camera prst="perspectiveHeroicExtremeRightFacing" zoom="82000">
              <a:rot lat="21300000" lon="20400000" rev="180000"/>
            </a:camera>
            <a:lightRig rig="morning" dir="t">
              <a:rot lat="0" lon="0" rev="20400000"/>
            </a:lightRig>
          </a:scene3d>
        </p:grpSpPr>
        <p:grpSp>
          <p:nvGrpSpPr>
            <p:cNvPr id="49" name="Group 48"/>
            <p:cNvGrpSpPr/>
            <p:nvPr/>
          </p:nvGrpSpPr>
          <p:grpSpPr>
            <a:xfrm>
              <a:off x="2325891" y="206388"/>
              <a:ext cx="1836647" cy="1836647"/>
              <a:chOff x="2325891" y="206388"/>
              <a:chExt cx="1836647" cy="1836647"/>
            </a:xfrm>
            <a:grpFill/>
          </p:grpSpPr>
          <p:sp>
            <p:nvSpPr>
              <p:cNvPr id="50" name="Shape 49"/>
              <p:cNvSpPr/>
              <p:nvPr/>
            </p:nvSpPr>
            <p:spPr>
              <a:xfrm rot="20700000">
                <a:off x="2325891" y="206388"/>
                <a:ext cx="1836647" cy="1836647"/>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51" name="Shape 4"/>
              <p:cNvSpPr/>
              <p:nvPr/>
            </p:nvSpPr>
            <p:spPr>
              <a:xfrm>
                <a:off x="2728722" y="609219"/>
                <a:ext cx="1030986" cy="103098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dirty="0"/>
                  <a:t>6.</a:t>
                </a:r>
              </a:p>
              <a:p>
                <a:pPr lvl="0" algn="ctr" defTabSz="622300">
                  <a:lnSpc>
                    <a:spcPct val="90000"/>
                  </a:lnSpc>
                  <a:spcBef>
                    <a:spcPct val="0"/>
                  </a:spcBef>
                  <a:spcAft>
                    <a:spcPct val="35000"/>
                  </a:spcAft>
                </a:pPr>
                <a:r>
                  <a:rPr lang="en-US" sz="1400" b="1" dirty="0"/>
                  <a:t> Commitment to action</a:t>
                </a:r>
                <a:endParaRPr lang="en-US" sz="1400" b="1" kern="1200" dirty="0"/>
              </a:p>
            </p:txBody>
          </p:sp>
        </p:grpSp>
      </p:grpSp>
      <p:grpSp>
        <p:nvGrpSpPr>
          <p:cNvPr id="56" name="Diagram group"/>
          <p:cNvGrpSpPr/>
          <p:nvPr/>
        </p:nvGrpSpPr>
        <p:grpSpPr>
          <a:xfrm rot="6421676">
            <a:off x="5551937" y="1740778"/>
            <a:ext cx="2584494" cy="2584494"/>
            <a:chOff x="1901056" y="-198017"/>
            <a:chExt cx="2584494" cy="2584494"/>
          </a:xfrm>
          <a:solidFill>
            <a:schemeClr val="accent6">
              <a:lumMod val="75000"/>
            </a:schemeClr>
          </a:solidFill>
          <a:scene3d>
            <a:camera prst="perspectiveHeroicExtremeRightFacing" zoom="82000">
              <a:rot lat="21300000" lon="20400000" rev="180000"/>
            </a:camera>
            <a:lightRig rig="morning" dir="t">
              <a:rot lat="0" lon="0" rev="20400000"/>
            </a:lightRig>
          </a:scene3d>
        </p:grpSpPr>
        <p:sp>
          <p:nvSpPr>
            <p:cNvPr id="57" name="Circular Arrow 56"/>
            <p:cNvSpPr/>
            <p:nvPr/>
          </p:nvSpPr>
          <p:spPr>
            <a:xfrm>
              <a:off x="1901056" y="-198017"/>
              <a:ext cx="2584494" cy="2584494"/>
            </a:xfrm>
            <a:prstGeom prst="circularArrow">
              <a:avLst>
                <a:gd name="adj1" fmla="val 5984"/>
                <a:gd name="adj2" fmla="val 394124"/>
                <a:gd name="adj3" fmla="val 13313824"/>
                <a:gd name="adj4" fmla="val 10508221"/>
                <a:gd name="adj5" fmla="val 6981"/>
              </a:avLst>
            </a:prstGeom>
            <a:grpFill/>
            <a:sp3d z="-60000" extrusionH="63500" prstMaterial="matte">
              <a:bevelT w="50800" h="190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12732125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60948" y="84138"/>
            <a:ext cx="8229600" cy="1143000"/>
          </a:xfrm>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274638"/>
            <a:ext cx="8813800" cy="868362"/>
          </a:xfrm>
        </p:spPr>
        <p:txBody>
          <a:bodyPr>
            <a:normAutofit/>
          </a:bodyPr>
          <a:lstStyle/>
          <a:p>
            <a:r>
              <a:rPr lang="en-US" dirty="0">
                <a:solidFill>
                  <a:schemeClr val="accent2"/>
                </a:solidFill>
              </a:rPr>
              <a:t> </a:t>
            </a:r>
          </a:p>
          <a:p>
            <a:pPr algn="ctr"/>
            <a:r>
              <a:rPr lang="en-US" sz="2400" b="1" i="1" dirty="0">
                <a:solidFill>
                  <a:schemeClr val="tx1">
                    <a:lumMod val="65000"/>
                    <a:lumOff val="35000"/>
                  </a:schemeClr>
                </a:solidFill>
                <a:latin typeface="+mj-lt"/>
              </a:rPr>
              <a:t>Six steps in the decision quality (DQ) process</a:t>
            </a:r>
            <a:endParaRPr lang="en-US" sz="2400" dirty="0">
              <a:solidFill>
                <a:schemeClr val="accent2"/>
              </a:solidFill>
              <a:latin typeface="+mj-lt"/>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aphicFrame>
        <p:nvGraphicFramePr>
          <p:cNvPr id="5" name="Content Placeholder 4"/>
          <p:cNvGraphicFramePr>
            <a:graphicFrameLocks noGrp="1"/>
          </p:cNvGraphicFramePr>
          <p:nvPr>
            <p:ph sz="quarter" idx="17"/>
            <p:extLst>
              <p:ext uri="{D42A27DB-BD31-4B8C-83A1-F6EECF244321}">
                <p14:modId xmlns:p14="http://schemas.microsoft.com/office/powerpoint/2010/main" val="3305377891"/>
              </p:ext>
            </p:extLst>
          </p:nvPr>
        </p:nvGraphicFramePr>
        <p:xfrm>
          <a:off x="1695966" y="1832863"/>
          <a:ext cx="6019800" cy="468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Shape 35"/>
          <p:cNvSpPr/>
          <p:nvPr/>
        </p:nvSpPr>
        <p:spPr>
          <a:xfrm rot="1422295">
            <a:off x="4602156" y="1071394"/>
            <a:ext cx="1403146" cy="1403146"/>
          </a:xfrm>
          <a:prstGeom prst="leftCircularArrow">
            <a:avLst>
              <a:gd name="adj1" fmla="val 6452"/>
              <a:gd name="adj2" fmla="val 429999"/>
              <a:gd name="adj3" fmla="val 10489124"/>
              <a:gd name="adj4" fmla="val 14837806"/>
              <a:gd name="adj5" fmla="val 7527"/>
            </a:avLst>
          </a:prstGeom>
          <a:solidFill>
            <a:schemeClr val="tx2">
              <a:lumMod val="40000"/>
              <a:lumOff val="60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p>
        </p:txBody>
      </p:sp>
      <p:sp>
        <p:nvSpPr>
          <p:cNvPr id="37" name="Shape 36"/>
          <p:cNvSpPr/>
          <p:nvPr/>
        </p:nvSpPr>
        <p:spPr>
          <a:xfrm rot="12325868">
            <a:off x="6914575" y="3985759"/>
            <a:ext cx="1403146" cy="1403146"/>
          </a:xfrm>
          <a:prstGeom prst="leftCircularArrow">
            <a:avLst>
              <a:gd name="adj1" fmla="val 6452"/>
              <a:gd name="adj2" fmla="val 429999"/>
              <a:gd name="adj3" fmla="val 10489124"/>
              <a:gd name="adj4" fmla="val 17980691"/>
              <a:gd name="adj5" fmla="val 7527"/>
            </a:avLst>
          </a:prstGeom>
          <a:solidFill>
            <a:srgbClr val="008000"/>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p>
        </p:txBody>
      </p:sp>
      <p:sp>
        <p:nvSpPr>
          <p:cNvPr id="39" name="Rectangle 38"/>
          <p:cNvSpPr/>
          <p:nvPr/>
        </p:nvSpPr>
        <p:spPr>
          <a:xfrm>
            <a:off x="204934" y="1063921"/>
            <a:ext cx="2605794" cy="5078117"/>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400" dirty="0">
                <a:solidFill>
                  <a:srgbClr val="C0504D"/>
                </a:solidFill>
              </a:rPr>
              <a:t>  This graphic conveys the importance of the first step.</a:t>
            </a:r>
          </a:p>
          <a:p>
            <a:endParaRPr lang="en-US" sz="1400" dirty="0">
              <a:solidFill>
                <a:srgbClr val="C0504D"/>
              </a:solidFill>
            </a:endParaRPr>
          </a:p>
          <a:p>
            <a:r>
              <a:rPr lang="en-US" sz="1400" dirty="0">
                <a:solidFill>
                  <a:srgbClr val="C0504D"/>
                </a:solidFill>
              </a:rPr>
              <a:t>  The first step, “Appropriate frame” is illustrated as the largest gear with the most teeth.  When gears mesh  they transmit rotational motion which results in transmitting torque.  When two gears mesh and one gear is bigger than the other, a mechanical advantage is produced.</a:t>
            </a:r>
          </a:p>
          <a:p>
            <a:endParaRPr lang="en-US" sz="1400" dirty="0">
              <a:solidFill>
                <a:srgbClr val="C0504D"/>
              </a:solidFill>
            </a:endParaRPr>
          </a:p>
          <a:p>
            <a:r>
              <a:rPr lang="en-US" sz="1400" dirty="0">
                <a:solidFill>
                  <a:srgbClr val="C0504D"/>
                </a:solidFill>
              </a:rPr>
              <a:t>If you achieve quality in this first step you will have obtained an advantage and quality work can be accomplished resulting in a quality decision.</a:t>
            </a:r>
          </a:p>
        </p:txBody>
      </p:sp>
      <p:grpSp>
        <p:nvGrpSpPr>
          <p:cNvPr id="40" name="Diagram group"/>
          <p:cNvGrpSpPr/>
          <p:nvPr/>
        </p:nvGrpSpPr>
        <p:grpSpPr>
          <a:xfrm rot="399291">
            <a:off x="4704459" y="1166224"/>
            <a:ext cx="1874520" cy="1874520"/>
            <a:chOff x="1275968" y="1499616"/>
            <a:chExt cx="1874520" cy="1874520"/>
          </a:xfrm>
          <a:solidFill>
            <a:schemeClr val="accent1"/>
          </a:solidFill>
          <a:scene3d>
            <a:camera prst="perspectiveHeroicExtremeRightFacing" zoom="82000">
              <a:rot lat="21300000" lon="20400000" rev="180000"/>
            </a:camera>
            <a:lightRig rig="morning" dir="t">
              <a:rot lat="0" lon="0" rev="20400000"/>
            </a:lightRig>
          </a:scene3d>
        </p:grpSpPr>
        <p:grpSp>
          <p:nvGrpSpPr>
            <p:cNvPr id="41" name="Group 40"/>
            <p:cNvGrpSpPr/>
            <p:nvPr/>
          </p:nvGrpSpPr>
          <p:grpSpPr>
            <a:xfrm>
              <a:off x="1275968" y="1499616"/>
              <a:ext cx="1874520" cy="1874520"/>
              <a:chOff x="1275968" y="1499616"/>
              <a:chExt cx="1874520" cy="1874520"/>
            </a:xfrm>
            <a:grpFill/>
          </p:grpSpPr>
          <p:sp>
            <p:nvSpPr>
              <p:cNvPr id="42" name="Shape 41"/>
              <p:cNvSpPr/>
              <p:nvPr/>
            </p:nvSpPr>
            <p:spPr>
              <a:xfrm>
                <a:off x="1275968" y="1499616"/>
                <a:ext cx="1874520" cy="1874520"/>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r>
                  <a:rPr lang="en-US" sz="1400" b="1" dirty="0"/>
                  <a:t>4. Clear values &amp; trade-offs</a:t>
                </a:r>
              </a:p>
            </p:txBody>
          </p:sp>
          <p:sp>
            <p:nvSpPr>
              <p:cNvPr id="43" name="Shape 4"/>
              <p:cNvSpPr/>
              <p:nvPr/>
            </p:nvSpPr>
            <p:spPr>
              <a:xfrm>
                <a:off x="1747884" y="1974384"/>
                <a:ext cx="930688" cy="92498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4. Clear values &amp; trade-offs</a:t>
                </a:r>
              </a:p>
            </p:txBody>
          </p:sp>
        </p:grpSp>
      </p:grpSp>
      <p:grpSp>
        <p:nvGrpSpPr>
          <p:cNvPr id="44" name="Diagram group"/>
          <p:cNvGrpSpPr/>
          <p:nvPr/>
        </p:nvGrpSpPr>
        <p:grpSpPr>
          <a:xfrm>
            <a:off x="5840842" y="1995183"/>
            <a:ext cx="1836647" cy="1836647"/>
            <a:chOff x="2325891" y="206388"/>
            <a:chExt cx="1836647" cy="1836647"/>
          </a:xfrm>
          <a:solidFill>
            <a:schemeClr val="accent6">
              <a:lumMod val="75000"/>
            </a:schemeClr>
          </a:solidFill>
          <a:scene3d>
            <a:camera prst="perspectiveHeroicExtremeRightFacing" zoom="82000">
              <a:rot lat="21300000" lon="20400000" rev="180000"/>
            </a:camera>
            <a:lightRig rig="morning" dir="t">
              <a:rot lat="0" lon="0" rev="20400000"/>
            </a:lightRig>
          </a:scene3d>
        </p:grpSpPr>
        <p:grpSp>
          <p:nvGrpSpPr>
            <p:cNvPr id="45" name="Group 44"/>
            <p:cNvGrpSpPr/>
            <p:nvPr/>
          </p:nvGrpSpPr>
          <p:grpSpPr>
            <a:xfrm>
              <a:off x="2325891" y="206388"/>
              <a:ext cx="1836647" cy="1836647"/>
              <a:chOff x="2325891" y="206388"/>
              <a:chExt cx="1836647" cy="1836647"/>
            </a:xfrm>
            <a:grpFill/>
          </p:grpSpPr>
          <p:sp>
            <p:nvSpPr>
              <p:cNvPr id="46" name="Shape 45"/>
              <p:cNvSpPr/>
              <p:nvPr/>
            </p:nvSpPr>
            <p:spPr>
              <a:xfrm rot="20700000">
                <a:off x="2325891" y="206388"/>
                <a:ext cx="1836647" cy="1836647"/>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47" name="Shape 4"/>
              <p:cNvSpPr/>
              <p:nvPr/>
            </p:nvSpPr>
            <p:spPr>
              <a:xfrm>
                <a:off x="2728722" y="609219"/>
                <a:ext cx="1030986" cy="103098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dirty="0"/>
                  <a:t>5. Logically correct reasoning</a:t>
                </a:r>
                <a:endParaRPr lang="en-US" sz="1400" b="1" kern="1200" dirty="0"/>
              </a:p>
            </p:txBody>
          </p:sp>
        </p:grpSp>
      </p:grpSp>
      <p:grpSp>
        <p:nvGrpSpPr>
          <p:cNvPr id="48" name="Diagram group"/>
          <p:cNvGrpSpPr/>
          <p:nvPr/>
        </p:nvGrpSpPr>
        <p:grpSpPr>
          <a:xfrm rot="602280">
            <a:off x="6349628" y="3132120"/>
            <a:ext cx="2379855" cy="2043036"/>
            <a:chOff x="2325891" y="206388"/>
            <a:chExt cx="1836647" cy="1836647"/>
          </a:xfrm>
          <a:solidFill>
            <a:srgbClr val="008000"/>
          </a:solidFill>
          <a:scene3d>
            <a:camera prst="perspectiveHeroicExtremeRightFacing" zoom="82000">
              <a:rot lat="21300000" lon="20400000" rev="180000"/>
            </a:camera>
            <a:lightRig rig="morning" dir="t">
              <a:rot lat="0" lon="0" rev="20400000"/>
            </a:lightRig>
          </a:scene3d>
        </p:grpSpPr>
        <p:grpSp>
          <p:nvGrpSpPr>
            <p:cNvPr id="49" name="Group 48"/>
            <p:cNvGrpSpPr/>
            <p:nvPr/>
          </p:nvGrpSpPr>
          <p:grpSpPr>
            <a:xfrm>
              <a:off x="2325891" y="206388"/>
              <a:ext cx="1836647" cy="1836647"/>
              <a:chOff x="2325891" y="206388"/>
              <a:chExt cx="1836647" cy="1836647"/>
            </a:xfrm>
            <a:grpFill/>
          </p:grpSpPr>
          <p:sp>
            <p:nvSpPr>
              <p:cNvPr id="50" name="Shape 49"/>
              <p:cNvSpPr/>
              <p:nvPr/>
            </p:nvSpPr>
            <p:spPr>
              <a:xfrm rot="20700000">
                <a:off x="2325891" y="206388"/>
                <a:ext cx="1836647" cy="1836647"/>
              </a:xfrm>
              <a:prstGeom prst="gear6">
                <a:avLst/>
              </a:prstGeom>
              <a:grp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51" name="Shape 4"/>
              <p:cNvSpPr/>
              <p:nvPr/>
            </p:nvSpPr>
            <p:spPr>
              <a:xfrm>
                <a:off x="2728722" y="609219"/>
                <a:ext cx="1030986" cy="103098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dirty="0"/>
                  <a:t>6.</a:t>
                </a:r>
              </a:p>
              <a:p>
                <a:pPr lvl="0" algn="ctr" defTabSz="622300">
                  <a:lnSpc>
                    <a:spcPct val="90000"/>
                  </a:lnSpc>
                  <a:spcBef>
                    <a:spcPct val="0"/>
                  </a:spcBef>
                  <a:spcAft>
                    <a:spcPct val="35000"/>
                  </a:spcAft>
                </a:pPr>
                <a:r>
                  <a:rPr lang="en-US" sz="1400" b="1" dirty="0"/>
                  <a:t> Commitment to action</a:t>
                </a:r>
                <a:endParaRPr lang="en-US" sz="1400" b="1" kern="1200" dirty="0"/>
              </a:p>
            </p:txBody>
          </p:sp>
        </p:grpSp>
      </p:grpSp>
      <p:grpSp>
        <p:nvGrpSpPr>
          <p:cNvPr id="56" name="Diagram group"/>
          <p:cNvGrpSpPr/>
          <p:nvPr/>
        </p:nvGrpSpPr>
        <p:grpSpPr>
          <a:xfrm rot="6421676">
            <a:off x="5551937" y="1740778"/>
            <a:ext cx="2584494" cy="2584494"/>
            <a:chOff x="1901056" y="-198017"/>
            <a:chExt cx="2584494" cy="2584494"/>
          </a:xfrm>
          <a:solidFill>
            <a:schemeClr val="accent6">
              <a:lumMod val="75000"/>
            </a:schemeClr>
          </a:solidFill>
          <a:scene3d>
            <a:camera prst="perspectiveHeroicExtremeRightFacing" zoom="82000">
              <a:rot lat="21300000" lon="20400000" rev="180000"/>
            </a:camera>
            <a:lightRig rig="morning" dir="t">
              <a:rot lat="0" lon="0" rev="20400000"/>
            </a:lightRig>
          </a:scene3d>
        </p:grpSpPr>
        <p:sp>
          <p:nvSpPr>
            <p:cNvPr id="57" name="Circular Arrow 56"/>
            <p:cNvSpPr/>
            <p:nvPr/>
          </p:nvSpPr>
          <p:spPr>
            <a:xfrm>
              <a:off x="1901056" y="-198017"/>
              <a:ext cx="2584494" cy="2584494"/>
            </a:xfrm>
            <a:prstGeom prst="circularArrow">
              <a:avLst>
                <a:gd name="adj1" fmla="val 5984"/>
                <a:gd name="adj2" fmla="val 394124"/>
                <a:gd name="adj3" fmla="val 13313824"/>
                <a:gd name="adj4" fmla="val 10508221"/>
                <a:gd name="adj5" fmla="val 6981"/>
              </a:avLst>
            </a:prstGeom>
            <a:grpFill/>
            <a:sp3d z="-60000" extrusionH="63500" prstMaterial="matte">
              <a:bevelT w="50800" h="190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12268546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0948" y="84138"/>
            <a:ext cx="8229600" cy="1143000"/>
          </a:xfrm>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274638"/>
            <a:ext cx="8813800" cy="868362"/>
          </a:xfrm>
        </p:spPr>
        <p:txBody>
          <a:bodyPr>
            <a:normAutofit lnSpcReduction="1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chemeClr val="tx1">
                    <a:lumMod val="65000"/>
                    <a:lumOff val="35000"/>
                  </a:schemeClr>
                </a:solidFill>
                <a:latin typeface="+mj-lt"/>
              </a:rPr>
              <a:t>Assessing the quality of each step</a:t>
            </a:r>
          </a:p>
          <a:p>
            <a:pPr algn="ct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sp>
        <p:nvSpPr>
          <p:cNvPr id="18" name="Content Placeholder 2"/>
          <p:cNvSpPr>
            <a:spLocks noGrp="1"/>
          </p:cNvSpPr>
          <p:nvPr>
            <p:ph idx="4294967295"/>
          </p:nvPr>
        </p:nvSpPr>
        <p:spPr>
          <a:xfrm>
            <a:off x="2425700" y="1728132"/>
            <a:ext cx="6032500" cy="4500564"/>
          </a:xfrm>
          <a:prstGeom prst="rect">
            <a:avLst/>
          </a:prstGeom>
        </p:spPr>
        <p:txBody>
          <a:bodyPr>
            <a:normAutofit fontScale="55000" lnSpcReduction="20000"/>
          </a:bodyPr>
          <a:lstStyle/>
          <a:p>
            <a:pPr marL="0" indent="0">
              <a:buNone/>
            </a:pPr>
            <a:endParaRPr lang="en-US" dirty="0"/>
          </a:p>
          <a:p>
            <a:pPr marL="0" indent="0">
              <a:buNone/>
            </a:pPr>
            <a:r>
              <a:rPr lang="en-US" dirty="0"/>
              <a:t>Frame            </a:t>
            </a:r>
          </a:p>
          <a:p>
            <a:pPr marL="0" indent="0">
              <a:buNone/>
            </a:pPr>
            <a:r>
              <a:rPr lang="en-US" dirty="0"/>
              <a:t>                       0%                               50%                                  100%</a:t>
            </a:r>
          </a:p>
          <a:p>
            <a:pPr marL="0" indent="0">
              <a:buNone/>
            </a:pPr>
            <a:r>
              <a:rPr lang="en-US" dirty="0"/>
              <a:t>Alternatives</a:t>
            </a:r>
          </a:p>
          <a:p>
            <a:pPr marL="0" indent="0">
              <a:buNone/>
            </a:pPr>
            <a:r>
              <a:rPr lang="en-US" dirty="0"/>
              <a:t>                       0%                               50%                                  100%</a:t>
            </a:r>
          </a:p>
          <a:p>
            <a:pPr marL="0" indent="0">
              <a:buNone/>
            </a:pPr>
            <a:r>
              <a:rPr lang="en-US" dirty="0"/>
              <a:t>Information</a:t>
            </a:r>
          </a:p>
          <a:p>
            <a:pPr marL="0" indent="0">
              <a:buNone/>
            </a:pPr>
            <a:r>
              <a:rPr lang="en-US" dirty="0"/>
              <a:t>                       0%                               50%                                  100%</a:t>
            </a:r>
          </a:p>
          <a:p>
            <a:pPr marL="0" indent="0">
              <a:buNone/>
            </a:pPr>
            <a:r>
              <a:rPr lang="en-US" dirty="0"/>
              <a:t>Values</a:t>
            </a:r>
          </a:p>
          <a:p>
            <a:pPr marL="0" indent="0">
              <a:buNone/>
            </a:pPr>
            <a:r>
              <a:rPr lang="en-US" dirty="0"/>
              <a:t>                       0%                               50%                                  100%</a:t>
            </a:r>
          </a:p>
          <a:p>
            <a:pPr marL="0" indent="0">
              <a:buNone/>
            </a:pPr>
            <a:r>
              <a:rPr lang="en-US" dirty="0"/>
              <a:t>Reasoning</a:t>
            </a:r>
          </a:p>
          <a:p>
            <a:pPr marL="0" indent="0">
              <a:buNone/>
            </a:pPr>
            <a:r>
              <a:rPr lang="en-US" dirty="0"/>
              <a:t>                       0%                               50%                                  100%</a:t>
            </a:r>
          </a:p>
          <a:p>
            <a:pPr marL="0" indent="0">
              <a:buNone/>
            </a:pPr>
            <a:r>
              <a:rPr lang="en-US" dirty="0"/>
              <a:t>Commitment</a:t>
            </a:r>
          </a:p>
          <a:p>
            <a:pPr marL="0" indent="0">
              <a:buNone/>
            </a:pPr>
            <a:r>
              <a:rPr lang="en-US" dirty="0"/>
              <a:t>                       0%                               50%                                  100%</a:t>
            </a:r>
          </a:p>
        </p:txBody>
      </p:sp>
      <p:sp>
        <p:nvSpPr>
          <p:cNvPr id="19" name="Left-Right Arrow 18"/>
          <p:cNvSpPr/>
          <p:nvPr/>
        </p:nvSpPr>
        <p:spPr>
          <a:xfrm rot="10800000" flipV="1">
            <a:off x="3745342" y="1247775"/>
            <a:ext cx="3913201" cy="643465"/>
          </a:xfrm>
          <a:prstGeom prst="lef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Assessing quality </a:t>
            </a:r>
          </a:p>
        </p:txBody>
      </p:sp>
      <p:cxnSp>
        <p:nvCxnSpPr>
          <p:cNvPr id="23" name="Straight Connector 22"/>
          <p:cNvCxnSpPr/>
          <p:nvPr/>
        </p:nvCxnSpPr>
        <p:spPr>
          <a:xfrm>
            <a:off x="3745342" y="2137832"/>
            <a:ext cx="4103258" cy="0"/>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745342" y="2734732"/>
            <a:ext cx="4103258" cy="0"/>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45342" y="3335864"/>
            <a:ext cx="4158652" cy="0"/>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689948" y="3826932"/>
            <a:ext cx="4158652" cy="0"/>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745342" y="4440766"/>
            <a:ext cx="4158652" cy="0"/>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745342" y="4936066"/>
            <a:ext cx="4158652" cy="0"/>
          </a:xfrm>
          <a:prstGeom prst="line">
            <a:avLst/>
          </a:prstGeom>
          <a:ln w="34925">
            <a:solidFill>
              <a:schemeClr val="accent2"/>
            </a:solidFill>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204934" y="1143000"/>
            <a:ext cx="1954066" cy="4999038"/>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400" dirty="0">
                <a:solidFill>
                  <a:srgbClr val="C0504D"/>
                </a:solidFill>
              </a:rPr>
              <a:t>You will need to assess the quality of each step.  The quality of the decision is not the average or the sum.  </a:t>
            </a:r>
            <a:r>
              <a:rPr lang="en-US" sz="1400" b="1" i="1" u="sng" dirty="0">
                <a:solidFill>
                  <a:srgbClr val="C0504D"/>
                </a:solidFill>
              </a:rPr>
              <a:t>It is the minimum </a:t>
            </a:r>
            <a:r>
              <a:rPr lang="en-US" sz="1400" dirty="0">
                <a:solidFill>
                  <a:srgbClr val="C0504D"/>
                </a:solidFill>
              </a:rPr>
              <a:t>because all six steps are necessary.</a:t>
            </a:r>
          </a:p>
          <a:p>
            <a:endParaRPr lang="en-US" sz="1400" dirty="0">
              <a:solidFill>
                <a:srgbClr val="C0504D"/>
              </a:solidFill>
            </a:endParaRPr>
          </a:p>
          <a:p>
            <a:r>
              <a:rPr lang="en-US" sz="1400" dirty="0">
                <a:solidFill>
                  <a:srgbClr val="C0504D"/>
                </a:solidFill>
              </a:rPr>
              <a:t>If steps 2-6 are assessed at 90-100% quality and the first step is at 50%, you may be solving the wrong problem.</a:t>
            </a:r>
          </a:p>
          <a:p>
            <a:endParaRPr lang="en-US" sz="1400" dirty="0">
              <a:solidFill>
                <a:srgbClr val="C0504D"/>
              </a:solidFill>
            </a:endParaRPr>
          </a:p>
          <a:p>
            <a:r>
              <a:rPr lang="en-US" sz="1400" dirty="0">
                <a:solidFill>
                  <a:srgbClr val="C0504D"/>
                </a:solidFill>
              </a:rPr>
              <a:t>You may have committed to a great solution for the wrong problem!</a:t>
            </a:r>
          </a:p>
        </p:txBody>
      </p:sp>
    </p:spTree>
    <p:extLst>
      <p:ext uri="{BB962C8B-B14F-4D97-AF65-F5344CB8AC3E}">
        <p14:creationId xmlns:p14="http://schemas.microsoft.com/office/powerpoint/2010/main" val="12942866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0948" y="84138"/>
            <a:ext cx="8229600" cy="1143000"/>
          </a:xfrm>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274638"/>
            <a:ext cx="8813800" cy="868362"/>
          </a:xfrm>
        </p:spPr>
        <p:txBody>
          <a:bodyPr>
            <a:normAutofit fontScale="92500" lnSpcReduction="1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rgbClr val="595959"/>
                </a:solidFill>
                <a:latin typeface="+mj-lt"/>
              </a:rPr>
              <a:t>Each step needs to be considered from multiple parties’ perspectives</a:t>
            </a:r>
            <a:r>
              <a:rPr lang="en-US" sz="2400" dirty="0">
                <a:solidFill>
                  <a:schemeClr val="accent2"/>
                </a:solidFill>
                <a:latin typeface="+mj-lt"/>
              </a:rPr>
              <a:t>.</a:t>
            </a: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sp>
        <p:nvSpPr>
          <p:cNvPr id="40" name="Rectangle 39"/>
          <p:cNvSpPr/>
          <p:nvPr/>
        </p:nvSpPr>
        <p:spPr>
          <a:xfrm>
            <a:off x="204934" y="1143000"/>
            <a:ext cx="3028040" cy="4999038"/>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400" dirty="0">
                <a:solidFill>
                  <a:srgbClr val="C0504D"/>
                </a:solidFill>
              </a:rPr>
              <a:t>Decisions involving singular  decision makers (individuals and decision bodies) are very different than multiparty decision makers.   </a:t>
            </a:r>
          </a:p>
          <a:p>
            <a:endParaRPr lang="en-US" sz="1400" dirty="0">
              <a:solidFill>
                <a:srgbClr val="C0504D"/>
              </a:solidFill>
            </a:endParaRPr>
          </a:p>
          <a:p>
            <a:r>
              <a:rPr lang="en-US" sz="1400" dirty="0">
                <a:solidFill>
                  <a:srgbClr val="C0504D"/>
                </a:solidFill>
              </a:rPr>
              <a:t>Game theory and negotiation strategies are tools that are often  used in multiparty decisions.</a:t>
            </a:r>
          </a:p>
          <a:p>
            <a:endParaRPr lang="en-US" sz="1400" dirty="0">
              <a:solidFill>
                <a:srgbClr val="C0504D"/>
              </a:solidFill>
            </a:endParaRPr>
          </a:p>
          <a:p>
            <a:r>
              <a:rPr lang="en-US" sz="1400" dirty="0">
                <a:solidFill>
                  <a:srgbClr val="C0504D"/>
                </a:solidFill>
              </a:rPr>
              <a:t>Since 1994, four Nobel prizes have been awarded to game theorists.</a:t>
            </a:r>
          </a:p>
          <a:p>
            <a:endParaRPr lang="en-US" sz="1400" dirty="0">
              <a:solidFill>
                <a:srgbClr val="C0504D"/>
              </a:solidFill>
            </a:endParaRPr>
          </a:p>
          <a:p>
            <a:r>
              <a:rPr lang="en-US" sz="1400" dirty="0">
                <a:solidFill>
                  <a:srgbClr val="C0504D"/>
                </a:solidFill>
              </a:rPr>
              <a:t>Although we will not be discussing game theory in any depth  in this eBook, you should be aware of what it is:  Game theory is the science of strategic thinking.  Although it is called “game theory”, it is as much a tool as it is a theory.  </a:t>
            </a:r>
          </a:p>
          <a:p>
            <a:endParaRPr lang="en-US" sz="1400" dirty="0">
              <a:solidFill>
                <a:srgbClr val="C0504D"/>
              </a:solidFill>
            </a:endParaRPr>
          </a:p>
          <a:p>
            <a:r>
              <a:rPr lang="en-US" sz="1400" dirty="0">
                <a:solidFill>
                  <a:srgbClr val="C0504D"/>
                </a:solidFill>
              </a:rPr>
              <a:t>We will be discussing negotiation in depth in Nu 832</a:t>
            </a:r>
          </a:p>
          <a:p>
            <a:pPr marL="285750" indent="-285750">
              <a:buFont typeface="Arial"/>
              <a:buChar char="•"/>
            </a:pPr>
            <a:endParaRPr lang="en-US" sz="1400" dirty="0">
              <a:solidFill>
                <a:srgbClr val="C0504D"/>
              </a:solidFill>
            </a:endParaRPr>
          </a:p>
        </p:txBody>
      </p:sp>
      <p:sp>
        <p:nvSpPr>
          <p:cNvPr id="24" name="Content Placeholder 2"/>
          <p:cNvSpPr>
            <a:spLocks noGrp="1"/>
          </p:cNvSpPr>
          <p:nvPr>
            <p:ph sz="quarter" idx="17"/>
          </p:nvPr>
        </p:nvSpPr>
        <p:spPr>
          <a:xfrm>
            <a:off x="3303156" y="1003300"/>
            <a:ext cx="5523344" cy="4781619"/>
          </a:xfrm>
        </p:spPr>
        <p:txBody>
          <a:bodyPr>
            <a:noAutofit/>
          </a:bodyPr>
          <a:lstStyle/>
          <a:p>
            <a:pPr marL="0" indent="0">
              <a:buNone/>
            </a:pPr>
            <a:r>
              <a:rPr lang="en-US" sz="1600" dirty="0">
                <a:solidFill>
                  <a:schemeClr val="tx1">
                    <a:lumMod val="65000"/>
                    <a:lumOff val="35000"/>
                  </a:schemeClr>
                </a:solidFill>
              </a:rPr>
              <a:t>Thinking about what the other parties are likely to do will inform what you will do</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An understanding of communication science and neuroeconomics will enhance your ability to work with multiple parties’ perspectives</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You will need to understand three dynamics</a:t>
            </a:r>
          </a:p>
          <a:p>
            <a:r>
              <a:rPr lang="en-US" sz="1600" dirty="0">
                <a:solidFill>
                  <a:schemeClr val="tx1">
                    <a:lumMod val="65000"/>
                    <a:lumOff val="35000"/>
                  </a:schemeClr>
                </a:solidFill>
              </a:rPr>
              <a:t>Collaboration</a:t>
            </a:r>
          </a:p>
          <a:p>
            <a:pPr lvl="1"/>
            <a:r>
              <a:rPr lang="en-US" sz="1600" dirty="0">
                <a:solidFill>
                  <a:schemeClr val="tx1">
                    <a:lumMod val="65000"/>
                    <a:lumOff val="35000"/>
                  </a:schemeClr>
                </a:solidFill>
              </a:rPr>
              <a:t>Incentive to cooperate for mutual gain, but also to gain an advantage</a:t>
            </a:r>
          </a:p>
          <a:p>
            <a:pPr lvl="1"/>
            <a:r>
              <a:rPr lang="en-US" sz="1600" dirty="0">
                <a:solidFill>
                  <a:schemeClr val="tx1">
                    <a:lumMod val="65000"/>
                    <a:lumOff val="35000"/>
                  </a:schemeClr>
                </a:solidFill>
              </a:rPr>
              <a:t>Non-zero sum</a:t>
            </a:r>
          </a:p>
          <a:p>
            <a:r>
              <a:rPr lang="en-US" sz="1600" dirty="0">
                <a:solidFill>
                  <a:schemeClr val="tx1">
                    <a:lumMod val="65000"/>
                    <a:lumOff val="35000"/>
                  </a:schemeClr>
                </a:solidFill>
              </a:rPr>
              <a:t>Coordination</a:t>
            </a:r>
          </a:p>
          <a:p>
            <a:pPr lvl="1"/>
            <a:r>
              <a:rPr lang="en-US" sz="1600" dirty="0">
                <a:solidFill>
                  <a:schemeClr val="tx1">
                    <a:lumMod val="65000"/>
                    <a:lumOff val="35000"/>
                  </a:schemeClr>
                </a:solidFill>
              </a:rPr>
              <a:t>Mutual incentive for win/win</a:t>
            </a:r>
          </a:p>
          <a:p>
            <a:pPr lvl="1"/>
            <a:r>
              <a:rPr lang="en-US" sz="1600" dirty="0">
                <a:solidFill>
                  <a:schemeClr val="tx1">
                    <a:lumMod val="65000"/>
                    <a:lumOff val="35000"/>
                  </a:schemeClr>
                </a:solidFill>
              </a:rPr>
              <a:t>Non-zero sum</a:t>
            </a:r>
          </a:p>
          <a:p>
            <a:r>
              <a:rPr lang="en-US" sz="1600" dirty="0">
                <a:solidFill>
                  <a:schemeClr val="tx1">
                    <a:lumMod val="65000"/>
                    <a:lumOff val="35000"/>
                  </a:schemeClr>
                </a:solidFill>
              </a:rPr>
              <a:t>Competition</a:t>
            </a:r>
          </a:p>
          <a:p>
            <a:pPr lvl="1"/>
            <a:r>
              <a:rPr lang="en-US" sz="1600" dirty="0">
                <a:solidFill>
                  <a:schemeClr val="tx1">
                    <a:lumMod val="65000"/>
                    <a:lumOff val="35000"/>
                  </a:schemeClr>
                </a:solidFill>
              </a:rPr>
              <a:t>Incentive to win at the expense of others </a:t>
            </a:r>
          </a:p>
          <a:p>
            <a:pPr lvl="1"/>
            <a:r>
              <a:rPr lang="en-US" sz="1600" dirty="0">
                <a:solidFill>
                  <a:schemeClr val="tx1">
                    <a:lumMod val="65000"/>
                    <a:lumOff val="35000"/>
                  </a:schemeClr>
                </a:solidFill>
              </a:rPr>
              <a:t>zero sum</a:t>
            </a:r>
          </a:p>
        </p:txBody>
      </p:sp>
    </p:spTree>
    <p:extLst>
      <p:ext uri="{BB962C8B-B14F-4D97-AF65-F5344CB8AC3E}">
        <p14:creationId xmlns:p14="http://schemas.microsoft.com/office/powerpoint/2010/main" val="3171320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fontScale="85000" lnSpcReduction="2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chemeClr val="tx1">
                    <a:lumMod val="65000"/>
                    <a:lumOff val="35000"/>
                  </a:schemeClr>
                </a:solidFill>
                <a:latin typeface="+mj-lt"/>
              </a:rPr>
              <a:t>Step 1: Framing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2603500"/>
            <a:ext cx="2146300" cy="33909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18" name="Diagram group"/>
          <p:cNvGrpSpPr/>
          <p:nvPr/>
        </p:nvGrpSpPr>
        <p:grpSpPr>
          <a:xfrm>
            <a:off x="355827" y="2971800"/>
            <a:ext cx="1839709" cy="2385828"/>
            <a:chOff x="2775584" y="2108835"/>
            <a:chExt cx="2577465" cy="2577465"/>
          </a:xfrm>
          <a:scene3d>
            <a:camera prst="perspectiveHeroicExtremeRightFacing" zoom="82000">
              <a:rot lat="21300000" lon="20400000" rev="180000"/>
            </a:camera>
            <a:lightRig rig="morning" dir="t">
              <a:rot lat="0" lon="0" rev="20400000"/>
            </a:lightRig>
          </a:scene3d>
        </p:grpSpPr>
        <p:grpSp>
          <p:nvGrpSpPr>
            <p:cNvPr id="19" name="Group 18"/>
            <p:cNvGrpSpPr/>
            <p:nvPr/>
          </p:nvGrpSpPr>
          <p:grpSpPr>
            <a:xfrm>
              <a:off x="2775584" y="2108835"/>
              <a:ext cx="2577465" cy="2577465"/>
              <a:chOff x="2775584" y="2108835"/>
              <a:chExt cx="2577465" cy="2577465"/>
            </a:xfrm>
          </p:grpSpPr>
          <p:sp>
            <p:nvSpPr>
              <p:cNvPr id="23" name="Shape 22"/>
              <p:cNvSpPr/>
              <p:nvPr/>
            </p:nvSpPr>
            <p:spPr>
              <a:xfrm>
                <a:off x="2775584" y="2108835"/>
                <a:ext cx="2577465" cy="2577465"/>
              </a:xfrm>
              <a:prstGeom prst="gear9">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24" name="Shape 4"/>
              <p:cNvSpPr/>
              <p:nvPr/>
            </p:nvSpPr>
            <p:spPr>
              <a:xfrm>
                <a:off x="3293769" y="2712594"/>
                <a:ext cx="1541095" cy="13248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1. Appropriate fame</a:t>
                </a:r>
              </a:p>
            </p:txBody>
          </p:sp>
        </p:grpSp>
      </p:grpSp>
      <p:sp>
        <p:nvSpPr>
          <p:cNvPr id="25" name="Content Placeholder 2"/>
          <p:cNvSpPr>
            <a:spLocks noGrp="1"/>
          </p:cNvSpPr>
          <p:nvPr>
            <p:ph sz="quarter" idx="17"/>
          </p:nvPr>
        </p:nvSpPr>
        <p:spPr>
          <a:xfrm>
            <a:off x="0" y="1027147"/>
            <a:ext cx="2872512" cy="1576353"/>
          </a:xfrm>
        </p:spPr>
        <p:txBody>
          <a:bodyPr>
            <a:noAutofit/>
          </a:bodyPr>
          <a:lstStyle/>
          <a:p>
            <a:pPr marL="0" indent="0">
              <a:lnSpc>
                <a:spcPct val="90000"/>
              </a:lnSpc>
              <a:buNone/>
            </a:pPr>
            <a:r>
              <a:rPr lang="en-US" sz="1600" dirty="0">
                <a:solidFill>
                  <a:schemeClr val="tx1">
                    <a:lumMod val="65000"/>
                    <a:lumOff val="35000"/>
                  </a:schemeClr>
                </a:solidFill>
              </a:rPr>
              <a:t>We began the “Appropriate Frame” discussion under the </a:t>
            </a:r>
            <a:r>
              <a:rPr lang="en-US" sz="1600" b="1" u="sng" dirty="0">
                <a:solidFill>
                  <a:schemeClr val="tx1">
                    <a:lumMod val="65000"/>
                    <a:lumOff val="35000"/>
                  </a:schemeClr>
                </a:solidFill>
              </a:rPr>
              <a:t>“Process” </a:t>
            </a:r>
            <a:r>
              <a:rPr lang="en-US" sz="1600" dirty="0">
                <a:solidFill>
                  <a:schemeClr val="tx1">
                    <a:lumMod val="65000"/>
                    <a:lumOff val="35000"/>
                  </a:schemeClr>
                </a:solidFill>
              </a:rPr>
              <a:t>section where the three main elements were identified:  Purpose, scope</a:t>
            </a:r>
          </a:p>
          <a:p>
            <a:pPr marL="0" indent="0">
              <a:lnSpc>
                <a:spcPct val="90000"/>
              </a:lnSpc>
              <a:buNone/>
            </a:pPr>
            <a:r>
              <a:rPr lang="en-US" sz="1600" dirty="0">
                <a:solidFill>
                  <a:schemeClr val="tx1">
                    <a:lumMod val="65000"/>
                    <a:lumOff val="35000"/>
                  </a:schemeClr>
                </a:solidFill>
              </a:rPr>
              <a:t> and perspective.</a:t>
            </a:r>
          </a:p>
          <a:p>
            <a:pPr marL="0" indent="0">
              <a:buNone/>
            </a:pPr>
            <a:endParaRPr lang="en-US" sz="1600" dirty="0">
              <a:solidFill>
                <a:schemeClr val="tx1">
                  <a:lumMod val="65000"/>
                  <a:lumOff val="35000"/>
                </a:schemeClr>
              </a:solidFill>
            </a:endParaRPr>
          </a:p>
          <a:p>
            <a:pPr marL="0" indent="0">
              <a:buNone/>
            </a:pPr>
            <a:endParaRPr lang="en-US" sz="1600" dirty="0">
              <a:solidFill>
                <a:schemeClr val="tx1">
                  <a:lumMod val="65000"/>
                  <a:lumOff val="3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89605155"/>
              </p:ext>
            </p:extLst>
          </p:nvPr>
        </p:nvGraphicFramePr>
        <p:xfrm>
          <a:off x="2792842" y="856596"/>
          <a:ext cx="6096000" cy="5308600"/>
        </p:xfrm>
        <a:graphic>
          <a:graphicData uri="http://schemas.openxmlformats.org/drawingml/2006/table">
            <a:tbl>
              <a:tblPr firstRow="1" bandRow="1">
                <a:tableStyleId>{21E4AEA4-8DFA-4A89-87EB-49C32662AFE0}</a:tableStyleId>
              </a:tblPr>
              <a:tblGrid>
                <a:gridCol w="1954066">
                  <a:extLst>
                    <a:ext uri="{9D8B030D-6E8A-4147-A177-3AD203B41FA5}">
                      <a16:colId xmlns:a16="http://schemas.microsoft.com/office/drawing/2014/main" val="20000"/>
                    </a:ext>
                  </a:extLst>
                </a:gridCol>
                <a:gridCol w="4141934">
                  <a:extLst>
                    <a:ext uri="{9D8B030D-6E8A-4147-A177-3AD203B41FA5}">
                      <a16:colId xmlns:a16="http://schemas.microsoft.com/office/drawing/2014/main" val="20001"/>
                    </a:ext>
                  </a:extLst>
                </a:gridCol>
              </a:tblGrid>
              <a:tr h="370840">
                <a:tc>
                  <a:txBody>
                    <a:bodyPr/>
                    <a:lstStyle/>
                    <a:p>
                      <a:r>
                        <a:rPr lang="en-US" sz="1500" dirty="0">
                          <a:solidFill>
                            <a:schemeClr val="tx1"/>
                          </a:solidFill>
                        </a:rPr>
                        <a:t>Elements</a:t>
                      </a:r>
                    </a:p>
                  </a:txBody>
                  <a:tcPr>
                    <a:solidFill>
                      <a:schemeClr val="accent2">
                        <a:lumMod val="40000"/>
                        <a:lumOff val="60000"/>
                      </a:schemeClr>
                    </a:solidFill>
                  </a:tcPr>
                </a:tc>
                <a:tc>
                  <a:txBody>
                    <a:bodyPr/>
                    <a:lstStyle/>
                    <a:p>
                      <a:r>
                        <a:rPr lang="en-US" sz="1500" b="0" dirty="0">
                          <a:solidFill>
                            <a:srgbClr val="000000"/>
                          </a:solidFill>
                        </a:rPr>
                        <a:t> purpose, perspective,  scope</a:t>
                      </a:r>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r>
                        <a:rPr lang="en-US" sz="1500" b="1" dirty="0"/>
                        <a:t>Tools</a:t>
                      </a:r>
                    </a:p>
                  </a:txBody>
                  <a:tcPr/>
                </a:tc>
                <a:tc>
                  <a:txBody>
                    <a:bodyPr/>
                    <a:lstStyle/>
                    <a:p>
                      <a:r>
                        <a:rPr lang="en-US" sz="1500" b="0" dirty="0">
                          <a:solidFill>
                            <a:srgbClr val="000000"/>
                          </a:solidFill>
                        </a:rPr>
                        <a:t>Vision statement, statement of issues and challenges, session</a:t>
                      </a:r>
                      <a:r>
                        <a:rPr lang="en-US" sz="1500" b="0" baseline="0" dirty="0">
                          <a:solidFill>
                            <a:srgbClr val="000000"/>
                          </a:solidFill>
                        </a:rPr>
                        <a:t> to surface assumptions, decision hierarchy</a:t>
                      </a:r>
                      <a:endParaRPr lang="en-US" sz="1500" b="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500" b="1" dirty="0"/>
                        <a:t>Judging</a:t>
                      </a:r>
                      <a:r>
                        <a:rPr lang="en-US" sz="1500" b="1" baseline="0" dirty="0"/>
                        <a:t> success</a:t>
                      </a:r>
                      <a:endParaRPr lang="en-US" sz="15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dirty="0">
                          <a:solidFill>
                            <a:srgbClr val="000000"/>
                          </a:solidFill>
                        </a:rPr>
                        <a:t>Clear purpose, conscious perspective, defined scope</a:t>
                      </a:r>
                    </a:p>
                  </a:txBody>
                  <a:tcPr/>
                </a:tc>
                <a:extLst>
                  <a:ext uri="{0D108BD9-81ED-4DB2-BD59-A6C34878D82A}">
                    <a16:rowId xmlns:a16="http://schemas.microsoft.com/office/drawing/2014/main" val="10002"/>
                  </a:ext>
                </a:extLst>
              </a:tr>
              <a:tr h="370840">
                <a:tc>
                  <a:txBody>
                    <a:bodyPr/>
                    <a:lstStyle/>
                    <a:p>
                      <a:r>
                        <a:rPr lang="en-US" sz="1500" b="1" dirty="0"/>
                        <a:t>Failure modes</a:t>
                      </a:r>
                    </a:p>
                  </a:txBody>
                  <a:tcPr/>
                </a:tc>
                <a:tc>
                  <a:txBody>
                    <a:bodyPr/>
                    <a:lstStyle/>
                    <a:p>
                      <a:r>
                        <a:rPr lang="en-US" sz="1500" b="0" dirty="0">
                          <a:solidFill>
                            <a:srgbClr val="000000"/>
                          </a:solidFill>
                        </a:rPr>
                        <a:t>Wrong people, wrong perspective or responding to wrong question, plunging in, lack of focus, scope is too broad or narrow</a:t>
                      </a:r>
                    </a:p>
                  </a:txBody>
                  <a:tcPr/>
                </a:tc>
                <a:extLst>
                  <a:ext uri="{0D108BD9-81ED-4DB2-BD59-A6C34878D82A}">
                    <a16:rowId xmlns:a16="http://schemas.microsoft.com/office/drawing/2014/main" val="10003"/>
                  </a:ext>
                </a:extLst>
              </a:tr>
              <a:tr h="370840">
                <a:tc>
                  <a:txBody>
                    <a:bodyPr/>
                    <a:lstStyle/>
                    <a:p>
                      <a:r>
                        <a:rPr lang="en-US" sz="1500" b="1" dirty="0"/>
                        <a:t>Assessing quality</a:t>
                      </a:r>
                    </a:p>
                    <a:p>
                      <a:endParaRPr lang="en-US" sz="1500" b="1" dirty="0"/>
                    </a:p>
                    <a:p>
                      <a:endParaRPr lang="en-US" sz="1500" b="1" dirty="0"/>
                    </a:p>
                    <a:p>
                      <a:endParaRPr lang="en-US" sz="1500" b="1" dirty="0"/>
                    </a:p>
                  </a:txBody>
                  <a:tcPr>
                    <a:solidFill>
                      <a:schemeClr val="accent2">
                        <a:lumMod val="60000"/>
                        <a:lumOff val="40000"/>
                      </a:schemeClr>
                    </a:solidFill>
                  </a:tcPr>
                </a:tc>
                <a:tc>
                  <a:txBody>
                    <a:bodyPr/>
                    <a:lstStyle/>
                    <a:p>
                      <a:r>
                        <a:rPr lang="en-US" sz="1500" b="1" dirty="0">
                          <a:solidFill>
                            <a:schemeClr val="accent2"/>
                          </a:solidFill>
                        </a:rPr>
                        <a:t>0%: “Plunging</a:t>
                      </a:r>
                      <a:r>
                        <a:rPr lang="en-US" sz="1500" b="1" baseline="0" dirty="0">
                          <a:solidFill>
                            <a:schemeClr val="accent2"/>
                          </a:solidFill>
                        </a:rPr>
                        <a:t> in” (also called “frame blindness”)</a:t>
                      </a:r>
                    </a:p>
                    <a:p>
                      <a:pPr marL="285750" indent="-285750">
                        <a:buFont typeface="Arial"/>
                        <a:buChar char="•"/>
                      </a:pPr>
                      <a:r>
                        <a:rPr lang="en-US" sz="1500" b="1" baseline="0" dirty="0">
                          <a:solidFill>
                            <a:schemeClr val="accent2"/>
                          </a:solidFill>
                        </a:rPr>
                        <a:t>No conscious perspective</a:t>
                      </a:r>
                    </a:p>
                    <a:p>
                      <a:pPr marL="285750" indent="-285750">
                        <a:buFont typeface="Arial"/>
                        <a:buChar char="•"/>
                      </a:pPr>
                      <a:r>
                        <a:rPr lang="en-US" sz="1500" b="1" baseline="0" dirty="0">
                          <a:solidFill>
                            <a:schemeClr val="accent2"/>
                          </a:solidFill>
                        </a:rPr>
                        <a:t>Scope unstated </a:t>
                      </a:r>
                    </a:p>
                    <a:p>
                      <a:pPr marL="285750" indent="-285750">
                        <a:buFont typeface="Arial"/>
                        <a:buChar char="•"/>
                      </a:pPr>
                      <a:r>
                        <a:rPr lang="en-US" sz="1500" b="1" baseline="0" dirty="0">
                          <a:solidFill>
                            <a:schemeClr val="accent2"/>
                          </a:solidFill>
                        </a:rPr>
                        <a:t>Assumptions unstated</a:t>
                      </a:r>
                    </a:p>
                    <a:p>
                      <a:pPr marL="0" indent="0">
                        <a:buFont typeface="Arial"/>
                        <a:buNone/>
                      </a:pPr>
                      <a:r>
                        <a:rPr lang="en-US" sz="1500" b="1" baseline="0" dirty="0">
                          <a:solidFill>
                            <a:srgbClr val="FFF639"/>
                          </a:solidFill>
                        </a:rPr>
                        <a:t>50%: Lists are made, but not fully structured regarding:</a:t>
                      </a:r>
                    </a:p>
                    <a:p>
                      <a:pPr marL="285750" indent="-285750">
                        <a:buFont typeface="Arial"/>
                        <a:buChar char="•"/>
                      </a:pPr>
                      <a:r>
                        <a:rPr lang="en-US" sz="1500" b="1" baseline="0" dirty="0">
                          <a:solidFill>
                            <a:srgbClr val="FFFF00"/>
                          </a:solidFill>
                        </a:rPr>
                        <a:t>Issues, perspectives and concerns</a:t>
                      </a:r>
                    </a:p>
                    <a:p>
                      <a:pPr marL="285750" indent="-285750">
                        <a:buFont typeface="Arial"/>
                        <a:buChar char="•"/>
                      </a:pPr>
                      <a:r>
                        <a:rPr lang="en-US" sz="1500" b="1" baseline="0" dirty="0">
                          <a:solidFill>
                            <a:srgbClr val="FFFF00"/>
                          </a:solidFill>
                        </a:rPr>
                        <a:t>Decision makers and project team</a:t>
                      </a:r>
                    </a:p>
                    <a:p>
                      <a:pPr marL="0" indent="0">
                        <a:buFont typeface="Arial"/>
                        <a:buNone/>
                      </a:pPr>
                      <a:r>
                        <a:rPr lang="en-US" sz="1500" b="1" baseline="0" dirty="0">
                          <a:solidFill>
                            <a:srgbClr val="008000"/>
                          </a:solidFill>
                        </a:rPr>
                        <a:t>100%: conscious, shared perspective</a:t>
                      </a:r>
                    </a:p>
                    <a:p>
                      <a:pPr marL="285750" indent="-285750">
                        <a:buFont typeface="Arial"/>
                        <a:buChar char="•"/>
                      </a:pPr>
                      <a:r>
                        <a:rPr lang="en-US" sz="1500" b="1" baseline="0" dirty="0">
                          <a:solidFill>
                            <a:srgbClr val="008000"/>
                          </a:solidFill>
                        </a:rPr>
                        <a:t>Clear statements of: purpose, scope and perspective</a:t>
                      </a:r>
                    </a:p>
                    <a:p>
                      <a:pPr marL="285750" indent="-285750">
                        <a:buFont typeface="Arial"/>
                        <a:buChar char="•"/>
                      </a:pPr>
                      <a:r>
                        <a:rPr lang="en-US" sz="1500" b="1" baseline="0" dirty="0">
                          <a:solidFill>
                            <a:srgbClr val="008000"/>
                          </a:solidFill>
                        </a:rPr>
                        <a:t>Decisions to be addressed</a:t>
                      </a:r>
                      <a:endParaRPr lang="en-US" sz="1500" b="1" dirty="0">
                        <a:solidFill>
                          <a:srgbClr val="008000"/>
                        </a:solidFill>
                      </a:endParaRPr>
                    </a:p>
                  </a:txBody>
                  <a:tcPr>
                    <a:solidFill>
                      <a:schemeClr val="accent2">
                        <a:lumMod val="60000"/>
                        <a:lumOff val="40000"/>
                      </a:schemeClr>
                    </a:solidFill>
                  </a:tcPr>
                </a:tc>
                <a:extLst>
                  <a:ext uri="{0D108BD9-81ED-4DB2-BD59-A6C34878D82A}">
                    <a16:rowId xmlns:a16="http://schemas.microsoft.com/office/drawing/2014/main" val="10004"/>
                  </a:ext>
                </a:extLst>
              </a:tr>
            </a:tbl>
          </a:graphicData>
        </a:graphic>
      </p:graphicFrame>
      <p:pic>
        <p:nvPicPr>
          <p:cNvPr id="27" name="Picture 26"/>
          <p:cNvPicPr/>
          <p:nvPr/>
        </p:nvPicPr>
        <p:blipFill rotWithShape="1">
          <a:blip r:embed="rId3">
            <a:extLst>
              <a:ext uri="{28A0092B-C50C-407E-A947-70E740481C1C}">
                <a14:useLocalDpi xmlns:a14="http://schemas.microsoft.com/office/drawing/2010/main" val="0"/>
              </a:ext>
            </a:extLst>
          </a:blip>
          <a:srcRect l="29822" t="6579" r="32453" b="5687"/>
          <a:stretch/>
        </p:blipFill>
        <p:spPr bwMode="auto">
          <a:xfrm>
            <a:off x="3303156" y="3864213"/>
            <a:ext cx="683556" cy="1646237"/>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4044119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933415"/>
          </a:xfrm>
        </p:spPr>
        <p:txBody>
          <a:bodyPr>
            <a:normAutofit lnSpcReduction="1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chemeClr val="tx1">
                    <a:lumMod val="65000"/>
                    <a:lumOff val="35000"/>
                  </a:schemeClr>
                </a:solidFill>
                <a:latin typeface="+mj-lt"/>
              </a:rPr>
              <a:t>Step 1: Framing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2603500"/>
            <a:ext cx="2146300" cy="33909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18" name="Diagram group"/>
          <p:cNvGrpSpPr/>
          <p:nvPr/>
        </p:nvGrpSpPr>
        <p:grpSpPr>
          <a:xfrm>
            <a:off x="355827" y="2971800"/>
            <a:ext cx="1839709" cy="2385828"/>
            <a:chOff x="2775584" y="2108835"/>
            <a:chExt cx="2577465" cy="2577465"/>
          </a:xfrm>
          <a:scene3d>
            <a:camera prst="perspectiveHeroicExtremeRightFacing" zoom="82000">
              <a:rot lat="21300000" lon="20400000" rev="180000"/>
            </a:camera>
            <a:lightRig rig="morning" dir="t">
              <a:rot lat="0" lon="0" rev="20400000"/>
            </a:lightRig>
          </a:scene3d>
        </p:grpSpPr>
        <p:grpSp>
          <p:nvGrpSpPr>
            <p:cNvPr id="19" name="Group 18"/>
            <p:cNvGrpSpPr/>
            <p:nvPr/>
          </p:nvGrpSpPr>
          <p:grpSpPr>
            <a:xfrm>
              <a:off x="2775584" y="2108835"/>
              <a:ext cx="2577465" cy="2577465"/>
              <a:chOff x="2775584" y="2108835"/>
              <a:chExt cx="2577465" cy="2577465"/>
            </a:xfrm>
          </p:grpSpPr>
          <p:sp>
            <p:nvSpPr>
              <p:cNvPr id="23" name="Shape 22"/>
              <p:cNvSpPr/>
              <p:nvPr/>
            </p:nvSpPr>
            <p:spPr>
              <a:xfrm>
                <a:off x="2775584" y="2108835"/>
                <a:ext cx="2577465" cy="2577465"/>
              </a:xfrm>
              <a:prstGeom prst="gear9">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24" name="Shape 4"/>
              <p:cNvSpPr/>
              <p:nvPr/>
            </p:nvSpPr>
            <p:spPr>
              <a:xfrm>
                <a:off x="3293769" y="2712594"/>
                <a:ext cx="1541095" cy="13248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1. Appropriate fame</a:t>
                </a:r>
              </a:p>
            </p:txBody>
          </p:sp>
        </p:grpSp>
      </p:grpSp>
      <p:sp>
        <p:nvSpPr>
          <p:cNvPr id="27" name="Content Placeholder 2"/>
          <p:cNvSpPr>
            <a:spLocks noGrp="1"/>
          </p:cNvSpPr>
          <p:nvPr>
            <p:ph sz="quarter" idx="17"/>
          </p:nvPr>
        </p:nvSpPr>
        <p:spPr>
          <a:xfrm>
            <a:off x="3010476" y="1276419"/>
            <a:ext cx="5816024" cy="4508500"/>
          </a:xfrm>
        </p:spPr>
        <p:txBody>
          <a:bodyPr>
            <a:noAutofit/>
          </a:bodyPr>
          <a:lstStyle/>
          <a:p>
            <a:pPr marL="0" indent="0">
              <a:buNone/>
            </a:pPr>
            <a:r>
              <a:rPr lang="en-US" sz="1800" b="1" dirty="0">
                <a:solidFill>
                  <a:schemeClr val="tx1">
                    <a:lumMod val="65000"/>
                    <a:lumOff val="35000"/>
                  </a:schemeClr>
                </a:solidFill>
              </a:rPr>
              <a:t>Tools for framing to achieve shared purpose and scope</a:t>
            </a:r>
          </a:p>
          <a:p>
            <a:pPr marL="0" indent="0">
              <a:buNone/>
            </a:pPr>
            <a:endParaRPr lang="en-US" sz="1800" b="1" dirty="0">
              <a:solidFill>
                <a:schemeClr val="tx1">
                  <a:lumMod val="65000"/>
                  <a:lumOff val="35000"/>
                </a:schemeClr>
              </a:solidFill>
            </a:endParaRPr>
          </a:p>
          <a:p>
            <a:r>
              <a:rPr lang="en-US" sz="1800" dirty="0">
                <a:solidFill>
                  <a:schemeClr val="tx1">
                    <a:lumMod val="65000"/>
                    <a:lumOff val="35000"/>
                  </a:schemeClr>
                </a:solidFill>
              </a:rPr>
              <a:t>Vision statement</a:t>
            </a:r>
          </a:p>
          <a:p>
            <a:pPr lvl="1"/>
            <a:r>
              <a:rPr lang="en-US" sz="1800" dirty="0">
                <a:solidFill>
                  <a:schemeClr val="tx1">
                    <a:lumMod val="65000"/>
                    <a:lumOff val="35000"/>
                  </a:schemeClr>
                </a:solidFill>
              </a:rPr>
              <a:t>What are we going to do?</a:t>
            </a:r>
          </a:p>
          <a:p>
            <a:pPr lvl="1"/>
            <a:r>
              <a:rPr lang="en-US" sz="1800" dirty="0">
                <a:solidFill>
                  <a:schemeClr val="tx1">
                    <a:lumMod val="65000"/>
                    <a:lumOff val="35000"/>
                  </a:schemeClr>
                </a:solidFill>
              </a:rPr>
              <a:t>Why are we doing this?</a:t>
            </a:r>
          </a:p>
          <a:p>
            <a:pPr lvl="1"/>
            <a:r>
              <a:rPr lang="en-US" sz="1800" dirty="0">
                <a:solidFill>
                  <a:schemeClr val="tx1">
                    <a:lumMod val="65000"/>
                    <a:lumOff val="35000"/>
                  </a:schemeClr>
                </a:solidFill>
              </a:rPr>
              <a:t>How will we recognize success?</a:t>
            </a:r>
          </a:p>
          <a:p>
            <a:pPr indent="-285750"/>
            <a:r>
              <a:rPr lang="en-US" sz="1800" dirty="0">
                <a:solidFill>
                  <a:schemeClr val="tx1">
                    <a:lumMod val="65000"/>
                    <a:lumOff val="35000"/>
                  </a:schemeClr>
                </a:solidFill>
              </a:rPr>
              <a:t>Process</a:t>
            </a:r>
          </a:p>
          <a:p>
            <a:pPr lvl="1"/>
            <a:r>
              <a:rPr lang="en-US" sz="1800" dirty="0">
                <a:solidFill>
                  <a:schemeClr val="tx1">
                    <a:lumMod val="65000"/>
                    <a:lumOff val="35000"/>
                  </a:schemeClr>
                </a:solidFill>
              </a:rPr>
              <a:t>DDP</a:t>
            </a:r>
          </a:p>
          <a:p>
            <a:pPr lvl="1"/>
            <a:r>
              <a:rPr lang="en-US" sz="1800" dirty="0">
                <a:solidFill>
                  <a:schemeClr val="tx1">
                    <a:lumMod val="65000"/>
                    <a:lumOff val="35000"/>
                  </a:schemeClr>
                </a:solidFill>
              </a:rPr>
              <a:t>ARCIE</a:t>
            </a:r>
          </a:p>
          <a:p>
            <a:r>
              <a:rPr lang="en-US" sz="1800" dirty="0">
                <a:solidFill>
                  <a:schemeClr val="tx1">
                    <a:lumMod val="65000"/>
                    <a:lumOff val="35000"/>
                  </a:schemeClr>
                </a:solidFill>
              </a:rPr>
              <a:t>Decision Hierarchy</a:t>
            </a:r>
          </a:p>
        </p:txBody>
      </p:sp>
      <p:graphicFrame>
        <p:nvGraphicFramePr>
          <p:cNvPr id="29" name="Content Placeholder 3"/>
          <p:cNvGraphicFramePr>
            <a:graphicFrameLocks/>
          </p:cNvGraphicFramePr>
          <p:nvPr>
            <p:extLst>
              <p:ext uri="{D42A27DB-BD31-4B8C-83A1-F6EECF244321}">
                <p14:modId xmlns:p14="http://schemas.microsoft.com/office/powerpoint/2010/main" val="322814977"/>
              </p:ext>
            </p:extLst>
          </p:nvPr>
        </p:nvGraphicFramePr>
        <p:xfrm>
          <a:off x="4351865" y="4060990"/>
          <a:ext cx="4334935" cy="1685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16661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933415"/>
          </a:xfrm>
        </p:spPr>
        <p:txBody>
          <a:bodyPr>
            <a:normAutofit/>
          </a:bodyPr>
          <a:lstStyle/>
          <a:p>
            <a:r>
              <a:rPr lang="en-US" dirty="0">
                <a:solidFill>
                  <a:schemeClr val="accent2"/>
                </a:solidFill>
              </a:rPr>
              <a:t>Steps </a:t>
            </a:r>
          </a:p>
          <a:p>
            <a:pPr algn="ctr"/>
            <a:r>
              <a:rPr lang="en-US" sz="2400" b="1" i="1" dirty="0">
                <a:solidFill>
                  <a:schemeClr val="tx1">
                    <a:lumMod val="65000"/>
                    <a:lumOff val="35000"/>
                  </a:schemeClr>
                </a:solidFill>
                <a:latin typeface="+mj-lt"/>
              </a:rPr>
              <a:t>Considering framing from a multiple party perspective</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658587" y="2997200"/>
            <a:ext cx="2146300" cy="11049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You will need to be aware of frame collisions</a:t>
            </a: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sp>
        <p:nvSpPr>
          <p:cNvPr id="25" name="Content Placeholder 2"/>
          <p:cNvSpPr>
            <a:spLocks noGrp="1"/>
          </p:cNvSpPr>
          <p:nvPr>
            <p:ph sz="quarter" idx="17"/>
          </p:nvPr>
        </p:nvSpPr>
        <p:spPr>
          <a:xfrm>
            <a:off x="3414888" y="917533"/>
            <a:ext cx="2685725" cy="4924467"/>
          </a:xfrm>
        </p:spPr>
        <p:txBody>
          <a:bodyPr>
            <a:noAutofit/>
          </a:bodyPr>
          <a:lstStyle/>
          <a:p>
            <a:pPr marL="57150" indent="0">
              <a:buNone/>
            </a:pPr>
            <a:r>
              <a:rPr lang="en-US" sz="1600" dirty="0">
                <a:solidFill>
                  <a:schemeClr val="tx1">
                    <a:lumMod val="65000"/>
                    <a:lumOff val="35000"/>
                  </a:schemeClr>
                </a:solidFill>
              </a:rPr>
              <a:t>Frames are mental structures which shape the way we view ourselves and the world.</a:t>
            </a:r>
          </a:p>
          <a:p>
            <a:pPr marL="457200" lvl="1" indent="0">
              <a:buNone/>
            </a:pPr>
            <a:endParaRPr lang="en-US" sz="1600" b="1" u="sng" dirty="0">
              <a:solidFill>
                <a:schemeClr val="tx1">
                  <a:lumMod val="65000"/>
                  <a:lumOff val="35000"/>
                </a:schemeClr>
              </a:solidFill>
            </a:endParaRPr>
          </a:p>
          <a:p>
            <a:pPr marL="57150" indent="0">
              <a:buNone/>
            </a:pPr>
            <a:r>
              <a:rPr lang="en-US" sz="1600" dirty="0">
                <a:solidFill>
                  <a:schemeClr val="tx1">
                    <a:lumMod val="65000"/>
                    <a:lumOff val="35000"/>
                  </a:schemeClr>
                </a:solidFill>
              </a:rPr>
              <a:t>There are many type of frames.  We will discuss five frames:</a:t>
            </a:r>
          </a:p>
          <a:p>
            <a:pPr lvl="1">
              <a:buFont typeface="Arial"/>
              <a:buChar char="•"/>
            </a:pPr>
            <a:r>
              <a:rPr lang="en-US" sz="1600" dirty="0">
                <a:solidFill>
                  <a:schemeClr val="tx1">
                    <a:lumMod val="65000"/>
                    <a:lumOff val="35000"/>
                  </a:schemeClr>
                </a:solidFill>
              </a:rPr>
              <a:t>Power frame</a:t>
            </a:r>
          </a:p>
          <a:p>
            <a:pPr lvl="1">
              <a:buFont typeface="Arial"/>
              <a:buChar char="•"/>
            </a:pPr>
            <a:r>
              <a:rPr lang="en-US" sz="1600" dirty="0">
                <a:solidFill>
                  <a:schemeClr val="tx1">
                    <a:lumMod val="65000"/>
                    <a:lumOff val="35000"/>
                  </a:schemeClr>
                </a:solidFill>
              </a:rPr>
              <a:t>Time frame</a:t>
            </a:r>
          </a:p>
          <a:p>
            <a:pPr lvl="1">
              <a:buFont typeface="Arial"/>
              <a:buChar char="•"/>
            </a:pPr>
            <a:r>
              <a:rPr lang="en-US" sz="1600" dirty="0">
                <a:solidFill>
                  <a:schemeClr val="tx1">
                    <a:lumMod val="65000"/>
                    <a:lumOff val="35000"/>
                  </a:schemeClr>
                </a:solidFill>
              </a:rPr>
              <a:t>Analyst frame</a:t>
            </a:r>
          </a:p>
          <a:p>
            <a:pPr lvl="1">
              <a:buFont typeface="Arial"/>
              <a:buChar char="•"/>
            </a:pPr>
            <a:r>
              <a:rPr lang="en-US" sz="1600" dirty="0">
                <a:solidFill>
                  <a:schemeClr val="tx1">
                    <a:lumMod val="65000"/>
                    <a:lumOff val="35000"/>
                  </a:schemeClr>
                </a:solidFill>
              </a:rPr>
              <a:t>Prize frame</a:t>
            </a:r>
          </a:p>
          <a:p>
            <a:pPr lvl="1">
              <a:buFont typeface="Arial"/>
              <a:buChar char="•"/>
            </a:pPr>
            <a:r>
              <a:rPr lang="en-US" sz="1600" dirty="0">
                <a:solidFill>
                  <a:schemeClr val="tx1">
                    <a:lumMod val="65000"/>
                    <a:lumOff val="35000"/>
                  </a:schemeClr>
                </a:solidFill>
              </a:rPr>
              <a:t>Intrigue frame</a:t>
            </a:r>
          </a:p>
          <a:p>
            <a:pPr marL="457200" lvl="1" indent="0">
              <a:buNone/>
            </a:pPr>
            <a:endParaRPr lang="en-US" sz="1600" dirty="0">
              <a:solidFill>
                <a:schemeClr val="tx1">
                  <a:lumMod val="65000"/>
                  <a:lumOff val="35000"/>
                </a:schemeClr>
              </a:solidFill>
            </a:endParaRPr>
          </a:p>
          <a:p>
            <a:pPr marL="57150" indent="0">
              <a:buNone/>
            </a:pPr>
            <a:r>
              <a:rPr lang="en-US" sz="1600" dirty="0">
                <a:solidFill>
                  <a:schemeClr val="tx1">
                    <a:lumMod val="65000"/>
                    <a:lumOff val="35000"/>
                  </a:schemeClr>
                </a:solidFill>
              </a:rPr>
              <a:t>Frames are competitive</a:t>
            </a:r>
          </a:p>
          <a:p>
            <a:pPr marL="457200" lvl="1" indent="0">
              <a:buNone/>
            </a:pPr>
            <a:endParaRPr lang="en-US" sz="1600" dirty="0">
              <a:solidFill>
                <a:schemeClr val="tx1">
                  <a:lumMod val="65000"/>
                  <a:lumOff val="35000"/>
                </a:schemeClr>
              </a:solidFill>
            </a:endParaRPr>
          </a:p>
          <a:p>
            <a:pPr marL="57150" indent="0">
              <a:buNone/>
            </a:pPr>
            <a:r>
              <a:rPr lang="en-US" sz="1600" dirty="0">
                <a:solidFill>
                  <a:schemeClr val="tx1">
                    <a:lumMod val="65000"/>
                    <a:lumOff val="35000"/>
                  </a:schemeClr>
                </a:solidFill>
              </a:rPr>
              <a:t>Frames are rooted in survival instincts</a:t>
            </a:r>
          </a:p>
          <a:p>
            <a:pPr marL="457200" lvl="1" indent="0">
              <a:buNone/>
            </a:pPr>
            <a:endParaRPr lang="en-US" sz="1600" dirty="0">
              <a:solidFill>
                <a:schemeClr val="tx1">
                  <a:lumMod val="65000"/>
                  <a:lumOff val="35000"/>
                </a:schemeClr>
              </a:solidFill>
            </a:endParaRPr>
          </a:p>
        </p:txBody>
      </p:sp>
      <p:sp>
        <p:nvSpPr>
          <p:cNvPr id="26" name="Content Placeholder 2"/>
          <p:cNvSpPr>
            <a:spLocks noGrp="1"/>
          </p:cNvSpPr>
          <p:nvPr>
            <p:ph sz="quarter" idx="17"/>
          </p:nvPr>
        </p:nvSpPr>
        <p:spPr>
          <a:xfrm>
            <a:off x="6235700" y="917533"/>
            <a:ext cx="2576942" cy="4797467"/>
          </a:xfrm>
        </p:spPr>
        <p:txBody>
          <a:bodyPr>
            <a:normAutofit/>
          </a:bodyPr>
          <a:lstStyle/>
          <a:p>
            <a:pPr marL="57150" indent="0">
              <a:buNone/>
            </a:pPr>
            <a:r>
              <a:rPr lang="en-US" sz="1600" dirty="0">
                <a:solidFill>
                  <a:schemeClr val="tx1">
                    <a:lumMod val="65000"/>
                    <a:lumOff val="35000"/>
                  </a:schemeClr>
                </a:solidFill>
              </a:rPr>
              <a:t>Two opposing frames cannot coexist at the same time.  They collide and the stronger frame will absorb the weaker frame.</a:t>
            </a:r>
          </a:p>
          <a:p>
            <a:pPr marL="457200" lvl="1" indent="0">
              <a:buNone/>
            </a:pPr>
            <a:endParaRPr lang="en-US" sz="1600" dirty="0">
              <a:solidFill>
                <a:schemeClr val="tx1">
                  <a:lumMod val="65000"/>
                  <a:lumOff val="35000"/>
                </a:schemeClr>
              </a:solidFill>
            </a:endParaRPr>
          </a:p>
          <a:p>
            <a:pPr marL="57150" indent="0">
              <a:buNone/>
            </a:pPr>
            <a:r>
              <a:rPr lang="en-US" sz="1600" dirty="0">
                <a:solidFill>
                  <a:schemeClr val="tx1">
                    <a:lumMod val="65000"/>
                    <a:lumOff val="35000"/>
                  </a:schemeClr>
                </a:solidFill>
              </a:rPr>
              <a:t>Frame collisions are primal.</a:t>
            </a:r>
          </a:p>
          <a:p>
            <a:pPr marL="57150" indent="0">
              <a:buNone/>
            </a:pPr>
            <a:endParaRPr lang="en-US" sz="1600" dirty="0">
              <a:solidFill>
                <a:schemeClr val="tx1">
                  <a:lumMod val="65000"/>
                  <a:lumOff val="35000"/>
                </a:schemeClr>
              </a:solidFill>
            </a:endParaRPr>
          </a:p>
          <a:p>
            <a:pPr marL="57150" indent="0">
              <a:buNone/>
            </a:pPr>
            <a:r>
              <a:rPr lang="en-US" sz="1600" dirty="0">
                <a:solidFill>
                  <a:schemeClr val="tx1">
                    <a:lumMod val="65000"/>
                    <a:lumOff val="35000"/>
                  </a:schemeClr>
                </a:solidFill>
              </a:rPr>
              <a:t>These dynamics will be in play during the first step of DQ when you frame the problem.  </a:t>
            </a:r>
          </a:p>
          <a:p>
            <a:pPr marL="57150" indent="0">
              <a:buNone/>
            </a:pPr>
            <a:endParaRPr lang="en-US" sz="1600" dirty="0">
              <a:solidFill>
                <a:schemeClr val="tx1">
                  <a:lumMod val="65000"/>
                  <a:lumOff val="35000"/>
                </a:schemeClr>
              </a:solidFill>
            </a:endParaRPr>
          </a:p>
          <a:p>
            <a:pPr marL="57150" indent="0">
              <a:buNone/>
            </a:pPr>
            <a:r>
              <a:rPr lang="en-US" sz="1600" dirty="0">
                <a:solidFill>
                  <a:schemeClr val="tx1">
                    <a:lumMod val="65000"/>
                    <a:lumOff val="35000"/>
                  </a:schemeClr>
                </a:solidFill>
              </a:rPr>
              <a:t>We are actually discussing two definitions of framing and these two overlap.  </a:t>
            </a:r>
          </a:p>
        </p:txBody>
      </p:sp>
      <p:pic>
        <p:nvPicPr>
          <p:cNvPr id="3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852711" y="1417638"/>
            <a:ext cx="1952176" cy="1367281"/>
          </a:xfrm>
          <a:prstGeom prst="rect">
            <a:avLst/>
          </a:prstGeom>
        </p:spPr>
      </p:pic>
      <p:sp>
        <p:nvSpPr>
          <p:cNvPr id="35" name="TextBox 1"/>
          <p:cNvSpPr txBox="1"/>
          <p:nvPr/>
        </p:nvSpPr>
        <p:spPr>
          <a:xfrm rot="19334786">
            <a:off x="626110" y="1690564"/>
            <a:ext cx="2064085" cy="40011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ln w="50800"/>
                <a:solidFill>
                  <a:schemeClr val="bg1"/>
                </a:solidFill>
              </a:rPr>
              <a:t>Sound familiar?</a:t>
            </a:r>
          </a:p>
        </p:txBody>
      </p:sp>
      <p:sp>
        <p:nvSpPr>
          <p:cNvPr id="36" name="Rectangle 35"/>
          <p:cNvSpPr/>
          <p:nvPr/>
        </p:nvSpPr>
        <p:spPr>
          <a:xfrm>
            <a:off x="719679" y="4203700"/>
            <a:ext cx="2146300" cy="1751188"/>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You will need to assess whether the dynamic is one of collaboration, coordination or competition</a:t>
            </a:r>
          </a:p>
          <a:p>
            <a:pPr algn="ctr"/>
            <a:endParaRPr lang="en-US" sz="1400" dirty="0">
              <a:solidFill>
                <a:srgbClr val="C0504D"/>
              </a:solidFill>
            </a:endParaRPr>
          </a:p>
          <a:p>
            <a:pPr algn="ctr"/>
            <a:r>
              <a:rPr lang="en-US" sz="1400" dirty="0">
                <a:solidFill>
                  <a:srgbClr val="C0504D"/>
                </a:solidFill>
              </a:rPr>
              <a:t>(Remember the arm wrestle exercise?)</a:t>
            </a:r>
          </a:p>
        </p:txBody>
      </p:sp>
    </p:spTree>
    <p:extLst>
      <p:ext uri="{BB962C8B-B14F-4D97-AF65-F5344CB8AC3E}">
        <p14:creationId xmlns:p14="http://schemas.microsoft.com/office/powerpoint/2010/main" val="364626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7" name="Text Placeholder 6"/>
          <p:cNvSpPr>
            <a:spLocks noGrp="1"/>
          </p:cNvSpPr>
          <p:nvPr>
            <p:ph type="body" sz="quarter" idx="14"/>
          </p:nvPr>
        </p:nvSpPr>
        <p:spPr/>
        <p:txBody>
          <a:bodyPr/>
          <a:lstStyle/>
          <a:p>
            <a:r>
              <a:rPr lang="en-US" dirty="0"/>
              <a:t>Why this is important </a:t>
            </a:r>
          </a:p>
          <a:p>
            <a:r>
              <a:rPr lang="en-US" dirty="0"/>
              <a:t>Biases, uncertainty and probability</a:t>
            </a:r>
          </a:p>
          <a:p>
            <a:r>
              <a:rPr lang="en-US" dirty="0"/>
              <a:t>What is decision science?</a:t>
            </a:r>
          </a:p>
          <a:p>
            <a:r>
              <a:rPr lang="en-US" dirty="0"/>
              <a:t>Successes in other fields</a:t>
            </a:r>
          </a:p>
        </p:txBody>
      </p:sp>
      <p:sp>
        <p:nvSpPr>
          <p:cNvPr id="11" name="Text Placeholder 10"/>
          <p:cNvSpPr>
            <a:spLocks noGrp="1"/>
          </p:cNvSpPr>
          <p:nvPr>
            <p:ph type="body" sz="quarter" idx="15"/>
          </p:nvPr>
        </p:nvSpPr>
        <p:spPr/>
        <p:txBody>
          <a:bodyPr/>
          <a:lstStyle/>
          <a:p>
            <a:r>
              <a:rPr lang="en-US" dirty="0"/>
              <a:t>01</a:t>
            </a:r>
          </a:p>
        </p:txBody>
      </p:sp>
      <p:sp>
        <p:nvSpPr>
          <p:cNvPr id="8" name="Rectangle 7">
            <a:hlinkClick r:id="" action="ppaction://noaction"/>
          </p:cNvPr>
          <p:cNvSpPr/>
          <p:nvPr/>
        </p:nvSpPr>
        <p:spPr>
          <a:xfrm>
            <a:off x="457729" y="5064058"/>
            <a:ext cx="4154909" cy="312442"/>
          </a:xfrm>
          <a:prstGeom prst="rect">
            <a:avLst/>
          </a:prstGeom>
          <a:solidFill>
            <a:schemeClr val="accent3">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Rectangle 8">
            <a:hlinkClick r:id="" action="ppaction://noaction"/>
          </p:cNvPr>
          <p:cNvSpPr/>
          <p:nvPr/>
        </p:nvSpPr>
        <p:spPr>
          <a:xfrm>
            <a:off x="457731" y="5514362"/>
            <a:ext cx="4154909" cy="312442"/>
          </a:xfrm>
          <a:prstGeom prst="rect">
            <a:avLst/>
          </a:prstGeom>
          <a:solidFill>
            <a:schemeClr val="accent3">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3021814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933415"/>
          </a:xfrm>
        </p:spPr>
        <p:txBody>
          <a:bodyPr>
            <a:normAutofit/>
          </a:bodyPr>
          <a:lstStyle/>
          <a:p>
            <a:r>
              <a:rPr lang="en-US" dirty="0">
                <a:solidFill>
                  <a:schemeClr val="accent2"/>
                </a:solidFill>
              </a:rPr>
              <a:t>Steps </a:t>
            </a:r>
          </a:p>
          <a:p>
            <a:pPr algn="ctr"/>
            <a:r>
              <a:rPr lang="en-US" sz="2400" b="1" i="1" dirty="0">
                <a:solidFill>
                  <a:schemeClr val="tx1">
                    <a:lumMod val="65000"/>
                    <a:lumOff val="35000"/>
                  </a:schemeClr>
                </a:solidFill>
                <a:latin typeface="+mj-lt"/>
              </a:rPr>
              <a:t>More on framing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124200"/>
            <a:ext cx="2146300" cy="28702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18" name="Diagram group"/>
          <p:cNvGrpSpPr/>
          <p:nvPr/>
        </p:nvGrpSpPr>
        <p:grpSpPr>
          <a:xfrm>
            <a:off x="420890" y="3399091"/>
            <a:ext cx="1839709" cy="2385828"/>
            <a:chOff x="2775584" y="2108835"/>
            <a:chExt cx="2577465" cy="2577465"/>
          </a:xfrm>
          <a:scene3d>
            <a:camera prst="perspectiveHeroicExtremeRightFacing" zoom="82000">
              <a:rot lat="21300000" lon="20400000" rev="180000"/>
            </a:camera>
            <a:lightRig rig="morning" dir="t">
              <a:rot lat="0" lon="0" rev="20400000"/>
            </a:lightRig>
          </a:scene3d>
        </p:grpSpPr>
        <p:grpSp>
          <p:nvGrpSpPr>
            <p:cNvPr id="19" name="Group 18"/>
            <p:cNvGrpSpPr/>
            <p:nvPr/>
          </p:nvGrpSpPr>
          <p:grpSpPr>
            <a:xfrm>
              <a:off x="2775584" y="2108835"/>
              <a:ext cx="2577465" cy="2577465"/>
              <a:chOff x="2775584" y="2108835"/>
              <a:chExt cx="2577465" cy="2577465"/>
            </a:xfrm>
          </p:grpSpPr>
          <p:sp>
            <p:nvSpPr>
              <p:cNvPr id="23" name="Shape 22"/>
              <p:cNvSpPr/>
              <p:nvPr/>
            </p:nvSpPr>
            <p:spPr>
              <a:xfrm>
                <a:off x="2775584" y="2108835"/>
                <a:ext cx="2577465" cy="2577465"/>
              </a:xfrm>
              <a:prstGeom prst="gear9">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24" name="Shape 4"/>
              <p:cNvSpPr/>
              <p:nvPr/>
            </p:nvSpPr>
            <p:spPr>
              <a:xfrm>
                <a:off x="3293769" y="2712594"/>
                <a:ext cx="1541095" cy="13248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1. Appropriate fame</a:t>
                </a:r>
              </a:p>
            </p:txBody>
          </p:sp>
        </p:grpSp>
      </p:grpSp>
      <p:sp>
        <p:nvSpPr>
          <p:cNvPr id="27" name="Content Placeholder 2"/>
          <p:cNvSpPr>
            <a:spLocks noGrp="1"/>
          </p:cNvSpPr>
          <p:nvPr>
            <p:ph sz="quarter" idx="17"/>
          </p:nvPr>
        </p:nvSpPr>
        <p:spPr>
          <a:xfrm>
            <a:off x="3010476" y="2146300"/>
            <a:ext cx="5816024" cy="3638619"/>
          </a:xfrm>
        </p:spPr>
        <p:txBody>
          <a:bodyPr>
            <a:noAutofit/>
          </a:bodyPr>
          <a:lstStyle/>
          <a:p>
            <a:pPr marL="0" indent="0">
              <a:buNone/>
            </a:pPr>
            <a:r>
              <a:rPr lang="en-US" sz="1800" dirty="0">
                <a:solidFill>
                  <a:schemeClr val="tx1">
                    <a:lumMod val="65000"/>
                    <a:lumOff val="35000"/>
                  </a:schemeClr>
                </a:solidFill>
              </a:rPr>
              <a:t>Framing filters out what is irrelevant or immaterial.</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Framing answers these three questions:</a:t>
            </a:r>
          </a:p>
          <a:p>
            <a:pPr>
              <a:buAutoNum type="arabicPeriod"/>
            </a:pPr>
            <a:r>
              <a:rPr lang="en-US" sz="1800" dirty="0">
                <a:solidFill>
                  <a:schemeClr val="tx1">
                    <a:lumMod val="65000"/>
                    <a:lumOff val="35000"/>
                  </a:schemeClr>
                </a:solidFill>
              </a:rPr>
              <a:t>What is the decision</a:t>
            </a:r>
          </a:p>
          <a:p>
            <a:pPr>
              <a:buAutoNum type="arabicPeriod"/>
            </a:pPr>
            <a:r>
              <a:rPr lang="en-US" sz="1800" dirty="0">
                <a:solidFill>
                  <a:schemeClr val="tx1">
                    <a:lumMod val="65000"/>
                    <a:lumOff val="35000"/>
                  </a:schemeClr>
                </a:solidFill>
              </a:rPr>
              <a:t>When does the decision need to be made?</a:t>
            </a:r>
          </a:p>
          <a:p>
            <a:pPr>
              <a:buAutoNum type="arabicPeriod"/>
            </a:pPr>
            <a:r>
              <a:rPr lang="en-US" sz="1800" dirty="0">
                <a:solidFill>
                  <a:schemeClr val="tx1">
                    <a:lumMod val="65000"/>
                    <a:lumOff val="35000"/>
                  </a:schemeClr>
                </a:solidFill>
              </a:rPr>
              <a:t>Who should be involved?</a:t>
            </a:r>
          </a:p>
          <a:p>
            <a:pPr>
              <a:buAutoNum type="arabicPeriod"/>
            </a:pPr>
            <a:endParaRPr lang="en-US" sz="1800" dirty="0">
              <a:solidFill>
                <a:schemeClr val="tx1">
                  <a:lumMod val="65000"/>
                  <a:lumOff val="35000"/>
                </a:schemeClr>
              </a:solidFill>
            </a:endParaRPr>
          </a:p>
          <a:p>
            <a:pPr marL="0" indent="0">
              <a:buNone/>
            </a:pPr>
            <a:endParaRPr lang="en-US" sz="1800" dirty="0">
              <a:solidFill>
                <a:schemeClr val="tx1">
                  <a:lumMod val="65000"/>
                  <a:lumOff val="35000"/>
                </a:schemeClr>
              </a:solidFill>
            </a:endParaRPr>
          </a:p>
        </p:txBody>
      </p:sp>
    </p:spTree>
    <p:extLst>
      <p:ext uri="{BB962C8B-B14F-4D97-AF65-F5344CB8AC3E}">
        <p14:creationId xmlns:p14="http://schemas.microsoft.com/office/powerpoint/2010/main" val="24724053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933415"/>
          </a:xfrm>
        </p:spPr>
        <p:txBody>
          <a:bodyPr>
            <a:normAutofit/>
          </a:bodyPr>
          <a:lstStyle/>
          <a:p>
            <a:r>
              <a:rPr lang="en-US" dirty="0">
                <a:solidFill>
                  <a:schemeClr val="accent2"/>
                </a:solidFill>
              </a:rPr>
              <a:t>Steps </a:t>
            </a:r>
          </a:p>
          <a:p>
            <a:pPr algn="ctr"/>
            <a:r>
              <a:rPr lang="en-US" sz="2400" b="1" i="1" dirty="0">
                <a:solidFill>
                  <a:schemeClr val="tx1">
                    <a:lumMod val="65000"/>
                    <a:lumOff val="35000"/>
                  </a:schemeClr>
                </a:solidFill>
                <a:latin typeface="+mj-lt"/>
              </a:rPr>
              <a:t>More on framing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124200"/>
            <a:ext cx="2146300" cy="28702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18" name="Diagram group"/>
          <p:cNvGrpSpPr/>
          <p:nvPr/>
        </p:nvGrpSpPr>
        <p:grpSpPr>
          <a:xfrm>
            <a:off x="420890" y="3399091"/>
            <a:ext cx="1839709" cy="2385828"/>
            <a:chOff x="2775584" y="2108835"/>
            <a:chExt cx="2577465" cy="2577465"/>
          </a:xfrm>
          <a:scene3d>
            <a:camera prst="perspectiveHeroicExtremeRightFacing" zoom="82000">
              <a:rot lat="21300000" lon="20400000" rev="180000"/>
            </a:camera>
            <a:lightRig rig="morning" dir="t">
              <a:rot lat="0" lon="0" rev="20400000"/>
            </a:lightRig>
          </a:scene3d>
        </p:grpSpPr>
        <p:grpSp>
          <p:nvGrpSpPr>
            <p:cNvPr id="19" name="Group 18"/>
            <p:cNvGrpSpPr/>
            <p:nvPr/>
          </p:nvGrpSpPr>
          <p:grpSpPr>
            <a:xfrm>
              <a:off x="2775584" y="2108835"/>
              <a:ext cx="2577465" cy="2577465"/>
              <a:chOff x="2775584" y="2108835"/>
              <a:chExt cx="2577465" cy="2577465"/>
            </a:xfrm>
          </p:grpSpPr>
          <p:sp>
            <p:nvSpPr>
              <p:cNvPr id="23" name="Shape 22"/>
              <p:cNvSpPr/>
              <p:nvPr/>
            </p:nvSpPr>
            <p:spPr>
              <a:xfrm>
                <a:off x="2775584" y="2108835"/>
                <a:ext cx="2577465" cy="2577465"/>
              </a:xfrm>
              <a:prstGeom prst="gear9">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24" name="Shape 4"/>
              <p:cNvSpPr/>
              <p:nvPr/>
            </p:nvSpPr>
            <p:spPr>
              <a:xfrm>
                <a:off x="3293769" y="2712594"/>
                <a:ext cx="1541095" cy="13248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1. Appropriate fame</a:t>
                </a:r>
              </a:p>
            </p:txBody>
          </p:sp>
        </p:grpSp>
      </p:grpSp>
      <p:sp>
        <p:nvSpPr>
          <p:cNvPr id="27" name="Content Placeholder 2"/>
          <p:cNvSpPr>
            <a:spLocks noGrp="1"/>
          </p:cNvSpPr>
          <p:nvPr>
            <p:ph sz="quarter" idx="17"/>
          </p:nvPr>
        </p:nvSpPr>
        <p:spPr>
          <a:xfrm>
            <a:off x="3010476" y="977900"/>
            <a:ext cx="5816024" cy="4807019"/>
          </a:xfrm>
        </p:spPr>
        <p:txBody>
          <a:bodyPr>
            <a:noAutofit/>
          </a:bodyPr>
          <a:lstStyle/>
          <a:p>
            <a:pPr marL="0" indent="0">
              <a:buNone/>
            </a:pPr>
            <a:r>
              <a:rPr lang="en-US" sz="1800" dirty="0">
                <a:solidFill>
                  <a:schemeClr val="tx1">
                    <a:lumMod val="65000"/>
                    <a:lumOff val="35000"/>
                  </a:schemeClr>
                </a:solidFill>
              </a:rPr>
              <a:t>Framing the problem in two different ways influences choices and decisions.  </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Framing is referred to the decision-maker’s conception of acts, outcomes and contingencies associated with a particular choice.  </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The frame that a decision maker adopts is partially controlled by the formulation of the problem and by the decision-maker’s norms, habits and characteristics.  This is the overlap of the two definitions of framing</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The following demonstrates the effect of framing where inconsequential changes in the formation of choice problems caused significant shifts of preference.</a:t>
            </a:r>
          </a:p>
          <a:p>
            <a:pPr marL="0" indent="0">
              <a:buNone/>
            </a:pPr>
            <a:endParaRPr lang="en-US" sz="1800" dirty="0">
              <a:solidFill>
                <a:schemeClr val="tx1">
                  <a:lumMod val="65000"/>
                  <a:lumOff val="35000"/>
                </a:schemeClr>
              </a:solidFill>
            </a:endParaRPr>
          </a:p>
        </p:txBody>
      </p:sp>
      <p:sp>
        <p:nvSpPr>
          <p:cNvPr id="25" name="Rectangle 24"/>
          <p:cNvSpPr/>
          <p:nvPr/>
        </p:nvSpPr>
        <p:spPr>
          <a:xfrm>
            <a:off x="270756" y="825500"/>
            <a:ext cx="2146300" cy="20193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Source:  “The faming of decision and the psychology of choice”: http://</a:t>
            </a:r>
            <a:r>
              <a:rPr lang="en-US" sz="1400" dirty="0" err="1">
                <a:solidFill>
                  <a:srgbClr val="C0504D"/>
                </a:solidFill>
              </a:rPr>
              <a:t>www.uta.edu</a:t>
            </a:r>
            <a:r>
              <a:rPr lang="en-US" sz="1400" dirty="0">
                <a:solidFill>
                  <a:srgbClr val="C0504D"/>
                </a:solidFill>
              </a:rPr>
              <a:t>/faculty/</a:t>
            </a:r>
            <a:r>
              <a:rPr lang="en-US" sz="1400" dirty="0" err="1">
                <a:solidFill>
                  <a:srgbClr val="C0504D"/>
                </a:solidFill>
              </a:rPr>
              <a:t>richarme</a:t>
            </a:r>
            <a:r>
              <a:rPr lang="en-US" sz="1400" dirty="0">
                <a:solidFill>
                  <a:srgbClr val="C0504D"/>
                </a:solidFill>
              </a:rPr>
              <a:t>/MARK%205342/Articles/Tversky%2081.pdf</a:t>
            </a:r>
          </a:p>
        </p:txBody>
      </p:sp>
    </p:spTree>
    <p:extLst>
      <p:ext uri="{BB962C8B-B14F-4D97-AF65-F5344CB8AC3E}">
        <p14:creationId xmlns:p14="http://schemas.microsoft.com/office/powerpoint/2010/main" val="31543378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933415"/>
          </a:xfrm>
        </p:spPr>
        <p:txBody>
          <a:bodyPr>
            <a:normAutofit/>
          </a:bodyPr>
          <a:lstStyle/>
          <a:p>
            <a:r>
              <a:rPr lang="en-US" dirty="0">
                <a:solidFill>
                  <a:schemeClr val="accent2"/>
                </a:solidFill>
              </a:rPr>
              <a:t>Steps </a:t>
            </a:r>
          </a:p>
          <a:p>
            <a:pPr algn="ctr"/>
            <a:r>
              <a:rPr lang="en-US" sz="2400" b="1" i="1" dirty="0">
                <a:solidFill>
                  <a:schemeClr val="tx1">
                    <a:lumMod val="65000"/>
                    <a:lumOff val="35000"/>
                  </a:schemeClr>
                </a:solidFill>
                <a:latin typeface="+mj-lt"/>
              </a:rPr>
              <a:t>More on framing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124200"/>
            <a:ext cx="2146300" cy="28702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18" name="Diagram group"/>
          <p:cNvGrpSpPr/>
          <p:nvPr/>
        </p:nvGrpSpPr>
        <p:grpSpPr>
          <a:xfrm>
            <a:off x="420890" y="3399091"/>
            <a:ext cx="1839709" cy="2385828"/>
            <a:chOff x="2775584" y="2108835"/>
            <a:chExt cx="2577465" cy="2577465"/>
          </a:xfrm>
          <a:scene3d>
            <a:camera prst="perspectiveHeroicExtremeRightFacing" zoom="82000">
              <a:rot lat="21300000" lon="20400000" rev="180000"/>
            </a:camera>
            <a:lightRig rig="morning" dir="t">
              <a:rot lat="0" lon="0" rev="20400000"/>
            </a:lightRig>
          </a:scene3d>
        </p:grpSpPr>
        <p:grpSp>
          <p:nvGrpSpPr>
            <p:cNvPr id="19" name="Group 18"/>
            <p:cNvGrpSpPr/>
            <p:nvPr/>
          </p:nvGrpSpPr>
          <p:grpSpPr>
            <a:xfrm>
              <a:off x="2775584" y="2108835"/>
              <a:ext cx="2577465" cy="2577465"/>
              <a:chOff x="2775584" y="2108835"/>
              <a:chExt cx="2577465" cy="2577465"/>
            </a:xfrm>
          </p:grpSpPr>
          <p:sp>
            <p:nvSpPr>
              <p:cNvPr id="23" name="Shape 22"/>
              <p:cNvSpPr/>
              <p:nvPr/>
            </p:nvSpPr>
            <p:spPr>
              <a:xfrm>
                <a:off x="2775584" y="2108835"/>
                <a:ext cx="2577465" cy="2577465"/>
              </a:xfrm>
              <a:prstGeom prst="gear9">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24" name="Shape 4"/>
              <p:cNvSpPr/>
              <p:nvPr/>
            </p:nvSpPr>
            <p:spPr>
              <a:xfrm>
                <a:off x="3293769" y="2712594"/>
                <a:ext cx="1541095" cy="13248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1. Appropriate fame</a:t>
                </a:r>
              </a:p>
            </p:txBody>
          </p:sp>
        </p:grpSp>
      </p:grpSp>
      <p:sp>
        <p:nvSpPr>
          <p:cNvPr id="27" name="Content Placeholder 2"/>
          <p:cNvSpPr>
            <a:spLocks noGrp="1"/>
          </p:cNvSpPr>
          <p:nvPr>
            <p:ph sz="quarter" idx="17"/>
          </p:nvPr>
        </p:nvSpPr>
        <p:spPr>
          <a:xfrm>
            <a:off x="3010476" y="977900"/>
            <a:ext cx="5816024" cy="4807019"/>
          </a:xfrm>
        </p:spPr>
        <p:txBody>
          <a:bodyPr>
            <a:noAutofit/>
          </a:bodyPr>
          <a:lstStyle/>
          <a:p>
            <a:pPr marL="0" indent="0">
              <a:buNone/>
            </a:pPr>
            <a:r>
              <a:rPr lang="en-US" sz="1800" dirty="0">
                <a:solidFill>
                  <a:schemeClr val="tx1">
                    <a:lumMod val="65000"/>
                    <a:lumOff val="35000"/>
                  </a:schemeClr>
                </a:solidFill>
              </a:rPr>
              <a:t>Consider </a:t>
            </a:r>
            <a:r>
              <a:rPr lang="en-US" sz="1800" dirty="0" err="1">
                <a:solidFill>
                  <a:schemeClr val="tx1">
                    <a:lumMod val="65000"/>
                    <a:lumOff val="35000"/>
                  </a:schemeClr>
                </a:solidFill>
              </a:rPr>
              <a:t>Tversky’s</a:t>
            </a:r>
            <a:r>
              <a:rPr lang="en-US" sz="1800" dirty="0">
                <a:solidFill>
                  <a:schemeClr val="tx1">
                    <a:lumMod val="65000"/>
                    <a:lumOff val="35000"/>
                  </a:schemeClr>
                </a:solidFill>
              </a:rPr>
              <a:t> findings in these two problems:</a:t>
            </a:r>
          </a:p>
          <a:p>
            <a:pPr marL="0" indent="0">
              <a:buNone/>
            </a:pPr>
            <a:r>
              <a:rPr lang="en-US" sz="1800" b="1" dirty="0">
                <a:solidFill>
                  <a:schemeClr val="tx1">
                    <a:lumMod val="65000"/>
                    <a:lumOff val="35000"/>
                  </a:schemeClr>
                </a:solidFill>
              </a:rPr>
              <a:t>Problem 1</a:t>
            </a:r>
            <a:r>
              <a:rPr lang="en-US" sz="1800" dirty="0">
                <a:solidFill>
                  <a:schemeClr val="tx1">
                    <a:lumMod val="65000"/>
                    <a:lumOff val="35000"/>
                  </a:schemeClr>
                </a:solidFill>
              </a:rPr>
              <a:t>:  [</a:t>
            </a:r>
            <a:r>
              <a:rPr lang="en-US" sz="1800" i="1" dirty="0">
                <a:solidFill>
                  <a:schemeClr val="tx1">
                    <a:lumMod val="65000"/>
                    <a:lumOff val="35000"/>
                  </a:schemeClr>
                </a:solidFill>
              </a:rPr>
              <a:t>N</a:t>
            </a:r>
            <a:r>
              <a:rPr lang="en-US" sz="1800" dirty="0">
                <a:solidFill>
                  <a:schemeClr val="tx1">
                    <a:lumMod val="65000"/>
                    <a:lumOff val="35000"/>
                  </a:schemeClr>
                </a:solidFill>
              </a:rPr>
              <a:t>=152]: Imagine that the US is preparing for the outbreak of an unusual disease which is expected to kill 600 people.  Two alternative programs to combat the disease have been proposed:</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If Program A is adopted, 200 people will be saved [72%]</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If Program B is adopted there is 1/3 probability that 600 people will be saved and 2/3 probability that no people will be saved. [28%]</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The majority choice in this problem is risk averse:  the prospect of certainly saving 200 lives is more attractive than a risky prospect of equal expected value, which is a one-in three chance of saving 600 lives.</a:t>
            </a:r>
          </a:p>
          <a:p>
            <a:pPr marL="0" indent="0">
              <a:buNone/>
            </a:pPr>
            <a:endParaRPr lang="en-US" sz="1800" dirty="0">
              <a:solidFill>
                <a:schemeClr val="tx1">
                  <a:lumMod val="65000"/>
                  <a:lumOff val="35000"/>
                </a:schemeClr>
              </a:solidFill>
            </a:endParaRPr>
          </a:p>
        </p:txBody>
      </p:sp>
      <p:sp>
        <p:nvSpPr>
          <p:cNvPr id="25" name="Rectangle 24"/>
          <p:cNvSpPr/>
          <p:nvPr/>
        </p:nvSpPr>
        <p:spPr>
          <a:xfrm>
            <a:off x="270756" y="825500"/>
            <a:ext cx="2146300" cy="20193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Source:  “The faming if decision and the psychology of choice”: http://</a:t>
            </a:r>
            <a:r>
              <a:rPr lang="en-US" sz="1400" dirty="0" err="1">
                <a:solidFill>
                  <a:srgbClr val="C0504D"/>
                </a:solidFill>
              </a:rPr>
              <a:t>www.uta.edu</a:t>
            </a:r>
            <a:r>
              <a:rPr lang="en-US" sz="1400" dirty="0">
                <a:solidFill>
                  <a:srgbClr val="C0504D"/>
                </a:solidFill>
              </a:rPr>
              <a:t>/faculty/</a:t>
            </a:r>
            <a:r>
              <a:rPr lang="en-US" sz="1400" dirty="0" err="1">
                <a:solidFill>
                  <a:srgbClr val="C0504D"/>
                </a:solidFill>
              </a:rPr>
              <a:t>richarme</a:t>
            </a:r>
            <a:r>
              <a:rPr lang="en-US" sz="1400" dirty="0">
                <a:solidFill>
                  <a:srgbClr val="C0504D"/>
                </a:solidFill>
              </a:rPr>
              <a:t>/MARK%205342/Articles/Tversky%2081.pdf</a:t>
            </a:r>
          </a:p>
        </p:txBody>
      </p:sp>
    </p:spTree>
    <p:extLst>
      <p:ext uri="{BB962C8B-B14F-4D97-AF65-F5344CB8AC3E}">
        <p14:creationId xmlns:p14="http://schemas.microsoft.com/office/powerpoint/2010/main" val="379295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933415"/>
          </a:xfrm>
        </p:spPr>
        <p:txBody>
          <a:bodyPr>
            <a:normAutofit/>
          </a:bodyPr>
          <a:lstStyle/>
          <a:p>
            <a:r>
              <a:rPr lang="en-US" dirty="0">
                <a:solidFill>
                  <a:schemeClr val="accent2"/>
                </a:solidFill>
              </a:rPr>
              <a:t>Steps </a:t>
            </a:r>
          </a:p>
          <a:p>
            <a:pPr algn="ctr"/>
            <a:r>
              <a:rPr lang="en-US" sz="2400" b="1" i="1" dirty="0">
                <a:solidFill>
                  <a:schemeClr val="tx1">
                    <a:lumMod val="65000"/>
                    <a:lumOff val="35000"/>
                  </a:schemeClr>
                </a:solidFill>
                <a:latin typeface="+mj-lt"/>
              </a:rPr>
              <a:t>More on framing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124200"/>
            <a:ext cx="2146300" cy="28702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18" name="Diagram group"/>
          <p:cNvGrpSpPr/>
          <p:nvPr/>
        </p:nvGrpSpPr>
        <p:grpSpPr>
          <a:xfrm>
            <a:off x="420890" y="3399091"/>
            <a:ext cx="1839709" cy="2385828"/>
            <a:chOff x="2775584" y="2108835"/>
            <a:chExt cx="2577465" cy="2577465"/>
          </a:xfrm>
          <a:scene3d>
            <a:camera prst="perspectiveHeroicExtremeRightFacing" zoom="82000">
              <a:rot lat="21300000" lon="20400000" rev="180000"/>
            </a:camera>
            <a:lightRig rig="morning" dir="t">
              <a:rot lat="0" lon="0" rev="20400000"/>
            </a:lightRig>
          </a:scene3d>
        </p:grpSpPr>
        <p:grpSp>
          <p:nvGrpSpPr>
            <p:cNvPr id="19" name="Group 18"/>
            <p:cNvGrpSpPr/>
            <p:nvPr/>
          </p:nvGrpSpPr>
          <p:grpSpPr>
            <a:xfrm>
              <a:off x="2775584" y="2108835"/>
              <a:ext cx="2577465" cy="2577465"/>
              <a:chOff x="2775584" y="2108835"/>
              <a:chExt cx="2577465" cy="2577465"/>
            </a:xfrm>
          </p:grpSpPr>
          <p:sp>
            <p:nvSpPr>
              <p:cNvPr id="23" name="Shape 22"/>
              <p:cNvSpPr/>
              <p:nvPr/>
            </p:nvSpPr>
            <p:spPr>
              <a:xfrm>
                <a:off x="2775584" y="2108835"/>
                <a:ext cx="2577465" cy="2577465"/>
              </a:xfrm>
              <a:prstGeom prst="gear9">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24" name="Shape 4"/>
              <p:cNvSpPr/>
              <p:nvPr/>
            </p:nvSpPr>
            <p:spPr>
              <a:xfrm>
                <a:off x="3293769" y="2712594"/>
                <a:ext cx="1541095" cy="13248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1. Appropriate fame</a:t>
                </a:r>
              </a:p>
            </p:txBody>
          </p:sp>
        </p:grpSp>
      </p:grpSp>
      <p:sp>
        <p:nvSpPr>
          <p:cNvPr id="27" name="Content Placeholder 2"/>
          <p:cNvSpPr>
            <a:spLocks noGrp="1"/>
          </p:cNvSpPr>
          <p:nvPr>
            <p:ph sz="quarter" idx="17"/>
          </p:nvPr>
        </p:nvSpPr>
        <p:spPr>
          <a:xfrm>
            <a:off x="3010476" y="977900"/>
            <a:ext cx="5816024" cy="4807019"/>
          </a:xfrm>
        </p:spPr>
        <p:txBody>
          <a:bodyPr>
            <a:noAutofit/>
          </a:bodyPr>
          <a:lstStyle/>
          <a:p>
            <a:pPr marL="0" indent="0">
              <a:buNone/>
            </a:pPr>
            <a:r>
              <a:rPr lang="en-US" sz="1800" b="1" dirty="0">
                <a:solidFill>
                  <a:schemeClr val="tx1">
                    <a:lumMod val="65000"/>
                    <a:lumOff val="35000"/>
                  </a:schemeClr>
                </a:solidFill>
              </a:rPr>
              <a:t>Problem 2</a:t>
            </a:r>
            <a:r>
              <a:rPr lang="en-US" sz="1800" dirty="0">
                <a:solidFill>
                  <a:schemeClr val="tx1">
                    <a:lumMod val="65000"/>
                    <a:lumOff val="35000"/>
                  </a:schemeClr>
                </a:solidFill>
              </a:rPr>
              <a:t>:  [</a:t>
            </a:r>
            <a:r>
              <a:rPr lang="en-US" sz="1800" i="1" dirty="0">
                <a:solidFill>
                  <a:schemeClr val="tx1">
                    <a:lumMod val="65000"/>
                    <a:lumOff val="35000"/>
                  </a:schemeClr>
                </a:solidFill>
              </a:rPr>
              <a:t>N</a:t>
            </a:r>
            <a:r>
              <a:rPr lang="en-US" sz="1800" dirty="0">
                <a:solidFill>
                  <a:schemeClr val="tx1">
                    <a:lumMod val="65000"/>
                    <a:lumOff val="35000"/>
                  </a:schemeClr>
                </a:solidFill>
              </a:rPr>
              <a:t>=155]: Imagine that the US is preparing for the outbreak of an unusual disease which is expected to kill 600 people.  Two alternative programs to combat the disease have been proposed:</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If Program C is adopted, 400 people will die [22%]</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If Program D is adopted there is 1/3 probability that nobody will die and 2/3 probability that 600 people will die. [78%]</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The majority choice in this problem is risk taking:  the certain death of 400 people is less acceptable than the two in three chance that 600 will die.</a:t>
            </a:r>
          </a:p>
        </p:txBody>
      </p:sp>
      <p:sp>
        <p:nvSpPr>
          <p:cNvPr id="25" name="Rectangle 24"/>
          <p:cNvSpPr/>
          <p:nvPr/>
        </p:nvSpPr>
        <p:spPr>
          <a:xfrm>
            <a:off x="270756" y="825500"/>
            <a:ext cx="2146300" cy="20193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Source:  “The faming if decision and the psychology of choice”: http://</a:t>
            </a:r>
            <a:r>
              <a:rPr lang="en-US" sz="1400" dirty="0" err="1">
                <a:solidFill>
                  <a:srgbClr val="C0504D"/>
                </a:solidFill>
              </a:rPr>
              <a:t>www.uta.edu</a:t>
            </a:r>
            <a:r>
              <a:rPr lang="en-US" sz="1400" dirty="0">
                <a:solidFill>
                  <a:srgbClr val="C0504D"/>
                </a:solidFill>
              </a:rPr>
              <a:t>/faculty/</a:t>
            </a:r>
            <a:r>
              <a:rPr lang="en-US" sz="1400" dirty="0" err="1">
                <a:solidFill>
                  <a:srgbClr val="C0504D"/>
                </a:solidFill>
              </a:rPr>
              <a:t>richarme</a:t>
            </a:r>
            <a:r>
              <a:rPr lang="en-US" sz="1400" dirty="0">
                <a:solidFill>
                  <a:srgbClr val="C0504D"/>
                </a:solidFill>
              </a:rPr>
              <a:t>/MARK%205342/Articles/Tversky%2081.pdf</a:t>
            </a:r>
          </a:p>
        </p:txBody>
      </p:sp>
    </p:spTree>
    <p:extLst>
      <p:ext uri="{BB962C8B-B14F-4D97-AF65-F5344CB8AC3E}">
        <p14:creationId xmlns:p14="http://schemas.microsoft.com/office/powerpoint/2010/main" val="6052542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933415"/>
          </a:xfrm>
        </p:spPr>
        <p:txBody>
          <a:bodyPr>
            <a:normAutofit/>
          </a:bodyPr>
          <a:lstStyle/>
          <a:p>
            <a:r>
              <a:rPr lang="en-US" dirty="0">
                <a:solidFill>
                  <a:schemeClr val="accent2"/>
                </a:solidFill>
              </a:rPr>
              <a:t>Steps </a:t>
            </a:r>
          </a:p>
          <a:p>
            <a:pPr algn="ctr"/>
            <a:r>
              <a:rPr lang="en-US" sz="2400" b="1" i="1" dirty="0">
                <a:solidFill>
                  <a:schemeClr val="tx1">
                    <a:lumMod val="65000"/>
                    <a:lumOff val="35000"/>
                  </a:schemeClr>
                </a:solidFill>
                <a:latin typeface="+mj-lt"/>
              </a:rPr>
              <a:t>More on framing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124200"/>
            <a:ext cx="2146300" cy="28702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18" name="Diagram group"/>
          <p:cNvGrpSpPr/>
          <p:nvPr/>
        </p:nvGrpSpPr>
        <p:grpSpPr>
          <a:xfrm>
            <a:off x="420890" y="3399091"/>
            <a:ext cx="1839709" cy="2385828"/>
            <a:chOff x="2775584" y="2108835"/>
            <a:chExt cx="2577465" cy="2577465"/>
          </a:xfrm>
          <a:scene3d>
            <a:camera prst="perspectiveHeroicExtremeRightFacing" zoom="82000">
              <a:rot lat="21300000" lon="20400000" rev="180000"/>
            </a:camera>
            <a:lightRig rig="morning" dir="t">
              <a:rot lat="0" lon="0" rev="20400000"/>
            </a:lightRig>
          </a:scene3d>
        </p:grpSpPr>
        <p:grpSp>
          <p:nvGrpSpPr>
            <p:cNvPr id="19" name="Group 18"/>
            <p:cNvGrpSpPr/>
            <p:nvPr/>
          </p:nvGrpSpPr>
          <p:grpSpPr>
            <a:xfrm>
              <a:off x="2775584" y="2108835"/>
              <a:ext cx="2577465" cy="2577465"/>
              <a:chOff x="2775584" y="2108835"/>
              <a:chExt cx="2577465" cy="2577465"/>
            </a:xfrm>
          </p:grpSpPr>
          <p:sp>
            <p:nvSpPr>
              <p:cNvPr id="23" name="Shape 22"/>
              <p:cNvSpPr/>
              <p:nvPr/>
            </p:nvSpPr>
            <p:spPr>
              <a:xfrm>
                <a:off x="2775584" y="2108835"/>
                <a:ext cx="2577465" cy="2577465"/>
              </a:xfrm>
              <a:prstGeom prst="gear9">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24" name="Shape 4"/>
              <p:cNvSpPr/>
              <p:nvPr/>
            </p:nvSpPr>
            <p:spPr>
              <a:xfrm>
                <a:off x="3293769" y="2712594"/>
                <a:ext cx="1541095" cy="13248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1. Appropriate fame</a:t>
                </a:r>
              </a:p>
            </p:txBody>
          </p:sp>
        </p:grpSp>
      </p:grpSp>
      <p:sp>
        <p:nvSpPr>
          <p:cNvPr id="27" name="Content Placeholder 2"/>
          <p:cNvSpPr>
            <a:spLocks noGrp="1"/>
          </p:cNvSpPr>
          <p:nvPr>
            <p:ph sz="quarter" idx="17"/>
          </p:nvPr>
        </p:nvSpPr>
        <p:spPr>
          <a:xfrm>
            <a:off x="3232974" y="977900"/>
            <a:ext cx="5593526" cy="4807019"/>
          </a:xfrm>
        </p:spPr>
        <p:txBody>
          <a:bodyPr>
            <a:noAutofit/>
          </a:bodyPr>
          <a:lstStyle/>
          <a:p>
            <a:pPr marL="0" indent="0">
              <a:buNone/>
            </a:pPr>
            <a:r>
              <a:rPr lang="en-US" sz="1600" dirty="0">
                <a:solidFill>
                  <a:schemeClr val="tx1">
                    <a:lumMod val="65000"/>
                    <a:lumOff val="35000"/>
                  </a:schemeClr>
                </a:solidFill>
              </a:rPr>
              <a:t>The preferences in both problems illustrate a common pattern:  choices involving gains are often risk averse and choices involving losses are often risk taking.</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These problems are effectively identical.  The difference between them is that the outcomes are described in problem 1 by the number of lives saved and the outcome in problem 2 is described by the number of lives lost.</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 change is accompanied by a pronounced shift from risk aversion to risk taking.  The preceding groups were students at Stanford University and the University of British Columbia.  </a:t>
            </a:r>
          </a:p>
          <a:p>
            <a:pPr marL="0" indent="0">
              <a:buNone/>
            </a:pPr>
            <a:endParaRPr lang="en-US" sz="1600" dirty="0">
              <a:solidFill>
                <a:schemeClr val="tx1">
                  <a:lumMod val="65000"/>
                  <a:lumOff val="35000"/>
                </a:schemeClr>
              </a:solidFill>
            </a:endParaRPr>
          </a:p>
          <a:p>
            <a:pPr marL="0" indent="0">
              <a:buNone/>
            </a:pPr>
            <a:r>
              <a:rPr lang="en-US" sz="1600" dirty="0">
                <a:solidFill>
                  <a:schemeClr val="tx1">
                    <a:lumMod val="65000"/>
                    <a:lumOff val="35000"/>
                  </a:schemeClr>
                </a:solidFill>
              </a:rPr>
              <a:t>The same reversal was observed in different groups of respondents.  This reversal was also observed in groups of university faculty and physicians.</a:t>
            </a:r>
          </a:p>
        </p:txBody>
      </p:sp>
      <p:sp>
        <p:nvSpPr>
          <p:cNvPr id="25" name="Rectangle 24"/>
          <p:cNvSpPr/>
          <p:nvPr/>
        </p:nvSpPr>
        <p:spPr>
          <a:xfrm>
            <a:off x="270756" y="825500"/>
            <a:ext cx="2146300" cy="20193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Source:  “The faming if decision and the psychology of choice”: http://</a:t>
            </a:r>
            <a:r>
              <a:rPr lang="en-US" sz="1400" dirty="0" err="1">
                <a:solidFill>
                  <a:srgbClr val="C0504D"/>
                </a:solidFill>
              </a:rPr>
              <a:t>www.uta.edu</a:t>
            </a:r>
            <a:r>
              <a:rPr lang="en-US" sz="1400" dirty="0">
                <a:solidFill>
                  <a:srgbClr val="C0504D"/>
                </a:solidFill>
              </a:rPr>
              <a:t>/faculty/</a:t>
            </a:r>
            <a:r>
              <a:rPr lang="en-US" sz="1400" dirty="0" err="1">
                <a:solidFill>
                  <a:srgbClr val="C0504D"/>
                </a:solidFill>
              </a:rPr>
              <a:t>richarme</a:t>
            </a:r>
            <a:r>
              <a:rPr lang="en-US" sz="1400" dirty="0">
                <a:solidFill>
                  <a:srgbClr val="C0504D"/>
                </a:solidFill>
              </a:rPr>
              <a:t>/MARK%205342/Articles/Tversky%2081.pdf</a:t>
            </a:r>
          </a:p>
        </p:txBody>
      </p:sp>
    </p:spTree>
    <p:extLst>
      <p:ext uri="{BB962C8B-B14F-4D97-AF65-F5344CB8AC3E}">
        <p14:creationId xmlns:p14="http://schemas.microsoft.com/office/powerpoint/2010/main" val="11052415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933415"/>
          </a:xfrm>
        </p:spPr>
        <p:txBody>
          <a:bodyPr>
            <a:normAutofit/>
          </a:bodyPr>
          <a:lstStyle/>
          <a:p>
            <a:r>
              <a:rPr lang="en-US" dirty="0">
                <a:solidFill>
                  <a:schemeClr val="accent2"/>
                </a:solidFill>
              </a:rPr>
              <a:t>Steps </a:t>
            </a:r>
          </a:p>
          <a:p>
            <a:pPr algn="ctr"/>
            <a:r>
              <a:rPr lang="en-US" sz="2400" b="1" i="1" dirty="0">
                <a:solidFill>
                  <a:schemeClr val="tx1">
                    <a:lumMod val="65000"/>
                    <a:lumOff val="35000"/>
                  </a:schemeClr>
                </a:solidFill>
                <a:latin typeface="+mj-lt"/>
              </a:rPr>
              <a:t>More on framing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347382"/>
            <a:ext cx="2146300" cy="2532718"/>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18" name="Diagram group"/>
          <p:cNvGrpSpPr/>
          <p:nvPr/>
        </p:nvGrpSpPr>
        <p:grpSpPr>
          <a:xfrm>
            <a:off x="420890" y="3399091"/>
            <a:ext cx="1839709" cy="2385828"/>
            <a:chOff x="2775584" y="2108835"/>
            <a:chExt cx="2577465" cy="2577465"/>
          </a:xfrm>
          <a:scene3d>
            <a:camera prst="perspectiveHeroicExtremeRightFacing" zoom="82000">
              <a:rot lat="21300000" lon="20400000" rev="180000"/>
            </a:camera>
            <a:lightRig rig="morning" dir="t">
              <a:rot lat="0" lon="0" rev="20400000"/>
            </a:lightRig>
          </a:scene3d>
        </p:grpSpPr>
        <p:grpSp>
          <p:nvGrpSpPr>
            <p:cNvPr id="19" name="Group 18"/>
            <p:cNvGrpSpPr/>
            <p:nvPr/>
          </p:nvGrpSpPr>
          <p:grpSpPr>
            <a:xfrm>
              <a:off x="2775584" y="2108835"/>
              <a:ext cx="2577465" cy="2577465"/>
              <a:chOff x="2775584" y="2108835"/>
              <a:chExt cx="2577465" cy="2577465"/>
            </a:xfrm>
          </p:grpSpPr>
          <p:sp>
            <p:nvSpPr>
              <p:cNvPr id="23" name="Shape 22"/>
              <p:cNvSpPr/>
              <p:nvPr/>
            </p:nvSpPr>
            <p:spPr>
              <a:xfrm>
                <a:off x="2775584" y="2108835"/>
                <a:ext cx="2577465" cy="2577465"/>
              </a:xfrm>
              <a:prstGeom prst="gear9">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24" name="Shape 4"/>
              <p:cNvSpPr/>
              <p:nvPr/>
            </p:nvSpPr>
            <p:spPr>
              <a:xfrm>
                <a:off x="3293769" y="2712594"/>
                <a:ext cx="1541095" cy="13248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1. Appropriate fame</a:t>
                </a:r>
              </a:p>
            </p:txBody>
          </p:sp>
        </p:grpSp>
      </p:grpSp>
      <p:sp>
        <p:nvSpPr>
          <p:cNvPr id="25" name="Rectangle 24"/>
          <p:cNvSpPr/>
          <p:nvPr/>
        </p:nvSpPr>
        <p:spPr>
          <a:xfrm>
            <a:off x="270756" y="825500"/>
            <a:ext cx="2146300" cy="2298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Source: James Reason, 2000</a:t>
            </a: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p:txBody>
      </p:sp>
      <p:graphicFrame>
        <p:nvGraphicFramePr>
          <p:cNvPr id="26" name="Content Placeholder 4"/>
          <p:cNvGraphicFramePr>
            <a:graphicFrameLocks noGrp="1"/>
          </p:cNvGraphicFramePr>
          <p:nvPr>
            <p:ph idx="4294967295"/>
            <p:extLst>
              <p:ext uri="{D42A27DB-BD31-4B8C-83A1-F6EECF244321}">
                <p14:modId xmlns:p14="http://schemas.microsoft.com/office/powerpoint/2010/main" val="2298357206"/>
              </p:ext>
            </p:extLst>
          </p:nvPr>
        </p:nvGraphicFramePr>
        <p:xfrm>
          <a:off x="2921001" y="1706880"/>
          <a:ext cx="5765799" cy="2834640"/>
        </p:xfrm>
        <a:graphic>
          <a:graphicData uri="http://schemas.openxmlformats.org/drawingml/2006/table">
            <a:tbl>
              <a:tblPr firstRow="1" bandRow="1">
                <a:tableStyleId>{85BE263C-DBD7-4A20-BB59-AAB30ACAA65A}</a:tableStyleId>
              </a:tblPr>
              <a:tblGrid>
                <a:gridCol w="1921933">
                  <a:extLst>
                    <a:ext uri="{9D8B030D-6E8A-4147-A177-3AD203B41FA5}">
                      <a16:colId xmlns:a16="http://schemas.microsoft.com/office/drawing/2014/main" val="20000"/>
                    </a:ext>
                  </a:extLst>
                </a:gridCol>
                <a:gridCol w="1921933">
                  <a:extLst>
                    <a:ext uri="{9D8B030D-6E8A-4147-A177-3AD203B41FA5}">
                      <a16:colId xmlns:a16="http://schemas.microsoft.com/office/drawing/2014/main" val="20001"/>
                    </a:ext>
                  </a:extLst>
                </a:gridCol>
                <a:gridCol w="1921933">
                  <a:extLst>
                    <a:ext uri="{9D8B030D-6E8A-4147-A177-3AD203B41FA5}">
                      <a16:colId xmlns:a16="http://schemas.microsoft.com/office/drawing/2014/main" val="20002"/>
                    </a:ext>
                  </a:extLst>
                </a:gridCol>
              </a:tblGrid>
              <a:tr h="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Error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Violation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dirty="0"/>
                        <a:t>Where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Cognitive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Organization context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US" dirty="0"/>
                        <a:t>Why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Informational problem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Motivational problem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85530">
                <a:tc>
                  <a:txBody>
                    <a:bodyPr/>
                    <a:lstStyle/>
                    <a:p>
                      <a:r>
                        <a:rPr lang="en-US" dirty="0"/>
                        <a:t>Prevention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Improve knowledge and information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Address motivational and organizational</a:t>
                      </a:r>
                      <a:r>
                        <a:rPr lang="en-US" baseline="0" dirty="0"/>
                        <a:t> issues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3"/>
          <a:stretch>
            <a:fillRect/>
          </a:stretch>
        </p:blipFill>
        <p:spPr>
          <a:xfrm>
            <a:off x="790753" y="1417638"/>
            <a:ext cx="1047152" cy="1562547"/>
          </a:xfrm>
          <a:prstGeom prst="rect">
            <a:avLst/>
          </a:prstGeom>
        </p:spPr>
      </p:pic>
    </p:spTree>
    <p:extLst>
      <p:ext uri="{BB962C8B-B14F-4D97-AF65-F5344CB8AC3E}">
        <p14:creationId xmlns:p14="http://schemas.microsoft.com/office/powerpoint/2010/main" val="10851053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933415"/>
          </a:xfrm>
        </p:spPr>
        <p:txBody>
          <a:bodyPr>
            <a:normAutofit/>
          </a:bodyPr>
          <a:lstStyle/>
          <a:p>
            <a:r>
              <a:rPr lang="en-US" dirty="0">
                <a:solidFill>
                  <a:schemeClr val="accent2"/>
                </a:solidFill>
              </a:rPr>
              <a:t>Steps </a:t>
            </a:r>
          </a:p>
          <a:p>
            <a:pPr algn="ctr"/>
            <a:r>
              <a:rPr lang="en-US" sz="2400" b="1" i="1" dirty="0">
                <a:solidFill>
                  <a:schemeClr val="tx1">
                    <a:lumMod val="65000"/>
                    <a:lumOff val="35000"/>
                  </a:schemeClr>
                </a:solidFill>
                <a:latin typeface="+mj-lt"/>
              </a:rPr>
              <a:t>More on framing</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619498"/>
            <a:ext cx="2146300" cy="2374901"/>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18" name="Diagram group"/>
          <p:cNvGrpSpPr/>
          <p:nvPr/>
        </p:nvGrpSpPr>
        <p:grpSpPr>
          <a:xfrm>
            <a:off x="420890" y="3619499"/>
            <a:ext cx="1839709" cy="2165419"/>
            <a:chOff x="2775584" y="2108835"/>
            <a:chExt cx="2577465" cy="2577465"/>
          </a:xfrm>
          <a:scene3d>
            <a:camera prst="perspectiveHeroicExtremeRightFacing" zoom="82000">
              <a:rot lat="21300000" lon="20400000" rev="180000"/>
            </a:camera>
            <a:lightRig rig="morning" dir="t">
              <a:rot lat="0" lon="0" rev="20400000"/>
            </a:lightRig>
          </a:scene3d>
        </p:grpSpPr>
        <p:grpSp>
          <p:nvGrpSpPr>
            <p:cNvPr id="19" name="Group 18"/>
            <p:cNvGrpSpPr/>
            <p:nvPr/>
          </p:nvGrpSpPr>
          <p:grpSpPr>
            <a:xfrm>
              <a:off x="2775584" y="2108835"/>
              <a:ext cx="2577465" cy="2577465"/>
              <a:chOff x="2775584" y="2108835"/>
              <a:chExt cx="2577465" cy="2577465"/>
            </a:xfrm>
          </p:grpSpPr>
          <p:sp>
            <p:nvSpPr>
              <p:cNvPr id="23" name="Shape 22"/>
              <p:cNvSpPr/>
              <p:nvPr/>
            </p:nvSpPr>
            <p:spPr>
              <a:xfrm>
                <a:off x="2775584" y="2108835"/>
                <a:ext cx="2577465" cy="2577465"/>
              </a:xfrm>
              <a:prstGeom prst="gear9">
                <a:avLst/>
              </a:pr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24" name="Shape 4"/>
              <p:cNvSpPr/>
              <p:nvPr/>
            </p:nvSpPr>
            <p:spPr>
              <a:xfrm>
                <a:off x="3293769" y="2712594"/>
                <a:ext cx="1541095" cy="13248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1. Appropriate fame</a:t>
                </a:r>
              </a:p>
            </p:txBody>
          </p:sp>
        </p:grpSp>
      </p:grpSp>
      <p:sp>
        <p:nvSpPr>
          <p:cNvPr id="27" name="Content Placeholder 2"/>
          <p:cNvSpPr>
            <a:spLocks noGrp="1"/>
          </p:cNvSpPr>
          <p:nvPr>
            <p:ph sz="quarter" idx="17"/>
          </p:nvPr>
        </p:nvSpPr>
        <p:spPr>
          <a:xfrm>
            <a:off x="3010476" y="977900"/>
            <a:ext cx="5816024" cy="4807019"/>
          </a:xfrm>
        </p:spPr>
        <p:txBody>
          <a:bodyPr>
            <a:noAutofit/>
          </a:bodyPr>
          <a:lstStyle/>
          <a:p>
            <a:pPr marL="0" indent="0">
              <a:buNone/>
            </a:pPr>
            <a:r>
              <a:rPr lang="en-US" sz="1800" dirty="0">
                <a:solidFill>
                  <a:schemeClr val="tx1">
                    <a:lumMod val="65000"/>
                    <a:lumOff val="35000"/>
                  </a:schemeClr>
                </a:solidFill>
              </a:rPr>
              <a:t> Frames can be expanded or contracted.  Frames can change viewpoints</a:t>
            </a:r>
          </a:p>
          <a:p>
            <a:pPr marL="0" indent="0">
              <a:buNone/>
            </a:pPr>
            <a:endParaRPr lang="en-US" sz="1800" dirty="0">
              <a:solidFill>
                <a:schemeClr val="tx1">
                  <a:lumMod val="65000"/>
                  <a:lumOff val="35000"/>
                </a:schemeClr>
              </a:solidFill>
            </a:endParaRPr>
          </a:p>
          <a:p>
            <a:pPr marL="0" indent="0">
              <a:buNone/>
            </a:pPr>
            <a:endParaRPr lang="en-US" sz="1800" dirty="0">
              <a:solidFill>
                <a:schemeClr val="tx1">
                  <a:lumMod val="65000"/>
                  <a:lumOff val="35000"/>
                </a:schemeClr>
              </a:solidFill>
            </a:endParaRPr>
          </a:p>
        </p:txBody>
      </p:sp>
      <p:sp>
        <p:nvSpPr>
          <p:cNvPr id="25" name="Rectangle 24"/>
          <p:cNvSpPr/>
          <p:nvPr/>
        </p:nvSpPr>
        <p:spPr>
          <a:xfrm>
            <a:off x="270756" y="596900"/>
            <a:ext cx="2146300" cy="28321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rgbClr val="C0504D"/>
                </a:solidFill>
              </a:rPr>
              <a:t>Source:</a:t>
            </a: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a:p>
            <a:pPr algn="ctr"/>
            <a:endParaRPr lang="en-US" sz="1400" dirty="0">
              <a:solidFill>
                <a:srgbClr val="C0504D"/>
              </a:solidFill>
            </a:endParaRPr>
          </a:p>
        </p:txBody>
      </p:sp>
      <p:pic>
        <p:nvPicPr>
          <p:cNvPr id="26" name="Picture 25"/>
          <p:cNvPicPr/>
          <p:nvPr/>
        </p:nvPicPr>
        <p:blipFill rotWithShape="1">
          <a:blip r:embed="rId3">
            <a:extLst>
              <a:ext uri="{28A0092B-C50C-407E-A947-70E740481C1C}">
                <a14:useLocalDpi xmlns:a14="http://schemas.microsoft.com/office/drawing/2010/main" val="0"/>
              </a:ext>
            </a:extLst>
          </a:blip>
          <a:srcRect l="16961" r="21347"/>
          <a:stretch/>
        </p:blipFill>
        <p:spPr bwMode="auto">
          <a:xfrm>
            <a:off x="790753" y="1092200"/>
            <a:ext cx="1213213" cy="196659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2729329120"/>
              </p:ext>
            </p:extLst>
          </p:nvPr>
        </p:nvGraphicFramePr>
        <p:xfrm>
          <a:off x="2514599" y="1612900"/>
          <a:ext cx="6374243" cy="4287520"/>
        </p:xfrm>
        <a:graphic>
          <a:graphicData uri="http://schemas.openxmlformats.org/drawingml/2006/table">
            <a:tbl>
              <a:tblPr firstRow="1" bandRow="1">
                <a:tableStyleId>{21E4AEA4-8DFA-4A89-87EB-49C32662AFE0}</a:tableStyleId>
              </a:tblPr>
              <a:tblGrid>
                <a:gridCol w="1940043">
                  <a:extLst>
                    <a:ext uri="{9D8B030D-6E8A-4147-A177-3AD203B41FA5}">
                      <a16:colId xmlns:a16="http://schemas.microsoft.com/office/drawing/2014/main" val="20000"/>
                    </a:ext>
                  </a:extLst>
                </a:gridCol>
                <a:gridCol w="2111468">
                  <a:extLst>
                    <a:ext uri="{9D8B030D-6E8A-4147-A177-3AD203B41FA5}">
                      <a16:colId xmlns:a16="http://schemas.microsoft.com/office/drawing/2014/main" val="20001"/>
                    </a:ext>
                  </a:extLst>
                </a:gridCol>
                <a:gridCol w="2322732">
                  <a:extLst>
                    <a:ext uri="{9D8B030D-6E8A-4147-A177-3AD203B41FA5}">
                      <a16:colId xmlns:a16="http://schemas.microsoft.com/office/drawing/2014/main" val="20002"/>
                    </a:ext>
                  </a:extLst>
                </a:gridCol>
              </a:tblGrid>
              <a:tr h="370840">
                <a:tc>
                  <a:txBody>
                    <a:bodyPr/>
                    <a:lstStyle/>
                    <a:p>
                      <a:r>
                        <a:rPr lang="en-US" sz="1400" dirty="0"/>
                        <a:t>Issue</a:t>
                      </a:r>
                    </a:p>
                  </a:txBody>
                  <a:tcPr/>
                </a:tc>
                <a:tc>
                  <a:txBody>
                    <a:bodyPr/>
                    <a:lstStyle/>
                    <a:p>
                      <a:r>
                        <a:rPr lang="en-US" sz="1400" dirty="0"/>
                        <a:t>Frame 1</a:t>
                      </a:r>
                    </a:p>
                  </a:txBody>
                  <a:tcPr/>
                </a:tc>
                <a:tc>
                  <a:txBody>
                    <a:bodyPr/>
                    <a:lstStyle/>
                    <a:p>
                      <a:r>
                        <a:rPr lang="en-US" sz="1400" dirty="0"/>
                        <a:t>Frame 2</a:t>
                      </a:r>
                    </a:p>
                  </a:txBody>
                  <a:tcPr/>
                </a:tc>
                <a:extLst>
                  <a:ext uri="{0D108BD9-81ED-4DB2-BD59-A6C34878D82A}">
                    <a16:rowId xmlns:a16="http://schemas.microsoft.com/office/drawing/2014/main" val="10000"/>
                  </a:ext>
                </a:extLst>
              </a:tr>
              <a:tr h="370840">
                <a:tc>
                  <a:txBody>
                    <a:bodyPr/>
                    <a:lstStyle/>
                    <a:p>
                      <a:r>
                        <a:rPr lang="en-US" sz="1400" dirty="0"/>
                        <a:t>Buyer-seller exchange</a:t>
                      </a:r>
                    </a:p>
                  </a:txBody>
                  <a:tcPr/>
                </a:tc>
                <a:tc>
                  <a:txBody>
                    <a:bodyPr/>
                    <a:lstStyle/>
                    <a:p>
                      <a:r>
                        <a:rPr lang="en-US" sz="1400" dirty="0"/>
                        <a:t>A transaction</a:t>
                      </a:r>
                    </a:p>
                  </a:txBody>
                  <a:tcPr/>
                </a:tc>
                <a:tc>
                  <a:txBody>
                    <a:bodyPr/>
                    <a:lstStyle/>
                    <a:p>
                      <a:r>
                        <a:rPr lang="en-US" sz="1400" dirty="0"/>
                        <a:t>Part of a relationship</a:t>
                      </a:r>
                    </a:p>
                  </a:txBody>
                  <a:tcPr/>
                </a:tc>
                <a:extLst>
                  <a:ext uri="{0D108BD9-81ED-4DB2-BD59-A6C34878D82A}">
                    <a16:rowId xmlns:a16="http://schemas.microsoft.com/office/drawing/2014/main" val="10001"/>
                  </a:ext>
                </a:extLst>
              </a:tr>
              <a:tr h="370840">
                <a:tc>
                  <a:txBody>
                    <a:bodyPr/>
                    <a:lstStyle/>
                    <a:p>
                      <a:r>
                        <a:rPr lang="en-US" sz="1400" dirty="0"/>
                        <a:t>Client/customer/patient with a complaint</a:t>
                      </a:r>
                    </a:p>
                  </a:txBody>
                  <a:tcPr/>
                </a:tc>
                <a:tc>
                  <a:txBody>
                    <a:bodyPr/>
                    <a:lstStyle/>
                    <a:p>
                      <a:r>
                        <a:rPr lang="en-US" sz="1400" dirty="0"/>
                        <a:t>Potential litigant</a:t>
                      </a:r>
                    </a:p>
                  </a:txBody>
                  <a:tcPr/>
                </a:tc>
                <a:tc>
                  <a:txBody>
                    <a:bodyPr/>
                    <a:lstStyle/>
                    <a:p>
                      <a:r>
                        <a:rPr lang="en-US" sz="1400" dirty="0"/>
                        <a:t>Free informant</a:t>
                      </a:r>
                    </a:p>
                  </a:txBody>
                  <a:tcPr/>
                </a:tc>
                <a:extLst>
                  <a:ext uri="{0D108BD9-81ED-4DB2-BD59-A6C34878D82A}">
                    <a16:rowId xmlns:a16="http://schemas.microsoft.com/office/drawing/2014/main" val="10002"/>
                  </a:ext>
                </a:extLst>
              </a:tr>
              <a:tr h="370840">
                <a:tc>
                  <a:txBody>
                    <a:bodyPr/>
                    <a:lstStyle/>
                    <a:p>
                      <a:r>
                        <a:rPr lang="en-US" sz="1400" dirty="0"/>
                        <a:t>Negotiation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Competition, W/L</a:t>
                      </a:r>
                    </a:p>
                    <a:p>
                      <a:endParaRPr lang="en-US" sz="1400" dirty="0"/>
                    </a:p>
                  </a:txBody>
                  <a:tcPr/>
                </a:tc>
                <a:tc>
                  <a:txBody>
                    <a:bodyPr/>
                    <a:lstStyle/>
                    <a:p>
                      <a:r>
                        <a:rPr lang="en-US" sz="1400" dirty="0"/>
                        <a:t>Joint problem solving, W/W</a:t>
                      </a:r>
                    </a:p>
                  </a:txBody>
                  <a:tcPr/>
                </a:tc>
                <a:extLst>
                  <a:ext uri="{0D108BD9-81ED-4DB2-BD59-A6C34878D82A}">
                    <a16:rowId xmlns:a16="http://schemas.microsoft.com/office/drawing/2014/main" val="10003"/>
                  </a:ext>
                </a:extLst>
              </a:tr>
              <a:tr h="370840">
                <a:tc>
                  <a:txBody>
                    <a:bodyPr/>
                    <a:lstStyle/>
                    <a:p>
                      <a:r>
                        <a:rPr lang="en-US" sz="1400" dirty="0"/>
                        <a:t>Competitors</a:t>
                      </a:r>
                    </a:p>
                  </a:txBody>
                  <a:tcPr/>
                </a:tc>
                <a:tc>
                  <a:txBody>
                    <a:bodyPr/>
                    <a:lstStyle/>
                    <a:p>
                      <a:r>
                        <a:rPr lang="en-US" sz="1400" dirty="0"/>
                        <a:t>A person or organization trying to take our clients</a:t>
                      </a:r>
                    </a:p>
                  </a:txBody>
                  <a:tcPr/>
                </a:tc>
                <a:tc>
                  <a:txBody>
                    <a:bodyPr/>
                    <a:lstStyle/>
                    <a:p>
                      <a:r>
                        <a:rPr lang="en-US" sz="1400" dirty="0"/>
                        <a:t>A person or organization trying to take our profits</a:t>
                      </a:r>
                    </a:p>
                  </a:txBody>
                  <a:tcPr/>
                </a:tc>
                <a:extLst>
                  <a:ext uri="{0D108BD9-81ED-4DB2-BD59-A6C34878D82A}">
                    <a16:rowId xmlns:a16="http://schemas.microsoft.com/office/drawing/2014/main" val="10004"/>
                  </a:ext>
                </a:extLst>
              </a:tr>
              <a:tr h="370840">
                <a:tc>
                  <a:txBody>
                    <a:bodyPr/>
                    <a:lstStyle/>
                    <a:p>
                      <a:r>
                        <a:rPr lang="en-US" sz="1400" dirty="0"/>
                        <a:t>Time</a:t>
                      </a:r>
                    </a:p>
                  </a:txBody>
                  <a:tcPr/>
                </a:tc>
                <a:tc>
                  <a:txBody>
                    <a:bodyPr/>
                    <a:lstStyle/>
                    <a:p>
                      <a:r>
                        <a:rPr lang="en-US" sz="1400" dirty="0"/>
                        <a:t>A limited finite resource;</a:t>
                      </a:r>
                      <a:r>
                        <a:rPr lang="en-US" sz="1400" baseline="0" dirty="0"/>
                        <a:t> an input to productivity</a:t>
                      </a:r>
                      <a:endParaRPr lang="en-US" sz="1400" dirty="0"/>
                    </a:p>
                  </a:txBody>
                  <a:tcPr/>
                </a:tc>
                <a:tc>
                  <a:txBody>
                    <a:bodyPr/>
                    <a:lstStyle/>
                    <a:p>
                      <a:r>
                        <a:rPr lang="en-US" sz="1400" dirty="0"/>
                        <a:t>Unlimited, goes on forever; a background to work and relationships</a:t>
                      </a:r>
                    </a:p>
                  </a:txBody>
                  <a:tcPr/>
                </a:tc>
                <a:extLst>
                  <a:ext uri="{0D108BD9-81ED-4DB2-BD59-A6C34878D82A}">
                    <a16:rowId xmlns:a16="http://schemas.microsoft.com/office/drawing/2014/main" val="10005"/>
                  </a:ext>
                </a:extLst>
              </a:tr>
              <a:tr h="370840">
                <a:tc>
                  <a:txBody>
                    <a:bodyPr/>
                    <a:lstStyle/>
                    <a:p>
                      <a:r>
                        <a:rPr lang="en-US" sz="1400" dirty="0"/>
                        <a:t>Training</a:t>
                      </a:r>
                    </a:p>
                  </a:txBody>
                  <a:tcPr/>
                </a:tc>
                <a:tc>
                  <a:txBody>
                    <a:bodyPr/>
                    <a:lstStyle/>
                    <a:p>
                      <a:r>
                        <a:rPr lang="en-US" sz="1400" dirty="0"/>
                        <a:t>Cost</a:t>
                      </a:r>
                    </a:p>
                  </a:txBody>
                  <a:tcPr/>
                </a:tc>
                <a:tc>
                  <a:txBody>
                    <a:bodyPr/>
                    <a:lstStyle/>
                    <a:p>
                      <a:r>
                        <a:rPr lang="en-US" sz="1400" dirty="0"/>
                        <a:t>Investment</a:t>
                      </a:r>
                    </a:p>
                  </a:txBody>
                  <a:tcPr/>
                </a:tc>
                <a:extLst>
                  <a:ext uri="{0D108BD9-81ED-4DB2-BD59-A6C34878D82A}">
                    <a16:rowId xmlns:a16="http://schemas.microsoft.com/office/drawing/2014/main" val="10006"/>
                  </a:ext>
                </a:extLst>
              </a:tr>
              <a:tr h="370840">
                <a:tc>
                  <a:txBody>
                    <a:bodyPr/>
                    <a:lstStyle/>
                    <a:p>
                      <a:r>
                        <a:rPr lang="en-US" sz="1400" dirty="0"/>
                        <a:t>Work group</a:t>
                      </a:r>
                    </a:p>
                  </a:txBody>
                  <a:tcPr/>
                </a:tc>
                <a:tc>
                  <a:txBody>
                    <a:bodyPr/>
                    <a:lstStyle/>
                    <a:p>
                      <a:r>
                        <a:rPr lang="en-US" sz="1400" dirty="0"/>
                        <a:t>Sports team</a:t>
                      </a:r>
                    </a:p>
                  </a:txBody>
                  <a:tcPr/>
                </a:tc>
                <a:tc>
                  <a:txBody>
                    <a:bodyPr/>
                    <a:lstStyle/>
                    <a:p>
                      <a:r>
                        <a:rPr lang="en-US" sz="1400" dirty="0"/>
                        <a:t>Part of a smooth running machine</a:t>
                      </a:r>
                    </a:p>
                  </a:txBody>
                  <a:tcPr/>
                </a:tc>
                <a:extLst>
                  <a:ext uri="{0D108BD9-81ED-4DB2-BD59-A6C34878D82A}">
                    <a16:rowId xmlns:a16="http://schemas.microsoft.com/office/drawing/2014/main" val="10007"/>
                  </a:ext>
                </a:extLst>
              </a:tr>
              <a:tr h="370840">
                <a:tc>
                  <a:txBody>
                    <a:bodyPr/>
                    <a:lstStyle/>
                    <a:p>
                      <a:r>
                        <a:rPr lang="en-US" sz="1400" dirty="0"/>
                        <a:t>Organization</a:t>
                      </a:r>
                    </a:p>
                  </a:txBody>
                  <a:tcPr/>
                </a:tc>
                <a:tc>
                  <a:txBody>
                    <a:bodyPr/>
                    <a:lstStyle/>
                    <a:p>
                      <a:r>
                        <a:rPr lang="en-US" sz="1400" dirty="0"/>
                        <a:t>Collection of contracts</a:t>
                      </a:r>
                    </a:p>
                  </a:txBody>
                  <a:tcPr/>
                </a:tc>
                <a:tc>
                  <a:txBody>
                    <a:bodyPr/>
                    <a:lstStyle/>
                    <a:p>
                      <a:r>
                        <a:rPr lang="en-US" sz="1400" dirty="0"/>
                        <a:t>Community</a:t>
                      </a:r>
                      <a:r>
                        <a:rPr lang="en-US" sz="1400" baseline="0" dirty="0"/>
                        <a:t> of people</a:t>
                      </a:r>
                      <a:endParaRPr lang="en-US"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090896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fontScale="85000" lnSpcReduction="2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chemeClr val="tx1">
                    <a:lumMod val="65000"/>
                    <a:lumOff val="35000"/>
                  </a:schemeClr>
                </a:solidFill>
                <a:latin typeface="+mj-lt"/>
              </a:rPr>
              <a:t>Step 2: Creative, doable alternatives</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3949700"/>
            <a:ext cx="1993900" cy="20447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06861148"/>
              </p:ext>
            </p:extLst>
          </p:nvPr>
        </p:nvGraphicFramePr>
        <p:xfrm>
          <a:off x="2692400" y="856596"/>
          <a:ext cx="6196442" cy="5029200"/>
        </p:xfrm>
        <a:graphic>
          <a:graphicData uri="http://schemas.openxmlformats.org/drawingml/2006/table">
            <a:tbl>
              <a:tblPr firstRow="1" bandRow="1">
                <a:tableStyleId>{21E4AEA4-8DFA-4A89-87EB-49C32662AFE0}</a:tableStyleId>
              </a:tblPr>
              <a:tblGrid>
                <a:gridCol w="1986263">
                  <a:extLst>
                    <a:ext uri="{9D8B030D-6E8A-4147-A177-3AD203B41FA5}">
                      <a16:colId xmlns:a16="http://schemas.microsoft.com/office/drawing/2014/main" val="20000"/>
                    </a:ext>
                  </a:extLst>
                </a:gridCol>
                <a:gridCol w="4210179">
                  <a:extLst>
                    <a:ext uri="{9D8B030D-6E8A-4147-A177-3AD203B41FA5}">
                      <a16:colId xmlns:a16="http://schemas.microsoft.com/office/drawing/2014/main" val="20001"/>
                    </a:ext>
                  </a:extLst>
                </a:gridCol>
              </a:tblGrid>
              <a:tr h="370840">
                <a:tc>
                  <a:txBody>
                    <a:bodyPr/>
                    <a:lstStyle/>
                    <a:p>
                      <a:r>
                        <a:rPr lang="en-US" sz="1500" dirty="0">
                          <a:solidFill>
                            <a:schemeClr val="tx1"/>
                          </a:solidFill>
                        </a:rPr>
                        <a:t>Elements</a:t>
                      </a:r>
                    </a:p>
                  </a:txBody>
                  <a:tcPr>
                    <a:solidFill>
                      <a:schemeClr val="accent2">
                        <a:lumMod val="40000"/>
                        <a:lumOff val="60000"/>
                      </a:schemeClr>
                    </a:solidFill>
                  </a:tcPr>
                </a:tc>
                <a:tc>
                  <a:txBody>
                    <a:bodyPr/>
                    <a:lstStyle/>
                    <a:p>
                      <a:r>
                        <a:rPr lang="en-US" sz="1500" b="0" dirty="0">
                          <a:solidFill>
                            <a:srgbClr val="000000"/>
                          </a:solidFill>
                        </a:rPr>
                        <a:t> Creative,</a:t>
                      </a:r>
                      <a:r>
                        <a:rPr lang="en-US" sz="1500" b="0" baseline="0" dirty="0">
                          <a:solidFill>
                            <a:srgbClr val="000000"/>
                          </a:solidFill>
                        </a:rPr>
                        <a:t> doable, significantly different, comprehensive, compelling</a:t>
                      </a:r>
                      <a:endParaRPr lang="en-US" sz="1500" b="0" dirty="0">
                        <a:solidFill>
                          <a:srgbClr val="000000"/>
                        </a:solidFill>
                      </a:endParaRPr>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r>
                        <a:rPr lang="en-US" sz="1500" b="1" dirty="0"/>
                        <a:t>Tools</a:t>
                      </a:r>
                    </a:p>
                  </a:txBody>
                  <a:tcPr/>
                </a:tc>
                <a:tc>
                  <a:txBody>
                    <a:bodyPr/>
                    <a:lstStyle/>
                    <a:p>
                      <a:r>
                        <a:rPr lang="en-US" sz="1500" b="0" dirty="0">
                          <a:solidFill>
                            <a:srgbClr val="000000"/>
                          </a:solidFill>
                        </a:rPr>
                        <a:t>Creativity</a:t>
                      </a:r>
                      <a:r>
                        <a:rPr lang="en-US" sz="1500" b="0" baseline="0" dirty="0">
                          <a:solidFill>
                            <a:srgbClr val="000000"/>
                          </a:solidFill>
                        </a:rPr>
                        <a:t> methods (brainstorming, brain swarming, 6-thinking hats), strategy table</a:t>
                      </a:r>
                      <a:endParaRPr lang="en-US" sz="1500" b="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500" b="1" dirty="0"/>
                        <a:t>Judging</a:t>
                      </a:r>
                      <a:r>
                        <a:rPr lang="en-US" sz="1500" b="1" baseline="0" dirty="0"/>
                        <a:t> success</a:t>
                      </a:r>
                      <a:endParaRPr lang="en-US" sz="15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dirty="0">
                          <a:solidFill>
                            <a:srgbClr val="000000"/>
                          </a:solidFill>
                        </a:rPr>
                        <a:t>Creative</a:t>
                      </a:r>
                      <a:r>
                        <a:rPr lang="en-US" sz="1500" b="0" baseline="0" dirty="0">
                          <a:solidFill>
                            <a:srgbClr val="000000"/>
                          </a:solidFill>
                        </a:rPr>
                        <a:t> stretch, truly doable, significantly different, comprehensive, compelling</a:t>
                      </a:r>
                      <a:endParaRPr lang="en-US" sz="1500" b="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500" b="1" dirty="0"/>
                        <a:t>Failure modes</a:t>
                      </a:r>
                    </a:p>
                  </a:txBody>
                  <a:tcPr/>
                </a:tc>
                <a:tc>
                  <a:txBody>
                    <a:bodyPr/>
                    <a:lstStyle/>
                    <a:p>
                      <a:r>
                        <a:rPr lang="en-US" sz="1500" b="0" dirty="0">
                          <a:solidFill>
                            <a:srgbClr val="000000"/>
                          </a:solidFill>
                        </a:rPr>
                        <a:t>Only</a:t>
                      </a:r>
                      <a:r>
                        <a:rPr lang="en-US" sz="1500" b="0" baseline="0" dirty="0">
                          <a:solidFill>
                            <a:srgbClr val="000000"/>
                          </a:solidFill>
                        </a:rPr>
                        <a:t> one alternative*, delusion on what is feasible, considering “not doable” options, staying in the comfort zone</a:t>
                      </a:r>
                      <a:endParaRPr lang="en-US" sz="1500" b="0"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500" b="1" dirty="0"/>
                        <a:t>Assessing quality</a:t>
                      </a:r>
                    </a:p>
                    <a:p>
                      <a:endParaRPr lang="en-US" sz="1500" b="1" dirty="0"/>
                    </a:p>
                  </a:txBody>
                  <a:tcPr>
                    <a:solidFill>
                      <a:schemeClr val="accent2">
                        <a:lumMod val="60000"/>
                        <a:lumOff val="40000"/>
                      </a:schemeClr>
                    </a:solidFill>
                  </a:tcPr>
                </a:tc>
                <a:tc>
                  <a:txBody>
                    <a:bodyPr/>
                    <a:lstStyle/>
                    <a:p>
                      <a:r>
                        <a:rPr lang="en-US" sz="1500" b="1" dirty="0">
                          <a:solidFill>
                            <a:schemeClr val="accent2"/>
                          </a:solidFill>
                        </a:rPr>
                        <a:t>0%: “Business</a:t>
                      </a:r>
                      <a:r>
                        <a:rPr lang="en-US" sz="1500" b="1" baseline="0" dirty="0">
                          <a:solidFill>
                            <a:schemeClr val="accent2"/>
                          </a:solidFill>
                        </a:rPr>
                        <a:t> as usual”</a:t>
                      </a:r>
                    </a:p>
                    <a:p>
                      <a:pPr marL="285750" indent="-285750">
                        <a:buFont typeface="Arial"/>
                        <a:buChar char="•"/>
                      </a:pPr>
                      <a:r>
                        <a:rPr lang="en-US" sz="1500" b="1" baseline="0" dirty="0">
                          <a:solidFill>
                            <a:schemeClr val="accent2"/>
                          </a:solidFill>
                        </a:rPr>
                        <a:t>Only one alternative</a:t>
                      </a:r>
                    </a:p>
                    <a:p>
                      <a:pPr marL="285750" indent="-285750">
                        <a:buFont typeface="Arial"/>
                        <a:buChar char="•"/>
                      </a:pPr>
                      <a:r>
                        <a:rPr lang="en-US" sz="1500" b="1" baseline="0" dirty="0">
                          <a:solidFill>
                            <a:schemeClr val="accent2"/>
                          </a:solidFill>
                        </a:rPr>
                        <a:t>Considering non-feasible alternatives</a:t>
                      </a:r>
                    </a:p>
                    <a:p>
                      <a:pPr marL="0" indent="0">
                        <a:buFont typeface="Arial"/>
                        <a:buNone/>
                      </a:pPr>
                      <a:r>
                        <a:rPr lang="en-US" sz="1500" b="1" baseline="0" dirty="0">
                          <a:solidFill>
                            <a:srgbClr val="FFF639"/>
                          </a:solidFill>
                        </a:rPr>
                        <a:t>50%: Lists are made, but not fully structured regarding:</a:t>
                      </a:r>
                    </a:p>
                    <a:p>
                      <a:pPr marL="285750" indent="-285750">
                        <a:buFont typeface="Arial"/>
                        <a:buChar char="•"/>
                      </a:pPr>
                      <a:r>
                        <a:rPr lang="en-US" sz="1500" b="1" baseline="0" dirty="0">
                          <a:solidFill>
                            <a:srgbClr val="FFFF00"/>
                          </a:solidFill>
                        </a:rPr>
                        <a:t>Alternatives that “span the space”</a:t>
                      </a:r>
                    </a:p>
                    <a:p>
                      <a:pPr marL="285750" indent="-285750">
                        <a:buFont typeface="Arial"/>
                        <a:buChar char="•"/>
                      </a:pPr>
                      <a:r>
                        <a:rPr lang="en-US" sz="1500" b="1" baseline="0" dirty="0">
                          <a:solidFill>
                            <a:srgbClr val="FFFF00"/>
                          </a:solidFill>
                        </a:rPr>
                        <a:t>No clear winner, need evaluation</a:t>
                      </a:r>
                    </a:p>
                    <a:p>
                      <a:pPr marL="0" indent="0">
                        <a:buFont typeface="Arial"/>
                        <a:buNone/>
                      </a:pPr>
                      <a:r>
                        <a:rPr lang="en-US" sz="1500" b="1" baseline="0" dirty="0">
                          <a:solidFill>
                            <a:srgbClr val="008000"/>
                          </a:solidFill>
                        </a:rPr>
                        <a:t>100%: Hybrid alternatives</a:t>
                      </a:r>
                    </a:p>
                    <a:p>
                      <a:pPr marL="285750" indent="-285750">
                        <a:buFont typeface="Arial"/>
                        <a:buChar char="•"/>
                      </a:pPr>
                      <a:r>
                        <a:rPr lang="en-US" sz="1500" b="1" baseline="0" dirty="0">
                          <a:solidFill>
                            <a:srgbClr val="008000"/>
                          </a:solidFill>
                        </a:rPr>
                        <a:t>New alternatives combining best features</a:t>
                      </a:r>
                    </a:p>
                    <a:p>
                      <a:pPr marL="285750" indent="-285750">
                        <a:buFont typeface="Arial"/>
                        <a:buChar char="•"/>
                      </a:pPr>
                      <a:r>
                        <a:rPr lang="en-US" sz="1500" b="1" baseline="0" dirty="0">
                          <a:solidFill>
                            <a:srgbClr val="008000"/>
                          </a:solidFill>
                        </a:rPr>
                        <a:t>Understanding how to implement each alternative</a:t>
                      </a:r>
                    </a:p>
                  </a:txBody>
                  <a:tcPr>
                    <a:solidFill>
                      <a:schemeClr val="accent2">
                        <a:lumMod val="60000"/>
                        <a:lumOff val="40000"/>
                      </a:schemeClr>
                    </a:solidFill>
                  </a:tcPr>
                </a:tc>
                <a:extLst>
                  <a:ext uri="{0D108BD9-81ED-4DB2-BD59-A6C34878D82A}">
                    <a16:rowId xmlns:a16="http://schemas.microsoft.com/office/drawing/2014/main" val="10004"/>
                  </a:ext>
                </a:extLst>
              </a:tr>
            </a:tbl>
          </a:graphicData>
        </a:graphic>
      </p:graphicFrame>
      <p:grpSp>
        <p:nvGrpSpPr>
          <p:cNvPr id="26" name="Diagram group"/>
          <p:cNvGrpSpPr/>
          <p:nvPr/>
        </p:nvGrpSpPr>
        <p:grpSpPr>
          <a:xfrm>
            <a:off x="347980" y="4119880"/>
            <a:ext cx="1874520" cy="1874520"/>
            <a:chOff x="1275968" y="1499616"/>
            <a:chExt cx="1874520" cy="1874520"/>
          </a:xfrm>
          <a:scene3d>
            <a:camera prst="perspectiveHeroicExtremeRightFacing" zoom="82000">
              <a:rot lat="21300000" lon="20400000" rev="180000"/>
            </a:camera>
            <a:lightRig rig="morning" dir="t">
              <a:rot lat="0" lon="0" rev="20400000"/>
            </a:lightRig>
          </a:scene3d>
        </p:grpSpPr>
        <p:grpSp>
          <p:nvGrpSpPr>
            <p:cNvPr id="27" name="Group 26"/>
            <p:cNvGrpSpPr/>
            <p:nvPr/>
          </p:nvGrpSpPr>
          <p:grpSpPr>
            <a:xfrm>
              <a:off x="1275968" y="1499616"/>
              <a:ext cx="1874520" cy="1874520"/>
              <a:chOff x="1275968" y="1499616"/>
              <a:chExt cx="1874520" cy="1874520"/>
            </a:xfrm>
          </p:grpSpPr>
          <p:sp>
            <p:nvSpPr>
              <p:cNvPr id="29" name="Shape 28"/>
              <p:cNvSpPr/>
              <p:nvPr/>
            </p:nvSpPr>
            <p:spPr>
              <a:xfrm>
                <a:off x="1275968" y="1499616"/>
                <a:ext cx="1874520" cy="1874520"/>
              </a:xfrm>
              <a:prstGeom prst="gear6">
                <a:avLst/>
              </a:prstGeom>
              <a:solidFill>
                <a:srgbClr val="FFFF00"/>
              </a:solid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txBody>
              <a:bodyPr/>
              <a:lstStyle/>
              <a:p>
                <a:endParaRPr lang="en-US"/>
              </a:p>
            </p:txBody>
          </p:sp>
          <p:sp>
            <p:nvSpPr>
              <p:cNvPr id="34" name="Shape 4"/>
              <p:cNvSpPr/>
              <p:nvPr/>
            </p:nvSpPr>
            <p:spPr>
              <a:xfrm>
                <a:off x="1747884" y="1974384"/>
                <a:ext cx="930688" cy="9249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2. Creative, doable alternatives</a:t>
                </a:r>
              </a:p>
            </p:txBody>
          </p:sp>
        </p:grpSp>
      </p:grpSp>
      <p:sp>
        <p:nvSpPr>
          <p:cNvPr id="35" name="Rectangle 34"/>
          <p:cNvSpPr/>
          <p:nvPr/>
        </p:nvSpPr>
        <p:spPr>
          <a:xfrm>
            <a:off x="204934" y="508000"/>
            <a:ext cx="2017566" cy="33401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b="1" i="1" u="sng" dirty="0">
                <a:solidFill>
                  <a:srgbClr val="C0504D"/>
                </a:solidFill>
              </a:rPr>
              <a:t>* “Only one alternative”: </a:t>
            </a:r>
          </a:p>
          <a:p>
            <a:pPr algn="ctr"/>
            <a:endParaRPr lang="en-US" sz="1400" b="1" i="1" dirty="0">
              <a:solidFill>
                <a:srgbClr val="C0504D"/>
              </a:solidFill>
            </a:endParaRPr>
          </a:p>
          <a:p>
            <a:pPr algn="ctr"/>
            <a:r>
              <a:rPr lang="en-US" sz="1400" b="1" i="1" dirty="0">
                <a:solidFill>
                  <a:srgbClr val="C0504D"/>
                </a:solidFill>
              </a:rPr>
              <a:t> </a:t>
            </a:r>
            <a:r>
              <a:rPr lang="en-US" sz="1400" dirty="0">
                <a:solidFill>
                  <a:srgbClr val="C0504D"/>
                </a:solidFill>
              </a:rPr>
              <a:t>This refers back to the concept of  the team not wanting management to  “disapprove” of them, so the project team develops one “bullet proof” solution rather than multiple alternatives that have value and can be analyzed</a:t>
            </a:r>
          </a:p>
        </p:txBody>
      </p:sp>
      <p:pic>
        <p:nvPicPr>
          <p:cNvPr id="38" name="Picture 37"/>
          <p:cNvPicPr/>
          <p:nvPr/>
        </p:nvPicPr>
        <p:blipFill rotWithShape="1">
          <a:blip r:embed="rId3">
            <a:extLst>
              <a:ext uri="{28A0092B-C50C-407E-A947-70E740481C1C}">
                <a14:useLocalDpi xmlns:a14="http://schemas.microsoft.com/office/drawing/2010/main" val="0"/>
              </a:ext>
            </a:extLst>
          </a:blip>
          <a:srcRect l="29822" t="6579" r="32453" b="5687"/>
          <a:stretch/>
        </p:blipFill>
        <p:spPr bwMode="auto">
          <a:xfrm>
            <a:off x="3302660" y="3833018"/>
            <a:ext cx="683556" cy="1646237"/>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0348226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lnSpcReduction="10000"/>
          </a:bodyPr>
          <a:lstStyle/>
          <a:p>
            <a:r>
              <a:rPr lang="en-US" dirty="0">
                <a:solidFill>
                  <a:schemeClr val="accent2"/>
                </a:solidFill>
              </a:rPr>
              <a:t>Steps </a:t>
            </a:r>
          </a:p>
          <a:p>
            <a:endParaRPr lang="en-US" sz="1800" b="1" i="1" dirty="0">
              <a:solidFill>
                <a:schemeClr val="accent2"/>
              </a:solidFill>
            </a:endParaRPr>
          </a:p>
          <a:p>
            <a:pPr algn="ctr"/>
            <a:r>
              <a:rPr lang="en-US" sz="1800" b="1" i="1" dirty="0">
                <a:solidFill>
                  <a:schemeClr val="tx1">
                    <a:lumMod val="65000"/>
                    <a:lumOff val="35000"/>
                  </a:schemeClr>
                </a:solidFill>
              </a:rPr>
              <a:t>Considering creative, doable alternatives from a multiple party perspective</a:t>
            </a:r>
            <a:endParaRPr lang="en-US" sz="1800" dirty="0">
              <a:solidFill>
                <a:schemeClr val="accent2"/>
              </a:solidFill>
            </a:endParaRPr>
          </a:p>
          <a:p>
            <a:endParaRPr lang="en-US" dirty="0">
              <a:solidFill>
                <a:schemeClr val="accent2"/>
              </a:solidFill>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2984500"/>
            <a:ext cx="1775366" cy="30099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26" name="Diagram group"/>
          <p:cNvGrpSpPr/>
          <p:nvPr/>
        </p:nvGrpSpPr>
        <p:grpSpPr>
          <a:xfrm>
            <a:off x="228600" y="3380740"/>
            <a:ext cx="1874520" cy="1874520"/>
            <a:chOff x="1275968" y="1499616"/>
            <a:chExt cx="1874520" cy="1874520"/>
          </a:xfrm>
          <a:scene3d>
            <a:camera prst="perspectiveHeroicExtremeRightFacing" zoom="82000">
              <a:rot lat="21300000" lon="20400000" rev="180000"/>
            </a:camera>
            <a:lightRig rig="morning" dir="t">
              <a:rot lat="0" lon="0" rev="20400000"/>
            </a:lightRig>
          </a:scene3d>
        </p:grpSpPr>
        <p:grpSp>
          <p:nvGrpSpPr>
            <p:cNvPr id="27" name="Group 26"/>
            <p:cNvGrpSpPr/>
            <p:nvPr/>
          </p:nvGrpSpPr>
          <p:grpSpPr>
            <a:xfrm>
              <a:off x="1275968" y="1499616"/>
              <a:ext cx="1874520" cy="1874520"/>
              <a:chOff x="1275968" y="1499616"/>
              <a:chExt cx="1874520" cy="1874520"/>
            </a:xfrm>
          </p:grpSpPr>
          <p:sp>
            <p:nvSpPr>
              <p:cNvPr id="29" name="Shape 28"/>
              <p:cNvSpPr/>
              <p:nvPr/>
            </p:nvSpPr>
            <p:spPr>
              <a:xfrm>
                <a:off x="1275968" y="1499616"/>
                <a:ext cx="1874520" cy="1874520"/>
              </a:xfrm>
              <a:prstGeom prst="gear6">
                <a:avLst/>
              </a:prstGeom>
              <a:solidFill>
                <a:srgbClr val="FFFF00"/>
              </a:solid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txBody>
              <a:bodyPr/>
              <a:lstStyle/>
              <a:p>
                <a:endParaRPr lang="en-US"/>
              </a:p>
            </p:txBody>
          </p:sp>
          <p:sp>
            <p:nvSpPr>
              <p:cNvPr id="34" name="Shape 4"/>
              <p:cNvSpPr/>
              <p:nvPr/>
            </p:nvSpPr>
            <p:spPr>
              <a:xfrm>
                <a:off x="1747884" y="1974384"/>
                <a:ext cx="930688" cy="9249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2. Creative, doable alternatives</a:t>
                </a:r>
              </a:p>
            </p:txBody>
          </p:sp>
        </p:grpSp>
      </p:grpSp>
      <p:sp>
        <p:nvSpPr>
          <p:cNvPr id="19" name="Content Placeholder 2"/>
          <p:cNvSpPr>
            <a:spLocks noGrp="1"/>
          </p:cNvSpPr>
          <p:nvPr>
            <p:ph sz="quarter" idx="17"/>
          </p:nvPr>
        </p:nvSpPr>
        <p:spPr>
          <a:xfrm>
            <a:off x="3010476" y="1276419"/>
            <a:ext cx="5816024" cy="4508500"/>
          </a:xfrm>
        </p:spPr>
        <p:txBody>
          <a:bodyPr>
            <a:noAutofit/>
          </a:bodyPr>
          <a:lstStyle/>
          <a:p>
            <a:pPr marL="0" indent="0">
              <a:buNone/>
            </a:pPr>
            <a:r>
              <a:rPr lang="en-US" sz="1800" dirty="0">
                <a:solidFill>
                  <a:schemeClr val="tx1">
                    <a:lumMod val="65000"/>
                    <a:lumOff val="35000"/>
                  </a:schemeClr>
                </a:solidFill>
              </a:rPr>
              <a:t>Separate alternative generation is different from the act of bargaining or negotiating.</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Leverage differences from perceptions and interests.</a:t>
            </a:r>
          </a:p>
          <a:p>
            <a:pPr marL="0" indent="0">
              <a:buNone/>
            </a:pPr>
            <a:endParaRPr lang="en-US" sz="1800" dirty="0">
              <a:solidFill>
                <a:schemeClr val="tx1">
                  <a:lumMod val="65000"/>
                  <a:lumOff val="35000"/>
                </a:schemeClr>
              </a:solidFill>
            </a:endParaRPr>
          </a:p>
          <a:p>
            <a:pPr marL="0" indent="0">
              <a:buNone/>
            </a:pPr>
            <a:r>
              <a:rPr lang="en-US" sz="1800" dirty="0">
                <a:solidFill>
                  <a:schemeClr val="tx1">
                    <a:lumMod val="65000"/>
                    <a:lumOff val="35000"/>
                  </a:schemeClr>
                </a:solidFill>
              </a:rPr>
              <a:t>When we discuss negotiation strategy in Nu 832, we will discuss BATNA which is the best alternative to a negotiated agreement.  BATNA is used in multiparty decision making, </a:t>
            </a:r>
          </a:p>
          <a:p>
            <a:pPr marL="0" indent="0">
              <a:buNone/>
            </a:pPr>
            <a:endParaRPr lang="en-US" sz="1800" dirty="0">
              <a:solidFill>
                <a:schemeClr val="tx1">
                  <a:lumMod val="65000"/>
                  <a:lumOff val="35000"/>
                </a:schemeClr>
              </a:solidFill>
            </a:endParaRPr>
          </a:p>
          <a:p>
            <a:pPr marL="0" indent="0">
              <a:buNone/>
            </a:pPr>
            <a:endParaRPr lang="en-US" sz="1800" b="1" dirty="0">
              <a:solidFill>
                <a:schemeClr val="tx1">
                  <a:lumMod val="65000"/>
                  <a:lumOff val="35000"/>
                </a:schemeClr>
              </a:solidFill>
            </a:endParaRPr>
          </a:p>
        </p:txBody>
      </p:sp>
      <p:sp>
        <p:nvSpPr>
          <p:cNvPr id="3" name="TextBox 2"/>
          <p:cNvSpPr txBox="1"/>
          <p:nvPr/>
        </p:nvSpPr>
        <p:spPr>
          <a:xfrm>
            <a:off x="5168900" y="4775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303421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2400" b="1" dirty="0">
                <a:solidFill>
                  <a:srgbClr val="595959"/>
                </a:solidFill>
              </a:rPr>
            </a:br>
            <a:br>
              <a:rPr lang="en-US" sz="2400" b="1" dirty="0">
                <a:solidFill>
                  <a:srgbClr val="595959"/>
                </a:solidFill>
              </a:rPr>
            </a:br>
            <a:endParaRPr lang="en-US" sz="2200" b="1" i="1" dirty="0">
              <a:solidFill>
                <a:srgbClr val="595959"/>
              </a:solidFill>
            </a:endParaRPr>
          </a:p>
        </p:txBody>
      </p:sp>
      <p:sp>
        <p:nvSpPr>
          <p:cNvPr id="15" name="Text Placeholder 14"/>
          <p:cNvSpPr>
            <a:spLocks noGrp="1"/>
          </p:cNvSpPr>
          <p:nvPr>
            <p:ph type="body" idx="28"/>
          </p:nvPr>
        </p:nvSpPr>
        <p:spPr>
          <a:xfrm>
            <a:off x="204934" y="158785"/>
            <a:ext cx="8813800" cy="704815"/>
          </a:xfrm>
        </p:spPr>
        <p:txBody>
          <a:bodyPr>
            <a:normAutofit fontScale="85000" lnSpcReduction="20000"/>
          </a:bodyPr>
          <a:lstStyle/>
          <a:p>
            <a:r>
              <a:rPr lang="en-US" dirty="0">
                <a:solidFill>
                  <a:schemeClr val="accent2"/>
                </a:solidFill>
              </a:rPr>
              <a:t>Steps </a:t>
            </a:r>
          </a:p>
          <a:p>
            <a:pPr algn="ctr"/>
            <a:r>
              <a:rPr lang="en-US" sz="2400" b="1" i="1" dirty="0">
                <a:solidFill>
                  <a:schemeClr val="tx1">
                    <a:lumMod val="65000"/>
                    <a:lumOff val="35000"/>
                  </a:schemeClr>
                </a:solidFill>
                <a:latin typeface="+mj-lt"/>
              </a:rPr>
              <a:t>Six steps in the decision quality (DQ) process</a:t>
            </a:r>
          </a:p>
          <a:p>
            <a:pPr algn="ctr"/>
            <a:r>
              <a:rPr lang="en-US" sz="2400" b="1" i="1" dirty="0">
                <a:solidFill>
                  <a:schemeClr val="tx1">
                    <a:lumMod val="65000"/>
                    <a:lumOff val="35000"/>
                  </a:schemeClr>
                </a:solidFill>
                <a:latin typeface="+mj-lt"/>
              </a:rPr>
              <a:t>Step 2: Creative, doable alternatives</a:t>
            </a:r>
            <a:endParaRPr lang="en-US" sz="2400" dirty="0">
              <a:solidFill>
                <a:schemeClr val="accent2"/>
              </a:solidFill>
              <a:latin typeface="+mj-lt"/>
            </a:endParaRPr>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303156" y="6218276"/>
            <a:ext cx="1229008" cy="66675"/>
          </a:xfrm>
          <a:prstGeom prst="rect">
            <a:avLst/>
          </a:prstGeom>
          <a:solidFill>
            <a:schemeClr val="accent2"/>
          </a:solidFill>
          <a:ln>
            <a:solidFill>
              <a:srgbClr val="C0504D"/>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3303156" y="6289947"/>
            <a:ext cx="1229008" cy="200055"/>
          </a:xfrm>
          <a:prstGeom prst="rect">
            <a:avLst/>
          </a:prstGeom>
          <a:noFill/>
        </p:spPr>
        <p:txBody>
          <a:bodyPr wrap="square" lIns="0" tIns="0" rIns="0" bIns="0" rtlCol="0">
            <a:spAutoFit/>
          </a:bodyPr>
          <a:lstStyle/>
          <a:p>
            <a:r>
              <a:rPr lang="en-US" sz="1300" dirty="0">
                <a:solidFill>
                  <a:srgbClr val="C0504D"/>
                </a:solidFill>
                <a:latin typeface="Franklin Gothic Demi Cond" panose="020B0706030402020204" pitchFamily="34" charset="0"/>
              </a:rPr>
              <a:t>section 03</a:t>
            </a:r>
          </a:p>
        </p:txBody>
      </p:sp>
      <p:sp>
        <p:nvSpPr>
          <p:cNvPr id="31" name="Rectangle 9"/>
          <p:cNvSpPr>
            <a:spLocks noChangeArrowheads="1"/>
          </p:cNvSpPr>
          <p:nvPr/>
        </p:nvSpPr>
        <p:spPr bwMode="auto">
          <a:xfrm>
            <a:off x="2003966" y="6217583"/>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692748" y="6217582"/>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302660" y="6165196"/>
            <a:ext cx="156096"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8600" y="2984500"/>
            <a:ext cx="1775366" cy="3009900"/>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C0504D"/>
              </a:solidFill>
            </a:endParaRPr>
          </a:p>
        </p:txBody>
      </p:sp>
      <p:sp>
        <p:nvSpPr>
          <p:cNvPr id="2" name="TextBox 1"/>
          <p:cNvSpPr txBox="1"/>
          <p:nvPr/>
        </p:nvSpPr>
        <p:spPr>
          <a:xfrm>
            <a:off x="7442200" y="4318000"/>
            <a:ext cx="184666" cy="369332"/>
          </a:xfrm>
          <a:prstGeom prst="rect">
            <a:avLst/>
          </a:prstGeom>
          <a:noFill/>
        </p:spPr>
        <p:txBody>
          <a:bodyPr wrap="none" rtlCol="0">
            <a:spAutoFit/>
          </a:bodyPr>
          <a:lstStyle/>
          <a:p>
            <a:endParaRPr lang="en-US" dirty="0"/>
          </a:p>
        </p:txBody>
      </p:sp>
      <p:grpSp>
        <p:nvGrpSpPr>
          <p:cNvPr id="26" name="Diagram group"/>
          <p:cNvGrpSpPr/>
          <p:nvPr/>
        </p:nvGrpSpPr>
        <p:grpSpPr>
          <a:xfrm>
            <a:off x="228600" y="3380740"/>
            <a:ext cx="1874520" cy="1874520"/>
            <a:chOff x="1275968" y="1499616"/>
            <a:chExt cx="1874520" cy="1874520"/>
          </a:xfrm>
          <a:scene3d>
            <a:camera prst="perspectiveHeroicExtremeRightFacing" zoom="82000">
              <a:rot lat="21300000" lon="20400000" rev="180000"/>
            </a:camera>
            <a:lightRig rig="morning" dir="t">
              <a:rot lat="0" lon="0" rev="20400000"/>
            </a:lightRig>
          </a:scene3d>
        </p:grpSpPr>
        <p:grpSp>
          <p:nvGrpSpPr>
            <p:cNvPr id="27" name="Group 26"/>
            <p:cNvGrpSpPr/>
            <p:nvPr/>
          </p:nvGrpSpPr>
          <p:grpSpPr>
            <a:xfrm>
              <a:off x="1275968" y="1499616"/>
              <a:ext cx="1874520" cy="1874520"/>
              <a:chOff x="1275968" y="1499616"/>
              <a:chExt cx="1874520" cy="1874520"/>
            </a:xfrm>
          </p:grpSpPr>
          <p:sp>
            <p:nvSpPr>
              <p:cNvPr id="29" name="Shape 28"/>
              <p:cNvSpPr/>
              <p:nvPr/>
            </p:nvSpPr>
            <p:spPr>
              <a:xfrm>
                <a:off x="1275968" y="1499616"/>
                <a:ext cx="1874520" cy="1874520"/>
              </a:xfrm>
              <a:prstGeom prst="gear6">
                <a:avLst/>
              </a:prstGeom>
              <a:solidFill>
                <a:srgbClr val="FFFF00"/>
              </a:solidFill>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txBody>
              <a:bodyPr/>
              <a:lstStyle/>
              <a:p>
                <a:endParaRPr lang="en-US"/>
              </a:p>
            </p:txBody>
          </p:sp>
          <p:sp>
            <p:nvSpPr>
              <p:cNvPr id="34" name="Shape 4"/>
              <p:cNvSpPr/>
              <p:nvPr/>
            </p:nvSpPr>
            <p:spPr>
              <a:xfrm>
                <a:off x="1747884" y="1974384"/>
                <a:ext cx="930688" cy="9249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2. Creative, doable alternatives</a:t>
                </a:r>
              </a:p>
            </p:txBody>
          </p:sp>
        </p:grpSp>
      </p:grpSp>
      <p:sp>
        <p:nvSpPr>
          <p:cNvPr id="19" name="Content Placeholder 2"/>
          <p:cNvSpPr>
            <a:spLocks noGrp="1"/>
          </p:cNvSpPr>
          <p:nvPr>
            <p:ph sz="quarter" idx="17"/>
          </p:nvPr>
        </p:nvSpPr>
        <p:spPr>
          <a:xfrm>
            <a:off x="3010476" y="1276419"/>
            <a:ext cx="5816024" cy="4508500"/>
          </a:xfrm>
        </p:spPr>
        <p:txBody>
          <a:bodyPr>
            <a:noAutofit/>
          </a:bodyPr>
          <a:lstStyle/>
          <a:p>
            <a:pPr marL="0" indent="0">
              <a:buNone/>
            </a:pPr>
            <a:r>
              <a:rPr lang="en-US" sz="1800" b="1" dirty="0">
                <a:solidFill>
                  <a:schemeClr val="tx1">
                    <a:lumMod val="65000"/>
                    <a:lumOff val="35000"/>
                  </a:schemeClr>
                </a:solidFill>
              </a:rPr>
              <a:t>Tools for creating high value alternatives:</a:t>
            </a:r>
          </a:p>
          <a:p>
            <a:pPr marL="0" indent="0">
              <a:buNone/>
            </a:pPr>
            <a:endParaRPr lang="en-US" sz="1800" b="1" dirty="0">
              <a:solidFill>
                <a:schemeClr val="tx1">
                  <a:lumMod val="65000"/>
                  <a:lumOff val="35000"/>
                </a:schemeClr>
              </a:solidFill>
            </a:endParaRPr>
          </a:p>
          <a:p>
            <a:pPr marL="0" indent="0">
              <a:buNone/>
            </a:pPr>
            <a:r>
              <a:rPr lang="en-US" sz="1800" dirty="0">
                <a:solidFill>
                  <a:schemeClr val="tx1">
                    <a:lumMod val="65000"/>
                    <a:lumOff val="35000"/>
                  </a:schemeClr>
                </a:solidFill>
              </a:rPr>
              <a:t>This step requires both left and right brain work (art and science)</a:t>
            </a:r>
          </a:p>
          <a:p>
            <a:pPr marL="0" indent="0">
              <a:buNone/>
            </a:pPr>
            <a:endParaRPr lang="en-US" sz="1800" dirty="0">
              <a:solidFill>
                <a:schemeClr val="tx1">
                  <a:lumMod val="65000"/>
                  <a:lumOff val="35000"/>
                </a:schemeClr>
              </a:solidFill>
            </a:endParaRPr>
          </a:p>
          <a:p>
            <a:r>
              <a:rPr lang="en-US" sz="1800" dirty="0">
                <a:solidFill>
                  <a:schemeClr val="tx1">
                    <a:lumMod val="65000"/>
                    <a:lumOff val="35000"/>
                  </a:schemeClr>
                </a:solidFill>
              </a:rPr>
              <a:t>Strategy table:  (This is left brain work)  A systematic method to define and create strategy</a:t>
            </a:r>
          </a:p>
          <a:p>
            <a:r>
              <a:rPr lang="en-US" sz="1800" dirty="0">
                <a:solidFill>
                  <a:schemeClr val="tx1">
                    <a:lumMod val="65000"/>
                    <a:lumOff val="35000"/>
                  </a:schemeClr>
                </a:solidFill>
              </a:rPr>
              <a:t>Brainstorming (right brain)</a:t>
            </a:r>
          </a:p>
          <a:p>
            <a:r>
              <a:rPr lang="en-US" sz="1800" dirty="0">
                <a:solidFill>
                  <a:schemeClr val="tx1">
                    <a:lumMod val="65000"/>
                    <a:lumOff val="35000"/>
                  </a:schemeClr>
                </a:solidFill>
              </a:rPr>
              <a:t>Role playing (right brain)</a:t>
            </a:r>
          </a:p>
          <a:p>
            <a:pPr marL="0" indent="0">
              <a:buNone/>
            </a:pPr>
            <a:endParaRPr lang="en-US" sz="1800" b="1" dirty="0">
              <a:solidFill>
                <a:schemeClr val="tx1">
                  <a:lumMod val="65000"/>
                  <a:lumOff val="35000"/>
                </a:schemeClr>
              </a:solidFill>
            </a:endParaRPr>
          </a:p>
          <a:p>
            <a:pPr marL="0" indent="0">
              <a:buNone/>
            </a:pPr>
            <a:endParaRPr lang="en-US" sz="1800" b="1" dirty="0">
              <a:solidFill>
                <a:schemeClr val="tx1">
                  <a:lumMod val="65000"/>
                  <a:lumOff val="35000"/>
                </a:schemeClr>
              </a:solidFill>
            </a:endParaRPr>
          </a:p>
        </p:txBody>
      </p:sp>
      <p:sp>
        <p:nvSpPr>
          <p:cNvPr id="3" name="TextBox 2"/>
          <p:cNvSpPr txBox="1"/>
          <p:nvPr/>
        </p:nvSpPr>
        <p:spPr>
          <a:xfrm>
            <a:off x="5168900" y="4775200"/>
            <a:ext cx="184666" cy="369332"/>
          </a:xfrm>
          <a:prstGeom prst="rect">
            <a:avLst/>
          </a:prstGeom>
          <a:noFill/>
        </p:spPr>
        <p:txBody>
          <a:bodyPr wrap="non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28128963"/>
              </p:ext>
            </p:extLst>
          </p:nvPr>
        </p:nvGraphicFramePr>
        <p:xfrm>
          <a:off x="4279900" y="4363718"/>
          <a:ext cx="3492500" cy="1421200"/>
        </p:xfrm>
        <a:graphic>
          <a:graphicData uri="http://schemas.openxmlformats.org/drawingml/2006/table">
            <a:tbl>
              <a:tblPr firstRow="1" bandRow="1">
                <a:tableStyleId>{21E4AEA4-8DFA-4A89-87EB-49C32662AFE0}</a:tableStyleId>
              </a:tblPr>
              <a:tblGrid>
                <a:gridCol w="873125">
                  <a:extLst>
                    <a:ext uri="{9D8B030D-6E8A-4147-A177-3AD203B41FA5}">
                      <a16:colId xmlns:a16="http://schemas.microsoft.com/office/drawing/2014/main" val="20000"/>
                    </a:ext>
                  </a:extLst>
                </a:gridCol>
                <a:gridCol w="873125">
                  <a:extLst>
                    <a:ext uri="{9D8B030D-6E8A-4147-A177-3AD203B41FA5}">
                      <a16:colId xmlns:a16="http://schemas.microsoft.com/office/drawing/2014/main" val="20001"/>
                    </a:ext>
                  </a:extLst>
                </a:gridCol>
                <a:gridCol w="873125">
                  <a:extLst>
                    <a:ext uri="{9D8B030D-6E8A-4147-A177-3AD203B41FA5}">
                      <a16:colId xmlns:a16="http://schemas.microsoft.com/office/drawing/2014/main" val="20002"/>
                    </a:ext>
                  </a:extLst>
                </a:gridCol>
                <a:gridCol w="873125">
                  <a:extLst>
                    <a:ext uri="{9D8B030D-6E8A-4147-A177-3AD203B41FA5}">
                      <a16:colId xmlns:a16="http://schemas.microsoft.com/office/drawing/2014/main" val="20003"/>
                    </a:ext>
                  </a:extLst>
                </a:gridCol>
              </a:tblGrid>
              <a:tr h="355300">
                <a:tc>
                  <a:txBody>
                    <a:bodyPr/>
                    <a:lstStyle/>
                    <a:p>
                      <a:pPr>
                        <a:lnSpc>
                          <a:spcPct val="50000"/>
                        </a:lnSpc>
                      </a:pPr>
                      <a:endParaRPr lang="en-US" dirty="0"/>
                    </a:p>
                  </a:txBody>
                  <a:tcPr/>
                </a:tc>
                <a:tc>
                  <a:txBody>
                    <a:bodyPr/>
                    <a:lstStyle/>
                    <a:p>
                      <a:pPr>
                        <a:lnSpc>
                          <a:spcPct val="50000"/>
                        </a:lnSpc>
                      </a:pPr>
                      <a:endParaRPr lang="en-US" dirty="0"/>
                    </a:p>
                  </a:txBody>
                  <a:tcPr/>
                </a:tc>
                <a:tc>
                  <a:txBody>
                    <a:bodyPr/>
                    <a:lstStyle/>
                    <a:p>
                      <a:pPr>
                        <a:lnSpc>
                          <a:spcPct val="50000"/>
                        </a:lnSpc>
                      </a:pPr>
                      <a:endParaRPr lang="en-US"/>
                    </a:p>
                  </a:txBody>
                  <a:tcPr/>
                </a:tc>
                <a:tc>
                  <a:txBody>
                    <a:bodyPr/>
                    <a:lstStyle/>
                    <a:p>
                      <a:pPr>
                        <a:lnSpc>
                          <a:spcPct val="50000"/>
                        </a:lnSpc>
                      </a:pPr>
                      <a:endParaRPr lang="en-US"/>
                    </a:p>
                  </a:txBody>
                  <a:tcPr/>
                </a:tc>
                <a:extLst>
                  <a:ext uri="{0D108BD9-81ED-4DB2-BD59-A6C34878D82A}">
                    <a16:rowId xmlns:a16="http://schemas.microsoft.com/office/drawing/2014/main" val="10000"/>
                  </a:ext>
                </a:extLst>
              </a:tr>
              <a:tr h="355300">
                <a:tc>
                  <a:txBody>
                    <a:bodyPr/>
                    <a:lstStyle/>
                    <a:p>
                      <a:pPr>
                        <a:lnSpc>
                          <a:spcPct val="50000"/>
                        </a:lnSpc>
                      </a:pPr>
                      <a:endParaRPr lang="en-US" dirty="0"/>
                    </a:p>
                  </a:txBody>
                  <a:tcPr/>
                </a:tc>
                <a:tc>
                  <a:txBody>
                    <a:bodyPr/>
                    <a:lstStyle/>
                    <a:p>
                      <a:pPr>
                        <a:lnSpc>
                          <a:spcPct val="50000"/>
                        </a:lnSpc>
                      </a:pPr>
                      <a:endParaRPr lang="en-US" dirty="0"/>
                    </a:p>
                  </a:txBody>
                  <a:tcPr/>
                </a:tc>
                <a:tc>
                  <a:txBody>
                    <a:bodyPr/>
                    <a:lstStyle/>
                    <a:p>
                      <a:pPr>
                        <a:lnSpc>
                          <a:spcPct val="50000"/>
                        </a:lnSpc>
                      </a:pPr>
                      <a:endParaRPr lang="en-US" dirty="0"/>
                    </a:p>
                  </a:txBody>
                  <a:tcPr/>
                </a:tc>
                <a:tc>
                  <a:txBody>
                    <a:bodyPr/>
                    <a:lstStyle/>
                    <a:p>
                      <a:pPr>
                        <a:lnSpc>
                          <a:spcPct val="50000"/>
                        </a:lnSpc>
                      </a:pPr>
                      <a:endParaRPr lang="en-US"/>
                    </a:p>
                  </a:txBody>
                  <a:tcPr/>
                </a:tc>
                <a:extLst>
                  <a:ext uri="{0D108BD9-81ED-4DB2-BD59-A6C34878D82A}">
                    <a16:rowId xmlns:a16="http://schemas.microsoft.com/office/drawing/2014/main" val="10001"/>
                  </a:ext>
                </a:extLst>
              </a:tr>
              <a:tr h="355300">
                <a:tc>
                  <a:txBody>
                    <a:bodyPr/>
                    <a:lstStyle/>
                    <a:p>
                      <a:pPr>
                        <a:lnSpc>
                          <a:spcPct val="50000"/>
                        </a:lnSpc>
                      </a:pPr>
                      <a:endParaRPr lang="en-US"/>
                    </a:p>
                  </a:txBody>
                  <a:tcPr/>
                </a:tc>
                <a:tc>
                  <a:txBody>
                    <a:bodyPr/>
                    <a:lstStyle/>
                    <a:p>
                      <a:pPr>
                        <a:lnSpc>
                          <a:spcPct val="50000"/>
                        </a:lnSpc>
                      </a:pPr>
                      <a:endParaRPr lang="en-US" dirty="0"/>
                    </a:p>
                  </a:txBody>
                  <a:tcPr/>
                </a:tc>
                <a:tc>
                  <a:txBody>
                    <a:bodyPr/>
                    <a:lstStyle/>
                    <a:p>
                      <a:pPr>
                        <a:lnSpc>
                          <a:spcPct val="50000"/>
                        </a:lnSpc>
                      </a:pPr>
                      <a:endParaRPr lang="en-US"/>
                    </a:p>
                  </a:txBody>
                  <a:tcPr/>
                </a:tc>
                <a:tc>
                  <a:txBody>
                    <a:bodyPr/>
                    <a:lstStyle/>
                    <a:p>
                      <a:pPr>
                        <a:lnSpc>
                          <a:spcPct val="50000"/>
                        </a:lnSpc>
                      </a:pPr>
                      <a:endParaRPr lang="en-US"/>
                    </a:p>
                  </a:txBody>
                  <a:tcPr/>
                </a:tc>
                <a:extLst>
                  <a:ext uri="{0D108BD9-81ED-4DB2-BD59-A6C34878D82A}">
                    <a16:rowId xmlns:a16="http://schemas.microsoft.com/office/drawing/2014/main" val="10002"/>
                  </a:ext>
                </a:extLst>
              </a:tr>
              <a:tr h="355300">
                <a:tc>
                  <a:txBody>
                    <a:bodyPr/>
                    <a:lstStyle/>
                    <a:p>
                      <a:pPr>
                        <a:lnSpc>
                          <a:spcPct val="50000"/>
                        </a:lnSpc>
                      </a:pPr>
                      <a:endParaRPr lang="en-US" dirty="0"/>
                    </a:p>
                  </a:txBody>
                  <a:tcPr/>
                </a:tc>
                <a:tc>
                  <a:txBody>
                    <a:bodyPr/>
                    <a:lstStyle/>
                    <a:p>
                      <a:pPr>
                        <a:lnSpc>
                          <a:spcPct val="50000"/>
                        </a:lnSpc>
                      </a:pPr>
                      <a:endParaRPr lang="en-US" dirty="0"/>
                    </a:p>
                  </a:txBody>
                  <a:tcPr/>
                </a:tc>
                <a:tc>
                  <a:txBody>
                    <a:bodyPr/>
                    <a:lstStyle/>
                    <a:p>
                      <a:pPr>
                        <a:lnSpc>
                          <a:spcPct val="50000"/>
                        </a:lnSpc>
                      </a:pPr>
                      <a:endParaRPr lang="en-US"/>
                    </a:p>
                  </a:txBody>
                  <a:tcPr/>
                </a:tc>
                <a:tc>
                  <a:txBody>
                    <a:bodyPr/>
                    <a:lstStyle/>
                    <a:p>
                      <a:pPr>
                        <a:lnSpc>
                          <a:spcPct val="50000"/>
                        </a:lnSpc>
                      </a:pPr>
                      <a:endParaRPr lang="en-US" dirty="0"/>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4532164" y="4780492"/>
            <a:ext cx="458936" cy="210608"/>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328166" y="5149956"/>
            <a:ext cx="458936" cy="210608"/>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221264" y="4780492"/>
            <a:ext cx="458936" cy="210608"/>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098720" y="4775200"/>
            <a:ext cx="458936" cy="210608"/>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417864" y="5511800"/>
            <a:ext cx="636736" cy="273118"/>
          </a:xfrm>
          <a:prstGeom prst="ellipse">
            <a:avLst/>
          </a:prstGeom>
          <a:noFill/>
          <a:ln w="127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5168900" y="4813300"/>
            <a:ext cx="636736" cy="273118"/>
          </a:xfrm>
          <a:prstGeom prst="ellipse">
            <a:avLst/>
          </a:prstGeom>
          <a:noFill/>
          <a:ln w="127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043464" y="4775200"/>
            <a:ext cx="636736" cy="273118"/>
          </a:xfrm>
          <a:prstGeom prst="ellipse">
            <a:avLst/>
          </a:prstGeom>
          <a:noFill/>
          <a:ln w="127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6990130" y="5118701"/>
            <a:ext cx="636736" cy="273118"/>
          </a:xfrm>
          <a:prstGeom prst="ellipse">
            <a:avLst/>
          </a:prstGeom>
          <a:noFill/>
          <a:ln w="127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51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322419</TotalTime>
  <Words>17993</Words>
  <Application>Microsoft Office PowerPoint</Application>
  <PresentationFormat>On-screen Show (4:3)</PresentationFormat>
  <Paragraphs>2600</Paragraphs>
  <Slides>176</Slides>
  <Notes>175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176</vt:i4>
      </vt:variant>
    </vt:vector>
  </HeadingPairs>
  <TitlesOfParts>
    <vt:vector size="187" baseType="lpstr">
      <vt:lpstr>Arial</vt:lpstr>
      <vt:lpstr>Arial Narrow</vt:lpstr>
      <vt:lpstr>Avenir Heavy</vt:lpstr>
      <vt:lpstr>Calibri</vt:lpstr>
      <vt:lpstr>Cambria</vt:lpstr>
      <vt:lpstr>Courier New</vt:lpstr>
      <vt:lpstr>Franklin Gothic Book</vt:lpstr>
      <vt:lpstr>Franklin Gothic Demi Cond</vt:lpstr>
      <vt:lpstr>Georgia</vt:lpstr>
      <vt:lpstr>Office Theme</vt:lpstr>
      <vt:lpstr>Document</vt:lpstr>
      <vt:lpstr>_____________________  decisionscience  </vt:lpstr>
      <vt:lpstr>introduction to systems leadership I &amp; II</vt:lpstr>
      <vt:lpstr>introduction to decision science module </vt:lpstr>
      <vt:lpstr>introduction to decision science and value-driven enterprise risk management modules</vt:lpstr>
      <vt:lpstr>  </vt:lpstr>
      <vt:lpstr>  </vt:lpstr>
      <vt:lpstr>  </vt:lpstr>
      <vt:lpstr>TABLE OF CONTENTS </vt:lpstr>
      <vt:lpstr>Why?</vt:lpstr>
      <vt:lpstr>Why this is important </vt:lpstr>
      <vt:lpstr>  Your obligation to propose solutions is tied to  your ability to acquire commitment</vt:lpstr>
      <vt:lpstr>  Your ability to acquire commitment is tied to your biases and your receiver/audience biases</vt:lpstr>
      <vt:lpstr>   Decisions involve dealing with uncertainty. Biases influence how we feel about and deal with uncertainty   </vt:lpstr>
      <vt:lpstr>   Thinking clearly results in clear actions</vt:lpstr>
      <vt:lpstr>   Getting it wrong destroys immense value</vt:lpstr>
      <vt:lpstr> Concept Map </vt:lpstr>
      <vt:lpstr>Biases, uncertainty and probability </vt:lpstr>
      <vt:lpstr>  Biases influence how we manage uncertainty</vt:lpstr>
      <vt:lpstr>   Eliminating ambiguity in uncertainty</vt:lpstr>
      <vt:lpstr>  Eliminating ambiguity in uncertainty by using subjective probabilities</vt:lpstr>
      <vt:lpstr>   Eliminating ambiguity in uncertainty</vt:lpstr>
      <vt:lpstr>  Eliminating ambiguity in uncertainty by using subjective probabilities</vt:lpstr>
      <vt:lpstr>  Eliminating ambiguity in uncertainty by using subjective probabilities</vt:lpstr>
      <vt:lpstr>  Eliminating ambiguity in uncertainty by using subjective probabilities</vt:lpstr>
      <vt:lpstr>  </vt:lpstr>
      <vt:lpstr> Eliminating ambiguity in uncertainty by using subjective probabilities</vt:lpstr>
      <vt:lpstr>Concept map</vt:lpstr>
      <vt:lpstr>What is decision science? </vt:lpstr>
      <vt:lpstr>  </vt:lpstr>
      <vt:lpstr>  </vt:lpstr>
      <vt:lpstr>  </vt:lpstr>
      <vt:lpstr>Successes in other fields</vt:lpstr>
      <vt:lpstr>  Decision science is routinely used in the oil and gas industry aerospace industry, and the banking and finance industry</vt:lpstr>
      <vt:lpstr>Introduction &amp; Basics</vt:lpstr>
      <vt:lpstr>History</vt:lpstr>
      <vt:lpstr> Origins of decision science</vt:lpstr>
      <vt:lpstr> Origins of decision science</vt:lpstr>
      <vt:lpstr> Origins of decision science</vt:lpstr>
      <vt:lpstr> Origins of decision science</vt:lpstr>
      <vt:lpstr> Relationships in decision science</vt:lpstr>
      <vt:lpstr> Integration of disciplines in decision analysis</vt:lpstr>
      <vt:lpstr>Decisions vs outcomes</vt:lpstr>
      <vt:lpstr>  What does this mean?</vt:lpstr>
      <vt:lpstr>   Decisions are different from outcomes</vt:lpstr>
      <vt:lpstr>  4 variations</vt:lpstr>
      <vt:lpstr>   Decisions are not equal to outcomes</vt:lpstr>
      <vt:lpstr>  Is this counterintuitive?</vt:lpstr>
      <vt:lpstr>  Is this counterintuitive?</vt:lpstr>
      <vt:lpstr>  Is this counterintuitive?</vt:lpstr>
      <vt:lpstr>  Is this counterintuitive?/ One more analogy</vt:lpstr>
      <vt:lpstr>   So what does this mean?</vt:lpstr>
      <vt:lpstr>   Concept map</vt:lpstr>
      <vt:lpstr>Strategic vs operations</vt:lpstr>
      <vt:lpstr>    Strategic and operational functions &amp; decisions  require fundamentally different tasks</vt:lpstr>
      <vt:lpstr>    Strategic and operational functions &amp; decisions  require fundamentally different tasks</vt:lpstr>
      <vt:lpstr>   The quality of strategic and operational decisions can  determine the organization’s success or failure</vt:lpstr>
      <vt:lpstr>When</vt:lpstr>
      <vt:lpstr>  Decision professionals assess the level of complexity to determine the appropriate decision making method and tools </vt:lpstr>
      <vt:lpstr>  Decision professionals assess the level of complexity to determine the appropriate decision making method and tools </vt:lpstr>
      <vt:lpstr>  Decision professionals assess the level of complexity to determine the appropriate decision making method and tools </vt:lpstr>
      <vt:lpstr>  Decision professionals tailor the decision process to the problem’s characteristics to determine the appropriate decision making, method and tools </vt:lpstr>
      <vt:lpstr>Decision making methods</vt:lpstr>
      <vt:lpstr>  Decision methods</vt:lpstr>
      <vt:lpstr>Traditional method</vt:lpstr>
      <vt:lpstr>  Advocacy and approval  method</vt:lpstr>
      <vt:lpstr>  Result of excluding decision makers</vt:lpstr>
      <vt:lpstr>Decision quality</vt:lpstr>
      <vt:lpstr>Process</vt:lpstr>
      <vt:lpstr>  </vt:lpstr>
      <vt:lpstr>  </vt:lpstr>
      <vt:lpstr>  </vt:lpstr>
      <vt:lpstr>  </vt:lpstr>
      <vt:lpstr>  </vt:lpstr>
      <vt:lpstr>  </vt:lpstr>
      <vt:lpstr>  </vt:lpstr>
      <vt:lpstr>  </vt:lpstr>
      <vt:lpstr>  </vt:lpstr>
      <vt:lpstr>  </vt:lpstr>
      <vt:lpstr>  </vt:lpstr>
      <vt:lpstr>  </vt:lpstr>
      <vt:lpstr>Steps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Tools</vt:lpstr>
      <vt:lpstr>Introduction</vt:lpstr>
      <vt:lpstr>  </vt:lpstr>
      <vt:lpstr>DH</vt:lpstr>
      <vt:lpstr> </vt:lpstr>
      <vt:lpstr> </vt:lpstr>
      <vt:lpstr> </vt:lpstr>
      <vt:lpstr> </vt:lpstr>
      <vt:lpstr> </vt:lpstr>
      <vt:lpstr> </vt:lpstr>
      <vt:lpstr> </vt:lpstr>
      <vt:lpstr> </vt:lpstr>
      <vt:lpstr> </vt:lpstr>
      <vt:lpstr> </vt:lpstr>
      <vt:lpstr> </vt:lpstr>
      <vt:lpstr> </vt:lpstr>
      <vt:lpstr> </vt:lpstr>
      <vt:lpstr>Strategy table</vt:lpstr>
      <vt:lpstr> </vt:lpstr>
      <vt:lpstr> </vt:lpstr>
      <vt:lpstr> </vt:lpstr>
      <vt:lpstr> </vt:lpstr>
      <vt:lpstr> </vt:lpstr>
      <vt:lpstr> </vt:lpstr>
      <vt:lpstr> </vt:lpstr>
      <vt:lpstr>Influence diagram/Value map</vt:lpstr>
      <vt:lpstr> </vt:lpstr>
      <vt:lpstr> </vt:lpstr>
      <vt:lpstr> </vt:lpstr>
      <vt:lpstr> </vt:lpstr>
      <vt:lpstr> </vt:lpstr>
      <vt:lpstr> </vt:lpstr>
      <vt:lpstr> </vt:lpstr>
      <vt:lpstr> </vt:lpstr>
      <vt:lpstr> </vt:lpstr>
      <vt:lpstr> </vt:lpstr>
      <vt:lpstr> </vt:lpstr>
      <vt:lpstr> </vt:lpstr>
      <vt:lpstr>Heat map</vt:lpstr>
      <vt:lpstr> </vt:lpstr>
      <vt:lpstr> </vt:lpstr>
      <vt:lpstr> </vt:lpstr>
      <vt:lpstr>Decision trees</vt:lpstr>
      <vt:lpstr> </vt:lpstr>
      <vt:lpstr> </vt:lpstr>
      <vt:lpstr> </vt:lpstr>
      <vt:lpstr> </vt:lpstr>
      <vt:lpstr> </vt:lpstr>
      <vt:lpstr> </vt:lpstr>
      <vt:lpstr>Expected Value</vt:lpstr>
      <vt:lpstr> </vt:lpstr>
      <vt:lpstr> </vt:lpstr>
      <vt:lpstr> </vt:lpstr>
      <vt:lpstr> </vt:lpstr>
      <vt:lpstr>Calibrating the SME</vt:lpstr>
      <vt:lpstr> </vt:lpstr>
      <vt:lpstr> </vt:lpstr>
      <vt:lpstr>Introduction to Risk Management</vt:lpstr>
      <vt:lpstr>What is risk management?</vt:lpstr>
      <vt:lpstr>Vocabulary</vt:lpstr>
      <vt:lpstr>VDERM</vt:lpstr>
      <vt:lpstr>Silo risk management to ERM</vt:lpstr>
      <vt:lpstr>VDERM evolved from ERM</vt:lpstr>
      <vt:lpstr>VDERM recognizes value potential and value realized</vt:lpstr>
      <vt:lpstr> Recognizing value potential and value realized</vt:lpstr>
      <vt:lpstr>Appendix</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_____________________  decisionscience</dc:title>
  <dc:subject/>
  <dc:creator>Deborah Lessard</dc:creator>
  <cp:keywords/>
  <dc:description/>
  <cp:lastModifiedBy>Lessard, Deborah</cp:lastModifiedBy>
  <cp:revision>304</cp:revision>
  <dcterms:created xsi:type="dcterms:W3CDTF">2014-08-18T12:29:53Z</dcterms:created>
  <dcterms:modified xsi:type="dcterms:W3CDTF">2026-04-14T19:43:26Z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2025-04-07T17:14:52Z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2c0e6615-85c5-4b7a-9229-a06227e1ef64</vt:lpwstr>
  </property>
  <property fmtid="{D5CDD505-2E9C-101B-9397-08002B2CF9AE}" pid="8" name="MSIP_Label_5e4b1be8-281e-475d-98b0-21c3457e5a46_ContentBits">
    <vt:lpwstr>0</vt:lpwstr>
  </property>
  <property fmtid="{D5CDD505-2E9C-101B-9397-08002B2CF9AE}" pid="9" name="MSIP_Label_5e4b1be8-281e-475d-98b0-21c3457e5a46_Tag">
    <vt:lpwstr>10, 3, 0, 1</vt:lpwstr>
  </property>
</Properties>
</file>