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0" r:id="rId3"/>
    <p:sldId id="261"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p:cViewPr varScale="1">
        <p:scale>
          <a:sx n="67" d="100"/>
          <a:sy n="67" d="100"/>
        </p:scale>
        <p:origin x="60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rgbClr val="1B75BC"/>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lvl1pPr>
              <a:defRPr cap="none"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782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cap="none" baseline="0"/>
            </a:lvl1pPr>
          </a:lstStyle>
          <a:p>
            <a:r>
              <a:rPr lang="en-US"/>
              <a:t>© 2019 JHF, PRHI, HCF, &amp; WHAMglobal</a:t>
            </a:r>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1015797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cap="none" baseline="0"/>
            </a:lvl1pPr>
          </a:lstStyle>
          <a:p>
            <a:r>
              <a:rPr lang="en-US"/>
              <a:t>© 2019 JHF, PRHI, HCF, &amp; WHAMglobal</a:t>
            </a:r>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990097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92470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Graph and Tex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203200" y="152400"/>
            <a:ext cx="11684000" cy="685800"/>
          </a:xfrm>
          <a:prstGeom prst="rect">
            <a:avLst/>
          </a:prstGeom>
        </p:spPr>
        <p:txBody>
          <a:bodyPr>
            <a:normAutofit/>
          </a:bodyPr>
          <a:lstStyle>
            <a:lvl1pPr algn="l">
              <a:defRPr b="0">
                <a:solidFill>
                  <a:srgbClr val="006CA3"/>
                </a:solidFill>
                <a:latin typeface="Arial" panose="020B0604020202020204" pitchFamily="34" charset="0"/>
                <a:cs typeface="Arial" panose="020B0604020202020204" pitchFamily="34" charset="0"/>
              </a:defRPr>
            </a:lvl1pPr>
          </a:lstStyle>
          <a:p>
            <a:r>
              <a:rPr lang="en-US" dirty="0"/>
              <a:t>Title</a:t>
            </a:r>
          </a:p>
        </p:txBody>
      </p:sp>
      <p:sp>
        <p:nvSpPr>
          <p:cNvPr id="5" name="Content Placeholder 2"/>
          <p:cNvSpPr>
            <a:spLocks noGrp="1"/>
          </p:cNvSpPr>
          <p:nvPr>
            <p:ph idx="1" hasCustomPrompt="1"/>
          </p:nvPr>
        </p:nvSpPr>
        <p:spPr>
          <a:xfrm>
            <a:off x="203200" y="1219201"/>
            <a:ext cx="11684000" cy="4038600"/>
          </a:xfrm>
          <a:prstGeom prst="rect">
            <a:avLst/>
          </a:prstGeom>
        </p:spPr>
        <p:txBody>
          <a:bodyPr/>
          <a:lstStyle>
            <a:lvl1pPr marL="0" indent="0">
              <a:buClr>
                <a:srgbClr val="508CA4"/>
              </a:buClr>
              <a:buSzPct val="80000"/>
              <a:buFont typeface="Wingdings" panose="05000000000000000000" pitchFamily="2" charset="2"/>
              <a:buNone/>
              <a:defRPr sz="24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20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dirty="0"/>
              <a:t>Insert Graph or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0" hasCustomPrompt="1"/>
          </p:nvPr>
        </p:nvSpPr>
        <p:spPr>
          <a:xfrm>
            <a:off x="203200" y="5334000"/>
            <a:ext cx="11684000" cy="990600"/>
          </a:xfrm>
          <a:prstGeom prst="rect">
            <a:avLst/>
          </a:prstGeom>
        </p:spPr>
        <p:txBody>
          <a:bodyPr/>
          <a:lstStyle>
            <a:lvl1pPr marL="0" indent="0">
              <a:buClr>
                <a:srgbClr val="508CA4"/>
              </a:buClr>
              <a:buSzPct val="80000"/>
              <a:buFont typeface="Wingdings" panose="05000000000000000000" pitchFamily="2" charset="2"/>
              <a:buNone/>
              <a:defRPr sz="20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17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dirty="0"/>
              <a:t>Insert Text</a:t>
            </a:r>
          </a:p>
          <a:p>
            <a:pPr lvl="1"/>
            <a:r>
              <a:rPr lang="en-US" dirty="0"/>
              <a:t>Second level</a:t>
            </a:r>
          </a:p>
        </p:txBody>
      </p:sp>
      <p:sp>
        <p:nvSpPr>
          <p:cNvPr id="8" name="Text Placeholder 4"/>
          <p:cNvSpPr>
            <a:spLocks noGrp="1"/>
          </p:cNvSpPr>
          <p:nvPr>
            <p:ph type="body" sz="quarter" idx="11" hasCustomPrompt="1"/>
          </p:nvPr>
        </p:nvSpPr>
        <p:spPr>
          <a:xfrm>
            <a:off x="203200" y="6324600"/>
            <a:ext cx="8331200" cy="304800"/>
          </a:xfrm>
          <a:prstGeom prst="rect">
            <a:avLst/>
          </a:prstGeom>
        </p:spPr>
        <p:txBody>
          <a:bodyPr>
            <a:normAutofit/>
          </a:bodyPr>
          <a:lstStyle>
            <a:lvl1pPr marL="0" indent="0">
              <a:buFontTx/>
              <a:buNone/>
              <a:defRPr sz="1000">
                <a:solidFill>
                  <a:srgbClr val="373737"/>
                </a:solidFill>
                <a:latin typeface="Arial" panose="020B0604020202020204" pitchFamily="34" charset="0"/>
                <a:cs typeface="Arial" panose="020B0604020202020204" pitchFamily="34" charset="0"/>
              </a:defRPr>
            </a:lvl1pPr>
          </a:lstStyle>
          <a:p>
            <a:pPr lvl="0"/>
            <a:r>
              <a:rPr lang="en-US" dirty="0"/>
              <a:t>Add References</a:t>
            </a:r>
          </a:p>
        </p:txBody>
      </p:sp>
    </p:spTree>
    <p:extLst>
      <p:ext uri="{BB962C8B-B14F-4D97-AF65-F5344CB8AC3E}">
        <p14:creationId xmlns:p14="http://schemas.microsoft.com/office/powerpoint/2010/main" val="2281825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Clr>
                <a:srgbClr val="D56283"/>
              </a:buClr>
              <a:buFont typeface="Arial" panose="020B0604020202020204" pitchFamily="34" charse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560987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rgbClr val="1B75BC"/>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rgbClr val="D56283"/>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555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4061773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966675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5" name="Slide Number Placeholder 4"/>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260614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solidFill>
                  <a:srgbClr val="FFFFFF"/>
                </a:solidFill>
              </a:defRPr>
            </a:lvl1pPr>
          </a:lstStyle>
          <a:p>
            <a:r>
              <a:rPr lang="en-US"/>
              <a:t>© 2019 JHF, PRHI, HCF, &amp; WHAMglobal</a:t>
            </a:r>
            <a:endParaRPr lang="en-US" dirty="0"/>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730781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459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cap="none" baseline="0">
                <a:solidFill>
                  <a:schemeClr val="tx1"/>
                </a:solidFill>
              </a:defRPr>
            </a:lvl1pPr>
          </a:lstStyle>
          <a:p>
            <a:r>
              <a:rPr lang="en-US"/>
              <a:t>© 2019 JHF, PRHI, HCF, &amp; WHAMglobal</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E7000212-68E8-4E0F-BB6F-A6238CCAF7D0}" type="slidenum">
              <a:rPr lang="en-US" smtClean="0"/>
              <a:pPr/>
              <a:t>‹#›</a:t>
            </a:fld>
            <a:endParaRPr lang="en-US"/>
          </a:p>
        </p:txBody>
      </p:sp>
    </p:spTree>
    <p:extLst>
      <p:ext uri="{BB962C8B-B14F-4D97-AF65-F5344CB8AC3E}">
        <p14:creationId xmlns:p14="http://schemas.microsoft.com/office/powerpoint/2010/main" val="1258748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none" baseline="0">
                <a:solidFill>
                  <a:srgbClr val="FFFFFF"/>
                </a:solidFill>
              </a:defRPr>
            </a:lvl1pPr>
          </a:lstStyle>
          <a:p>
            <a:r>
              <a:rPr lang="en-US"/>
              <a:t>© 2019 JHF, PRHI, HCF, &amp; WHAMglobal</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7000212-68E8-4E0F-BB6F-A6238CCAF7D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91514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dt="0"/>
  <p:txStyles>
    <p:titleStyle>
      <a:lvl1pPr algn="l" defTabSz="914400" rtl="0" eaLnBrk="1" latinLnBrk="0" hangingPunct="1">
        <a:lnSpc>
          <a:spcPct val="85000"/>
        </a:lnSpc>
        <a:spcBef>
          <a:spcPct val="0"/>
        </a:spcBef>
        <a:buNone/>
        <a:defRPr sz="4800" kern="1200" spc="-50" baseline="0">
          <a:solidFill>
            <a:srgbClr val="1B75BC"/>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rgbClr val="D5628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Continuing Education Information</a:t>
            </a:r>
          </a:p>
        </p:txBody>
      </p:sp>
      <p:sp>
        <p:nvSpPr>
          <p:cNvPr id="7" name="Content Placeholder 6"/>
          <p:cNvSpPr>
            <a:spLocks noGrp="1"/>
          </p:cNvSpPr>
          <p:nvPr>
            <p:ph idx="1"/>
          </p:nvPr>
        </p:nvSpPr>
        <p:spPr/>
        <p:txBody>
          <a:bodyPr>
            <a:normAutofit/>
          </a:bodyPr>
          <a:lstStyle/>
          <a:p>
            <a:r>
              <a:rPr lang="en-US" dirty="0"/>
              <a:t>In support of improving patient care, this activity has been planned and implemented by the University of Pittsburgh and The Jewish Healthcare Foundation. The University of Pittsburgh is jointly accredited by the Accreditation Council for Continuing Medical Education (ACCME) and the American Nurses Credentialing Center (ANCC), to provide continuing education for the healthcare team. </a:t>
            </a:r>
            <a:r>
              <a:rPr lang="en-US" b="1" dirty="0"/>
              <a:t>5.5 hours is approved for this course. </a:t>
            </a:r>
          </a:p>
          <a:p>
            <a:r>
              <a:rPr lang="en-US" dirty="0"/>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a:t>
            </a:r>
            <a:r>
              <a:rPr lang="en-US" b="1" dirty="0"/>
              <a:t>5.5 continuing education credits</a:t>
            </a:r>
            <a:r>
              <a:rPr lang="en-US" dirty="0"/>
              <a:t>.</a:t>
            </a:r>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2019 JHF, PRHI, HCF, &amp; WHAMglobal</a:t>
            </a:r>
            <a:endPar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9075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a:t>
            </a:r>
          </a:p>
        </p:txBody>
      </p:sp>
      <p:sp>
        <p:nvSpPr>
          <p:cNvPr id="3" name="Content Placeholder 2"/>
          <p:cNvSpPr>
            <a:spLocks noGrp="1"/>
          </p:cNvSpPr>
          <p:nvPr>
            <p:ph idx="1"/>
          </p:nvPr>
        </p:nvSpPr>
        <p:spPr/>
        <p:txBody>
          <a:bodyPr/>
          <a:lstStyle/>
          <a:p>
            <a:r>
              <a:rPr lang="en-US" sz="3200" dirty="0"/>
              <a:t>No members of the planning committee, speakers, presenters, authors, content reviewers and/or anyone else in a position to control the content of this education activity have relevant financial relationships with any entity producing, marketing, re-selling, or distributing health care goods or services, used on, or consumed by, patients to disclose.</a:t>
            </a:r>
            <a:endParaRPr lang="en-US" sz="3200" b="1" dirty="0"/>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2019 JHF, PRHI, HCF, &amp; WHAMglobal</a:t>
            </a:r>
            <a:endPar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7710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p>
        </p:txBody>
      </p:sp>
      <p:sp>
        <p:nvSpPr>
          <p:cNvPr id="3" name="Content Placeholder 2"/>
          <p:cNvSpPr>
            <a:spLocks noGrp="1"/>
          </p:cNvSpPr>
          <p:nvPr>
            <p:ph idx="1"/>
          </p:nvPr>
        </p:nvSpPr>
        <p:spPr/>
        <p:txBody>
          <a:bodyPr>
            <a:normAutofit lnSpcReduction="10000"/>
          </a:bodyPr>
          <a:lstStyle/>
          <a:p>
            <a:r>
              <a:rPr lang="en-US" sz="2400" dirty="0"/>
              <a:t>The information presented at this Center for Continuing Education in Health Sciences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2019 JHF, PRHI, HCF, &amp; WHAMglobal</a:t>
            </a:r>
            <a:endPar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555014"/>
      </p:ext>
    </p:extLst>
  </p:cSld>
  <p:clrMapOvr>
    <a:masterClrMapping/>
  </p:clrMapOvr>
</p:sld>
</file>

<file path=ppt/theme/theme1.xml><?xml version="1.0" encoding="utf-8"?>
<a:theme xmlns:a="http://schemas.openxmlformats.org/drawingml/2006/main" name="Retrospect">
  <a:themeElements>
    <a:clrScheme name="Custom 5">
      <a:dk1>
        <a:sysClr val="windowText" lastClr="000000"/>
      </a:dk1>
      <a:lt1>
        <a:sysClr val="window" lastClr="FFFFFF"/>
      </a:lt1>
      <a:dk2>
        <a:srgbClr val="455F51"/>
      </a:dk2>
      <a:lt2>
        <a:srgbClr val="E2DFCC"/>
      </a:lt2>
      <a:accent1>
        <a:srgbClr val="99CB38"/>
      </a:accent1>
      <a:accent2>
        <a:srgbClr val="2D8DA8"/>
      </a:accent2>
      <a:accent3>
        <a:srgbClr val="37A76F"/>
      </a:accent3>
      <a:accent4>
        <a:srgbClr val="44C1A3"/>
      </a:accent4>
      <a:accent5>
        <a:srgbClr val="4EB3CF"/>
      </a:accent5>
      <a:accent6>
        <a:srgbClr val="51C3F9"/>
      </a:accent6>
      <a:hlink>
        <a:srgbClr val="6B9F25"/>
      </a:hlink>
      <a:folHlink>
        <a:srgbClr val="B26B0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6</TotalTime>
  <Words>398</Words>
  <Application>Microsoft Office PowerPoint</Application>
  <PresentationFormat>Widescreen</PresentationFormat>
  <Paragraphs>13</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Wingdings</vt:lpstr>
      <vt:lpstr>Retrospect</vt:lpstr>
      <vt:lpstr>Continuing Education Information</vt:lpstr>
      <vt:lpstr>Disclosures</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Continuing Education Information</dc:title>
  <dc:creator>Pauline Taylor</dc:creator>
  <cp:lastModifiedBy>Pauline Taylor</cp:lastModifiedBy>
  <cp:revision>29</cp:revision>
  <dcterms:created xsi:type="dcterms:W3CDTF">2020-02-18T19:41:54Z</dcterms:created>
  <dcterms:modified xsi:type="dcterms:W3CDTF">2023-05-02T18:55:17Z</dcterms:modified>
</cp:coreProperties>
</file>