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is 4.0 contact hours.</a:t>
            </a:r>
          </a:p>
          <a:p>
            <a:pPr algn="l">
              <a:spcBef>
                <a:spcPts val="0"/>
              </a:spcBef>
            </a:pPr>
            <a:endParaRPr lang="en-US" sz="1200" b="1" u="sng" dirty="0">
              <a:solidFill>
                <a:schemeClr val="tx1"/>
              </a:solidFill>
            </a:endParaRPr>
          </a:p>
          <a:p>
            <a:pPr algn="l">
              <a:spcBef>
                <a:spcPts val="0"/>
              </a:spcBef>
            </a:pPr>
            <a:endParaRPr lang="en-US" sz="1200" dirty="0">
              <a:solidFill>
                <a:schemeClr val="tx1"/>
              </a:solidFill>
            </a:endParaRPr>
          </a:p>
          <a:p>
            <a:pPr algn="l">
              <a:spcBef>
                <a:spcPts val="0"/>
              </a:spcBef>
            </a:pPr>
            <a:r>
              <a:rPr lang="en-US" sz="1200" b="1" u="sng" dirty="0">
                <a:solidFill>
                  <a:schemeClr val="tx1"/>
                </a:solidFill>
              </a:rPr>
              <a:t>Physician Assistant (AAPA)</a:t>
            </a:r>
          </a:p>
          <a:p>
            <a:pPr algn="l">
              <a:spcBef>
                <a:spcPts val="0"/>
              </a:spcBef>
            </a:pPr>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200">
                <a:solidFill>
                  <a:schemeClr val="tx1"/>
                </a:solidFill>
              </a:rPr>
              <a:t>for 4.0 </a:t>
            </a:r>
            <a:r>
              <a:rPr lang="en-US" sz="1200" dirty="0">
                <a:solidFill>
                  <a:schemeClr val="tx1"/>
                </a:solidFill>
              </a:rPr>
              <a:t>AAPA Category 1 CME credits. PAs should only claim credit commensurate with the extent of their participation.  </a:t>
            </a:r>
          </a:p>
          <a:p>
            <a:pPr marR="0" algn="l">
              <a:lnSpc>
                <a:spcPct val="107000"/>
              </a:lnSpc>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marL="0" marR="0" lvl="0" indent="0" algn="l" defTabSz="914400" rtl="0" eaLnBrk="0" fontAlgn="base" latinLnBrk="0" hangingPunct="0">
              <a:lnSpc>
                <a:spcPct val="100000"/>
              </a:lnSpc>
              <a:spcBef>
                <a:spcPct val="0"/>
              </a:spcBef>
              <a:spcAft>
                <a:spcPct val="0"/>
              </a:spcAft>
              <a:buClrTx/>
              <a:buSzTx/>
              <a:tabLst/>
            </a:pPr>
            <a:endParaRPr lang="en-US" altLang="en-US" sz="1200" b="1" u="sng" dirty="0">
              <a:solidFill>
                <a:schemeClr val="tx1"/>
              </a:solidFill>
            </a:endParaRPr>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5087</TotalTime>
  <Words>353</Words>
  <Application>Microsoft Office PowerPoint</Application>
  <PresentationFormat>On-screen Show (4:3)</PresentationFormat>
  <Paragraphs>22</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62</cp:revision>
  <dcterms:created xsi:type="dcterms:W3CDTF">2010-08-03T12:49:34Z</dcterms:created>
  <dcterms:modified xsi:type="dcterms:W3CDTF">2026-05-06T12:43:00Z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