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3" r:id="rId3"/>
    <p:sldId id="260" r:id="rId4"/>
    <p:sldId id="261"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42E3A3-AB5D-4DB4-8BEA-8F67BE9BD71F}" v="1" dt="2026-06-25T18:38:49.1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a:t>Insert Graph or Text</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a:t>Insert Text</a:t>
            </a:r>
          </a:p>
          <a:p>
            <a:pPr lvl="1"/>
            <a:r>
              <a:rPr lang="en-US"/>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Continuing Education Information</a:t>
            </a:r>
          </a:p>
        </p:txBody>
      </p:sp>
      <p:sp>
        <p:nvSpPr>
          <p:cNvPr id="7" name="Content Placeholder 6"/>
          <p:cNvSpPr>
            <a:spLocks noGrp="1"/>
          </p:cNvSpPr>
          <p:nvPr>
            <p:ph idx="1"/>
          </p:nvPr>
        </p:nvSpPr>
        <p:spPr/>
        <p:txBody>
          <a:bodyPr vert="horz" lIns="0" tIns="45720" rIns="0" bIns="45720" rtlCol="0" anchor="t">
            <a:normAutofit/>
          </a:bodyPr>
          <a:lstStyle/>
          <a:p>
            <a:pPr marL="228600" marR="0">
              <a:spcBef>
                <a:spcPts val="525"/>
              </a:spcBef>
              <a:spcAft>
                <a:spcPts val="525"/>
              </a:spcAft>
            </a:pPr>
            <a:r>
              <a:rPr lang="en-US" sz="1800">
                <a:solidFill>
                  <a:srgbClr val="2F2F2F"/>
                </a:solidFill>
                <a:effectLst/>
                <a:latin typeface="Calibri"/>
                <a:ea typeface="Times New Roman" panose="02020603050405020304" pitchFamily="18" charset="0"/>
                <a:cs typeface="Times New Roman"/>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endParaRPr lang="en-US" sz="1800">
              <a:effectLst/>
              <a:latin typeface="Calibri"/>
              <a:ea typeface="Times New Roman" panose="02020603050405020304" pitchFamily="18" charset="0"/>
              <a:cs typeface="Times New Roman"/>
            </a:endParaRPr>
          </a:p>
          <a:p>
            <a:pPr marL="228600" marR="0">
              <a:lnSpc>
                <a:spcPct val="100000"/>
              </a:lnSpc>
              <a:spcBef>
                <a:spcPts val="525"/>
              </a:spcBef>
              <a:spcAft>
                <a:spcPts val="525"/>
              </a:spcAft>
            </a:pPr>
            <a:r>
              <a:rPr lang="en-US" sz="1800">
                <a:solidFill>
                  <a:srgbClr val="2F2F2F"/>
                </a:solidFill>
                <a:effectLst/>
                <a:latin typeface="Calibri"/>
                <a:ea typeface="Times New Roman" panose="02020603050405020304" pitchFamily="18" charset="0"/>
                <a:cs typeface="Times New Roman"/>
              </a:rPr>
              <a:t>Pharmacy (CPE)</a:t>
            </a:r>
          </a:p>
          <a:p>
            <a:pPr marL="228600" marR="0">
              <a:lnSpc>
                <a:spcPct val="100000"/>
              </a:lnSpc>
              <a:spcBef>
                <a:spcPts val="525"/>
              </a:spcBef>
              <a:spcAft>
                <a:spcPts val="525"/>
              </a:spcAft>
            </a:pPr>
            <a:r>
              <a:rPr lang="en-US" sz="1800">
                <a:solidFill>
                  <a:srgbClr val="2F2F2F"/>
                </a:solidFill>
                <a:effectLst/>
                <a:latin typeface="Calibri"/>
                <a:ea typeface="Times New Roman" panose="02020603050405020304" pitchFamily="18" charset="0"/>
                <a:cs typeface="Times New Roman"/>
              </a:rPr>
              <a:t>This knowledge-based activity provides 1.0 contact hours of continuing pharmacy education credit</a:t>
            </a:r>
          </a:p>
          <a:p>
            <a:pPr marL="228600" marR="0">
              <a:spcBef>
                <a:spcPts val="525"/>
              </a:spcBef>
              <a:spcAft>
                <a:spcPts val="525"/>
              </a:spcAft>
            </a:pPr>
            <a:endParaRPr lang="en-US" sz="1800">
              <a:solidFill>
                <a:srgbClr val="2F2F2F"/>
              </a:solidFill>
              <a:latin typeface="Calibri"/>
              <a:ea typeface="Times New Roman" panose="02020603050405020304" pitchFamily="18" charset="0"/>
              <a:cs typeface="Times New Roman" panose="02020603050405020304" pitchFamily="18" charset="0"/>
            </a:endParaRPr>
          </a:p>
          <a:p>
            <a:pPr marL="228600" marR="0">
              <a:spcBef>
                <a:spcPts val="525"/>
              </a:spcBef>
              <a:spcAft>
                <a:spcPts val="525"/>
              </a:spcAft>
            </a:pPr>
            <a:r>
              <a:rPr lang="en-US" sz="1800">
                <a:solidFill>
                  <a:srgbClr val="2F2F2F"/>
                </a:solidFill>
                <a:effectLst/>
                <a:latin typeface="Calibri"/>
                <a:ea typeface="Times New Roman" panose="02020603050405020304" pitchFamily="18" charset="0"/>
                <a:cs typeface="Times New Roman"/>
              </a:rPr>
              <a:t>Other health care professionals will receive a certificate of attendance confirming the number of contact hours commensurate with the extent of participation in this activity.</a:t>
            </a:r>
            <a:endParaRPr lang="en-US" sz="1800">
              <a:effectLst/>
              <a:latin typeface="Calibri"/>
              <a:ea typeface="Times New Roman" panose="02020603050405020304" pitchFamily="18" charset="0"/>
              <a:cs typeface="Times New Roman"/>
            </a:endParaRPr>
          </a:p>
          <a:p>
            <a:endParaRPr lang="en-US"/>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Continuing Education Information</a:t>
            </a:r>
          </a:p>
        </p:txBody>
      </p:sp>
      <p:sp>
        <p:nvSpPr>
          <p:cNvPr id="7" name="Content Placeholder 6"/>
          <p:cNvSpPr>
            <a:spLocks noGrp="1"/>
          </p:cNvSpPr>
          <p:nvPr>
            <p:ph idx="1"/>
          </p:nvPr>
        </p:nvSpPr>
        <p:spPr/>
        <p:txBody>
          <a:bodyPr vert="horz" lIns="0" tIns="45720" rIns="0" bIns="45720" rtlCol="0" anchor="t">
            <a:normAutofit/>
          </a:bodyPr>
          <a:lstStyle/>
          <a:p>
            <a:pPr marL="544068" lvl="1" indent="-342900">
              <a:buFont typeface="+mj-lt"/>
              <a:buAutoNum type="arabicPeriod"/>
            </a:pPr>
            <a:r>
              <a:rPr lang="en-US" sz="2800" dirty="0"/>
              <a:t>Describe the characteristics of </a:t>
            </a:r>
            <a:r>
              <a:rPr lang="en-US" sz="2800" i="1" dirty="0"/>
              <a:t>Pseudomonas aeruginosa</a:t>
            </a:r>
            <a:r>
              <a:rPr lang="en-US" sz="2800" dirty="0"/>
              <a:t> and its common resistance mechanisms</a:t>
            </a:r>
          </a:p>
          <a:p>
            <a:pPr marL="544068" lvl="1" indent="-342900">
              <a:buFont typeface="+mj-lt"/>
              <a:buAutoNum type="arabicPeriod"/>
            </a:pPr>
            <a:r>
              <a:rPr lang="en-US" sz="2800" dirty="0"/>
              <a:t>Identify pharmacological agents for treatment of multidrug-resistant </a:t>
            </a:r>
            <a:r>
              <a:rPr lang="en-US" sz="2800" i="1" dirty="0"/>
              <a:t>Pseudomonas aeruginosa</a:t>
            </a:r>
            <a:r>
              <a:rPr lang="en-US" sz="2800" dirty="0"/>
              <a:t> and their respective spectrums of activity</a:t>
            </a:r>
          </a:p>
          <a:p>
            <a:pPr marL="544068" lvl="1" indent="-342900">
              <a:buFont typeface="+mj-lt"/>
              <a:buAutoNum type="arabicPeriod"/>
            </a:pPr>
            <a:r>
              <a:rPr lang="en-US" sz="2800" dirty="0"/>
              <a:t>Discuss preferred treatment options for multidrug-resistant </a:t>
            </a:r>
            <a:r>
              <a:rPr lang="en-US" sz="2800" i="1" dirty="0"/>
              <a:t>Pseudomonas aeruginosa</a:t>
            </a:r>
            <a:r>
              <a:rPr lang="en-US" sz="2800" dirty="0"/>
              <a:t> infections based on current literature</a:t>
            </a:r>
          </a:p>
          <a:p>
            <a:pPr marL="342900" indent="-342900" algn="l">
              <a:buAutoNum type="arabicPeriod"/>
            </a:pPr>
            <a:endParaRPr lang="en-US" sz="1800" b="0" i="0" dirty="0">
              <a:solidFill>
                <a:srgbClr val="000000"/>
              </a:solidFill>
              <a:effectLst/>
              <a:latin typeface="Calibri" panose="020F0502020204030204" pitchFamily="34" charset="0"/>
              <a:ea typeface="Calibri"/>
              <a:cs typeface="Calibri"/>
            </a:endParaRPr>
          </a:p>
          <a:p>
            <a:pPr marL="342900" marR="0" lvl="0" indent="-342900">
              <a:lnSpc>
                <a:spcPct val="107000"/>
              </a:lnSpc>
              <a:spcBef>
                <a:spcPts val="0"/>
              </a:spcBef>
              <a:spcAft>
                <a:spcPts val="0"/>
              </a:spcAft>
              <a:buAutoNum type="arabicPeriod"/>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R="0" algn="l" rtl="0"/>
            <a:endParaRPr lang="en-US" sz="1800" b="0" i="0" u="none" strike="noStrike" baseline="0" dirty="0">
              <a:latin typeface="Times New Roman" panose="02020603050405020304" pitchFamily="18" charset="0"/>
            </a:endParaRPr>
          </a:p>
          <a:p>
            <a:pPr marR="0" algn="l" rtl="0"/>
            <a:endParaRPr lang="en-US" sz="1800" b="0" i="0" u="none" strike="noStrike" baseline="0" dirty="0">
              <a:latin typeface="Times New Roman" panose="02020603050405020304" pitchFamily="18" charset="0"/>
            </a:endParaRPr>
          </a:p>
          <a:p>
            <a:pPr marR="0" algn="l" rtl="0">
              <a:buClr>
                <a:srgbClr val="000000"/>
              </a:buClr>
            </a:pPr>
            <a:endParaRPr lang="en-US" sz="1800" b="0" i="0" u="none" strike="noStrike" baseline="0" dirty="0">
              <a:solidFill>
                <a:srgbClr val="000000"/>
              </a:solidFill>
              <a:latin typeface="Calibri" panose="020F0502020204030204" pitchFamily="34" charset="0"/>
            </a:endParaRPr>
          </a:p>
          <a:p>
            <a:pPr marR="0" algn="l" rtl="0"/>
            <a:endParaRPr lang="en-US" sz="1800" b="0" i="0" u="none" strike="noStrike" baseline="0" dirty="0">
              <a:latin typeface="Times New Roman" panose="02020603050405020304" pitchFamily="18" charset="0"/>
            </a:endParaRPr>
          </a:p>
          <a:p>
            <a:pPr marR="0" algn="l" rtl="0"/>
            <a:endParaRPr lang="en-US" sz="1800" b="0" i="0" u="none" strike="noStrike" baseline="0" dirty="0">
              <a:latin typeface="Times New Roman" panose="02020603050405020304" pitchFamily="18"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811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Disclosures</a:t>
            </a:r>
          </a:p>
        </p:txBody>
      </p:sp>
      <p:sp>
        <p:nvSpPr>
          <p:cNvPr id="3" name="Content Placeholder 2"/>
          <p:cNvSpPr>
            <a:spLocks noGrp="1"/>
          </p:cNvSpPr>
          <p:nvPr>
            <p:ph idx="1"/>
          </p:nvPr>
        </p:nvSpPr>
        <p:spPr/>
        <p:txBody>
          <a:bodyPr/>
          <a:lstStyle/>
          <a:p>
            <a:r>
              <a:rPr lang="en-US" sz="320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a:p>
          <a:p>
            <a:endParaRPr lang="en-US"/>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Disclaimer</a:t>
            </a:r>
          </a:p>
        </p:txBody>
      </p:sp>
      <p:sp>
        <p:nvSpPr>
          <p:cNvPr id="3" name="Content Placeholder 2"/>
          <p:cNvSpPr>
            <a:spLocks noGrp="1"/>
          </p:cNvSpPr>
          <p:nvPr>
            <p:ph idx="1"/>
          </p:nvPr>
        </p:nvSpPr>
        <p:spPr/>
        <p:txBody>
          <a:bodyPr>
            <a:normAutofit lnSpcReduction="10000"/>
          </a:bodyPr>
          <a:lstStyle/>
          <a:p>
            <a:r>
              <a:rPr lang="en-US" sz="240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Disclaimer</a:t>
            </a:r>
          </a:p>
        </p:txBody>
      </p:sp>
      <p:sp>
        <p:nvSpPr>
          <p:cNvPr id="3" name="Content Placeholder 2"/>
          <p:cNvSpPr>
            <a:spLocks noGrp="1"/>
          </p:cNvSpPr>
          <p:nvPr>
            <p:ph idx="1"/>
          </p:nvPr>
        </p:nvSpPr>
        <p:spPr/>
        <p:txBody>
          <a:bodyPr>
            <a:normAutofit/>
          </a:bodyPr>
          <a:lstStyle/>
          <a:p>
            <a:r>
              <a:rPr lang="en-US" sz="2400"/>
              <a:t>ATTENTION: This meeting will be recorded. Pursuant to UPMC Policy No. HS-IS0241, no Confidential Information may be discussed during the meeting. Confidential Information includes: Protected Health Information; information about specific UPMC patients (de-identified or not), specific UPMC employees (de-identified or not) or specific UPMC Health Plan members (de-identified or not); UPMC’s proprietary business information; privileged communications between UPMC counsel and UPMC personnel; and information subject to a UPMC legal or contractual obligation. By attending this meeting, you consent under the governing law to the recording. You will have no obligation to appear, speak, or participate in the meeting. You may mute your microphone and turn off your camera for the entirety of the meeting.</a:t>
            </a: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8912606"/>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TotalTime>
  <Words>484</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Times New Roman</vt:lpstr>
      <vt:lpstr>Wingdings</vt:lpstr>
      <vt:lpstr>Retrospect</vt:lpstr>
      <vt:lpstr>Continuing Education Information</vt:lpstr>
      <vt:lpstr>Continuing Education Information</vt:lpstr>
      <vt:lpstr>Disclosures</vt:lpstr>
      <vt:lpstr>Disclaimer</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Dorn, Carolyn</cp:lastModifiedBy>
  <cp:revision>8</cp:revision>
  <dcterms:created xsi:type="dcterms:W3CDTF">2020-02-18T19:41:54Z</dcterms:created>
  <dcterms:modified xsi:type="dcterms:W3CDTF">2026-06-29T12:22:39Z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2022-10-31T18:29:31Z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08ac1640-b9d0-4b7c-87f3-9661a9c26b7c</vt:lpwstr>
  </property>
  <property fmtid="{D5CDD505-2E9C-101B-9397-08002B2CF9AE}" pid="8" name="MSIP_Label_5e4b1be8-281e-475d-98b0-21c3457e5a46_ContentBits">
    <vt:lpwstr>0</vt:lpwstr>
  </property>
</Properties>
</file>