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
  </p:notesMasterIdLst>
  <p:sldIdLst>
    <p:sldId id="256" r:id="rId2"/>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59" d="100"/>
          <a:sy n="59" d="100"/>
        </p:scale>
        <p:origin x="1500" y="5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3" Type="http://schemas.openxmlformats.org/officeDocument/2006/relationships/notesMaster" Target="notesMasters/notesMaster1.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BABC543-D9D5-49A7-9B70-276C59CB442A}" type="datetimeFigureOut">
              <a:rPr lang="en-US" smtClean="0"/>
              <a:t>6/24/2026</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A42CC2A-D443-43C1-8BC7-C33A47B632B3}" type="slidenum">
              <a:rPr lang="en-US" smtClean="0"/>
              <a:t>‹#›</a:t>
            </a:fld>
            <a:endParaRPr lang="en-US"/>
          </a:p>
        </p:txBody>
      </p:sp>
    </p:spTree>
    <p:extLst>
      <p:ext uri="{BB962C8B-B14F-4D97-AF65-F5344CB8AC3E}">
        <p14:creationId xmlns:p14="http://schemas.microsoft.com/office/powerpoint/2010/main" val="46459699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A42CC2A-D443-43C1-8BC7-C33A47B632B3}" type="slidenum">
              <a:rPr lang="en-US" smtClean="0"/>
              <a:t>1</a:t>
            </a:fld>
            <a:endParaRPr lang="en-US"/>
          </a:p>
        </p:txBody>
      </p:sp>
    </p:spTree>
    <p:extLst>
      <p:ext uri="{BB962C8B-B14F-4D97-AF65-F5344CB8AC3E}">
        <p14:creationId xmlns:p14="http://schemas.microsoft.com/office/powerpoint/2010/main" val="394649137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EAAEEB23-F1D1-4F50-9BDB-0E74068C86B7}" type="datetimeFigureOut">
              <a:rPr lang="en-US" smtClean="0"/>
              <a:pPr/>
              <a:t>6/24/2026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8719A4E-B6B1-42F8-8D4D-1B0BAB3C2142}"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AAEEB23-F1D1-4F50-9BDB-0E74068C86B7}" type="datetimeFigureOut">
              <a:rPr lang="en-US" smtClean="0"/>
              <a:pPr/>
              <a:t>6/24/2026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8719A4E-B6B1-42F8-8D4D-1B0BAB3C2142}"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AAEEB23-F1D1-4F50-9BDB-0E74068C86B7}" type="datetimeFigureOut">
              <a:rPr lang="en-US" smtClean="0"/>
              <a:pPr/>
              <a:t>6/24/2026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8719A4E-B6B1-42F8-8D4D-1B0BAB3C2142}"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AAEEB23-F1D1-4F50-9BDB-0E74068C86B7}" type="datetimeFigureOut">
              <a:rPr lang="en-US" smtClean="0"/>
              <a:pPr/>
              <a:t>6/24/2026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8719A4E-B6B1-42F8-8D4D-1B0BAB3C2142}"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EAAEEB23-F1D1-4F50-9BDB-0E74068C86B7}" type="datetimeFigureOut">
              <a:rPr lang="en-US" smtClean="0"/>
              <a:pPr/>
              <a:t>6/24/2026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8719A4E-B6B1-42F8-8D4D-1B0BAB3C2142}"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EAAEEB23-F1D1-4F50-9BDB-0E74068C86B7}" type="datetimeFigureOut">
              <a:rPr lang="en-US" smtClean="0"/>
              <a:pPr/>
              <a:t>6/24/2026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8719A4E-B6B1-42F8-8D4D-1B0BAB3C2142}"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EAAEEB23-F1D1-4F50-9BDB-0E74068C86B7}" type="datetimeFigureOut">
              <a:rPr lang="en-US" smtClean="0"/>
              <a:pPr/>
              <a:t>6/24/2026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08719A4E-B6B1-42F8-8D4D-1B0BAB3C2142}"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EAAEEB23-F1D1-4F50-9BDB-0E74068C86B7}" type="datetimeFigureOut">
              <a:rPr lang="en-US" smtClean="0"/>
              <a:pPr/>
              <a:t>6/24/2026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08719A4E-B6B1-42F8-8D4D-1B0BAB3C2142}"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AAEEB23-F1D1-4F50-9BDB-0E74068C86B7}" type="datetimeFigureOut">
              <a:rPr lang="en-US" smtClean="0"/>
              <a:pPr/>
              <a:t>6/24/2026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08719A4E-B6B1-42F8-8D4D-1B0BAB3C2142}"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EAAEEB23-F1D1-4F50-9BDB-0E74068C86B7}" type="datetimeFigureOut">
              <a:rPr lang="en-US" smtClean="0"/>
              <a:pPr/>
              <a:t>6/24/2026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8719A4E-B6B1-42F8-8D4D-1B0BAB3C2142}"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EAAEEB23-F1D1-4F50-9BDB-0E74068C86B7}" type="datetimeFigureOut">
              <a:rPr lang="en-US" smtClean="0"/>
              <a:pPr/>
              <a:t>6/24/2026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8719A4E-B6B1-42F8-8D4D-1B0BAB3C2142}"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AAEEB23-F1D1-4F50-9BDB-0E74068C86B7}" type="datetimeFigureOut">
              <a:rPr lang="en-US" smtClean="0"/>
              <a:pPr/>
              <a:t>6/24/2026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8719A4E-B6B1-42F8-8D4D-1B0BAB3C2142}"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266700" y="222127"/>
            <a:ext cx="8610600" cy="6413746"/>
          </a:xfrm>
        </p:spPr>
        <p:txBody>
          <a:bodyPr>
            <a:noAutofit/>
          </a:bodyPr>
          <a:lstStyle/>
          <a:p>
            <a:pPr algn="l">
              <a:spcBef>
                <a:spcPts val="0"/>
              </a:spcBef>
            </a:pPr>
            <a:r>
              <a:rPr lang="en-US" sz="1400" b="1" dirty="0">
                <a:solidFill>
                  <a:schemeClr val="tx1"/>
                </a:solidFill>
              </a:rPr>
              <a:t>Continuing Education Information</a:t>
            </a:r>
          </a:p>
          <a:p>
            <a:pPr algn="l">
              <a:spcBef>
                <a:spcPts val="0"/>
              </a:spcBef>
            </a:pPr>
            <a:endParaRPr lang="en-US" sz="1400" b="1" u="sng" dirty="0">
              <a:solidFill>
                <a:schemeClr val="tx1"/>
              </a:solidFill>
            </a:endParaRPr>
          </a:p>
          <a:p>
            <a:pPr algn="l">
              <a:spcBef>
                <a:spcPts val="0"/>
              </a:spcBef>
            </a:pPr>
            <a:r>
              <a:rPr lang="en-US" sz="1400" b="1" u="sng" dirty="0">
                <a:solidFill>
                  <a:schemeClr val="tx1"/>
                </a:solidFill>
              </a:rPr>
              <a:t>Accreditation Statement:</a:t>
            </a:r>
          </a:p>
          <a:p>
            <a:pPr algn="l">
              <a:spcBef>
                <a:spcPts val="0"/>
              </a:spcBef>
            </a:pPr>
            <a:r>
              <a:rPr lang="en-US" sz="1400" dirty="0">
                <a:solidFill>
                  <a:schemeClr val="tx1"/>
                </a:solidFill>
                <a:latin typeface="Calibri" panose="020F0502020204030204" pitchFamily="34" charset="0"/>
                <a:cs typeface="Calibri" panose="020F0502020204030204" pitchFamily="34" charset="0"/>
              </a:rPr>
              <a:t>In support of improving patient care, the University of Pittsburgh is jointly accredited by the Accreditation Council for Continuing Medical Education (ACCME), the Accreditation Council for Pharmacy Education (ACPE), and the American Nurses Credentialing Center (ANCC), to provide continuing education for the healthcare team. </a:t>
            </a:r>
          </a:p>
          <a:p>
            <a:pPr algn="l">
              <a:spcBef>
                <a:spcPts val="0"/>
              </a:spcBef>
            </a:pPr>
            <a:endParaRPr lang="en-US" sz="1400" dirty="0">
              <a:solidFill>
                <a:schemeClr val="tx1"/>
              </a:solidFill>
              <a:latin typeface="Calibri" panose="020F0502020204030204" pitchFamily="34" charset="0"/>
              <a:cs typeface="Calibri" panose="020F0502020204030204" pitchFamily="34" charset="0"/>
            </a:endParaRPr>
          </a:p>
          <a:p>
            <a:pPr algn="l" rtl="0" fontAlgn="base"/>
            <a:r>
              <a:rPr lang="en-US" sz="1400" b="1" u="sng" dirty="0">
                <a:solidFill>
                  <a:schemeClr val="tx1"/>
                </a:solidFill>
              </a:rPr>
              <a:t>Nursing: </a:t>
            </a:r>
          </a:p>
          <a:p>
            <a:pPr algn="l" rtl="0" fontAlgn="base"/>
            <a:r>
              <a:rPr lang="en-US" sz="1400" dirty="0">
                <a:solidFill>
                  <a:schemeClr val="tx1"/>
                </a:solidFill>
              </a:rPr>
              <a:t>The maximum number of hours awarded for this Continuing Nursing Education activity </a:t>
            </a:r>
            <a:r>
              <a:rPr lang="en-US" sz="1400">
                <a:solidFill>
                  <a:schemeClr val="tx1"/>
                </a:solidFill>
              </a:rPr>
              <a:t>is 4.0 </a:t>
            </a:r>
            <a:r>
              <a:rPr lang="en-US" sz="1400" dirty="0">
                <a:solidFill>
                  <a:schemeClr val="tx1"/>
                </a:solidFill>
              </a:rPr>
              <a:t>contact hours. </a:t>
            </a:r>
          </a:p>
          <a:p>
            <a:pPr algn="l">
              <a:spcBef>
                <a:spcPts val="0"/>
              </a:spcBef>
            </a:pPr>
            <a:endParaRPr lang="en-US" sz="1400" dirty="0">
              <a:solidFill>
                <a:schemeClr val="tx1"/>
              </a:solidFill>
            </a:endParaRPr>
          </a:p>
          <a:p>
            <a:pPr algn="l">
              <a:spcBef>
                <a:spcPts val="0"/>
              </a:spcBef>
            </a:pPr>
            <a:r>
              <a:rPr lang="en-US" sz="1400" b="1" u="sng" dirty="0">
                <a:solidFill>
                  <a:schemeClr val="tx1"/>
                </a:solidFill>
              </a:rPr>
              <a:t>Other health care professionals: </a:t>
            </a:r>
          </a:p>
          <a:p>
            <a:pPr algn="l">
              <a:spcBef>
                <a:spcPts val="0"/>
              </a:spcBef>
            </a:pPr>
            <a:r>
              <a:rPr lang="en-US" sz="1400" dirty="0">
                <a:solidFill>
                  <a:schemeClr val="tx1"/>
                </a:solidFill>
              </a:rPr>
              <a:t>Other health care professionals will receive a certificate of attendance confirming the number of contact hours commensurate with the extent of participation in this activity.  </a:t>
            </a:r>
            <a:endParaRPr lang="en-US" sz="1400" b="1" u="sng" dirty="0">
              <a:solidFill>
                <a:schemeClr val="tx1"/>
              </a:solidFill>
            </a:endParaRPr>
          </a:p>
          <a:p>
            <a:pPr algn="l">
              <a:spcBef>
                <a:spcPts val="0"/>
              </a:spcBef>
            </a:pPr>
            <a:endParaRPr lang="en-US" sz="1400" b="1" u="sng" dirty="0">
              <a:solidFill>
                <a:schemeClr val="tx1"/>
              </a:solidFill>
            </a:endParaRPr>
          </a:p>
          <a:p>
            <a:pPr algn="l">
              <a:spcBef>
                <a:spcPts val="0"/>
              </a:spcBef>
            </a:pPr>
            <a:r>
              <a:rPr lang="en-US" sz="1400" b="1" u="sng" dirty="0">
                <a:solidFill>
                  <a:schemeClr val="tx1"/>
                </a:solidFill>
              </a:rPr>
              <a:t>Conflict of Interest Disclosure</a:t>
            </a:r>
            <a:r>
              <a:rPr lang="en-US" sz="1400" b="1" dirty="0">
                <a:solidFill>
                  <a:schemeClr val="tx1"/>
                </a:solidFill>
              </a:rPr>
              <a:t>:</a:t>
            </a:r>
            <a:endParaRPr lang="en-US" sz="1400" dirty="0">
              <a:solidFill>
                <a:schemeClr val="tx1"/>
              </a:solidFill>
            </a:endParaRPr>
          </a:p>
          <a:p>
            <a:pPr algn="l">
              <a:spcBef>
                <a:spcPts val="0"/>
              </a:spcBef>
            </a:pPr>
            <a:r>
              <a:rPr lang="en-US" sz="1400" dirty="0">
                <a:solidFill>
                  <a:schemeClr val="tx1"/>
                </a:solidFill>
              </a:rPr>
              <a:t>No planners, members of the planning committee, speakers, presenters, authors, content reviewers and/or anyone else in a position to control the content of this education activity have relevant financial relationships to disclose</a:t>
            </a:r>
            <a:r>
              <a:rPr lang="en-US" sz="1400" dirty="0"/>
              <a:t>. </a:t>
            </a:r>
          </a:p>
          <a:p>
            <a:pPr algn="l">
              <a:spcBef>
                <a:spcPts val="0"/>
              </a:spcBef>
            </a:pPr>
            <a:endParaRPr lang="en-US" sz="1400" dirty="0"/>
          </a:p>
          <a:p>
            <a:pPr marL="0" marR="0" lvl="0" indent="0" algn="l" defTabSz="914400" rtl="0" eaLnBrk="0" fontAlgn="base" latinLnBrk="0" hangingPunct="0">
              <a:lnSpc>
                <a:spcPct val="100000"/>
              </a:lnSpc>
              <a:spcBef>
                <a:spcPct val="0"/>
              </a:spcBef>
              <a:spcAft>
                <a:spcPct val="0"/>
              </a:spcAft>
              <a:buClrTx/>
              <a:buSzTx/>
              <a:tabLst/>
            </a:pPr>
            <a:r>
              <a:rPr lang="en-US" altLang="en-US" sz="1400" b="1" u="sng" dirty="0">
                <a:solidFill>
                  <a:schemeClr val="tx1"/>
                </a:solidFill>
              </a:rPr>
              <a:t>Disclaimer Statement</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400" b="0" i="0" u="none" strike="noStrike" cap="none" normalizeH="0" baseline="0" dirty="0">
                <a:ln>
                  <a:noFill/>
                </a:ln>
                <a:solidFill>
                  <a:schemeClr val="tx1"/>
                </a:solidFill>
                <a:effectLst/>
                <a:latin typeface="Calibri" panose="020F0502020204030204" pitchFamily="34" charset="0"/>
                <a:ea typeface="Times New Roman" panose="02020603050405020304" pitchFamily="18" charset="0"/>
                <a:cs typeface="Calibri" panose="020F0502020204030204" pitchFamily="34" charset="0"/>
              </a:rPr>
              <a:t>The information presented at this CME program represents the views and opinions of the individual presenters, and does not constitute the opinion or endorsement of, or promotion by, the UPMC Center for Continuing Education in the Health Sciences, UPMC / University of Pittsburgh Medical Center or Affiliates and University of Pittsburgh School of Medicine.  Reasonable efforts have been taken intending for educational subject matter to be presented in a balanced, unbiased fashion and in compliance with regulatory requirements. However, each program attendee must always use his/her own personal and professional judgment when considering further application of this information, particularly as it may relate to patient diagnostic or treatment decisions including, without limitation, FDA-approved uses and any off-label uses.</a:t>
            </a:r>
            <a:endParaRPr kumimoji="0" lang="en-US" altLang="en-US" sz="1400"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cs typeface="Times New Roman" panose="02020603050405020304" pitchFamily="18" charset="0"/>
            </a:endParaRPr>
          </a:p>
          <a:p>
            <a:pPr algn="l"/>
            <a:endParaRPr lang="en-US" sz="1900" dirty="0"/>
          </a:p>
          <a:p>
            <a:pPr algn="l"/>
            <a:endParaRPr lang="en-US" sz="19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3700</TotalTime>
  <Words>288</Words>
  <Application>Microsoft Office PowerPoint</Application>
  <PresentationFormat>On-screen Show (4:3)</PresentationFormat>
  <Paragraphs>17</Paragraphs>
  <Slides>1</Slides>
  <Notes>1</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vt:i4>
      </vt:variant>
    </vt:vector>
  </HeadingPairs>
  <TitlesOfParts>
    <vt:vector size="4" baseType="lpstr">
      <vt:lpstr>Arial</vt:lpstr>
      <vt:lpstr>Calibri</vt:lpstr>
      <vt:lpstr>Office Theme</vt:lpstr>
      <vt:lpstr>PowerPoint Presentation</vt:lpstr>
    </vt:vector>
  </TitlesOfParts>
  <Company>UPMC</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Title of Course: Course Director: (Name – Degree) Disclosure of Course Director:</dc:title>
  <dc:creator>listel</dc:creator>
  <cp:lastModifiedBy>Larson, Vanessa</cp:lastModifiedBy>
  <cp:revision>50</cp:revision>
  <dcterms:created xsi:type="dcterms:W3CDTF">2010-08-03T12:49:34Z</dcterms:created>
  <dcterms:modified xsi:type="dcterms:W3CDTF">2026-06-24T14:44:18Z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5e4b1be8-281e-475d-98b0-21c3457e5a46_Enabled">
    <vt:lpwstr>true</vt:lpwstr>
  </property>
  <property fmtid="{D5CDD505-2E9C-101B-9397-08002B2CF9AE}" pid="3" name="MSIP_Label_5e4b1be8-281e-475d-98b0-21c3457e5a46_SetDate">
    <vt:lpwstr>2023-04-06T16:23:37Z</vt:lpwstr>
  </property>
  <property fmtid="{D5CDD505-2E9C-101B-9397-08002B2CF9AE}" pid="4" name="MSIP_Label_5e4b1be8-281e-475d-98b0-21c3457e5a46_Method">
    <vt:lpwstr>Standard</vt:lpwstr>
  </property>
  <property fmtid="{D5CDD505-2E9C-101B-9397-08002B2CF9AE}" pid="5" name="MSIP_Label_5e4b1be8-281e-475d-98b0-21c3457e5a46_Name">
    <vt:lpwstr>Public</vt:lpwstr>
  </property>
  <property fmtid="{D5CDD505-2E9C-101B-9397-08002B2CF9AE}" pid="6" name="MSIP_Label_5e4b1be8-281e-475d-98b0-21c3457e5a46_SiteId">
    <vt:lpwstr>8b3dd73e-4e72-4679-b191-56da1588712b</vt:lpwstr>
  </property>
  <property fmtid="{D5CDD505-2E9C-101B-9397-08002B2CF9AE}" pid="7" name="MSIP_Label_5e4b1be8-281e-475d-98b0-21c3457e5a46_ActionId">
    <vt:lpwstr>7eb12d56-0b56-4b9f-9b8d-1c758ea5add7</vt:lpwstr>
  </property>
  <property fmtid="{D5CDD505-2E9C-101B-9397-08002B2CF9AE}" pid="8" name="MSIP_Label_5e4b1be8-281e-475d-98b0-21c3457e5a46_ContentBits">
    <vt:lpwstr>0</vt:lpwstr>
  </property>
</Properties>
</file>