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50"/>
  </p:notesMasterIdLst>
  <p:sldIdLst>
    <p:sldId id="441" r:id="rId3"/>
    <p:sldId id="2147472554" r:id="rId4"/>
    <p:sldId id="2147472555" r:id="rId5"/>
    <p:sldId id="2147472556" r:id="rId6"/>
    <p:sldId id="2147472557" r:id="rId7"/>
    <p:sldId id="2147472558" r:id="rId8"/>
    <p:sldId id="2147472559" r:id="rId9"/>
    <p:sldId id="2147472560" r:id="rId10"/>
    <p:sldId id="2147472561" r:id="rId11"/>
    <p:sldId id="2147472562" r:id="rId12"/>
    <p:sldId id="2147472563" r:id="rId13"/>
    <p:sldId id="2147472564" r:id="rId14"/>
    <p:sldId id="2147472565" r:id="rId15"/>
    <p:sldId id="2147472566" r:id="rId16"/>
    <p:sldId id="2147472567" r:id="rId17"/>
    <p:sldId id="2147472568" r:id="rId18"/>
    <p:sldId id="2147472569" r:id="rId19"/>
    <p:sldId id="2147472570" r:id="rId20"/>
    <p:sldId id="2147472595" r:id="rId21"/>
    <p:sldId id="2147472571" r:id="rId22"/>
    <p:sldId id="2147472572" r:id="rId23"/>
    <p:sldId id="2147472573" r:id="rId24"/>
    <p:sldId id="2147472574" r:id="rId25"/>
    <p:sldId id="2147472575" r:id="rId26"/>
    <p:sldId id="2147472576" r:id="rId27"/>
    <p:sldId id="2147472577" r:id="rId28"/>
    <p:sldId id="2147472578" r:id="rId29"/>
    <p:sldId id="2147472579" r:id="rId30"/>
    <p:sldId id="2147472580" r:id="rId31"/>
    <p:sldId id="2147472581" r:id="rId32"/>
    <p:sldId id="2147472582" r:id="rId33"/>
    <p:sldId id="2147472583" r:id="rId34"/>
    <p:sldId id="2147472585" r:id="rId35"/>
    <p:sldId id="2147472584" r:id="rId36"/>
    <p:sldId id="2147472586" r:id="rId37"/>
    <p:sldId id="2147472587" r:id="rId38"/>
    <p:sldId id="2147472588" r:id="rId39"/>
    <p:sldId id="2147472589" r:id="rId40"/>
    <p:sldId id="2147472590" r:id="rId41"/>
    <p:sldId id="2147472591" r:id="rId42"/>
    <p:sldId id="2147472592" r:id="rId43"/>
    <p:sldId id="2147472593" r:id="rId44"/>
    <p:sldId id="2147472594" r:id="rId45"/>
    <p:sldId id="394" r:id="rId46"/>
    <p:sldId id="402" r:id="rId47"/>
    <p:sldId id="406" r:id="rId48"/>
    <p:sldId id="39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1009DC-84B4-09F6-3137-48C78057F925}" v="268" dt="2026-07-21T19:44:20.9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andelmeier, Elizabeth" userId="S::schandelmeiergile@upmc.edu::a9bfe08b-589b-4896-b1db-dbd28bd11aac" providerId="AD" clId="Web-{B11009DC-84B4-09F6-3137-48C78057F925}"/>
    <pc:docChg chg="mod addSld modSld sldOrd">
      <pc:chgData name="Schandelmeier, Elizabeth" userId="S::schandelmeiergile@upmc.edu::a9bfe08b-589b-4896-b1db-dbd28bd11aac" providerId="AD" clId="Web-{B11009DC-84B4-09F6-3137-48C78057F925}" dt="2026-07-21T19:44:20.934" v="239"/>
      <pc:docMkLst>
        <pc:docMk/>
      </pc:docMkLst>
      <pc:sldChg chg="addSp delSp modSp">
        <pc:chgData name="Schandelmeier, Elizabeth" userId="S::schandelmeiergile@upmc.edu::a9bfe08b-589b-4896-b1db-dbd28bd11aac" providerId="AD" clId="Web-{B11009DC-84B4-09F6-3137-48C78057F925}" dt="2026-07-21T19:39:02.610" v="235" actId="14100"/>
        <pc:sldMkLst>
          <pc:docMk/>
          <pc:sldMk cId="2723042610" sldId="2147472570"/>
        </pc:sldMkLst>
        <pc:spChg chg="mod">
          <ac:chgData name="Schandelmeier, Elizabeth" userId="S::schandelmeiergile@upmc.edu::a9bfe08b-589b-4896-b1db-dbd28bd11aac" providerId="AD" clId="Web-{B11009DC-84B4-09F6-3137-48C78057F925}" dt="2026-07-21T19:33:19.238" v="188" actId="20577"/>
          <ac:spMkLst>
            <pc:docMk/>
            <pc:sldMk cId="2723042610" sldId="2147472570"/>
            <ac:spMk id="2" creationId="{EAAE6D80-D52F-0784-99E3-B966009926C6}"/>
          </ac:spMkLst>
        </pc:spChg>
        <pc:spChg chg="add mod">
          <ac:chgData name="Schandelmeier, Elizabeth" userId="S::schandelmeiergile@upmc.edu::a9bfe08b-589b-4896-b1db-dbd28bd11aac" providerId="AD" clId="Web-{B11009DC-84B4-09F6-3137-48C78057F925}" dt="2026-07-21T19:32:57.393" v="176" actId="20577"/>
          <ac:spMkLst>
            <pc:docMk/>
            <pc:sldMk cId="2723042610" sldId="2147472570"/>
            <ac:spMk id="5" creationId="{807940E7-8C1F-E8F9-FA2F-0FC9530BE1FF}"/>
          </ac:spMkLst>
        </pc:spChg>
        <pc:spChg chg="add mod">
          <ac:chgData name="Schandelmeier, Elizabeth" userId="S::schandelmeiergile@upmc.edu::a9bfe08b-589b-4896-b1db-dbd28bd11aac" providerId="AD" clId="Web-{B11009DC-84B4-09F6-3137-48C78057F925}" dt="2026-07-21T19:16:50.638" v="33" actId="1076"/>
          <ac:spMkLst>
            <pc:docMk/>
            <pc:sldMk cId="2723042610" sldId="2147472570"/>
            <ac:spMk id="6" creationId="{77CB5949-28F9-6557-85E4-B8B0A60C9962}"/>
          </ac:spMkLst>
        </pc:spChg>
        <pc:spChg chg="add mod">
          <ac:chgData name="Schandelmeier, Elizabeth" userId="S::schandelmeiergile@upmc.edu::a9bfe08b-589b-4896-b1db-dbd28bd11aac" providerId="AD" clId="Web-{B11009DC-84B4-09F6-3137-48C78057F925}" dt="2026-07-21T19:39:02.610" v="235" actId="14100"/>
          <ac:spMkLst>
            <pc:docMk/>
            <pc:sldMk cId="2723042610" sldId="2147472570"/>
            <ac:spMk id="7" creationId="{0A81CEA2-8890-7419-DBF8-87106B84184F}"/>
          </ac:spMkLst>
        </pc:spChg>
        <pc:picChg chg="del">
          <ac:chgData name="Schandelmeier, Elizabeth" userId="S::schandelmeiergile@upmc.edu::a9bfe08b-589b-4896-b1db-dbd28bd11aac" providerId="AD" clId="Web-{B11009DC-84B4-09F6-3137-48C78057F925}" dt="2026-07-21T19:15:20.619" v="1"/>
          <ac:picMkLst>
            <pc:docMk/>
            <pc:sldMk cId="2723042610" sldId="2147472570"/>
            <ac:picMk id="4" creationId="{43C3283D-ECBB-49BF-A9A9-06DDFFB66FDC}"/>
          </ac:picMkLst>
        </pc:picChg>
      </pc:sldChg>
      <pc:sldChg chg="ord">
        <pc:chgData name="Schandelmeier, Elizabeth" userId="S::schandelmeiergile@upmc.edu::a9bfe08b-589b-4896-b1db-dbd28bd11aac" providerId="AD" clId="Web-{B11009DC-84B4-09F6-3137-48C78057F925}" dt="2026-07-21T19:44:20.934" v="239"/>
        <pc:sldMkLst>
          <pc:docMk/>
          <pc:sldMk cId="2465055555" sldId="2147472585"/>
        </pc:sldMkLst>
      </pc:sldChg>
      <pc:sldChg chg="addSp modSp add replId">
        <pc:chgData name="Schandelmeier, Elizabeth" userId="S::schandelmeiergile@upmc.edu::a9bfe08b-589b-4896-b1db-dbd28bd11aac" providerId="AD" clId="Web-{B11009DC-84B4-09F6-3137-48C78057F925}" dt="2026-07-21T19:42:33.977" v="238" actId="20577"/>
        <pc:sldMkLst>
          <pc:docMk/>
          <pc:sldMk cId="1705541028" sldId="2147472595"/>
        </pc:sldMkLst>
        <pc:spChg chg="mod">
          <ac:chgData name="Schandelmeier, Elizabeth" userId="S::schandelmeiergile@upmc.edu::a9bfe08b-589b-4896-b1db-dbd28bd11aac" providerId="AD" clId="Web-{B11009DC-84B4-09F6-3137-48C78057F925}" dt="2026-07-21T19:33:09.972" v="184" actId="20577"/>
          <ac:spMkLst>
            <pc:docMk/>
            <pc:sldMk cId="1705541028" sldId="2147472595"/>
            <ac:spMk id="2" creationId="{E85AAFCC-6940-EC85-082B-18F8DEF51C35}"/>
          </ac:spMkLst>
        </pc:spChg>
        <pc:spChg chg="add mod">
          <ac:chgData name="Schandelmeier, Elizabeth" userId="S::schandelmeiergile@upmc.edu::a9bfe08b-589b-4896-b1db-dbd28bd11aac" providerId="AD" clId="Web-{B11009DC-84B4-09F6-3137-48C78057F925}" dt="2026-07-21T19:37:29.669" v="223" actId="20577"/>
          <ac:spMkLst>
            <pc:docMk/>
            <pc:sldMk cId="1705541028" sldId="2147472595"/>
            <ac:spMk id="3" creationId="{1154825F-C4C4-B4DE-17E1-6D83C5A6ADD2}"/>
          </ac:spMkLst>
        </pc:spChg>
        <pc:spChg chg="mod">
          <ac:chgData name="Schandelmeier, Elizabeth" userId="S::schandelmeiergile@upmc.edu::a9bfe08b-589b-4896-b1db-dbd28bd11aac" providerId="AD" clId="Web-{B11009DC-84B4-09F6-3137-48C78057F925}" dt="2026-07-21T19:42:33.977" v="238" actId="20577"/>
          <ac:spMkLst>
            <pc:docMk/>
            <pc:sldMk cId="1705541028" sldId="2147472595"/>
            <ac:spMk id="5" creationId="{3F96004F-AE0A-BC44-1A5E-BD86F8FD207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diagrams/_rels/data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5" Type="http://schemas.openxmlformats.org/officeDocument/2006/relationships/image" Target="../media/image34.svg"/><Relationship Id="rId4" Type="http://schemas.openxmlformats.org/officeDocument/2006/relationships/image" Target="../media/image3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5" Type="http://schemas.openxmlformats.org/officeDocument/2006/relationships/image" Target="../media/image34.sv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F21BE-4164-4CB6-9D7A-7E3A77EF5FB9}"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D525B806-A83C-403A-A24C-A3C06CABBA6A}">
      <dgm:prSet/>
      <dgm:spPr/>
      <dgm:t>
        <a:bodyPr/>
        <a:lstStyle/>
        <a:p>
          <a:pPr>
            <a:lnSpc>
              <a:spcPct val="100000"/>
            </a:lnSpc>
          </a:pPr>
          <a:r>
            <a:rPr lang="en-US"/>
            <a:t>Define grief and identify types and variations</a:t>
          </a:r>
          <a:r>
            <a:rPr lang="en-US">
              <a:latin typeface="Corbel"/>
            </a:rPr>
            <a:t> and related symptoms</a:t>
          </a:r>
          <a:endParaRPr lang="en-US"/>
        </a:p>
      </dgm:t>
    </dgm:pt>
    <dgm:pt modelId="{15BCAA42-5B2C-4641-BBE0-4735161F0214}" type="parTrans" cxnId="{8F9B2DCE-EEBF-439D-97D4-A44FAB87E44F}">
      <dgm:prSet/>
      <dgm:spPr/>
      <dgm:t>
        <a:bodyPr/>
        <a:lstStyle/>
        <a:p>
          <a:endParaRPr lang="en-US"/>
        </a:p>
      </dgm:t>
    </dgm:pt>
    <dgm:pt modelId="{DE9E37F6-F909-4F9D-B675-DAF0D870F961}" type="sibTrans" cxnId="{8F9B2DCE-EEBF-439D-97D4-A44FAB87E44F}">
      <dgm:prSet/>
      <dgm:spPr/>
      <dgm:t>
        <a:bodyPr/>
        <a:lstStyle/>
        <a:p>
          <a:endParaRPr lang="en-US"/>
        </a:p>
      </dgm:t>
    </dgm:pt>
    <dgm:pt modelId="{B5016815-ACD4-45B0-A541-B34D8CB8C3B8}">
      <dgm:prSet/>
      <dgm:spPr/>
      <dgm:t>
        <a:bodyPr/>
        <a:lstStyle/>
        <a:p>
          <a:pPr>
            <a:lnSpc>
              <a:spcPct val="100000"/>
            </a:lnSpc>
          </a:pPr>
          <a:r>
            <a:rPr lang="en-US"/>
            <a:t>Discuss </a:t>
          </a:r>
          <a:r>
            <a:rPr lang="en-US">
              <a:latin typeface="Corbel"/>
            </a:rPr>
            <a:t>suicide, including assessment, treatment and management, as well as special considerations for the grieving experience</a:t>
          </a:r>
          <a:endParaRPr lang="en-US"/>
        </a:p>
      </dgm:t>
    </dgm:pt>
    <dgm:pt modelId="{42872371-7DE8-409B-8A81-8447C25A291D}" type="parTrans" cxnId="{88594689-558D-4BC9-8A7D-43F3E7FD5E4D}">
      <dgm:prSet/>
      <dgm:spPr/>
      <dgm:t>
        <a:bodyPr/>
        <a:lstStyle/>
        <a:p>
          <a:endParaRPr lang="en-US"/>
        </a:p>
      </dgm:t>
    </dgm:pt>
    <dgm:pt modelId="{A1AD448F-6FCC-4987-AA4C-7BA110D208DA}" type="sibTrans" cxnId="{88594689-558D-4BC9-8A7D-43F3E7FD5E4D}">
      <dgm:prSet/>
      <dgm:spPr/>
      <dgm:t>
        <a:bodyPr/>
        <a:lstStyle/>
        <a:p>
          <a:endParaRPr lang="en-US"/>
        </a:p>
      </dgm:t>
    </dgm:pt>
    <dgm:pt modelId="{6F80203D-45EA-41C9-B30B-D146440671F1}">
      <dgm:prSet/>
      <dgm:spPr/>
      <dgm:t>
        <a:bodyPr/>
        <a:lstStyle/>
        <a:p>
          <a:pPr>
            <a:lnSpc>
              <a:spcPct val="100000"/>
            </a:lnSpc>
          </a:pPr>
          <a:r>
            <a:rPr lang="en-US"/>
            <a:t>Identify strategies, techniques and resources for supporting bereaved clients, colleagues and yourself</a:t>
          </a:r>
        </a:p>
      </dgm:t>
    </dgm:pt>
    <dgm:pt modelId="{F4D6B702-C1DB-4FD9-8721-1436FAB1D471}" type="parTrans" cxnId="{0A323DFD-17EC-4580-891C-CA8E388E41FF}">
      <dgm:prSet/>
      <dgm:spPr/>
      <dgm:t>
        <a:bodyPr/>
        <a:lstStyle/>
        <a:p>
          <a:endParaRPr lang="en-US"/>
        </a:p>
      </dgm:t>
    </dgm:pt>
    <dgm:pt modelId="{09411CA6-0358-492A-B854-563F0BBC4588}" type="sibTrans" cxnId="{0A323DFD-17EC-4580-891C-CA8E388E41FF}">
      <dgm:prSet/>
      <dgm:spPr/>
      <dgm:t>
        <a:bodyPr/>
        <a:lstStyle/>
        <a:p>
          <a:endParaRPr lang="en-US"/>
        </a:p>
      </dgm:t>
    </dgm:pt>
    <dgm:pt modelId="{0DC0575A-9405-4A33-A681-03A12945FC3B}" type="pres">
      <dgm:prSet presAssocID="{34EF21BE-4164-4CB6-9D7A-7E3A77EF5FB9}" presName="root" presStyleCnt="0">
        <dgm:presLayoutVars>
          <dgm:dir/>
          <dgm:resizeHandles val="exact"/>
        </dgm:presLayoutVars>
      </dgm:prSet>
      <dgm:spPr/>
    </dgm:pt>
    <dgm:pt modelId="{DEB998A7-04CC-4E65-B43B-CF93559FCB00}" type="pres">
      <dgm:prSet presAssocID="{D525B806-A83C-403A-A24C-A3C06CABBA6A}" presName="compNode" presStyleCnt="0"/>
      <dgm:spPr/>
    </dgm:pt>
    <dgm:pt modelId="{3D5AED15-FCC7-4EC2-951A-5E08D2DD91F4}" type="pres">
      <dgm:prSet presAssocID="{D525B806-A83C-403A-A24C-A3C06CABBA6A}"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oken Heart outline"/>
        </a:ext>
      </dgm:extLst>
    </dgm:pt>
    <dgm:pt modelId="{747BC926-1613-4820-846B-F543F84832BD}" type="pres">
      <dgm:prSet presAssocID="{D525B806-A83C-403A-A24C-A3C06CABBA6A}" presName="spaceRect" presStyleCnt="0"/>
      <dgm:spPr/>
    </dgm:pt>
    <dgm:pt modelId="{F8E9AAB5-C7A9-497C-B0A3-D1CDBE2803D7}" type="pres">
      <dgm:prSet presAssocID="{D525B806-A83C-403A-A24C-A3C06CABBA6A}" presName="textRect" presStyleLbl="revTx" presStyleIdx="0" presStyleCnt="3">
        <dgm:presLayoutVars>
          <dgm:chMax val="1"/>
          <dgm:chPref val="1"/>
        </dgm:presLayoutVars>
      </dgm:prSet>
      <dgm:spPr/>
    </dgm:pt>
    <dgm:pt modelId="{327982A1-6DDD-4D78-BDD7-1DF1DC98C4C2}" type="pres">
      <dgm:prSet presAssocID="{DE9E37F6-F909-4F9D-B675-DAF0D870F961}" presName="sibTrans" presStyleCnt="0"/>
      <dgm:spPr/>
    </dgm:pt>
    <dgm:pt modelId="{133D520B-BAD4-464C-87FC-DA33ED5FE425}" type="pres">
      <dgm:prSet presAssocID="{B5016815-ACD4-45B0-A541-B34D8CB8C3B8}" presName="compNode" presStyleCnt="0"/>
      <dgm:spPr/>
    </dgm:pt>
    <dgm:pt modelId="{926B4BA6-5786-478A-9836-081F5C21339B}" type="pres">
      <dgm:prSet presAssocID="{B5016815-ACD4-45B0-A541-B34D8CB8C3B8}"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ustomer review outline"/>
        </a:ext>
      </dgm:extLst>
    </dgm:pt>
    <dgm:pt modelId="{1D522234-59D9-4C9D-A3AB-5DBC623BAC02}" type="pres">
      <dgm:prSet presAssocID="{B5016815-ACD4-45B0-A541-B34D8CB8C3B8}" presName="spaceRect" presStyleCnt="0"/>
      <dgm:spPr/>
    </dgm:pt>
    <dgm:pt modelId="{93ECD667-1082-4005-AEC6-93E0744D47B9}" type="pres">
      <dgm:prSet presAssocID="{B5016815-ACD4-45B0-A541-B34D8CB8C3B8}" presName="textRect" presStyleLbl="revTx" presStyleIdx="1" presStyleCnt="3">
        <dgm:presLayoutVars>
          <dgm:chMax val="1"/>
          <dgm:chPref val="1"/>
        </dgm:presLayoutVars>
      </dgm:prSet>
      <dgm:spPr/>
    </dgm:pt>
    <dgm:pt modelId="{02805998-228A-475E-AA40-B54D61B715A9}" type="pres">
      <dgm:prSet presAssocID="{A1AD448F-6FCC-4987-AA4C-7BA110D208DA}" presName="sibTrans" presStyleCnt="0"/>
      <dgm:spPr/>
    </dgm:pt>
    <dgm:pt modelId="{A8672F9F-8662-414A-8909-73AE955ECD3C}" type="pres">
      <dgm:prSet presAssocID="{6F80203D-45EA-41C9-B30B-D146440671F1}" presName="compNode" presStyleCnt="0"/>
      <dgm:spPr/>
    </dgm:pt>
    <dgm:pt modelId="{3EFAA8DE-C605-4B26-8C40-C1DACC13B15F}" type="pres">
      <dgm:prSet presAssocID="{6F80203D-45EA-41C9-B30B-D146440671F1}"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are outline"/>
        </a:ext>
      </dgm:extLst>
    </dgm:pt>
    <dgm:pt modelId="{4F12F013-4E47-4AD8-9054-AFFC99F3CD9B}" type="pres">
      <dgm:prSet presAssocID="{6F80203D-45EA-41C9-B30B-D146440671F1}" presName="spaceRect" presStyleCnt="0"/>
      <dgm:spPr/>
    </dgm:pt>
    <dgm:pt modelId="{9DF3977C-E71E-4A94-9A40-C8897ABE2C2E}" type="pres">
      <dgm:prSet presAssocID="{6F80203D-45EA-41C9-B30B-D146440671F1}" presName="textRect" presStyleLbl="revTx" presStyleIdx="2" presStyleCnt="3">
        <dgm:presLayoutVars>
          <dgm:chMax val="1"/>
          <dgm:chPref val="1"/>
        </dgm:presLayoutVars>
      </dgm:prSet>
      <dgm:spPr/>
    </dgm:pt>
  </dgm:ptLst>
  <dgm:cxnLst>
    <dgm:cxn modelId="{1E431A05-ED4F-40CE-B633-6FAB1041D9F8}" type="presOf" srcId="{34EF21BE-4164-4CB6-9D7A-7E3A77EF5FB9}" destId="{0DC0575A-9405-4A33-A681-03A12945FC3B}" srcOrd="0" destOrd="0" presId="urn:microsoft.com/office/officeart/2018/2/layout/IconLabelList"/>
    <dgm:cxn modelId="{34CCD73C-A5F0-4916-8D84-BB6747B4BE17}" type="presOf" srcId="{B5016815-ACD4-45B0-A541-B34D8CB8C3B8}" destId="{93ECD667-1082-4005-AEC6-93E0744D47B9}" srcOrd="0" destOrd="0" presId="urn:microsoft.com/office/officeart/2018/2/layout/IconLabelList"/>
    <dgm:cxn modelId="{DC036371-3EA2-4C42-9454-0F04A646E633}" type="presOf" srcId="{D525B806-A83C-403A-A24C-A3C06CABBA6A}" destId="{F8E9AAB5-C7A9-497C-B0A3-D1CDBE2803D7}" srcOrd="0" destOrd="0" presId="urn:microsoft.com/office/officeart/2018/2/layout/IconLabelList"/>
    <dgm:cxn modelId="{88594689-558D-4BC9-8A7D-43F3E7FD5E4D}" srcId="{34EF21BE-4164-4CB6-9D7A-7E3A77EF5FB9}" destId="{B5016815-ACD4-45B0-A541-B34D8CB8C3B8}" srcOrd="1" destOrd="0" parTransId="{42872371-7DE8-409B-8A81-8447C25A291D}" sibTransId="{A1AD448F-6FCC-4987-AA4C-7BA110D208DA}"/>
    <dgm:cxn modelId="{65BA3AC1-B325-48FB-95F5-1BF2401A29A6}" type="presOf" srcId="{6F80203D-45EA-41C9-B30B-D146440671F1}" destId="{9DF3977C-E71E-4A94-9A40-C8897ABE2C2E}" srcOrd="0" destOrd="0" presId="urn:microsoft.com/office/officeart/2018/2/layout/IconLabelList"/>
    <dgm:cxn modelId="{8F9B2DCE-EEBF-439D-97D4-A44FAB87E44F}" srcId="{34EF21BE-4164-4CB6-9D7A-7E3A77EF5FB9}" destId="{D525B806-A83C-403A-A24C-A3C06CABBA6A}" srcOrd="0" destOrd="0" parTransId="{15BCAA42-5B2C-4641-BBE0-4735161F0214}" sibTransId="{DE9E37F6-F909-4F9D-B675-DAF0D870F961}"/>
    <dgm:cxn modelId="{0A323DFD-17EC-4580-891C-CA8E388E41FF}" srcId="{34EF21BE-4164-4CB6-9D7A-7E3A77EF5FB9}" destId="{6F80203D-45EA-41C9-B30B-D146440671F1}" srcOrd="2" destOrd="0" parTransId="{F4D6B702-C1DB-4FD9-8721-1436FAB1D471}" sibTransId="{09411CA6-0358-492A-B854-563F0BBC4588}"/>
    <dgm:cxn modelId="{0215F467-7523-40D6-87A7-471A77EEEA4F}" type="presParOf" srcId="{0DC0575A-9405-4A33-A681-03A12945FC3B}" destId="{DEB998A7-04CC-4E65-B43B-CF93559FCB00}" srcOrd="0" destOrd="0" presId="urn:microsoft.com/office/officeart/2018/2/layout/IconLabelList"/>
    <dgm:cxn modelId="{110C14F2-8E66-434B-B5D8-AE2C2B673421}" type="presParOf" srcId="{DEB998A7-04CC-4E65-B43B-CF93559FCB00}" destId="{3D5AED15-FCC7-4EC2-951A-5E08D2DD91F4}" srcOrd="0" destOrd="0" presId="urn:microsoft.com/office/officeart/2018/2/layout/IconLabelList"/>
    <dgm:cxn modelId="{D3D92636-A659-4132-9CC3-05E6A299587B}" type="presParOf" srcId="{DEB998A7-04CC-4E65-B43B-CF93559FCB00}" destId="{747BC926-1613-4820-846B-F543F84832BD}" srcOrd="1" destOrd="0" presId="urn:microsoft.com/office/officeart/2018/2/layout/IconLabelList"/>
    <dgm:cxn modelId="{D2A9B305-F1CD-4F46-AF58-A3EA821CBDFD}" type="presParOf" srcId="{DEB998A7-04CC-4E65-B43B-CF93559FCB00}" destId="{F8E9AAB5-C7A9-497C-B0A3-D1CDBE2803D7}" srcOrd="2" destOrd="0" presId="urn:microsoft.com/office/officeart/2018/2/layout/IconLabelList"/>
    <dgm:cxn modelId="{F13E738E-709F-4048-B2F8-60B05F20FD99}" type="presParOf" srcId="{0DC0575A-9405-4A33-A681-03A12945FC3B}" destId="{327982A1-6DDD-4D78-BDD7-1DF1DC98C4C2}" srcOrd="1" destOrd="0" presId="urn:microsoft.com/office/officeart/2018/2/layout/IconLabelList"/>
    <dgm:cxn modelId="{0C74A7AD-1C38-400E-8C96-C57BFA5CFA32}" type="presParOf" srcId="{0DC0575A-9405-4A33-A681-03A12945FC3B}" destId="{133D520B-BAD4-464C-87FC-DA33ED5FE425}" srcOrd="2" destOrd="0" presId="urn:microsoft.com/office/officeart/2018/2/layout/IconLabelList"/>
    <dgm:cxn modelId="{372FC18F-389B-443F-A6E5-03332627B5D3}" type="presParOf" srcId="{133D520B-BAD4-464C-87FC-DA33ED5FE425}" destId="{926B4BA6-5786-478A-9836-081F5C21339B}" srcOrd="0" destOrd="0" presId="urn:microsoft.com/office/officeart/2018/2/layout/IconLabelList"/>
    <dgm:cxn modelId="{9BA1DCA5-3C42-40EF-8332-CCD16DFCAB43}" type="presParOf" srcId="{133D520B-BAD4-464C-87FC-DA33ED5FE425}" destId="{1D522234-59D9-4C9D-A3AB-5DBC623BAC02}" srcOrd="1" destOrd="0" presId="urn:microsoft.com/office/officeart/2018/2/layout/IconLabelList"/>
    <dgm:cxn modelId="{C2C9FB38-529A-483E-8F04-E03DC5DA4B1B}" type="presParOf" srcId="{133D520B-BAD4-464C-87FC-DA33ED5FE425}" destId="{93ECD667-1082-4005-AEC6-93E0744D47B9}" srcOrd="2" destOrd="0" presId="urn:microsoft.com/office/officeart/2018/2/layout/IconLabelList"/>
    <dgm:cxn modelId="{81EED192-50AD-43AE-9562-C78EB10A2AE6}" type="presParOf" srcId="{0DC0575A-9405-4A33-A681-03A12945FC3B}" destId="{02805998-228A-475E-AA40-B54D61B715A9}" srcOrd="3" destOrd="0" presId="urn:microsoft.com/office/officeart/2018/2/layout/IconLabelList"/>
    <dgm:cxn modelId="{3E864C46-C758-49B9-87D5-D4B63A4DCB64}" type="presParOf" srcId="{0DC0575A-9405-4A33-A681-03A12945FC3B}" destId="{A8672F9F-8662-414A-8909-73AE955ECD3C}" srcOrd="4" destOrd="0" presId="urn:microsoft.com/office/officeart/2018/2/layout/IconLabelList"/>
    <dgm:cxn modelId="{3FA98590-3912-4832-BA4D-BA64396B6B71}" type="presParOf" srcId="{A8672F9F-8662-414A-8909-73AE955ECD3C}" destId="{3EFAA8DE-C605-4B26-8C40-C1DACC13B15F}" srcOrd="0" destOrd="0" presId="urn:microsoft.com/office/officeart/2018/2/layout/IconLabelList"/>
    <dgm:cxn modelId="{10A31B3E-AB67-41C0-A04C-658A6DFCF8DE}" type="presParOf" srcId="{A8672F9F-8662-414A-8909-73AE955ECD3C}" destId="{4F12F013-4E47-4AD8-9054-AFFC99F3CD9B}" srcOrd="1" destOrd="0" presId="urn:microsoft.com/office/officeart/2018/2/layout/IconLabelList"/>
    <dgm:cxn modelId="{07502B04-6737-4226-9788-5AED1F5BA6B6}" type="presParOf" srcId="{A8672F9F-8662-414A-8909-73AE955ECD3C}" destId="{9DF3977C-E71E-4A94-9A40-C8897ABE2C2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36B1F5-080E-4E4F-8A85-16F71619513B}"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F89DDF12-DAB4-4DEE-9C11-A9D6B7814114}">
      <dgm:prSet/>
      <dgm:spPr/>
      <dgm:t>
        <a:bodyPr/>
        <a:lstStyle/>
        <a:p>
          <a:r>
            <a:rPr lang="en-US"/>
            <a:t>Exhaustion and fatigue</a:t>
          </a:r>
        </a:p>
      </dgm:t>
    </dgm:pt>
    <dgm:pt modelId="{AF8DD327-E340-480A-B3BF-2176D381AD21}" type="parTrans" cxnId="{9279DB0B-542C-4EA2-865E-75D011D636FC}">
      <dgm:prSet/>
      <dgm:spPr/>
      <dgm:t>
        <a:bodyPr/>
        <a:lstStyle/>
        <a:p>
          <a:endParaRPr lang="en-US"/>
        </a:p>
      </dgm:t>
    </dgm:pt>
    <dgm:pt modelId="{E8EC9361-434B-45E9-B1E5-427A0502B808}" type="sibTrans" cxnId="{9279DB0B-542C-4EA2-865E-75D011D636FC}">
      <dgm:prSet/>
      <dgm:spPr/>
      <dgm:t>
        <a:bodyPr/>
        <a:lstStyle/>
        <a:p>
          <a:endParaRPr lang="en-US"/>
        </a:p>
      </dgm:t>
    </dgm:pt>
    <dgm:pt modelId="{446587EE-E60D-4066-A0EF-7F778E07F386}">
      <dgm:prSet/>
      <dgm:spPr/>
      <dgm:t>
        <a:bodyPr/>
        <a:lstStyle/>
        <a:p>
          <a:r>
            <a:rPr lang="en-US"/>
            <a:t>Change in sleep patterns (falling asleep and staying asleep)</a:t>
          </a:r>
        </a:p>
      </dgm:t>
    </dgm:pt>
    <dgm:pt modelId="{5726B867-2BF0-4157-838F-607268AEE470}" type="parTrans" cxnId="{3CB95982-9996-4976-95E5-ECFF5A972369}">
      <dgm:prSet/>
      <dgm:spPr/>
      <dgm:t>
        <a:bodyPr/>
        <a:lstStyle/>
        <a:p>
          <a:endParaRPr lang="en-US"/>
        </a:p>
      </dgm:t>
    </dgm:pt>
    <dgm:pt modelId="{C9360E1A-8A36-400C-B7B8-CCA97FDB0084}" type="sibTrans" cxnId="{3CB95982-9996-4976-95E5-ECFF5A972369}">
      <dgm:prSet/>
      <dgm:spPr/>
      <dgm:t>
        <a:bodyPr/>
        <a:lstStyle/>
        <a:p>
          <a:endParaRPr lang="en-US"/>
        </a:p>
      </dgm:t>
    </dgm:pt>
    <dgm:pt modelId="{C0CABAD1-FE7C-470C-97B0-03D25BCD3721}">
      <dgm:prSet/>
      <dgm:spPr/>
      <dgm:t>
        <a:bodyPr/>
        <a:lstStyle/>
        <a:p>
          <a:r>
            <a:rPr lang="en-US"/>
            <a:t>Difficulty focusing, fogginess, forgetfulness, “clumsiness”</a:t>
          </a:r>
        </a:p>
      </dgm:t>
    </dgm:pt>
    <dgm:pt modelId="{BBA77A7E-56B8-4392-B0E1-75AC8573AD26}" type="parTrans" cxnId="{B25BD4AA-0AEB-46E4-BEC5-FCF653767DF6}">
      <dgm:prSet/>
      <dgm:spPr/>
      <dgm:t>
        <a:bodyPr/>
        <a:lstStyle/>
        <a:p>
          <a:endParaRPr lang="en-US"/>
        </a:p>
      </dgm:t>
    </dgm:pt>
    <dgm:pt modelId="{6251BB1C-AE1F-491D-8320-AF0B8F1C3D4B}" type="sibTrans" cxnId="{B25BD4AA-0AEB-46E4-BEC5-FCF653767DF6}">
      <dgm:prSet/>
      <dgm:spPr/>
      <dgm:t>
        <a:bodyPr/>
        <a:lstStyle/>
        <a:p>
          <a:endParaRPr lang="en-US"/>
        </a:p>
      </dgm:t>
    </dgm:pt>
    <dgm:pt modelId="{4B41A4DF-BA74-4BE2-B44F-FC3EA2192AAF}">
      <dgm:prSet/>
      <dgm:spPr/>
      <dgm:t>
        <a:bodyPr/>
        <a:lstStyle/>
        <a:p>
          <a:r>
            <a:rPr lang="en-US"/>
            <a:t>Changes in appetite (increase or decrease), digestive issues</a:t>
          </a:r>
        </a:p>
      </dgm:t>
    </dgm:pt>
    <dgm:pt modelId="{F54BA076-7AAB-4E9A-A980-3D6D48732B63}" type="parTrans" cxnId="{EFAEC9A3-D982-40D3-A841-11D9F380BA4F}">
      <dgm:prSet/>
      <dgm:spPr/>
      <dgm:t>
        <a:bodyPr/>
        <a:lstStyle/>
        <a:p>
          <a:endParaRPr lang="en-US"/>
        </a:p>
      </dgm:t>
    </dgm:pt>
    <dgm:pt modelId="{CDC5732C-1758-4EFD-B5FB-64C1BA9C91D3}" type="sibTrans" cxnId="{EFAEC9A3-D982-40D3-A841-11D9F380BA4F}">
      <dgm:prSet/>
      <dgm:spPr/>
      <dgm:t>
        <a:bodyPr/>
        <a:lstStyle/>
        <a:p>
          <a:endParaRPr lang="en-US"/>
        </a:p>
      </dgm:t>
    </dgm:pt>
    <dgm:pt modelId="{8DB053DC-5173-48BC-9D62-C666A7486584}">
      <dgm:prSet/>
      <dgm:spPr/>
      <dgm:t>
        <a:bodyPr/>
        <a:lstStyle/>
        <a:p>
          <a:r>
            <a:rPr lang="en-US"/>
            <a:t>Headaches, muscle aches</a:t>
          </a:r>
        </a:p>
      </dgm:t>
    </dgm:pt>
    <dgm:pt modelId="{F30457FA-A7BF-49B2-B6F5-27B643A67C89}" type="parTrans" cxnId="{8CA98605-8297-4784-8AD5-4C51BFFDD1C5}">
      <dgm:prSet/>
      <dgm:spPr/>
      <dgm:t>
        <a:bodyPr/>
        <a:lstStyle/>
        <a:p>
          <a:endParaRPr lang="en-US"/>
        </a:p>
      </dgm:t>
    </dgm:pt>
    <dgm:pt modelId="{056DE3CC-268B-4A10-8125-3DF07936FCDA}" type="sibTrans" cxnId="{8CA98605-8297-4784-8AD5-4C51BFFDD1C5}">
      <dgm:prSet/>
      <dgm:spPr/>
      <dgm:t>
        <a:bodyPr/>
        <a:lstStyle/>
        <a:p>
          <a:endParaRPr lang="en-US"/>
        </a:p>
      </dgm:t>
    </dgm:pt>
    <dgm:pt modelId="{AE1C5D67-E563-4A6D-B570-6832C536F917}">
      <dgm:prSet/>
      <dgm:spPr/>
      <dgm:t>
        <a:bodyPr/>
        <a:lstStyle/>
        <a:p>
          <a:r>
            <a:rPr lang="en-US"/>
            <a:t>Sensitivity to light and/or sound</a:t>
          </a:r>
        </a:p>
      </dgm:t>
    </dgm:pt>
    <dgm:pt modelId="{A6E96AC8-2AB6-47C8-90FD-04B8551F0FFF}" type="parTrans" cxnId="{3E5CA1AC-7990-4C2E-B784-255BA62A949E}">
      <dgm:prSet/>
      <dgm:spPr/>
      <dgm:t>
        <a:bodyPr/>
        <a:lstStyle/>
        <a:p>
          <a:endParaRPr lang="en-US"/>
        </a:p>
      </dgm:t>
    </dgm:pt>
    <dgm:pt modelId="{1509D63A-3988-4014-A8D3-9EE0F36BC35A}" type="sibTrans" cxnId="{3E5CA1AC-7990-4C2E-B784-255BA62A949E}">
      <dgm:prSet/>
      <dgm:spPr/>
      <dgm:t>
        <a:bodyPr/>
        <a:lstStyle/>
        <a:p>
          <a:endParaRPr lang="en-US"/>
        </a:p>
      </dgm:t>
    </dgm:pt>
    <dgm:pt modelId="{FA67CD69-6841-4704-AC7B-29A33BDFE9D1}">
      <dgm:prSet/>
      <dgm:spPr/>
      <dgm:t>
        <a:bodyPr/>
        <a:lstStyle/>
        <a:p>
          <a:r>
            <a:rPr lang="en-US"/>
            <a:t>Suppressed immune system</a:t>
          </a:r>
        </a:p>
      </dgm:t>
    </dgm:pt>
    <dgm:pt modelId="{CC8BF037-F300-4421-A77A-F38700F54548}" type="parTrans" cxnId="{1918807C-57AE-49FB-BB1D-E88D7A1F3461}">
      <dgm:prSet/>
      <dgm:spPr/>
      <dgm:t>
        <a:bodyPr/>
        <a:lstStyle/>
        <a:p>
          <a:endParaRPr lang="en-US"/>
        </a:p>
      </dgm:t>
    </dgm:pt>
    <dgm:pt modelId="{932805E7-A0C3-4C4E-9F44-BFD6E5356ABB}" type="sibTrans" cxnId="{1918807C-57AE-49FB-BB1D-E88D7A1F3461}">
      <dgm:prSet/>
      <dgm:spPr/>
      <dgm:t>
        <a:bodyPr/>
        <a:lstStyle/>
        <a:p>
          <a:endParaRPr lang="en-US"/>
        </a:p>
      </dgm:t>
    </dgm:pt>
    <dgm:pt modelId="{BB4B2F07-75D9-4F92-9D99-522CCAEB148D}">
      <dgm:prSet/>
      <dgm:spPr/>
      <dgm:t>
        <a:bodyPr/>
        <a:lstStyle/>
        <a:p>
          <a:r>
            <a:rPr lang="en-US"/>
            <a:t>Tightness in chest, shortness of breath, heart palpitations</a:t>
          </a:r>
        </a:p>
      </dgm:t>
    </dgm:pt>
    <dgm:pt modelId="{B33A7E7F-28D5-4ABC-B015-4A5C9A502330}" type="parTrans" cxnId="{64209596-53E9-49F8-BB00-674D4C3D9319}">
      <dgm:prSet/>
      <dgm:spPr/>
      <dgm:t>
        <a:bodyPr/>
        <a:lstStyle/>
        <a:p>
          <a:endParaRPr lang="en-US"/>
        </a:p>
      </dgm:t>
    </dgm:pt>
    <dgm:pt modelId="{7CA1E336-D146-41C4-AA24-6CB7A96F2F44}" type="sibTrans" cxnId="{64209596-53E9-49F8-BB00-674D4C3D9319}">
      <dgm:prSet/>
      <dgm:spPr/>
      <dgm:t>
        <a:bodyPr/>
        <a:lstStyle/>
        <a:p>
          <a:endParaRPr lang="en-US"/>
        </a:p>
      </dgm:t>
    </dgm:pt>
    <dgm:pt modelId="{8257FB7D-BCFF-442D-AFC4-CF0990B013CD}" type="pres">
      <dgm:prSet presAssocID="{6036B1F5-080E-4E4F-8A85-16F71619513B}" presName="diagram" presStyleCnt="0">
        <dgm:presLayoutVars>
          <dgm:dir/>
          <dgm:resizeHandles val="exact"/>
        </dgm:presLayoutVars>
      </dgm:prSet>
      <dgm:spPr/>
    </dgm:pt>
    <dgm:pt modelId="{B2EE4B8D-AA76-4E1D-B36B-48DFC35042AD}" type="pres">
      <dgm:prSet presAssocID="{F89DDF12-DAB4-4DEE-9C11-A9D6B7814114}" presName="node" presStyleLbl="node1" presStyleIdx="0" presStyleCnt="8">
        <dgm:presLayoutVars>
          <dgm:bulletEnabled val="1"/>
        </dgm:presLayoutVars>
      </dgm:prSet>
      <dgm:spPr/>
    </dgm:pt>
    <dgm:pt modelId="{0F0FE9C5-3398-495C-9729-B8F56833A50F}" type="pres">
      <dgm:prSet presAssocID="{E8EC9361-434B-45E9-B1E5-427A0502B808}" presName="sibTrans" presStyleCnt="0"/>
      <dgm:spPr/>
    </dgm:pt>
    <dgm:pt modelId="{839640F4-0F76-4CF9-A0BB-40FBA8C3F20D}" type="pres">
      <dgm:prSet presAssocID="{446587EE-E60D-4066-A0EF-7F778E07F386}" presName="node" presStyleLbl="node1" presStyleIdx="1" presStyleCnt="8">
        <dgm:presLayoutVars>
          <dgm:bulletEnabled val="1"/>
        </dgm:presLayoutVars>
      </dgm:prSet>
      <dgm:spPr/>
    </dgm:pt>
    <dgm:pt modelId="{440C51D1-B828-4447-863F-10A313759C33}" type="pres">
      <dgm:prSet presAssocID="{C9360E1A-8A36-400C-B7B8-CCA97FDB0084}" presName="sibTrans" presStyleCnt="0"/>
      <dgm:spPr/>
    </dgm:pt>
    <dgm:pt modelId="{47AE9321-AB7B-4A5B-9991-0EA1D979A4F0}" type="pres">
      <dgm:prSet presAssocID="{C0CABAD1-FE7C-470C-97B0-03D25BCD3721}" presName="node" presStyleLbl="node1" presStyleIdx="2" presStyleCnt="8">
        <dgm:presLayoutVars>
          <dgm:bulletEnabled val="1"/>
        </dgm:presLayoutVars>
      </dgm:prSet>
      <dgm:spPr/>
    </dgm:pt>
    <dgm:pt modelId="{25430812-7B1B-4333-978A-4D121594D27D}" type="pres">
      <dgm:prSet presAssocID="{6251BB1C-AE1F-491D-8320-AF0B8F1C3D4B}" presName="sibTrans" presStyleCnt="0"/>
      <dgm:spPr/>
    </dgm:pt>
    <dgm:pt modelId="{A47F7919-BC72-44B9-B1F1-ED367D8F21A0}" type="pres">
      <dgm:prSet presAssocID="{4B41A4DF-BA74-4BE2-B44F-FC3EA2192AAF}" presName="node" presStyleLbl="node1" presStyleIdx="3" presStyleCnt="8">
        <dgm:presLayoutVars>
          <dgm:bulletEnabled val="1"/>
        </dgm:presLayoutVars>
      </dgm:prSet>
      <dgm:spPr>
        <a:solidFill>
          <a:srgbClr val="002060"/>
        </a:solidFill>
      </dgm:spPr>
    </dgm:pt>
    <dgm:pt modelId="{6DB2EA92-6B0A-44B6-8F01-DC1F0C519EC5}" type="pres">
      <dgm:prSet presAssocID="{CDC5732C-1758-4EFD-B5FB-64C1BA9C91D3}" presName="sibTrans" presStyleCnt="0"/>
      <dgm:spPr/>
    </dgm:pt>
    <dgm:pt modelId="{9BDAABCB-997E-48EA-A5E8-3B19B71FBB38}" type="pres">
      <dgm:prSet presAssocID="{8DB053DC-5173-48BC-9D62-C666A7486584}" presName="node" presStyleLbl="node1" presStyleIdx="4" presStyleCnt="8">
        <dgm:presLayoutVars>
          <dgm:bulletEnabled val="1"/>
        </dgm:presLayoutVars>
      </dgm:prSet>
      <dgm:spPr/>
    </dgm:pt>
    <dgm:pt modelId="{3E452943-D46F-413D-A09A-542A37A7ED60}" type="pres">
      <dgm:prSet presAssocID="{056DE3CC-268B-4A10-8125-3DF07936FCDA}" presName="sibTrans" presStyleCnt="0"/>
      <dgm:spPr/>
    </dgm:pt>
    <dgm:pt modelId="{4272E9B7-A1E8-4A98-BA73-9ED308673FD3}" type="pres">
      <dgm:prSet presAssocID="{AE1C5D67-E563-4A6D-B570-6832C536F917}" presName="node" presStyleLbl="node1" presStyleIdx="5" presStyleCnt="8">
        <dgm:presLayoutVars>
          <dgm:bulletEnabled val="1"/>
        </dgm:presLayoutVars>
      </dgm:prSet>
      <dgm:spPr/>
    </dgm:pt>
    <dgm:pt modelId="{17177763-D4BF-4543-B61F-853D465E15E7}" type="pres">
      <dgm:prSet presAssocID="{1509D63A-3988-4014-A8D3-9EE0F36BC35A}" presName="sibTrans" presStyleCnt="0"/>
      <dgm:spPr/>
    </dgm:pt>
    <dgm:pt modelId="{9E935F0E-B53F-43E5-AF6A-C54C8EB28306}" type="pres">
      <dgm:prSet presAssocID="{FA67CD69-6841-4704-AC7B-29A33BDFE9D1}" presName="node" presStyleLbl="node1" presStyleIdx="6" presStyleCnt="8">
        <dgm:presLayoutVars>
          <dgm:bulletEnabled val="1"/>
        </dgm:presLayoutVars>
      </dgm:prSet>
      <dgm:spPr/>
    </dgm:pt>
    <dgm:pt modelId="{66150C65-5A99-46D3-BE51-B68B35175AFB}" type="pres">
      <dgm:prSet presAssocID="{932805E7-A0C3-4C4E-9F44-BFD6E5356ABB}" presName="sibTrans" presStyleCnt="0"/>
      <dgm:spPr/>
    </dgm:pt>
    <dgm:pt modelId="{DE44E296-1332-4B6B-90BA-FFDE2F624046}" type="pres">
      <dgm:prSet presAssocID="{BB4B2F07-75D9-4F92-9D99-522CCAEB148D}" presName="node" presStyleLbl="node1" presStyleIdx="7" presStyleCnt="8">
        <dgm:presLayoutVars>
          <dgm:bulletEnabled val="1"/>
        </dgm:presLayoutVars>
      </dgm:prSet>
      <dgm:spPr/>
    </dgm:pt>
  </dgm:ptLst>
  <dgm:cxnLst>
    <dgm:cxn modelId="{05136F02-F160-4228-BA0B-A8616F3A0280}" type="presOf" srcId="{8DB053DC-5173-48BC-9D62-C666A7486584}" destId="{9BDAABCB-997E-48EA-A5E8-3B19B71FBB38}" srcOrd="0" destOrd="0" presId="urn:microsoft.com/office/officeart/2005/8/layout/default"/>
    <dgm:cxn modelId="{8CA98605-8297-4784-8AD5-4C51BFFDD1C5}" srcId="{6036B1F5-080E-4E4F-8A85-16F71619513B}" destId="{8DB053DC-5173-48BC-9D62-C666A7486584}" srcOrd="4" destOrd="0" parTransId="{F30457FA-A7BF-49B2-B6F5-27B643A67C89}" sibTransId="{056DE3CC-268B-4A10-8125-3DF07936FCDA}"/>
    <dgm:cxn modelId="{9279DB0B-542C-4EA2-865E-75D011D636FC}" srcId="{6036B1F5-080E-4E4F-8A85-16F71619513B}" destId="{F89DDF12-DAB4-4DEE-9C11-A9D6B7814114}" srcOrd="0" destOrd="0" parTransId="{AF8DD327-E340-480A-B3BF-2176D381AD21}" sibTransId="{E8EC9361-434B-45E9-B1E5-427A0502B808}"/>
    <dgm:cxn modelId="{1918807C-57AE-49FB-BB1D-E88D7A1F3461}" srcId="{6036B1F5-080E-4E4F-8A85-16F71619513B}" destId="{FA67CD69-6841-4704-AC7B-29A33BDFE9D1}" srcOrd="6" destOrd="0" parTransId="{CC8BF037-F300-4421-A77A-F38700F54548}" sibTransId="{932805E7-A0C3-4C4E-9F44-BFD6E5356ABB}"/>
    <dgm:cxn modelId="{3CB95982-9996-4976-95E5-ECFF5A972369}" srcId="{6036B1F5-080E-4E4F-8A85-16F71619513B}" destId="{446587EE-E60D-4066-A0EF-7F778E07F386}" srcOrd="1" destOrd="0" parTransId="{5726B867-2BF0-4157-838F-607268AEE470}" sibTransId="{C9360E1A-8A36-400C-B7B8-CCA97FDB0084}"/>
    <dgm:cxn modelId="{F4027095-6F22-4EEB-88FE-FB6603E83207}" type="presOf" srcId="{FA67CD69-6841-4704-AC7B-29A33BDFE9D1}" destId="{9E935F0E-B53F-43E5-AF6A-C54C8EB28306}" srcOrd="0" destOrd="0" presId="urn:microsoft.com/office/officeart/2005/8/layout/default"/>
    <dgm:cxn modelId="{64209596-53E9-49F8-BB00-674D4C3D9319}" srcId="{6036B1F5-080E-4E4F-8A85-16F71619513B}" destId="{BB4B2F07-75D9-4F92-9D99-522CCAEB148D}" srcOrd="7" destOrd="0" parTransId="{B33A7E7F-28D5-4ABC-B015-4A5C9A502330}" sibTransId="{7CA1E336-D146-41C4-AA24-6CB7A96F2F44}"/>
    <dgm:cxn modelId="{EFAEC9A3-D982-40D3-A841-11D9F380BA4F}" srcId="{6036B1F5-080E-4E4F-8A85-16F71619513B}" destId="{4B41A4DF-BA74-4BE2-B44F-FC3EA2192AAF}" srcOrd="3" destOrd="0" parTransId="{F54BA076-7AAB-4E9A-A980-3D6D48732B63}" sibTransId="{CDC5732C-1758-4EFD-B5FB-64C1BA9C91D3}"/>
    <dgm:cxn modelId="{7FB23DA4-ED1E-4ADB-BAA2-A600948DA194}" type="presOf" srcId="{C0CABAD1-FE7C-470C-97B0-03D25BCD3721}" destId="{47AE9321-AB7B-4A5B-9991-0EA1D979A4F0}" srcOrd="0" destOrd="0" presId="urn:microsoft.com/office/officeart/2005/8/layout/default"/>
    <dgm:cxn modelId="{B25BD4AA-0AEB-46E4-BEC5-FCF653767DF6}" srcId="{6036B1F5-080E-4E4F-8A85-16F71619513B}" destId="{C0CABAD1-FE7C-470C-97B0-03D25BCD3721}" srcOrd="2" destOrd="0" parTransId="{BBA77A7E-56B8-4392-B0E1-75AC8573AD26}" sibTransId="{6251BB1C-AE1F-491D-8320-AF0B8F1C3D4B}"/>
    <dgm:cxn modelId="{3E5CA1AC-7990-4C2E-B784-255BA62A949E}" srcId="{6036B1F5-080E-4E4F-8A85-16F71619513B}" destId="{AE1C5D67-E563-4A6D-B570-6832C536F917}" srcOrd="5" destOrd="0" parTransId="{A6E96AC8-2AB6-47C8-90FD-04B8551F0FFF}" sibTransId="{1509D63A-3988-4014-A8D3-9EE0F36BC35A}"/>
    <dgm:cxn modelId="{DB629ECF-60BC-48E5-8983-F6F63A61B949}" type="presOf" srcId="{4B41A4DF-BA74-4BE2-B44F-FC3EA2192AAF}" destId="{A47F7919-BC72-44B9-B1F1-ED367D8F21A0}" srcOrd="0" destOrd="0" presId="urn:microsoft.com/office/officeart/2005/8/layout/default"/>
    <dgm:cxn modelId="{4AE3C2D7-A8CF-4EF5-8812-6E6ED03A2B51}" type="presOf" srcId="{446587EE-E60D-4066-A0EF-7F778E07F386}" destId="{839640F4-0F76-4CF9-A0BB-40FBA8C3F20D}" srcOrd="0" destOrd="0" presId="urn:microsoft.com/office/officeart/2005/8/layout/default"/>
    <dgm:cxn modelId="{20BD15DE-62F3-459A-8EB3-94455000908C}" type="presOf" srcId="{BB4B2F07-75D9-4F92-9D99-522CCAEB148D}" destId="{DE44E296-1332-4B6B-90BA-FFDE2F624046}" srcOrd="0" destOrd="0" presId="urn:microsoft.com/office/officeart/2005/8/layout/default"/>
    <dgm:cxn modelId="{7033A0EA-5E53-41E7-96A8-CEBE300DE20B}" type="presOf" srcId="{AE1C5D67-E563-4A6D-B570-6832C536F917}" destId="{4272E9B7-A1E8-4A98-BA73-9ED308673FD3}" srcOrd="0" destOrd="0" presId="urn:microsoft.com/office/officeart/2005/8/layout/default"/>
    <dgm:cxn modelId="{8F9FA5EF-92B9-41BD-AB0A-8FDE81683847}" type="presOf" srcId="{F89DDF12-DAB4-4DEE-9C11-A9D6B7814114}" destId="{B2EE4B8D-AA76-4E1D-B36B-48DFC35042AD}" srcOrd="0" destOrd="0" presId="urn:microsoft.com/office/officeart/2005/8/layout/default"/>
    <dgm:cxn modelId="{9AD515F9-6D59-4664-B2D0-D6E1F42E9C12}" type="presOf" srcId="{6036B1F5-080E-4E4F-8A85-16F71619513B}" destId="{8257FB7D-BCFF-442D-AFC4-CF0990B013CD}" srcOrd="0" destOrd="0" presId="urn:microsoft.com/office/officeart/2005/8/layout/default"/>
    <dgm:cxn modelId="{8F34885E-9C82-4435-8F18-EC64946E1215}" type="presParOf" srcId="{8257FB7D-BCFF-442D-AFC4-CF0990B013CD}" destId="{B2EE4B8D-AA76-4E1D-B36B-48DFC35042AD}" srcOrd="0" destOrd="0" presId="urn:microsoft.com/office/officeart/2005/8/layout/default"/>
    <dgm:cxn modelId="{4776CE79-928D-4EC2-A687-19DA70059A91}" type="presParOf" srcId="{8257FB7D-BCFF-442D-AFC4-CF0990B013CD}" destId="{0F0FE9C5-3398-495C-9729-B8F56833A50F}" srcOrd="1" destOrd="0" presId="urn:microsoft.com/office/officeart/2005/8/layout/default"/>
    <dgm:cxn modelId="{4A0B1ED9-C3E4-4F60-BE90-1A04CCF4692B}" type="presParOf" srcId="{8257FB7D-BCFF-442D-AFC4-CF0990B013CD}" destId="{839640F4-0F76-4CF9-A0BB-40FBA8C3F20D}" srcOrd="2" destOrd="0" presId="urn:microsoft.com/office/officeart/2005/8/layout/default"/>
    <dgm:cxn modelId="{7C9F562B-91E4-4BFC-BA71-A74901F7E084}" type="presParOf" srcId="{8257FB7D-BCFF-442D-AFC4-CF0990B013CD}" destId="{440C51D1-B828-4447-863F-10A313759C33}" srcOrd="3" destOrd="0" presId="urn:microsoft.com/office/officeart/2005/8/layout/default"/>
    <dgm:cxn modelId="{AB3E082A-FB0E-45B4-AB31-45588D3A8659}" type="presParOf" srcId="{8257FB7D-BCFF-442D-AFC4-CF0990B013CD}" destId="{47AE9321-AB7B-4A5B-9991-0EA1D979A4F0}" srcOrd="4" destOrd="0" presId="urn:microsoft.com/office/officeart/2005/8/layout/default"/>
    <dgm:cxn modelId="{24DDF786-FBE5-49F9-B3E4-542862397D0D}" type="presParOf" srcId="{8257FB7D-BCFF-442D-AFC4-CF0990B013CD}" destId="{25430812-7B1B-4333-978A-4D121594D27D}" srcOrd="5" destOrd="0" presId="urn:microsoft.com/office/officeart/2005/8/layout/default"/>
    <dgm:cxn modelId="{37C6E5AE-B0A2-4AEC-AE8C-51BE5CE53262}" type="presParOf" srcId="{8257FB7D-BCFF-442D-AFC4-CF0990B013CD}" destId="{A47F7919-BC72-44B9-B1F1-ED367D8F21A0}" srcOrd="6" destOrd="0" presId="urn:microsoft.com/office/officeart/2005/8/layout/default"/>
    <dgm:cxn modelId="{2672BBA2-A73E-4156-AC1F-B949E20A440B}" type="presParOf" srcId="{8257FB7D-BCFF-442D-AFC4-CF0990B013CD}" destId="{6DB2EA92-6B0A-44B6-8F01-DC1F0C519EC5}" srcOrd="7" destOrd="0" presId="urn:microsoft.com/office/officeart/2005/8/layout/default"/>
    <dgm:cxn modelId="{BF80D60C-FCD0-44DB-8FC7-3401452BC2E9}" type="presParOf" srcId="{8257FB7D-BCFF-442D-AFC4-CF0990B013CD}" destId="{9BDAABCB-997E-48EA-A5E8-3B19B71FBB38}" srcOrd="8" destOrd="0" presId="urn:microsoft.com/office/officeart/2005/8/layout/default"/>
    <dgm:cxn modelId="{3FC4CCAB-8E1A-4A25-8DEB-92E97BE7E7BE}" type="presParOf" srcId="{8257FB7D-BCFF-442D-AFC4-CF0990B013CD}" destId="{3E452943-D46F-413D-A09A-542A37A7ED60}" srcOrd="9" destOrd="0" presId="urn:microsoft.com/office/officeart/2005/8/layout/default"/>
    <dgm:cxn modelId="{7E552CDB-A870-49C0-B191-E6E3FEACC484}" type="presParOf" srcId="{8257FB7D-BCFF-442D-AFC4-CF0990B013CD}" destId="{4272E9B7-A1E8-4A98-BA73-9ED308673FD3}" srcOrd="10" destOrd="0" presId="urn:microsoft.com/office/officeart/2005/8/layout/default"/>
    <dgm:cxn modelId="{F6C58AF9-C6EF-4DA7-A411-1A70DB2C59B3}" type="presParOf" srcId="{8257FB7D-BCFF-442D-AFC4-CF0990B013CD}" destId="{17177763-D4BF-4543-B61F-853D465E15E7}" srcOrd="11" destOrd="0" presId="urn:microsoft.com/office/officeart/2005/8/layout/default"/>
    <dgm:cxn modelId="{273DBDFB-2DEB-4DAF-8D3F-78C18FF9C614}" type="presParOf" srcId="{8257FB7D-BCFF-442D-AFC4-CF0990B013CD}" destId="{9E935F0E-B53F-43E5-AF6A-C54C8EB28306}" srcOrd="12" destOrd="0" presId="urn:microsoft.com/office/officeart/2005/8/layout/default"/>
    <dgm:cxn modelId="{030CC5CF-6311-4EAF-9B77-0C5C37DA232E}" type="presParOf" srcId="{8257FB7D-BCFF-442D-AFC4-CF0990B013CD}" destId="{66150C65-5A99-46D3-BE51-B68B35175AFB}" srcOrd="13" destOrd="0" presId="urn:microsoft.com/office/officeart/2005/8/layout/default"/>
    <dgm:cxn modelId="{2DF5F5EE-E4E6-4556-8886-63230C6C34FB}" type="presParOf" srcId="{8257FB7D-BCFF-442D-AFC4-CF0990B013CD}" destId="{DE44E296-1332-4B6B-90BA-FFDE2F624046}"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0C062F-3501-44AF-9438-AF9A70F809A3}"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85B0D1D5-95CC-4B7C-8718-93873825717D}">
      <dgm:prSet/>
      <dgm:spPr/>
      <dgm:t>
        <a:bodyPr/>
        <a:lstStyle/>
        <a:p>
          <a:r>
            <a:rPr lang="en-US"/>
            <a:t>Traumatic Grief</a:t>
          </a:r>
        </a:p>
      </dgm:t>
    </dgm:pt>
    <dgm:pt modelId="{CAEC2124-CED4-44EC-A4F6-305BE86B61D0}" type="parTrans" cxnId="{B7304B05-2C3E-455A-9D9B-AC0CE2BAA6CD}">
      <dgm:prSet/>
      <dgm:spPr/>
      <dgm:t>
        <a:bodyPr/>
        <a:lstStyle/>
        <a:p>
          <a:endParaRPr lang="en-US"/>
        </a:p>
      </dgm:t>
    </dgm:pt>
    <dgm:pt modelId="{163BD77E-C080-4B25-9652-1D622A5A0A97}" type="sibTrans" cxnId="{B7304B05-2C3E-455A-9D9B-AC0CE2BAA6CD}">
      <dgm:prSet/>
      <dgm:spPr/>
      <dgm:t>
        <a:bodyPr/>
        <a:lstStyle/>
        <a:p>
          <a:endParaRPr lang="en-US"/>
        </a:p>
      </dgm:t>
    </dgm:pt>
    <dgm:pt modelId="{A9A42B54-8697-4F2A-9A5C-6CAC351D1CB1}">
      <dgm:prSet/>
      <dgm:spPr/>
      <dgm:t>
        <a:bodyPr/>
        <a:lstStyle/>
        <a:p>
          <a:r>
            <a:rPr lang="en-US"/>
            <a:t>Underlying </a:t>
          </a:r>
          <a:r>
            <a:rPr lang="en-US">
              <a:latin typeface="Corbel"/>
            </a:rPr>
            <a:t>conditions</a:t>
          </a:r>
          <a:r>
            <a:rPr lang="en-US"/>
            <a:t> (mental health/medical)</a:t>
          </a:r>
        </a:p>
      </dgm:t>
    </dgm:pt>
    <dgm:pt modelId="{C4157900-8698-41AE-8154-CF4345165201}" type="parTrans" cxnId="{048436B2-8F9B-4EF2-9145-A16FEB469CBE}">
      <dgm:prSet/>
      <dgm:spPr/>
      <dgm:t>
        <a:bodyPr/>
        <a:lstStyle/>
        <a:p>
          <a:endParaRPr lang="en-US"/>
        </a:p>
      </dgm:t>
    </dgm:pt>
    <dgm:pt modelId="{3D750226-4C37-4896-A00C-07A49722C5FA}" type="sibTrans" cxnId="{048436B2-8F9B-4EF2-9145-A16FEB469CBE}">
      <dgm:prSet/>
      <dgm:spPr/>
      <dgm:t>
        <a:bodyPr/>
        <a:lstStyle/>
        <a:p>
          <a:endParaRPr lang="en-US"/>
        </a:p>
      </dgm:t>
    </dgm:pt>
    <dgm:pt modelId="{2795B76E-F9CB-4326-A305-EF6FB58DD155}">
      <dgm:prSet/>
      <dgm:spPr/>
      <dgm:t>
        <a:bodyPr/>
        <a:lstStyle/>
        <a:p>
          <a:r>
            <a:rPr lang="en-US"/>
            <a:t>Immediate action may be appropriate</a:t>
          </a:r>
        </a:p>
      </dgm:t>
    </dgm:pt>
    <dgm:pt modelId="{DBA075D7-9BB2-4C5B-822A-F863E48BAA27}" type="parTrans" cxnId="{4C739CFE-67FA-4707-8F9A-F05B253B3925}">
      <dgm:prSet/>
      <dgm:spPr/>
      <dgm:t>
        <a:bodyPr/>
        <a:lstStyle/>
        <a:p>
          <a:endParaRPr lang="en-US"/>
        </a:p>
      </dgm:t>
    </dgm:pt>
    <dgm:pt modelId="{0BC003A9-9583-4935-87EA-59BF5A8266DD}" type="sibTrans" cxnId="{4C739CFE-67FA-4707-8F9A-F05B253B3925}">
      <dgm:prSet/>
      <dgm:spPr/>
      <dgm:t>
        <a:bodyPr/>
        <a:lstStyle/>
        <a:p>
          <a:endParaRPr lang="en-US"/>
        </a:p>
      </dgm:t>
    </dgm:pt>
    <dgm:pt modelId="{1CD5427F-F616-40F5-90CA-095A57334E56}">
      <dgm:prSet/>
      <dgm:spPr/>
      <dgm:t>
        <a:bodyPr/>
        <a:lstStyle/>
        <a:p>
          <a:r>
            <a:rPr lang="en-US"/>
            <a:t>Language (died from or by suicide)/MAID</a:t>
          </a:r>
        </a:p>
      </dgm:t>
    </dgm:pt>
    <dgm:pt modelId="{552E283E-1DFC-442F-83FD-DF478D9C81F5}" type="parTrans" cxnId="{E6A049F3-662C-495C-B1E9-9E828D0BC370}">
      <dgm:prSet/>
      <dgm:spPr/>
      <dgm:t>
        <a:bodyPr/>
        <a:lstStyle/>
        <a:p>
          <a:endParaRPr lang="en-US"/>
        </a:p>
      </dgm:t>
    </dgm:pt>
    <dgm:pt modelId="{95D8D674-9924-4E9B-905A-BB2C917A0727}" type="sibTrans" cxnId="{E6A049F3-662C-495C-B1E9-9E828D0BC370}">
      <dgm:prSet/>
      <dgm:spPr/>
      <dgm:t>
        <a:bodyPr/>
        <a:lstStyle/>
        <a:p>
          <a:endParaRPr lang="en-US"/>
        </a:p>
      </dgm:t>
    </dgm:pt>
    <dgm:pt modelId="{87ECD1E9-6CE0-4721-9169-CE4203F861C1}" type="pres">
      <dgm:prSet presAssocID="{CB0C062F-3501-44AF-9438-AF9A70F809A3}" presName="vert0" presStyleCnt="0">
        <dgm:presLayoutVars>
          <dgm:dir/>
          <dgm:animOne val="branch"/>
          <dgm:animLvl val="lvl"/>
        </dgm:presLayoutVars>
      </dgm:prSet>
      <dgm:spPr/>
    </dgm:pt>
    <dgm:pt modelId="{43B729FC-3EEF-45CD-B6BF-0638B7C2EC20}" type="pres">
      <dgm:prSet presAssocID="{85B0D1D5-95CC-4B7C-8718-93873825717D}" presName="thickLine" presStyleLbl="alignNode1" presStyleIdx="0" presStyleCnt="4"/>
      <dgm:spPr/>
    </dgm:pt>
    <dgm:pt modelId="{4F54FBF3-8A5C-49D5-9679-E4DC1B393707}" type="pres">
      <dgm:prSet presAssocID="{85B0D1D5-95CC-4B7C-8718-93873825717D}" presName="horz1" presStyleCnt="0"/>
      <dgm:spPr/>
    </dgm:pt>
    <dgm:pt modelId="{6CC3B773-6B38-4830-A512-C0BA5CDF6D36}" type="pres">
      <dgm:prSet presAssocID="{85B0D1D5-95CC-4B7C-8718-93873825717D}" presName="tx1" presStyleLbl="revTx" presStyleIdx="0" presStyleCnt="4"/>
      <dgm:spPr/>
    </dgm:pt>
    <dgm:pt modelId="{E0F105C1-5258-4D8F-BB48-31C5811248D2}" type="pres">
      <dgm:prSet presAssocID="{85B0D1D5-95CC-4B7C-8718-93873825717D}" presName="vert1" presStyleCnt="0"/>
      <dgm:spPr/>
    </dgm:pt>
    <dgm:pt modelId="{EAD868E2-94C3-416B-B0CD-216DD9A8B573}" type="pres">
      <dgm:prSet presAssocID="{A9A42B54-8697-4F2A-9A5C-6CAC351D1CB1}" presName="thickLine" presStyleLbl="alignNode1" presStyleIdx="1" presStyleCnt="4"/>
      <dgm:spPr/>
    </dgm:pt>
    <dgm:pt modelId="{4B87A2BD-D907-4B5C-BCE3-202553919442}" type="pres">
      <dgm:prSet presAssocID="{A9A42B54-8697-4F2A-9A5C-6CAC351D1CB1}" presName="horz1" presStyleCnt="0"/>
      <dgm:spPr/>
    </dgm:pt>
    <dgm:pt modelId="{B1DE7FB4-2FDA-4069-8D70-FD994CF9B75D}" type="pres">
      <dgm:prSet presAssocID="{A9A42B54-8697-4F2A-9A5C-6CAC351D1CB1}" presName="tx1" presStyleLbl="revTx" presStyleIdx="1" presStyleCnt="4"/>
      <dgm:spPr/>
    </dgm:pt>
    <dgm:pt modelId="{A5030E18-FB13-431D-A4CA-EB5BCC2C3BF0}" type="pres">
      <dgm:prSet presAssocID="{A9A42B54-8697-4F2A-9A5C-6CAC351D1CB1}" presName="vert1" presStyleCnt="0"/>
      <dgm:spPr/>
    </dgm:pt>
    <dgm:pt modelId="{82BC8EFD-C0B2-4BF3-92E5-987B6D8EE8D3}" type="pres">
      <dgm:prSet presAssocID="{2795B76E-F9CB-4326-A305-EF6FB58DD155}" presName="thickLine" presStyleLbl="alignNode1" presStyleIdx="2" presStyleCnt="4"/>
      <dgm:spPr/>
    </dgm:pt>
    <dgm:pt modelId="{0E1A7D11-E0A2-408D-AB87-8813BBA20E8F}" type="pres">
      <dgm:prSet presAssocID="{2795B76E-F9CB-4326-A305-EF6FB58DD155}" presName="horz1" presStyleCnt="0"/>
      <dgm:spPr/>
    </dgm:pt>
    <dgm:pt modelId="{3A20B2C0-F41C-4194-AC3C-28402BB087AA}" type="pres">
      <dgm:prSet presAssocID="{2795B76E-F9CB-4326-A305-EF6FB58DD155}" presName="tx1" presStyleLbl="revTx" presStyleIdx="2" presStyleCnt="4"/>
      <dgm:spPr/>
    </dgm:pt>
    <dgm:pt modelId="{A8645EE7-3BE6-4B13-8819-0C047AB36E88}" type="pres">
      <dgm:prSet presAssocID="{2795B76E-F9CB-4326-A305-EF6FB58DD155}" presName="vert1" presStyleCnt="0"/>
      <dgm:spPr/>
    </dgm:pt>
    <dgm:pt modelId="{9568370E-6A62-4950-8300-04BB7AF084B0}" type="pres">
      <dgm:prSet presAssocID="{1CD5427F-F616-40F5-90CA-095A57334E56}" presName="thickLine" presStyleLbl="alignNode1" presStyleIdx="3" presStyleCnt="4"/>
      <dgm:spPr/>
    </dgm:pt>
    <dgm:pt modelId="{86642A0F-FEC1-4315-A6DD-6292DEF91989}" type="pres">
      <dgm:prSet presAssocID="{1CD5427F-F616-40F5-90CA-095A57334E56}" presName="horz1" presStyleCnt="0"/>
      <dgm:spPr/>
    </dgm:pt>
    <dgm:pt modelId="{62220678-CCCE-4A53-959F-55F28516265F}" type="pres">
      <dgm:prSet presAssocID="{1CD5427F-F616-40F5-90CA-095A57334E56}" presName="tx1" presStyleLbl="revTx" presStyleIdx="3" presStyleCnt="4"/>
      <dgm:spPr/>
    </dgm:pt>
    <dgm:pt modelId="{8E14D7D9-CA12-451D-95D8-0A1B9A72B2D3}" type="pres">
      <dgm:prSet presAssocID="{1CD5427F-F616-40F5-90CA-095A57334E56}" presName="vert1" presStyleCnt="0"/>
      <dgm:spPr/>
    </dgm:pt>
  </dgm:ptLst>
  <dgm:cxnLst>
    <dgm:cxn modelId="{B7304B05-2C3E-455A-9D9B-AC0CE2BAA6CD}" srcId="{CB0C062F-3501-44AF-9438-AF9A70F809A3}" destId="{85B0D1D5-95CC-4B7C-8718-93873825717D}" srcOrd="0" destOrd="0" parTransId="{CAEC2124-CED4-44EC-A4F6-305BE86B61D0}" sibTransId="{163BD77E-C080-4B25-9652-1D622A5A0A97}"/>
    <dgm:cxn modelId="{FCF4CD95-F53A-4066-9F33-26EB9427AB45}" type="presOf" srcId="{2795B76E-F9CB-4326-A305-EF6FB58DD155}" destId="{3A20B2C0-F41C-4194-AC3C-28402BB087AA}" srcOrd="0" destOrd="0" presId="urn:microsoft.com/office/officeart/2008/layout/LinedList"/>
    <dgm:cxn modelId="{9D807F9E-8517-4B2E-AFDD-5BC65A60C5A7}" type="presOf" srcId="{85B0D1D5-95CC-4B7C-8718-93873825717D}" destId="{6CC3B773-6B38-4830-A512-C0BA5CDF6D36}" srcOrd="0" destOrd="0" presId="urn:microsoft.com/office/officeart/2008/layout/LinedList"/>
    <dgm:cxn modelId="{048436B2-8F9B-4EF2-9145-A16FEB469CBE}" srcId="{CB0C062F-3501-44AF-9438-AF9A70F809A3}" destId="{A9A42B54-8697-4F2A-9A5C-6CAC351D1CB1}" srcOrd="1" destOrd="0" parTransId="{C4157900-8698-41AE-8154-CF4345165201}" sibTransId="{3D750226-4C37-4896-A00C-07A49722C5FA}"/>
    <dgm:cxn modelId="{03395AB8-BC2E-42B6-8AED-080B89F016B2}" type="presOf" srcId="{A9A42B54-8697-4F2A-9A5C-6CAC351D1CB1}" destId="{B1DE7FB4-2FDA-4069-8D70-FD994CF9B75D}" srcOrd="0" destOrd="0" presId="urn:microsoft.com/office/officeart/2008/layout/LinedList"/>
    <dgm:cxn modelId="{F77C48BA-912A-4DE8-93AD-30EA0E726AFA}" type="presOf" srcId="{CB0C062F-3501-44AF-9438-AF9A70F809A3}" destId="{87ECD1E9-6CE0-4721-9169-CE4203F861C1}" srcOrd="0" destOrd="0" presId="urn:microsoft.com/office/officeart/2008/layout/LinedList"/>
    <dgm:cxn modelId="{9C88E6C8-B3A9-4087-B3F9-F5CD131442DC}" type="presOf" srcId="{1CD5427F-F616-40F5-90CA-095A57334E56}" destId="{62220678-CCCE-4A53-959F-55F28516265F}" srcOrd="0" destOrd="0" presId="urn:microsoft.com/office/officeart/2008/layout/LinedList"/>
    <dgm:cxn modelId="{E6A049F3-662C-495C-B1E9-9E828D0BC370}" srcId="{CB0C062F-3501-44AF-9438-AF9A70F809A3}" destId="{1CD5427F-F616-40F5-90CA-095A57334E56}" srcOrd="3" destOrd="0" parTransId="{552E283E-1DFC-442F-83FD-DF478D9C81F5}" sibTransId="{95D8D674-9924-4E9B-905A-BB2C917A0727}"/>
    <dgm:cxn modelId="{4C739CFE-67FA-4707-8F9A-F05B253B3925}" srcId="{CB0C062F-3501-44AF-9438-AF9A70F809A3}" destId="{2795B76E-F9CB-4326-A305-EF6FB58DD155}" srcOrd="2" destOrd="0" parTransId="{DBA075D7-9BB2-4C5B-822A-F863E48BAA27}" sibTransId="{0BC003A9-9583-4935-87EA-59BF5A8266DD}"/>
    <dgm:cxn modelId="{A9D82E59-D129-4CBE-80EE-C91E1D14B50C}" type="presParOf" srcId="{87ECD1E9-6CE0-4721-9169-CE4203F861C1}" destId="{43B729FC-3EEF-45CD-B6BF-0638B7C2EC20}" srcOrd="0" destOrd="0" presId="urn:microsoft.com/office/officeart/2008/layout/LinedList"/>
    <dgm:cxn modelId="{EC043534-BF59-44B6-996E-518871C30E0C}" type="presParOf" srcId="{87ECD1E9-6CE0-4721-9169-CE4203F861C1}" destId="{4F54FBF3-8A5C-49D5-9679-E4DC1B393707}" srcOrd="1" destOrd="0" presId="urn:microsoft.com/office/officeart/2008/layout/LinedList"/>
    <dgm:cxn modelId="{2E1D0F1B-A38E-49B4-A827-03B4CA9395A6}" type="presParOf" srcId="{4F54FBF3-8A5C-49D5-9679-E4DC1B393707}" destId="{6CC3B773-6B38-4830-A512-C0BA5CDF6D36}" srcOrd="0" destOrd="0" presId="urn:microsoft.com/office/officeart/2008/layout/LinedList"/>
    <dgm:cxn modelId="{8DB2AA34-D657-48A7-8A06-A6FA64595571}" type="presParOf" srcId="{4F54FBF3-8A5C-49D5-9679-E4DC1B393707}" destId="{E0F105C1-5258-4D8F-BB48-31C5811248D2}" srcOrd="1" destOrd="0" presId="urn:microsoft.com/office/officeart/2008/layout/LinedList"/>
    <dgm:cxn modelId="{D53761FA-A4D5-4D21-8B02-22E10B7D6444}" type="presParOf" srcId="{87ECD1E9-6CE0-4721-9169-CE4203F861C1}" destId="{EAD868E2-94C3-416B-B0CD-216DD9A8B573}" srcOrd="2" destOrd="0" presId="urn:microsoft.com/office/officeart/2008/layout/LinedList"/>
    <dgm:cxn modelId="{599AD9CD-340E-406F-874B-4403C09592FD}" type="presParOf" srcId="{87ECD1E9-6CE0-4721-9169-CE4203F861C1}" destId="{4B87A2BD-D907-4B5C-BCE3-202553919442}" srcOrd="3" destOrd="0" presId="urn:microsoft.com/office/officeart/2008/layout/LinedList"/>
    <dgm:cxn modelId="{8982B621-DA49-4944-8131-55F8C8303A16}" type="presParOf" srcId="{4B87A2BD-D907-4B5C-BCE3-202553919442}" destId="{B1DE7FB4-2FDA-4069-8D70-FD994CF9B75D}" srcOrd="0" destOrd="0" presId="urn:microsoft.com/office/officeart/2008/layout/LinedList"/>
    <dgm:cxn modelId="{1FB44C0E-AF97-4FA5-8E7C-DD44444913AA}" type="presParOf" srcId="{4B87A2BD-D907-4B5C-BCE3-202553919442}" destId="{A5030E18-FB13-431D-A4CA-EB5BCC2C3BF0}" srcOrd="1" destOrd="0" presId="urn:microsoft.com/office/officeart/2008/layout/LinedList"/>
    <dgm:cxn modelId="{D473A5A0-424F-4641-AB49-D044FE61101A}" type="presParOf" srcId="{87ECD1E9-6CE0-4721-9169-CE4203F861C1}" destId="{82BC8EFD-C0B2-4BF3-92E5-987B6D8EE8D3}" srcOrd="4" destOrd="0" presId="urn:microsoft.com/office/officeart/2008/layout/LinedList"/>
    <dgm:cxn modelId="{50E92B67-5509-4EBC-A679-32EBCDB63DDE}" type="presParOf" srcId="{87ECD1E9-6CE0-4721-9169-CE4203F861C1}" destId="{0E1A7D11-E0A2-408D-AB87-8813BBA20E8F}" srcOrd="5" destOrd="0" presId="urn:microsoft.com/office/officeart/2008/layout/LinedList"/>
    <dgm:cxn modelId="{C4BD1E4F-321F-49D4-8B3C-4EADFCD5F32A}" type="presParOf" srcId="{0E1A7D11-E0A2-408D-AB87-8813BBA20E8F}" destId="{3A20B2C0-F41C-4194-AC3C-28402BB087AA}" srcOrd="0" destOrd="0" presId="urn:microsoft.com/office/officeart/2008/layout/LinedList"/>
    <dgm:cxn modelId="{E8DC39B3-3F45-4B06-963F-60E9FC07582A}" type="presParOf" srcId="{0E1A7D11-E0A2-408D-AB87-8813BBA20E8F}" destId="{A8645EE7-3BE6-4B13-8819-0C047AB36E88}" srcOrd="1" destOrd="0" presId="urn:microsoft.com/office/officeart/2008/layout/LinedList"/>
    <dgm:cxn modelId="{5CAA400D-A116-4C2E-89F8-748F59465372}" type="presParOf" srcId="{87ECD1E9-6CE0-4721-9169-CE4203F861C1}" destId="{9568370E-6A62-4950-8300-04BB7AF084B0}" srcOrd="6" destOrd="0" presId="urn:microsoft.com/office/officeart/2008/layout/LinedList"/>
    <dgm:cxn modelId="{4315E9DC-A1B7-4839-B69A-E122D426B888}" type="presParOf" srcId="{87ECD1E9-6CE0-4721-9169-CE4203F861C1}" destId="{86642A0F-FEC1-4315-A6DD-6292DEF91989}" srcOrd="7" destOrd="0" presId="urn:microsoft.com/office/officeart/2008/layout/LinedList"/>
    <dgm:cxn modelId="{55417416-4A5D-45B7-8B56-57333082E00D}" type="presParOf" srcId="{86642A0F-FEC1-4315-A6DD-6292DEF91989}" destId="{62220678-CCCE-4A53-959F-55F28516265F}" srcOrd="0" destOrd="0" presId="urn:microsoft.com/office/officeart/2008/layout/LinedList"/>
    <dgm:cxn modelId="{7D98523A-27D2-4D69-9E4C-CD9FA49918AC}" type="presParOf" srcId="{86642A0F-FEC1-4315-A6DD-6292DEF91989}" destId="{8E14D7D9-CA12-451D-95D8-0A1B9A72B2D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D2E41C-9127-4804-86CA-FD63234284D5}" type="doc">
      <dgm:prSet loTypeId="urn:microsoft.com/office/officeart/2005/8/layout/list1" loCatId="list" qsTypeId="urn:microsoft.com/office/officeart/2005/8/quickstyle/simple1" qsCatId="simple" csTypeId="urn:microsoft.com/office/officeart/2005/8/colors/accent0_3" csCatId="mainScheme"/>
      <dgm:spPr/>
      <dgm:t>
        <a:bodyPr/>
        <a:lstStyle/>
        <a:p>
          <a:endParaRPr lang="en-US"/>
        </a:p>
      </dgm:t>
    </dgm:pt>
    <dgm:pt modelId="{1943DF96-1005-49D1-A1D5-2931B0B23151}">
      <dgm:prSet/>
      <dgm:spPr/>
      <dgm:t>
        <a:bodyPr/>
        <a:lstStyle/>
        <a:p>
          <a:r>
            <a:rPr lang="en-US"/>
            <a:t>Traumatic aftermath</a:t>
          </a:r>
        </a:p>
      </dgm:t>
    </dgm:pt>
    <dgm:pt modelId="{824D2FA8-08CF-4F1C-9D0A-FC2DD9875E86}" type="parTrans" cxnId="{A8A320F9-D341-4B4A-9D87-67C27BC7C8C3}">
      <dgm:prSet/>
      <dgm:spPr/>
      <dgm:t>
        <a:bodyPr/>
        <a:lstStyle/>
        <a:p>
          <a:endParaRPr lang="en-US"/>
        </a:p>
      </dgm:t>
    </dgm:pt>
    <dgm:pt modelId="{EC931647-09CE-42ED-B1B7-4C9BD4F00ECF}" type="sibTrans" cxnId="{A8A320F9-D341-4B4A-9D87-67C27BC7C8C3}">
      <dgm:prSet/>
      <dgm:spPr/>
      <dgm:t>
        <a:bodyPr/>
        <a:lstStyle/>
        <a:p>
          <a:endParaRPr lang="en-US"/>
        </a:p>
      </dgm:t>
    </dgm:pt>
    <dgm:pt modelId="{134954F9-0496-41FC-B78F-B404841B1230}">
      <dgm:prSet/>
      <dgm:spPr/>
      <dgm:t>
        <a:bodyPr/>
        <a:lstStyle/>
        <a:p>
          <a:r>
            <a:rPr lang="en-US"/>
            <a:t>sudden, sometimes violent, unexpected</a:t>
          </a:r>
        </a:p>
      </dgm:t>
    </dgm:pt>
    <dgm:pt modelId="{CD6FB171-239A-4934-B0B6-94B206EB5F58}" type="parTrans" cxnId="{CA240825-800B-4A57-A322-AD31F28B12D8}">
      <dgm:prSet/>
      <dgm:spPr/>
      <dgm:t>
        <a:bodyPr/>
        <a:lstStyle/>
        <a:p>
          <a:endParaRPr lang="en-US"/>
        </a:p>
      </dgm:t>
    </dgm:pt>
    <dgm:pt modelId="{0A15DBC1-54CD-487B-8A48-5B2707E4F414}" type="sibTrans" cxnId="{CA240825-800B-4A57-A322-AD31F28B12D8}">
      <dgm:prSet/>
      <dgm:spPr/>
      <dgm:t>
        <a:bodyPr/>
        <a:lstStyle/>
        <a:p>
          <a:endParaRPr lang="en-US"/>
        </a:p>
      </dgm:t>
    </dgm:pt>
    <dgm:pt modelId="{D01F246D-AC9A-4A6A-A8D5-5770F1DE88F0}">
      <dgm:prSet/>
      <dgm:spPr/>
      <dgm:t>
        <a:bodyPr/>
        <a:lstStyle/>
        <a:p>
          <a:r>
            <a:rPr lang="en-US"/>
            <a:t>survivors may need to deal with the police or handle press inquiries</a:t>
          </a:r>
        </a:p>
      </dgm:t>
    </dgm:pt>
    <dgm:pt modelId="{175D240A-BE54-4E77-B6B3-0DC538894118}" type="parTrans" cxnId="{81DAB551-E6B1-4F0E-9E2F-9BB9E1AB1292}">
      <dgm:prSet/>
      <dgm:spPr/>
      <dgm:t>
        <a:bodyPr/>
        <a:lstStyle/>
        <a:p>
          <a:endParaRPr lang="en-US"/>
        </a:p>
      </dgm:t>
    </dgm:pt>
    <dgm:pt modelId="{34E2A399-2529-4117-9485-4867D5837DF9}" type="sibTrans" cxnId="{81DAB551-E6B1-4F0E-9E2F-9BB9E1AB1292}">
      <dgm:prSet/>
      <dgm:spPr/>
      <dgm:t>
        <a:bodyPr/>
        <a:lstStyle/>
        <a:p>
          <a:endParaRPr lang="en-US"/>
        </a:p>
      </dgm:t>
    </dgm:pt>
    <dgm:pt modelId="{4E2DC3EF-255A-493C-9CE9-5DB3510DD004}">
      <dgm:prSet/>
      <dgm:spPr/>
      <dgm:t>
        <a:bodyPr/>
        <a:lstStyle/>
        <a:p>
          <a:r>
            <a:rPr lang="en-US"/>
            <a:t>recurring thoughts of the death/circumstances</a:t>
          </a:r>
        </a:p>
      </dgm:t>
    </dgm:pt>
    <dgm:pt modelId="{015A2DDD-36E8-419C-8C42-7874FA8F47AB}" type="parTrans" cxnId="{9448831D-884B-4AA7-A856-8938077753F1}">
      <dgm:prSet/>
      <dgm:spPr/>
      <dgm:t>
        <a:bodyPr/>
        <a:lstStyle/>
        <a:p>
          <a:endParaRPr lang="en-US"/>
        </a:p>
      </dgm:t>
    </dgm:pt>
    <dgm:pt modelId="{ED50171D-9AAD-4653-9B25-F093C2A50F65}" type="sibTrans" cxnId="{9448831D-884B-4AA7-A856-8938077753F1}">
      <dgm:prSet/>
      <dgm:spPr/>
      <dgm:t>
        <a:bodyPr/>
        <a:lstStyle/>
        <a:p>
          <a:endParaRPr lang="en-US"/>
        </a:p>
      </dgm:t>
    </dgm:pt>
    <dgm:pt modelId="{A1CBF60A-464D-4774-9E88-4C1DC0AC62B4}">
      <dgm:prSet/>
      <dgm:spPr/>
      <dgm:t>
        <a:bodyPr/>
        <a:lstStyle/>
        <a:p>
          <a:r>
            <a:rPr lang="en-US"/>
            <a:t>may develop post-traumatic stress disorder (PTSD)</a:t>
          </a:r>
        </a:p>
      </dgm:t>
    </dgm:pt>
    <dgm:pt modelId="{55E92BDC-834E-404E-BCEA-811C4ACBC2FE}" type="parTrans" cxnId="{487C219A-3D87-44F8-AD51-C47DB528B372}">
      <dgm:prSet/>
      <dgm:spPr/>
      <dgm:t>
        <a:bodyPr/>
        <a:lstStyle/>
        <a:p>
          <a:endParaRPr lang="en-US"/>
        </a:p>
      </dgm:t>
    </dgm:pt>
    <dgm:pt modelId="{1DBE2592-3C62-4C38-8FA5-22397062F0FF}" type="sibTrans" cxnId="{487C219A-3D87-44F8-AD51-C47DB528B372}">
      <dgm:prSet/>
      <dgm:spPr/>
      <dgm:t>
        <a:bodyPr/>
        <a:lstStyle/>
        <a:p>
          <a:endParaRPr lang="en-US"/>
        </a:p>
      </dgm:t>
    </dgm:pt>
    <dgm:pt modelId="{2F483D6D-E058-412C-AF41-DB181003389B}">
      <dgm:prSet/>
      <dgm:spPr/>
      <dgm:t>
        <a:bodyPr/>
        <a:lstStyle/>
        <a:p>
          <a:r>
            <a:rPr lang="en-US"/>
            <a:t>Stigma, shame, and isolation</a:t>
          </a:r>
        </a:p>
      </dgm:t>
    </dgm:pt>
    <dgm:pt modelId="{85CE157F-3C2F-4A20-8527-79122312A6CF}" type="parTrans" cxnId="{FF219FBC-6503-4217-BDBA-5D9B907A18D4}">
      <dgm:prSet/>
      <dgm:spPr/>
      <dgm:t>
        <a:bodyPr/>
        <a:lstStyle/>
        <a:p>
          <a:endParaRPr lang="en-US"/>
        </a:p>
      </dgm:t>
    </dgm:pt>
    <dgm:pt modelId="{543705E9-50E9-469A-A990-2373E21811D7}" type="sibTrans" cxnId="{FF219FBC-6503-4217-BDBA-5D9B907A18D4}">
      <dgm:prSet/>
      <dgm:spPr/>
      <dgm:t>
        <a:bodyPr/>
        <a:lstStyle/>
        <a:p>
          <a:endParaRPr lang="en-US"/>
        </a:p>
      </dgm:t>
    </dgm:pt>
    <dgm:pt modelId="{C0E4D910-7A98-414C-8D11-A700DF056131}">
      <dgm:prSet/>
      <dgm:spPr/>
      <dgm:t>
        <a:bodyPr/>
        <a:lstStyle/>
        <a:p>
          <a:r>
            <a:rPr lang="en-US"/>
            <a:t>stigma attached to mental illness</a:t>
          </a:r>
        </a:p>
      </dgm:t>
    </dgm:pt>
    <dgm:pt modelId="{989B597F-F36A-45B5-9CDB-ECA65175F2A8}" type="parTrans" cxnId="{D429991E-7D1B-4D59-96CC-E618DAC3ADBA}">
      <dgm:prSet/>
      <dgm:spPr/>
      <dgm:t>
        <a:bodyPr/>
        <a:lstStyle/>
        <a:p>
          <a:endParaRPr lang="en-US"/>
        </a:p>
      </dgm:t>
    </dgm:pt>
    <dgm:pt modelId="{F121C07C-9293-45E6-B4E3-74FFADFF85F9}" type="sibTrans" cxnId="{D429991E-7D1B-4D59-96CC-E618DAC3ADBA}">
      <dgm:prSet/>
      <dgm:spPr/>
      <dgm:t>
        <a:bodyPr/>
        <a:lstStyle/>
        <a:p>
          <a:endParaRPr lang="en-US"/>
        </a:p>
      </dgm:t>
    </dgm:pt>
    <dgm:pt modelId="{DF7BE3B4-11A8-4D97-8503-76A3EFB9AD26}">
      <dgm:prSet/>
      <dgm:spPr/>
      <dgm:t>
        <a:bodyPr/>
        <a:lstStyle/>
        <a:p>
          <a:r>
            <a:rPr lang="en-US"/>
            <a:t>many religions specifically condemn the act as a sin</a:t>
          </a:r>
        </a:p>
      </dgm:t>
    </dgm:pt>
    <dgm:pt modelId="{FE70BB4A-EB41-4125-B515-E4EF39B091DF}" type="parTrans" cxnId="{6BBD828D-3A99-41DF-BC21-3561F14E22B0}">
      <dgm:prSet/>
      <dgm:spPr/>
      <dgm:t>
        <a:bodyPr/>
        <a:lstStyle/>
        <a:p>
          <a:endParaRPr lang="en-US"/>
        </a:p>
      </dgm:t>
    </dgm:pt>
    <dgm:pt modelId="{B858668E-5F7C-454E-A6D2-9F94E9432A72}" type="sibTrans" cxnId="{6BBD828D-3A99-41DF-BC21-3561F14E22B0}">
      <dgm:prSet/>
      <dgm:spPr/>
      <dgm:t>
        <a:bodyPr/>
        <a:lstStyle/>
        <a:p>
          <a:endParaRPr lang="en-US"/>
        </a:p>
      </dgm:t>
    </dgm:pt>
    <dgm:pt modelId="{909EF17F-A3A6-461C-A63B-E228C18F60F8}">
      <dgm:prSet/>
      <dgm:spPr/>
      <dgm:t>
        <a:bodyPr/>
        <a:lstStyle/>
        <a:p>
          <a:r>
            <a:rPr lang="en-US"/>
            <a:t>survivors may be reluctant to acknowledge or disclose the circumstances of such a death</a:t>
          </a:r>
        </a:p>
      </dgm:t>
    </dgm:pt>
    <dgm:pt modelId="{B4DA7C38-8E3E-47BC-BC46-17FA7936431B}" type="parTrans" cxnId="{981849A6-ACFC-4911-9422-713BA2709E21}">
      <dgm:prSet/>
      <dgm:spPr/>
      <dgm:t>
        <a:bodyPr/>
        <a:lstStyle/>
        <a:p>
          <a:endParaRPr lang="en-US"/>
        </a:p>
      </dgm:t>
    </dgm:pt>
    <dgm:pt modelId="{BB18A7A8-3F37-46DA-BE2B-1D601C226FF0}" type="sibTrans" cxnId="{981849A6-ACFC-4911-9422-713BA2709E21}">
      <dgm:prSet/>
      <dgm:spPr/>
      <dgm:t>
        <a:bodyPr/>
        <a:lstStyle/>
        <a:p>
          <a:endParaRPr lang="en-US"/>
        </a:p>
      </dgm:t>
    </dgm:pt>
    <dgm:pt modelId="{E0A35488-6C5C-427E-927E-A1FB367E20CB}">
      <dgm:prSet/>
      <dgm:spPr/>
      <dgm:t>
        <a:bodyPr/>
        <a:lstStyle/>
        <a:p>
          <a:r>
            <a:rPr lang="en-US"/>
            <a:t>family differences over how to privately or publicly discuss the death undermine a family's ability to provide mutual support.</a:t>
          </a:r>
        </a:p>
      </dgm:t>
    </dgm:pt>
    <dgm:pt modelId="{11E96717-12D5-4C9E-8485-74D69632F232}" type="parTrans" cxnId="{3D38526D-B785-43CB-883A-34D56EE37B01}">
      <dgm:prSet/>
      <dgm:spPr/>
      <dgm:t>
        <a:bodyPr/>
        <a:lstStyle/>
        <a:p>
          <a:endParaRPr lang="en-US"/>
        </a:p>
      </dgm:t>
    </dgm:pt>
    <dgm:pt modelId="{BD6E22FC-06AD-4945-ACB3-1EECD555DA07}" type="sibTrans" cxnId="{3D38526D-B785-43CB-883A-34D56EE37B01}">
      <dgm:prSet/>
      <dgm:spPr/>
      <dgm:t>
        <a:bodyPr/>
        <a:lstStyle/>
        <a:p>
          <a:endParaRPr lang="en-US"/>
        </a:p>
      </dgm:t>
    </dgm:pt>
    <dgm:pt modelId="{5CD01C72-5A24-4C05-8B44-5731339D3BCC}">
      <dgm:prSet/>
      <dgm:spPr/>
      <dgm:t>
        <a:bodyPr/>
        <a:lstStyle/>
        <a:p>
          <a:r>
            <a:rPr lang="en-US"/>
            <a:t>Mixed emotions</a:t>
          </a:r>
        </a:p>
      </dgm:t>
    </dgm:pt>
    <dgm:pt modelId="{5217CC1C-0A02-421E-A921-11630F8A876D}" type="parTrans" cxnId="{17E74E80-6127-4034-9CED-4C96325034B5}">
      <dgm:prSet/>
      <dgm:spPr/>
      <dgm:t>
        <a:bodyPr/>
        <a:lstStyle/>
        <a:p>
          <a:endParaRPr lang="en-US"/>
        </a:p>
      </dgm:t>
    </dgm:pt>
    <dgm:pt modelId="{A2D094A9-3157-4E6B-B914-5473C816F5D9}" type="sibTrans" cxnId="{17E74E80-6127-4034-9CED-4C96325034B5}">
      <dgm:prSet/>
      <dgm:spPr/>
      <dgm:t>
        <a:bodyPr/>
        <a:lstStyle/>
        <a:p>
          <a:endParaRPr lang="en-US"/>
        </a:p>
      </dgm:t>
    </dgm:pt>
    <dgm:pt modelId="{6315C6C8-2FF0-4119-B1B1-E97B521A80B4}">
      <dgm:prSet/>
      <dgm:spPr/>
      <dgm:t>
        <a:bodyPr/>
        <a:lstStyle/>
        <a:p>
          <a:r>
            <a:rPr lang="en-US"/>
            <a:t>victim and "perpetrator" are one</a:t>
          </a:r>
        </a:p>
      </dgm:t>
    </dgm:pt>
    <dgm:pt modelId="{22717785-6D7E-4F19-B6EF-430125FF822A}" type="parTrans" cxnId="{741E2CCF-B1EA-4051-A8C0-04F8C28AE455}">
      <dgm:prSet/>
      <dgm:spPr/>
      <dgm:t>
        <a:bodyPr/>
        <a:lstStyle/>
        <a:p>
          <a:endParaRPr lang="en-US"/>
        </a:p>
      </dgm:t>
    </dgm:pt>
    <dgm:pt modelId="{164901FB-99F6-413C-9F41-5CD763AA43ED}" type="sibTrans" cxnId="{741E2CCF-B1EA-4051-A8C0-04F8C28AE455}">
      <dgm:prSet/>
      <dgm:spPr/>
      <dgm:t>
        <a:bodyPr/>
        <a:lstStyle/>
        <a:p>
          <a:endParaRPr lang="en-US"/>
        </a:p>
      </dgm:t>
    </dgm:pt>
    <dgm:pt modelId="{AEED5477-D651-4C0A-89A7-DDFF2014FD1C}">
      <dgm:prSet/>
      <dgm:spPr/>
      <dgm:t>
        <a:bodyPr/>
        <a:lstStyle/>
        <a:p>
          <a:r>
            <a:rPr lang="en-US"/>
            <a:t>feelings anger, rejection, and abandonment may be particularly acute</a:t>
          </a:r>
        </a:p>
      </dgm:t>
    </dgm:pt>
    <dgm:pt modelId="{A04006E6-098F-4F84-930D-28CF47FF76F8}" type="parTrans" cxnId="{843B282E-1A06-4213-B277-848F75E9E8E2}">
      <dgm:prSet/>
      <dgm:spPr/>
      <dgm:t>
        <a:bodyPr/>
        <a:lstStyle/>
        <a:p>
          <a:endParaRPr lang="en-US"/>
        </a:p>
      </dgm:t>
    </dgm:pt>
    <dgm:pt modelId="{348DF344-A84F-4E11-85AB-474CC930DA8A}" type="sibTrans" cxnId="{843B282E-1A06-4213-B277-848F75E9E8E2}">
      <dgm:prSet/>
      <dgm:spPr/>
      <dgm:t>
        <a:bodyPr/>
        <a:lstStyle/>
        <a:p>
          <a:endParaRPr lang="en-US"/>
        </a:p>
      </dgm:t>
    </dgm:pt>
    <dgm:pt modelId="{E1D749A4-A003-4508-8399-43667A579AEC}">
      <dgm:prSet/>
      <dgm:spPr/>
      <dgm:t>
        <a:bodyPr/>
        <a:lstStyle/>
        <a:p>
          <a:r>
            <a:rPr lang="en-US"/>
            <a:t>Need for reason, the "why", the "what ifs"</a:t>
          </a:r>
        </a:p>
      </dgm:t>
    </dgm:pt>
    <dgm:pt modelId="{89AECCA5-4692-4FE6-859F-93CE07FF2928}" type="parTrans" cxnId="{247C007F-240B-467E-8EFC-B46FE8BFF3F2}">
      <dgm:prSet/>
      <dgm:spPr/>
      <dgm:t>
        <a:bodyPr/>
        <a:lstStyle/>
        <a:p>
          <a:endParaRPr lang="en-US"/>
        </a:p>
      </dgm:t>
    </dgm:pt>
    <dgm:pt modelId="{F9AC0589-CC57-487C-80C1-CD3CD8438512}" type="sibTrans" cxnId="{247C007F-240B-467E-8EFC-B46FE8BFF3F2}">
      <dgm:prSet/>
      <dgm:spPr/>
      <dgm:t>
        <a:bodyPr/>
        <a:lstStyle/>
        <a:p>
          <a:endParaRPr lang="en-US"/>
        </a:p>
      </dgm:t>
    </dgm:pt>
    <dgm:pt modelId="{C1394758-8997-4436-900F-C560A905C5B3}">
      <dgm:prSet/>
      <dgm:spPr/>
      <dgm:t>
        <a:bodyPr/>
        <a:lstStyle/>
        <a:p>
          <a:r>
            <a:rPr lang="en-US"/>
            <a:t>Increased risk for survivors</a:t>
          </a:r>
        </a:p>
      </dgm:t>
    </dgm:pt>
    <dgm:pt modelId="{F0D3FA29-62E2-46AA-A789-F530B6D7DC70}" type="parTrans" cxnId="{B861D684-4779-4CD2-8ABC-796C4F0EBD12}">
      <dgm:prSet/>
      <dgm:spPr/>
      <dgm:t>
        <a:bodyPr/>
        <a:lstStyle/>
        <a:p>
          <a:endParaRPr lang="en-US"/>
        </a:p>
      </dgm:t>
    </dgm:pt>
    <dgm:pt modelId="{FD80FBE3-5108-4E53-92EB-2F5838DFC2BE}" type="sibTrans" cxnId="{B861D684-4779-4CD2-8ABC-796C4F0EBD12}">
      <dgm:prSet/>
      <dgm:spPr/>
      <dgm:t>
        <a:bodyPr/>
        <a:lstStyle/>
        <a:p>
          <a:endParaRPr lang="en-US"/>
        </a:p>
      </dgm:t>
    </dgm:pt>
    <dgm:pt modelId="{21E7871F-C83B-47D7-9A54-A1CAC788FF01}" type="pres">
      <dgm:prSet presAssocID="{56D2E41C-9127-4804-86CA-FD63234284D5}" presName="linear" presStyleCnt="0">
        <dgm:presLayoutVars>
          <dgm:dir/>
          <dgm:animLvl val="lvl"/>
          <dgm:resizeHandles val="exact"/>
        </dgm:presLayoutVars>
      </dgm:prSet>
      <dgm:spPr/>
    </dgm:pt>
    <dgm:pt modelId="{5931521F-8BD6-42EC-BE81-D8979C8A321F}" type="pres">
      <dgm:prSet presAssocID="{1943DF96-1005-49D1-A1D5-2931B0B23151}" presName="parentLin" presStyleCnt="0"/>
      <dgm:spPr/>
    </dgm:pt>
    <dgm:pt modelId="{A972CAC4-681E-43D0-B64E-5988309BFECD}" type="pres">
      <dgm:prSet presAssocID="{1943DF96-1005-49D1-A1D5-2931B0B23151}" presName="parentLeftMargin" presStyleLbl="node1" presStyleIdx="0" presStyleCnt="5"/>
      <dgm:spPr/>
    </dgm:pt>
    <dgm:pt modelId="{346537AA-46FF-46EE-AE15-71CA80F04197}" type="pres">
      <dgm:prSet presAssocID="{1943DF96-1005-49D1-A1D5-2931B0B23151}" presName="parentText" presStyleLbl="node1" presStyleIdx="0" presStyleCnt="5">
        <dgm:presLayoutVars>
          <dgm:chMax val="0"/>
          <dgm:bulletEnabled val="1"/>
        </dgm:presLayoutVars>
      </dgm:prSet>
      <dgm:spPr/>
    </dgm:pt>
    <dgm:pt modelId="{961FCF8D-3FA5-4449-B3C4-74F9D01100A1}" type="pres">
      <dgm:prSet presAssocID="{1943DF96-1005-49D1-A1D5-2931B0B23151}" presName="negativeSpace" presStyleCnt="0"/>
      <dgm:spPr/>
    </dgm:pt>
    <dgm:pt modelId="{96455192-C302-41E0-BEEB-E4D31F22C1B2}" type="pres">
      <dgm:prSet presAssocID="{1943DF96-1005-49D1-A1D5-2931B0B23151}" presName="childText" presStyleLbl="conFgAcc1" presStyleIdx="0" presStyleCnt="5">
        <dgm:presLayoutVars>
          <dgm:bulletEnabled val="1"/>
        </dgm:presLayoutVars>
      </dgm:prSet>
      <dgm:spPr/>
    </dgm:pt>
    <dgm:pt modelId="{A9F4F256-6526-4DFC-B9F4-D3D08EFA331E}" type="pres">
      <dgm:prSet presAssocID="{EC931647-09CE-42ED-B1B7-4C9BD4F00ECF}" presName="spaceBetweenRectangles" presStyleCnt="0"/>
      <dgm:spPr/>
    </dgm:pt>
    <dgm:pt modelId="{80E36D64-F916-4F7F-BD52-8B1FA07C3F3E}" type="pres">
      <dgm:prSet presAssocID="{2F483D6D-E058-412C-AF41-DB181003389B}" presName="parentLin" presStyleCnt="0"/>
      <dgm:spPr/>
    </dgm:pt>
    <dgm:pt modelId="{3C49384F-6723-42C5-A042-18C81E011F69}" type="pres">
      <dgm:prSet presAssocID="{2F483D6D-E058-412C-AF41-DB181003389B}" presName="parentLeftMargin" presStyleLbl="node1" presStyleIdx="0" presStyleCnt="5"/>
      <dgm:spPr/>
    </dgm:pt>
    <dgm:pt modelId="{F13F98B5-658B-4293-B8B8-E7384BD7BA97}" type="pres">
      <dgm:prSet presAssocID="{2F483D6D-E058-412C-AF41-DB181003389B}" presName="parentText" presStyleLbl="node1" presStyleIdx="1" presStyleCnt="5">
        <dgm:presLayoutVars>
          <dgm:chMax val="0"/>
          <dgm:bulletEnabled val="1"/>
        </dgm:presLayoutVars>
      </dgm:prSet>
      <dgm:spPr/>
    </dgm:pt>
    <dgm:pt modelId="{D1EA29A5-BB2C-44F8-9F9A-8D8D0A18FDFE}" type="pres">
      <dgm:prSet presAssocID="{2F483D6D-E058-412C-AF41-DB181003389B}" presName="negativeSpace" presStyleCnt="0"/>
      <dgm:spPr/>
    </dgm:pt>
    <dgm:pt modelId="{45A4B35C-2267-4EAD-9019-A821FB40B29D}" type="pres">
      <dgm:prSet presAssocID="{2F483D6D-E058-412C-AF41-DB181003389B}" presName="childText" presStyleLbl="conFgAcc1" presStyleIdx="1" presStyleCnt="5">
        <dgm:presLayoutVars>
          <dgm:bulletEnabled val="1"/>
        </dgm:presLayoutVars>
      </dgm:prSet>
      <dgm:spPr/>
    </dgm:pt>
    <dgm:pt modelId="{0386C931-1536-4C9B-AAA4-1C6F2E63072B}" type="pres">
      <dgm:prSet presAssocID="{543705E9-50E9-469A-A990-2373E21811D7}" presName="spaceBetweenRectangles" presStyleCnt="0"/>
      <dgm:spPr/>
    </dgm:pt>
    <dgm:pt modelId="{532D6F01-3FEE-4EEF-A7AE-33AD5CED7B59}" type="pres">
      <dgm:prSet presAssocID="{5CD01C72-5A24-4C05-8B44-5731339D3BCC}" presName="parentLin" presStyleCnt="0"/>
      <dgm:spPr/>
    </dgm:pt>
    <dgm:pt modelId="{96FAAF8F-3831-4C9D-B8AE-A1710389033B}" type="pres">
      <dgm:prSet presAssocID="{5CD01C72-5A24-4C05-8B44-5731339D3BCC}" presName="parentLeftMargin" presStyleLbl="node1" presStyleIdx="1" presStyleCnt="5"/>
      <dgm:spPr/>
    </dgm:pt>
    <dgm:pt modelId="{001A6436-ED71-4985-8953-74A680D70705}" type="pres">
      <dgm:prSet presAssocID="{5CD01C72-5A24-4C05-8B44-5731339D3BCC}" presName="parentText" presStyleLbl="node1" presStyleIdx="2" presStyleCnt="5">
        <dgm:presLayoutVars>
          <dgm:chMax val="0"/>
          <dgm:bulletEnabled val="1"/>
        </dgm:presLayoutVars>
      </dgm:prSet>
      <dgm:spPr/>
    </dgm:pt>
    <dgm:pt modelId="{DA179E47-0364-44AE-AC1D-AE3009673B89}" type="pres">
      <dgm:prSet presAssocID="{5CD01C72-5A24-4C05-8B44-5731339D3BCC}" presName="negativeSpace" presStyleCnt="0"/>
      <dgm:spPr/>
    </dgm:pt>
    <dgm:pt modelId="{C761EE9F-4995-4EBB-9751-17DBD2625590}" type="pres">
      <dgm:prSet presAssocID="{5CD01C72-5A24-4C05-8B44-5731339D3BCC}" presName="childText" presStyleLbl="conFgAcc1" presStyleIdx="2" presStyleCnt="5">
        <dgm:presLayoutVars>
          <dgm:bulletEnabled val="1"/>
        </dgm:presLayoutVars>
      </dgm:prSet>
      <dgm:spPr/>
    </dgm:pt>
    <dgm:pt modelId="{B79EC29B-EDA7-4628-AC13-C9395E9670FF}" type="pres">
      <dgm:prSet presAssocID="{A2D094A9-3157-4E6B-B914-5473C816F5D9}" presName="spaceBetweenRectangles" presStyleCnt="0"/>
      <dgm:spPr/>
    </dgm:pt>
    <dgm:pt modelId="{F2C06C2B-28FB-460D-9324-1D3F508B671C}" type="pres">
      <dgm:prSet presAssocID="{E1D749A4-A003-4508-8399-43667A579AEC}" presName="parentLin" presStyleCnt="0"/>
      <dgm:spPr/>
    </dgm:pt>
    <dgm:pt modelId="{7D8A9A61-11FC-4DE7-A8A4-1242911BFC25}" type="pres">
      <dgm:prSet presAssocID="{E1D749A4-A003-4508-8399-43667A579AEC}" presName="parentLeftMargin" presStyleLbl="node1" presStyleIdx="2" presStyleCnt="5"/>
      <dgm:spPr/>
    </dgm:pt>
    <dgm:pt modelId="{61C7FD8A-02EE-442F-9E71-210F4E41AE30}" type="pres">
      <dgm:prSet presAssocID="{E1D749A4-A003-4508-8399-43667A579AEC}" presName="parentText" presStyleLbl="node1" presStyleIdx="3" presStyleCnt="5">
        <dgm:presLayoutVars>
          <dgm:chMax val="0"/>
          <dgm:bulletEnabled val="1"/>
        </dgm:presLayoutVars>
      </dgm:prSet>
      <dgm:spPr/>
    </dgm:pt>
    <dgm:pt modelId="{7C33C2CB-52B4-45DB-8937-B06CE8126F6B}" type="pres">
      <dgm:prSet presAssocID="{E1D749A4-A003-4508-8399-43667A579AEC}" presName="negativeSpace" presStyleCnt="0"/>
      <dgm:spPr/>
    </dgm:pt>
    <dgm:pt modelId="{78AB0C9A-5C26-4168-A47B-09A5E91BC50F}" type="pres">
      <dgm:prSet presAssocID="{E1D749A4-A003-4508-8399-43667A579AEC}" presName="childText" presStyleLbl="conFgAcc1" presStyleIdx="3" presStyleCnt="5">
        <dgm:presLayoutVars>
          <dgm:bulletEnabled val="1"/>
        </dgm:presLayoutVars>
      </dgm:prSet>
      <dgm:spPr/>
    </dgm:pt>
    <dgm:pt modelId="{944C4016-49E5-4CE3-AA62-63BF0A942448}" type="pres">
      <dgm:prSet presAssocID="{F9AC0589-CC57-487C-80C1-CD3CD8438512}" presName="spaceBetweenRectangles" presStyleCnt="0"/>
      <dgm:spPr/>
    </dgm:pt>
    <dgm:pt modelId="{4EA806F8-AD69-4A31-BE9D-FF517ED131E5}" type="pres">
      <dgm:prSet presAssocID="{C1394758-8997-4436-900F-C560A905C5B3}" presName="parentLin" presStyleCnt="0"/>
      <dgm:spPr/>
    </dgm:pt>
    <dgm:pt modelId="{4E5B14DE-E93F-4E5D-B0A7-7494A017D029}" type="pres">
      <dgm:prSet presAssocID="{C1394758-8997-4436-900F-C560A905C5B3}" presName="parentLeftMargin" presStyleLbl="node1" presStyleIdx="3" presStyleCnt="5"/>
      <dgm:spPr/>
    </dgm:pt>
    <dgm:pt modelId="{61F9A21F-57ED-4DD1-95E1-DE4820DA7FE3}" type="pres">
      <dgm:prSet presAssocID="{C1394758-8997-4436-900F-C560A905C5B3}" presName="parentText" presStyleLbl="node1" presStyleIdx="4" presStyleCnt="5">
        <dgm:presLayoutVars>
          <dgm:chMax val="0"/>
          <dgm:bulletEnabled val="1"/>
        </dgm:presLayoutVars>
      </dgm:prSet>
      <dgm:spPr/>
    </dgm:pt>
    <dgm:pt modelId="{98D890F6-7EA1-4DB6-82BB-99D79DDA478F}" type="pres">
      <dgm:prSet presAssocID="{C1394758-8997-4436-900F-C560A905C5B3}" presName="negativeSpace" presStyleCnt="0"/>
      <dgm:spPr/>
    </dgm:pt>
    <dgm:pt modelId="{0A2A9857-D06B-47EC-8B7F-A9C8E938CFB7}" type="pres">
      <dgm:prSet presAssocID="{C1394758-8997-4436-900F-C560A905C5B3}" presName="childText" presStyleLbl="conFgAcc1" presStyleIdx="4" presStyleCnt="5">
        <dgm:presLayoutVars>
          <dgm:bulletEnabled val="1"/>
        </dgm:presLayoutVars>
      </dgm:prSet>
      <dgm:spPr/>
    </dgm:pt>
  </dgm:ptLst>
  <dgm:cxnLst>
    <dgm:cxn modelId="{892E3A02-7B09-40DA-B182-B9D8A218B15B}" type="presOf" srcId="{E0A35488-6C5C-427E-927E-A1FB367E20CB}" destId="{45A4B35C-2267-4EAD-9019-A821FB40B29D}" srcOrd="0" destOrd="3" presId="urn:microsoft.com/office/officeart/2005/8/layout/list1"/>
    <dgm:cxn modelId="{81369C0F-A986-467A-B031-C8EDD8C115C8}" type="presOf" srcId="{A1CBF60A-464D-4774-9E88-4C1DC0AC62B4}" destId="{96455192-C302-41E0-BEEB-E4D31F22C1B2}" srcOrd="0" destOrd="3" presId="urn:microsoft.com/office/officeart/2005/8/layout/list1"/>
    <dgm:cxn modelId="{99077E17-F252-4BFF-ADCB-33CE5D578001}" type="presOf" srcId="{2F483D6D-E058-412C-AF41-DB181003389B}" destId="{3C49384F-6723-42C5-A042-18C81E011F69}" srcOrd="0" destOrd="0" presId="urn:microsoft.com/office/officeart/2005/8/layout/list1"/>
    <dgm:cxn modelId="{9448831D-884B-4AA7-A856-8938077753F1}" srcId="{1943DF96-1005-49D1-A1D5-2931B0B23151}" destId="{4E2DC3EF-255A-493C-9CE9-5DB3510DD004}" srcOrd="2" destOrd="0" parTransId="{015A2DDD-36E8-419C-8C42-7874FA8F47AB}" sibTransId="{ED50171D-9AAD-4653-9B25-F093C2A50F65}"/>
    <dgm:cxn modelId="{D429991E-7D1B-4D59-96CC-E618DAC3ADBA}" srcId="{2F483D6D-E058-412C-AF41-DB181003389B}" destId="{C0E4D910-7A98-414C-8D11-A700DF056131}" srcOrd="0" destOrd="0" parTransId="{989B597F-F36A-45B5-9CDB-ECA65175F2A8}" sibTransId="{F121C07C-9293-45E6-B4E3-74FFADFF85F9}"/>
    <dgm:cxn modelId="{CA240825-800B-4A57-A322-AD31F28B12D8}" srcId="{1943DF96-1005-49D1-A1D5-2931B0B23151}" destId="{134954F9-0496-41FC-B78F-B404841B1230}" srcOrd="0" destOrd="0" parTransId="{CD6FB171-239A-4934-B0B6-94B206EB5F58}" sibTransId="{0A15DBC1-54CD-487B-8A48-5B2707E4F414}"/>
    <dgm:cxn modelId="{843B282E-1A06-4213-B277-848F75E9E8E2}" srcId="{5CD01C72-5A24-4C05-8B44-5731339D3BCC}" destId="{AEED5477-D651-4C0A-89A7-DDFF2014FD1C}" srcOrd="1" destOrd="0" parTransId="{A04006E6-098F-4F84-930D-28CF47FF76F8}" sibTransId="{348DF344-A84F-4E11-85AB-474CC930DA8A}"/>
    <dgm:cxn modelId="{2921893B-5239-49E8-AF8E-B170EACF7B4C}" type="presOf" srcId="{5CD01C72-5A24-4C05-8B44-5731339D3BCC}" destId="{001A6436-ED71-4985-8953-74A680D70705}" srcOrd="1" destOrd="0" presId="urn:microsoft.com/office/officeart/2005/8/layout/list1"/>
    <dgm:cxn modelId="{BB749E3F-9659-4BC7-88CC-3C5BDFDABB80}" type="presOf" srcId="{AEED5477-D651-4C0A-89A7-DDFF2014FD1C}" destId="{C761EE9F-4995-4EBB-9751-17DBD2625590}" srcOrd="0" destOrd="1" presId="urn:microsoft.com/office/officeart/2005/8/layout/list1"/>
    <dgm:cxn modelId="{C4A81664-6B7B-45DA-B3F1-808ADEDE37C5}" type="presOf" srcId="{2F483D6D-E058-412C-AF41-DB181003389B}" destId="{F13F98B5-658B-4293-B8B8-E7384BD7BA97}" srcOrd="1" destOrd="0" presId="urn:microsoft.com/office/officeart/2005/8/layout/list1"/>
    <dgm:cxn modelId="{601AD664-2C84-4387-AB7E-04714B4B3A83}" type="presOf" srcId="{909EF17F-A3A6-461C-A63B-E228C18F60F8}" destId="{45A4B35C-2267-4EAD-9019-A821FB40B29D}" srcOrd="0" destOrd="2" presId="urn:microsoft.com/office/officeart/2005/8/layout/list1"/>
    <dgm:cxn modelId="{3D38526D-B785-43CB-883A-34D56EE37B01}" srcId="{2F483D6D-E058-412C-AF41-DB181003389B}" destId="{E0A35488-6C5C-427E-927E-A1FB367E20CB}" srcOrd="3" destOrd="0" parTransId="{11E96717-12D5-4C9E-8485-74D69632F232}" sibTransId="{BD6E22FC-06AD-4945-ACB3-1EECD555DA07}"/>
    <dgm:cxn modelId="{6485806E-9896-4D33-9469-4DCEF4A1598B}" type="presOf" srcId="{56D2E41C-9127-4804-86CA-FD63234284D5}" destId="{21E7871F-C83B-47D7-9A54-A1CAC788FF01}" srcOrd="0" destOrd="0" presId="urn:microsoft.com/office/officeart/2005/8/layout/list1"/>
    <dgm:cxn modelId="{81DAB551-E6B1-4F0E-9E2F-9BB9E1AB1292}" srcId="{1943DF96-1005-49D1-A1D5-2931B0B23151}" destId="{D01F246D-AC9A-4A6A-A8D5-5770F1DE88F0}" srcOrd="1" destOrd="0" parTransId="{175D240A-BE54-4E77-B6B3-0DC538894118}" sibTransId="{34E2A399-2529-4117-9485-4867D5837DF9}"/>
    <dgm:cxn modelId="{5B18DC52-C9B8-4C4E-BFFE-6A794AFEFEE7}" type="presOf" srcId="{1943DF96-1005-49D1-A1D5-2931B0B23151}" destId="{A972CAC4-681E-43D0-B64E-5988309BFECD}" srcOrd="0" destOrd="0" presId="urn:microsoft.com/office/officeart/2005/8/layout/list1"/>
    <dgm:cxn modelId="{247C007F-240B-467E-8EFC-B46FE8BFF3F2}" srcId="{56D2E41C-9127-4804-86CA-FD63234284D5}" destId="{E1D749A4-A003-4508-8399-43667A579AEC}" srcOrd="3" destOrd="0" parTransId="{89AECCA5-4692-4FE6-859F-93CE07FF2928}" sibTransId="{F9AC0589-CC57-487C-80C1-CD3CD8438512}"/>
    <dgm:cxn modelId="{F255037F-B943-49D7-B7F5-7C53914A261E}" type="presOf" srcId="{4E2DC3EF-255A-493C-9CE9-5DB3510DD004}" destId="{96455192-C302-41E0-BEEB-E4D31F22C1B2}" srcOrd="0" destOrd="2" presId="urn:microsoft.com/office/officeart/2005/8/layout/list1"/>
    <dgm:cxn modelId="{17E74E80-6127-4034-9CED-4C96325034B5}" srcId="{56D2E41C-9127-4804-86CA-FD63234284D5}" destId="{5CD01C72-5A24-4C05-8B44-5731339D3BCC}" srcOrd="2" destOrd="0" parTransId="{5217CC1C-0A02-421E-A921-11630F8A876D}" sibTransId="{A2D094A9-3157-4E6B-B914-5473C816F5D9}"/>
    <dgm:cxn modelId="{D7DFFF82-981D-4C8D-81FE-197D0025688E}" type="presOf" srcId="{134954F9-0496-41FC-B78F-B404841B1230}" destId="{96455192-C302-41E0-BEEB-E4D31F22C1B2}" srcOrd="0" destOrd="0" presId="urn:microsoft.com/office/officeart/2005/8/layout/list1"/>
    <dgm:cxn modelId="{B861D684-4779-4CD2-8ABC-796C4F0EBD12}" srcId="{56D2E41C-9127-4804-86CA-FD63234284D5}" destId="{C1394758-8997-4436-900F-C560A905C5B3}" srcOrd="4" destOrd="0" parTransId="{F0D3FA29-62E2-46AA-A789-F530B6D7DC70}" sibTransId="{FD80FBE3-5108-4E53-92EB-2F5838DFC2BE}"/>
    <dgm:cxn modelId="{6BBD828D-3A99-41DF-BC21-3561F14E22B0}" srcId="{2F483D6D-E058-412C-AF41-DB181003389B}" destId="{DF7BE3B4-11A8-4D97-8503-76A3EFB9AD26}" srcOrd="1" destOrd="0" parTransId="{FE70BB4A-EB41-4125-B515-E4EF39B091DF}" sibTransId="{B858668E-5F7C-454E-A6D2-9F94E9432A72}"/>
    <dgm:cxn modelId="{A8ECC494-AB43-4CEE-B503-C9F1A0AD1729}" type="presOf" srcId="{C0E4D910-7A98-414C-8D11-A700DF056131}" destId="{45A4B35C-2267-4EAD-9019-A821FB40B29D}" srcOrd="0" destOrd="0" presId="urn:microsoft.com/office/officeart/2005/8/layout/list1"/>
    <dgm:cxn modelId="{72605298-BC4E-44B1-A9D0-9816B33B8CB0}" type="presOf" srcId="{DF7BE3B4-11A8-4D97-8503-76A3EFB9AD26}" destId="{45A4B35C-2267-4EAD-9019-A821FB40B29D}" srcOrd="0" destOrd="1" presId="urn:microsoft.com/office/officeart/2005/8/layout/list1"/>
    <dgm:cxn modelId="{487C219A-3D87-44F8-AD51-C47DB528B372}" srcId="{1943DF96-1005-49D1-A1D5-2931B0B23151}" destId="{A1CBF60A-464D-4774-9E88-4C1DC0AC62B4}" srcOrd="3" destOrd="0" parTransId="{55E92BDC-834E-404E-BCEA-811C4ACBC2FE}" sibTransId="{1DBE2592-3C62-4C38-8FA5-22397062F0FF}"/>
    <dgm:cxn modelId="{D8A70CA6-CEFB-46D7-A442-16EA51CE5231}" type="presOf" srcId="{1943DF96-1005-49D1-A1D5-2931B0B23151}" destId="{346537AA-46FF-46EE-AE15-71CA80F04197}" srcOrd="1" destOrd="0" presId="urn:microsoft.com/office/officeart/2005/8/layout/list1"/>
    <dgm:cxn modelId="{981849A6-ACFC-4911-9422-713BA2709E21}" srcId="{2F483D6D-E058-412C-AF41-DB181003389B}" destId="{909EF17F-A3A6-461C-A63B-E228C18F60F8}" srcOrd="2" destOrd="0" parTransId="{B4DA7C38-8E3E-47BC-BC46-17FA7936431B}" sibTransId="{BB18A7A8-3F37-46DA-BE2B-1D601C226FF0}"/>
    <dgm:cxn modelId="{2435DFB6-B9AC-4063-A8B3-2D4B6F5D9BA0}" type="presOf" srcId="{E1D749A4-A003-4508-8399-43667A579AEC}" destId="{61C7FD8A-02EE-442F-9E71-210F4E41AE30}" srcOrd="1" destOrd="0" presId="urn:microsoft.com/office/officeart/2005/8/layout/list1"/>
    <dgm:cxn modelId="{FF219FBC-6503-4217-BDBA-5D9B907A18D4}" srcId="{56D2E41C-9127-4804-86CA-FD63234284D5}" destId="{2F483D6D-E058-412C-AF41-DB181003389B}" srcOrd="1" destOrd="0" parTransId="{85CE157F-3C2F-4A20-8527-79122312A6CF}" sibTransId="{543705E9-50E9-469A-A990-2373E21811D7}"/>
    <dgm:cxn modelId="{0A86F9BF-4D3B-40BC-B03E-A4BC4C68A320}" type="presOf" srcId="{5CD01C72-5A24-4C05-8B44-5731339D3BCC}" destId="{96FAAF8F-3831-4C9D-B8AE-A1710389033B}" srcOrd="0" destOrd="0" presId="urn:microsoft.com/office/officeart/2005/8/layout/list1"/>
    <dgm:cxn modelId="{E3F4A1C9-E49F-4CFC-A752-144840EB01CE}" type="presOf" srcId="{C1394758-8997-4436-900F-C560A905C5B3}" destId="{4E5B14DE-E93F-4E5D-B0A7-7494A017D029}" srcOrd="0" destOrd="0" presId="urn:microsoft.com/office/officeart/2005/8/layout/list1"/>
    <dgm:cxn modelId="{741E2CCF-B1EA-4051-A8C0-04F8C28AE455}" srcId="{5CD01C72-5A24-4C05-8B44-5731339D3BCC}" destId="{6315C6C8-2FF0-4119-B1B1-E97B521A80B4}" srcOrd="0" destOrd="0" parTransId="{22717785-6D7E-4F19-B6EF-430125FF822A}" sibTransId="{164901FB-99F6-413C-9F41-5CD763AA43ED}"/>
    <dgm:cxn modelId="{E01DC4DD-3A34-419A-8286-D2E767557F41}" type="presOf" srcId="{C1394758-8997-4436-900F-C560A905C5B3}" destId="{61F9A21F-57ED-4DD1-95E1-DE4820DA7FE3}" srcOrd="1" destOrd="0" presId="urn:microsoft.com/office/officeart/2005/8/layout/list1"/>
    <dgm:cxn modelId="{D55824E3-16A7-49E0-A48A-8AE7ED922BEE}" type="presOf" srcId="{D01F246D-AC9A-4A6A-A8D5-5770F1DE88F0}" destId="{96455192-C302-41E0-BEEB-E4D31F22C1B2}" srcOrd="0" destOrd="1" presId="urn:microsoft.com/office/officeart/2005/8/layout/list1"/>
    <dgm:cxn modelId="{58BFDDE6-95EE-4CA2-9388-797D1B91E8B0}" type="presOf" srcId="{E1D749A4-A003-4508-8399-43667A579AEC}" destId="{7D8A9A61-11FC-4DE7-A8A4-1242911BFC25}" srcOrd="0" destOrd="0" presId="urn:microsoft.com/office/officeart/2005/8/layout/list1"/>
    <dgm:cxn modelId="{A8A320F9-D341-4B4A-9D87-67C27BC7C8C3}" srcId="{56D2E41C-9127-4804-86CA-FD63234284D5}" destId="{1943DF96-1005-49D1-A1D5-2931B0B23151}" srcOrd="0" destOrd="0" parTransId="{824D2FA8-08CF-4F1C-9D0A-FC2DD9875E86}" sibTransId="{EC931647-09CE-42ED-B1B7-4C9BD4F00ECF}"/>
    <dgm:cxn modelId="{7840B5FD-EAB0-41E5-BC59-D947114EB3C7}" type="presOf" srcId="{6315C6C8-2FF0-4119-B1B1-E97B521A80B4}" destId="{C761EE9F-4995-4EBB-9751-17DBD2625590}" srcOrd="0" destOrd="0" presId="urn:microsoft.com/office/officeart/2005/8/layout/list1"/>
    <dgm:cxn modelId="{E7999BF9-A73F-4CFE-9403-8346A97A8C3D}" type="presParOf" srcId="{21E7871F-C83B-47D7-9A54-A1CAC788FF01}" destId="{5931521F-8BD6-42EC-BE81-D8979C8A321F}" srcOrd="0" destOrd="0" presId="urn:microsoft.com/office/officeart/2005/8/layout/list1"/>
    <dgm:cxn modelId="{DDABBD43-F140-410C-BDA2-848E48815BCA}" type="presParOf" srcId="{5931521F-8BD6-42EC-BE81-D8979C8A321F}" destId="{A972CAC4-681E-43D0-B64E-5988309BFECD}" srcOrd="0" destOrd="0" presId="urn:microsoft.com/office/officeart/2005/8/layout/list1"/>
    <dgm:cxn modelId="{B96B9123-3CCD-4221-BAB1-B55CC252318A}" type="presParOf" srcId="{5931521F-8BD6-42EC-BE81-D8979C8A321F}" destId="{346537AA-46FF-46EE-AE15-71CA80F04197}" srcOrd="1" destOrd="0" presId="urn:microsoft.com/office/officeart/2005/8/layout/list1"/>
    <dgm:cxn modelId="{15B6A615-C664-4026-B7E4-558B0152F83E}" type="presParOf" srcId="{21E7871F-C83B-47D7-9A54-A1CAC788FF01}" destId="{961FCF8D-3FA5-4449-B3C4-74F9D01100A1}" srcOrd="1" destOrd="0" presId="urn:microsoft.com/office/officeart/2005/8/layout/list1"/>
    <dgm:cxn modelId="{DDC2FE5F-404D-4C48-80BB-B18E4D1F0603}" type="presParOf" srcId="{21E7871F-C83B-47D7-9A54-A1CAC788FF01}" destId="{96455192-C302-41E0-BEEB-E4D31F22C1B2}" srcOrd="2" destOrd="0" presId="urn:microsoft.com/office/officeart/2005/8/layout/list1"/>
    <dgm:cxn modelId="{FF475D5E-F284-4B38-AE8B-A9DB842DC4F8}" type="presParOf" srcId="{21E7871F-C83B-47D7-9A54-A1CAC788FF01}" destId="{A9F4F256-6526-4DFC-B9F4-D3D08EFA331E}" srcOrd="3" destOrd="0" presId="urn:microsoft.com/office/officeart/2005/8/layout/list1"/>
    <dgm:cxn modelId="{A41F9D43-0B1D-42C2-912E-35B590C9B255}" type="presParOf" srcId="{21E7871F-C83B-47D7-9A54-A1CAC788FF01}" destId="{80E36D64-F916-4F7F-BD52-8B1FA07C3F3E}" srcOrd="4" destOrd="0" presId="urn:microsoft.com/office/officeart/2005/8/layout/list1"/>
    <dgm:cxn modelId="{2A4A4CAB-4610-457A-B85F-85528146184E}" type="presParOf" srcId="{80E36D64-F916-4F7F-BD52-8B1FA07C3F3E}" destId="{3C49384F-6723-42C5-A042-18C81E011F69}" srcOrd="0" destOrd="0" presId="urn:microsoft.com/office/officeart/2005/8/layout/list1"/>
    <dgm:cxn modelId="{75FAEE96-9FA7-40CC-A0B7-4F0DEE672579}" type="presParOf" srcId="{80E36D64-F916-4F7F-BD52-8B1FA07C3F3E}" destId="{F13F98B5-658B-4293-B8B8-E7384BD7BA97}" srcOrd="1" destOrd="0" presId="urn:microsoft.com/office/officeart/2005/8/layout/list1"/>
    <dgm:cxn modelId="{C2E59DAE-EC0D-4790-A900-D080F723FABB}" type="presParOf" srcId="{21E7871F-C83B-47D7-9A54-A1CAC788FF01}" destId="{D1EA29A5-BB2C-44F8-9F9A-8D8D0A18FDFE}" srcOrd="5" destOrd="0" presId="urn:microsoft.com/office/officeart/2005/8/layout/list1"/>
    <dgm:cxn modelId="{50CE87DC-2BDA-4E2B-9A69-8A5823CB28BB}" type="presParOf" srcId="{21E7871F-C83B-47D7-9A54-A1CAC788FF01}" destId="{45A4B35C-2267-4EAD-9019-A821FB40B29D}" srcOrd="6" destOrd="0" presId="urn:microsoft.com/office/officeart/2005/8/layout/list1"/>
    <dgm:cxn modelId="{6AF45DCE-8B89-4CC1-B83A-D73E13D22783}" type="presParOf" srcId="{21E7871F-C83B-47D7-9A54-A1CAC788FF01}" destId="{0386C931-1536-4C9B-AAA4-1C6F2E63072B}" srcOrd="7" destOrd="0" presId="urn:microsoft.com/office/officeart/2005/8/layout/list1"/>
    <dgm:cxn modelId="{B977C343-B339-40F0-919F-9DCD47B2824D}" type="presParOf" srcId="{21E7871F-C83B-47D7-9A54-A1CAC788FF01}" destId="{532D6F01-3FEE-4EEF-A7AE-33AD5CED7B59}" srcOrd="8" destOrd="0" presId="urn:microsoft.com/office/officeart/2005/8/layout/list1"/>
    <dgm:cxn modelId="{12ACF745-4088-4DEF-A537-13C99B7272EE}" type="presParOf" srcId="{532D6F01-3FEE-4EEF-A7AE-33AD5CED7B59}" destId="{96FAAF8F-3831-4C9D-B8AE-A1710389033B}" srcOrd="0" destOrd="0" presId="urn:microsoft.com/office/officeart/2005/8/layout/list1"/>
    <dgm:cxn modelId="{A7BA3DBA-1B75-4015-97A0-E1EA852743C2}" type="presParOf" srcId="{532D6F01-3FEE-4EEF-A7AE-33AD5CED7B59}" destId="{001A6436-ED71-4985-8953-74A680D70705}" srcOrd="1" destOrd="0" presId="urn:microsoft.com/office/officeart/2005/8/layout/list1"/>
    <dgm:cxn modelId="{61F4B0AA-77F1-4CF4-9B47-28BBA0152CE6}" type="presParOf" srcId="{21E7871F-C83B-47D7-9A54-A1CAC788FF01}" destId="{DA179E47-0364-44AE-AC1D-AE3009673B89}" srcOrd="9" destOrd="0" presId="urn:microsoft.com/office/officeart/2005/8/layout/list1"/>
    <dgm:cxn modelId="{8EF0B412-0CE1-4443-8E86-4887DF932365}" type="presParOf" srcId="{21E7871F-C83B-47D7-9A54-A1CAC788FF01}" destId="{C761EE9F-4995-4EBB-9751-17DBD2625590}" srcOrd="10" destOrd="0" presId="urn:microsoft.com/office/officeart/2005/8/layout/list1"/>
    <dgm:cxn modelId="{1ACE9999-B078-47B9-BCC4-0571BE78A206}" type="presParOf" srcId="{21E7871F-C83B-47D7-9A54-A1CAC788FF01}" destId="{B79EC29B-EDA7-4628-AC13-C9395E9670FF}" srcOrd="11" destOrd="0" presId="urn:microsoft.com/office/officeart/2005/8/layout/list1"/>
    <dgm:cxn modelId="{EF90E94F-A8AC-442C-867C-E5948EF02B77}" type="presParOf" srcId="{21E7871F-C83B-47D7-9A54-A1CAC788FF01}" destId="{F2C06C2B-28FB-460D-9324-1D3F508B671C}" srcOrd="12" destOrd="0" presId="urn:microsoft.com/office/officeart/2005/8/layout/list1"/>
    <dgm:cxn modelId="{464CE1FC-0638-4423-A002-59155CF10870}" type="presParOf" srcId="{F2C06C2B-28FB-460D-9324-1D3F508B671C}" destId="{7D8A9A61-11FC-4DE7-A8A4-1242911BFC25}" srcOrd="0" destOrd="0" presId="urn:microsoft.com/office/officeart/2005/8/layout/list1"/>
    <dgm:cxn modelId="{AA272213-DD12-42B9-85EC-24BD8CF7857C}" type="presParOf" srcId="{F2C06C2B-28FB-460D-9324-1D3F508B671C}" destId="{61C7FD8A-02EE-442F-9E71-210F4E41AE30}" srcOrd="1" destOrd="0" presId="urn:microsoft.com/office/officeart/2005/8/layout/list1"/>
    <dgm:cxn modelId="{2FDD2E04-AEF7-4DE3-962E-BB778BD65001}" type="presParOf" srcId="{21E7871F-C83B-47D7-9A54-A1CAC788FF01}" destId="{7C33C2CB-52B4-45DB-8937-B06CE8126F6B}" srcOrd="13" destOrd="0" presId="urn:microsoft.com/office/officeart/2005/8/layout/list1"/>
    <dgm:cxn modelId="{719B4AC8-8580-469F-85AD-3B56DBB8B765}" type="presParOf" srcId="{21E7871F-C83B-47D7-9A54-A1CAC788FF01}" destId="{78AB0C9A-5C26-4168-A47B-09A5E91BC50F}" srcOrd="14" destOrd="0" presId="urn:microsoft.com/office/officeart/2005/8/layout/list1"/>
    <dgm:cxn modelId="{AC560A89-C01F-45D8-8514-AD7B73E670B9}" type="presParOf" srcId="{21E7871F-C83B-47D7-9A54-A1CAC788FF01}" destId="{944C4016-49E5-4CE3-AA62-63BF0A942448}" srcOrd="15" destOrd="0" presId="urn:microsoft.com/office/officeart/2005/8/layout/list1"/>
    <dgm:cxn modelId="{B06E8040-D02E-4E63-86C0-BDB71A8812DD}" type="presParOf" srcId="{21E7871F-C83B-47D7-9A54-A1CAC788FF01}" destId="{4EA806F8-AD69-4A31-BE9D-FF517ED131E5}" srcOrd="16" destOrd="0" presId="urn:microsoft.com/office/officeart/2005/8/layout/list1"/>
    <dgm:cxn modelId="{631D6360-FF0D-407B-AB26-E00AD4C0FCF3}" type="presParOf" srcId="{4EA806F8-AD69-4A31-BE9D-FF517ED131E5}" destId="{4E5B14DE-E93F-4E5D-B0A7-7494A017D029}" srcOrd="0" destOrd="0" presId="urn:microsoft.com/office/officeart/2005/8/layout/list1"/>
    <dgm:cxn modelId="{DB5BB10A-DE2E-4534-AC2A-5AAFB07CFB52}" type="presParOf" srcId="{4EA806F8-AD69-4A31-BE9D-FF517ED131E5}" destId="{61F9A21F-57ED-4DD1-95E1-DE4820DA7FE3}" srcOrd="1" destOrd="0" presId="urn:microsoft.com/office/officeart/2005/8/layout/list1"/>
    <dgm:cxn modelId="{0926ABCF-C21C-4694-A938-8A8B7EC0DEAB}" type="presParOf" srcId="{21E7871F-C83B-47D7-9A54-A1CAC788FF01}" destId="{98D890F6-7EA1-4DB6-82BB-99D79DDA478F}" srcOrd="17" destOrd="0" presId="urn:microsoft.com/office/officeart/2005/8/layout/list1"/>
    <dgm:cxn modelId="{C5F3444E-7ABC-40F6-8545-921BC5F25BAE}" type="presParOf" srcId="{21E7871F-C83B-47D7-9A54-A1CAC788FF01}" destId="{0A2A9857-D06B-47EC-8B7F-A9C8E938CFB7}"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4073EF-951C-44AE-A067-CCBB37ADAE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82B251F-3692-4479-A529-772D08F622DE}">
      <dgm:prSet/>
      <dgm:spPr/>
      <dgm:t>
        <a:bodyPr/>
        <a:lstStyle/>
        <a:p>
          <a:r>
            <a:rPr lang="en-US"/>
            <a:t>Reminder: It is not your fault</a:t>
          </a:r>
        </a:p>
      </dgm:t>
    </dgm:pt>
    <dgm:pt modelId="{F3B77A58-A443-4049-A199-A79551C61262}" type="parTrans" cxnId="{E4D0D280-5907-4507-BCC2-40806C39FC8D}">
      <dgm:prSet/>
      <dgm:spPr/>
      <dgm:t>
        <a:bodyPr/>
        <a:lstStyle/>
        <a:p>
          <a:endParaRPr lang="en-US"/>
        </a:p>
      </dgm:t>
    </dgm:pt>
    <dgm:pt modelId="{6675D0A9-680A-4AAF-8B2B-D41271ADB2D6}" type="sibTrans" cxnId="{E4D0D280-5907-4507-BCC2-40806C39FC8D}">
      <dgm:prSet/>
      <dgm:spPr/>
      <dgm:t>
        <a:bodyPr/>
        <a:lstStyle/>
        <a:p>
          <a:endParaRPr lang="en-US"/>
        </a:p>
      </dgm:t>
    </dgm:pt>
    <dgm:pt modelId="{F452C4A3-B7B6-4810-9B35-03F577A1BC4A}">
      <dgm:prSet/>
      <dgm:spPr/>
      <dgm:t>
        <a:bodyPr/>
        <a:lstStyle/>
        <a:p>
          <a:r>
            <a:rPr lang="en-US"/>
            <a:t>Developing neural pathways</a:t>
          </a:r>
        </a:p>
      </dgm:t>
    </dgm:pt>
    <dgm:pt modelId="{224DF1EE-714C-45A6-9267-EC054F0FBCF2}" type="parTrans" cxnId="{B987F5AB-8C08-4699-AE61-D18F714405C7}">
      <dgm:prSet/>
      <dgm:spPr/>
      <dgm:t>
        <a:bodyPr/>
        <a:lstStyle/>
        <a:p>
          <a:endParaRPr lang="en-US"/>
        </a:p>
      </dgm:t>
    </dgm:pt>
    <dgm:pt modelId="{EBA941BE-BFE8-4B61-81F7-2C829AF4C456}" type="sibTrans" cxnId="{B987F5AB-8C08-4699-AE61-D18F714405C7}">
      <dgm:prSet/>
      <dgm:spPr/>
      <dgm:t>
        <a:bodyPr/>
        <a:lstStyle/>
        <a:p>
          <a:endParaRPr lang="en-US"/>
        </a:p>
      </dgm:t>
    </dgm:pt>
    <dgm:pt modelId="{4ED26063-EE12-4021-A397-CAC100BED18F}">
      <dgm:prSet/>
      <dgm:spPr/>
      <dgm:t>
        <a:bodyPr/>
        <a:lstStyle/>
        <a:p>
          <a:r>
            <a:rPr lang="en-US"/>
            <a:t>Repetition helps to strengthen pathways</a:t>
          </a:r>
        </a:p>
      </dgm:t>
    </dgm:pt>
    <dgm:pt modelId="{203DBD70-30D6-4A4F-8420-EB0C7993A58D}" type="parTrans" cxnId="{C3607C32-B3FC-443C-BDF9-A3C278F723E7}">
      <dgm:prSet/>
      <dgm:spPr/>
      <dgm:t>
        <a:bodyPr/>
        <a:lstStyle/>
        <a:p>
          <a:endParaRPr lang="en-US"/>
        </a:p>
      </dgm:t>
    </dgm:pt>
    <dgm:pt modelId="{62DFC903-2462-49CF-BCD3-05158DEA4BDF}" type="sibTrans" cxnId="{C3607C32-B3FC-443C-BDF9-A3C278F723E7}">
      <dgm:prSet/>
      <dgm:spPr/>
      <dgm:t>
        <a:bodyPr/>
        <a:lstStyle/>
        <a:p>
          <a:endParaRPr lang="en-US"/>
        </a:p>
      </dgm:t>
    </dgm:pt>
    <dgm:pt modelId="{641A6009-37EF-4EFE-A752-C378CC48466B}">
      <dgm:prSet/>
      <dgm:spPr/>
      <dgm:t>
        <a:bodyPr/>
        <a:lstStyle/>
        <a:p>
          <a:r>
            <a:rPr lang="en-US"/>
            <a:t>Creating a bearable narrative from the start</a:t>
          </a:r>
        </a:p>
      </dgm:t>
    </dgm:pt>
    <dgm:pt modelId="{C043DA44-7AD1-42CF-BB3A-C5F0DF296932}" type="parTrans" cxnId="{B0042721-8BC5-4715-94B3-5688868127C0}">
      <dgm:prSet/>
      <dgm:spPr/>
      <dgm:t>
        <a:bodyPr/>
        <a:lstStyle/>
        <a:p>
          <a:endParaRPr lang="en-US"/>
        </a:p>
      </dgm:t>
    </dgm:pt>
    <dgm:pt modelId="{A6C11A08-DBC6-4962-872A-5D1E5C12D0F0}" type="sibTrans" cxnId="{B0042721-8BC5-4715-94B3-5688868127C0}">
      <dgm:prSet/>
      <dgm:spPr/>
      <dgm:t>
        <a:bodyPr/>
        <a:lstStyle/>
        <a:p>
          <a:endParaRPr lang="en-US"/>
        </a:p>
      </dgm:t>
    </dgm:pt>
    <dgm:pt modelId="{D5DDB40B-2804-4F27-BC10-B3D9DB9C53CA}">
      <dgm:prSet/>
      <dgm:spPr/>
      <dgm:t>
        <a:bodyPr/>
        <a:lstStyle/>
        <a:p>
          <a:r>
            <a:rPr lang="en-US"/>
            <a:t>Language regarding baseline condition</a:t>
          </a:r>
        </a:p>
      </dgm:t>
    </dgm:pt>
    <dgm:pt modelId="{3212A7DF-15C2-45C2-9543-27E244287567}" type="parTrans" cxnId="{B6E6BCD8-C6D5-4514-87C8-0D5DA3BDF37A}">
      <dgm:prSet/>
      <dgm:spPr/>
      <dgm:t>
        <a:bodyPr/>
        <a:lstStyle/>
        <a:p>
          <a:endParaRPr lang="en-US"/>
        </a:p>
      </dgm:t>
    </dgm:pt>
    <dgm:pt modelId="{803A78D4-35A1-44B4-B446-7B0D293498CA}" type="sibTrans" cxnId="{B6E6BCD8-C6D5-4514-87C8-0D5DA3BDF37A}">
      <dgm:prSet/>
      <dgm:spPr/>
      <dgm:t>
        <a:bodyPr/>
        <a:lstStyle/>
        <a:p>
          <a:endParaRPr lang="en-US"/>
        </a:p>
      </dgm:t>
    </dgm:pt>
    <dgm:pt modelId="{8FBDDC39-C10A-42CC-B111-8D20BA38F298}">
      <dgm:prSet phldr="0"/>
      <dgm:spPr/>
      <dgm:t>
        <a:bodyPr/>
        <a:lstStyle/>
        <a:p>
          <a:pPr rtl="0"/>
          <a:r>
            <a:rPr lang="en-US">
              <a:latin typeface="Corbel"/>
            </a:rPr>
            <a:t>Immediate therapeutic support may be appropriate</a:t>
          </a:r>
        </a:p>
      </dgm:t>
    </dgm:pt>
    <dgm:pt modelId="{3F9EC8C5-0419-4F54-8A98-647D219885E8}" type="parTrans" cxnId="{8BC72A2D-2C11-4100-8BAE-63476E9B5C51}">
      <dgm:prSet/>
      <dgm:spPr/>
    </dgm:pt>
    <dgm:pt modelId="{CE81BFB9-E4FE-4D0F-AD60-93967323210B}" type="sibTrans" cxnId="{8BC72A2D-2C11-4100-8BAE-63476E9B5C51}">
      <dgm:prSet/>
      <dgm:spPr/>
    </dgm:pt>
    <dgm:pt modelId="{3DFBE6DD-FCE4-4F03-998A-D5557EDAC4E5}" type="pres">
      <dgm:prSet presAssocID="{714073EF-951C-44AE-A067-CCBB37ADAE99}" presName="diagram" presStyleCnt="0">
        <dgm:presLayoutVars>
          <dgm:dir/>
          <dgm:resizeHandles val="exact"/>
        </dgm:presLayoutVars>
      </dgm:prSet>
      <dgm:spPr/>
    </dgm:pt>
    <dgm:pt modelId="{863710C4-10AC-4EE3-99B5-321E78772F2C}" type="pres">
      <dgm:prSet presAssocID="{882B251F-3692-4479-A529-772D08F622DE}" presName="node" presStyleLbl="node1" presStyleIdx="0" presStyleCnt="6">
        <dgm:presLayoutVars>
          <dgm:bulletEnabled val="1"/>
        </dgm:presLayoutVars>
      </dgm:prSet>
      <dgm:spPr/>
    </dgm:pt>
    <dgm:pt modelId="{CF3F57EF-C45C-4F38-B511-AA60CB13B545}" type="pres">
      <dgm:prSet presAssocID="{6675D0A9-680A-4AAF-8B2B-D41271ADB2D6}" presName="sibTrans" presStyleCnt="0"/>
      <dgm:spPr/>
    </dgm:pt>
    <dgm:pt modelId="{4C76A1A7-4337-4B86-BB37-F8899765A0DB}" type="pres">
      <dgm:prSet presAssocID="{F452C4A3-B7B6-4810-9B35-03F577A1BC4A}" presName="node" presStyleLbl="node1" presStyleIdx="1" presStyleCnt="6">
        <dgm:presLayoutVars>
          <dgm:bulletEnabled val="1"/>
        </dgm:presLayoutVars>
      </dgm:prSet>
      <dgm:spPr/>
    </dgm:pt>
    <dgm:pt modelId="{13E14359-08C6-4B93-8DC9-E5C6BAB49F6A}" type="pres">
      <dgm:prSet presAssocID="{EBA941BE-BFE8-4B61-81F7-2C829AF4C456}" presName="sibTrans" presStyleCnt="0"/>
      <dgm:spPr/>
    </dgm:pt>
    <dgm:pt modelId="{84C36208-2635-4FE0-8D24-8FB018B0F1BD}" type="pres">
      <dgm:prSet presAssocID="{4ED26063-EE12-4021-A397-CAC100BED18F}" presName="node" presStyleLbl="node1" presStyleIdx="2" presStyleCnt="6">
        <dgm:presLayoutVars>
          <dgm:bulletEnabled val="1"/>
        </dgm:presLayoutVars>
      </dgm:prSet>
      <dgm:spPr/>
    </dgm:pt>
    <dgm:pt modelId="{36F17DB5-3A1A-47FD-B1F5-95D34C4E4940}" type="pres">
      <dgm:prSet presAssocID="{62DFC903-2462-49CF-BCD3-05158DEA4BDF}" presName="sibTrans" presStyleCnt="0"/>
      <dgm:spPr/>
    </dgm:pt>
    <dgm:pt modelId="{289CE1E0-E77F-4CED-9965-243A4C2C05BC}" type="pres">
      <dgm:prSet presAssocID="{641A6009-37EF-4EFE-A752-C378CC48466B}" presName="node" presStyleLbl="node1" presStyleIdx="3" presStyleCnt="6">
        <dgm:presLayoutVars>
          <dgm:bulletEnabled val="1"/>
        </dgm:presLayoutVars>
      </dgm:prSet>
      <dgm:spPr/>
    </dgm:pt>
    <dgm:pt modelId="{276DF8BF-D62F-4D89-85AE-0F7458B01803}" type="pres">
      <dgm:prSet presAssocID="{A6C11A08-DBC6-4962-872A-5D1E5C12D0F0}" presName="sibTrans" presStyleCnt="0"/>
      <dgm:spPr/>
    </dgm:pt>
    <dgm:pt modelId="{397A06E5-10A3-46FC-B2DD-B2D212A506CD}" type="pres">
      <dgm:prSet presAssocID="{D5DDB40B-2804-4F27-BC10-B3D9DB9C53CA}" presName="node" presStyleLbl="node1" presStyleIdx="4" presStyleCnt="6">
        <dgm:presLayoutVars>
          <dgm:bulletEnabled val="1"/>
        </dgm:presLayoutVars>
      </dgm:prSet>
      <dgm:spPr/>
    </dgm:pt>
    <dgm:pt modelId="{2E9FF1B2-81AF-4313-AC70-401116E09B1B}" type="pres">
      <dgm:prSet presAssocID="{803A78D4-35A1-44B4-B446-7B0D293498CA}" presName="sibTrans" presStyleCnt="0"/>
      <dgm:spPr/>
    </dgm:pt>
    <dgm:pt modelId="{F0BB0E75-DAB8-49F5-9A5C-F569E755C30F}" type="pres">
      <dgm:prSet presAssocID="{8FBDDC39-C10A-42CC-B111-8D20BA38F298}" presName="node" presStyleLbl="node1" presStyleIdx="5" presStyleCnt="6">
        <dgm:presLayoutVars>
          <dgm:bulletEnabled val="1"/>
        </dgm:presLayoutVars>
      </dgm:prSet>
      <dgm:spPr/>
    </dgm:pt>
  </dgm:ptLst>
  <dgm:cxnLst>
    <dgm:cxn modelId="{97FFA608-2043-46C5-AC58-2C3C159F00B2}" type="presOf" srcId="{D5DDB40B-2804-4F27-BC10-B3D9DB9C53CA}" destId="{397A06E5-10A3-46FC-B2DD-B2D212A506CD}" srcOrd="0" destOrd="0" presId="urn:microsoft.com/office/officeart/2005/8/layout/default"/>
    <dgm:cxn modelId="{10EA191F-6152-4184-896F-F8318511A112}" type="presOf" srcId="{4ED26063-EE12-4021-A397-CAC100BED18F}" destId="{84C36208-2635-4FE0-8D24-8FB018B0F1BD}" srcOrd="0" destOrd="0" presId="urn:microsoft.com/office/officeart/2005/8/layout/default"/>
    <dgm:cxn modelId="{B0042721-8BC5-4715-94B3-5688868127C0}" srcId="{714073EF-951C-44AE-A067-CCBB37ADAE99}" destId="{641A6009-37EF-4EFE-A752-C378CC48466B}" srcOrd="3" destOrd="0" parTransId="{C043DA44-7AD1-42CF-BB3A-C5F0DF296932}" sibTransId="{A6C11A08-DBC6-4962-872A-5D1E5C12D0F0}"/>
    <dgm:cxn modelId="{8BC72A2D-2C11-4100-8BAE-63476E9B5C51}" srcId="{714073EF-951C-44AE-A067-CCBB37ADAE99}" destId="{8FBDDC39-C10A-42CC-B111-8D20BA38F298}" srcOrd="5" destOrd="0" parTransId="{3F9EC8C5-0419-4F54-8A98-647D219885E8}" sibTransId="{CE81BFB9-E4FE-4D0F-AD60-93967323210B}"/>
    <dgm:cxn modelId="{C3607C32-B3FC-443C-BDF9-A3C278F723E7}" srcId="{714073EF-951C-44AE-A067-CCBB37ADAE99}" destId="{4ED26063-EE12-4021-A397-CAC100BED18F}" srcOrd="2" destOrd="0" parTransId="{203DBD70-30D6-4A4F-8420-EB0C7993A58D}" sibTransId="{62DFC903-2462-49CF-BCD3-05158DEA4BDF}"/>
    <dgm:cxn modelId="{F90BF247-72B7-44F3-A072-9F931C0CFFD9}" type="presOf" srcId="{882B251F-3692-4479-A529-772D08F622DE}" destId="{863710C4-10AC-4EE3-99B5-321E78772F2C}" srcOrd="0" destOrd="0" presId="urn:microsoft.com/office/officeart/2005/8/layout/default"/>
    <dgm:cxn modelId="{4E50AE57-5B48-445B-94EA-33514D66E085}" type="presOf" srcId="{8FBDDC39-C10A-42CC-B111-8D20BA38F298}" destId="{F0BB0E75-DAB8-49F5-9A5C-F569E755C30F}" srcOrd="0" destOrd="0" presId="urn:microsoft.com/office/officeart/2005/8/layout/default"/>
    <dgm:cxn modelId="{E4D0D280-5907-4507-BCC2-40806C39FC8D}" srcId="{714073EF-951C-44AE-A067-CCBB37ADAE99}" destId="{882B251F-3692-4479-A529-772D08F622DE}" srcOrd="0" destOrd="0" parTransId="{F3B77A58-A443-4049-A199-A79551C61262}" sibTransId="{6675D0A9-680A-4AAF-8B2B-D41271ADB2D6}"/>
    <dgm:cxn modelId="{B987F5AB-8C08-4699-AE61-D18F714405C7}" srcId="{714073EF-951C-44AE-A067-CCBB37ADAE99}" destId="{F452C4A3-B7B6-4810-9B35-03F577A1BC4A}" srcOrd="1" destOrd="0" parTransId="{224DF1EE-714C-45A6-9267-EC054F0FBCF2}" sibTransId="{EBA941BE-BFE8-4B61-81F7-2C829AF4C456}"/>
    <dgm:cxn modelId="{9BAD4EBA-23EF-4B33-8E80-068E1B49D43E}" type="presOf" srcId="{641A6009-37EF-4EFE-A752-C378CC48466B}" destId="{289CE1E0-E77F-4CED-9965-243A4C2C05BC}" srcOrd="0" destOrd="0" presId="urn:microsoft.com/office/officeart/2005/8/layout/default"/>
    <dgm:cxn modelId="{B6E6BCD8-C6D5-4514-87C8-0D5DA3BDF37A}" srcId="{714073EF-951C-44AE-A067-CCBB37ADAE99}" destId="{D5DDB40B-2804-4F27-BC10-B3D9DB9C53CA}" srcOrd="4" destOrd="0" parTransId="{3212A7DF-15C2-45C2-9543-27E244287567}" sibTransId="{803A78D4-35A1-44B4-B446-7B0D293498CA}"/>
    <dgm:cxn modelId="{95A384DB-C645-46CD-856D-C31272DD790C}" type="presOf" srcId="{F452C4A3-B7B6-4810-9B35-03F577A1BC4A}" destId="{4C76A1A7-4337-4B86-BB37-F8899765A0DB}" srcOrd="0" destOrd="0" presId="urn:microsoft.com/office/officeart/2005/8/layout/default"/>
    <dgm:cxn modelId="{46F7A5EB-63D2-4BAC-A0A8-78DCF6FE47D8}" type="presOf" srcId="{714073EF-951C-44AE-A067-CCBB37ADAE99}" destId="{3DFBE6DD-FCE4-4F03-998A-D5557EDAC4E5}" srcOrd="0" destOrd="0" presId="urn:microsoft.com/office/officeart/2005/8/layout/default"/>
    <dgm:cxn modelId="{D7BFE2D6-F94C-4776-B146-4BAF7671E8E5}" type="presParOf" srcId="{3DFBE6DD-FCE4-4F03-998A-D5557EDAC4E5}" destId="{863710C4-10AC-4EE3-99B5-321E78772F2C}" srcOrd="0" destOrd="0" presId="urn:microsoft.com/office/officeart/2005/8/layout/default"/>
    <dgm:cxn modelId="{B2ED2906-2D72-4326-BC57-12EE5B8185F2}" type="presParOf" srcId="{3DFBE6DD-FCE4-4F03-998A-D5557EDAC4E5}" destId="{CF3F57EF-C45C-4F38-B511-AA60CB13B545}" srcOrd="1" destOrd="0" presId="urn:microsoft.com/office/officeart/2005/8/layout/default"/>
    <dgm:cxn modelId="{A71AFD40-C9A5-4CFB-8D75-DE11C9CB36AA}" type="presParOf" srcId="{3DFBE6DD-FCE4-4F03-998A-D5557EDAC4E5}" destId="{4C76A1A7-4337-4B86-BB37-F8899765A0DB}" srcOrd="2" destOrd="0" presId="urn:microsoft.com/office/officeart/2005/8/layout/default"/>
    <dgm:cxn modelId="{8C59B2BA-2F41-4E58-833F-19856DDEFBAC}" type="presParOf" srcId="{3DFBE6DD-FCE4-4F03-998A-D5557EDAC4E5}" destId="{13E14359-08C6-4B93-8DC9-E5C6BAB49F6A}" srcOrd="3" destOrd="0" presId="urn:microsoft.com/office/officeart/2005/8/layout/default"/>
    <dgm:cxn modelId="{96DE31C3-E190-41D2-97D5-C71FFEB66EF1}" type="presParOf" srcId="{3DFBE6DD-FCE4-4F03-998A-D5557EDAC4E5}" destId="{84C36208-2635-4FE0-8D24-8FB018B0F1BD}" srcOrd="4" destOrd="0" presId="urn:microsoft.com/office/officeart/2005/8/layout/default"/>
    <dgm:cxn modelId="{05F2004B-2C79-49BB-A3F5-9053DA1B5500}" type="presParOf" srcId="{3DFBE6DD-FCE4-4F03-998A-D5557EDAC4E5}" destId="{36F17DB5-3A1A-47FD-B1F5-95D34C4E4940}" srcOrd="5" destOrd="0" presId="urn:microsoft.com/office/officeart/2005/8/layout/default"/>
    <dgm:cxn modelId="{6ED4F675-6B47-4043-B842-B7E6803785D4}" type="presParOf" srcId="{3DFBE6DD-FCE4-4F03-998A-D5557EDAC4E5}" destId="{289CE1E0-E77F-4CED-9965-243A4C2C05BC}" srcOrd="6" destOrd="0" presId="urn:microsoft.com/office/officeart/2005/8/layout/default"/>
    <dgm:cxn modelId="{15E13F45-BACF-4390-9EFB-8D6DC437A972}" type="presParOf" srcId="{3DFBE6DD-FCE4-4F03-998A-D5557EDAC4E5}" destId="{276DF8BF-D62F-4D89-85AE-0F7458B01803}" srcOrd="7" destOrd="0" presId="urn:microsoft.com/office/officeart/2005/8/layout/default"/>
    <dgm:cxn modelId="{C5BBC22D-99E3-4F46-8954-8476439310A4}" type="presParOf" srcId="{3DFBE6DD-FCE4-4F03-998A-D5557EDAC4E5}" destId="{397A06E5-10A3-46FC-B2DD-B2D212A506CD}" srcOrd="8" destOrd="0" presId="urn:microsoft.com/office/officeart/2005/8/layout/default"/>
    <dgm:cxn modelId="{7A291BB3-44A5-482F-8D60-4E3A1D7EF72A}" type="presParOf" srcId="{3DFBE6DD-FCE4-4F03-998A-D5557EDAC4E5}" destId="{2E9FF1B2-81AF-4313-AC70-401116E09B1B}" srcOrd="9" destOrd="0" presId="urn:microsoft.com/office/officeart/2005/8/layout/default"/>
    <dgm:cxn modelId="{2D579564-40E9-4814-AB84-1BD035422B3A}" type="presParOf" srcId="{3DFBE6DD-FCE4-4F03-998A-D5557EDAC4E5}" destId="{F0BB0E75-DAB8-49F5-9A5C-F569E755C30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EAB5ED-CE8D-4571-8856-1EFF5DF39FD6}"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9AA80BAB-CA3A-463C-BABB-1273730093A4}">
      <dgm:prSet/>
      <dgm:spPr/>
      <dgm:t>
        <a:bodyPr/>
        <a:lstStyle/>
        <a:p>
          <a:r>
            <a:rPr lang="en-US"/>
            <a:t>Remember, you can't care for others if you don't take care of yourself</a:t>
          </a:r>
        </a:p>
      </dgm:t>
    </dgm:pt>
    <dgm:pt modelId="{6F1A62E0-4EB1-4583-8363-38F20AAAF85D}" type="parTrans" cxnId="{B08DC194-3729-4B8E-AB98-6A57BEEE1ECD}">
      <dgm:prSet/>
      <dgm:spPr/>
      <dgm:t>
        <a:bodyPr/>
        <a:lstStyle/>
        <a:p>
          <a:endParaRPr lang="en-US"/>
        </a:p>
      </dgm:t>
    </dgm:pt>
    <dgm:pt modelId="{032DDD04-4BA9-49C6-AFC8-A321B1A9BA7F}" type="sibTrans" cxnId="{B08DC194-3729-4B8E-AB98-6A57BEEE1ECD}">
      <dgm:prSet/>
      <dgm:spPr/>
      <dgm:t>
        <a:bodyPr/>
        <a:lstStyle/>
        <a:p>
          <a:endParaRPr lang="en-US"/>
        </a:p>
      </dgm:t>
    </dgm:pt>
    <dgm:pt modelId="{488BE98C-02C0-4405-9BCC-D798E41786B9}">
      <dgm:prSet/>
      <dgm:spPr/>
      <dgm:t>
        <a:bodyPr/>
        <a:lstStyle/>
        <a:p>
          <a:pPr rtl="0"/>
          <a:r>
            <a:rPr lang="en-US"/>
            <a:t>Divide duties </a:t>
          </a:r>
          <a:r>
            <a:rPr lang="en-US">
              <a:latin typeface="Corbel"/>
            </a:rPr>
            <a:t>with co-workers,</a:t>
          </a:r>
          <a:r>
            <a:rPr lang="en-US"/>
            <a:t> family, friends, community groups, faith organizations</a:t>
          </a:r>
        </a:p>
      </dgm:t>
    </dgm:pt>
    <dgm:pt modelId="{B382670E-BA66-46FC-A2D7-7339859563AF}" type="parTrans" cxnId="{64395533-52A5-4C00-84C3-BB1C922E63DE}">
      <dgm:prSet/>
      <dgm:spPr/>
      <dgm:t>
        <a:bodyPr/>
        <a:lstStyle/>
        <a:p>
          <a:endParaRPr lang="en-US"/>
        </a:p>
      </dgm:t>
    </dgm:pt>
    <dgm:pt modelId="{DCAEA168-47E5-45BB-BC6F-BACBCA53F05F}" type="sibTrans" cxnId="{64395533-52A5-4C00-84C3-BB1C922E63DE}">
      <dgm:prSet/>
      <dgm:spPr/>
      <dgm:t>
        <a:bodyPr/>
        <a:lstStyle/>
        <a:p>
          <a:endParaRPr lang="en-US"/>
        </a:p>
      </dgm:t>
    </dgm:pt>
    <dgm:pt modelId="{4A2FB047-CE66-4FCD-83C8-55420FDB1636}">
      <dgm:prSet/>
      <dgm:spPr/>
      <dgm:t>
        <a:bodyPr/>
        <a:lstStyle/>
        <a:p>
          <a:r>
            <a:rPr lang="en-US"/>
            <a:t>Eat, hydrate, sleep, exercise...repeat</a:t>
          </a:r>
        </a:p>
      </dgm:t>
    </dgm:pt>
    <dgm:pt modelId="{3D46D5CF-1393-43B2-A598-CB768E0F0A14}" type="parTrans" cxnId="{50FDBE9E-5325-4BE0-A7C8-ACF61A7F7C55}">
      <dgm:prSet/>
      <dgm:spPr/>
      <dgm:t>
        <a:bodyPr/>
        <a:lstStyle/>
        <a:p>
          <a:endParaRPr lang="en-US"/>
        </a:p>
      </dgm:t>
    </dgm:pt>
    <dgm:pt modelId="{C72C81CA-7979-4F50-A4F4-E6002F00C07B}" type="sibTrans" cxnId="{50FDBE9E-5325-4BE0-A7C8-ACF61A7F7C55}">
      <dgm:prSet/>
      <dgm:spPr/>
      <dgm:t>
        <a:bodyPr/>
        <a:lstStyle/>
        <a:p>
          <a:endParaRPr lang="en-US"/>
        </a:p>
      </dgm:t>
    </dgm:pt>
    <dgm:pt modelId="{83234262-A828-4094-8DC6-62E0E46993CE}">
      <dgm:prSet/>
      <dgm:spPr/>
      <dgm:t>
        <a:bodyPr/>
        <a:lstStyle/>
        <a:p>
          <a:r>
            <a:rPr lang="en-US"/>
            <a:t>Take breaks, have some fun</a:t>
          </a:r>
        </a:p>
      </dgm:t>
    </dgm:pt>
    <dgm:pt modelId="{2E8F1763-0D08-4419-84E0-6B2EF9DC5C0A}" type="parTrans" cxnId="{27E2E56A-B451-4E18-8CEF-DEF23695F1FC}">
      <dgm:prSet/>
      <dgm:spPr/>
      <dgm:t>
        <a:bodyPr/>
        <a:lstStyle/>
        <a:p>
          <a:endParaRPr lang="en-US"/>
        </a:p>
      </dgm:t>
    </dgm:pt>
    <dgm:pt modelId="{DA68BD56-902F-46B4-AA46-6B66C6D1F359}" type="sibTrans" cxnId="{27E2E56A-B451-4E18-8CEF-DEF23695F1FC}">
      <dgm:prSet/>
      <dgm:spPr/>
      <dgm:t>
        <a:bodyPr/>
        <a:lstStyle/>
        <a:p>
          <a:endParaRPr lang="en-US"/>
        </a:p>
      </dgm:t>
    </dgm:pt>
    <dgm:pt modelId="{52F55AAE-46ED-4467-B9D9-04EC0D27BD25}">
      <dgm:prSet/>
      <dgm:spPr/>
      <dgm:t>
        <a:bodyPr/>
        <a:lstStyle/>
        <a:p>
          <a:r>
            <a:rPr lang="en-US"/>
            <a:t>Connect with others, reach out for support</a:t>
          </a:r>
        </a:p>
      </dgm:t>
    </dgm:pt>
    <dgm:pt modelId="{44736FED-42B7-4BFB-872D-2BF088440D0B}" type="parTrans" cxnId="{1764BB7C-29AA-4CFB-BCAD-4D8A1DFF05C5}">
      <dgm:prSet/>
      <dgm:spPr/>
      <dgm:t>
        <a:bodyPr/>
        <a:lstStyle/>
        <a:p>
          <a:endParaRPr lang="en-US"/>
        </a:p>
      </dgm:t>
    </dgm:pt>
    <dgm:pt modelId="{6E822175-3931-43C1-8A9A-934CA53B07B6}" type="sibTrans" cxnId="{1764BB7C-29AA-4CFB-BCAD-4D8A1DFF05C5}">
      <dgm:prSet/>
      <dgm:spPr/>
      <dgm:t>
        <a:bodyPr/>
        <a:lstStyle/>
        <a:p>
          <a:endParaRPr lang="en-US"/>
        </a:p>
      </dgm:t>
    </dgm:pt>
    <dgm:pt modelId="{22F57C36-175D-4A5F-B9C9-F6F9BFF59E4A}">
      <dgm:prSet phldr="0"/>
      <dgm:spPr/>
      <dgm:t>
        <a:bodyPr/>
        <a:lstStyle/>
        <a:p>
          <a:r>
            <a:rPr lang="en-US">
              <a:latin typeface="Corbel"/>
            </a:rPr>
            <a:t>Ask for (and accept!) help</a:t>
          </a:r>
        </a:p>
      </dgm:t>
    </dgm:pt>
    <dgm:pt modelId="{B7B0F780-9BEA-4208-9CAD-D3A1CA9115A3}" type="parTrans" cxnId="{0125B1CC-C81E-4A6F-90EE-7B709C0BCE6B}">
      <dgm:prSet/>
      <dgm:spPr/>
    </dgm:pt>
    <dgm:pt modelId="{BED45FBC-6F21-4B11-AA0E-44049FBBA876}" type="sibTrans" cxnId="{0125B1CC-C81E-4A6F-90EE-7B709C0BCE6B}">
      <dgm:prSet/>
      <dgm:spPr/>
      <dgm:t>
        <a:bodyPr/>
        <a:lstStyle/>
        <a:p>
          <a:endParaRPr lang="en-US"/>
        </a:p>
      </dgm:t>
    </dgm:pt>
    <dgm:pt modelId="{A2F1A713-3605-4E3B-BD6F-1FF6F06AC596}" type="pres">
      <dgm:prSet presAssocID="{B0EAB5ED-CE8D-4571-8856-1EFF5DF39FD6}" presName="root" presStyleCnt="0">
        <dgm:presLayoutVars>
          <dgm:dir/>
          <dgm:resizeHandles val="exact"/>
        </dgm:presLayoutVars>
      </dgm:prSet>
      <dgm:spPr/>
    </dgm:pt>
    <dgm:pt modelId="{9CB953C5-BA51-43AD-8CF4-C8FF32F37364}" type="pres">
      <dgm:prSet presAssocID="{9AA80BAB-CA3A-463C-BABB-1273730093A4}" presName="compNode" presStyleCnt="0"/>
      <dgm:spPr/>
    </dgm:pt>
    <dgm:pt modelId="{32059247-E84C-4C5E-B71B-593052AFA2E1}" type="pres">
      <dgm:prSet presAssocID="{9AA80BAB-CA3A-463C-BABB-1273730093A4}" presName="bgRect" presStyleLbl="bgShp" presStyleIdx="0" presStyleCnt="6"/>
      <dgm:spPr/>
    </dgm:pt>
    <dgm:pt modelId="{D63281B0-8C23-4C79-B8BA-19D003CBA2E7}" type="pres">
      <dgm:prSet presAssocID="{9AA80BAB-CA3A-463C-BABB-1273730093A4}"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nfused Person"/>
        </a:ext>
      </dgm:extLst>
    </dgm:pt>
    <dgm:pt modelId="{2D447720-ECA6-4D57-9FF5-E860F985C1CD}" type="pres">
      <dgm:prSet presAssocID="{9AA80BAB-CA3A-463C-BABB-1273730093A4}" presName="spaceRect" presStyleCnt="0"/>
      <dgm:spPr/>
    </dgm:pt>
    <dgm:pt modelId="{68911757-7C9E-4C28-84E6-4A5DEF2C1A1F}" type="pres">
      <dgm:prSet presAssocID="{9AA80BAB-CA3A-463C-BABB-1273730093A4}" presName="parTx" presStyleLbl="revTx" presStyleIdx="0" presStyleCnt="6">
        <dgm:presLayoutVars>
          <dgm:chMax val="0"/>
          <dgm:chPref val="0"/>
        </dgm:presLayoutVars>
      </dgm:prSet>
      <dgm:spPr/>
    </dgm:pt>
    <dgm:pt modelId="{36B465C3-0CC3-4CCE-B0FD-E223DD1C4849}" type="pres">
      <dgm:prSet presAssocID="{032DDD04-4BA9-49C6-AFC8-A321B1A9BA7F}" presName="sibTrans" presStyleCnt="0"/>
      <dgm:spPr/>
    </dgm:pt>
    <dgm:pt modelId="{5973C87F-3FE8-4E14-B06D-CAC67F682A39}" type="pres">
      <dgm:prSet presAssocID="{488BE98C-02C0-4405-9BCC-D798E41786B9}" presName="compNode" presStyleCnt="0"/>
      <dgm:spPr/>
    </dgm:pt>
    <dgm:pt modelId="{98B8A293-3D0D-4807-BC19-7E39448EFEB0}" type="pres">
      <dgm:prSet presAssocID="{488BE98C-02C0-4405-9BCC-D798E41786B9}" presName="bgRect" presStyleLbl="bgShp" presStyleIdx="1" presStyleCnt="6"/>
      <dgm:spPr/>
    </dgm:pt>
    <dgm:pt modelId="{A6329A87-244F-4D8E-BC7B-F2274FFBBEEC}" type="pres">
      <dgm:prSet presAssocID="{488BE98C-02C0-4405-9BCC-D798E41786B9}"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17E92024-CC84-47C2-9FF7-A8E7B714B002}" type="pres">
      <dgm:prSet presAssocID="{488BE98C-02C0-4405-9BCC-D798E41786B9}" presName="spaceRect" presStyleCnt="0"/>
      <dgm:spPr/>
    </dgm:pt>
    <dgm:pt modelId="{F54CBDE7-F00A-4B5A-98D3-4D3AD1A22D2C}" type="pres">
      <dgm:prSet presAssocID="{488BE98C-02C0-4405-9BCC-D798E41786B9}" presName="parTx" presStyleLbl="revTx" presStyleIdx="1" presStyleCnt="6">
        <dgm:presLayoutVars>
          <dgm:chMax val="0"/>
          <dgm:chPref val="0"/>
        </dgm:presLayoutVars>
      </dgm:prSet>
      <dgm:spPr/>
    </dgm:pt>
    <dgm:pt modelId="{A4E01F87-D050-472B-A202-DFE0C4325C72}" type="pres">
      <dgm:prSet presAssocID="{DCAEA168-47E5-45BB-BC6F-BACBCA53F05F}" presName="sibTrans" presStyleCnt="0"/>
      <dgm:spPr/>
    </dgm:pt>
    <dgm:pt modelId="{E4F4A586-4F3D-46B9-A061-78C5E90E6EA1}" type="pres">
      <dgm:prSet presAssocID="{4A2FB047-CE66-4FCD-83C8-55420FDB1636}" presName="compNode" presStyleCnt="0"/>
      <dgm:spPr/>
    </dgm:pt>
    <dgm:pt modelId="{ED32E841-6124-4B34-91B6-8DD5A575B77D}" type="pres">
      <dgm:prSet presAssocID="{4A2FB047-CE66-4FCD-83C8-55420FDB1636}" presName="bgRect" presStyleLbl="bgShp" presStyleIdx="2" presStyleCnt="6"/>
      <dgm:spPr/>
    </dgm:pt>
    <dgm:pt modelId="{E2181F66-DF37-49F0-821D-C14475AE1438}" type="pres">
      <dgm:prSet presAssocID="{4A2FB047-CE66-4FCD-83C8-55420FDB1636}"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Hand with Plant"/>
        </a:ext>
      </dgm:extLst>
    </dgm:pt>
    <dgm:pt modelId="{36B01EC8-DE06-45BD-83D4-95B0D2050C3A}" type="pres">
      <dgm:prSet presAssocID="{4A2FB047-CE66-4FCD-83C8-55420FDB1636}" presName="spaceRect" presStyleCnt="0"/>
      <dgm:spPr/>
    </dgm:pt>
    <dgm:pt modelId="{29F1FB69-CAA8-48B1-BA23-79BB359D0194}" type="pres">
      <dgm:prSet presAssocID="{4A2FB047-CE66-4FCD-83C8-55420FDB1636}" presName="parTx" presStyleLbl="revTx" presStyleIdx="2" presStyleCnt="6">
        <dgm:presLayoutVars>
          <dgm:chMax val="0"/>
          <dgm:chPref val="0"/>
        </dgm:presLayoutVars>
      </dgm:prSet>
      <dgm:spPr/>
    </dgm:pt>
    <dgm:pt modelId="{D996E0E4-9AEC-4F73-9CAD-ECCAEC78CCEF}" type="pres">
      <dgm:prSet presAssocID="{C72C81CA-7979-4F50-A4F4-E6002F00C07B}" presName="sibTrans" presStyleCnt="0"/>
      <dgm:spPr/>
    </dgm:pt>
    <dgm:pt modelId="{FEFB264C-F64E-4981-8C0E-F28B66A5A1CF}" type="pres">
      <dgm:prSet presAssocID="{83234262-A828-4094-8DC6-62E0E46993CE}" presName="compNode" presStyleCnt="0"/>
      <dgm:spPr/>
    </dgm:pt>
    <dgm:pt modelId="{8C6D9FA9-C1FA-458B-824C-AF5F75B7B834}" type="pres">
      <dgm:prSet presAssocID="{83234262-A828-4094-8DC6-62E0E46993CE}" presName="bgRect" presStyleLbl="bgShp" presStyleIdx="3" presStyleCnt="6"/>
      <dgm:spPr/>
    </dgm:pt>
    <dgm:pt modelId="{302AD834-B3B4-45DC-AA76-0B42947E118E}" type="pres">
      <dgm:prSet presAssocID="{83234262-A828-4094-8DC6-62E0E46993CE}"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ce"/>
        </a:ext>
      </dgm:extLst>
    </dgm:pt>
    <dgm:pt modelId="{3F71552C-60A5-4A48-BB8E-97967AB9598D}" type="pres">
      <dgm:prSet presAssocID="{83234262-A828-4094-8DC6-62E0E46993CE}" presName="spaceRect" presStyleCnt="0"/>
      <dgm:spPr/>
    </dgm:pt>
    <dgm:pt modelId="{2027BF9C-76E9-4C42-A0A3-18333D6A2FE0}" type="pres">
      <dgm:prSet presAssocID="{83234262-A828-4094-8DC6-62E0E46993CE}" presName="parTx" presStyleLbl="revTx" presStyleIdx="3" presStyleCnt="6">
        <dgm:presLayoutVars>
          <dgm:chMax val="0"/>
          <dgm:chPref val="0"/>
        </dgm:presLayoutVars>
      </dgm:prSet>
      <dgm:spPr/>
    </dgm:pt>
    <dgm:pt modelId="{D1F55E27-89AD-461C-8B4A-7DE9A4B4C09C}" type="pres">
      <dgm:prSet presAssocID="{DA68BD56-902F-46B4-AA46-6B66C6D1F359}" presName="sibTrans" presStyleCnt="0"/>
      <dgm:spPr/>
    </dgm:pt>
    <dgm:pt modelId="{0C0CA2BF-CDEF-4F1A-9CDC-5DDD28E8B236}" type="pres">
      <dgm:prSet presAssocID="{52F55AAE-46ED-4467-B9D9-04EC0D27BD25}" presName="compNode" presStyleCnt="0"/>
      <dgm:spPr/>
    </dgm:pt>
    <dgm:pt modelId="{DFEFEC92-F3E1-44C3-8EC4-3BB175599971}" type="pres">
      <dgm:prSet presAssocID="{52F55AAE-46ED-4467-B9D9-04EC0D27BD25}" presName="bgRect" presStyleLbl="bgShp" presStyleIdx="4" presStyleCnt="6"/>
      <dgm:spPr/>
    </dgm:pt>
    <dgm:pt modelId="{1B9C7444-50D9-40F8-878D-8AD2405524E1}" type="pres">
      <dgm:prSet presAssocID="{52F55AAE-46ED-4467-B9D9-04EC0D27BD25}"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ocial Network"/>
        </a:ext>
      </dgm:extLst>
    </dgm:pt>
    <dgm:pt modelId="{FBD04A21-00A2-4E89-A8C2-EE1E9792B754}" type="pres">
      <dgm:prSet presAssocID="{52F55AAE-46ED-4467-B9D9-04EC0D27BD25}" presName="spaceRect" presStyleCnt="0"/>
      <dgm:spPr/>
    </dgm:pt>
    <dgm:pt modelId="{3957311C-F1DF-4D38-9DCF-F03CC533F03D}" type="pres">
      <dgm:prSet presAssocID="{52F55AAE-46ED-4467-B9D9-04EC0D27BD25}" presName="parTx" presStyleLbl="revTx" presStyleIdx="4" presStyleCnt="6">
        <dgm:presLayoutVars>
          <dgm:chMax val="0"/>
          <dgm:chPref val="0"/>
        </dgm:presLayoutVars>
      </dgm:prSet>
      <dgm:spPr/>
    </dgm:pt>
    <dgm:pt modelId="{F45438C5-C7C0-48ED-A973-647F268B3637}" type="pres">
      <dgm:prSet presAssocID="{6E822175-3931-43C1-8A9A-934CA53B07B6}" presName="sibTrans" presStyleCnt="0"/>
      <dgm:spPr/>
    </dgm:pt>
    <dgm:pt modelId="{DDF2E73A-4697-443E-A107-CE1364D727D0}" type="pres">
      <dgm:prSet presAssocID="{22F57C36-175D-4A5F-B9C9-F6F9BFF59E4A}" presName="compNode" presStyleCnt="0"/>
      <dgm:spPr/>
    </dgm:pt>
    <dgm:pt modelId="{8CF031D4-1E77-4E5D-9D58-4844D1D8A1BF}" type="pres">
      <dgm:prSet presAssocID="{22F57C36-175D-4A5F-B9C9-F6F9BFF59E4A}" presName="bgRect" presStyleLbl="bgShp" presStyleIdx="5" presStyleCnt="6"/>
      <dgm:spPr/>
    </dgm:pt>
    <dgm:pt modelId="{7ABF637D-1A90-4135-87E1-24E2747EBB0C}" type="pres">
      <dgm:prSet presAssocID="{22F57C36-175D-4A5F-B9C9-F6F9BFF59E4A}"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tecting Hand"/>
        </a:ext>
      </dgm:extLst>
    </dgm:pt>
    <dgm:pt modelId="{A858EB9C-3BFC-4095-94A4-12DD36859CEB}" type="pres">
      <dgm:prSet presAssocID="{22F57C36-175D-4A5F-B9C9-F6F9BFF59E4A}" presName="spaceRect" presStyleCnt="0"/>
      <dgm:spPr/>
    </dgm:pt>
    <dgm:pt modelId="{29F32148-C164-4C85-AA93-29EB7AC23102}" type="pres">
      <dgm:prSet presAssocID="{22F57C36-175D-4A5F-B9C9-F6F9BFF59E4A}" presName="parTx" presStyleLbl="revTx" presStyleIdx="5" presStyleCnt="6">
        <dgm:presLayoutVars>
          <dgm:chMax val="0"/>
          <dgm:chPref val="0"/>
        </dgm:presLayoutVars>
      </dgm:prSet>
      <dgm:spPr/>
    </dgm:pt>
  </dgm:ptLst>
  <dgm:cxnLst>
    <dgm:cxn modelId="{64395533-52A5-4C00-84C3-BB1C922E63DE}" srcId="{B0EAB5ED-CE8D-4571-8856-1EFF5DF39FD6}" destId="{488BE98C-02C0-4405-9BCC-D798E41786B9}" srcOrd="1" destOrd="0" parTransId="{B382670E-BA66-46FC-A2D7-7339859563AF}" sibTransId="{DCAEA168-47E5-45BB-BC6F-BACBCA53F05F}"/>
    <dgm:cxn modelId="{37423035-CC93-46B0-A4DF-194103677BFA}" type="presOf" srcId="{B0EAB5ED-CE8D-4571-8856-1EFF5DF39FD6}" destId="{A2F1A713-3605-4E3B-BD6F-1FF6F06AC596}" srcOrd="0" destOrd="0" presId="urn:microsoft.com/office/officeart/2018/2/layout/IconVerticalSolidList"/>
    <dgm:cxn modelId="{A1E7653D-F0F0-4EBA-960E-70E1DF5F6FAD}" type="presOf" srcId="{9AA80BAB-CA3A-463C-BABB-1273730093A4}" destId="{68911757-7C9E-4C28-84E6-4A5DEF2C1A1F}" srcOrd="0" destOrd="0" presId="urn:microsoft.com/office/officeart/2018/2/layout/IconVerticalSolidList"/>
    <dgm:cxn modelId="{BB287340-3DC1-4A2D-8D30-A82702FC9A2D}" type="presOf" srcId="{22F57C36-175D-4A5F-B9C9-F6F9BFF59E4A}" destId="{29F32148-C164-4C85-AA93-29EB7AC23102}" srcOrd="0" destOrd="0" presId="urn:microsoft.com/office/officeart/2018/2/layout/IconVerticalSolidList"/>
    <dgm:cxn modelId="{27E2E56A-B451-4E18-8CEF-DEF23695F1FC}" srcId="{B0EAB5ED-CE8D-4571-8856-1EFF5DF39FD6}" destId="{83234262-A828-4094-8DC6-62E0E46993CE}" srcOrd="3" destOrd="0" parTransId="{2E8F1763-0D08-4419-84E0-6B2EF9DC5C0A}" sibTransId="{DA68BD56-902F-46B4-AA46-6B66C6D1F359}"/>
    <dgm:cxn modelId="{4450D274-778B-4FC9-9676-5D172F49D9A4}" type="presOf" srcId="{488BE98C-02C0-4405-9BCC-D798E41786B9}" destId="{F54CBDE7-F00A-4B5A-98D3-4D3AD1A22D2C}" srcOrd="0" destOrd="0" presId="urn:microsoft.com/office/officeart/2018/2/layout/IconVerticalSolidList"/>
    <dgm:cxn modelId="{1764BB7C-29AA-4CFB-BCAD-4D8A1DFF05C5}" srcId="{B0EAB5ED-CE8D-4571-8856-1EFF5DF39FD6}" destId="{52F55AAE-46ED-4467-B9D9-04EC0D27BD25}" srcOrd="4" destOrd="0" parTransId="{44736FED-42B7-4BFB-872D-2BF088440D0B}" sibTransId="{6E822175-3931-43C1-8A9A-934CA53B07B6}"/>
    <dgm:cxn modelId="{B08DC194-3729-4B8E-AB98-6A57BEEE1ECD}" srcId="{B0EAB5ED-CE8D-4571-8856-1EFF5DF39FD6}" destId="{9AA80BAB-CA3A-463C-BABB-1273730093A4}" srcOrd="0" destOrd="0" parTransId="{6F1A62E0-4EB1-4583-8363-38F20AAAF85D}" sibTransId="{032DDD04-4BA9-49C6-AFC8-A321B1A9BA7F}"/>
    <dgm:cxn modelId="{50FDBE9E-5325-4BE0-A7C8-ACF61A7F7C55}" srcId="{B0EAB5ED-CE8D-4571-8856-1EFF5DF39FD6}" destId="{4A2FB047-CE66-4FCD-83C8-55420FDB1636}" srcOrd="2" destOrd="0" parTransId="{3D46D5CF-1393-43B2-A598-CB768E0F0A14}" sibTransId="{C72C81CA-7979-4F50-A4F4-E6002F00C07B}"/>
    <dgm:cxn modelId="{0125B1CC-C81E-4A6F-90EE-7B709C0BCE6B}" srcId="{B0EAB5ED-CE8D-4571-8856-1EFF5DF39FD6}" destId="{22F57C36-175D-4A5F-B9C9-F6F9BFF59E4A}" srcOrd="5" destOrd="0" parTransId="{B7B0F780-9BEA-4208-9CAD-D3A1CA9115A3}" sibTransId="{BED45FBC-6F21-4B11-AA0E-44049FBBA876}"/>
    <dgm:cxn modelId="{0919A5D5-04D7-47A4-A897-7CDB621B2E43}" type="presOf" srcId="{52F55AAE-46ED-4467-B9D9-04EC0D27BD25}" destId="{3957311C-F1DF-4D38-9DCF-F03CC533F03D}" srcOrd="0" destOrd="0" presId="urn:microsoft.com/office/officeart/2018/2/layout/IconVerticalSolidList"/>
    <dgm:cxn modelId="{EF1A7AD6-B7BE-4337-A6F8-02534A24DD54}" type="presOf" srcId="{4A2FB047-CE66-4FCD-83C8-55420FDB1636}" destId="{29F1FB69-CAA8-48B1-BA23-79BB359D0194}" srcOrd="0" destOrd="0" presId="urn:microsoft.com/office/officeart/2018/2/layout/IconVerticalSolidList"/>
    <dgm:cxn modelId="{2F1662F0-A158-4ABF-85E4-4CD7A87A0051}" type="presOf" srcId="{83234262-A828-4094-8DC6-62E0E46993CE}" destId="{2027BF9C-76E9-4C42-A0A3-18333D6A2FE0}" srcOrd="0" destOrd="0" presId="urn:microsoft.com/office/officeart/2018/2/layout/IconVerticalSolidList"/>
    <dgm:cxn modelId="{629B1166-DE4F-4B49-8DD2-C21352C05736}" type="presParOf" srcId="{A2F1A713-3605-4E3B-BD6F-1FF6F06AC596}" destId="{9CB953C5-BA51-43AD-8CF4-C8FF32F37364}" srcOrd="0" destOrd="0" presId="urn:microsoft.com/office/officeart/2018/2/layout/IconVerticalSolidList"/>
    <dgm:cxn modelId="{A58C4632-C4F9-48EA-BDAB-B84879C77AF1}" type="presParOf" srcId="{9CB953C5-BA51-43AD-8CF4-C8FF32F37364}" destId="{32059247-E84C-4C5E-B71B-593052AFA2E1}" srcOrd="0" destOrd="0" presId="urn:microsoft.com/office/officeart/2018/2/layout/IconVerticalSolidList"/>
    <dgm:cxn modelId="{3FD270B8-A741-497A-B03C-1FC7EE9A75DA}" type="presParOf" srcId="{9CB953C5-BA51-43AD-8CF4-C8FF32F37364}" destId="{D63281B0-8C23-4C79-B8BA-19D003CBA2E7}" srcOrd="1" destOrd="0" presId="urn:microsoft.com/office/officeart/2018/2/layout/IconVerticalSolidList"/>
    <dgm:cxn modelId="{F6C03BBC-6B3F-4DA9-83C4-5419B4DE4F7C}" type="presParOf" srcId="{9CB953C5-BA51-43AD-8CF4-C8FF32F37364}" destId="{2D447720-ECA6-4D57-9FF5-E860F985C1CD}" srcOrd="2" destOrd="0" presId="urn:microsoft.com/office/officeart/2018/2/layout/IconVerticalSolidList"/>
    <dgm:cxn modelId="{51D4832E-B7F9-4B2F-8C17-B2BFF214A33B}" type="presParOf" srcId="{9CB953C5-BA51-43AD-8CF4-C8FF32F37364}" destId="{68911757-7C9E-4C28-84E6-4A5DEF2C1A1F}" srcOrd="3" destOrd="0" presId="urn:microsoft.com/office/officeart/2018/2/layout/IconVerticalSolidList"/>
    <dgm:cxn modelId="{420CE84A-289C-4484-9C11-5230DCFAD087}" type="presParOf" srcId="{A2F1A713-3605-4E3B-BD6F-1FF6F06AC596}" destId="{36B465C3-0CC3-4CCE-B0FD-E223DD1C4849}" srcOrd="1" destOrd="0" presId="urn:microsoft.com/office/officeart/2018/2/layout/IconVerticalSolidList"/>
    <dgm:cxn modelId="{2B0C4AED-1BCC-4C45-8CAC-D671914ACBDE}" type="presParOf" srcId="{A2F1A713-3605-4E3B-BD6F-1FF6F06AC596}" destId="{5973C87F-3FE8-4E14-B06D-CAC67F682A39}" srcOrd="2" destOrd="0" presId="urn:microsoft.com/office/officeart/2018/2/layout/IconVerticalSolidList"/>
    <dgm:cxn modelId="{EF152AE8-4661-4D8E-91CE-CD776DCFE4AA}" type="presParOf" srcId="{5973C87F-3FE8-4E14-B06D-CAC67F682A39}" destId="{98B8A293-3D0D-4807-BC19-7E39448EFEB0}" srcOrd="0" destOrd="0" presId="urn:microsoft.com/office/officeart/2018/2/layout/IconVerticalSolidList"/>
    <dgm:cxn modelId="{86DE8AD2-5EBE-4008-BFF1-27A25E1E700F}" type="presParOf" srcId="{5973C87F-3FE8-4E14-B06D-CAC67F682A39}" destId="{A6329A87-244F-4D8E-BC7B-F2274FFBBEEC}" srcOrd="1" destOrd="0" presId="urn:microsoft.com/office/officeart/2018/2/layout/IconVerticalSolidList"/>
    <dgm:cxn modelId="{1931B49B-EE5D-47FD-B7DE-6994618E338D}" type="presParOf" srcId="{5973C87F-3FE8-4E14-B06D-CAC67F682A39}" destId="{17E92024-CC84-47C2-9FF7-A8E7B714B002}" srcOrd="2" destOrd="0" presId="urn:microsoft.com/office/officeart/2018/2/layout/IconVerticalSolidList"/>
    <dgm:cxn modelId="{9AD5F6B6-C219-46DF-B6CA-747C762220AF}" type="presParOf" srcId="{5973C87F-3FE8-4E14-B06D-CAC67F682A39}" destId="{F54CBDE7-F00A-4B5A-98D3-4D3AD1A22D2C}" srcOrd="3" destOrd="0" presId="urn:microsoft.com/office/officeart/2018/2/layout/IconVerticalSolidList"/>
    <dgm:cxn modelId="{853491E3-E1DD-4369-9CBD-D8D875A5FFAF}" type="presParOf" srcId="{A2F1A713-3605-4E3B-BD6F-1FF6F06AC596}" destId="{A4E01F87-D050-472B-A202-DFE0C4325C72}" srcOrd="3" destOrd="0" presId="urn:microsoft.com/office/officeart/2018/2/layout/IconVerticalSolidList"/>
    <dgm:cxn modelId="{CE269AF4-F2DB-4236-8D56-A1C157B4A337}" type="presParOf" srcId="{A2F1A713-3605-4E3B-BD6F-1FF6F06AC596}" destId="{E4F4A586-4F3D-46B9-A061-78C5E90E6EA1}" srcOrd="4" destOrd="0" presId="urn:microsoft.com/office/officeart/2018/2/layout/IconVerticalSolidList"/>
    <dgm:cxn modelId="{226D9667-6BCA-49B3-8094-983373CC76B5}" type="presParOf" srcId="{E4F4A586-4F3D-46B9-A061-78C5E90E6EA1}" destId="{ED32E841-6124-4B34-91B6-8DD5A575B77D}" srcOrd="0" destOrd="0" presId="urn:microsoft.com/office/officeart/2018/2/layout/IconVerticalSolidList"/>
    <dgm:cxn modelId="{CCA977C3-55B8-49A1-B30F-F0B3D26162AA}" type="presParOf" srcId="{E4F4A586-4F3D-46B9-A061-78C5E90E6EA1}" destId="{E2181F66-DF37-49F0-821D-C14475AE1438}" srcOrd="1" destOrd="0" presId="urn:microsoft.com/office/officeart/2018/2/layout/IconVerticalSolidList"/>
    <dgm:cxn modelId="{769FFBDE-0E77-48D1-AEB8-518E07221356}" type="presParOf" srcId="{E4F4A586-4F3D-46B9-A061-78C5E90E6EA1}" destId="{36B01EC8-DE06-45BD-83D4-95B0D2050C3A}" srcOrd="2" destOrd="0" presId="urn:microsoft.com/office/officeart/2018/2/layout/IconVerticalSolidList"/>
    <dgm:cxn modelId="{A81D5A0E-A234-45EC-867D-572C7D9BD999}" type="presParOf" srcId="{E4F4A586-4F3D-46B9-A061-78C5E90E6EA1}" destId="{29F1FB69-CAA8-48B1-BA23-79BB359D0194}" srcOrd="3" destOrd="0" presId="urn:microsoft.com/office/officeart/2018/2/layout/IconVerticalSolidList"/>
    <dgm:cxn modelId="{EF78839A-05C9-4983-B26E-AF5D6D6DA3C6}" type="presParOf" srcId="{A2F1A713-3605-4E3B-BD6F-1FF6F06AC596}" destId="{D996E0E4-9AEC-4F73-9CAD-ECCAEC78CCEF}" srcOrd="5" destOrd="0" presId="urn:microsoft.com/office/officeart/2018/2/layout/IconVerticalSolidList"/>
    <dgm:cxn modelId="{97FAB65A-AAC5-4F5C-B3C8-D4F61FCAE037}" type="presParOf" srcId="{A2F1A713-3605-4E3B-BD6F-1FF6F06AC596}" destId="{FEFB264C-F64E-4981-8C0E-F28B66A5A1CF}" srcOrd="6" destOrd="0" presId="urn:microsoft.com/office/officeart/2018/2/layout/IconVerticalSolidList"/>
    <dgm:cxn modelId="{8267DD24-BB83-4FEE-A826-62A9DDB89F81}" type="presParOf" srcId="{FEFB264C-F64E-4981-8C0E-F28B66A5A1CF}" destId="{8C6D9FA9-C1FA-458B-824C-AF5F75B7B834}" srcOrd="0" destOrd="0" presId="urn:microsoft.com/office/officeart/2018/2/layout/IconVerticalSolidList"/>
    <dgm:cxn modelId="{FE87E917-EA90-4BFC-A9BD-9E69BBCC34E7}" type="presParOf" srcId="{FEFB264C-F64E-4981-8C0E-F28B66A5A1CF}" destId="{302AD834-B3B4-45DC-AA76-0B42947E118E}" srcOrd="1" destOrd="0" presId="urn:microsoft.com/office/officeart/2018/2/layout/IconVerticalSolidList"/>
    <dgm:cxn modelId="{60135344-94F7-47DE-A427-101FC9C9F804}" type="presParOf" srcId="{FEFB264C-F64E-4981-8C0E-F28B66A5A1CF}" destId="{3F71552C-60A5-4A48-BB8E-97967AB9598D}" srcOrd="2" destOrd="0" presId="urn:microsoft.com/office/officeart/2018/2/layout/IconVerticalSolidList"/>
    <dgm:cxn modelId="{CADD1D11-B8D6-41DC-B5FB-1663F7FFA627}" type="presParOf" srcId="{FEFB264C-F64E-4981-8C0E-F28B66A5A1CF}" destId="{2027BF9C-76E9-4C42-A0A3-18333D6A2FE0}" srcOrd="3" destOrd="0" presId="urn:microsoft.com/office/officeart/2018/2/layout/IconVerticalSolidList"/>
    <dgm:cxn modelId="{557555C2-39E7-4464-B1AE-814EF9B0B9FC}" type="presParOf" srcId="{A2F1A713-3605-4E3B-BD6F-1FF6F06AC596}" destId="{D1F55E27-89AD-461C-8B4A-7DE9A4B4C09C}" srcOrd="7" destOrd="0" presId="urn:microsoft.com/office/officeart/2018/2/layout/IconVerticalSolidList"/>
    <dgm:cxn modelId="{46A0AF11-0CCF-42CB-84F1-87BC971B82FD}" type="presParOf" srcId="{A2F1A713-3605-4E3B-BD6F-1FF6F06AC596}" destId="{0C0CA2BF-CDEF-4F1A-9CDC-5DDD28E8B236}" srcOrd="8" destOrd="0" presId="urn:microsoft.com/office/officeart/2018/2/layout/IconVerticalSolidList"/>
    <dgm:cxn modelId="{3EF90350-D0A1-4AC0-AA68-93930C4CD944}" type="presParOf" srcId="{0C0CA2BF-CDEF-4F1A-9CDC-5DDD28E8B236}" destId="{DFEFEC92-F3E1-44C3-8EC4-3BB175599971}" srcOrd="0" destOrd="0" presId="urn:microsoft.com/office/officeart/2018/2/layout/IconVerticalSolidList"/>
    <dgm:cxn modelId="{42204AE5-686A-4A25-9206-FC7705642922}" type="presParOf" srcId="{0C0CA2BF-CDEF-4F1A-9CDC-5DDD28E8B236}" destId="{1B9C7444-50D9-40F8-878D-8AD2405524E1}" srcOrd="1" destOrd="0" presId="urn:microsoft.com/office/officeart/2018/2/layout/IconVerticalSolidList"/>
    <dgm:cxn modelId="{DB66CAC3-147C-44A1-81AA-1AFA3AFE5259}" type="presParOf" srcId="{0C0CA2BF-CDEF-4F1A-9CDC-5DDD28E8B236}" destId="{FBD04A21-00A2-4E89-A8C2-EE1E9792B754}" srcOrd="2" destOrd="0" presId="urn:microsoft.com/office/officeart/2018/2/layout/IconVerticalSolidList"/>
    <dgm:cxn modelId="{BFC75F20-AB99-423D-AE91-5D6B0F2DAFAB}" type="presParOf" srcId="{0C0CA2BF-CDEF-4F1A-9CDC-5DDD28E8B236}" destId="{3957311C-F1DF-4D38-9DCF-F03CC533F03D}" srcOrd="3" destOrd="0" presId="urn:microsoft.com/office/officeart/2018/2/layout/IconVerticalSolidList"/>
    <dgm:cxn modelId="{95D64CC4-1554-4F70-91DB-06FA895D200D}" type="presParOf" srcId="{A2F1A713-3605-4E3B-BD6F-1FF6F06AC596}" destId="{F45438C5-C7C0-48ED-A973-647F268B3637}" srcOrd="9" destOrd="0" presId="urn:microsoft.com/office/officeart/2018/2/layout/IconVerticalSolidList"/>
    <dgm:cxn modelId="{B8E8C8CD-D37F-4A89-AB2D-E576DC499FAD}" type="presParOf" srcId="{A2F1A713-3605-4E3B-BD6F-1FF6F06AC596}" destId="{DDF2E73A-4697-443E-A107-CE1364D727D0}" srcOrd="10" destOrd="0" presId="urn:microsoft.com/office/officeart/2018/2/layout/IconVerticalSolidList"/>
    <dgm:cxn modelId="{2187A959-2CE8-4BEB-8C59-77570DB42530}" type="presParOf" srcId="{DDF2E73A-4697-443E-A107-CE1364D727D0}" destId="{8CF031D4-1E77-4E5D-9D58-4844D1D8A1BF}" srcOrd="0" destOrd="0" presId="urn:microsoft.com/office/officeart/2018/2/layout/IconVerticalSolidList"/>
    <dgm:cxn modelId="{152C76D8-2072-45B1-A96A-1F269A52B62D}" type="presParOf" srcId="{DDF2E73A-4697-443E-A107-CE1364D727D0}" destId="{7ABF637D-1A90-4135-87E1-24E2747EBB0C}" srcOrd="1" destOrd="0" presId="urn:microsoft.com/office/officeart/2018/2/layout/IconVerticalSolidList"/>
    <dgm:cxn modelId="{69E02816-4D94-460B-B9E2-627B73C5F99C}" type="presParOf" srcId="{DDF2E73A-4697-443E-A107-CE1364D727D0}" destId="{A858EB9C-3BFC-4095-94A4-12DD36859CEB}" srcOrd="2" destOrd="0" presId="urn:microsoft.com/office/officeart/2018/2/layout/IconVerticalSolidList"/>
    <dgm:cxn modelId="{180ECC65-69A7-4D93-99DF-BEBE1193D068}" type="presParOf" srcId="{DDF2E73A-4697-443E-A107-CE1364D727D0}" destId="{29F32148-C164-4C85-AA93-29EB7AC231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81A1DC-55AE-4570-B373-947B8D0ED00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DA67F7-0B13-45BE-9096-D4D643E50DE8}">
      <dgm:prSet custT="1"/>
      <dgm:spPr/>
      <dgm:t>
        <a:bodyPr/>
        <a:lstStyle/>
        <a:p>
          <a:pPr>
            <a:defRPr cap="all"/>
          </a:pPr>
          <a:r>
            <a:rPr lang="en-US" sz="1600"/>
            <a:t>Is there a physical cause of your anxiety/depression/emotions? Impact of medications or medical procedures?</a:t>
          </a:r>
        </a:p>
      </dgm:t>
    </dgm:pt>
    <dgm:pt modelId="{2C0EF02D-E4D9-458D-A11B-5BFB6F754544}" type="parTrans" cxnId="{E5CE8C6E-E616-48B0-BAFA-C747C51592C9}">
      <dgm:prSet/>
      <dgm:spPr/>
      <dgm:t>
        <a:bodyPr/>
        <a:lstStyle/>
        <a:p>
          <a:endParaRPr lang="en-US" sz="2800"/>
        </a:p>
      </dgm:t>
    </dgm:pt>
    <dgm:pt modelId="{0A1CFCFE-4361-4DDC-8562-EAC1AAAF3503}" type="sibTrans" cxnId="{E5CE8C6E-E616-48B0-BAFA-C747C51592C9}">
      <dgm:prSet/>
      <dgm:spPr/>
      <dgm:t>
        <a:bodyPr/>
        <a:lstStyle/>
        <a:p>
          <a:endParaRPr lang="en-US" sz="2800"/>
        </a:p>
      </dgm:t>
    </dgm:pt>
    <dgm:pt modelId="{50A2733E-33DC-4F7E-9486-5444383832B3}">
      <dgm:prSet custT="1"/>
      <dgm:spPr/>
      <dgm:t>
        <a:bodyPr/>
        <a:lstStyle/>
        <a:p>
          <a:pPr>
            <a:defRPr cap="all"/>
          </a:pPr>
          <a:r>
            <a:rPr lang="en-US" sz="1600"/>
            <a:t>Talk to the people around you.</a:t>
          </a:r>
        </a:p>
      </dgm:t>
    </dgm:pt>
    <dgm:pt modelId="{A46A7F67-D11F-474F-A306-2B976B10DF3D}" type="parTrans" cxnId="{DEC74582-9FD0-4970-94E3-DB235628F29D}">
      <dgm:prSet/>
      <dgm:spPr/>
      <dgm:t>
        <a:bodyPr/>
        <a:lstStyle/>
        <a:p>
          <a:endParaRPr lang="en-US" sz="2800"/>
        </a:p>
      </dgm:t>
    </dgm:pt>
    <dgm:pt modelId="{0D849212-731F-4052-9C4E-025F1265E87E}" type="sibTrans" cxnId="{DEC74582-9FD0-4970-94E3-DB235628F29D}">
      <dgm:prSet/>
      <dgm:spPr/>
      <dgm:t>
        <a:bodyPr/>
        <a:lstStyle/>
        <a:p>
          <a:endParaRPr lang="en-US" sz="2800"/>
        </a:p>
      </dgm:t>
    </dgm:pt>
    <dgm:pt modelId="{FAA9A87C-EC95-4327-9BA4-6D3CEBF62C82}">
      <dgm:prSet custT="1"/>
      <dgm:spPr/>
      <dgm:t>
        <a:bodyPr/>
        <a:lstStyle/>
        <a:p>
          <a:pPr>
            <a:defRPr cap="all"/>
          </a:pPr>
          <a:r>
            <a:rPr lang="en-US" sz="1600"/>
            <a:t>Remember gut/brain connection, be mindful of your digestive system</a:t>
          </a:r>
        </a:p>
      </dgm:t>
    </dgm:pt>
    <dgm:pt modelId="{39E91D0F-25BD-4DF2-8DA6-35D5F68B422B}" type="parTrans" cxnId="{C481C106-802E-4AF9-8C58-5324CFE30249}">
      <dgm:prSet/>
      <dgm:spPr/>
      <dgm:t>
        <a:bodyPr/>
        <a:lstStyle/>
        <a:p>
          <a:endParaRPr lang="en-US" sz="2800"/>
        </a:p>
      </dgm:t>
    </dgm:pt>
    <dgm:pt modelId="{C0993D6E-3D6E-4B71-8657-36EC63A8EC7D}" type="sibTrans" cxnId="{C481C106-802E-4AF9-8C58-5324CFE30249}">
      <dgm:prSet/>
      <dgm:spPr/>
      <dgm:t>
        <a:bodyPr/>
        <a:lstStyle/>
        <a:p>
          <a:endParaRPr lang="en-US" sz="2800"/>
        </a:p>
      </dgm:t>
    </dgm:pt>
    <dgm:pt modelId="{C0D38BA4-09A8-42BB-9AAD-73C0C10CE7A0}">
      <dgm:prSet custT="1"/>
      <dgm:spPr/>
      <dgm:t>
        <a:bodyPr/>
        <a:lstStyle/>
        <a:p>
          <a:pPr>
            <a:defRPr cap="all"/>
          </a:pPr>
          <a:r>
            <a:rPr lang="en-US" sz="1600"/>
            <a:t>Breathe</a:t>
          </a:r>
        </a:p>
      </dgm:t>
    </dgm:pt>
    <dgm:pt modelId="{0F121F1D-5C5B-494E-861A-1BD7A096453F}" type="parTrans" cxnId="{DF2C3E54-CF99-4A99-931D-6AE513E99646}">
      <dgm:prSet/>
      <dgm:spPr/>
      <dgm:t>
        <a:bodyPr/>
        <a:lstStyle/>
        <a:p>
          <a:endParaRPr lang="en-US" sz="2800"/>
        </a:p>
      </dgm:t>
    </dgm:pt>
    <dgm:pt modelId="{D9E569A0-8945-4E30-B743-5B7C1A2C5ECD}" type="sibTrans" cxnId="{DF2C3E54-CF99-4A99-931D-6AE513E99646}">
      <dgm:prSet/>
      <dgm:spPr/>
      <dgm:t>
        <a:bodyPr/>
        <a:lstStyle/>
        <a:p>
          <a:endParaRPr lang="en-US" sz="2800"/>
        </a:p>
      </dgm:t>
    </dgm:pt>
    <dgm:pt modelId="{387EA900-91E2-4788-99B9-1DF94C59C5BC}">
      <dgm:prSet custT="1"/>
      <dgm:spPr/>
      <dgm:t>
        <a:bodyPr/>
        <a:lstStyle/>
        <a:p>
          <a:pPr rtl="0">
            <a:defRPr cap="all"/>
          </a:pPr>
          <a:r>
            <a:rPr lang="en-US" sz="1600"/>
            <a:t>Seek help (</a:t>
          </a:r>
          <a:r>
            <a:rPr lang="en-US" sz="1600">
              <a:latin typeface="Corbel"/>
            </a:rPr>
            <a:t>EAP, counselor</a:t>
          </a:r>
          <a:r>
            <a:rPr lang="en-US" sz="1600"/>
            <a:t>, therapist, social worker, palliative team)</a:t>
          </a:r>
        </a:p>
      </dgm:t>
    </dgm:pt>
    <dgm:pt modelId="{EFA65D77-A985-4A55-84CC-FDCB7187F3E4}" type="parTrans" cxnId="{000FA749-D97F-4B6C-96AA-E91BE1DF8753}">
      <dgm:prSet/>
      <dgm:spPr/>
      <dgm:t>
        <a:bodyPr/>
        <a:lstStyle/>
        <a:p>
          <a:endParaRPr lang="en-US" sz="2800"/>
        </a:p>
      </dgm:t>
    </dgm:pt>
    <dgm:pt modelId="{CBD82180-EB5E-4897-BCE1-53F377B2E393}" type="sibTrans" cxnId="{000FA749-D97F-4B6C-96AA-E91BE1DF8753}">
      <dgm:prSet/>
      <dgm:spPr/>
      <dgm:t>
        <a:bodyPr/>
        <a:lstStyle/>
        <a:p>
          <a:endParaRPr lang="en-US" sz="2800"/>
        </a:p>
      </dgm:t>
    </dgm:pt>
    <dgm:pt modelId="{BDC4050B-122B-4E1B-B007-E2B305D8F504}" type="pres">
      <dgm:prSet presAssocID="{0281A1DC-55AE-4570-B373-947B8D0ED00E}" presName="root" presStyleCnt="0">
        <dgm:presLayoutVars>
          <dgm:dir/>
          <dgm:resizeHandles val="exact"/>
        </dgm:presLayoutVars>
      </dgm:prSet>
      <dgm:spPr/>
    </dgm:pt>
    <dgm:pt modelId="{A21E5AEE-ADF1-4B66-808F-AC112044D3BA}" type="pres">
      <dgm:prSet presAssocID="{09DA67F7-0B13-45BE-9096-D4D643E50DE8}" presName="compNode" presStyleCnt="0"/>
      <dgm:spPr/>
    </dgm:pt>
    <dgm:pt modelId="{2CDEF73A-CD64-4EC2-849B-8D6398734028}" type="pres">
      <dgm:prSet presAssocID="{09DA67F7-0B13-45BE-9096-D4D643E50DE8}" presName="iconBgRect" presStyleLbl="bgShp" presStyleIdx="0" presStyleCnt="5"/>
      <dgm:spPr/>
    </dgm:pt>
    <dgm:pt modelId="{35FFCFDA-71C9-4D52-AD05-439EAFB0A0CE}" type="pres">
      <dgm:prSet presAssocID="{09DA67F7-0B13-45BE-9096-D4D643E50DE8}"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in in head"/>
        </a:ext>
      </dgm:extLst>
    </dgm:pt>
    <dgm:pt modelId="{C009ED68-6F32-42EC-A979-AEE7D05C5F1F}" type="pres">
      <dgm:prSet presAssocID="{09DA67F7-0B13-45BE-9096-D4D643E50DE8}" presName="spaceRect" presStyleCnt="0"/>
      <dgm:spPr/>
    </dgm:pt>
    <dgm:pt modelId="{50A694AB-405E-4C1D-95AA-0912B17B922A}" type="pres">
      <dgm:prSet presAssocID="{09DA67F7-0B13-45BE-9096-D4D643E50DE8}" presName="textRect" presStyleLbl="revTx" presStyleIdx="0" presStyleCnt="5">
        <dgm:presLayoutVars>
          <dgm:chMax val="1"/>
          <dgm:chPref val="1"/>
        </dgm:presLayoutVars>
      </dgm:prSet>
      <dgm:spPr/>
    </dgm:pt>
    <dgm:pt modelId="{75BD6626-054E-44B8-B610-C0C1300C1982}" type="pres">
      <dgm:prSet presAssocID="{0A1CFCFE-4361-4DDC-8562-EAC1AAAF3503}" presName="sibTrans" presStyleCnt="0"/>
      <dgm:spPr/>
    </dgm:pt>
    <dgm:pt modelId="{5FC17427-09CC-43C8-8659-947207EBF8D9}" type="pres">
      <dgm:prSet presAssocID="{50A2733E-33DC-4F7E-9486-5444383832B3}" presName="compNode" presStyleCnt="0"/>
      <dgm:spPr/>
    </dgm:pt>
    <dgm:pt modelId="{E8CCD398-27E7-47E0-8AF5-E054AA1ABFC5}" type="pres">
      <dgm:prSet presAssocID="{50A2733E-33DC-4F7E-9486-5444383832B3}" presName="iconBgRect" presStyleLbl="bgShp" presStyleIdx="1" presStyleCnt="5"/>
      <dgm:spPr/>
    </dgm:pt>
    <dgm:pt modelId="{2E25E1A4-D423-481D-A79D-5B8237E6D523}" type="pres">
      <dgm:prSet presAssocID="{50A2733E-33DC-4F7E-9486-5444383832B3}"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565740C5-4E34-4818-8716-9A0E6C660FC3}" type="pres">
      <dgm:prSet presAssocID="{50A2733E-33DC-4F7E-9486-5444383832B3}" presName="spaceRect" presStyleCnt="0"/>
      <dgm:spPr/>
    </dgm:pt>
    <dgm:pt modelId="{22A1E65F-F844-4D3A-9160-9903116B56C7}" type="pres">
      <dgm:prSet presAssocID="{50A2733E-33DC-4F7E-9486-5444383832B3}" presName="textRect" presStyleLbl="revTx" presStyleIdx="1" presStyleCnt="5">
        <dgm:presLayoutVars>
          <dgm:chMax val="1"/>
          <dgm:chPref val="1"/>
        </dgm:presLayoutVars>
      </dgm:prSet>
      <dgm:spPr/>
    </dgm:pt>
    <dgm:pt modelId="{5EE3C3F7-B6C3-43A3-BFF6-5649A1F24EF8}" type="pres">
      <dgm:prSet presAssocID="{0D849212-731F-4052-9C4E-025F1265E87E}" presName="sibTrans" presStyleCnt="0"/>
      <dgm:spPr/>
    </dgm:pt>
    <dgm:pt modelId="{BC4FB168-63AE-43A8-B2B8-B3AE4FC5BF16}" type="pres">
      <dgm:prSet presAssocID="{FAA9A87C-EC95-4327-9BA4-6D3CEBF62C82}" presName="compNode" presStyleCnt="0"/>
      <dgm:spPr/>
    </dgm:pt>
    <dgm:pt modelId="{7F45AE23-399F-4537-8BC2-7B85C3D0125D}" type="pres">
      <dgm:prSet presAssocID="{FAA9A87C-EC95-4327-9BA4-6D3CEBF62C82}" presName="iconBgRect" presStyleLbl="bgShp" presStyleIdx="2" presStyleCnt="5"/>
      <dgm:spPr/>
    </dgm:pt>
    <dgm:pt modelId="{1DC3AB8F-BCAB-4908-B913-96E2295A5D41}" type="pres">
      <dgm:prSet presAssocID="{FAA9A87C-EC95-4327-9BA4-6D3CEBF62C82}"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omach"/>
        </a:ext>
      </dgm:extLst>
    </dgm:pt>
    <dgm:pt modelId="{B69E9633-1BEA-402F-BD53-1B0F1C8405F9}" type="pres">
      <dgm:prSet presAssocID="{FAA9A87C-EC95-4327-9BA4-6D3CEBF62C82}" presName="spaceRect" presStyleCnt="0"/>
      <dgm:spPr/>
    </dgm:pt>
    <dgm:pt modelId="{9BF503BD-BF0A-410F-ABFC-02F08E43A5D8}" type="pres">
      <dgm:prSet presAssocID="{FAA9A87C-EC95-4327-9BA4-6D3CEBF62C82}" presName="textRect" presStyleLbl="revTx" presStyleIdx="2" presStyleCnt="5">
        <dgm:presLayoutVars>
          <dgm:chMax val="1"/>
          <dgm:chPref val="1"/>
        </dgm:presLayoutVars>
      </dgm:prSet>
      <dgm:spPr/>
    </dgm:pt>
    <dgm:pt modelId="{BA3685A2-5B11-45CE-938C-F3575B22BA50}" type="pres">
      <dgm:prSet presAssocID="{C0993D6E-3D6E-4B71-8657-36EC63A8EC7D}" presName="sibTrans" presStyleCnt="0"/>
      <dgm:spPr/>
    </dgm:pt>
    <dgm:pt modelId="{F016F44F-2F30-4DE6-84C3-1752F4B7DB2B}" type="pres">
      <dgm:prSet presAssocID="{C0D38BA4-09A8-42BB-9AAD-73C0C10CE7A0}" presName="compNode" presStyleCnt="0"/>
      <dgm:spPr/>
    </dgm:pt>
    <dgm:pt modelId="{6A50187A-1008-4B94-B1BD-024AE97DC663}" type="pres">
      <dgm:prSet presAssocID="{C0D38BA4-09A8-42BB-9AAD-73C0C10CE7A0}" presName="iconBgRect" presStyleLbl="bgShp" presStyleIdx="3" presStyleCnt="5"/>
      <dgm:spPr/>
    </dgm:pt>
    <dgm:pt modelId="{81394A18-FAE1-408B-BFA3-3959605F7EB3}" type="pres">
      <dgm:prSet presAssocID="{C0D38BA4-09A8-42BB-9AAD-73C0C10CE7A0}"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ungs"/>
        </a:ext>
      </dgm:extLst>
    </dgm:pt>
    <dgm:pt modelId="{990E1D9C-F4DB-458F-B325-34EFA70FACA7}" type="pres">
      <dgm:prSet presAssocID="{C0D38BA4-09A8-42BB-9AAD-73C0C10CE7A0}" presName="spaceRect" presStyleCnt="0"/>
      <dgm:spPr/>
    </dgm:pt>
    <dgm:pt modelId="{F830A8D4-DC2D-4B1B-8C0F-CAC2EF12C05D}" type="pres">
      <dgm:prSet presAssocID="{C0D38BA4-09A8-42BB-9AAD-73C0C10CE7A0}" presName="textRect" presStyleLbl="revTx" presStyleIdx="3" presStyleCnt="5">
        <dgm:presLayoutVars>
          <dgm:chMax val="1"/>
          <dgm:chPref val="1"/>
        </dgm:presLayoutVars>
      </dgm:prSet>
      <dgm:spPr/>
    </dgm:pt>
    <dgm:pt modelId="{ECF99928-5FB1-47D5-AE6C-C269F237C22D}" type="pres">
      <dgm:prSet presAssocID="{D9E569A0-8945-4E30-B743-5B7C1A2C5ECD}" presName="sibTrans" presStyleCnt="0"/>
      <dgm:spPr/>
    </dgm:pt>
    <dgm:pt modelId="{E4161C45-E008-4A45-8D70-BBA590442561}" type="pres">
      <dgm:prSet presAssocID="{387EA900-91E2-4788-99B9-1DF94C59C5BC}" presName="compNode" presStyleCnt="0"/>
      <dgm:spPr/>
    </dgm:pt>
    <dgm:pt modelId="{769273E1-7C6E-4869-A2AF-041259883B4B}" type="pres">
      <dgm:prSet presAssocID="{387EA900-91E2-4788-99B9-1DF94C59C5BC}" presName="iconBgRect" presStyleLbl="bgShp" presStyleIdx="4" presStyleCnt="5"/>
      <dgm:spPr/>
    </dgm:pt>
    <dgm:pt modelId="{4BBC5BA9-CBEF-4B53-871D-80E47DFDD701}" type="pres">
      <dgm:prSet presAssocID="{387EA900-91E2-4788-99B9-1DF94C59C5BC}"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ctor"/>
        </a:ext>
      </dgm:extLst>
    </dgm:pt>
    <dgm:pt modelId="{422FC185-8D1B-4B14-B92F-4370CE4B6347}" type="pres">
      <dgm:prSet presAssocID="{387EA900-91E2-4788-99B9-1DF94C59C5BC}" presName="spaceRect" presStyleCnt="0"/>
      <dgm:spPr/>
    </dgm:pt>
    <dgm:pt modelId="{AEA2A0FA-BBB5-424F-B022-750B773C5F28}" type="pres">
      <dgm:prSet presAssocID="{387EA900-91E2-4788-99B9-1DF94C59C5BC}" presName="textRect" presStyleLbl="revTx" presStyleIdx="4" presStyleCnt="5">
        <dgm:presLayoutVars>
          <dgm:chMax val="1"/>
          <dgm:chPref val="1"/>
        </dgm:presLayoutVars>
      </dgm:prSet>
      <dgm:spPr/>
    </dgm:pt>
  </dgm:ptLst>
  <dgm:cxnLst>
    <dgm:cxn modelId="{C481C106-802E-4AF9-8C58-5324CFE30249}" srcId="{0281A1DC-55AE-4570-B373-947B8D0ED00E}" destId="{FAA9A87C-EC95-4327-9BA4-6D3CEBF62C82}" srcOrd="2" destOrd="0" parTransId="{39E91D0F-25BD-4DF2-8DA6-35D5F68B422B}" sibTransId="{C0993D6E-3D6E-4B71-8657-36EC63A8EC7D}"/>
    <dgm:cxn modelId="{8431A915-162A-4BB4-B5B2-0CED4BA85F60}" type="presOf" srcId="{50A2733E-33DC-4F7E-9486-5444383832B3}" destId="{22A1E65F-F844-4D3A-9160-9903116B56C7}" srcOrd="0" destOrd="0" presId="urn:microsoft.com/office/officeart/2018/5/layout/IconCircleLabelList"/>
    <dgm:cxn modelId="{E7478919-FADF-4D20-903E-6EF62B8CD6F4}" type="presOf" srcId="{FAA9A87C-EC95-4327-9BA4-6D3CEBF62C82}" destId="{9BF503BD-BF0A-410F-ABFC-02F08E43A5D8}" srcOrd="0" destOrd="0" presId="urn:microsoft.com/office/officeart/2018/5/layout/IconCircleLabelList"/>
    <dgm:cxn modelId="{B9422C69-BA85-4C24-81F3-541A504862B2}" type="presOf" srcId="{387EA900-91E2-4788-99B9-1DF94C59C5BC}" destId="{AEA2A0FA-BBB5-424F-B022-750B773C5F28}" srcOrd="0" destOrd="0" presId="urn:microsoft.com/office/officeart/2018/5/layout/IconCircleLabelList"/>
    <dgm:cxn modelId="{000FA749-D97F-4B6C-96AA-E91BE1DF8753}" srcId="{0281A1DC-55AE-4570-B373-947B8D0ED00E}" destId="{387EA900-91E2-4788-99B9-1DF94C59C5BC}" srcOrd="4" destOrd="0" parTransId="{EFA65D77-A985-4A55-84CC-FDCB7187F3E4}" sibTransId="{CBD82180-EB5E-4897-BCE1-53F377B2E393}"/>
    <dgm:cxn modelId="{E5CE8C6E-E616-48B0-BAFA-C747C51592C9}" srcId="{0281A1DC-55AE-4570-B373-947B8D0ED00E}" destId="{09DA67F7-0B13-45BE-9096-D4D643E50DE8}" srcOrd="0" destOrd="0" parTransId="{2C0EF02D-E4D9-458D-A11B-5BFB6F754544}" sibTransId="{0A1CFCFE-4361-4DDC-8562-EAC1AAAF3503}"/>
    <dgm:cxn modelId="{DF2C3E54-CF99-4A99-931D-6AE513E99646}" srcId="{0281A1DC-55AE-4570-B373-947B8D0ED00E}" destId="{C0D38BA4-09A8-42BB-9AAD-73C0C10CE7A0}" srcOrd="3" destOrd="0" parTransId="{0F121F1D-5C5B-494E-861A-1BD7A096453F}" sibTransId="{D9E569A0-8945-4E30-B743-5B7C1A2C5ECD}"/>
    <dgm:cxn modelId="{F107197F-EB3D-4CD0-B7E2-232D6E08B5B8}" type="presOf" srcId="{C0D38BA4-09A8-42BB-9AAD-73C0C10CE7A0}" destId="{F830A8D4-DC2D-4B1B-8C0F-CAC2EF12C05D}" srcOrd="0" destOrd="0" presId="urn:microsoft.com/office/officeart/2018/5/layout/IconCircleLabelList"/>
    <dgm:cxn modelId="{DEC74582-9FD0-4970-94E3-DB235628F29D}" srcId="{0281A1DC-55AE-4570-B373-947B8D0ED00E}" destId="{50A2733E-33DC-4F7E-9486-5444383832B3}" srcOrd="1" destOrd="0" parTransId="{A46A7F67-D11F-474F-A306-2B976B10DF3D}" sibTransId="{0D849212-731F-4052-9C4E-025F1265E87E}"/>
    <dgm:cxn modelId="{054A7997-0B76-44FD-A414-22F7BAE9710C}" type="presOf" srcId="{0281A1DC-55AE-4570-B373-947B8D0ED00E}" destId="{BDC4050B-122B-4E1B-B007-E2B305D8F504}" srcOrd="0" destOrd="0" presId="urn:microsoft.com/office/officeart/2018/5/layout/IconCircleLabelList"/>
    <dgm:cxn modelId="{C1292BE0-FE55-4C61-B6C6-B9F9E75EA5E5}" type="presOf" srcId="{09DA67F7-0B13-45BE-9096-D4D643E50DE8}" destId="{50A694AB-405E-4C1D-95AA-0912B17B922A}" srcOrd="0" destOrd="0" presId="urn:microsoft.com/office/officeart/2018/5/layout/IconCircleLabelList"/>
    <dgm:cxn modelId="{CB494B4F-525B-4CFE-97DE-E4A227EAC250}" type="presParOf" srcId="{BDC4050B-122B-4E1B-B007-E2B305D8F504}" destId="{A21E5AEE-ADF1-4B66-808F-AC112044D3BA}" srcOrd="0" destOrd="0" presId="urn:microsoft.com/office/officeart/2018/5/layout/IconCircleLabelList"/>
    <dgm:cxn modelId="{76335832-7CA6-456C-9550-AB72E551E228}" type="presParOf" srcId="{A21E5AEE-ADF1-4B66-808F-AC112044D3BA}" destId="{2CDEF73A-CD64-4EC2-849B-8D6398734028}" srcOrd="0" destOrd="0" presId="urn:microsoft.com/office/officeart/2018/5/layout/IconCircleLabelList"/>
    <dgm:cxn modelId="{DCCE3EA6-E6FD-41F5-856B-EA300A7DE3D1}" type="presParOf" srcId="{A21E5AEE-ADF1-4B66-808F-AC112044D3BA}" destId="{35FFCFDA-71C9-4D52-AD05-439EAFB0A0CE}" srcOrd="1" destOrd="0" presId="urn:microsoft.com/office/officeart/2018/5/layout/IconCircleLabelList"/>
    <dgm:cxn modelId="{B137FCBF-9C24-45EB-B342-56C29CF6F9FA}" type="presParOf" srcId="{A21E5AEE-ADF1-4B66-808F-AC112044D3BA}" destId="{C009ED68-6F32-42EC-A979-AEE7D05C5F1F}" srcOrd="2" destOrd="0" presId="urn:microsoft.com/office/officeart/2018/5/layout/IconCircleLabelList"/>
    <dgm:cxn modelId="{67FFD83B-40C4-486C-AF17-A2290890AEB5}" type="presParOf" srcId="{A21E5AEE-ADF1-4B66-808F-AC112044D3BA}" destId="{50A694AB-405E-4C1D-95AA-0912B17B922A}" srcOrd="3" destOrd="0" presId="urn:microsoft.com/office/officeart/2018/5/layout/IconCircleLabelList"/>
    <dgm:cxn modelId="{0431354D-5A37-4DD0-AFCD-78FA0BD9CDDC}" type="presParOf" srcId="{BDC4050B-122B-4E1B-B007-E2B305D8F504}" destId="{75BD6626-054E-44B8-B610-C0C1300C1982}" srcOrd="1" destOrd="0" presId="urn:microsoft.com/office/officeart/2018/5/layout/IconCircleLabelList"/>
    <dgm:cxn modelId="{12BBEDDE-197E-4EE5-8193-F165EDE3A6B3}" type="presParOf" srcId="{BDC4050B-122B-4E1B-B007-E2B305D8F504}" destId="{5FC17427-09CC-43C8-8659-947207EBF8D9}" srcOrd="2" destOrd="0" presId="urn:microsoft.com/office/officeart/2018/5/layout/IconCircleLabelList"/>
    <dgm:cxn modelId="{9349DA27-D020-49C4-846E-2E6CC51845CA}" type="presParOf" srcId="{5FC17427-09CC-43C8-8659-947207EBF8D9}" destId="{E8CCD398-27E7-47E0-8AF5-E054AA1ABFC5}" srcOrd="0" destOrd="0" presId="urn:microsoft.com/office/officeart/2018/5/layout/IconCircleLabelList"/>
    <dgm:cxn modelId="{EBE7503E-6315-4831-B433-6B3B1E1BD746}" type="presParOf" srcId="{5FC17427-09CC-43C8-8659-947207EBF8D9}" destId="{2E25E1A4-D423-481D-A79D-5B8237E6D523}" srcOrd="1" destOrd="0" presId="urn:microsoft.com/office/officeart/2018/5/layout/IconCircleLabelList"/>
    <dgm:cxn modelId="{D0717817-D6AE-4EAC-8C06-8800C7B093A3}" type="presParOf" srcId="{5FC17427-09CC-43C8-8659-947207EBF8D9}" destId="{565740C5-4E34-4818-8716-9A0E6C660FC3}" srcOrd="2" destOrd="0" presId="urn:microsoft.com/office/officeart/2018/5/layout/IconCircleLabelList"/>
    <dgm:cxn modelId="{476478B4-B801-47B3-A723-DFE53C4F1168}" type="presParOf" srcId="{5FC17427-09CC-43C8-8659-947207EBF8D9}" destId="{22A1E65F-F844-4D3A-9160-9903116B56C7}" srcOrd="3" destOrd="0" presId="urn:microsoft.com/office/officeart/2018/5/layout/IconCircleLabelList"/>
    <dgm:cxn modelId="{CCADD831-B966-4C59-9859-75F4B3FDB07E}" type="presParOf" srcId="{BDC4050B-122B-4E1B-B007-E2B305D8F504}" destId="{5EE3C3F7-B6C3-43A3-BFF6-5649A1F24EF8}" srcOrd="3" destOrd="0" presId="urn:microsoft.com/office/officeart/2018/5/layout/IconCircleLabelList"/>
    <dgm:cxn modelId="{B55307D1-EC03-4F4C-A23B-BA7BEFAE6195}" type="presParOf" srcId="{BDC4050B-122B-4E1B-B007-E2B305D8F504}" destId="{BC4FB168-63AE-43A8-B2B8-B3AE4FC5BF16}" srcOrd="4" destOrd="0" presId="urn:microsoft.com/office/officeart/2018/5/layout/IconCircleLabelList"/>
    <dgm:cxn modelId="{12C95840-D010-4D84-AC94-0F80AAFB000D}" type="presParOf" srcId="{BC4FB168-63AE-43A8-B2B8-B3AE4FC5BF16}" destId="{7F45AE23-399F-4537-8BC2-7B85C3D0125D}" srcOrd="0" destOrd="0" presId="urn:microsoft.com/office/officeart/2018/5/layout/IconCircleLabelList"/>
    <dgm:cxn modelId="{EAF30CCD-72BF-4A22-9479-66ABDA70C3E6}" type="presParOf" srcId="{BC4FB168-63AE-43A8-B2B8-B3AE4FC5BF16}" destId="{1DC3AB8F-BCAB-4908-B913-96E2295A5D41}" srcOrd="1" destOrd="0" presId="urn:microsoft.com/office/officeart/2018/5/layout/IconCircleLabelList"/>
    <dgm:cxn modelId="{7C3C0CBB-145D-435F-B5F1-5D18F778C9D5}" type="presParOf" srcId="{BC4FB168-63AE-43A8-B2B8-B3AE4FC5BF16}" destId="{B69E9633-1BEA-402F-BD53-1B0F1C8405F9}" srcOrd="2" destOrd="0" presId="urn:microsoft.com/office/officeart/2018/5/layout/IconCircleLabelList"/>
    <dgm:cxn modelId="{5DC35133-AE05-4FA6-BBD2-E48E1DC741F4}" type="presParOf" srcId="{BC4FB168-63AE-43A8-B2B8-B3AE4FC5BF16}" destId="{9BF503BD-BF0A-410F-ABFC-02F08E43A5D8}" srcOrd="3" destOrd="0" presId="urn:microsoft.com/office/officeart/2018/5/layout/IconCircleLabelList"/>
    <dgm:cxn modelId="{4EAFC63B-9F38-4FAF-8137-2D237DB04454}" type="presParOf" srcId="{BDC4050B-122B-4E1B-B007-E2B305D8F504}" destId="{BA3685A2-5B11-45CE-938C-F3575B22BA50}" srcOrd="5" destOrd="0" presId="urn:microsoft.com/office/officeart/2018/5/layout/IconCircleLabelList"/>
    <dgm:cxn modelId="{F8D5FCF7-E313-4BF0-AD3D-1111F190F2A6}" type="presParOf" srcId="{BDC4050B-122B-4E1B-B007-E2B305D8F504}" destId="{F016F44F-2F30-4DE6-84C3-1752F4B7DB2B}" srcOrd="6" destOrd="0" presId="urn:microsoft.com/office/officeart/2018/5/layout/IconCircleLabelList"/>
    <dgm:cxn modelId="{86538E6B-B0A6-4679-8E40-38207E4437F3}" type="presParOf" srcId="{F016F44F-2F30-4DE6-84C3-1752F4B7DB2B}" destId="{6A50187A-1008-4B94-B1BD-024AE97DC663}" srcOrd="0" destOrd="0" presId="urn:microsoft.com/office/officeart/2018/5/layout/IconCircleLabelList"/>
    <dgm:cxn modelId="{6C070772-39D0-4392-BC0E-E202AF57C189}" type="presParOf" srcId="{F016F44F-2F30-4DE6-84C3-1752F4B7DB2B}" destId="{81394A18-FAE1-408B-BFA3-3959605F7EB3}" srcOrd="1" destOrd="0" presId="urn:microsoft.com/office/officeart/2018/5/layout/IconCircleLabelList"/>
    <dgm:cxn modelId="{621F7A51-3893-47D0-B32C-E70AD59F5EFC}" type="presParOf" srcId="{F016F44F-2F30-4DE6-84C3-1752F4B7DB2B}" destId="{990E1D9C-F4DB-458F-B325-34EFA70FACA7}" srcOrd="2" destOrd="0" presId="urn:microsoft.com/office/officeart/2018/5/layout/IconCircleLabelList"/>
    <dgm:cxn modelId="{36E54DA6-6994-4768-BC8D-047541ECEBCC}" type="presParOf" srcId="{F016F44F-2F30-4DE6-84C3-1752F4B7DB2B}" destId="{F830A8D4-DC2D-4B1B-8C0F-CAC2EF12C05D}" srcOrd="3" destOrd="0" presId="urn:microsoft.com/office/officeart/2018/5/layout/IconCircleLabelList"/>
    <dgm:cxn modelId="{3180E300-E1A4-4892-8803-2442F830EAE4}" type="presParOf" srcId="{BDC4050B-122B-4E1B-B007-E2B305D8F504}" destId="{ECF99928-5FB1-47D5-AE6C-C269F237C22D}" srcOrd="7" destOrd="0" presId="urn:microsoft.com/office/officeart/2018/5/layout/IconCircleLabelList"/>
    <dgm:cxn modelId="{7726C027-72A9-48E2-8619-24FCC1286EBE}" type="presParOf" srcId="{BDC4050B-122B-4E1B-B007-E2B305D8F504}" destId="{E4161C45-E008-4A45-8D70-BBA590442561}" srcOrd="8" destOrd="0" presId="urn:microsoft.com/office/officeart/2018/5/layout/IconCircleLabelList"/>
    <dgm:cxn modelId="{F2D229BC-86B1-4DFA-ADFD-55D4DBEBB4E6}" type="presParOf" srcId="{E4161C45-E008-4A45-8D70-BBA590442561}" destId="{769273E1-7C6E-4869-A2AF-041259883B4B}" srcOrd="0" destOrd="0" presId="urn:microsoft.com/office/officeart/2018/5/layout/IconCircleLabelList"/>
    <dgm:cxn modelId="{DC163472-F00D-4400-82DE-BA9B0EE8F377}" type="presParOf" srcId="{E4161C45-E008-4A45-8D70-BBA590442561}" destId="{4BBC5BA9-CBEF-4B53-871D-80E47DFDD701}" srcOrd="1" destOrd="0" presId="urn:microsoft.com/office/officeart/2018/5/layout/IconCircleLabelList"/>
    <dgm:cxn modelId="{B1E0A954-14B0-4E65-B257-0CDD316C6319}" type="presParOf" srcId="{E4161C45-E008-4A45-8D70-BBA590442561}" destId="{422FC185-8D1B-4B14-B92F-4370CE4B6347}" srcOrd="2" destOrd="0" presId="urn:microsoft.com/office/officeart/2018/5/layout/IconCircleLabelList"/>
    <dgm:cxn modelId="{754788B4-1C55-46E2-97AE-4ABDD4EE1417}" type="presParOf" srcId="{E4161C45-E008-4A45-8D70-BBA590442561}" destId="{AEA2A0FA-BBB5-424F-B022-750B773C5F2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AED15-FCC7-4EC2-951A-5E08D2DD91F4}">
      <dsp:nvSpPr>
        <dsp:cNvPr id="0" name=""/>
        <dsp:cNvSpPr/>
      </dsp:nvSpPr>
      <dsp:spPr>
        <a:xfrm>
          <a:off x="1212569" y="987197"/>
          <a:ext cx="1300252" cy="1300252"/>
        </a:xfrm>
        <a:prstGeom prst="rect">
          <a:avLst/>
        </a:prstGeom>
        <a:blipFill>
          <a:blip xmlns:r="http://schemas.openxmlformats.org/officeDocument/2006/relationships">
            <a:extLs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E9AAB5-C7A9-497C-B0A3-D1CDBE2803D7}">
      <dsp:nvSpPr>
        <dsp:cNvPr id="0" name=""/>
        <dsp:cNvSpPr/>
      </dsp:nvSpPr>
      <dsp:spPr>
        <a:xfrm>
          <a:off x="417971" y="2644141"/>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Define grief and identify types and variations</a:t>
          </a:r>
          <a:r>
            <a:rPr lang="en-US" sz="1100" kern="1200">
              <a:latin typeface="Corbel"/>
            </a:rPr>
            <a:t> and related symptoms</a:t>
          </a:r>
          <a:endParaRPr lang="en-US" sz="1100" kern="1200"/>
        </a:p>
      </dsp:txBody>
      <dsp:txXfrm>
        <a:off x="417971" y="2644141"/>
        <a:ext cx="2889450" cy="720000"/>
      </dsp:txXfrm>
    </dsp:sp>
    <dsp:sp modelId="{926B4BA6-5786-478A-9836-081F5C21339B}">
      <dsp:nvSpPr>
        <dsp:cNvPr id="0" name=""/>
        <dsp:cNvSpPr/>
      </dsp:nvSpPr>
      <dsp:spPr>
        <a:xfrm>
          <a:off x="4607673" y="987197"/>
          <a:ext cx="1300252" cy="1300252"/>
        </a:xfrm>
        <a:prstGeom prst="rect">
          <a:avLst/>
        </a:prstGeom>
        <a:blipFill>
          <a:blip xmlns:r="http://schemas.openxmlformats.org/officeDocument/2006/relationships">
            <a:extLs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ECD667-1082-4005-AEC6-93E0744D47B9}">
      <dsp:nvSpPr>
        <dsp:cNvPr id="0" name=""/>
        <dsp:cNvSpPr/>
      </dsp:nvSpPr>
      <dsp:spPr>
        <a:xfrm>
          <a:off x="3813075" y="2644141"/>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Discuss </a:t>
          </a:r>
          <a:r>
            <a:rPr lang="en-US" sz="1100" kern="1200">
              <a:latin typeface="Corbel"/>
            </a:rPr>
            <a:t>suicide, including assessment, treatment and management, as well as special considerations for the grieving experience</a:t>
          </a:r>
          <a:endParaRPr lang="en-US" sz="1100" kern="1200"/>
        </a:p>
      </dsp:txBody>
      <dsp:txXfrm>
        <a:off x="3813075" y="2644141"/>
        <a:ext cx="2889450" cy="720000"/>
      </dsp:txXfrm>
    </dsp:sp>
    <dsp:sp modelId="{3EFAA8DE-C605-4B26-8C40-C1DACC13B15F}">
      <dsp:nvSpPr>
        <dsp:cNvPr id="0" name=""/>
        <dsp:cNvSpPr/>
      </dsp:nvSpPr>
      <dsp:spPr>
        <a:xfrm>
          <a:off x="8002777" y="987197"/>
          <a:ext cx="1300252" cy="1300252"/>
        </a:xfrm>
        <a:prstGeom prst="rect">
          <a:avLst/>
        </a:prstGeom>
        <a:blipFill>
          <a:blip xmlns:r="http://schemas.openxmlformats.org/officeDocument/2006/relationships">
            <a:extLs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F3977C-E71E-4A94-9A40-C8897ABE2C2E}">
      <dsp:nvSpPr>
        <dsp:cNvPr id="0" name=""/>
        <dsp:cNvSpPr/>
      </dsp:nvSpPr>
      <dsp:spPr>
        <a:xfrm>
          <a:off x="7208178" y="2644141"/>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Identify strategies, techniques and resources for supporting bereaved clients, colleagues and yourself</a:t>
          </a:r>
        </a:p>
      </dsp:txBody>
      <dsp:txXfrm>
        <a:off x="7208178" y="2644141"/>
        <a:ext cx="28894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E4B8D-AA76-4E1D-B36B-48DFC35042AD}">
      <dsp:nvSpPr>
        <dsp:cNvPr id="0" name=""/>
        <dsp:cNvSpPr/>
      </dsp:nvSpPr>
      <dsp:spPr>
        <a:xfrm>
          <a:off x="3080" y="587635"/>
          <a:ext cx="2444055" cy="146643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Exhaustion and fatigue</a:t>
          </a:r>
        </a:p>
      </dsp:txBody>
      <dsp:txXfrm>
        <a:off x="3080" y="587635"/>
        <a:ext cx="2444055" cy="1466433"/>
      </dsp:txXfrm>
    </dsp:sp>
    <dsp:sp modelId="{839640F4-0F76-4CF9-A0BB-40FBA8C3F20D}">
      <dsp:nvSpPr>
        <dsp:cNvPr id="0" name=""/>
        <dsp:cNvSpPr/>
      </dsp:nvSpPr>
      <dsp:spPr>
        <a:xfrm>
          <a:off x="2691541" y="587635"/>
          <a:ext cx="2444055" cy="146643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Change in sleep patterns (falling asleep and staying asleep)</a:t>
          </a:r>
        </a:p>
      </dsp:txBody>
      <dsp:txXfrm>
        <a:off x="2691541" y="587635"/>
        <a:ext cx="2444055" cy="1466433"/>
      </dsp:txXfrm>
    </dsp:sp>
    <dsp:sp modelId="{47AE9321-AB7B-4A5B-9991-0EA1D979A4F0}">
      <dsp:nvSpPr>
        <dsp:cNvPr id="0" name=""/>
        <dsp:cNvSpPr/>
      </dsp:nvSpPr>
      <dsp:spPr>
        <a:xfrm>
          <a:off x="5380002" y="587635"/>
          <a:ext cx="2444055" cy="146643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Difficulty focusing, fogginess, forgetfulness, “clumsiness”</a:t>
          </a:r>
        </a:p>
      </dsp:txBody>
      <dsp:txXfrm>
        <a:off x="5380002" y="587635"/>
        <a:ext cx="2444055" cy="1466433"/>
      </dsp:txXfrm>
    </dsp:sp>
    <dsp:sp modelId="{A47F7919-BC72-44B9-B1F1-ED367D8F21A0}">
      <dsp:nvSpPr>
        <dsp:cNvPr id="0" name=""/>
        <dsp:cNvSpPr/>
      </dsp:nvSpPr>
      <dsp:spPr>
        <a:xfrm>
          <a:off x="8068463" y="587635"/>
          <a:ext cx="2444055" cy="1466433"/>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Changes in appetite (increase or decrease), digestive issues</a:t>
          </a:r>
        </a:p>
      </dsp:txBody>
      <dsp:txXfrm>
        <a:off x="8068463" y="587635"/>
        <a:ext cx="2444055" cy="1466433"/>
      </dsp:txXfrm>
    </dsp:sp>
    <dsp:sp modelId="{9BDAABCB-997E-48EA-A5E8-3B19B71FBB38}">
      <dsp:nvSpPr>
        <dsp:cNvPr id="0" name=""/>
        <dsp:cNvSpPr/>
      </dsp:nvSpPr>
      <dsp:spPr>
        <a:xfrm>
          <a:off x="3080" y="2298474"/>
          <a:ext cx="2444055" cy="146643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Headaches, muscle aches</a:t>
          </a:r>
        </a:p>
      </dsp:txBody>
      <dsp:txXfrm>
        <a:off x="3080" y="2298474"/>
        <a:ext cx="2444055" cy="1466433"/>
      </dsp:txXfrm>
    </dsp:sp>
    <dsp:sp modelId="{4272E9B7-A1E8-4A98-BA73-9ED308673FD3}">
      <dsp:nvSpPr>
        <dsp:cNvPr id="0" name=""/>
        <dsp:cNvSpPr/>
      </dsp:nvSpPr>
      <dsp:spPr>
        <a:xfrm>
          <a:off x="2691541" y="2298474"/>
          <a:ext cx="2444055" cy="146643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Sensitivity to light and/or sound</a:t>
          </a:r>
        </a:p>
      </dsp:txBody>
      <dsp:txXfrm>
        <a:off x="2691541" y="2298474"/>
        <a:ext cx="2444055" cy="1466433"/>
      </dsp:txXfrm>
    </dsp:sp>
    <dsp:sp modelId="{9E935F0E-B53F-43E5-AF6A-C54C8EB28306}">
      <dsp:nvSpPr>
        <dsp:cNvPr id="0" name=""/>
        <dsp:cNvSpPr/>
      </dsp:nvSpPr>
      <dsp:spPr>
        <a:xfrm>
          <a:off x="5380002" y="2298474"/>
          <a:ext cx="2444055" cy="146643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Suppressed immune system</a:t>
          </a:r>
        </a:p>
      </dsp:txBody>
      <dsp:txXfrm>
        <a:off x="5380002" y="2298474"/>
        <a:ext cx="2444055" cy="1466433"/>
      </dsp:txXfrm>
    </dsp:sp>
    <dsp:sp modelId="{DE44E296-1332-4B6B-90BA-FFDE2F624046}">
      <dsp:nvSpPr>
        <dsp:cNvPr id="0" name=""/>
        <dsp:cNvSpPr/>
      </dsp:nvSpPr>
      <dsp:spPr>
        <a:xfrm>
          <a:off x="8068463" y="2298474"/>
          <a:ext cx="2444055" cy="146643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Tightness in chest, shortness of breath, heart palpitations</a:t>
          </a:r>
        </a:p>
      </dsp:txBody>
      <dsp:txXfrm>
        <a:off x="8068463" y="2298474"/>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B729FC-3EEF-45CD-B6BF-0638B7C2EC20}">
      <dsp:nvSpPr>
        <dsp:cNvPr id="0" name=""/>
        <dsp:cNvSpPr/>
      </dsp:nvSpPr>
      <dsp:spPr>
        <a:xfrm>
          <a:off x="0" y="0"/>
          <a:ext cx="6900512"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C3B773-6B38-4830-A512-C0BA5CDF6D36}">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Traumatic Grief</a:t>
          </a:r>
        </a:p>
      </dsp:txBody>
      <dsp:txXfrm>
        <a:off x="0" y="0"/>
        <a:ext cx="6900512" cy="1384035"/>
      </dsp:txXfrm>
    </dsp:sp>
    <dsp:sp modelId="{EAD868E2-94C3-416B-B0CD-216DD9A8B573}">
      <dsp:nvSpPr>
        <dsp:cNvPr id="0" name=""/>
        <dsp:cNvSpPr/>
      </dsp:nvSpPr>
      <dsp:spPr>
        <a:xfrm>
          <a:off x="0" y="1384035"/>
          <a:ext cx="6900512" cy="0"/>
        </a:xfrm>
        <a:prstGeom prst="line">
          <a:avLst/>
        </a:prstGeom>
        <a:solidFill>
          <a:schemeClr val="accent2">
            <a:hueOff val="754395"/>
            <a:satOff val="-14231"/>
            <a:lumOff val="-5098"/>
            <a:alphaOff val="0"/>
          </a:schemeClr>
        </a:solidFill>
        <a:ln w="25400" cap="flat" cmpd="sng" algn="ctr">
          <a:solidFill>
            <a:schemeClr val="accent2">
              <a:hueOff val="754395"/>
              <a:satOff val="-14231"/>
              <a:lumOff val="-5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DE7FB4-2FDA-4069-8D70-FD994CF9B75D}">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Underlying </a:t>
          </a:r>
          <a:r>
            <a:rPr lang="en-US" sz="3800" kern="1200">
              <a:latin typeface="Corbel"/>
            </a:rPr>
            <a:t>conditions</a:t>
          </a:r>
          <a:r>
            <a:rPr lang="en-US" sz="3800" kern="1200"/>
            <a:t> (mental health/medical)</a:t>
          </a:r>
        </a:p>
      </dsp:txBody>
      <dsp:txXfrm>
        <a:off x="0" y="1384035"/>
        <a:ext cx="6900512" cy="1384035"/>
      </dsp:txXfrm>
    </dsp:sp>
    <dsp:sp modelId="{82BC8EFD-C0B2-4BF3-92E5-987B6D8EE8D3}">
      <dsp:nvSpPr>
        <dsp:cNvPr id="0" name=""/>
        <dsp:cNvSpPr/>
      </dsp:nvSpPr>
      <dsp:spPr>
        <a:xfrm>
          <a:off x="0" y="2768070"/>
          <a:ext cx="6900512" cy="0"/>
        </a:xfrm>
        <a:prstGeom prst="line">
          <a:avLst/>
        </a:prstGeom>
        <a:solidFill>
          <a:schemeClr val="accent2">
            <a:hueOff val="1508791"/>
            <a:satOff val="-28461"/>
            <a:lumOff val="-10196"/>
            <a:alphaOff val="0"/>
          </a:schemeClr>
        </a:solidFill>
        <a:ln w="25400" cap="flat" cmpd="sng" algn="ctr">
          <a:solidFill>
            <a:schemeClr val="accent2">
              <a:hueOff val="1508791"/>
              <a:satOff val="-28461"/>
              <a:lumOff val="-10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20B2C0-F41C-4194-AC3C-28402BB087AA}">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Immediate action may be appropriate</a:t>
          </a:r>
        </a:p>
      </dsp:txBody>
      <dsp:txXfrm>
        <a:off x="0" y="2768070"/>
        <a:ext cx="6900512" cy="1384035"/>
      </dsp:txXfrm>
    </dsp:sp>
    <dsp:sp modelId="{9568370E-6A62-4950-8300-04BB7AF084B0}">
      <dsp:nvSpPr>
        <dsp:cNvPr id="0" name=""/>
        <dsp:cNvSpPr/>
      </dsp:nvSpPr>
      <dsp:spPr>
        <a:xfrm>
          <a:off x="0" y="4152105"/>
          <a:ext cx="6900512" cy="0"/>
        </a:xfrm>
        <a:prstGeom prst="line">
          <a:avLst/>
        </a:prstGeom>
        <a:solidFill>
          <a:schemeClr val="accent2">
            <a:hueOff val="2263186"/>
            <a:satOff val="-42692"/>
            <a:lumOff val="-15294"/>
            <a:alphaOff val="0"/>
          </a:schemeClr>
        </a:solidFill>
        <a:ln w="25400" cap="flat" cmpd="sng" algn="ctr">
          <a:solidFill>
            <a:schemeClr val="accent2">
              <a:hueOff val="2263186"/>
              <a:satOff val="-42692"/>
              <a:lumOff val="-152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220678-CCCE-4A53-959F-55F28516265F}">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Language (died from or by suicide)/MAID</a:t>
          </a:r>
        </a:p>
      </dsp:txBody>
      <dsp:txXfrm>
        <a:off x="0" y="4152105"/>
        <a:ext cx="6900512" cy="1384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55192-C302-41E0-BEEB-E4D31F22C1B2}">
      <dsp:nvSpPr>
        <dsp:cNvPr id="0" name=""/>
        <dsp:cNvSpPr/>
      </dsp:nvSpPr>
      <dsp:spPr>
        <a:xfrm>
          <a:off x="0" y="261637"/>
          <a:ext cx="6900512" cy="118755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5556" tIns="270764" rIns="535556"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a:t>sudden, sometimes violent, unexpected</a:t>
          </a:r>
        </a:p>
        <a:p>
          <a:pPr marL="114300" lvl="1" indent="-114300" algn="l" defTabSz="577850">
            <a:lnSpc>
              <a:spcPct val="90000"/>
            </a:lnSpc>
            <a:spcBef>
              <a:spcPct val="0"/>
            </a:spcBef>
            <a:spcAft>
              <a:spcPct val="15000"/>
            </a:spcAft>
            <a:buChar char="•"/>
          </a:pPr>
          <a:r>
            <a:rPr lang="en-US" sz="1300" kern="1200"/>
            <a:t>survivors may need to deal with the police or handle press inquiries</a:t>
          </a:r>
        </a:p>
        <a:p>
          <a:pPr marL="114300" lvl="1" indent="-114300" algn="l" defTabSz="577850">
            <a:lnSpc>
              <a:spcPct val="90000"/>
            </a:lnSpc>
            <a:spcBef>
              <a:spcPct val="0"/>
            </a:spcBef>
            <a:spcAft>
              <a:spcPct val="15000"/>
            </a:spcAft>
            <a:buChar char="•"/>
          </a:pPr>
          <a:r>
            <a:rPr lang="en-US" sz="1300" kern="1200"/>
            <a:t>recurring thoughts of the death/circumstances</a:t>
          </a:r>
        </a:p>
        <a:p>
          <a:pPr marL="114300" lvl="1" indent="-114300" algn="l" defTabSz="577850">
            <a:lnSpc>
              <a:spcPct val="90000"/>
            </a:lnSpc>
            <a:spcBef>
              <a:spcPct val="0"/>
            </a:spcBef>
            <a:spcAft>
              <a:spcPct val="15000"/>
            </a:spcAft>
            <a:buChar char="•"/>
          </a:pPr>
          <a:r>
            <a:rPr lang="en-US" sz="1300" kern="1200"/>
            <a:t>may develop post-traumatic stress disorder (PTSD)</a:t>
          </a:r>
        </a:p>
      </dsp:txBody>
      <dsp:txXfrm>
        <a:off x="0" y="261637"/>
        <a:ext cx="6900512" cy="1187550"/>
      </dsp:txXfrm>
    </dsp:sp>
    <dsp:sp modelId="{346537AA-46FF-46EE-AE15-71CA80F04197}">
      <dsp:nvSpPr>
        <dsp:cNvPr id="0" name=""/>
        <dsp:cNvSpPr/>
      </dsp:nvSpPr>
      <dsp:spPr>
        <a:xfrm>
          <a:off x="345025" y="69757"/>
          <a:ext cx="4830358"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577850">
            <a:lnSpc>
              <a:spcPct val="90000"/>
            </a:lnSpc>
            <a:spcBef>
              <a:spcPct val="0"/>
            </a:spcBef>
            <a:spcAft>
              <a:spcPct val="35000"/>
            </a:spcAft>
            <a:buNone/>
          </a:pPr>
          <a:r>
            <a:rPr lang="en-US" sz="1300" kern="1200"/>
            <a:t>Traumatic aftermath</a:t>
          </a:r>
        </a:p>
      </dsp:txBody>
      <dsp:txXfrm>
        <a:off x="363759" y="88491"/>
        <a:ext cx="4792890" cy="346292"/>
      </dsp:txXfrm>
    </dsp:sp>
    <dsp:sp modelId="{45A4B35C-2267-4EAD-9019-A821FB40B29D}">
      <dsp:nvSpPr>
        <dsp:cNvPr id="0" name=""/>
        <dsp:cNvSpPr/>
      </dsp:nvSpPr>
      <dsp:spPr>
        <a:xfrm>
          <a:off x="0" y="1711268"/>
          <a:ext cx="6900512" cy="15561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5556" tIns="270764" rIns="535556"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a:t>stigma attached to mental illness</a:t>
          </a:r>
        </a:p>
        <a:p>
          <a:pPr marL="114300" lvl="1" indent="-114300" algn="l" defTabSz="577850">
            <a:lnSpc>
              <a:spcPct val="90000"/>
            </a:lnSpc>
            <a:spcBef>
              <a:spcPct val="0"/>
            </a:spcBef>
            <a:spcAft>
              <a:spcPct val="15000"/>
            </a:spcAft>
            <a:buChar char="•"/>
          </a:pPr>
          <a:r>
            <a:rPr lang="en-US" sz="1300" kern="1200"/>
            <a:t>many religions specifically condemn the act as a sin</a:t>
          </a:r>
        </a:p>
        <a:p>
          <a:pPr marL="114300" lvl="1" indent="-114300" algn="l" defTabSz="577850">
            <a:lnSpc>
              <a:spcPct val="90000"/>
            </a:lnSpc>
            <a:spcBef>
              <a:spcPct val="0"/>
            </a:spcBef>
            <a:spcAft>
              <a:spcPct val="15000"/>
            </a:spcAft>
            <a:buChar char="•"/>
          </a:pPr>
          <a:r>
            <a:rPr lang="en-US" sz="1300" kern="1200"/>
            <a:t>survivors may be reluctant to acknowledge or disclose the circumstances of such a death</a:t>
          </a:r>
        </a:p>
        <a:p>
          <a:pPr marL="114300" lvl="1" indent="-114300" algn="l" defTabSz="577850">
            <a:lnSpc>
              <a:spcPct val="90000"/>
            </a:lnSpc>
            <a:spcBef>
              <a:spcPct val="0"/>
            </a:spcBef>
            <a:spcAft>
              <a:spcPct val="15000"/>
            </a:spcAft>
            <a:buChar char="•"/>
          </a:pPr>
          <a:r>
            <a:rPr lang="en-US" sz="1300" kern="1200"/>
            <a:t>family differences over how to privately or publicly discuss the death undermine a family's ability to provide mutual support.</a:t>
          </a:r>
        </a:p>
      </dsp:txBody>
      <dsp:txXfrm>
        <a:off x="0" y="1711268"/>
        <a:ext cx="6900512" cy="1556100"/>
      </dsp:txXfrm>
    </dsp:sp>
    <dsp:sp modelId="{F13F98B5-658B-4293-B8B8-E7384BD7BA97}">
      <dsp:nvSpPr>
        <dsp:cNvPr id="0" name=""/>
        <dsp:cNvSpPr/>
      </dsp:nvSpPr>
      <dsp:spPr>
        <a:xfrm>
          <a:off x="345025" y="1519388"/>
          <a:ext cx="4830358"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577850">
            <a:lnSpc>
              <a:spcPct val="90000"/>
            </a:lnSpc>
            <a:spcBef>
              <a:spcPct val="0"/>
            </a:spcBef>
            <a:spcAft>
              <a:spcPct val="35000"/>
            </a:spcAft>
            <a:buNone/>
          </a:pPr>
          <a:r>
            <a:rPr lang="en-US" sz="1300" kern="1200"/>
            <a:t>Stigma, shame, and isolation</a:t>
          </a:r>
        </a:p>
      </dsp:txBody>
      <dsp:txXfrm>
        <a:off x="363759" y="1538122"/>
        <a:ext cx="4792890" cy="346292"/>
      </dsp:txXfrm>
    </dsp:sp>
    <dsp:sp modelId="{C761EE9F-4995-4EBB-9751-17DBD2625590}">
      <dsp:nvSpPr>
        <dsp:cNvPr id="0" name=""/>
        <dsp:cNvSpPr/>
      </dsp:nvSpPr>
      <dsp:spPr>
        <a:xfrm>
          <a:off x="0" y="3529448"/>
          <a:ext cx="6900512" cy="757575"/>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5556" tIns="270764" rIns="535556"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a:t>victim and "perpetrator" are one</a:t>
          </a:r>
        </a:p>
        <a:p>
          <a:pPr marL="114300" lvl="1" indent="-114300" algn="l" defTabSz="577850">
            <a:lnSpc>
              <a:spcPct val="90000"/>
            </a:lnSpc>
            <a:spcBef>
              <a:spcPct val="0"/>
            </a:spcBef>
            <a:spcAft>
              <a:spcPct val="15000"/>
            </a:spcAft>
            <a:buChar char="•"/>
          </a:pPr>
          <a:r>
            <a:rPr lang="en-US" sz="1300" kern="1200"/>
            <a:t>feelings anger, rejection, and abandonment may be particularly acute</a:t>
          </a:r>
        </a:p>
      </dsp:txBody>
      <dsp:txXfrm>
        <a:off x="0" y="3529448"/>
        <a:ext cx="6900512" cy="757575"/>
      </dsp:txXfrm>
    </dsp:sp>
    <dsp:sp modelId="{001A6436-ED71-4985-8953-74A680D70705}">
      <dsp:nvSpPr>
        <dsp:cNvPr id="0" name=""/>
        <dsp:cNvSpPr/>
      </dsp:nvSpPr>
      <dsp:spPr>
        <a:xfrm>
          <a:off x="345025" y="3337568"/>
          <a:ext cx="4830358"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577850">
            <a:lnSpc>
              <a:spcPct val="90000"/>
            </a:lnSpc>
            <a:spcBef>
              <a:spcPct val="0"/>
            </a:spcBef>
            <a:spcAft>
              <a:spcPct val="35000"/>
            </a:spcAft>
            <a:buNone/>
          </a:pPr>
          <a:r>
            <a:rPr lang="en-US" sz="1300" kern="1200"/>
            <a:t>Mixed emotions</a:t>
          </a:r>
        </a:p>
      </dsp:txBody>
      <dsp:txXfrm>
        <a:off x="363759" y="3356302"/>
        <a:ext cx="4792890" cy="346292"/>
      </dsp:txXfrm>
    </dsp:sp>
    <dsp:sp modelId="{78AB0C9A-5C26-4168-A47B-09A5E91BC50F}">
      <dsp:nvSpPr>
        <dsp:cNvPr id="0" name=""/>
        <dsp:cNvSpPr/>
      </dsp:nvSpPr>
      <dsp:spPr>
        <a:xfrm>
          <a:off x="0" y="4549103"/>
          <a:ext cx="6900512" cy="3276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C7FD8A-02EE-442F-9E71-210F4E41AE30}">
      <dsp:nvSpPr>
        <dsp:cNvPr id="0" name=""/>
        <dsp:cNvSpPr/>
      </dsp:nvSpPr>
      <dsp:spPr>
        <a:xfrm>
          <a:off x="345025" y="4357223"/>
          <a:ext cx="4830358"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577850">
            <a:lnSpc>
              <a:spcPct val="90000"/>
            </a:lnSpc>
            <a:spcBef>
              <a:spcPct val="0"/>
            </a:spcBef>
            <a:spcAft>
              <a:spcPct val="35000"/>
            </a:spcAft>
            <a:buNone/>
          </a:pPr>
          <a:r>
            <a:rPr lang="en-US" sz="1300" kern="1200"/>
            <a:t>Need for reason, the "why", the "what ifs"</a:t>
          </a:r>
        </a:p>
      </dsp:txBody>
      <dsp:txXfrm>
        <a:off x="363759" y="4375957"/>
        <a:ext cx="4792890" cy="346292"/>
      </dsp:txXfrm>
    </dsp:sp>
    <dsp:sp modelId="{0A2A9857-D06B-47EC-8B7F-A9C8E938CFB7}">
      <dsp:nvSpPr>
        <dsp:cNvPr id="0" name=""/>
        <dsp:cNvSpPr/>
      </dsp:nvSpPr>
      <dsp:spPr>
        <a:xfrm>
          <a:off x="0" y="5138783"/>
          <a:ext cx="6900512" cy="3276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F9A21F-57ED-4DD1-95E1-DE4820DA7FE3}">
      <dsp:nvSpPr>
        <dsp:cNvPr id="0" name=""/>
        <dsp:cNvSpPr/>
      </dsp:nvSpPr>
      <dsp:spPr>
        <a:xfrm>
          <a:off x="345025" y="4946903"/>
          <a:ext cx="4830358" cy="3837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577850">
            <a:lnSpc>
              <a:spcPct val="90000"/>
            </a:lnSpc>
            <a:spcBef>
              <a:spcPct val="0"/>
            </a:spcBef>
            <a:spcAft>
              <a:spcPct val="35000"/>
            </a:spcAft>
            <a:buNone/>
          </a:pPr>
          <a:r>
            <a:rPr lang="en-US" sz="1300" kern="1200"/>
            <a:t>Increased risk for survivors</a:t>
          </a:r>
        </a:p>
      </dsp:txBody>
      <dsp:txXfrm>
        <a:off x="363759" y="4965637"/>
        <a:ext cx="4792890"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710C4-10AC-4EE3-99B5-321E78772F2C}">
      <dsp:nvSpPr>
        <dsp:cNvPr id="0" name=""/>
        <dsp:cNvSpPr/>
      </dsp:nvSpPr>
      <dsp:spPr>
        <a:xfrm>
          <a:off x="545672" y="1800"/>
          <a:ext cx="2766269" cy="165976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Reminder: It is not your fault</a:t>
          </a:r>
        </a:p>
      </dsp:txBody>
      <dsp:txXfrm>
        <a:off x="545672" y="1800"/>
        <a:ext cx="2766269" cy="1659761"/>
      </dsp:txXfrm>
    </dsp:sp>
    <dsp:sp modelId="{4C76A1A7-4337-4B86-BB37-F8899765A0DB}">
      <dsp:nvSpPr>
        <dsp:cNvPr id="0" name=""/>
        <dsp:cNvSpPr/>
      </dsp:nvSpPr>
      <dsp:spPr>
        <a:xfrm>
          <a:off x="3588569" y="1800"/>
          <a:ext cx="2766269" cy="1659761"/>
        </a:xfrm>
        <a:prstGeom prst="rect">
          <a:avLst/>
        </a:prstGeom>
        <a:solidFill>
          <a:schemeClr val="accent2">
            <a:hueOff val="452637"/>
            <a:satOff val="-8538"/>
            <a:lumOff val="-3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Developing neural pathways</a:t>
          </a:r>
        </a:p>
      </dsp:txBody>
      <dsp:txXfrm>
        <a:off x="3588569" y="1800"/>
        <a:ext cx="2766269" cy="1659761"/>
      </dsp:txXfrm>
    </dsp:sp>
    <dsp:sp modelId="{84C36208-2635-4FE0-8D24-8FB018B0F1BD}">
      <dsp:nvSpPr>
        <dsp:cNvPr id="0" name=""/>
        <dsp:cNvSpPr/>
      </dsp:nvSpPr>
      <dsp:spPr>
        <a:xfrm>
          <a:off x="545672" y="1938189"/>
          <a:ext cx="2766269" cy="1659761"/>
        </a:xfrm>
        <a:prstGeom prst="rect">
          <a:avLst/>
        </a:prstGeom>
        <a:solidFill>
          <a:schemeClr val="accent2">
            <a:hueOff val="905274"/>
            <a:satOff val="-17077"/>
            <a:lumOff val="-6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Repetition helps to strengthen pathways</a:t>
          </a:r>
        </a:p>
      </dsp:txBody>
      <dsp:txXfrm>
        <a:off x="545672" y="1938189"/>
        <a:ext cx="2766269" cy="1659761"/>
      </dsp:txXfrm>
    </dsp:sp>
    <dsp:sp modelId="{289CE1E0-E77F-4CED-9965-243A4C2C05BC}">
      <dsp:nvSpPr>
        <dsp:cNvPr id="0" name=""/>
        <dsp:cNvSpPr/>
      </dsp:nvSpPr>
      <dsp:spPr>
        <a:xfrm>
          <a:off x="3588569" y="1938189"/>
          <a:ext cx="2766269" cy="1659761"/>
        </a:xfrm>
        <a:prstGeom prst="rect">
          <a:avLst/>
        </a:prstGeom>
        <a:solidFill>
          <a:schemeClr val="accent2">
            <a:hueOff val="1357912"/>
            <a:satOff val="-25615"/>
            <a:lumOff val="-9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Creating a bearable narrative from the start</a:t>
          </a:r>
        </a:p>
      </dsp:txBody>
      <dsp:txXfrm>
        <a:off x="3588569" y="1938189"/>
        <a:ext cx="2766269" cy="1659761"/>
      </dsp:txXfrm>
    </dsp:sp>
    <dsp:sp modelId="{397A06E5-10A3-46FC-B2DD-B2D212A506CD}">
      <dsp:nvSpPr>
        <dsp:cNvPr id="0" name=""/>
        <dsp:cNvSpPr/>
      </dsp:nvSpPr>
      <dsp:spPr>
        <a:xfrm>
          <a:off x="545672" y="3874578"/>
          <a:ext cx="2766269" cy="1659761"/>
        </a:xfrm>
        <a:prstGeom prst="rect">
          <a:avLst/>
        </a:prstGeom>
        <a:solidFill>
          <a:schemeClr val="accent2">
            <a:hueOff val="1810549"/>
            <a:satOff val="-34154"/>
            <a:lumOff val="-12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Language regarding baseline condition</a:t>
          </a:r>
        </a:p>
      </dsp:txBody>
      <dsp:txXfrm>
        <a:off x="545672" y="3874578"/>
        <a:ext cx="2766269" cy="1659761"/>
      </dsp:txXfrm>
    </dsp:sp>
    <dsp:sp modelId="{F0BB0E75-DAB8-49F5-9A5C-F569E755C30F}">
      <dsp:nvSpPr>
        <dsp:cNvPr id="0" name=""/>
        <dsp:cNvSpPr/>
      </dsp:nvSpPr>
      <dsp:spPr>
        <a:xfrm>
          <a:off x="3588569" y="3874578"/>
          <a:ext cx="2766269" cy="1659761"/>
        </a:xfrm>
        <a:prstGeom prst="rect">
          <a:avLst/>
        </a:prstGeom>
        <a:solidFill>
          <a:schemeClr val="accent2">
            <a:hueOff val="2263186"/>
            <a:satOff val="-42692"/>
            <a:lumOff val="-15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a:latin typeface="Corbel"/>
            </a:rPr>
            <a:t>Immediate therapeutic support may be appropriate</a:t>
          </a:r>
        </a:p>
      </dsp:txBody>
      <dsp:txXfrm>
        <a:off x="3588569" y="3874578"/>
        <a:ext cx="2766269" cy="16597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59247-E84C-4C5E-B71B-593052AFA2E1}">
      <dsp:nvSpPr>
        <dsp:cNvPr id="0" name=""/>
        <dsp:cNvSpPr/>
      </dsp:nvSpPr>
      <dsp:spPr>
        <a:xfrm>
          <a:off x="0" y="1901"/>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3281B0-8C23-4C79-B8BA-19D003CBA2E7}">
      <dsp:nvSpPr>
        <dsp:cNvPr id="0" name=""/>
        <dsp:cNvSpPr/>
      </dsp:nvSpPr>
      <dsp:spPr>
        <a:xfrm>
          <a:off x="245129" y="184229"/>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911757-7C9E-4C28-84E6-4A5DEF2C1A1F}">
      <dsp:nvSpPr>
        <dsp:cNvPr id="0" name=""/>
        <dsp:cNvSpPr/>
      </dsp:nvSpPr>
      <dsp:spPr>
        <a:xfrm>
          <a:off x="935949" y="1901"/>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Remember, you can't care for others if you don't take care of yourself</a:t>
          </a:r>
        </a:p>
      </dsp:txBody>
      <dsp:txXfrm>
        <a:off x="935949" y="1901"/>
        <a:ext cx="5365651" cy="810345"/>
      </dsp:txXfrm>
    </dsp:sp>
    <dsp:sp modelId="{98B8A293-3D0D-4807-BC19-7E39448EFEB0}">
      <dsp:nvSpPr>
        <dsp:cNvPr id="0" name=""/>
        <dsp:cNvSpPr/>
      </dsp:nvSpPr>
      <dsp:spPr>
        <a:xfrm>
          <a:off x="0" y="1014833"/>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329A87-244F-4D8E-BC7B-F2274FFBBEEC}">
      <dsp:nvSpPr>
        <dsp:cNvPr id="0" name=""/>
        <dsp:cNvSpPr/>
      </dsp:nvSpPr>
      <dsp:spPr>
        <a:xfrm>
          <a:off x="245129" y="1197161"/>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54CBDE7-F00A-4B5A-98D3-4D3AD1A22D2C}">
      <dsp:nvSpPr>
        <dsp:cNvPr id="0" name=""/>
        <dsp:cNvSpPr/>
      </dsp:nvSpPr>
      <dsp:spPr>
        <a:xfrm>
          <a:off x="935949" y="1014833"/>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rtl="0">
            <a:lnSpc>
              <a:spcPct val="90000"/>
            </a:lnSpc>
            <a:spcBef>
              <a:spcPct val="0"/>
            </a:spcBef>
            <a:spcAft>
              <a:spcPct val="35000"/>
            </a:spcAft>
            <a:buNone/>
          </a:pPr>
          <a:r>
            <a:rPr lang="en-US" sz="1900" kern="1200"/>
            <a:t>Divide duties </a:t>
          </a:r>
          <a:r>
            <a:rPr lang="en-US" sz="1900" kern="1200">
              <a:latin typeface="Corbel"/>
            </a:rPr>
            <a:t>with co-workers,</a:t>
          </a:r>
          <a:r>
            <a:rPr lang="en-US" sz="1900" kern="1200"/>
            <a:t> family, friends, community groups, faith organizations</a:t>
          </a:r>
        </a:p>
      </dsp:txBody>
      <dsp:txXfrm>
        <a:off x="935949" y="1014833"/>
        <a:ext cx="5365651" cy="810345"/>
      </dsp:txXfrm>
    </dsp:sp>
    <dsp:sp modelId="{ED32E841-6124-4B34-91B6-8DD5A575B77D}">
      <dsp:nvSpPr>
        <dsp:cNvPr id="0" name=""/>
        <dsp:cNvSpPr/>
      </dsp:nvSpPr>
      <dsp:spPr>
        <a:xfrm>
          <a:off x="0" y="2027765"/>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81F66-DF37-49F0-821D-C14475AE1438}">
      <dsp:nvSpPr>
        <dsp:cNvPr id="0" name=""/>
        <dsp:cNvSpPr/>
      </dsp:nvSpPr>
      <dsp:spPr>
        <a:xfrm>
          <a:off x="245129" y="2210093"/>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F1FB69-CAA8-48B1-BA23-79BB359D0194}">
      <dsp:nvSpPr>
        <dsp:cNvPr id="0" name=""/>
        <dsp:cNvSpPr/>
      </dsp:nvSpPr>
      <dsp:spPr>
        <a:xfrm>
          <a:off x="935949" y="2027765"/>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Eat, hydrate, sleep, exercise...repeat</a:t>
          </a:r>
        </a:p>
      </dsp:txBody>
      <dsp:txXfrm>
        <a:off x="935949" y="2027765"/>
        <a:ext cx="5365651" cy="810345"/>
      </dsp:txXfrm>
    </dsp:sp>
    <dsp:sp modelId="{8C6D9FA9-C1FA-458B-824C-AF5F75B7B834}">
      <dsp:nvSpPr>
        <dsp:cNvPr id="0" name=""/>
        <dsp:cNvSpPr/>
      </dsp:nvSpPr>
      <dsp:spPr>
        <a:xfrm>
          <a:off x="0" y="3040697"/>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2AD834-B3B4-45DC-AA76-0B42947E118E}">
      <dsp:nvSpPr>
        <dsp:cNvPr id="0" name=""/>
        <dsp:cNvSpPr/>
      </dsp:nvSpPr>
      <dsp:spPr>
        <a:xfrm>
          <a:off x="245129" y="3223024"/>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27BF9C-76E9-4C42-A0A3-18333D6A2FE0}">
      <dsp:nvSpPr>
        <dsp:cNvPr id="0" name=""/>
        <dsp:cNvSpPr/>
      </dsp:nvSpPr>
      <dsp:spPr>
        <a:xfrm>
          <a:off x="935949" y="3040697"/>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Take breaks, have some fun</a:t>
          </a:r>
        </a:p>
      </dsp:txBody>
      <dsp:txXfrm>
        <a:off x="935949" y="3040697"/>
        <a:ext cx="5365651" cy="810345"/>
      </dsp:txXfrm>
    </dsp:sp>
    <dsp:sp modelId="{DFEFEC92-F3E1-44C3-8EC4-3BB175599971}">
      <dsp:nvSpPr>
        <dsp:cNvPr id="0" name=""/>
        <dsp:cNvSpPr/>
      </dsp:nvSpPr>
      <dsp:spPr>
        <a:xfrm>
          <a:off x="0" y="4053629"/>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9C7444-50D9-40F8-878D-8AD2405524E1}">
      <dsp:nvSpPr>
        <dsp:cNvPr id="0" name=""/>
        <dsp:cNvSpPr/>
      </dsp:nvSpPr>
      <dsp:spPr>
        <a:xfrm>
          <a:off x="245129" y="4235956"/>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957311C-F1DF-4D38-9DCF-F03CC533F03D}">
      <dsp:nvSpPr>
        <dsp:cNvPr id="0" name=""/>
        <dsp:cNvSpPr/>
      </dsp:nvSpPr>
      <dsp:spPr>
        <a:xfrm>
          <a:off x="935949" y="4053629"/>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t>Connect with others, reach out for support</a:t>
          </a:r>
        </a:p>
      </dsp:txBody>
      <dsp:txXfrm>
        <a:off x="935949" y="4053629"/>
        <a:ext cx="5365651" cy="810345"/>
      </dsp:txXfrm>
    </dsp:sp>
    <dsp:sp modelId="{8CF031D4-1E77-4E5D-9D58-4844D1D8A1BF}">
      <dsp:nvSpPr>
        <dsp:cNvPr id="0" name=""/>
        <dsp:cNvSpPr/>
      </dsp:nvSpPr>
      <dsp:spPr>
        <a:xfrm>
          <a:off x="0" y="5066560"/>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BF637D-1A90-4135-87E1-24E2747EBB0C}">
      <dsp:nvSpPr>
        <dsp:cNvPr id="0" name=""/>
        <dsp:cNvSpPr/>
      </dsp:nvSpPr>
      <dsp:spPr>
        <a:xfrm>
          <a:off x="245129" y="5248888"/>
          <a:ext cx="445690" cy="44569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F32148-C164-4C85-AA93-29EB7AC23102}">
      <dsp:nvSpPr>
        <dsp:cNvPr id="0" name=""/>
        <dsp:cNvSpPr/>
      </dsp:nvSpPr>
      <dsp:spPr>
        <a:xfrm>
          <a:off x="935949" y="5066560"/>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a:latin typeface="Corbel"/>
            </a:rPr>
            <a:t>Ask for (and accept!) help</a:t>
          </a:r>
        </a:p>
      </dsp:txBody>
      <dsp:txXfrm>
        <a:off x="935949" y="5066560"/>
        <a:ext cx="5365651" cy="810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EF73A-CD64-4EC2-849B-8D6398734028}">
      <dsp:nvSpPr>
        <dsp:cNvPr id="0" name=""/>
        <dsp:cNvSpPr/>
      </dsp:nvSpPr>
      <dsp:spPr>
        <a:xfrm>
          <a:off x="348076" y="135458"/>
          <a:ext cx="1073337" cy="10733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FFCFDA-71C9-4D52-AD05-439EAFB0A0CE}">
      <dsp:nvSpPr>
        <dsp:cNvPr id="0" name=""/>
        <dsp:cNvSpPr/>
      </dsp:nvSpPr>
      <dsp:spPr>
        <a:xfrm>
          <a:off x="576820" y="364202"/>
          <a:ext cx="615849" cy="6158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A694AB-405E-4C1D-95AA-0912B17B922A}">
      <dsp:nvSpPr>
        <dsp:cNvPr id="0" name=""/>
        <dsp:cNvSpPr/>
      </dsp:nvSpPr>
      <dsp:spPr>
        <a:xfrm>
          <a:off x="4960" y="1543114"/>
          <a:ext cx="1759570" cy="1759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Is there a physical cause of your anxiety/depression/emotions? Impact of medications or medical procedures?</a:t>
          </a:r>
        </a:p>
      </dsp:txBody>
      <dsp:txXfrm>
        <a:off x="4960" y="1543114"/>
        <a:ext cx="1759570" cy="1759570"/>
      </dsp:txXfrm>
    </dsp:sp>
    <dsp:sp modelId="{E8CCD398-27E7-47E0-8AF5-E054AA1ABFC5}">
      <dsp:nvSpPr>
        <dsp:cNvPr id="0" name=""/>
        <dsp:cNvSpPr/>
      </dsp:nvSpPr>
      <dsp:spPr>
        <a:xfrm>
          <a:off x="2415571" y="135458"/>
          <a:ext cx="1073337" cy="10733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25E1A4-D423-481D-A79D-5B8237E6D523}">
      <dsp:nvSpPr>
        <dsp:cNvPr id="0" name=""/>
        <dsp:cNvSpPr/>
      </dsp:nvSpPr>
      <dsp:spPr>
        <a:xfrm>
          <a:off x="2644316" y="364202"/>
          <a:ext cx="615849" cy="6158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A1E65F-F844-4D3A-9160-9903116B56C7}">
      <dsp:nvSpPr>
        <dsp:cNvPr id="0" name=""/>
        <dsp:cNvSpPr/>
      </dsp:nvSpPr>
      <dsp:spPr>
        <a:xfrm>
          <a:off x="2072455" y="1543114"/>
          <a:ext cx="1759570" cy="1759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Talk to the people around you.</a:t>
          </a:r>
        </a:p>
      </dsp:txBody>
      <dsp:txXfrm>
        <a:off x="2072455" y="1543114"/>
        <a:ext cx="1759570" cy="1759570"/>
      </dsp:txXfrm>
    </dsp:sp>
    <dsp:sp modelId="{7F45AE23-399F-4537-8BC2-7B85C3D0125D}">
      <dsp:nvSpPr>
        <dsp:cNvPr id="0" name=""/>
        <dsp:cNvSpPr/>
      </dsp:nvSpPr>
      <dsp:spPr>
        <a:xfrm>
          <a:off x="4483067" y="135458"/>
          <a:ext cx="1073337" cy="10733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C3AB8F-BCAB-4908-B913-96E2295A5D41}">
      <dsp:nvSpPr>
        <dsp:cNvPr id="0" name=""/>
        <dsp:cNvSpPr/>
      </dsp:nvSpPr>
      <dsp:spPr>
        <a:xfrm>
          <a:off x="4711811" y="364202"/>
          <a:ext cx="615849" cy="6158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F503BD-BF0A-410F-ABFC-02F08E43A5D8}">
      <dsp:nvSpPr>
        <dsp:cNvPr id="0" name=""/>
        <dsp:cNvSpPr/>
      </dsp:nvSpPr>
      <dsp:spPr>
        <a:xfrm>
          <a:off x="4139950" y="1543114"/>
          <a:ext cx="1759570" cy="1759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Remember gut/brain connection, be mindful of your digestive system</a:t>
          </a:r>
        </a:p>
      </dsp:txBody>
      <dsp:txXfrm>
        <a:off x="4139950" y="1543114"/>
        <a:ext cx="1759570" cy="1759570"/>
      </dsp:txXfrm>
    </dsp:sp>
    <dsp:sp modelId="{6A50187A-1008-4B94-B1BD-024AE97DC663}">
      <dsp:nvSpPr>
        <dsp:cNvPr id="0" name=""/>
        <dsp:cNvSpPr/>
      </dsp:nvSpPr>
      <dsp:spPr>
        <a:xfrm>
          <a:off x="6550562" y="135458"/>
          <a:ext cx="1073337" cy="107333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394A18-FAE1-408B-BFA3-3959605F7EB3}">
      <dsp:nvSpPr>
        <dsp:cNvPr id="0" name=""/>
        <dsp:cNvSpPr/>
      </dsp:nvSpPr>
      <dsp:spPr>
        <a:xfrm>
          <a:off x="6779306" y="364202"/>
          <a:ext cx="615849" cy="6158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30A8D4-DC2D-4B1B-8C0F-CAC2EF12C05D}">
      <dsp:nvSpPr>
        <dsp:cNvPr id="0" name=""/>
        <dsp:cNvSpPr/>
      </dsp:nvSpPr>
      <dsp:spPr>
        <a:xfrm>
          <a:off x="6207445" y="1543114"/>
          <a:ext cx="1759570" cy="1759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a:t>Breathe</a:t>
          </a:r>
        </a:p>
      </dsp:txBody>
      <dsp:txXfrm>
        <a:off x="6207445" y="1543114"/>
        <a:ext cx="1759570" cy="1759570"/>
      </dsp:txXfrm>
    </dsp:sp>
    <dsp:sp modelId="{769273E1-7C6E-4869-A2AF-041259883B4B}">
      <dsp:nvSpPr>
        <dsp:cNvPr id="0" name=""/>
        <dsp:cNvSpPr/>
      </dsp:nvSpPr>
      <dsp:spPr>
        <a:xfrm>
          <a:off x="8618057" y="135458"/>
          <a:ext cx="1073337" cy="107333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BC5BA9-CBEF-4B53-871D-80E47DFDD701}">
      <dsp:nvSpPr>
        <dsp:cNvPr id="0" name=""/>
        <dsp:cNvSpPr/>
      </dsp:nvSpPr>
      <dsp:spPr>
        <a:xfrm>
          <a:off x="8846801" y="364202"/>
          <a:ext cx="615849" cy="6158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A2A0FA-BBB5-424F-B022-750B773C5F28}">
      <dsp:nvSpPr>
        <dsp:cNvPr id="0" name=""/>
        <dsp:cNvSpPr/>
      </dsp:nvSpPr>
      <dsp:spPr>
        <a:xfrm>
          <a:off x="8274941" y="1543114"/>
          <a:ext cx="1759570" cy="1759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rtl="0">
            <a:lnSpc>
              <a:spcPct val="90000"/>
            </a:lnSpc>
            <a:spcBef>
              <a:spcPct val="0"/>
            </a:spcBef>
            <a:spcAft>
              <a:spcPct val="35000"/>
            </a:spcAft>
            <a:buNone/>
            <a:defRPr cap="all"/>
          </a:pPr>
          <a:r>
            <a:rPr lang="en-US" sz="1600" kern="1200"/>
            <a:t>Seek help (</a:t>
          </a:r>
          <a:r>
            <a:rPr lang="en-US" sz="1600" kern="1200">
              <a:latin typeface="Corbel"/>
            </a:rPr>
            <a:t>EAP, counselor</a:t>
          </a:r>
          <a:r>
            <a:rPr lang="en-US" sz="1600" kern="1200"/>
            <a:t>, therapist, social worker, palliative team)</a:t>
          </a:r>
        </a:p>
      </dsp:txBody>
      <dsp:txXfrm>
        <a:off x="8274941" y="1543114"/>
        <a:ext cx="1759570" cy="175957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52DC44-795F-45BE-A3AF-67E8E9292647}"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63648-006F-4C26-B16B-4BC057462669}" type="slidenum">
              <a:rPr lang="en-US" smtClean="0"/>
              <a:t>‹#›</a:t>
            </a:fld>
            <a:endParaRPr lang="en-US"/>
          </a:p>
        </p:txBody>
      </p:sp>
    </p:spTree>
    <p:extLst>
      <p:ext uri="{BB962C8B-B14F-4D97-AF65-F5344CB8AC3E}">
        <p14:creationId xmlns:p14="http://schemas.microsoft.com/office/powerpoint/2010/main" val="2018664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Bereaved are always encouraged to visit their PCP for a health checkup, often bereaved have neglected their own care and follow up through the course of another person's illness, important to rule out any underlying causes for physical symptoms but also important to encouraged bereaved to shift their behavior away from caring for others and toward caring for themselves.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325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Important for medical professionals to be aware of this and to check in about this because the bereaved are often worried that their fogginess or memory loss are potentially due to medical or mental health issues. Sometimes the bereaved are hesitant to mention because they are embarrassed or uneasy about the thought. These symptoms are often overlooked in discussion as compared with emotional or physical symptoms.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1903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7271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These are places where we can all do better, things to keep in mind during discussion.</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3020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Talk through this slide, point out that age of patient or whether there are children involved are not necessarily red flag issues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1902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Telling the truth</a:t>
            </a:r>
            <a:r>
              <a:rPr lang="en-US" baseline="0"/>
              <a:t> can be harder than it sounds, I don’t know should be followed by “but I can find out”, be concrete, empathize but do not own, “I wish we could do more”, “I hear that you feel frustrated”, “of course you are crying, this is a very sad day filled with terrible news, sometimes silence is more valuable than words, its ok to tell funny or sad stories</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456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9857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solidFill>
                  <a:schemeClr val="accent1">
                    <a:lumMod val="75000"/>
                  </a:schemeClr>
                </a:solidFill>
                <a:latin typeface="Book Antiqua" panose="02040602050305030304" pitchFamily="18" charset="0"/>
              </a:rPr>
              <a:t>Breathe and laugh, life is short</a:t>
            </a:r>
          </a:p>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557F8D-41A5-3C4A-A462-FE7C10BECEC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246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035541"/>
            <a:ext cx="10972800" cy="862707"/>
          </a:xfrm>
          <a:prstGeom prst="rect">
            <a:avLst/>
          </a:prstGeom>
        </p:spPr>
        <p:txBody>
          <a:bodyPr anchor="ctr"/>
          <a:lstStyle>
            <a:lvl1pPr>
              <a:defRPr sz="3733" b="0">
                <a:solidFill>
                  <a:srgbClr val="00000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2068010"/>
            <a:ext cx="10972800" cy="4288340"/>
          </a:xfrm>
          <a:prstGeom prst="rect">
            <a:avLst/>
          </a:prstGeom>
        </p:spPr>
        <p:txBody>
          <a:bodyPr/>
          <a:lstStyle>
            <a:lvl1pPr>
              <a:spcBef>
                <a:spcPts val="800"/>
              </a:spcBef>
              <a:defRPr sz="3200">
                <a:solidFill>
                  <a:srgbClr val="000000"/>
                </a:solidFill>
                <a:latin typeface="Arial" panose="020B0604020202020204" pitchFamily="34" charset="0"/>
                <a:cs typeface="Arial" panose="020B0604020202020204" pitchFamily="34" charset="0"/>
              </a:defRPr>
            </a:lvl1pPr>
            <a:lvl2pPr>
              <a:spcBef>
                <a:spcPts val="800"/>
              </a:spcBef>
              <a:defRPr sz="2667">
                <a:solidFill>
                  <a:srgbClr val="000000"/>
                </a:solidFill>
                <a:latin typeface="Arial" panose="020B0604020202020204" pitchFamily="34" charset="0"/>
                <a:cs typeface="Arial" panose="020B0604020202020204" pitchFamily="34" charset="0"/>
              </a:defRPr>
            </a:lvl2pPr>
            <a:lvl3pPr>
              <a:spcBef>
                <a:spcPts val="800"/>
              </a:spcBef>
              <a:defRPr sz="2400">
                <a:solidFill>
                  <a:srgbClr val="000000"/>
                </a:solidFill>
                <a:latin typeface="Arial" panose="020B0604020202020204" pitchFamily="34" charset="0"/>
                <a:cs typeface="Arial" panose="020B0604020202020204" pitchFamily="34" charset="0"/>
              </a:defRPr>
            </a:lvl3pPr>
            <a:lvl4pPr>
              <a:spcBef>
                <a:spcPts val="800"/>
              </a:spcBef>
              <a:defRPr sz="2400">
                <a:solidFill>
                  <a:srgbClr val="000000"/>
                </a:solidFill>
                <a:latin typeface="Arial" panose="020B0604020202020204" pitchFamily="34" charset="0"/>
                <a:cs typeface="Arial" panose="020B0604020202020204" pitchFamily="34" charset="0"/>
              </a:defRPr>
            </a:lvl4pPr>
            <a:lvl5pPr>
              <a:spcBef>
                <a:spcPts val="8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Slide Number Placeholder 6"/>
          <p:cNvSpPr>
            <a:spLocks noGrp="1"/>
          </p:cNvSpPr>
          <p:nvPr>
            <p:ph type="sldNum" sz="quarter" idx="12"/>
          </p:nvPr>
        </p:nvSpPr>
        <p:spPr>
          <a:xfrm>
            <a:off x="8737600" y="6404479"/>
            <a:ext cx="2844800" cy="365125"/>
          </a:xfrm>
          <a:prstGeom prst="rect">
            <a:avLst/>
          </a:prstGeom>
        </p:spPr>
        <p:txBody>
          <a:bodyPr/>
          <a:lstStyle>
            <a:lvl1pPr>
              <a:defRPr sz="1333">
                <a:solidFill>
                  <a:srgbClr val="798083"/>
                </a:solidFill>
                <a:latin typeface="Arial" panose="020B0604020202020204" pitchFamily="34" charset="0"/>
                <a:cs typeface="Arial" panose="020B0604020202020204" pitchFamily="34" charset="0"/>
              </a:defRPr>
            </a:lvl1pPr>
          </a:lstStyle>
          <a:p>
            <a:pPr algn="r"/>
            <a:r>
              <a:rPr lang="en-US"/>
              <a:t>Source:</a:t>
            </a:r>
          </a:p>
        </p:txBody>
      </p:sp>
    </p:spTree>
    <p:extLst>
      <p:ext uri="{BB962C8B-B14F-4D97-AF65-F5344CB8AC3E}">
        <p14:creationId xmlns:p14="http://schemas.microsoft.com/office/powerpoint/2010/main" val="21853307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035541"/>
            <a:ext cx="10972800" cy="1143000"/>
          </a:xfrm>
          <a:prstGeom prst="rect">
            <a:avLst/>
          </a:prstGeom>
        </p:spPr>
        <p:txBody>
          <a:bodyPr/>
          <a:lstStyle>
            <a:lvl1pPr>
              <a:defRPr b="1"/>
            </a:lvl1pPr>
          </a:lstStyle>
          <a:p>
            <a:r>
              <a:rPr lang="en-US"/>
              <a:t>Click to edit Master title style</a:t>
            </a:r>
          </a:p>
        </p:txBody>
      </p:sp>
      <p:sp>
        <p:nvSpPr>
          <p:cNvPr id="3" name="Content Placeholder 2"/>
          <p:cNvSpPr>
            <a:spLocks noGrp="1"/>
          </p:cNvSpPr>
          <p:nvPr>
            <p:ph idx="1"/>
          </p:nvPr>
        </p:nvSpPr>
        <p:spPr>
          <a:xfrm>
            <a:off x="609600" y="2361104"/>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39544801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104197"/>
            <a:ext cx="10972800" cy="1143000"/>
          </a:xfrm>
          <a:prstGeom prst="rect">
            <a:avLst/>
          </a:prstGeom>
        </p:spPr>
        <p:txBody>
          <a:bodyPr/>
          <a:lstStyle>
            <a:lvl1pPr>
              <a:defRPr sz="4267" b="1">
                <a:latin typeface="Corbel"/>
                <a:cs typeface="Corbel"/>
              </a:defRPr>
            </a:lvl1pPr>
          </a:lstStyle>
          <a:p>
            <a:r>
              <a:rPr lang="en-US" dirty="0"/>
              <a:t>CLICK TO EDIT MASTER TITLE STYLE</a:t>
            </a:r>
          </a:p>
        </p:txBody>
      </p:sp>
      <p:sp>
        <p:nvSpPr>
          <p:cNvPr id="5" name="Slide Number Placeholder 4"/>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2214355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035541"/>
            <a:ext cx="10972800" cy="1143000"/>
          </a:xfrm>
          <a:prstGeom prst="rect">
            <a:avLst/>
          </a:prstGeom>
        </p:spPr>
        <p:txBody>
          <a:bodyPr/>
          <a:lstStyle>
            <a:lvl1pPr>
              <a:defRPr b="1"/>
            </a:lvl1pPr>
          </a:lstStyle>
          <a:p>
            <a:r>
              <a:rPr lang="en-US"/>
              <a:t>Click to edit Master title style</a:t>
            </a:r>
          </a:p>
        </p:txBody>
      </p:sp>
      <p:sp>
        <p:nvSpPr>
          <p:cNvPr id="3" name="Content Placeholder 2"/>
          <p:cNvSpPr>
            <a:spLocks noGrp="1"/>
          </p:cNvSpPr>
          <p:nvPr>
            <p:ph idx="1"/>
          </p:nvPr>
        </p:nvSpPr>
        <p:spPr>
          <a:xfrm>
            <a:off x="609600" y="2361104"/>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357898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13593" y="-54290"/>
            <a:ext cx="12265632" cy="6899417"/>
          </a:xfrm>
          <a:prstGeom prst="rect">
            <a:avLst/>
          </a:prstGeom>
        </p:spPr>
      </p:pic>
      <p:sp>
        <p:nvSpPr>
          <p:cNvPr id="11" name="Title 10"/>
          <p:cNvSpPr>
            <a:spLocks noGrp="1"/>
          </p:cNvSpPr>
          <p:nvPr>
            <p:ph type="title" hasCustomPrompt="1"/>
          </p:nvPr>
        </p:nvSpPr>
        <p:spPr>
          <a:xfrm>
            <a:off x="609600" y="3505200"/>
            <a:ext cx="10972800" cy="1143000"/>
          </a:xfrm>
          <a:prstGeom prst="rect">
            <a:avLst/>
          </a:prstGeom>
        </p:spPr>
        <p:txBody>
          <a:bodyPr vert="horz" anchor="ctr"/>
          <a:lstStyle>
            <a:lvl1pPr>
              <a:defRPr sz="4267" b="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1828800" y="4648200"/>
            <a:ext cx="8534400" cy="990600"/>
          </a:xfrm>
          <a:prstGeom prst="rect">
            <a:avLst/>
          </a:prstGeom>
        </p:spPr>
        <p:txBody>
          <a:bodyPr anchor="ctr"/>
          <a:lstStyle>
            <a:lvl1pPr marL="0" indent="0" algn="ctr">
              <a:spcBef>
                <a:spcPts val="0"/>
              </a:spcBef>
              <a:buNone/>
              <a:defRPr sz="320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30062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950477"/>
            <a:ext cx="10972800" cy="1143000"/>
          </a:xfrm>
          <a:prstGeom prst="rect">
            <a:avLst/>
          </a:prstGeom>
        </p:spPr>
        <p:txBody>
          <a:bodyPr anchor="ctr"/>
          <a:lstStyle>
            <a:lvl1pPr>
              <a:defRPr sz="4800" b="0">
                <a:solidFill>
                  <a:schemeClr val="bg2">
                    <a:lumMod val="10000"/>
                  </a:schemeClr>
                </a:solidFill>
                <a:latin typeface="Arial" panose="020B0604020202020204" pitchFamily="34" charset="0"/>
                <a:cs typeface="Arial" panose="020B0604020202020204" pitchFamily="34" charset="0"/>
              </a:defRPr>
            </a:lvl1pPr>
          </a:lstStyle>
          <a:p>
            <a:r>
              <a:rPr lang="en-US"/>
              <a:t>Title</a:t>
            </a:r>
          </a:p>
        </p:txBody>
      </p:sp>
      <p:sp>
        <p:nvSpPr>
          <p:cNvPr id="3" name="Content Placeholder 2"/>
          <p:cNvSpPr>
            <a:spLocks noGrp="1"/>
          </p:cNvSpPr>
          <p:nvPr>
            <p:ph idx="1" hasCustomPrompt="1"/>
          </p:nvPr>
        </p:nvSpPr>
        <p:spPr>
          <a:xfrm>
            <a:off x="609600" y="2361105"/>
            <a:ext cx="10972800" cy="3995247"/>
          </a:xfrm>
          <a:prstGeom prst="rect">
            <a:avLst/>
          </a:prstGeom>
        </p:spPr>
        <p:txBody>
          <a:bodyPr/>
          <a:lstStyle>
            <a:lvl1pPr>
              <a:spcBef>
                <a:spcPts val="0"/>
              </a:spcBef>
              <a:spcAft>
                <a:spcPts val="800"/>
              </a:spcAft>
              <a:defRPr sz="3733">
                <a:solidFill>
                  <a:schemeClr val="bg2">
                    <a:lumMod val="10000"/>
                  </a:schemeClr>
                </a:solidFill>
                <a:latin typeface="Arial" panose="020B0604020202020204" pitchFamily="34" charset="0"/>
                <a:cs typeface="Arial" panose="020B0604020202020204" pitchFamily="34" charset="0"/>
              </a:defRPr>
            </a:lvl1pPr>
            <a:lvl2pPr>
              <a:spcBef>
                <a:spcPts val="0"/>
              </a:spcBef>
              <a:spcAft>
                <a:spcPts val="800"/>
              </a:spcAft>
              <a:defRPr sz="3200">
                <a:solidFill>
                  <a:schemeClr val="bg2">
                    <a:lumMod val="10000"/>
                  </a:schemeClr>
                </a:solidFill>
                <a:latin typeface="Arial" panose="020B0604020202020204" pitchFamily="34" charset="0"/>
                <a:cs typeface="Arial" panose="020B0604020202020204" pitchFamily="34" charset="0"/>
              </a:defRPr>
            </a:lvl2pPr>
            <a:lvl3pPr>
              <a:spcBef>
                <a:spcPts val="0"/>
              </a:spcBef>
              <a:spcAft>
                <a:spcPts val="800"/>
              </a:spcAft>
              <a:defRPr sz="2667">
                <a:solidFill>
                  <a:schemeClr val="bg2">
                    <a:lumMod val="10000"/>
                  </a:schemeClr>
                </a:solidFill>
                <a:latin typeface="Arial" panose="020B0604020202020204" pitchFamily="34" charset="0"/>
                <a:cs typeface="Arial" panose="020B0604020202020204" pitchFamily="34" charset="0"/>
              </a:defRPr>
            </a:lvl3pPr>
            <a:lvl4pPr>
              <a:spcBef>
                <a:spcPts val="0"/>
              </a:spcBef>
              <a:spcAft>
                <a:spcPts val="800"/>
              </a:spcAft>
              <a:defRPr>
                <a:solidFill>
                  <a:schemeClr val="bg2">
                    <a:lumMod val="10000"/>
                  </a:schemeClr>
                </a:solidFill>
                <a:latin typeface="Arial" panose="020B0604020202020204" pitchFamily="34" charset="0"/>
                <a:cs typeface="Arial" panose="020B0604020202020204" pitchFamily="34" charset="0"/>
              </a:defRPr>
            </a:lvl4pPr>
            <a:lvl5pPr>
              <a:spcBef>
                <a:spcPts val="0"/>
              </a:spcBef>
              <a:spcAft>
                <a:spcPts val="800"/>
              </a:spcAft>
              <a:defRPr>
                <a:solidFill>
                  <a:schemeClr val="bg2">
                    <a:lumMod val="1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6"/>
          <p:cNvSpPr>
            <a:spLocks noGrp="1"/>
          </p:cNvSpPr>
          <p:nvPr>
            <p:ph type="sldNum" sz="quarter" idx="12"/>
          </p:nvPr>
        </p:nvSpPr>
        <p:spPr>
          <a:xfrm>
            <a:off x="609601" y="6376416"/>
            <a:ext cx="10972799" cy="365125"/>
          </a:xfrm>
          <a:prstGeom prst="rect">
            <a:avLst/>
          </a:prstGeom>
        </p:spPr>
        <p:txBody>
          <a:bodyPr/>
          <a:lstStyle>
            <a:lvl1pPr>
              <a:defRPr sz="1067">
                <a:solidFill>
                  <a:srgbClr val="798083"/>
                </a:solidFill>
                <a:latin typeface="Arial" panose="020B0604020202020204" pitchFamily="34" charset="0"/>
                <a:cs typeface="Arial" panose="020B0604020202020204" pitchFamily="34" charset="0"/>
              </a:defRPr>
            </a:lvl1pPr>
          </a:lstStyle>
          <a:p>
            <a:r>
              <a:rPr lang="en-US"/>
              <a:t>Source: </a:t>
            </a:r>
          </a:p>
        </p:txBody>
      </p:sp>
    </p:spTree>
    <p:extLst>
      <p:ext uri="{BB962C8B-B14F-4D97-AF65-F5344CB8AC3E}">
        <p14:creationId xmlns:p14="http://schemas.microsoft.com/office/powerpoint/2010/main" val="2554410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47197"/>
            <a:ext cx="10972800" cy="1143000"/>
          </a:xfrm>
          <a:prstGeom prst="rect">
            <a:avLst/>
          </a:prstGeom>
        </p:spPr>
        <p:txBody>
          <a:bodyPr anchor="ctr"/>
          <a:lstStyle>
            <a:lvl1pPr>
              <a:defRPr sz="4800" b="0" baseline="0">
                <a:solidFill>
                  <a:srgbClr val="798083"/>
                </a:solidFill>
                <a:latin typeface="Arial" panose="020B0604020202020204" pitchFamily="34" charset="0"/>
                <a:cs typeface="Arial" panose="020B0604020202020204" pitchFamily="34" charset="0"/>
              </a:defRPr>
            </a:lvl1pPr>
          </a:lstStyle>
          <a:p>
            <a:r>
              <a:rPr lang="en-US"/>
              <a:t>Click to Edit Master Title Slide</a:t>
            </a:r>
          </a:p>
        </p:txBody>
      </p:sp>
    </p:spTree>
    <p:extLst>
      <p:ext uri="{BB962C8B-B14F-4D97-AF65-F5344CB8AC3E}">
        <p14:creationId xmlns:p14="http://schemas.microsoft.com/office/powerpoint/2010/main" val="5069115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341223" y="6356351"/>
            <a:ext cx="2844800" cy="366183"/>
          </a:xfrm>
          <a:prstGeom prst="rect">
            <a:avLst/>
          </a:prstGeom>
        </p:spPr>
        <p:txBody>
          <a:bodyPr vert="horz" lIns="91440" tIns="45720" rIns="91440" bIns="45720" rtlCol="0" anchor="ctr"/>
          <a:lstStyle>
            <a:lvl1pPr algn="l">
              <a:defRPr sz="1600">
                <a:solidFill>
                  <a:schemeClr val="tx1"/>
                </a:solidFill>
              </a:defRPr>
            </a:lvl1pPr>
          </a:lstStyle>
          <a:p>
            <a:fld id="{23088ACA-6532-5B47-9D60-7AF590FE3009}" type="slidenum">
              <a:rPr lang="en-US" smtClean="0"/>
              <a:pPr/>
              <a:t>‹#›</a:t>
            </a:fld>
            <a:endParaRPr lang="en-US"/>
          </a:p>
        </p:txBody>
      </p:sp>
    </p:spTree>
    <p:extLst>
      <p:ext uri="{BB962C8B-B14F-4D97-AF65-F5344CB8AC3E}">
        <p14:creationId xmlns:p14="http://schemas.microsoft.com/office/powerpoint/2010/main" val="681995879"/>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341223" y="6356351"/>
            <a:ext cx="2844800" cy="366183"/>
          </a:xfrm>
          <a:prstGeom prst="rect">
            <a:avLst/>
          </a:prstGeom>
        </p:spPr>
        <p:txBody>
          <a:bodyPr vert="horz" lIns="91440" tIns="45720" rIns="91440" bIns="45720" rtlCol="0" anchor="ctr"/>
          <a:lstStyle>
            <a:lvl1pPr algn="l">
              <a:defRPr sz="1600">
                <a:solidFill>
                  <a:schemeClr val="tx1"/>
                </a:solidFill>
              </a:defRPr>
            </a:lvl1pPr>
          </a:lstStyle>
          <a:p>
            <a:fld id="{23088ACA-6532-5B47-9D60-7AF590FE3009}" type="slidenum">
              <a:rPr lang="en-US" smtClean="0"/>
              <a:pPr/>
              <a:t>‹#›</a:t>
            </a:fld>
            <a:endParaRPr lang="en-US"/>
          </a:p>
        </p:txBody>
      </p:sp>
    </p:spTree>
    <p:extLst>
      <p:ext uri="{BB962C8B-B14F-4D97-AF65-F5344CB8AC3E}">
        <p14:creationId xmlns:p14="http://schemas.microsoft.com/office/powerpoint/2010/main" val="200544905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7EFC-708D-A4D4-423B-9C194072CACC}"/>
              </a:ext>
            </a:extLst>
          </p:cNvPr>
          <p:cNvSpPr>
            <a:spLocks noGrp="1"/>
          </p:cNvSpPr>
          <p:nvPr>
            <p:ph type="title"/>
          </p:nvPr>
        </p:nvSpPr>
        <p:spPr/>
        <p:txBody>
          <a:bodyPr lIns="121920" tIns="60960" rIns="121920" bIns="60960" anchor="t"/>
          <a:lstStyle/>
          <a:p>
            <a:r>
              <a:rPr lang="en-US"/>
              <a:t>summary</a:t>
            </a:r>
          </a:p>
        </p:txBody>
      </p:sp>
      <p:sp>
        <p:nvSpPr>
          <p:cNvPr id="3" name="Content Placeholder 2">
            <a:extLst>
              <a:ext uri="{FF2B5EF4-FFF2-40B4-BE49-F238E27FC236}">
                <a16:creationId xmlns:a16="http://schemas.microsoft.com/office/drawing/2014/main" id="{E4374340-F58F-1FBC-CC4F-9C571033F435}"/>
              </a:ext>
            </a:extLst>
          </p:cNvPr>
          <p:cNvSpPr>
            <a:spLocks noGrp="1"/>
          </p:cNvSpPr>
          <p:nvPr>
            <p:ph idx="1"/>
          </p:nvPr>
        </p:nvSpPr>
        <p:spPr/>
        <p:txBody>
          <a:bodyPr lIns="121920" tIns="60960" rIns="121920" bIns="60960" anchor="t"/>
          <a:lstStyle/>
          <a:p>
            <a:pPr marL="0" indent="0">
              <a:spcBef>
                <a:spcPts val="0"/>
              </a:spcBef>
              <a:buNone/>
            </a:pPr>
            <a:r>
              <a:rPr lang="en-US" sz="1600">
                <a:ea typeface="+mn-lt"/>
                <a:cs typeface="+mn-lt"/>
              </a:rPr>
              <a:t>This presentation provides education regarding how to navigate the complexities of suicidality and associated grief responses for people working in healthcare. Various types of grief are defined and explained to provide foundational understanding of a typical grief experience. Understanding the different types of grief, such as anticipatory grief, complicated grief, or disenfranchised grief, helps identify the unique experiences of those affected by suicidality. Further education is provided to introduce careful assessment of risk factors and appropriate intervention, as well as special considerations for grief associated with suicide. This education concludes with identifying strategies, techniques and resources for supporting bereaved clients, colleagues and other involved healthcare workers.</a:t>
            </a:r>
          </a:p>
          <a:p>
            <a:pPr marL="0" indent="0">
              <a:buNone/>
            </a:pPr>
            <a:endParaRPr lang="en-US" sz="1600">
              <a:ea typeface="Calibri"/>
              <a:cs typeface="Calibri"/>
            </a:endParaRPr>
          </a:p>
        </p:txBody>
      </p:sp>
    </p:spTree>
    <p:extLst>
      <p:ext uri="{BB962C8B-B14F-4D97-AF65-F5344CB8AC3E}">
        <p14:creationId xmlns:p14="http://schemas.microsoft.com/office/powerpoint/2010/main" val="3428260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9" name="Rectangle 36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D6B5269-A5F0-4CDC-9892-4E65031C7082}"/>
              </a:ext>
            </a:extLst>
          </p:cNvPr>
          <p:cNvSpPr>
            <a:spLocks noGrp="1"/>
          </p:cNvSpPr>
          <p:nvPr>
            <p:ph type="title"/>
          </p:nvPr>
        </p:nvSpPr>
        <p:spPr>
          <a:xfrm>
            <a:off x="793661" y="386929"/>
            <a:ext cx="10066123" cy="1298448"/>
          </a:xfrm>
        </p:spPr>
        <p:txBody>
          <a:bodyPr anchor="b">
            <a:normAutofit/>
          </a:bodyPr>
          <a:lstStyle/>
          <a:p>
            <a:r>
              <a:rPr lang="en-US" sz="4400"/>
              <a:t>Grief Reactions: Behavioral Reactions</a:t>
            </a:r>
          </a:p>
        </p:txBody>
      </p:sp>
      <p:sp>
        <p:nvSpPr>
          <p:cNvPr id="371" name="Rectangle 37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998845"/>
            <a:ext cx="11454593" cy="7817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73" name="Rectangle 37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203079"/>
            <a:ext cx="11383361"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1D0A77E5-4E8A-4B4B-910E-90983CCD1B48}"/>
              </a:ext>
            </a:extLst>
          </p:cNvPr>
          <p:cNvSpPr>
            <a:spLocks noGrp="1"/>
          </p:cNvSpPr>
          <p:nvPr>
            <p:ph idx="1"/>
          </p:nvPr>
        </p:nvSpPr>
        <p:spPr>
          <a:xfrm>
            <a:off x="793661" y="2516001"/>
            <a:ext cx="4572652" cy="3639451"/>
          </a:xfrm>
        </p:spPr>
        <p:txBody>
          <a:bodyPr lIns="121920" tIns="60960" rIns="121920" bIns="60960" anchor="ctr">
            <a:normAutofit/>
          </a:bodyPr>
          <a:lstStyle/>
          <a:p>
            <a:r>
              <a:rPr lang="en-US" sz="2667">
                <a:latin typeface="Arial"/>
                <a:cs typeface="Arial"/>
              </a:rPr>
              <a:t>Social withdrawal</a:t>
            </a:r>
          </a:p>
          <a:p>
            <a:r>
              <a:rPr lang="en-US" sz="2667">
                <a:latin typeface="Arial"/>
                <a:cs typeface="Arial"/>
              </a:rPr>
              <a:t>Hyper/hypoactivity</a:t>
            </a:r>
            <a:endParaRPr lang="en-US" sz="2667"/>
          </a:p>
          <a:p>
            <a:r>
              <a:rPr lang="en-US" sz="2667">
                <a:latin typeface="Arial"/>
                <a:cs typeface="Arial"/>
              </a:rPr>
              <a:t>Irritability/restlessness</a:t>
            </a:r>
          </a:p>
          <a:p>
            <a:r>
              <a:rPr lang="en-US" sz="2667">
                <a:latin typeface="Arial"/>
                <a:cs typeface="Arial"/>
              </a:rPr>
              <a:t>Avoidance of reminders</a:t>
            </a:r>
          </a:p>
          <a:p>
            <a:r>
              <a:rPr lang="en-US" sz="2667">
                <a:latin typeface="Arial"/>
                <a:cs typeface="Arial"/>
              </a:rPr>
              <a:t>Shifting priorities</a:t>
            </a:r>
            <a:endParaRPr lang="en-US" sz="2667"/>
          </a:p>
        </p:txBody>
      </p:sp>
      <p:pic>
        <p:nvPicPr>
          <p:cNvPr id="5" name="Picture 4" descr="Changing your behavior can solicit surprising reactions | Chatsworth  Consulting Group">
            <a:extLst>
              <a:ext uri="{FF2B5EF4-FFF2-40B4-BE49-F238E27FC236}">
                <a16:creationId xmlns:a16="http://schemas.microsoft.com/office/drawing/2014/main" id="{0F62156C-939D-04FE-FDD1-08C33CC08FEA}"/>
              </a:ext>
            </a:extLst>
          </p:cNvPr>
          <p:cNvPicPr>
            <a:picLocks noChangeAspect="1"/>
          </p:cNvPicPr>
          <p:nvPr/>
        </p:nvPicPr>
        <p:blipFill>
          <a:blip r:embed="rId2"/>
          <a:stretch>
            <a:fillRect/>
          </a:stretch>
        </p:blipFill>
        <p:spPr>
          <a:xfrm>
            <a:off x="5911533" y="2627741"/>
            <a:ext cx="5150276" cy="3427273"/>
          </a:xfrm>
          <a:prstGeom prst="rect">
            <a:avLst/>
          </a:prstGeom>
        </p:spPr>
      </p:pic>
      <p:sp>
        <p:nvSpPr>
          <p:cNvPr id="375" name="Rectangle 37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1" y="2313027"/>
            <a:ext cx="781700" cy="15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94798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41" name="Group 40">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2" y="2666183"/>
            <a:ext cx="5860051" cy="527712"/>
            <a:chOff x="6081624" y="1998368"/>
            <a:chExt cx="5613457" cy="782175"/>
          </a:xfrm>
          <a:solidFill>
            <a:schemeClr val="accent4"/>
          </a:solidFill>
        </p:grpSpPr>
        <p:sp>
          <p:nvSpPr>
            <p:cNvPr id="30" name="Rectangle 29">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33" name="Rectangle 32">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8"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099425" y="1238081"/>
            <a:ext cx="4709345" cy="962953"/>
          </a:xfrm>
        </p:spPr>
        <p:txBody>
          <a:bodyPr anchor="b">
            <a:normAutofit/>
          </a:bodyPr>
          <a:lstStyle/>
          <a:p>
            <a:pPr>
              <a:lnSpc>
                <a:spcPct val="90000"/>
              </a:lnSpc>
            </a:pPr>
            <a:r>
              <a:rPr lang="en-US" sz="2933"/>
              <a:t>Supporting Someone Who is Grieving</a:t>
            </a:r>
          </a:p>
        </p:txBody>
      </p:sp>
      <p:sp>
        <p:nvSpPr>
          <p:cNvPr id="35" name="Rectangle 34">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39884" y="2372169"/>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1100736" y="2508104"/>
            <a:ext cx="4709344" cy="3632493"/>
          </a:xfrm>
        </p:spPr>
        <p:txBody>
          <a:bodyPr lIns="121920" tIns="60960" rIns="121920" bIns="60960" anchor="ctr">
            <a:normAutofit/>
          </a:bodyPr>
          <a:lstStyle/>
          <a:p>
            <a:pPr>
              <a:lnSpc>
                <a:spcPct val="90000"/>
              </a:lnSpc>
            </a:pPr>
            <a:r>
              <a:rPr lang="en-US" altLang="en-US" sz="1733">
                <a:latin typeface="Arial"/>
                <a:cs typeface="Arial"/>
              </a:rPr>
              <a:t>Use appropriate and concise language (actualizing the death)</a:t>
            </a:r>
            <a:endParaRPr lang="en-US" altLang="en-US" sz="1733"/>
          </a:p>
          <a:p>
            <a:pPr>
              <a:lnSpc>
                <a:spcPct val="90000"/>
              </a:lnSpc>
            </a:pPr>
            <a:r>
              <a:rPr lang="en-US" altLang="en-US" sz="1733">
                <a:latin typeface="Arial"/>
                <a:cs typeface="Arial"/>
              </a:rPr>
              <a:t>Allow time, do not set limits on the grief experience </a:t>
            </a:r>
            <a:endParaRPr lang="en-US" altLang="en-US" sz="1733">
              <a:latin typeface="Calibri"/>
              <a:cs typeface="Calibri"/>
            </a:endParaRPr>
          </a:p>
          <a:p>
            <a:pPr>
              <a:lnSpc>
                <a:spcPct val="90000"/>
              </a:lnSpc>
            </a:pPr>
            <a:r>
              <a:rPr lang="en-US" altLang="en-US" sz="1733">
                <a:latin typeface="Arial"/>
                <a:cs typeface="Arial"/>
              </a:rPr>
              <a:t>Explore transformation and growth over time</a:t>
            </a:r>
            <a:endParaRPr lang="en-US" altLang="en-US" sz="1733">
              <a:cs typeface="Calibri"/>
            </a:endParaRPr>
          </a:p>
          <a:p>
            <a:pPr>
              <a:lnSpc>
                <a:spcPct val="90000"/>
              </a:lnSpc>
            </a:pPr>
            <a:r>
              <a:rPr lang="en-US" altLang="en-US" sz="1733">
                <a:latin typeface="Arial"/>
                <a:cs typeface="Arial"/>
              </a:rPr>
              <a:t>Encourage the identification, expression, and experience of all feelings</a:t>
            </a:r>
            <a:endParaRPr lang="en-US" altLang="en-US" sz="1733"/>
          </a:p>
          <a:p>
            <a:pPr>
              <a:lnSpc>
                <a:spcPct val="90000"/>
              </a:lnSpc>
            </a:pPr>
            <a:r>
              <a:rPr lang="en-US" altLang="en-US" sz="1733">
                <a:latin typeface="Arial"/>
                <a:cs typeface="Arial"/>
              </a:rPr>
              <a:t>Encourage adaptation to living without the deceased and finding meaning in the death, one’s own life and the future</a:t>
            </a:r>
            <a:endParaRPr lang="en-US" altLang="en-US" sz="1733"/>
          </a:p>
        </p:txBody>
      </p:sp>
      <p:pic>
        <p:nvPicPr>
          <p:cNvPr id="4" name="Picture 3" descr="Good Grief Support Isn't Just a One Time Thing - Whats your Grief">
            <a:extLst>
              <a:ext uri="{FF2B5EF4-FFF2-40B4-BE49-F238E27FC236}">
                <a16:creationId xmlns:a16="http://schemas.microsoft.com/office/drawing/2014/main" id="{4532F3CC-2668-166A-EE5A-8631ECBF161E}"/>
              </a:ext>
            </a:extLst>
          </p:cNvPr>
          <p:cNvPicPr>
            <a:picLocks noChangeAspect="1"/>
          </p:cNvPicPr>
          <p:nvPr/>
        </p:nvPicPr>
        <p:blipFill rotWithShape="1">
          <a:blip r:embed="rId3"/>
          <a:srcRect l="21954" r="24071" b="2"/>
          <a:stretch/>
        </p:blipFill>
        <p:spPr>
          <a:xfrm>
            <a:off x="6538365" y="1383738"/>
            <a:ext cx="4929099" cy="4756871"/>
          </a:xfrm>
          <a:prstGeom prst="rect">
            <a:avLst/>
          </a:prstGeom>
        </p:spPr>
      </p:pic>
    </p:spTree>
    <p:extLst>
      <p:ext uri="{BB962C8B-B14F-4D97-AF65-F5344CB8AC3E}">
        <p14:creationId xmlns:p14="http://schemas.microsoft.com/office/powerpoint/2010/main" val="303645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24183A3-9A36-E7D8-92CE-A70FCB898915}"/>
              </a:ext>
            </a:extLst>
          </p:cNvPr>
          <p:cNvSpPr>
            <a:spLocks noGrp="1"/>
          </p:cNvSpPr>
          <p:nvPr>
            <p:ph type="title"/>
          </p:nvPr>
        </p:nvSpPr>
        <p:spPr>
          <a:xfrm>
            <a:off x="645064" y="1463041"/>
            <a:ext cx="3796307" cy="2690948"/>
          </a:xfrm>
        </p:spPr>
        <p:txBody>
          <a:bodyPr vert="horz" lIns="121920" tIns="60960" rIns="121920" bIns="60960" rtlCol="0" anchor="t">
            <a:normAutofit/>
          </a:bodyPr>
          <a:lstStyle/>
          <a:p>
            <a:pPr algn="l" defTabSz="1219170">
              <a:lnSpc>
                <a:spcPct val="90000"/>
              </a:lnSpc>
              <a:spcAft>
                <a:spcPts val="1067"/>
              </a:spcAft>
            </a:pPr>
            <a:r>
              <a:rPr lang="en-US" sz="2667">
                <a:latin typeface="+mj-lt"/>
                <a:cs typeface="+mj-cs"/>
              </a:rPr>
              <a:t>Cultural Considerations</a:t>
            </a:r>
            <a:br>
              <a:rPr lang="en-US" sz="2667">
                <a:latin typeface="+mj-lt"/>
                <a:cs typeface="+mj-cs"/>
              </a:rPr>
            </a:br>
            <a:br>
              <a:rPr lang="en-US" sz="2667">
                <a:latin typeface="+mj-lt"/>
                <a:cs typeface="+mj-cs"/>
              </a:rPr>
            </a:br>
            <a:r>
              <a:rPr lang="en-US" sz="2667" i="1">
                <a:latin typeface="+mj-lt"/>
                <a:cs typeface="+mj-cs"/>
              </a:rPr>
              <a:t>Grief is a common denominator...the expression of grief is not.</a:t>
            </a:r>
            <a:endParaRPr lang="en-US" sz="2667">
              <a:latin typeface="+mj-lt"/>
              <a:cs typeface="+mj-cs"/>
            </a:endParaRPr>
          </a:p>
        </p:txBody>
      </p:sp>
      <p:grpSp>
        <p:nvGrpSpPr>
          <p:cNvPr id="24" name="Group 23">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5"/>
            <a:ext cx="11982332" cy="2087795"/>
            <a:chOff x="143163" y="5763486"/>
            <a:chExt cx="11982332" cy="739555"/>
          </a:xfrm>
        </p:grpSpPr>
        <p:sp>
          <p:nvSpPr>
            <p:cNvPr id="25" name="Rectangle 2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cxnSp>
          <p:nvCxnSpPr>
            <p:cNvPr id="26" name="Straight Connector 25">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8" name="Rectangle 2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6841C812-9BDE-A5C3-F2CB-4B96EF3EE045}"/>
              </a:ext>
            </a:extLst>
          </p:cNvPr>
          <p:cNvSpPr txBox="1"/>
          <p:nvPr/>
        </p:nvSpPr>
        <p:spPr>
          <a:xfrm>
            <a:off x="5131725" y="829690"/>
            <a:ext cx="6215320" cy="5210887"/>
          </a:xfrm>
          <a:prstGeom prst="rect">
            <a:avLst/>
          </a:prstGeom>
        </p:spPr>
        <p:txBody>
          <a:bodyPr rot="0" spcFirstLastPara="0" vertOverflow="overflow" horzOverflow="overflow" vert="horz" lIns="121920" tIns="60960" rIns="121920" bIns="60960" numCol="1" spcCol="0" rtlCol="0" fromWordArt="0" anchor="t" anchorCtr="0" forceAA="0" compatLnSpc="1">
            <a:prstTxWarp prst="textNoShape">
              <a:avLst/>
            </a:prstTxWarp>
            <a:noAutofit/>
          </a:bodyPr>
          <a:lstStyle/>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Collective, community, family, or individual experience</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Language to describe loss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Support providers (family, friends, faith and religious community/leaders, therapist)</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Sense of familial duty or sacrifice</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Faith, spirituality, philosophy, or atheism/agnosticism</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Access to resources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Views on loss/dying/death and what comes next</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Norms about how to express grief (stoic, emotional)</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533387" marR="0" lvl="0" indent="-304792" algn="l" defTabSz="1219170" rtl="0" eaLnBrk="1" fontAlgn="auto" latinLnBrk="0" hangingPunct="1">
              <a:lnSpc>
                <a:spcPct val="90000"/>
              </a:lnSpc>
              <a:spcBef>
                <a:spcPts val="0"/>
              </a:spcBef>
              <a:spcAft>
                <a:spcPts val="4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Outward expression may differ from internal experience</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p:txBody>
      </p:sp>
    </p:spTree>
    <p:extLst>
      <p:ext uri="{BB962C8B-B14F-4D97-AF65-F5344CB8AC3E}">
        <p14:creationId xmlns:p14="http://schemas.microsoft.com/office/powerpoint/2010/main" val="2656800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229585" y="-78188"/>
            <a:ext cx="11570329" cy="1298448"/>
          </a:xfrm>
        </p:spPr>
        <p:txBody>
          <a:bodyPr lIns="121920" tIns="60960" rIns="121920" bIns="60960" anchor="b">
            <a:normAutofit/>
          </a:bodyPr>
          <a:lstStyle/>
          <a:p>
            <a:pPr>
              <a:lnSpc>
                <a:spcPct val="90000"/>
              </a:lnSpc>
            </a:pPr>
            <a:r>
              <a:rPr lang="en-US" sz="4133">
                <a:latin typeface="Arial"/>
                <a:cs typeface="Arial"/>
              </a:rPr>
              <a:t>Recognize Potential Support Barriers</a:t>
            </a:r>
          </a:p>
        </p:txBody>
      </p:sp>
      <p:sp>
        <p:nvSpPr>
          <p:cNvPr id="37" name="Rectangle 3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998845"/>
            <a:ext cx="11454593" cy="7817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203079"/>
            <a:ext cx="11383361"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81142" y="2698470"/>
            <a:ext cx="5688741" cy="3847268"/>
          </a:xfrm>
        </p:spPr>
        <p:txBody>
          <a:bodyPr lIns="121920" tIns="60960" rIns="121920" bIns="60960" anchor="ctr">
            <a:noAutofit/>
          </a:bodyPr>
          <a:lstStyle/>
          <a:p>
            <a:pPr>
              <a:lnSpc>
                <a:spcPct val="90000"/>
              </a:lnSpc>
            </a:pPr>
            <a:r>
              <a:rPr lang="en-US" sz="1867">
                <a:latin typeface="Arial"/>
                <a:cs typeface="Arial"/>
              </a:rPr>
              <a:t>Cultural misunderstandings, including language, family system/structure, decision-making process, accepted medical strategies/expectations, bias (perceived or otherwise)</a:t>
            </a:r>
            <a:endParaRPr lang="en-US" sz="1867">
              <a:cs typeface="Calibri"/>
            </a:endParaRPr>
          </a:p>
          <a:p>
            <a:pPr>
              <a:lnSpc>
                <a:spcPct val="90000"/>
              </a:lnSpc>
            </a:pPr>
            <a:r>
              <a:rPr lang="en-US" sz="1867">
                <a:latin typeface="Arial"/>
                <a:cs typeface="Arial"/>
              </a:rPr>
              <a:t>Denial or disagreement</a:t>
            </a:r>
          </a:p>
          <a:p>
            <a:pPr>
              <a:lnSpc>
                <a:spcPct val="90000"/>
              </a:lnSpc>
            </a:pPr>
            <a:r>
              <a:rPr lang="en-US" sz="1867">
                <a:latin typeface="Arial"/>
                <a:cs typeface="Arial"/>
              </a:rPr>
              <a:t>Emotion, including fear, guilt, and injustice</a:t>
            </a:r>
          </a:p>
          <a:p>
            <a:pPr>
              <a:lnSpc>
                <a:spcPct val="90000"/>
              </a:lnSpc>
            </a:pPr>
            <a:r>
              <a:rPr lang="en-US" sz="1867">
                <a:latin typeface="Arial"/>
                <a:cs typeface="Arial"/>
              </a:rPr>
              <a:t>Education level, health literacy, previous experience with medical system</a:t>
            </a:r>
            <a:endParaRPr lang="en-US" sz="1867">
              <a:cs typeface="Calibri"/>
            </a:endParaRPr>
          </a:p>
          <a:p>
            <a:pPr>
              <a:lnSpc>
                <a:spcPct val="90000"/>
              </a:lnSpc>
            </a:pPr>
            <a:r>
              <a:rPr lang="en-US" sz="1867">
                <a:latin typeface="Arial"/>
                <a:cs typeface="Arial"/>
              </a:rPr>
              <a:t>Language, including use of medical jargon or technical terms</a:t>
            </a:r>
          </a:p>
          <a:p>
            <a:pPr>
              <a:lnSpc>
                <a:spcPct val="90000"/>
              </a:lnSpc>
            </a:pPr>
            <a:r>
              <a:rPr lang="en-US" sz="1867">
                <a:latin typeface="Arial"/>
                <a:cs typeface="Arial"/>
              </a:rPr>
              <a:t>Access to resources, especially those that may result in barriers to treatment or support</a:t>
            </a:r>
          </a:p>
          <a:p>
            <a:pPr>
              <a:lnSpc>
                <a:spcPct val="90000"/>
              </a:lnSpc>
            </a:pPr>
            <a:r>
              <a:rPr lang="en-US" sz="1867">
                <a:latin typeface="Arial"/>
                <a:cs typeface="Arial"/>
              </a:rPr>
              <a:t>Other underlying issues</a:t>
            </a:r>
          </a:p>
          <a:p>
            <a:pPr>
              <a:lnSpc>
                <a:spcPct val="90000"/>
              </a:lnSpc>
            </a:pPr>
            <a:endParaRPr lang="en-US" sz="1867">
              <a:cs typeface="Calibri"/>
            </a:endParaRPr>
          </a:p>
          <a:p>
            <a:pPr>
              <a:lnSpc>
                <a:spcPct val="90000"/>
              </a:lnSpc>
            </a:pPr>
            <a:endParaRPr lang="en-US" sz="1867">
              <a:cs typeface="Calibri"/>
            </a:endParaRPr>
          </a:p>
        </p:txBody>
      </p:sp>
      <p:pic>
        <p:nvPicPr>
          <p:cNvPr id="4" name="Picture 3" descr="Cartoon of a dog and a cat holding signs&#10;&#10;Description automatically generated">
            <a:extLst>
              <a:ext uri="{FF2B5EF4-FFF2-40B4-BE49-F238E27FC236}">
                <a16:creationId xmlns:a16="http://schemas.microsoft.com/office/drawing/2014/main" id="{1B0C1CAD-BF4B-077C-52BA-C931EEB55D30}"/>
              </a:ext>
            </a:extLst>
          </p:cNvPr>
          <p:cNvPicPr>
            <a:picLocks noChangeAspect="1"/>
          </p:cNvPicPr>
          <p:nvPr/>
        </p:nvPicPr>
        <p:blipFill rotWithShape="1">
          <a:blip r:embed="rId3"/>
          <a:srcRect r="1" b="14993"/>
          <a:stretch/>
        </p:blipFill>
        <p:spPr>
          <a:xfrm>
            <a:off x="5911533" y="2484255"/>
            <a:ext cx="5150276" cy="3714244"/>
          </a:xfrm>
          <a:prstGeom prst="rect">
            <a:avLst/>
          </a:prstGeom>
        </p:spPr>
      </p:pic>
      <p:sp>
        <p:nvSpPr>
          <p:cNvPr id="39" name="Rectangle 3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1" y="2313027"/>
            <a:ext cx="781700" cy="15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738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FE2D22C-409B-48AF-B24F-7988A8F7F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764783" y="349664"/>
            <a:ext cx="5845571" cy="1638376"/>
          </a:xfrm>
        </p:spPr>
        <p:txBody>
          <a:bodyPr anchor="b">
            <a:normAutofit/>
          </a:bodyPr>
          <a:lstStyle/>
          <a:p>
            <a:r>
              <a:rPr lang="en-US" sz="4800"/>
              <a:t>Potential Red Flag Circumstances</a:t>
            </a:r>
          </a:p>
        </p:txBody>
      </p:sp>
      <p:sp>
        <p:nvSpPr>
          <p:cNvPr id="18" name="Rectangle 17">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3"/>
            <a:ext cx="524256" cy="15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3"/>
            <a:ext cx="524256" cy="118633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descr="20 Big Relationship Red Flags - Breakup Warning Signs">
            <a:extLst>
              <a:ext uri="{FF2B5EF4-FFF2-40B4-BE49-F238E27FC236}">
                <a16:creationId xmlns:a16="http://schemas.microsoft.com/office/drawing/2014/main" id="{52CDC066-B221-1455-3664-7322D99D202B}"/>
              </a:ext>
            </a:extLst>
          </p:cNvPr>
          <p:cNvPicPr>
            <a:picLocks noChangeAspect="1"/>
          </p:cNvPicPr>
          <p:nvPr/>
        </p:nvPicPr>
        <p:blipFill rotWithShape="1">
          <a:blip r:embed="rId3"/>
          <a:srcRect l="1367" r="19517" b="2"/>
          <a:stretch/>
        </p:blipFill>
        <p:spPr>
          <a:xfrm>
            <a:off x="535110" y="627954"/>
            <a:ext cx="4235516" cy="5353373"/>
          </a:xfrm>
          <a:prstGeom prst="rect">
            <a:avLst/>
          </a:prstGeom>
        </p:spPr>
      </p:pic>
      <p:sp>
        <p:nvSpPr>
          <p:cNvPr id="3" name="Content Placeholder 2"/>
          <p:cNvSpPr>
            <a:spLocks noGrp="1"/>
          </p:cNvSpPr>
          <p:nvPr>
            <p:ph idx="1"/>
          </p:nvPr>
        </p:nvSpPr>
        <p:spPr>
          <a:xfrm>
            <a:off x="5192288" y="2630536"/>
            <a:ext cx="6807568" cy="3261208"/>
          </a:xfrm>
        </p:spPr>
        <p:txBody>
          <a:bodyPr lIns="121920" tIns="60960" rIns="121920" bIns="60960" anchor="ctr">
            <a:noAutofit/>
          </a:bodyPr>
          <a:lstStyle/>
          <a:p>
            <a:pPr>
              <a:lnSpc>
                <a:spcPct val="90000"/>
              </a:lnSpc>
            </a:pPr>
            <a:r>
              <a:rPr lang="en-US" sz="2133">
                <a:latin typeface="Corbel"/>
                <a:cs typeface="Arial"/>
              </a:rPr>
              <a:t>Guilt or shame</a:t>
            </a:r>
            <a:endParaRPr lang="en-US" sz="2133">
              <a:latin typeface="Corbel"/>
            </a:endParaRPr>
          </a:p>
          <a:p>
            <a:pPr>
              <a:lnSpc>
                <a:spcPct val="90000"/>
              </a:lnSpc>
            </a:pPr>
            <a:r>
              <a:rPr lang="en-US" sz="2133">
                <a:latin typeface="Corbel"/>
                <a:cs typeface="Arial"/>
              </a:rPr>
              <a:t>Cumulative losses</a:t>
            </a:r>
            <a:endParaRPr lang="en-US" sz="2133">
              <a:latin typeface="Corbel"/>
            </a:endParaRPr>
          </a:p>
          <a:p>
            <a:pPr>
              <a:lnSpc>
                <a:spcPct val="90000"/>
              </a:lnSpc>
            </a:pPr>
            <a:r>
              <a:rPr lang="en-US" sz="2133">
                <a:latin typeface="Corbel"/>
                <a:cs typeface="Arial"/>
              </a:rPr>
              <a:t>Psychiatric history</a:t>
            </a:r>
          </a:p>
          <a:p>
            <a:pPr>
              <a:lnSpc>
                <a:spcPct val="90000"/>
              </a:lnSpc>
            </a:pPr>
            <a:r>
              <a:rPr lang="en-US" sz="2133">
                <a:latin typeface="Corbel"/>
                <a:cs typeface="Arial"/>
              </a:rPr>
              <a:t>Conflicted or ambivalent relationship with deceased</a:t>
            </a:r>
          </a:p>
          <a:p>
            <a:pPr>
              <a:lnSpc>
                <a:spcPct val="90000"/>
              </a:lnSpc>
            </a:pPr>
            <a:r>
              <a:rPr lang="en-US" sz="2133">
                <a:latin typeface="Corbel"/>
                <a:cs typeface="Arial"/>
              </a:rPr>
              <a:t>Isolated or alienated family/support network</a:t>
            </a:r>
          </a:p>
          <a:p>
            <a:pPr>
              <a:lnSpc>
                <a:spcPct val="90000"/>
              </a:lnSpc>
            </a:pPr>
            <a:r>
              <a:rPr lang="en-US" sz="2133">
                <a:latin typeface="Corbel"/>
                <a:cs typeface="Arial"/>
              </a:rPr>
              <a:t>Type of death (sudden, violent death; suicide; highly medicalized death: ICU stay, technology [e.g., dialysis, feeding tubes, intubation]; quality of medical intervention [e.g., communication, level of care, support received])</a:t>
            </a:r>
          </a:p>
          <a:p>
            <a:pPr>
              <a:lnSpc>
                <a:spcPct val="90000"/>
              </a:lnSpc>
            </a:pPr>
            <a:endParaRPr lang="en-US" sz="2133">
              <a:latin typeface="Corbel"/>
            </a:endParaRPr>
          </a:p>
        </p:txBody>
      </p:sp>
    </p:spTree>
    <p:extLst>
      <p:ext uri="{BB962C8B-B14F-4D97-AF65-F5344CB8AC3E}">
        <p14:creationId xmlns:p14="http://schemas.microsoft.com/office/powerpoint/2010/main" val="3346035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1045029" y="1336329"/>
            <a:ext cx="3892732" cy="4382588"/>
          </a:xfrm>
          <a:prstGeom prst="rect">
            <a:avLst/>
          </a:prstGeom>
        </p:spPr>
        <p:txBody>
          <a:bodyPr vert="horz" lIns="121920" tIns="60960" rIns="121920" bIns="60960" rtlCol="0" anchor="ctr">
            <a:normAutofit/>
          </a:bodyPr>
          <a:lstStyle/>
          <a:p>
            <a:pPr marL="0" marR="0" lvl="0" indent="0" algn="l" defTabSz="1219170" rtl="0" eaLnBrk="1" fontAlgn="auto" latinLnBrk="0" hangingPunct="1">
              <a:lnSpc>
                <a:spcPct val="90000"/>
              </a:lnSpc>
              <a:spcBef>
                <a:spcPct val="0"/>
              </a:spcBef>
              <a:spcAft>
                <a:spcPts val="800"/>
              </a:spcAft>
              <a:buClrTx/>
              <a:buSzTx/>
              <a:buFontTx/>
              <a:buNone/>
              <a:tabLst/>
              <a:defRPr/>
            </a:pPr>
            <a:r>
              <a:rPr kumimoji="0" lang="en-US" sz="5467" b="0" i="0" u="none" strike="noStrike" kern="1200" cap="none" spc="0" normalizeH="0" baseline="0" noProof="0">
                <a:ln>
                  <a:noFill/>
                </a:ln>
                <a:solidFill>
                  <a:srgbClr val="771B61"/>
                </a:solidFill>
                <a:effectLst/>
                <a:uLnTx/>
                <a:uFillTx/>
                <a:latin typeface="Corbel"/>
                <a:ea typeface="+mn-ea"/>
                <a:cs typeface="+mn-cs"/>
              </a:rPr>
              <a:t>What can I say?</a:t>
            </a:r>
          </a:p>
        </p:txBody>
      </p:sp>
      <p:grpSp>
        <p:nvGrpSpPr>
          <p:cNvPr id="20" name="Group 1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3163461"/>
            <a:ext cx="731519" cy="673460"/>
            <a:chOff x="3940602" y="308034"/>
            <a:chExt cx="2116791" cy="3428999"/>
          </a:xfrm>
          <a:solidFill>
            <a:schemeClr val="accent4"/>
          </a:solidFill>
        </p:grpSpPr>
        <p:sp>
          <p:nvSpPr>
            <p:cNvPr id="21" name="Rectangle 2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25" name="Rectangle 2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69" y="0"/>
            <a:ext cx="149433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7"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6096001" y="1336329"/>
            <a:ext cx="5458769" cy="4382588"/>
          </a:xfrm>
          <a:prstGeom prst="rect">
            <a:avLst/>
          </a:prstGeom>
        </p:spPr>
        <p:txBody>
          <a:bodyPr vert="horz" lIns="121920" tIns="60960" rIns="121920" bIns="60960" rtlCol="0" anchor="ctr">
            <a:normAutofit/>
          </a:bodyPr>
          <a:lstStyle/>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Ask about their person and their story</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“I don’t know”</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“I am here to do X,Y,Z”, be concrete</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Use empathetic and supportive statements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Validate their feelings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457189"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Nothing – just listen</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p:txBody>
      </p:sp>
    </p:spTree>
    <p:extLst>
      <p:ext uri="{BB962C8B-B14F-4D97-AF65-F5344CB8AC3E}">
        <p14:creationId xmlns:p14="http://schemas.microsoft.com/office/powerpoint/2010/main" val="3075304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1" name="Rectangle 6160">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612649" y="1078992"/>
            <a:ext cx="6268769" cy="1536192"/>
          </a:xfrm>
          <a:prstGeom prst="rect">
            <a:avLst/>
          </a:prstGeom>
        </p:spPr>
        <p:txBody>
          <a:bodyPr vert="horz" lIns="121920" tIns="60960" rIns="121920" bIns="60960" rtlCol="0" anchor="b">
            <a:normAutofit/>
          </a:bodyPr>
          <a:lstStyle/>
          <a:p>
            <a:pPr marL="0" marR="0" lvl="0" indent="0" algn="l" defTabSz="1219170" rtl="0" eaLnBrk="1" fontAlgn="auto" latinLnBrk="0" hangingPunct="1">
              <a:lnSpc>
                <a:spcPct val="90000"/>
              </a:lnSpc>
              <a:spcBef>
                <a:spcPct val="0"/>
              </a:spcBef>
              <a:spcAft>
                <a:spcPts val="800"/>
              </a:spcAft>
              <a:buClrTx/>
              <a:buSzTx/>
              <a:buFontTx/>
              <a:buNone/>
              <a:tabLst/>
              <a:defRPr/>
            </a:pPr>
            <a:r>
              <a:rPr kumimoji="0" lang="en-US" sz="5200" b="0" i="0" u="none" strike="noStrike" kern="1200" cap="none" spc="0" normalizeH="0" baseline="0" noProof="0">
                <a:ln>
                  <a:noFill/>
                </a:ln>
                <a:solidFill>
                  <a:srgbClr val="771B61"/>
                </a:solidFill>
                <a:effectLst/>
                <a:uLnTx/>
                <a:uFillTx/>
                <a:latin typeface="Corbel"/>
                <a:ea typeface="+mn-ea"/>
                <a:cs typeface="+mn-cs"/>
              </a:rPr>
              <a:t>What shouldn’t I say?</a:t>
            </a:r>
          </a:p>
        </p:txBody>
      </p:sp>
      <p:sp>
        <p:nvSpPr>
          <p:cNvPr id="6162"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3"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63" name="Rectangle 6162">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5" y="2935540"/>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615457" y="3355848"/>
            <a:ext cx="6268771" cy="2825496"/>
          </a:xfrm>
          <a:prstGeom prst="rect">
            <a:avLst/>
          </a:prstGeom>
        </p:spPr>
        <p:txBody>
          <a:bodyPr vert="horz" lIns="121920" tIns="60960" rIns="121920" bIns="60960" rtlCol="0" anchor="t">
            <a:normAutofit/>
          </a:bodyPr>
          <a:lstStyle/>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“I know how you feel” (hint: you don’t) </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Platitudes (they don’t help)</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Faith-based or spiritual comments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Anything that implies taking sides</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71B61"/>
                </a:solidFill>
                <a:effectLst/>
                <a:uLnTx/>
                <a:uFillTx/>
                <a:latin typeface="Calibri"/>
                <a:ea typeface="+mn-ea"/>
                <a:cs typeface="+mn-cs"/>
              </a:rPr>
              <a:t>Anything that implies fault</a:t>
            </a:r>
            <a:endParaRPr kumimoji="0" lang="en-US" sz="2400" b="0" i="0" u="none" strike="noStrike" kern="1200" cap="none" spc="0" normalizeH="0" baseline="0" noProof="0">
              <a:ln>
                <a:noFill/>
              </a:ln>
              <a:solidFill>
                <a:srgbClr val="771B61"/>
              </a:solidFill>
              <a:effectLst/>
              <a:uLnTx/>
              <a:uFillTx/>
              <a:latin typeface="Calibri"/>
              <a:ea typeface="+mn-ea"/>
              <a:cs typeface="Calibri"/>
            </a:endParaRP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endParaRPr kumimoji="0" lang="en-US" sz="2267" b="0" i="0" u="none" strike="noStrike" kern="1200" cap="none" spc="0" normalizeH="0" baseline="0" noProof="0">
              <a:ln>
                <a:noFill/>
              </a:ln>
              <a:solidFill>
                <a:srgbClr val="771B61"/>
              </a:solidFill>
              <a:effectLst/>
              <a:uLnTx/>
              <a:uFillTx/>
              <a:latin typeface="Calibri"/>
              <a:ea typeface="+mn-ea"/>
              <a:cs typeface="+mn-cs"/>
            </a:endParaRPr>
          </a:p>
        </p:txBody>
      </p:sp>
      <p:pic>
        <p:nvPicPr>
          <p:cNvPr id="6146" name="Picture 2" descr="Image result for grief platitudes"/>
          <p:cNvPicPr>
            <a:picLocks noChangeAspect="1" noChangeArrowheads="1"/>
          </p:cNvPicPr>
          <p:nvPr/>
        </p:nvPicPr>
        <p:blipFill rotWithShape="1">
          <a:blip r:embed="rId2">
            <a:extLst>
              <a:ext uri="{28A0092B-C50C-407E-A947-70E740481C1C}">
                <a14:useLocalDpi xmlns:a14="http://schemas.microsoft.com/office/drawing/2010/main" val="0"/>
              </a:ext>
            </a:extLst>
          </a:blip>
          <a:srcRect r="1525" b="2"/>
          <a:stretch/>
        </p:blipFill>
        <p:spPr bwMode="auto">
          <a:xfrm>
            <a:off x="7684006" y="13"/>
            <a:ext cx="4507993" cy="6857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72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060EB62-0558-3C9E-8218-9B226064AD36}"/>
              </a:ext>
            </a:extLst>
          </p:cNvPr>
          <p:cNvSpPr>
            <a:spLocks noGrp="1"/>
          </p:cNvSpPr>
          <p:nvPr>
            <p:ph idx="1"/>
          </p:nvPr>
        </p:nvSpPr>
        <p:spPr>
          <a:xfrm>
            <a:off x="6096001" y="1108061"/>
            <a:ext cx="5008900" cy="4571972"/>
          </a:xfrm>
        </p:spPr>
        <p:txBody>
          <a:bodyPr lIns="121920" tIns="60960" rIns="121920" bIns="60960" anchor="ctr">
            <a:normAutofit/>
          </a:bodyPr>
          <a:lstStyle/>
          <a:p>
            <a:pPr marL="0" indent="0">
              <a:buNone/>
            </a:pPr>
            <a:r>
              <a:rPr lang="en-US" sz="2000">
                <a:solidFill>
                  <a:schemeClr val="bg1"/>
                </a:solidFill>
                <a:ea typeface="Calibri"/>
                <a:cs typeface="Calibri"/>
              </a:rPr>
              <a:t>Let's talk about suicide...</a:t>
            </a:r>
          </a:p>
        </p:txBody>
      </p:sp>
    </p:spTree>
    <p:extLst>
      <p:ext uri="{BB962C8B-B14F-4D97-AF65-F5344CB8AC3E}">
        <p14:creationId xmlns:p14="http://schemas.microsoft.com/office/powerpoint/2010/main" val="179099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3"/>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AAE6D80-D52F-0784-99E3-B966009926C6}"/>
              </a:ext>
            </a:extLst>
          </p:cNvPr>
          <p:cNvSpPr>
            <a:spLocks noGrp="1"/>
          </p:cNvSpPr>
          <p:nvPr>
            <p:ph type="title"/>
          </p:nvPr>
        </p:nvSpPr>
        <p:spPr>
          <a:xfrm>
            <a:off x="556533" y="643467"/>
            <a:ext cx="11210924" cy="744836"/>
          </a:xfrm>
        </p:spPr>
        <p:txBody>
          <a:bodyPr vert="horz" lIns="121920" tIns="60960" rIns="121920" bIns="60960" rtlCol="0" anchor="ctr">
            <a:normAutofit/>
          </a:bodyPr>
          <a:lstStyle/>
          <a:p>
            <a:pPr defTabSz="1219170">
              <a:lnSpc>
                <a:spcPct val="90000"/>
              </a:lnSpc>
            </a:pPr>
            <a:r>
              <a:rPr lang="en-US" sz="3200">
                <a:solidFill>
                  <a:schemeClr val="bg1"/>
                </a:solidFill>
                <a:latin typeface="+mj-lt"/>
                <a:cs typeface="+mj-cs"/>
              </a:rPr>
              <a:t>Suicide Basics (in the US)</a:t>
            </a:r>
          </a:p>
        </p:txBody>
      </p:sp>
      <p:sp>
        <p:nvSpPr>
          <p:cNvPr id="5" name="Content Placeholder 4">
            <a:extLst>
              <a:ext uri="{FF2B5EF4-FFF2-40B4-BE49-F238E27FC236}">
                <a16:creationId xmlns:a16="http://schemas.microsoft.com/office/drawing/2014/main" id="{807940E7-8C1F-E8F9-FA2F-0FC9530BE1FF}"/>
              </a:ext>
            </a:extLst>
          </p:cNvPr>
          <p:cNvSpPr>
            <a:spLocks noGrp="1"/>
          </p:cNvSpPr>
          <p:nvPr>
            <p:ph idx="1"/>
          </p:nvPr>
        </p:nvSpPr>
        <p:spPr/>
        <p:txBody>
          <a:bodyPr lIns="91440" tIns="45720" rIns="91440" bIns="45720" anchor="t"/>
          <a:lstStyle/>
          <a:p>
            <a:pPr marL="456565" indent="-456565"/>
            <a:r>
              <a:rPr lang="en-US" sz="1400">
                <a:solidFill>
                  <a:srgbClr val="1C1D1F"/>
                </a:solidFill>
                <a:highlight>
                  <a:srgbClr val="FFFFFF"/>
                </a:highlight>
                <a:latin typeface="Nunito"/>
                <a:cs typeface="Arial"/>
              </a:rPr>
              <a:t>Adults 35 – 64 account for ~50% of all suicides, suicide is the 6th leading cause of death for this age group.</a:t>
            </a:r>
          </a:p>
          <a:p>
            <a:pPr marL="456565" indent="-456565"/>
            <a:r>
              <a:rPr lang="en-US" sz="1400">
                <a:solidFill>
                  <a:srgbClr val="1C1D1F"/>
                </a:solidFill>
                <a:highlight>
                  <a:srgbClr val="FFFFFF"/>
                </a:highlight>
                <a:latin typeface="Nunito"/>
                <a:cs typeface="Arial"/>
              </a:rPr>
              <a:t>Adults 80 - 84 years have the highest suicide rates.</a:t>
            </a:r>
          </a:p>
          <a:p>
            <a:pPr marL="456565" indent="-456565"/>
            <a:r>
              <a:rPr lang="en-US" sz="1400">
                <a:solidFill>
                  <a:srgbClr val="1C1D1F"/>
                </a:solidFill>
                <a:highlight>
                  <a:srgbClr val="FFFFFF"/>
                </a:highlight>
                <a:latin typeface="Nunito"/>
                <a:cs typeface="Arial"/>
              </a:rPr>
              <a:t>Youth 10 - 24 years account for 13% of all suicides, suicide</a:t>
            </a:r>
            <a:r>
              <a:rPr lang="en-US" sz="1400" dirty="0">
                <a:solidFill>
                  <a:srgbClr val="1C1D1F"/>
                </a:solidFill>
                <a:highlight>
                  <a:srgbClr val="FFFFFF"/>
                </a:highlight>
                <a:latin typeface="Nunito"/>
                <a:cs typeface="Arial"/>
              </a:rPr>
              <a:t> is the second leading cause of death for this age group.</a:t>
            </a:r>
          </a:p>
          <a:p>
            <a:pPr marL="456565" indent="-456565"/>
            <a:r>
              <a:rPr lang="en-US" sz="1400">
                <a:solidFill>
                  <a:srgbClr val="1C1D1F"/>
                </a:solidFill>
                <a:highlight>
                  <a:srgbClr val="FFFFFF"/>
                </a:highlight>
                <a:latin typeface="Nunito"/>
                <a:cs typeface="Arial"/>
              </a:rPr>
              <a:t>20% high school students seriously considered attempting, 9% attempted suicide during the past year. Female students were more likely than male students to seriously consider suicide and attempt suicide.</a:t>
            </a:r>
          </a:p>
          <a:p>
            <a:pPr marL="456565" indent="-456565"/>
            <a:r>
              <a:rPr lang="en-US" sz="1400" dirty="0">
                <a:solidFill>
                  <a:srgbClr val="1C1D1F"/>
                </a:solidFill>
                <a:highlight>
                  <a:srgbClr val="FFFFFF"/>
                </a:highlight>
                <a:latin typeface="Nunito"/>
                <a:cs typeface="Arial"/>
              </a:rPr>
              <a:t>20% high school students identifying as lesbian, gay, or bisexual report attempting suicide in the past year (</a:t>
            </a:r>
            <a:r>
              <a:rPr lang="en-US" sz="1400" dirty="0" err="1">
                <a:solidFill>
                  <a:srgbClr val="1C1D1F"/>
                </a:solidFill>
                <a:highlight>
                  <a:srgbClr val="FFFFFF"/>
                </a:highlight>
                <a:latin typeface="Nunito"/>
                <a:cs typeface="Arial"/>
              </a:rPr>
              <a:t>3x</a:t>
            </a:r>
            <a:r>
              <a:rPr lang="en-US" sz="1400" dirty="0">
                <a:solidFill>
                  <a:srgbClr val="1C1D1F"/>
                </a:solidFill>
                <a:highlight>
                  <a:srgbClr val="FFFFFF"/>
                </a:highlight>
                <a:latin typeface="Nunito"/>
                <a:cs typeface="Arial"/>
              </a:rPr>
              <a:t> &gt; heterosexual).</a:t>
            </a:r>
          </a:p>
          <a:p>
            <a:pPr marL="456565" indent="-456565"/>
            <a:r>
              <a:rPr lang="en-US" sz="1400">
                <a:solidFill>
                  <a:srgbClr val="1C1D1F"/>
                </a:solidFill>
                <a:highlight>
                  <a:srgbClr val="FFFFFF"/>
                </a:highlight>
                <a:latin typeface="Nunito"/>
                <a:cs typeface="Arial"/>
              </a:rPr>
              <a:t>Suicide was the 12</a:t>
            </a:r>
            <a:r>
              <a:rPr lang="en-US" sz="1400" baseline="30000">
                <a:solidFill>
                  <a:srgbClr val="1C1D1F"/>
                </a:solidFill>
                <a:highlight>
                  <a:srgbClr val="FFFFFF"/>
                </a:highlight>
                <a:latin typeface="Nunito"/>
                <a:cs typeface="Arial"/>
              </a:rPr>
              <a:t>th</a:t>
            </a:r>
            <a:r>
              <a:rPr lang="en-US" sz="1400">
                <a:solidFill>
                  <a:srgbClr val="1C1D1F"/>
                </a:solidFill>
                <a:highlight>
                  <a:srgbClr val="FFFFFF"/>
                </a:highlight>
                <a:latin typeface="Nunito"/>
                <a:cs typeface="Arial"/>
              </a:rPr>
              <a:t> leading cause of death among veterans overall, 2nd leading cause of death among veterans under 45.</a:t>
            </a:r>
          </a:p>
          <a:p>
            <a:pPr marL="456565" indent="-456565"/>
            <a:r>
              <a:rPr lang="en-US" sz="1400">
                <a:solidFill>
                  <a:srgbClr val="1C1D1F"/>
                </a:solidFill>
                <a:highlight>
                  <a:srgbClr val="FFFFFF"/>
                </a:highlight>
                <a:latin typeface="Nunito"/>
                <a:cs typeface="Arial"/>
              </a:rPr>
              <a:t>The racial/ethnic groups with the highest suicide rates: non-Hispanic American Indian, Alaska Native (AI/AN) people and non-Hispanic White people.</a:t>
            </a:r>
          </a:p>
          <a:p>
            <a:pPr marL="456565" indent="-456565"/>
            <a:r>
              <a:rPr lang="en-US" sz="1400">
                <a:solidFill>
                  <a:srgbClr val="1C1D1F"/>
                </a:solidFill>
                <a:highlight>
                  <a:srgbClr val="FFFFFF"/>
                </a:highlight>
                <a:latin typeface="Nunito"/>
                <a:cs typeface="Arial"/>
              </a:rPr>
              <a:t>The top five occupation groups that had the highest suicide rates were: Construction and Extraction; Farming, Fishing, and Forestry; Personal Care and Service; Installation, Maintenance, and Repair; Arts, Design, Entertainment, Sports, and Media</a:t>
            </a:r>
            <a:endParaRPr lang="en-US"/>
          </a:p>
          <a:p>
            <a:pPr marL="456565" indent="-456565"/>
            <a:r>
              <a:rPr lang="en-US" sz="1400">
                <a:solidFill>
                  <a:srgbClr val="1C1D1F"/>
                </a:solidFill>
                <a:highlight>
                  <a:srgbClr val="FFFFFF"/>
                </a:highlight>
                <a:latin typeface="Nunito"/>
                <a:cs typeface="Arial"/>
              </a:rPr>
              <a:t>The suicide rate among males in 2024 was nearly four times higher than the rate among females.</a:t>
            </a:r>
            <a:endParaRPr lang="en-US" sz="1400" dirty="0">
              <a:solidFill>
                <a:srgbClr val="1C1D1F"/>
              </a:solidFill>
              <a:highlight>
                <a:srgbClr val="FFFFFF"/>
              </a:highlight>
              <a:latin typeface="Nunito"/>
              <a:cs typeface="Arial"/>
            </a:endParaRPr>
          </a:p>
        </p:txBody>
      </p:sp>
      <p:sp>
        <p:nvSpPr>
          <p:cNvPr id="6" name="TextBox 5">
            <a:extLst>
              <a:ext uri="{FF2B5EF4-FFF2-40B4-BE49-F238E27FC236}">
                <a16:creationId xmlns:a16="http://schemas.microsoft.com/office/drawing/2014/main" id="{77CB5949-28F9-6557-85E4-B8B0A60C9962}"/>
              </a:ext>
            </a:extLst>
          </p:cNvPr>
          <p:cNvSpPr txBox="1"/>
          <p:nvPr/>
        </p:nvSpPr>
        <p:spPr>
          <a:xfrm>
            <a:off x="765629" y="1484690"/>
            <a:ext cx="63935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2"/>
                </a:solidFill>
                <a:ea typeface="Calibri"/>
                <a:cs typeface="Calibri"/>
              </a:rPr>
              <a:t>According to the </a:t>
            </a:r>
            <a:r>
              <a:rPr lang="en-US" sz="2400">
                <a:solidFill>
                  <a:schemeClr val="tx2"/>
                </a:solidFill>
                <a:ea typeface="Calibri"/>
                <a:cs typeface="Calibri"/>
              </a:rPr>
              <a:t>CDC (2024 data):</a:t>
            </a:r>
            <a:endParaRPr lang="en-US" sz="2400" b="0" dirty="0">
              <a:solidFill>
                <a:schemeClr val="tx2"/>
              </a:solidFill>
            </a:endParaRPr>
          </a:p>
        </p:txBody>
      </p:sp>
      <p:sp>
        <p:nvSpPr>
          <p:cNvPr id="7" name="TextBox 6">
            <a:extLst>
              <a:ext uri="{FF2B5EF4-FFF2-40B4-BE49-F238E27FC236}">
                <a16:creationId xmlns:a16="http://schemas.microsoft.com/office/drawing/2014/main" id="{0A81CEA2-8890-7419-DBF8-87106B84184F}"/>
              </a:ext>
            </a:extLst>
          </p:cNvPr>
          <p:cNvSpPr txBox="1"/>
          <p:nvPr/>
        </p:nvSpPr>
        <p:spPr>
          <a:xfrm>
            <a:off x="889000" y="6244166"/>
            <a:ext cx="36938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2"/>
                </a:solidFill>
                <a:ea typeface="Calibri"/>
                <a:cs typeface="Calibri"/>
              </a:rPr>
              <a:t>Source: </a:t>
            </a:r>
            <a:r>
              <a:rPr lang="en-US" sz="1200">
                <a:solidFill>
                  <a:schemeClr val="tx2"/>
                </a:solidFill>
                <a:ea typeface="+mn-lt"/>
                <a:cs typeface="+mn-lt"/>
              </a:rPr>
              <a:t>https://www.cdc.gov/suicide/site.html#gen</a:t>
            </a:r>
            <a:endParaRPr lang="en-US" sz="1200" b="0" dirty="0">
              <a:solidFill>
                <a:schemeClr val="tx2"/>
              </a:solidFill>
            </a:endParaRPr>
          </a:p>
        </p:txBody>
      </p:sp>
    </p:spTree>
    <p:extLst>
      <p:ext uri="{BB962C8B-B14F-4D97-AF65-F5344CB8AC3E}">
        <p14:creationId xmlns:p14="http://schemas.microsoft.com/office/powerpoint/2010/main" val="2723042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F36088-D3B7-F2B2-35E7-0C9C2A33096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EE05887-5DBD-B23B-F755-5F832347D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3"/>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85AAFCC-6940-EC85-082B-18F8DEF51C35}"/>
              </a:ext>
            </a:extLst>
          </p:cNvPr>
          <p:cNvSpPr>
            <a:spLocks noGrp="1"/>
          </p:cNvSpPr>
          <p:nvPr>
            <p:ph type="title"/>
          </p:nvPr>
        </p:nvSpPr>
        <p:spPr>
          <a:xfrm>
            <a:off x="556533" y="643467"/>
            <a:ext cx="11210924" cy="744836"/>
          </a:xfrm>
        </p:spPr>
        <p:txBody>
          <a:bodyPr vert="horz" lIns="121920" tIns="60960" rIns="121920" bIns="60960" rtlCol="0" anchor="ctr">
            <a:normAutofit/>
          </a:bodyPr>
          <a:lstStyle/>
          <a:p>
            <a:pPr defTabSz="1219170">
              <a:lnSpc>
                <a:spcPct val="90000"/>
              </a:lnSpc>
            </a:pPr>
            <a:r>
              <a:rPr lang="en-US" sz="3200">
                <a:solidFill>
                  <a:schemeClr val="bg1"/>
                </a:solidFill>
                <a:latin typeface="+mj-lt"/>
                <a:cs typeface="+mj-cs"/>
              </a:rPr>
              <a:t>Suicide Basics (Pennsylvania)</a:t>
            </a:r>
          </a:p>
        </p:txBody>
      </p:sp>
      <p:sp>
        <p:nvSpPr>
          <p:cNvPr id="5" name="Content Placeholder 4">
            <a:extLst>
              <a:ext uri="{FF2B5EF4-FFF2-40B4-BE49-F238E27FC236}">
                <a16:creationId xmlns:a16="http://schemas.microsoft.com/office/drawing/2014/main" id="{3F96004F-AE0A-BC44-1A5E-BD86F8FD2075}"/>
              </a:ext>
            </a:extLst>
          </p:cNvPr>
          <p:cNvSpPr>
            <a:spLocks noGrp="1"/>
          </p:cNvSpPr>
          <p:nvPr>
            <p:ph idx="1"/>
          </p:nvPr>
        </p:nvSpPr>
        <p:spPr/>
        <p:txBody>
          <a:bodyPr lIns="91440" tIns="45720" rIns="91440" bIns="45720" anchor="t"/>
          <a:lstStyle/>
          <a:p>
            <a:pPr marL="456565" indent="-456565"/>
            <a:r>
              <a:rPr lang="en-US" sz="1400" dirty="0">
                <a:solidFill>
                  <a:srgbClr val="1C1D1F"/>
                </a:solidFill>
                <a:highlight>
                  <a:srgbClr val="FFFFFF"/>
                </a:highlight>
                <a:latin typeface="Arial"/>
                <a:cs typeface="Arial"/>
              </a:rPr>
              <a:t>White, non Hispanic males accounted for 68% of all suicide victims in Pennsylvania in 2022.</a:t>
            </a:r>
          </a:p>
          <a:p>
            <a:pPr marL="456565" indent="-456565"/>
            <a:r>
              <a:rPr lang="en-US" sz="1400">
                <a:solidFill>
                  <a:srgbClr val="1C1D1F"/>
                </a:solidFill>
                <a:highlight>
                  <a:srgbClr val="FFFFFF"/>
                </a:highlight>
                <a:latin typeface="Arial"/>
                <a:cs typeface="Arial"/>
              </a:rPr>
              <a:t>The 30-39 and 50-59 age groups had the highest percentage of all persons who died by suicide in Pennsylvania in 2022. Under 30, 19%.</a:t>
            </a:r>
          </a:p>
          <a:p>
            <a:pPr marL="456565" indent="-456565"/>
            <a:r>
              <a:rPr lang="en-US" sz="1400">
                <a:solidFill>
                  <a:srgbClr val="1C1D1F"/>
                </a:solidFill>
                <a:highlight>
                  <a:srgbClr val="FFFFFF"/>
                </a:highlight>
                <a:latin typeface="Arial"/>
                <a:cs typeface="Arial"/>
              </a:rPr>
              <a:t>Firearms were involved in 54% of suicides in 2022. </a:t>
            </a:r>
            <a:endParaRPr lang="en-US" sz="1400" dirty="0">
              <a:solidFill>
                <a:srgbClr val="1C1D1F"/>
              </a:solidFill>
              <a:highlight>
                <a:srgbClr val="FFFFFF"/>
              </a:highlight>
              <a:latin typeface="Arial"/>
              <a:cs typeface="Arial"/>
            </a:endParaRPr>
          </a:p>
          <a:p>
            <a:pPr marL="456565" indent="-456565"/>
            <a:r>
              <a:rPr lang="en-US" sz="1400">
                <a:solidFill>
                  <a:srgbClr val="1C1D1F"/>
                </a:solidFill>
                <a:highlight>
                  <a:srgbClr val="FFFFFF"/>
                </a:highlight>
                <a:latin typeface="Arial"/>
                <a:cs typeface="Arial"/>
              </a:rPr>
              <a:t>Nearly half of people who died by suicide had a diagnosed mental health problem.</a:t>
            </a:r>
            <a:endParaRPr lang="en-US" sz="1400" dirty="0">
              <a:solidFill>
                <a:srgbClr val="1C1D1F"/>
              </a:solidFill>
              <a:highlight>
                <a:srgbClr val="FFFFFF"/>
              </a:highlight>
              <a:latin typeface="Arial"/>
              <a:cs typeface="Arial"/>
            </a:endParaRPr>
          </a:p>
          <a:p>
            <a:pPr marL="456565" indent="-456565"/>
            <a:r>
              <a:rPr lang="en-US" sz="1400">
                <a:solidFill>
                  <a:srgbClr val="1C1D1F"/>
                </a:solidFill>
                <a:highlight>
                  <a:srgbClr val="FFFFFF"/>
                </a:highlight>
                <a:latin typeface="Arial"/>
                <a:cs typeface="Arial"/>
              </a:rPr>
              <a:t>At least 20% of people were known to authorities such as police, emergency medical services, the courts, social services, etc. </a:t>
            </a:r>
            <a:endParaRPr lang="en-US" sz="1400" dirty="0">
              <a:solidFill>
                <a:srgbClr val="1C1D1F"/>
              </a:solidFill>
              <a:highlight>
                <a:srgbClr val="FFFFFF"/>
              </a:highlight>
              <a:latin typeface="Arial"/>
              <a:cs typeface="Arial"/>
            </a:endParaRPr>
          </a:p>
          <a:p>
            <a:pPr marL="456565" indent="-456565"/>
            <a:r>
              <a:rPr lang="en-US" sz="1400">
                <a:solidFill>
                  <a:srgbClr val="1C1D1F"/>
                </a:solidFill>
                <a:highlight>
                  <a:srgbClr val="FFFFFF"/>
                </a:highlight>
                <a:latin typeface="Arial"/>
                <a:cs typeface="Arial"/>
              </a:rPr>
              <a:t>In the month before their death, 14% of people told another person they were considering suicide. Most people told an intimate partner or family member.</a:t>
            </a:r>
            <a:endParaRPr lang="en-US" sz="1400" dirty="0">
              <a:solidFill>
                <a:srgbClr val="1C1D1F"/>
              </a:solidFill>
              <a:highlight>
                <a:srgbClr val="FFFFFF"/>
              </a:highlight>
              <a:latin typeface="Arial"/>
              <a:cs typeface="Arial"/>
            </a:endParaRPr>
          </a:p>
          <a:p>
            <a:pPr marL="456565" indent="-456565"/>
            <a:r>
              <a:rPr lang="en-US" sz="1400">
                <a:solidFill>
                  <a:srgbClr val="212529"/>
                </a:solidFill>
                <a:highlight>
                  <a:srgbClr val="FFFFFF"/>
                </a:highlight>
                <a:latin typeface="Roboto"/>
                <a:ea typeface="Roboto"/>
                <a:cs typeface="Roboto"/>
              </a:rPr>
              <a:t>The University of Pittsburgh School of Public Health is launching a new study to investigate mental health challenges facing Pennsylvania’s poultry and swine farmers, including challenges exacerbated by infectious disease outbreaks and related disruptions. The exploratory project will examine the factors contributing to depression, anxiety and suicidal ideation within this essential workforce.</a:t>
            </a:r>
            <a:endParaRPr lang="en-US" sz="1400" dirty="0">
              <a:solidFill>
                <a:srgbClr val="1C1D1F"/>
              </a:solidFill>
              <a:highlight>
                <a:srgbClr val="FFFFFF"/>
              </a:highlight>
              <a:latin typeface="Arial"/>
              <a:cs typeface="Arial"/>
            </a:endParaRPr>
          </a:p>
          <a:p>
            <a:pPr marL="456565" indent="-456565"/>
            <a:endParaRPr lang="en-US" sz="1400" dirty="0">
              <a:solidFill>
                <a:srgbClr val="1C1D1F"/>
              </a:solidFill>
              <a:highlight>
                <a:srgbClr val="FFFFFF"/>
              </a:highlight>
              <a:latin typeface="Arial"/>
              <a:cs typeface="Arial"/>
            </a:endParaRPr>
          </a:p>
          <a:p>
            <a:pPr marL="456565" indent="-456565"/>
            <a:endParaRPr lang="en-US" sz="1400" dirty="0">
              <a:solidFill>
                <a:srgbClr val="1C1D1F"/>
              </a:solidFill>
              <a:highlight>
                <a:srgbClr val="FFFFFF"/>
              </a:highlight>
              <a:latin typeface="Arial"/>
              <a:cs typeface="Arial"/>
            </a:endParaRPr>
          </a:p>
        </p:txBody>
      </p:sp>
      <p:sp>
        <p:nvSpPr>
          <p:cNvPr id="6" name="TextBox 5">
            <a:extLst>
              <a:ext uri="{FF2B5EF4-FFF2-40B4-BE49-F238E27FC236}">
                <a16:creationId xmlns:a16="http://schemas.microsoft.com/office/drawing/2014/main" id="{FAE38EE0-C00A-0AFB-3569-7865AD816F12}"/>
              </a:ext>
            </a:extLst>
          </p:cNvPr>
          <p:cNvSpPr txBox="1"/>
          <p:nvPr/>
        </p:nvSpPr>
        <p:spPr>
          <a:xfrm>
            <a:off x="765629" y="1484690"/>
            <a:ext cx="63935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2"/>
                </a:solidFill>
                <a:ea typeface="Calibri"/>
                <a:cs typeface="Calibri"/>
              </a:rPr>
              <a:t>According to the </a:t>
            </a:r>
            <a:r>
              <a:rPr lang="en-US" sz="2400">
                <a:solidFill>
                  <a:schemeClr val="tx2"/>
                </a:solidFill>
                <a:ea typeface="Calibri"/>
                <a:cs typeface="Calibri"/>
              </a:rPr>
              <a:t>CDC (2024 data):</a:t>
            </a:r>
            <a:endParaRPr lang="en-US" sz="2400" b="0" dirty="0">
              <a:solidFill>
                <a:schemeClr val="tx2"/>
              </a:solidFill>
            </a:endParaRPr>
          </a:p>
        </p:txBody>
      </p:sp>
      <p:sp>
        <p:nvSpPr>
          <p:cNvPr id="3" name="TextBox 2">
            <a:extLst>
              <a:ext uri="{FF2B5EF4-FFF2-40B4-BE49-F238E27FC236}">
                <a16:creationId xmlns:a16="http://schemas.microsoft.com/office/drawing/2014/main" id="{1154825F-C4C4-B4DE-17E1-6D83C5A6ADD2}"/>
              </a:ext>
            </a:extLst>
          </p:cNvPr>
          <p:cNvSpPr txBox="1"/>
          <p:nvPr/>
        </p:nvSpPr>
        <p:spPr>
          <a:xfrm>
            <a:off x="146957" y="6126842"/>
            <a:ext cx="119307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2"/>
                </a:solidFill>
                <a:ea typeface="Calibri"/>
                <a:cs typeface="Calibri"/>
              </a:rPr>
              <a:t>Source: </a:t>
            </a:r>
            <a:r>
              <a:rPr lang="en-US" sz="1200">
                <a:solidFill>
                  <a:schemeClr val="tx2"/>
                </a:solidFill>
                <a:ea typeface="+mn-lt"/>
                <a:cs typeface="+mn-lt"/>
              </a:rPr>
              <a:t>https://www.pa.gov/content/dam/copapwp-pagov/en/health/documents/topics/documents/programs/violence-and-injury-prevention/2022%20Pennsylvania%20Suicide%20Fact%20Sheet.pdf</a:t>
            </a:r>
            <a:endParaRPr lang="en-US" sz="1200" b="0" dirty="0">
              <a:solidFill>
                <a:schemeClr val="tx2"/>
              </a:solidFill>
            </a:endParaRPr>
          </a:p>
        </p:txBody>
      </p:sp>
    </p:spTree>
    <p:extLst>
      <p:ext uri="{BB962C8B-B14F-4D97-AF65-F5344CB8AC3E}">
        <p14:creationId xmlns:p14="http://schemas.microsoft.com/office/powerpoint/2010/main" val="170554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21" name="Group 2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5"/>
            <a:ext cx="355195" cy="673460"/>
            <a:chOff x="0" y="823811"/>
            <a:chExt cx="355196" cy="673460"/>
          </a:xfrm>
        </p:grpSpPr>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25" name="Rectangle 2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4" y="2090568"/>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6704AC41-DC3A-288B-4EF2-84183A6B769F}"/>
              </a:ext>
            </a:extLst>
          </p:cNvPr>
          <p:cNvSpPr>
            <a:spLocks noGrp="1"/>
          </p:cNvSpPr>
          <p:nvPr>
            <p:ph idx="1"/>
          </p:nvPr>
        </p:nvSpPr>
        <p:spPr>
          <a:xfrm>
            <a:off x="590720" y="2330505"/>
            <a:ext cx="4559425" cy="3979585"/>
          </a:xfrm>
        </p:spPr>
        <p:txBody>
          <a:bodyPr lIns="121920" tIns="60960" rIns="121920" bIns="60960" anchor="ctr">
            <a:normAutofit/>
          </a:bodyPr>
          <a:lstStyle/>
          <a:p>
            <a:pPr marL="0" indent="0">
              <a:spcBef>
                <a:spcPts val="0"/>
              </a:spcBef>
              <a:spcAft>
                <a:spcPts val="800"/>
              </a:spcAft>
              <a:buNone/>
            </a:pPr>
            <a:r>
              <a:rPr lang="en-US" sz="2000" i="1">
                <a:latin typeface="Calibri"/>
                <a:cs typeface="Calibri"/>
              </a:rPr>
              <a:t>This existence of ours is as transient as autumn clouds. To watch the birth and death of beings is like looking at the movements of a dance. A lifetime is like a flash of lightning in the sky; rushing by, like a torrent down a steep mountain.</a:t>
            </a:r>
            <a:endParaRPr lang="en-US" sz="2000">
              <a:latin typeface="Calibri"/>
              <a:cs typeface="Calibri"/>
            </a:endParaRPr>
          </a:p>
          <a:p>
            <a:pPr>
              <a:spcBef>
                <a:spcPts val="0"/>
              </a:spcBef>
              <a:spcAft>
                <a:spcPts val="800"/>
              </a:spcAft>
            </a:pPr>
            <a:endParaRPr lang="en-US" sz="2000">
              <a:latin typeface="Calibri"/>
              <a:cs typeface="Calibri"/>
            </a:endParaRPr>
          </a:p>
          <a:p>
            <a:pPr marL="0" indent="0">
              <a:spcBef>
                <a:spcPts val="0"/>
              </a:spcBef>
              <a:spcAft>
                <a:spcPts val="800"/>
              </a:spcAft>
              <a:buNone/>
            </a:pPr>
            <a:r>
              <a:rPr lang="en-US" sz="2000">
                <a:latin typeface="Calibri"/>
                <a:cs typeface="Calibri"/>
              </a:rPr>
              <a:t>— Gautama Buddha</a:t>
            </a:r>
            <a:endParaRPr lang="en-US" sz="2000"/>
          </a:p>
        </p:txBody>
      </p:sp>
      <p:sp>
        <p:nvSpPr>
          <p:cNvPr id="27" name="Rectangle 2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69" y="0"/>
            <a:ext cx="149433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7"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Birth To Death Images – Browse 8,694 Stock Photos, Vectors, and Video |  Adobe Stock">
            <a:extLst>
              <a:ext uri="{FF2B5EF4-FFF2-40B4-BE49-F238E27FC236}">
                <a16:creationId xmlns:a16="http://schemas.microsoft.com/office/drawing/2014/main" id="{541214F6-4D91-D1EE-AD70-405B0074993F}"/>
              </a:ext>
            </a:extLst>
          </p:cNvPr>
          <p:cNvPicPr>
            <a:picLocks noChangeAspect="1"/>
          </p:cNvPicPr>
          <p:nvPr/>
        </p:nvPicPr>
        <p:blipFill rotWithShape="1">
          <a:blip r:embed="rId2"/>
          <a:srcRect l="14600" r="23504" b="-2"/>
          <a:stretch/>
        </p:blipFill>
        <p:spPr>
          <a:xfrm>
            <a:off x="5977789" y="799352"/>
            <a:ext cx="5425409" cy="5259296"/>
          </a:xfrm>
          <a:prstGeom prst="rect">
            <a:avLst/>
          </a:prstGeom>
        </p:spPr>
      </p:pic>
    </p:spTree>
    <p:extLst>
      <p:ext uri="{BB962C8B-B14F-4D97-AF65-F5344CB8AC3E}">
        <p14:creationId xmlns:p14="http://schemas.microsoft.com/office/powerpoint/2010/main" val="2237413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3"/>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BE1DFB1-A4F1-CF52-3BA6-B83A209BCCA0}"/>
              </a:ext>
            </a:extLst>
          </p:cNvPr>
          <p:cNvSpPr>
            <a:spLocks noGrp="1"/>
          </p:cNvSpPr>
          <p:nvPr>
            <p:ph type="title"/>
          </p:nvPr>
        </p:nvSpPr>
        <p:spPr>
          <a:xfrm>
            <a:off x="556533" y="643467"/>
            <a:ext cx="11210924" cy="744836"/>
          </a:xfrm>
        </p:spPr>
        <p:txBody>
          <a:bodyPr vert="horz" lIns="121920" tIns="60960" rIns="121920" bIns="60960" rtlCol="0" anchor="ctr">
            <a:normAutofit/>
          </a:bodyPr>
          <a:lstStyle/>
          <a:p>
            <a:pPr defTabSz="1219170">
              <a:lnSpc>
                <a:spcPct val="90000"/>
              </a:lnSpc>
            </a:pPr>
            <a:r>
              <a:rPr lang="en-US" sz="3200">
                <a:solidFill>
                  <a:schemeClr val="bg1"/>
                </a:solidFill>
                <a:latin typeface="+mj-lt"/>
                <a:cs typeface="+mj-cs"/>
              </a:rPr>
              <a:t>Suicide Risk Factors</a:t>
            </a:r>
          </a:p>
        </p:txBody>
      </p:sp>
      <p:graphicFrame>
        <p:nvGraphicFramePr>
          <p:cNvPr id="5" name="Table 4">
            <a:extLst>
              <a:ext uri="{FF2B5EF4-FFF2-40B4-BE49-F238E27FC236}">
                <a16:creationId xmlns:a16="http://schemas.microsoft.com/office/drawing/2014/main" id="{080E5469-5F2F-6A1B-3CE9-1744EBB2B678}"/>
              </a:ext>
            </a:extLst>
          </p:cNvPr>
          <p:cNvGraphicFramePr>
            <a:graphicFrameLocks noGrp="1"/>
          </p:cNvGraphicFramePr>
          <p:nvPr/>
        </p:nvGraphicFramePr>
        <p:xfrm>
          <a:off x="643467" y="1843251"/>
          <a:ext cx="10905067" cy="4146144"/>
        </p:xfrm>
        <a:graphic>
          <a:graphicData uri="http://schemas.openxmlformats.org/drawingml/2006/table">
            <a:tbl>
              <a:tblPr firstRow="1" bandRow="1">
                <a:tableStyleId>{5C22544A-7EE6-4342-B048-85BDC9FD1C3A}</a:tableStyleId>
              </a:tblPr>
              <a:tblGrid>
                <a:gridCol w="3740387">
                  <a:extLst>
                    <a:ext uri="{9D8B030D-6E8A-4147-A177-3AD203B41FA5}">
                      <a16:colId xmlns:a16="http://schemas.microsoft.com/office/drawing/2014/main" val="2733040779"/>
                    </a:ext>
                  </a:extLst>
                </a:gridCol>
                <a:gridCol w="2321188">
                  <a:extLst>
                    <a:ext uri="{9D8B030D-6E8A-4147-A177-3AD203B41FA5}">
                      <a16:colId xmlns:a16="http://schemas.microsoft.com/office/drawing/2014/main" val="3602243739"/>
                    </a:ext>
                  </a:extLst>
                </a:gridCol>
                <a:gridCol w="2336367">
                  <a:extLst>
                    <a:ext uri="{9D8B030D-6E8A-4147-A177-3AD203B41FA5}">
                      <a16:colId xmlns:a16="http://schemas.microsoft.com/office/drawing/2014/main" val="2052388219"/>
                    </a:ext>
                  </a:extLst>
                </a:gridCol>
                <a:gridCol w="2507125">
                  <a:extLst>
                    <a:ext uri="{9D8B030D-6E8A-4147-A177-3AD203B41FA5}">
                      <a16:colId xmlns:a16="http://schemas.microsoft.com/office/drawing/2014/main" val="735875970"/>
                    </a:ext>
                  </a:extLst>
                </a:gridCol>
              </a:tblGrid>
              <a:tr h="480859">
                <a:tc>
                  <a:txBody>
                    <a:bodyPr/>
                    <a:lstStyle/>
                    <a:p>
                      <a:pPr algn="ctr"/>
                      <a:r>
                        <a:rPr lang="en-US" sz="2100"/>
                        <a:t>Individual</a:t>
                      </a:r>
                    </a:p>
                  </a:txBody>
                  <a:tcPr marL="109285" marR="109285" marT="54643" marB="54643"/>
                </a:tc>
                <a:tc>
                  <a:txBody>
                    <a:bodyPr/>
                    <a:lstStyle/>
                    <a:p>
                      <a:pPr algn="ctr"/>
                      <a:r>
                        <a:rPr lang="en-US" sz="2100"/>
                        <a:t>Relationship</a:t>
                      </a:r>
                    </a:p>
                  </a:txBody>
                  <a:tcPr marL="109285" marR="109285" marT="54643" marB="54643"/>
                </a:tc>
                <a:tc>
                  <a:txBody>
                    <a:bodyPr/>
                    <a:lstStyle/>
                    <a:p>
                      <a:pPr algn="ctr"/>
                      <a:r>
                        <a:rPr lang="en-US" sz="2100"/>
                        <a:t>Community</a:t>
                      </a:r>
                    </a:p>
                  </a:txBody>
                  <a:tcPr marL="109285" marR="109285" marT="54643" marB="54643"/>
                </a:tc>
                <a:tc>
                  <a:txBody>
                    <a:bodyPr/>
                    <a:lstStyle/>
                    <a:p>
                      <a:pPr algn="ctr"/>
                      <a:r>
                        <a:rPr lang="en-US" sz="2100"/>
                        <a:t>Societal</a:t>
                      </a:r>
                    </a:p>
                  </a:txBody>
                  <a:tcPr marL="109285" marR="109285" marT="54643" marB="54643"/>
                </a:tc>
                <a:extLst>
                  <a:ext uri="{0D108BD9-81ED-4DB2-BD59-A6C34878D82A}">
                    <a16:rowId xmlns:a16="http://schemas.microsoft.com/office/drawing/2014/main" val="1241155422"/>
                  </a:ext>
                </a:extLst>
              </a:tr>
              <a:tr h="3665285">
                <a:tc>
                  <a:txBody>
                    <a:bodyPr/>
                    <a:lstStyle/>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Previous suicide attempt</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History of depression and other mental illnesses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Serious illness such as chronic pain</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Criminal/legal problems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Job/financial problems or loss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Impulsive or aggressive tendencies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Substance use</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Current or prior history of adverse childhood experiences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Sense of hopelessness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Violence victimization and/or perpetration</a:t>
                      </a:r>
                      <a:endParaRPr lang="en-US" sz="1300" b="0" i="0" u="none" strike="noStrike" noProof="0">
                        <a:solidFill>
                          <a:srgbClr val="771B61"/>
                        </a:solidFill>
                        <a:latin typeface="Arial"/>
                      </a:endParaRPr>
                    </a:p>
                    <a:p>
                      <a:pPr lvl="0">
                        <a:buNone/>
                      </a:pPr>
                      <a:endParaRPr lang="en-US" sz="1300"/>
                    </a:p>
                  </a:txBody>
                  <a:tcPr marL="109285" marR="109285" marT="54643" marB="54643"/>
                </a:tc>
                <a:tc>
                  <a:txBody>
                    <a:bodyPr/>
                    <a:lstStyle/>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Bullying</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Family/loved one’s history of suicide</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Loss of relationships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High conflict or violent relationships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Social isolation</a:t>
                      </a:r>
                      <a:endParaRPr lang="en-US" sz="1300" b="0" i="0" u="none" strike="noStrike" noProof="0">
                        <a:solidFill>
                          <a:srgbClr val="771B61"/>
                        </a:solidFill>
                        <a:latin typeface="Arial"/>
                      </a:endParaRPr>
                    </a:p>
                    <a:p>
                      <a:pPr lvl="0">
                        <a:buNone/>
                      </a:pPr>
                      <a:endParaRPr lang="en-US" sz="1300"/>
                    </a:p>
                  </a:txBody>
                  <a:tcPr marL="109285" marR="109285" marT="54643" marB="54643"/>
                </a:tc>
                <a:tc>
                  <a:txBody>
                    <a:bodyPr/>
                    <a:lstStyle/>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Lack of access to healthcare</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Suicide cluster in the community</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Stress of acculturation</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Community violence</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Historical trauma</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Discrimination</a:t>
                      </a:r>
                      <a:endParaRPr lang="en-US" sz="1300" b="0" i="0" u="none" strike="noStrike" noProof="0">
                        <a:solidFill>
                          <a:srgbClr val="771B61"/>
                        </a:solidFill>
                        <a:latin typeface="Arial"/>
                      </a:endParaRPr>
                    </a:p>
                    <a:p>
                      <a:pPr lvl="0">
                        <a:buNone/>
                      </a:pPr>
                      <a:endParaRPr lang="en-US" sz="1300"/>
                    </a:p>
                  </a:txBody>
                  <a:tcPr marL="109285" marR="109285" marT="54643" marB="54643"/>
                </a:tc>
                <a:tc>
                  <a:txBody>
                    <a:bodyPr/>
                    <a:lstStyle/>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Stigma associated with help-seeking and mental illness</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Easy access to lethal means of suicide among people at risk</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300" b="0" i="0" u="none" strike="noStrike" noProof="0">
                          <a:solidFill>
                            <a:srgbClr val="000000"/>
                          </a:solidFill>
                          <a:latin typeface="Arial"/>
                        </a:rPr>
                        <a:t>Unsafe media portrayals of suicide</a:t>
                      </a:r>
                      <a:endParaRPr lang="en-US" sz="13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endParaRPr lang="en-US" sz="1300" b="0" i="0" u="none" strike="noStrike" noProof="0">
                        <a:solidFill>
                          <a:srgbClr val="771B61"/>
                        </a:solidFill>
                        <a:latin typeface="Arial"/>
                      </a:endParaRPr>
                    </a:p>
                    <a:p>
                      <a:pPr lvl="0">
                        <a:buNone/>
                      </a:pPr>
                      <a:endParaRPr lang="en-US" sz="1300"/>
                    </a:p>
                  </a:txBody>
                  <a:tcPr marL="109285" marR="109285" marT="54643" marB="54643"/>
                </a:tc>
                <a:extLst>
                  <a:ext uri="{0D108BD9-81ED-4DB2-BD59-A6C34878D82A}">
                    <a16:rowId xmlns:a16="http://schemas.microsoft.com/office/drawing/2014/main" val="1854431582"/>
                  </a:ext>
                </a:extLst>
              </a:tr>
            </a:tbl>
          </a:graphicData>
        </a:graphic>
      </p:graphicFrame>
    </p:spTree>
    <p:extLst>
      <p:ext uri="{BB962C8B-B14F-4D97-AF65-F5344CB8AC3E}">
        <p14:creationId xmlns:p14="http://schemas.microsoft.com/office/powerpoint/2010/main" val="4117053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3"/>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4328FED-904E-D1BC-302A-AFC79C895DBC}"/>
              </a:ext>
            </a:extLst>
          </p:cNvPr>
          <p:cNvSpPr>
            <a:spLocks noGrp="1"/>
          </p:cNvSpPr>
          <p:nvPr>
            <p:ph type="title"/>
          </p:nvPr>
        </p:nvSpPr>
        <p:spPr>
          <a:xfrm>
            <a:off x="556533" y="643467"/>
            <a:ext cx="11210924" cy="744836"/>
          </a:xfrm>
        </p:spPr>
        <p:txBody>
          <a:bodyPr vert="horz" lIns="121920" tIns="60960" rIns="121920" bIns="60960" rtlCol="0" anchor="ctr">
            <a:normAutofit/>
          </a:bodyPr>
          <a:lstStyle/>
          <a:p>
            <a:pPr defTabSz="1219170">
              <a:lnSpc>
                <a:spcPct val="90000"/>
              </a:lnSpc>
            </a:pPr>
            <a:r>
              <a:rPr lang="en-US" sz="3200">
                <a:solidFill>
                  <a:schemeClr val="bg1"/>
                </a:solidFill>
                <a:latin typeface="+mj-lt"/>
                <a:cs typeface="+mj-cs"/>
              </a:rPr>
              <a:t>Suicide Protective Factors</a:t>
            </a:r>
          </a:p>
        </p:txBody>
      </p:sp>
      <p:graphicFrame>
        <p:nvGraphicFramePr>
          <p:cNvPr id="5" name="Table 4">
            <a:extLst>
              <a:ext uri="{FF2B5EF4-FFF2-40B4-BE49-F238E27FC236}">
                <a16:creationId xmlns:a16="http://schemas.microsoft.com/office/drawing/2014/main" id="{23ACF860-DF3E-31EA-A23E-72DDD8F76604}"/>
              </a:ext>
            </a:extLst>
          </p:cNvPr>
          <p:cNvGraphicFramePr>
            <a:graphicFrameLocks noGrp="1"/>
          </p:cNvGraphicFramePr>
          <p:nvPr/>
        </p:nvGraphicFramePr>
        <p:xfrm>
          <a:off x="643467" y="1835125"/>
          <a:ext cx="10905068" cy="4074402"/>
        </p:xfrm>
        <a:graphic>
          <a:graphicData uri="http://schemas.openxmlformats.org/drawingml/2006/table">
            <a:tbl>
              <a:tblPr firstRow="1" bandRow="1">
                <a:tableStyleId>{5C22544A-7EE6-4342-B048-85BDC9FD1C3A}</a:tableStyleId>
              </a:tblPr>
              <a:tblGrid>
                <a:gridCol w="3016639">
                  <a:extLst>
                    <a:ext uri="{9D8B030D-6E8A-4147-A177-3AD203B41FA5}">
                      <a16:colId xmlns:a16="http://schemas.microsoft.com/office/drawing/2014/main" val="2733040779"/>
                    </a:ext>
                  </a:extLst>
                </a:gridCol>
                <a:gridCol w="2286956">
                  <a:extLst>
                    <a:ext uri="{9D8B030D-6E8A-4147-A177-3AD203B41FA5}">
                      <a16:colId xmlns:a16="http://schemas.microsoft.com/office/drawing/2014/main" val="3602243739"/>
                    </a:ext>
                  </a:extLst>
                </a:gridCol>
                <a:gridCol w="2947365">
                  <a:extLst>
                    <a:ext uri="{9D8B030D-6E8A-4147-A177-3AD203B41FA5}">
                      <a16:colId xmlns:a16="http://schemas.microsoft.com/office/drawing/2014/main" val="2052388219"/>
                    </a:ext>
                  </a:extLst>
                </a:gridCol>
                <a:gridCol w="2654108">
                  <a:extLst>
                    <a:ext uri="{9D8B030D-6E8A-4147-A177-3AD203B41FA5}">
                      <a16:colId xmlns:a16="http://schemas.microsoft.com/office/drawing/2014/main" val="735875970"/>
                    </a:ext>
                  </a:extLst>
                </a:gridCol>
              </a:tblGrid>
              <a:tr h="585225">
                <a:tc>
                  <a:txBody>
                    <a:bodyPr/>
                    <a:lstStyle/>
                    <a:p>
                      <a:pPr algn="ctr"/>
                      <a:r>
                        <a:rPr lang="en-US" sz="2700"/>
                        <a:t>Individual</a:t>
                      </a:r>
                    </a:p>
                  </a:txBody>
                  <a:tcPr marL="133005" marR="133005" marT="66503" marB="66503"/>
                </a:tc>
                <a:tc>
                  <a:txBody>
                    <a:bodyPr/>
                    <a:lstStyle/>
                    <a:p>
                      <a:pPr algn="ctr"/>
                      <a:r>
                        <a:rPr lang="en-US" sz="2700"/>
                        <a:t>Relationship</a:t>
                      </a:r>
                    </a:p>
                  </a:txBody>
                  <a:tcPr marL="133005" marR="133005" marT="66503" marB="66503"/>
                </a:tc>
                <a:tc>
                  <a:txBody>
                    <a:bodyPr/>
                    <a:lstStyle/>
                    <a:p>
                      <a:pPr algn="ctr"/>
                      <a:r>
                        <a:rPr lang="en-US" sz="2700"/>
                        <a:t>Community</a:t>
                      </a:r>
                    </a:p>
                  </a:txBody>
                  <a:tcPr marL="133005" marR="133005" marT="66503" marB="66503"/>
                </a:tc>
                <a:tc>
                  <a:txBody>
                    <a:bodyPr/>
                    <a:lstStyle/>
                    <a:p>
                      <a:pPr algn="ctr"/>
                      <a:r>
                        <a:rPr lang="en-US" sz="2700"/>
                        <a:t>Societal</a:t>
                      </a:r>
                    </a:p>
                  </a:txBody>
                  <a:tcPr marL="133005" marR="133005" marT="66503" marB="66503"/>
                </a:tc>
                <a:extLst>
                  <a:ext uri="{0D108BD9-81ED-4DB2-BD59-A6C34878D82A}">
                    <a16:rowId xmlns:a16="http://schemas.microsoft.com/office/drawing/2014/main" val="1241155422"/>
                  </a:ext>
                </a:extLst>
              </a:tr>
              <a:tr h="3489177">
                <a:tc>
                  <a:txBody>
                    <a:bodyPr/>
                    <a:lstStyle/>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Effective coping and problem-solving skills</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Reasons for living (for example, family, friends, pets, etc.)</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Strong sense of cultural identity</a:t>
                      </a:r>
                      <a:endParaRPr lang="en-US" sz="1900" b="0" i="0" u="none" strike="noStrike" noProof="0">
                        <a:solidFill>
                          <a:srgbClr val="771B61"/>
                        </a:solidFill>
                        <a:latin typeface="Arial"/>
                      </a:endParaRPr>
                    </a:p>
                    <a:p>
                      <a:pPr lvl="0">
                        <a:buNone/>
                      </a:pPr>
                      <a:endParaRPr lang="en-US" sz="1600"/>
                    </a:p>
                  </a:txBody>
                  <a:tcPr marL="133005" marR="133005" marT="66503" marB="66503"/>
                </a:tc>
                <a:tc>
                  <a:txBody>
                    <a:bodyPr/>
                    <a:lstStyle/>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Support from partners, friends, and family</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Feeling connected to others</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endParaRPr lang="en-US" sz="1600" b="0" i="0" u="none" strike="noStrike" noProof="0">
                        <a:solidFill>
                          <a:srgbClr val="000000"/>
                        </a:solidFill>
                        <a:latin typeface="Arial"/>
                      </a:endParaRPr>
                    </a:p>
                  </a:txBody>
                  <a:tcPr marL="133005" marR="133005" marT="66503" marB="66503"/>
                </a:tc>
                <a:tc>
                  <a:txBody>
                    <a:bodyPr/>
                    <a:lstStyle/>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Feeling connected to school, community, and other social institutions</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Availability of consistent and high quality physical and behavioral healthcare</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endParaRPr lang="en-US" sz="1600" b="0" i="0" u="none" strike="noStrike" noProof="0">
                        <a:solidFill>
                          <a:srgbClr val="000000"/>
                        </a:solidFill>
                        <a:latin typeface="Arial"/>
                      </a:endParaRPr>
                    </a:p>
                    <a:p>
                      <a:pPr lvl="0">
                        <a:buNone/>
                      </a:pPr>
                      <a:endParaRPr lang="en-US" sz="1600"/>
                    </a:p>
                  </a:txBody>
                  <a:tcPr marL="133005" marR="133005" marT="66503" marB="66503"/>
                </a:tc>
                <a:tc>
                  <a:txBody>
                    <a:bodyPr/>
                    <a:lstStyle/>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Reduced access to lethal means of suicide among people at risk</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r>
                        <a:rPr lang="en-US" sz="1900" b="0" i="0" u="none" strike="noStrike" noProof="0">
                          <a:solidFill>
                            <a:srgbClr val="000000"/>
                          </a:solidFill>
                          <a:latin typeface="Arial"/>
                        </a:rPr>
                        <a:t>Cultural, religious, or moral objections to suicide</a:t>
                      </a:r>
                      <a:endParaRPr lang="en-US" sz="1900" b="0" i="0" u="none" strike="noStrike" noProof="0">
                        <a:solidFill>
                          <a:srgbClr val="771B61"/>
                        </a:solidFill>
                        <a:latin typeface="Arial"/>
                      </a:endParaRPr>
                    </a:p>
                    <a:p>
                      <a:pPr marL="285750" marR="0" lvl="0" indent="-285750" algn="l">
                        <a:lnSpc>
                          <a:spcPct val="100000"/>
                        </a:lnSpc>
                        <a:spcBef>
                          <a:spcPts val="600"/>
                        </a:spcBef>
                        <a:spcAft>
                          <a:spcPts val="0"/>
                        </a:spcAft>
                        <a:buFont typeface="Arial"/>
                        <a:buChar char="•"/>
                      </a:pPr>
                      <a:endParaRPr lang="en-US" sz="1600" b="0" i="0" u="none" strike="noStrike" noProof="0">
                        <a:solidFill>
                          <a:srgbClr val="000000"/>
                        </a:solidFill>
                        <a:latin typeface="Arial"/>
                      </a:endParaRPr>
                    </a:p>
                    <a:p>
                      <a:pPr lvl="0">
                        <a:buNone/>
                      </a:pPr>
                      <a:endParaRPr lang="en-US" sz="1600"/>
                    </a:p>
                  </a:txBody>
                  <a:tcPr marL="133005" marR="133005" marT="66503" marB="66503"/>
                </a:tc>
                <a:extLst>
                  <a:ext uri="{0D108BD9-81ED-4DB2-BD59-A6C34878D82A}">
                    <a16:rowId xmlns:a16="http://schemas.microsoft.com/office/drawing/2014/main" val="1854431582"/>
                  </a:ext>
                </a:extLst>
              </a:tr>
            </a:tbl>
          </a:graphicData>
        </a:graphic>
      </p:graphicFrame>
    </p:spTree>
    <p:extLst>
      <p:ext uri="{BB962C8B-B14F-4D97-AF65-F5344CB8AC3E}">
        <p14:creationId xmlns:p14="http://schemas.microsoft.com/office/powerpoint/2010/main" val="1437373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4117CD1-250D-D28A-E716-725AC5EEFBFB}"/>
              </a:ext>
            </a:extLst>
          </p:cNvPr>
          <p:cNvSpPr>
            <a:spLocks noGrp="1"/>
          </p:cNvSpPr>
          <p:nvPr>
            <p:ph type="title"/>
          </p:nvPr>
        </p:nvSpPr>
        <p:spPr>
          <a:xfrm>
            <a:off x="1014141" y="1450656"/>
            <a:ext cx="3932031" cy="3956689"/>
          </a:xfrm>
        </p:spPr>
        <p:txBody>
          <a:bodyPr lIns="121920" tIns="60960" rIns="121920" bIns="60960" anchor="ctr">
            <a:normAutofit/>
          </a:bodyPr>
          <a:lstStyle/>
          <a:p>
            <a:r>
              <a:rPr lang="en-US" sz="6267">
                <a:solidFill>
                  <a:schemeClr val="bg1"/>
                </a:solidFill>
              </a:rPr>
              <a:t>Suicidality Red Flags</a:t>
            </a:r>
          </a:p>
        </p:txBody>
      </p:sp>
      <p:cxnSp>
        <p:nvCxnSpPr>
          <p:cNvPr id="10" name="Straight Connector 9">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1450655"/>
            <a:ext cx="393203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14141" y="5408571"/>
            <a:ext cx="3932031"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AED7EC6-9C88-8F37-9050-8DA4DF74298B}"/>
              </a:ext>
            </a:extLst>
          </p:cNvPr>
          <p:cNvSpPr>
            <a:spLocks noGrp="1"/>
          </p:cNvSpPr>
          <p:nvPr>
            <p:ph idx="1"/>
          </p:nvPr>
        </p:nvSpPr>
        <p:spPr>
          <a:xfrm>
            <a:off x="6096001" y="1108061"/>
            <a:ext cx="5008900" cy="4571972"/>
          </a:xfrm>
        </p:spPr>
        <p:txBody>
          <a:bodyPr lIns="121920" tIns="60960" rIns="121920" bIns="60960" anchor="ctr">
            <a:normAutofit fontScale="92500" lnSpcReduction="10000"/>
          </a:bodyPr>
          <a:lstStyle/>
          <a:p>
            <a:pPr>
              <a:lnSpc>
                <a:spcPct val="90000"/>
              </a:lnSpc>
            </a:pPr>
            <a:r>
              <a:rPr lang="en-US" sz="2000">
                <a:solidFill>
                  <a:schemeClr val="bg1"/>
                </a:solidFill>
                <a:ea typeface="+mn-lt"/>
                <a:cs typeface="+mn-lt"/>
              </a:rPr>
              <a:t>Talking about being a burden</a:t>
            </a:r>
            <a:endParaRPr lang="en-US" sz="2000">
              <a:solidFill>
                <a:schemeClr val="bg1"/>
              </a:solidFill>
            </a:endParaRPr>
          </a:p>
          <a:p>
            <a:pPr>
              <a:lnSpc>
                <a:spcPct val="90000"/>
              </a:lnSpc>
            </a:pPr>
            <a:r>
              <a:rPr lang="en-US" sz="2000">
                <a:solidFill>
                  <a:schemeClr val="bg1"/>
                </a:solidFill>
                <a:ea typeface="+mn-lt"/>
                <a:cs typeface="+mn-lt"/>
              </a:rPr>
              <a:t>Being isolated</a:t>
            </a:r>
            <a:endParaRPr lang="en-US" sz="2000">
              <a:solidFill>
                <a:schemeClr val="bg1"/>
              </a:solidFill>
            </a:endParaRPr>
          </a:p>
          <a:p>
            <a:pPr>
              <a:lnSpc>
                <a:spcPct val="90000"/>
              </a:lnSpc>
            </a:pPr>
            <a:r>
              <a:rPr lang="en-US" sz="2000">
                <a:solidFill>
                  <a:schemeClr val="bg1"/>
                </a:solidFill>
                <a:ea typeface="+mn-lt"/>
                <a:cs typeface="+mn-lt"/>
              </a:rPr>
              <a:t>Increased anxiety</a:t>
            </a:r>
            <a:endParaRPr lang="en-US" sz="2000">
              <a:solidFill>
                <a:schemeClr val="bg1"/>
              </a:solidFill>
            </a:endParaRPr>
          </a:p>
          <a:p>
            <a:pPr>
              <a:lnSpc>
                <a:spcPct val="90000"/>
              </a:lnSpc>
            </a:pPr>
            <a:r>
              <a:rPr lang="en-US" sz="2000">
                <a:solidFill>
                  <a:schemeClr val="bg1"/>
                </a:solidFill>
                <a:ea typeface="+mn-lt"/>
                <a:cs typeface="+mn-lt"/>
              </a:rPr>
              <a:t>Talking about feeling trapped or in unbearable pain</a:t>
            </a:r>
            <a:endParaRPr lang="en-US" sz="2000">
              <a:solidFill>
                <a:schemeClr val="bg1"/>
              </a:solidFill>
            </a:endParaRPr>
          </a:p>
          <a:p>
            <a:pPr>
              <a:lnSpc>
                <a:spcPct val="90000"/>
              </a:lnSpc>
            </a:pPr>
            <a:r>
              <a:rPr lang="en-US" sz="2000">
                <a:solidFill>
                  <a:schemeClr val="bg1"/>
                </a:solidFill>
                <a:ea typeface="+mn-lt"/>
                <a:cs typeface="+mn-lt"/>
              </a:rPr>
              <a:t>Increased substance use</a:t>
            </a:r>
            <a:endParaRPr lang="en-US" sz="2000">
              <a:solidFill>
                <a:schemeClr val="bg1"/>
              </a:solidFill>
            </a:endParaRPr>
          </a:p>
          <a:p>
            <a:pPr>
              <a:lnSpc>
                <a:spcPct val="90000"/>
              </a:lnSpc>
            </a:pPr>
            <a:r>
              <a:rPr lang="en-US" sz="2000">
                <a:solidFill>
                  <a:schemeClr val="bg1"/>
                </a:solidFill>
                <a:ea typeface="+mn-lt"/>
                <a:cs typeface="+mn-lt"/>
              </a:rPr>
              <a:t>Looking for a way to access lethal means</a:t>
            </a:r>
            <a:endParaRPr lang="en-US" sz="2000">
              <a:solidFill>
                <a:schemeClr val="bg1"/>
              </a:solidFill>
            </a:endParaRPr>
          </a:p>
          <a:p>
            <a:pPr>
              <a:lnSpc>
                <a:spcPct val="90000"/>
              </a:lnSpc>
            </a:pPr>
            <a:r>
              <a:rPr lang="en-US" sz="2000">
                <a:solidFill>
                  <a:schemeClr val="bg1"/>
                </a:solidFill>
                <a:ea typeface="+mn-lt"/>
                <a:cs typeface="+mn-lt"/>
              </a:rPr>
              <a:t>Increased anger or rage</a:t>
            </a:r>
            <a:endParaRPr lang="en-US" sz="2000">
              <a:solidFill>
                <a:schemeClr val="bg1"/>
              </a:solidFill>
            </a:endParaRPr>
          </a:p>
          <a:p>
            <a:pPr>
              <a:lnSpc>
                <a:spcPct val="90000"/>
              </a:lnSpc>
            </a:pPr>
            <a:r>
              <a:rPr lang="en-US" sz="2000">
                <a:solidFill>
                  <a:schemeClr val="bg1"/>
                </a:solidFill>
                <a:ea typeface="+mn-lt"/>
                <a:cs typeface="+mn-lt"/>
              </a:rPr>
              <a:t>Extreme mood swings</a:t>
            </a:r>
            <a:endParaRPr lang="en-US" sz="2000">
              <a:solidFill>
                <a:schemeClr val="bg1"/>
              </a:solidFill>
            </a:endParaRPr>
          </a:p>
          <a:p>
            <a:pPr>
              <a:lnSpc>
                <a:spcPct val="90000"/>
              </a:lnSpc>
            </a:pPr>
            <a:r>
              <a:rPr lang="en-US" sz="2000">
                <a:solidFill>
                  <a:schemeClr val="bg1"/>
                </a:solidFill>
                <a:ea typeface="+mn-lt"/>
                <a:cs typeface="+mn-lt"/>
              </a:rPr>
              <a:t>Expressing hopelessness</a:t>
            </a:r>
            <a:endParaRPr lang="en-US" sz="2000">
              <a:solidFill>
                <a:schemeClr val="bg1"/>
              </a:solidFill>
            </a:endParaRPr>
          </a:p>
          <a:p>
            <a:pPr>
              <a:lnSpc>
                <a:spcPct val="90000"/>
              </a:lnSpc>
            </a:pPr>
            <a:r>
              <a:rPr lang="en-US" sz="2000">
                <a:solidFill>
                  <a:schemeClr val="bg1"/>
                </a:solidFill>
                <a:ea typeface="+mn-lt"/>
                <a:cs typeface="+mn-lt"/>
              </a:rPr>
              <a:t>Sleeping too little or too much</a:t>
            </a:r>
            <a:endParaRPr lang="en-US" sz="2000">
              <a:solidFill>
                <a:schemeClr val="bg1"/>
              </a:solidFill>
            </a:endParaRPr>
          </a:p>
          <a:p>
            <a:pPr>
              <a:lnSpc>
                <a:spcPct val="90000"/>
              </a:lnSpc>
            </a:pPr>
            <a:r>
              <a:rPr lang="en-US" sz="2000">
                <a:solidFill>
                  <a:schemeClr val="bg1"/>
                </a:solidFill>
                <a:ea typeface="+mn-lt"/>
                <a:cs typeface="+mn-lt"/>
              </a:rPr>
              <a:t>Talking or posting about wanting to die</a:t>
            </a:r>
            <a:endParaRPr lang="en-US" sz="2000">
              <a:solidFill>
                <a:schemeClr val="bg1"/>
              </a:solidFill>
            </a:endParaRPr>
          </a:p>
          <a:p>
            <a:pPr>
              <a:lnSpc>
                <a:spcPct val="90000"/>
              </a:lnSpc>
            </a:pPr>
            <a:r>
              <a:rPr lang="en-US" sz="2000">
                <a:solidFill>
                  <a:schemeClr val="bg1"/>
                </a:solidFill>
                <a:ea typeface="+mn-lt"/>
                <a:cs typeface="+mn-lt"/>
              </a:rPr>
              <a:t>Making plans for suicide</a:t>
            </a:r>
            <a:endParaRPr lang="en-US" sz="2000">
              <a:solidFill>
                <a:schemeClr val="bg1"/>
              </a:solidFill>
            </a:endParaRPr>
          </a:p>
          <a:p>
            <a:pPr>
              <a:lnSpc>
                <a:spcPct val="90000"/>
              </a:lnSpc>
            </a:pPr>
            <a:endParaRPr lang="en-US" sz="2000">
              <a:solidFill>
                <a:schemeClr val="bg1"/>
              </a:solidFill>
              <a:cs typeface="Calibri"/>
            </a:endParaRPr>
          </a:p>
        </p:txBody>
      </p:sp>
    </p:spTree>
    <p:extLst>
      <p:ext uri="{BB962C8B-B14F-4D97-AF65-F5344CB8AC3E}">
        <p14:creationId xmlns:p14="http://schemas.microsoft.com/office/powerpoint/2010/main" val="2727894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399E8-0C31-2A5B-5FBE-FBF9565315C9}"/>
              </a:ext>
            </a:extLst>
          </p:cNvPr>
          <p:cNvSpPr>
            <a:spLocks noGrp="1"/>
          </p:cNvSpPr>
          <p:nvPr>
            <p:ph type="title"/>
          </p:nvPr>
        </p:nvSpPr>
        <p:spPr>
          <a:xfrm>
            <a:off x="640081" y="2074363"/>
            <a:ext cx="2752353"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121920" tIns="60960" rIns="121920" bIns="60960" rtlCol="0" anchor="ctr">
            <a:normAutofit/>
          </a:bodyPr>
          <a:lstStyle/>
          <a:p>
            <a:pPr defTabSz="1219170">
              <a:lnSpc>
                <a:spcPct val="90000"/>
              </a:lnSpc>
            </a:pPr>
            <a:r>
              <a:rPr lang="en-US" sz="2533">
                <a:solidFill>
                  <a:schemeClr val="bg1"/>
                </a:solidFill>
                <a:latin typeface="+mj-lt"/>
                <a:cs typeface="+mj-cs"/>
              </a:rPr>
              <a:t>SAFE-T Assessment</a:t>
            </a:r>
          </a:p>
        </p:txBody>
      </p:sp>
      <p:pic>
        <p:nvPicPr>
          <p:cNvPr id="4" name="Content Placeholder 3" descr="Overland Iop| #1 Intensive Outpatient Programs | Los Angeles Ca Suicidal Ideation Assessment">
            <a:extLst>
              <a:ext uri="{FF2B5EF4-FFF2-40B4-BE49-F238E27FC236}">
                <a16:creationId xmlns:a16="http://schemas.microsoft.com/office/drawing/2014/main" id="{E11B0358-4C6D-595F-7555-1BA3FF29F82F}"/>
              </a:ext>
            </a:extLst>
          </p:cNvPr>
          <p:cNvPicPr>
            <a:picLocks noGrp="1" noChangeAspect="1"/>
          </p:cNvPicPr>
          <p:nvPr>
            <p:ph idx="1"/>
          </p:nvPr>
        </p:nvPicPr>
        <p:blipFill>
          <a:blip r:embed="rId2"/>
          <a:stretch>
            <a:fillRect/>
          </a:stretch>
        </p:blipFill>
        <p:spPr>
          <a:xfrm>
            <a:off x="6091809" y="-1471"/>
            <a:ext cx="3886913" cy="6857552"/>
          </a:xfrm>
          <a:prstGeom prst="rect">
            <a:avLst/>
          </a:prstGeom>
        </p:spPr>
      </p:pic>
    </p:spTree>
    <p:extLst>
      <p:ext uri="{BB962C8B-B14F-4D97-AF65-F5344CB8AC3E}">
        <p14:creationId xmlns:p14="http://schemas.microsoft.com/office/powerpoint/2010/main" val="2331046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013556"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A4D7F59-B482-3CFD-70B4-250AA7E726E7}"/>
              </a:ext>
            </a:extLst>
          </p:cNvPr>
          <p:cNvSpPr>
            <a:spLocks noGrp="1"/>
          </p:cNvSpPr>
          <p:nvPr>
            <p:ph type="title"/>
          </p:nvPr>
        </p:nvSpPr>
        <p:spPr>
          <a:xfrm>
            <a:off x="640081" y="2074363"/>
            <a:ext cx="2752353" cy="2709275"/>
          </a:xfrm>
          <a:prstGeom prst="ellipse">
            <a:avLst/>
          </a:prstGeom>
          <a:solidFill>
            <a:srgbClr val="262626"/>
          </a:solidFill>
          <a:ln w="174625" cmpd="thinThick">
            <a:solidFill>
              <a:srgbClr val="262626"/>
            </a:solidFill>
          </a:ln>
        </p:spPr>
        <p:txBody>
          <a:bodyPr vert="horz" lIns="121920" tIns="60960" rIns="121920" bIns="60960" rtlCol="0" anchor="ctr">
            <a:normAutofit/>
          </a:bodyPr>
          <a:lstStyle/>
          <a:p>
            <a:pPr defTabSz="1219170">
              <a:lnSpc>
                <a:spcPct val="90000"/>
              </a:lnSpc>
            </a:pPr>
            <a:r>
              <a:rPr lang="en-US" sz="2533">
                <a:solidFill>
                  <a:srgbClr val="FFFFFF"/>
                </a:solidFill>
                <a:latin typeface="+mj-lt"/>
                <a:cs typeface="+mj-cs"/>
              </a:rPr>
              <a:t>SAFE-T Assessment &amp; Evaluation</a:t>
            </a:r>
          </a:p>
        </p:txBody>
      </p:sp>
      <p:pic>
        <p:nvPicPr>
          <p:cNvPr id="4" name="Content Placeholder 3" descr="A close-up of a medical report&#10;&#10;Description automatically generated">
            <a:extLst>
              <a:ext uri="{FF2B5EF4-FFF2-40B4-BE49-F238E27FC236}">
                <a16:creationId xmlns:a16="http://schemas.microsoft.com/office/drawing/2014/main" id="{BB941894-C1E6-64FA-83D5-67029812ECFF}"/>
              </a:ext>
            </a:extLst>
          </p:cNvPr>
          <p:cNvPicPr>
            <a:picLocks noGrp="1" noChangeAspect="1"/>
          </p:cNvPicPr>
          <p:nvPr>
            <p:ph idx="1"/>
          </p:nvPr>
        </p:nvPicPr>
        <p:blipFill>
          <a:blip r:embed="rId2"/>
          <a:stretch>
            <a:fillRect/>
          </a:stretch>
        </p:blipFill>
        <p:spPr>
          <a:xfrm>
            <a:off x="4070602" y="199813"/>
            <a:ext cx="7728045" cy="6469363"/>
          </a:xfrm>
          <a:prstGeom prst="rect">
            <a:avLst/>
          </a:prstGeom>
        </p:spPr>
      </p:pic>
    </p:spTree>
    <p:extLst>
      <p:ext uri="{BB962C8B-B14F-4D97-AF65-F5344CB8AC3E}">
        <p14:creationId xmlns:p14="http://schemas.microsoft.com/office/powerpoint/2010/main" val="168923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4"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2" name="Title 1">
            <a:extLst>
              <a:ext uri="{FF2B5EF4-FFF2-40B4-BE49-F238E27FC236}">
                <a16:creationId xmlns:a16="http://schemas.microsoft.com/office/drawing/2014/main" id="{E544EEDA-1E87-49B8-C8FD-9A3D29DA0EB4}"/>
              </a:ext>
            </a:extLst>
          </p:cNvPr>
          <p:cNvSpPr>
            <a:spLocks noGrp="1"/>
          </p:cNvSpPr>
          <p:nvPr>
            <p:ph type="title"/>
          </p:nvPr>
        </p:nvSpPr>
        <p:spPr>
          <a:xfrm>
            <a:off x="643468" y="643468"/>
            <a:ext cx="4620584" cy="4567137"/>
          </a:xfrm>
        </p:spPr>
        <p:txBody>
          <a:bodyPr vert="horz" lIns="121920" tIns="60960" rIns="121920" bIns="60960" rtlCol="0" anchor="b">
            <a:normAutofit/>
          </a:bodyPr>
          <a:lstStyle/>
          <a:p>
            <a:pPr algn="l" defTabSz="1219170">
              <a:lnSpc>
                <a:spcPct val="90000"/>
              </a:lnSpc>
            </a:pPr>
            <a:r>
              <a:rPr lang="en-US" sz="4400">
                <a:solidFill>
                  <a:schemeClr val="tx1"/>
                </a:solidFill>
                <a:latin typeface="+mj-lt"/>
                <a:cs typeface="+mj-cs"/>
              </a:rPr>
              <a:t>Local Hotlines</a:t>
            </a:r>
          </a:p>
        </p:txBody>
      </p:sp>
      <p:graphicFrame>
        <p:nvGraphicFramePr>
          <p:cNvPr id="5" name="Content Placeholder 4">
            <a:extLst>
              <a:ext uri="{FF2B5EF4-FFF2-40B4-BE49-F238E27FC236}">
                <a16:creationId xmlns:a16="http://schemas.microsoft.com/office/drawing/2014/main" id="{8BB0CF2A-88C6-6FD9-56DD-1605A32D1B2E}"/>
              </a:ext>
            </a:extLst>
          </p:cNvPr>
          <p:cNvGraphicFramePr>
            <a:graphicFrameLocks noGrp="1"/>
          </p:cNvGraphicFramePr>
          <p:nvPr>
            <p:ph idx="1"/>
          </p:nvPr>
        </p:nvGraphicFramePr>
        <p:xfrm>
          <a:off x="5835040" y="1"/>
          <a:ext cx="6361904" cy="6688936"/>
        </p:xfrm>
        <a:graphic>
          <a:graphicData uri="http://schemas.openxmlformats.org/drawingml/2006/table">
            <a:tbl>
              <a:tblPr firstRow="1" bandRow="1">
                <a:noFill/>
                <a:tableStyleId>{5C22544A-7EE6-4342-B048-85BDC9FD1C3A}</a:tableStyleId>
              </a:tblPr>
              <a:tblGrid>
                <a:gridCol w="3180952">
                  <a:extLst>
                    <a:ext uri="{9D8B030D-6E8A-4147-A177-3AD203B41FA5}">
                      <a16:colId xmlns:a16="http://schemas.microsoft.com/office/drawing/2014/main" val="3666685165"/>
                    </a:ext>
                  </a:extLst>
                </a:gridCol>
                <a:gridCol w="3180952">
                  <a:extLst>
                    <a:ext uri="{9D8B030D-6E8A-4147-A177-3AD203B41FA5}">
                      <a16:colId xmlns:a16="http://schemas.microsoft.com/office/drawing/2014/main" val="272241999"/>
                    </a:ext>
                  </a:extLst>
                </a:gridCol>
              </a:tblGrid>
              <a:tr h="1150024">
                <a:tc>
                  <a:txBody>
                    <a:bodyPr/>
                    <a:lstStyle/>
                    <a:p>
                      <a:pPr lvl="0">
                        <a:buNone/>
                      </a:pPr>
                      <a:r>
                        <a:rPr lang="en-US" sz="1500" b="0" cap="all" spc="60" err="1">
                          <a:solidFill>
                            <a:schemeClr val="tx1"/>
                          </a:solidFill>
                          <a:effectLst/>
                        </a:rPr>
                        <a:t>re:solve</a:t>
                      </a:r>
                      <a:r>
                        <a:rPr lang="en-US" sz="1500" b="0" cap="all" spc="60">
                          <a:solidFill>
                            <a:schemeClr val="tx1"/>
                          </a:solidFill>
                          <a:effectLst/>
                        </a:rPr>
                        <a:t> Crisis Network</a:t>
                      </a:r>
                      <a:endParaRPr lang="en-US" sz="3200"/>
                    </a:p>
                    <a:p>
                      <a:pPr lvl="0">
                        <a:buNone/>
                      </a:pPr>
                      <a:r>
                        <a:rPr lang="en-US" sz="1500" b="0" cap="all" spc="60">
                          <a:solidFill>
                            <a:schemeClr val="tx1"/>
                          </a:solidFill>
                          <a:effectLst/>
                        </a:rPr>
                        <a:t>1-888-7-YOU-CAN (1-888-796-8226)</a:t>
                      </a:r>
                    </a:p>
                  </a:txBody>
                  <a:tcPr marL="94868" marR="23717" marT="71727" marB="71727">
                    <a:lnL w="12700" cmpd="sng">
                      <a:noFill/>
                    </a:lnL>
                    <a:lnR w="12700" cmpd="sng">
                      <a:noFill/>
                    </a:lnR>
                    <a:lnT w="12700" cmpd="sng">
                      <a:noFill/>
                    </a:lnT>
                    <a:lnB w="38100" cmpd="sng">
                      <a:noFill/>
                    </a:lnB>
                    <a:solidFill>
                      <a:schemeClr val="bg1">
                        <a:lumMod val="95000"/>
                      </a:schemeClr>
                    </a:solidFill>
                  </a:tcPr>
                </a:tc>
                <a:tc>
                  <a:txBody>
                    <a:bodyPr/>
                    <a:lstStyle/>
                    <a:p>
                      <a:r>
                        <a:rPr lang="en-US" sz="1500" b="0" cap="all" spc="60">
                          <a:solidFill>
                            <a:schemeClr val="tx1"/>
                          </a:solidFill>
                          <a:effectLst/>
                        </a:rPr>
                        <a:t>Women's Center and Shelter of Greater Pittsburgh</a:t>
                      </a:r>
                      <a:br>
                        <a:rPr lang="en-US" sz="1500" b="0" cap="all" spc="60">
                          <a:solidFill>
                            <a:srgbClr val="771B61"/>
                          </a:solidFill>
                          <a:effectLst/>
                        </a:rPr>
                      </a:br>
                      <a:r>
                        <a:rPr lang="en-US" sz="1500" b="0" cap="all" spc="60">
                          <a:solidFill>
                            <a:schemeClr val="tx1"/>
                          </a:solidFill>
                          <a:effectLst/>
                        </a:rPr>
                        <a:t>(412) 687-8005</a:t>
                      </a:r>
                      <a:br>
                        <a:rPr lang="en-US" sz="1500" b="0" cap="all" spc="60">
                          <a:solidFill>
                            <a:srgbClr val="771B61"/>
                          </a:solidFill>
                          <a:effectLst/>
                        </a:rPr>
                      </a:br>
                      <a:r>
                        <a:rPr lang="en-US" sz="1500" b="0" cap="all" spc="60">
                          <a:solidFill>
                            <a:schemeClr val="tx1"/>
                          </a:solidFill>
                          <a:effectLst/>
                        </a:rPr>
                        <a:t> </a:t>
                      </a:r>
                    </a:p>
                  </a:txBody>
                  <a:tcPr marL="94868" marR="23717" marT="71727" marB="71727">
                    <a:lnL w="12700" cmpd="sng">
                      <a:noFill/>
                    </a:lnL>
                    <a:lnR w="12700" cmpd="sng">
                      <a:noFill/>
                    </a:lnR>
                    <a:lnT w="12700" cmpd="sng">
                      <a:noFill/>
                    </a:lnT>
                    <a:lnB w="38100" cmpd="sng">
                      <a:noFill/>
                    </a:lnB>
                    <a:solidFill>
                      <a:schemeClr val="bg1">
                        <a:lumMod val="95000"/>
                      </a:schemeClr>
                    </a:solidFill>
                  </a:tcPr>
                </a:tc>
                <a:extLst>
                  <a:ext uri="{0D108BD9-81ED-4DB2-BD59-A6C34878D82A}">
                    <a16:rowId xmlns:a16="http://schemas.microsoft.com/office/drawing/2014/main" val="2485336208"/>
                  </a:ext>
                </a:extLst>
              </a:tr>
              <a:tr h="1595961">
                <a:tc>
                  <a:txBody>
                    <a:bodyPr/>
                    <a:lstStyle/>
                    <a:p>
                      <a:r>
                        <a:rPr lang="en-US" sz="1500" b="1" cap="none" spc="0">
                          <a:solidFill>
                            <a:schemeClr val="tx1"/>
                          </a:solidFill>
                          <a:effectLst/>
                        </a:rPr>
                        <a:t>Pittsburgh Action Against Rape (PAAR)</a:t>
                      </a:r>
                      <a:br>
                        <a:rPr lang="en-US" sz="1500" cap="none" spc="0">
                          <a:solidFill>
                            <a:srgbClr val="771B61"/>
                          </a:solidFill>
                          <a:effectLst/>
                        </a:rPr>
                      </a:br>
                      <a:r>
                        <a:rPr lang="en-US" sz="1500" cap="none" spc="0">
                          <a:solidFill>
                            <a:schemeClr val="tx1"/>
                          </a:solidFill>
                          <a:effectLst/>
                        </a:rPr>
                        <a:t>Crisis Hotline 1-866-363-7273</a:t>
                      </a:r>
                      <a:br>
                        <a:rPr lang="en-US" sz="1500" cap="none" spc="0">
                          <a:solidFill>
                            <a:srgbClr val="771B61"/>
                          </a:solidFill>
                          <a:effectLst/>
                        </a:rPr>
                      </a:br>
                      <a:r>
                        <a:rPr lang="en-US" sz="1500" cap="none" spc="0">
                          <a:solidFill>
                            <a:schemeClr val="tx1"/>
                          </a:solidFill>
                          <a:effectLst/>
                        </a:rPr>
                        <a:t>General Phone (412) 431-5665</a:t>
                      </a:r>
                      <a:br>
                        <a:rPr lang="en-US" sz="1500" cap="none" spc="0">
                          <a:solidFill>
                            <a:srgbClr val="771B61"/>
                          </a:solidFill>
                          <a:effectLst/>
                        </a:rPr>
                      </a:br>
                      <a:r>
                        <a:rPr lang="en-US" sz="1500" cap="none" spc="0">
                          <a:solidFill>
                            <a:schemeClr val="tx1"/>
                          </a:solidFill>
                          <a:effectLst/>
                        </a:rPr>
                        <a:t> </a:t>
                      </a:r>
                    </a:p>
                  </a:txBody>
                  <a:tcPr marL="94868" marR="23717" marT="47435" marB="71727">
                    <a:lnL w="12700" cap="flat" cmpd="sng" algn="ctr">
                      <a:solidFill>
                        <a:schemeClr val="tx1"/>
                      </a:solidFill>
                      <a:prstDash val="solid"/>
                    </a:lnL>
                    <a:lnR w="12700" cmpd="sng">
                      <a:noFill/>
                      <a:prstDash val="solid"/>
                    </a:lnR>
                    <a:lnT w="38100" cmpd="sng">
                      <a:noFill/>
                    </a:lnT>
                    <a:lnB w="12700" cmpd="sng">
                      <a:noFill/>
                      <a:prstDash val="solid"/>
                    </a:lnB>
                    <a:noFill/>
                  </a:tcPr>
                </a:tc>
                <a:tc>
                  <a:txBody>
                    <a:bodyPr/>
                    <a:lstStyle/>
                    <a:p>
                      <a:r>
                        <a:rPr lang="en-US" sz="1500" b="1" cap="none" spc="0">
                          <a:solidFill>
                            <a:schemeClr val="tx1"/>
                          </a:solidFill>
                          <a:effectLst/>
                        </a:rPr>
                        <a:t>Center for Victims of Violent Crime</a:t>
                      </a:r>
                      <a:br>
                        <a:rPr lang="en-US" sz="1500" cap="none" spc="0">
                          <a:solidFill>
                            <a:srgbClr val="771B61"/>
                          </a:solidFill>
                          <a:effectLst/>
                        </a:rPr>
                      </a:br>
                      <a:r>
                        <a:rPr lang="en-US" sz="1500" cap="none" spc="0">
                          <a:solidFill>
                            <a:schemeClr val="tx1"/>
                          </a:solidFill>
                          <a:effectLst/>
                        </a:rPr>
                        <a:t>Crisis Hotline (412) 392-8582</a:t>
                      </a:r>
                      <a:br>
                        <a:rPr lang="en-US" sz="1500" cap="none" spc="0">
                          <a:solidFill>
                            <a:srgbClr val="771B61"/>
                          </a:solidFill>
                          <a:effectLst/>
                        </a:rPr>
                      </a:br>
                      <a:r>
                        <a:rPr lang="en-US" sz="1500" cap="none" spc="0">
                          <a:solidFill>
                            <a:schemeClr val="tx1"/>
                          </a:solidFill>
                          <a:effectLst/>
                        </a:rPr>
                        <a:t>General Phone (412) 482-3240</a:t>
                      </a:r>
                    </a:p>
                  </a:txBody>
                  <a:tcPr marL="94868" marR="23717" marT="47435" marB="71727">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811737789"/>
                  </a:ext>
                </a:extLst>
              </a:tr>
              <a:tr h="1595961">
                <a:tc>
                  <a:txBody>
                    <a:bodyPr/>
                    <a:lstStyle/>
                    <a:p>
                      <a:r>
                        <a:rPr lang="en-US" sz="1500" b="1" cap="none" spc="0" err="1">
                          <a:solidFill>
                            <a:schemeClr val="tx1"/>
                          </a:solidFill>
                          <a:effectLst/>
                        </a:rPr>
                        <a:t>Womansplace</a:t>
                      </a:r>
                      <a:r>
                        <a:rPr lang="en-US" sz="1500" b="1" cap="none" spc="0">
                          <a:solidFill>
                            <a:schemeClr val="tx1"/>
                          </a:solidFill>
                          <a:effectLst/>
                        </a:rPr>
                        <a:t>, Inc.</a:t>
                      </a:r>
                      <a:br>
                        <a:rPr lang="en-US" sz="1500" b="1" cap="none" spc="0">
                          <a:solidFill>
                            <a:srgbClr val="771B61"/>
                          </a:solidFill>
                          <a:effectLst/>
                        </a:rPr>
                      </a:br>
                      <a:r>
                        <a:rPr lang="en-US" sz="1500" b="1" cap="none" spc="0">
                          <a:solidFill>
                            <a:schemeClr val="tx1"/>
                          </a:solidFill>
                          <a:effectLst/>
                        </a:rPr>
                        <a:t>(Shelter for Female Victims of Domestic Violence)</a:t>
                      </a:r>
                      <a:br>
                        <a:rPr lang="en-US" sz="1500" cap="none" spc="0">
                          <a:solidFill>
                            <a:srgbClr val="771B61"/>
                          </a:solidFill>
                          <a:effectLst/>
                        </a:rPr>
                      </a:br>
                      <a:r>
                        <a:rPr lang="en-US" sz="1500" cap="none" spc="0">
                          <a:solidFill>
                            <a:schemeClr val="tx1"/>
                          </a:solidFill>
                          <a:effectLst/>
                        </a:rPr>
                        <a:t>1-866-202-5573</a:t>
                      </a:r>
                    </a:p>
                  </a:txBody>
                  <a:tcPr marL="94868" marR="23717" marT="47435" marB="717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r>
                        <a:rPr lang="en-US" sz="1500" b="1" cap="none" spc="0">
                          <a:solidFill>
                            <a:schemeClr val="tx1"/>
                          </a:solidFill>
                          <a:effectLst/>
                        </a:rPr>
                        <a:t>Womanspace East, Inc.</a:t>
                      </a:r>
                      <a:br>
                        <a:rPr lang="en-US" sz="1500" b="1" cap="none" spc="0">
                          <a:solidFill>
                            <a:srgbClr val="771B61"/>
                          </a:solidFill>
                          <a:effectLst/>
                        </a:rPr>
                      </a:br>
                      <a:r>
                        <a:rPr lang="en-US" sz="1500" b="1" cap="none" spc="0">
                          <a:solidFill>
                            <a:schemeClr val="tx1"/>
                          </a:solidFill>
                          <a:effectLst/>
                        </a:rPr>
                        <a:t>(Shelter for Female Victims of Domestic Violence)</a:t>
                      </a:r>
                      <a:br>
                        <a:rPr lang="en-US" sz="1500" cap="none" spc="0">
                          <a:solidFill>
                            <a:srgbClr val="771B61"/>
                          </a:solidFill>
                          <a:effectLst/>
                        </a:rPr>
                      </a:br>
                      <a:r>
                        <a:rPr lang="en-US" sz="1500" cap="none" spc="0">
                          <a:solidFill>
                            <a:schemeClr val="tx1"/>
                          </a:solidFill>
                          <a:effectLst/>
                        </a:rPr>
                        <a:t>(412) 765-2661</a:t>
                      </a:r>
                      <a:br>
                        <a:rPr lang="en-US" sz="1500" cap="none" spc="0">
                          <a:solidFill>
                            <a:srgbClr val="771B61"/>
                          </a:solidFill>
                          <a:effectLst/>
                        </a:rPr>
                      </a:br>
                      <a:r>
                        <a:rPr lang="en-US" sz="1500" cap="none" spc="0">
                          <a:solidFill>
                            <a:schemeClr val="tx1"/>
                          </a:solidFill>
                          <a:effectLst/>
                        </a:rPr>
                        <a:t> </a:t>
                      </a:r>
                    </a:p>
                  </a:txBody>
                  <a:tcPr marL="94868" marR="23717" marT="47435" marB="717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813976892"/>
                  </a:ext>
                </a:extLst>
              </a:tr>
              <a:tr h="1032677">
                <a:tc>
                  <a:txBody>
                    <a:bodyPr/>
                    <a:lstStyle/>
                    <a:p>
                      <a:r>
                        <a:rPr lang="en-US" sz="1500" b="1" cap="none" spc="0">
                          <a:solidFill>
                            <a:schemeClr val="tx1"/>
                          </a:solidFill>
                          <a:effectLst/>
                        </a:rPr>
                        <a:t>United Way </a:t>
                      </a:r>
                      <a:r>
                        <a:rPr lang="en-US" sz="1500" b="1" cap="none" spc="0" err="1">
                          <a:solidFill>
                            <a:schemeClr val="tx1"/>
                          </a:solidFill>
                          <a:effectLst/>
                        </a:rPr>
                        <a:t>HelpLine</a:t>
                      </a:r>
                      <a:br>
                        <a:rPr lang="en-US" sz="1500" cap="none" spc="0">
                          <a:solidFill>
                            <a:srgbClr val="771B61"/>
                          </a:solidFill>
                          <a:effectLst/>
                        </a:rPr>
                      </a:br>
                      <a:r>
                        <a:rPr lang="en-US" sz="1500" cap="none" spc="0">
                          <a:solidFill>
                            <a:schemeClr val="tx1"/>
                          </a:solidFill>
                          <a:effectLst/>
                        </a:rPr>
                        <a:t>(412) 255-1155</a:t>
                      </a:r>
                      <a:br>
                        <a:rPr lang="en-US" sz="1500" cap="none" spc="0">
                          <a:solidFill>
                            <a:srgbClr val="771B61"/>
                          </a:solidFill>
                          <a:effectLst/>
                        </a:rPr>
                      </a:br>
                      <a:r>
                        <a:rPr lang="en-US" sz="1500" cap="none" spc="0">
                          <a:solidFill>
                            <a:schemeClr val="tx1"/>
                          </a:solidFill>
                          <a:effectLst/>
                        </a:rPr>
                        <a:t> </a:t>
                      </a:r>
                    </a:p>
                  </a:txBody>
                  <a:tcPr marL="94868" marR="23717" marT="47435" marB="71727">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r>
                        <a:rPr lang="en-US" sz="1500" b="1" cap="none" spc="0">
                          <a:solidFill>
                            <a:schemeClr val="tx1"/>
                          </a:solidFill>
                          <a:effectLst/>
                        </a:rPr>
                        <a:t>Family Resources WARMLINE (Parenting Information)</a:t>
                      </a:r>
                      <a:br>
                        <a:rPr lang="en-US" sz="1500" cap="none" spc="0">
                          <a:solidFill>
                            <a:srgbClr val="771B61"/>
                          </a:solidFill>
                          <a:effectLst/>
                        </a:rPr>
                      </a:br>
                      <a:r>
                        <a:rPr lang="en-US" sz="1500" cap="none" spc="0">
                          <a:solidFill>
                            <a:schemeClr val="tx1"/>
                          </a:solidFill>
                          <a:effectLst/>
                        </a:rPr>
                        <a:t>1-877-927-6596</a:t>
                      </a:r>
                    </a:p>
                  </a:txBody>
                  <a:tcPr marL="94868" marR="23717" marT="47435" marB="7172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731125990"/>
                  </a:ext>
                </a:extLst>
              </a:tr>
              <a:tr h="1314313">
                <a:tc>
                  <a:txBody>
                    <a:bodyPr/>
                    <a:lstStyle/>
                    <a:p>
                      <a:r>
                        <a:rPr lang="en-US" sz="1500" b="1" cap="none" spc="0">
                          <a:solidFill>
                            <a:schemeClr val="tx1"/>
                          </a:solidFill>
                          <a:effectLst/>
                        </a:rPr>
                        <a:t>Allegheny County Health Department - Public Health Emergency Services</a:t>
                      </a:r>
                      <a:br>
                        <a:rPr lang="en-US" sz="1500" cap="none" spc="0">
                          <a:solidFill>
                            <a:srgbClr val="771B61"/>
                          </a:solidFill>
                          <a:effectLst/>
                        </a:rPr>
                      </a:br>
                      <a:r>
                        <a:rPr lang="en-US" sz="1500" cap="none" spc="0">
                          <a:solidFill>
                            <a:schemeClr val="tx1"/>
                          </a:solidFill>
                          <a:effectLst/>
                        </a:rPr>
                        <a:t>(412) 687-2243</a:t>
                      </a:r>
                    </a:p>
                  </a:txBody>
                  <a:tcPr marL="94868" marR="23717" marT="47435" marB="717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endParaRPr lang="en-US" sz="1500" cap="none" spc="0">
                        <a:solidFill>
                          <a:schemeClr val="tx1"/>
                        </a:solidFill>
                      </a:endParaRPr>
                    </a:p>
                  </a:txBody>
                  <a:tcPr marL="94868" marR="23717" marT="47435" marB="7172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899724787"/>
                  </a:ext>
                </a:extLst>
              </a:tr>
            </a:tbl>
          </a:graphicData>
        </a:graphic>
      </p:graphicFrame>
    </p:spTree>
    <p:extLst>
      <p:ext uri="{BB962C8B-B14F-4D97-AF65-F5344CB8AC3E}">
        <p14:creationId xmlns:p14="http://schemas.microsoft.com/office/powerpoint/2010/main" val="643538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4"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2" name="Title 1">
            <a:extLst>
              <a:ext uri="{FF2B5EF4-FFF2-40B4-BE49-F238E27FC236}">
                <a16:creationId xmlns:a16="http://schemas.microsoft.com/office/drawing/2014/main" id="{20FC9FC6-A3AE-6F0A-25A9-5B75FCB0B1ED}"/>
              </a:ext>
            </a:extLst>
          </p:cNvPr>
          <p:cNvSpPr>
            <a:spLocks noGrp="1"/>
          </p:cNvSpPr>
          <p:nvPr>
            <p:ph type="title"/>
          </p:nvPr>
        </p:nvSpPr>
        <p:spPr>
          <a:xfrm>
            <a:off x="643468" y="643468"/>
            <a:ext cx="4620584" cy="4567137"/>
          </a:xfrm>
        </p:spPr>
        <p:txBody>
          <a:bodyPr vert="horz" lIns="121920" tIns="60960" rIns="121920" bIns="60960" rtlCol="0" anchor="b">
            <a:normAutofit/>
          </a:bodyPr>
          <a:lstStyle/>
          <a:p>
            <a:pPr algn="l" defTabSz="1219170">
              <a:lnSpc>
                <a:spcPct val="90000"/>
              </a:lnSpc>
            </a:pPr>
            <a:r>
              <a:rPr lang="en-US" sz="4400">
                <a:solidFill>
                  <a:schemeClr val="tx1"/>
                </a:solidFill>
                <a:latin typeface="+mj-lt"/>
                <a:cs typeface="+mj-cs"/>
              </a:rPr>
              <a:t>Hotlines</a:t>
            </a:r>
          </a:p>
        </p:txBody>
      </p:sp>
      <p:graphicFrame>
        <p:nvGraphicFramePr>
          <p:cNvPr id="4" name="Table 3">
            <a:extLst>
              <a:ext uri="{FF2B5EF4-FFF2-40B4-BE49-F238E27FC236}">
                <a16:creationId xmlns:a16="http://schemas.microsoft.com/office/drawing/2014/main" id="{B11109B3-E18D-6410-E5C4-5C95E236E74C}"/>
              </a:ext>
            </a:extLst>
          </p:cNvPr>
          <p:cNvGraphicFramePr>
            <a:graphicFrameLocks noGrp="1"/>
          </p:cNvGraphicFramePr>
          <p:nvPr/>
        </p:nvGraphicFramePr>
        <p:xfrm>
          <a:off x="5511453" y="187890"/>
          <a:ext cx="6555066" cy="6565980"/>
        </p:xfrm>
        <a:graphic>
          <a:graphicData uri="http://schemas.openxmlformats.org/drawingml/2006/table">
            <a:tbl>
              <a:tblPr firstRow="1" bandRow="1">
                <a:noFill/>
                <a:tableStyleId>{5C22544A-7EE6-4342-B048-85BDC9FD1C3A}</a:tableStyleId>
              </a:tblPr>
              <a:tblGrid>
                <a:gridCol w="2745287">
                  <a:extLst>
                    <a:ext uri="{9D8B030D-6E8A-4147-A177-3AD203B41FA5}">
                      <a16:colId xmlns:a16="http://schemas.microsoft.com/office/drawing/2014/main" val="2983171777"/>
                    </a:ext>
                  </a:extLst>
                </a:gridCol>
                <a:gridCol w="3809779">
                  <a:extLst>
                    <a:ext uri="{9D8B030D-6E8A-4147-A177-3AD203B41FA5}">
                      <a16:colId xmlns:a16="http://schemas.microsoft.com/office/drawing/2014/main" val="99409893"/>
                    </a:ext>
                  </a:extLst>
                </a:gridCol>
              </a:tblGrid>
              <a:tr h="378740">
                <a:tc>
                  <a:txBody>
                    <a:bodyPr/>
                    <a:lstStyle/>
                    <a:p>
                      <a:pPr algn="ctr"/>
                      <a:r>
                        <a:rPr lang="en-US" sz="1600" b="0" cap="none" spc="0">
                          <a:solidFill>
                            <a:schemeClr val="tx1"/>
                          </a:solidFill>
                        </a:rPr>
                        <a:t>Pennsylvania State</a:t>
                      </a:r>
                    </a:p>
                  </a:txBody>
                  <a:tcPr marL="65172" marR="65172" marT="45620" marB="45620">
                    <a:lnL w="12700" cmpd="sng">
                      <a:noFill/>
                    </a:lnL>
                    <a:lnR w="12700" cmpd="sng">
                      <a:noFill/>
                    </a:lnR>
                    <a:lnT w="28575" cap="flat" cmpd="sng" algn="ctr">
                      <a:solidFill>
                        <a:schemeClr val="tx1"/>
                      </a:solidFill>
                      <a:prstDash val="solid"/>
                    </a:lnT>
                    <a:lnB w="38100" cmpd="sng">
                      <a:noFill/>
                    </a:lnB>
                    <a:noFill/>
                  </a:tcPr>
                </a:tc>
                <a:tc>
                  <a:txBody>
                    <a:bodyPr/>
                    <a:lstStyle/>
                    <a:p>
                      <a:pPr algn="ctr"/>
                      <a:r>
                        <a:rPr lang="en-US" sz="1600" b="0" cap="none" spc="0">
                          <a:solidFill>
                            <a:schemeClr val="tx1"/>
                          </a:solidFill>
                        </a:rPr>
                        <a:t>National</a:t>
                      </a:r>
                    </a:p>
                  </a:txBody>
                  <a:tcPr marL="65172" marR="65172" marT="45620" marB="45620">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3816643625"/>
                  </a:ext>
                </a:extLst>
              </a:tr>
              <a:tr h="6187240">
                <a:tc>
                  <a:txBody>
                    <a:bodyPr/>
                    <a:lstStyle/>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Office of Mental Health &amp; Substance Abuse Services (</a:t>
                      </a:r>
                      <a:r>
                        <a:rPr lang="en-US" sz="1600" b="1" i="0" u="none" strike="noStrike" cap="none" spc="0" noProof="0" err="1">
                          <a:solidFill>
                            <a:schemeClr val="tx1"/>
                          </a:solidFill>
                          <a:latin typeface="Calibri"/>
                        </a:rPr>
                        <a:t>OMHSAS</a:t>
                      </a:r>
                      <a:r>
                        <a:rPr lang="en-US" sz="1600" b="1" i="0" u="none" strike="noStrike" cap="none" spc="0" noProof="0">
                          <a:solidFill>
                            <a:schemeClr val="tx1"/>
                          </a:solidFill>
                          <a:latin typeface="Calibri"/>
                        </a:rPr>
                        <a:t>)</a:t>
                      </a:r>
                      <a:br>
                        <a:rPr lang="en-US" sz="1600" b="1" i="0" u="none" strike="noStrike" cap="none" spc="0" noProof="0">
                          <a:solidFill>
                            <a:srgbClr val="771B61"/>
                          </a:solidFill>
                          <a:latin typeface="Calibri"/>
                        </a:rPr>
                      </a:br>
                      <a:r>
                        <a:rPr lang="en-US" sz="1600" b="1" i="0" u="none" strike="noStrike" cap="none" spc="0" noProof="0">
                          <a:solidFill>
                            <a:schemeClr val="tx1"/>
                          </a:solidFill>
                          <a:latin typeface="Calibri"/>
                        </a:rPr>
                        <a:t>1-877-356-5355</a:t>
                      </a:r>
                      <a:br>
                        <a:rPr lang="en-US" sz="1600" b="1" i="0" u="none" strike="noStrike" cap="none" spc="0" noProof="0">
                          <a:solidFill>
                            <a:srgbClr val="771B61"/>
                          </a:solidFill>
                          <a:latin typeface="Calibri"/>
                        </a:rPr>
                      </a:br>
                      <a:r>
                        <a:rPr lang="en-US" sz="1600" b="1" i="0" u="none" strike="noStrike" cap="none" spc="0" noProof="0">
                          <a:solidFill>
                            <a:schemeClr val="tx1"/>
                          </a:solidFill>
                          <a:latin typeface="Calibri"/>
                        </a:rPr>
                        <a:t> </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Childline (PA Child Abuse Hotline)                  </a:t>
                      </a:r>
                      <a:br>
                        <a:rPr lang="en-US" sz="1600" b="1" i="0" u="none" strike="noStrike" cap="none" spc="0" noProof="0">
                          <a:solidFill>
                            <a:srgbClr val="771B61"/>
                          </a:solidFill>
                          <a:latin typeface="Calibri"/>
                        </a:rPr>
                      </a:br>
                      <a:r>
                        <a:rPr lang="en-US" sz="1600" b="1" i="0" u="none" strike="noStrike" cap="none" spc="0" noProof="0">
                          <a:solidFill>
                            <a:schemeClr val="tx1"/>
                          </a:solidFill>
                          <a:latin typeface="Calibri"/>
                        </a:rPr>
                        <a:t>1-800-932-0313</a:t>
                      </a:r>
                      <a:endParaRPr lang="en-US" sz="1600" b="0" i="0" u="none" strike="noStrike" cap="none" spc="0" noProof="0">
                        <a:solidFill>
                          <a:schemeClr val="tx1"/>
                        </a:solidFill>
                        <a:latin typeface="Calibri"/>
                      </a:endParaRPr>
                    </a:p>
                    <a:p>
                      <a:pPr lvl="0">
                        <a:buNone/>
                      </a:pPr>
                      <a:endParaRPr lang="en-US" sz="1600" cap="none" spc="0">
                        <a:solidFill>
                          <a:schemeClr val="tx1"/>
                        </a:solidFill>
                      </a:endParaRPr>
                    </a:p>
                  </a:txBody>
                  <a:tcPr marL="65172" marR="65172" marT="45620" marB="45620">
                    <a:lnL w="28575" cap="flat" cmpd="sng" algn="ctr">
                      <a:noFill/>
                      <a:prstDash val="solid"/>
                    </a:lnL>
                    <a:lnR w="12700" cmpd="sng">
                      <a:noFill/>
                      <a:prstDash val="solid"/>
                    </a:lnR>
                    <a:lnT w="38100" cmpd="sng">
                      <a:noFill/>
                    </a:lnT>
                    <a:lnB w="28575" cap="flat" cmpd="sng" algn="ctr">
                      <a:noFill/>
                      <a:prstDash val="solid"/>
                    </a:lnB>
                    <a:noFill/>
                  </a:tcPr>
                </a:tc>
                <a:tc>
                  <a:txBody>
                    <a:bodyPr/>
                    <a:lstStyle/>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a:t>
                      </a:r>
                      <a:r>
                        <a:rPr lang="en-US" sz="1600" b="1" i="0" u="none" strike="noStrike" cap="none" spc="0" noProof="0" err="1">
                          <a:solidFill>
                            <a:schemeClr val="tx1"/>
                          </a:solidFill>
                          <a:latin typeface="Calibri"/>
                        </a:rPr>
                        <a:t>Hopeline</a:t>
                      </a:r>
                      <a:r>
                        <a:rPr lang="en-US" sz="1600" b="1" i="0" u="none" strike="noStrike" cap="none" spc="0" noProof="0">
                          <a:solidFill>
                            <a:schemeClr val="tx1"/>
                          </a:solidFill>
                          <a:latin typeface="Calibri"/>
                        </a:rPr>
                        <a:t> Network (Crisis or Suicidal Thoughts) 1-800-784-2433</a:t>
                      </a: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Al-Anon/Alateen (Monday - Friday, 8 AM - 6 PM EST) 1-888-425-2666</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The Alcohol Hotline 1-800-622-2255</a:t>
                      </a: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Child Abuse Hotline 1-800-422-4453</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Domestic Violence Hotline 1-800-799-SAFE (7233)</a:t>
                      </a: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Victim Center (Victims of Violent Crimes) 1-800-394-2255</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Gay &amp; Lesbian National Hotline</a:t>
                      </a:r>
                      <a:br>
                        <a:rPr lang="en-US" sz="1600" b="1" i="0" u="none" strike="noStrike" cap="none" spc="0" noProof="0">
                          <a:solidFill>
                            <a:srgbClr val="771B61"/>
                          </a:solidFill>
                          <a:latin typeface="Calibri"/>
                        </a:rPr>
                      </a:br>
                      <a:r>
                        <a:rPr lang="en-US" sz="1600" b="1" i="0" u="none" strike="noStrike" cap="none" spc="0" noProof="0">
                          <a:solidFill>
                            <a:schemeClr val="tx1"/>
                          </a:solidFill>
                          <a:latin typeface="Calibri"/>
                        </a:rPr>
                        <a:t>(Monday - Friday, 4 PM - 12 AM EST; Saturday, 12 PM - 5 PM EST) 1-888-843-4564</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Health Information Center 1-800-336-4797</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Poison Control 1-800-222-1222</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National Suicide Prevention Lifeline 1-800-273-TALK (8255)</a:t>
                      </a:r>
                      <a:endParaRPr lang="en-US" sz="1600" b="0" i="0" u="none" strike="noStrike" cap="none" spc="0" noProof="0">
                        <a:solidFill>
                          <a:schemeClr val="tx1"/>
                        </a:solidFill>
                        <a:latin typeface="Calibri"/>
                      </a:endParaRPr>
                    </a:p>
                    <a:p>
                      <a:pPr marL="285750" marR="0" lvl="0" indent="-285750" algn="l">
                        <a:lnSpc>
                          <a:spcPct val="100000"/>
                        </a:lnSpc>
                        <a:spcBef>
                          <a:spcPct val="20000"/>
                        </a:spcBef>
                        <a:spcAft>
                          <a:spcPts val="0"/>
                        </a:spcAft>
                        <a:buFont typeface="Arial"/>
                        <a:buChar char="•"/>
                      </a:pPr>
                      <a:r>
                        <a:rPr lang="en-US" sz="1600" b="1" i="0" u="none" strike="noStrike" cap="none" spc="0" noProof="0">
                          <a:solidFill>
                            <a:schemeClr val="tx1"/>
                          </a:solidFill>
                          <a:latin typeface="Calibri"/>
                        </a:rPr>
                        <a:t>RAINN (Rape Abuse &amp; Incest National Network) 1-800-656-HOPE (4673)</a:t>
                      </a:r>
                      <a:endParaRPr lang="en-US" sz="1600" b="0" i="0" u="none" strike="noStrike" cap="none" spc="0" noProof="0">
                        <a:solidFill>
                          <a:schemeClr val="tx1"/>
                        </a:solidFill>
                        <a:latin typeface="Calibri"/>
                      </a:endParaRPr>
                    </a:p>
                  </a:txBody>
                  <a:tcPr marL="65172" marR="65172" marT="45620" marB="45620">
                    <a:lnL w="12700" cmpd="sng">
                      <a:noFill/>
                      <a:prstDash val="solid"/>
                    </a:lnL>
                    <a:lnR w="28575" cap="flat" cmpd="sng" algn="ctr">
                      <a:noFill/>
                      <a:prstDash val="solid"/>
                    </a:lnR>
                    <a:lnT w="38100" cmpd="sng">
                      <a:noFill/>
                    </a:lnT>
                    <a:lnB w="28575" cap="flat" cmpd="sng" algn="ctr">
                      <a:noFill/>
                      <a:prstDash val="solid"/>
                    </a:lnB>
                    <a:noFill/>
                  </a:tcPr>
                </a:tc>
                <a:extLst>
                  <a:ext uri="{0D108BD9-81ED-4DB2-BD59-A6C34878D82A}">
                    <a16:rowId xmlns:a16="http://schemas.microsoft.com/office/drawing/2014/main" val="1184267523"/>
                  </a:ext>
                </a:extLst>
              </a:tr>
            </a:tbl>
          </a:graphicData>
        </a:graphic>
      </p:graphicFrame>
    </p:spTree>
    <p:extLst>
      <p:ext uri="{BB962C8B-B14F-4D97-AF65-F5344CB8AC3E}">
        <p14:creationId xmlns:p14="http://schemas.microsoft.com/office/powerpoint/2010/main" val="386019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D23771D4-1B7F-138B-727D-3D4A5C67165F}"/>
              </a:ext>
            </a:extLst>
          </p:cNvPr>
          <p:cNvSpPr>
            <a:spLocks noGrp="1"/>
          </p:cNvSpPr>
          <p:nvPr>
            <p:ph idx="1"/>
          </p:nvPr>
        </p:nvSpPr>
        <p:spPr>
          <a:xfrm>
            <a:off x="5222080" y="1641752"/>
            <a:ext cx="5260976" cy="3960000"/>
          </a:xfrm>
        </p:spPr>
        <p:txBody>
          <a:bodyPr lIns="121920" tIns="60960" rIns="121920" bIns="60960">
            <a:normAutofit/>
          </a:bodyPr>
          <a:lstStyle/>
          <a:p>
            <a:pPr marL="0" indent="0">
              <a:buNone/>
            </a:pPr>
            <a:r>
              <a:rPr lang="en-US" sz="2400">
                <a:solidFill>
                  <a:schemeClr val="tx1">
                    <a:alpha val="80000"/>
                  </a:schemeClr>
                </a:solidFill>
                <a:ea typeface="Calibri"/>
                <a:cs typeface="Calibri"/>
              </a:rPr>
              <a:t>Let's talk about grief and suicide...</a:t>
            </a:r>
          </a:p>
        </p:txBody>
      </p:sp>
      <p:grpSp>
        <p:nvGrpSpPr>
          <p:cNvPr id="10" name="Group 9">
            <a:extLst>
              <a:ext uri="{FF2B5EF4-FFF2-40B4-BE49-F238E27FC236}">
                <a16:creationId xmlns:a16="http://schemas.microsoft.com/office/drawing/2014/main" id="{4728F330-19FB-4D39-BD0F-53032ABFEB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6" y="0"/>
            <a:ext cx="712985" cy="6858000"/>
            <a:chOff x="11479015" y="0"/>
            <a:chExt cx="712985" cy="6858000"/>
          </a:xfrm>
          <a:effectLst>
            <a:outerShdw blurRad="381000" dist="152400" dir="10800000" algn="ctr" rotWithShape="0">
              <a:schemeClr val="bg1">
                <a:alpha val="10000"/>
              </a:schemeClr>
            </a:outerShdw>
          </a:effectLst>
        </p:grpSpPr>
        <p:sp>
          <p:nvSpPr>
            <p:cNvPr id="11" name="Freeform: Shape 10">
              <a:extLst>
                <a:ext uri="{FF2B5EF4-FFF2-40B4-BE49-F238E27FC236}">
                  <a16:creationId xmlns:a16="http://schemas.microsoft.com/office/drawing/2014/main" id="{30220D63-6F38-42F9-8AAD-3B1363A4F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97B054CB-4DA3-4EDD-B196-A5DDD1E4E6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9993013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8E2A547-057D-C14C-3D71-6A4EE8AF06B0}"/>
              </a:ext>
            </a:extLst>
          </p:cNvPr>
          <p:cNvSpPr>
            <a:spLocks noGrp="1"/>
          </p:cNvSpPr>
          <p:nvPr>
            <p:ph type="title"/>
          </p:nvPr>
        </p:nvSpPr>
        <p:spPr>
          <a:xfrm>
            <a:off x="635000" y="640823"/>
            <a:ext cx="3418659" cy="5583148"/>
          </a:xfrm>
        </p:spPr>
        <p:txBody>
          <a:bodyPr lIns="121920" tIns="60960" rIns="121920" bIns="60960" anchor="ctr">
            <a:normAutofit/>
          </a:bodyPr>
          <a:lstStyle/>
          <a:p>
            <a:r>
              <a:rPr lang="en-US" sz="3467"/>
              <a:t>Special Considerations</a:t>
            </a:r>
          </a:p>
        </p:txBody>
      </p:sp>
      <p:sp>
        <p:nvSpPr>
          <p:cNvPr id="2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1"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5" name="Content Placeholder 2">
            <a:extLst>
              <a:ext uri="{FF2B5EF4-FFF2-40B4-BE49-F238E27FC236}">
                <a16:creationId xmlns:a16="http://schemas.microsoft.com/office/drawing/2014/main" id="{D63FE570-D9BC-DF80-46FC-23F97991C123}"/>
              </a:ext>
            </a:extLst>
          </p:cNvPr>
          <p:cNvGraphicFramePr>
            <a:graphicFrameLocks noGrp="1"/>
          </p:cNvGraphicFramePr>
          <p:nvPr>
            <p:ph idx="1"/>
          </p:nvPr>
        </p:nvGraphicFramePr>
        <p:xfrm>
          <a:off x="4648017"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9659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B1FFF434-8307-DEF4-ABAB-2986F99EB6A6}"/>
              </a:ext>
            </a:extLst>
          </p:cNvPr>
          <p:cNvSpPr>
            <a:spLocks noGrp="1"/>
          </p:cNvSpPr>
          <p:nvPr>
            <p:ph type="title"/>
          </p:nvPr>
        </p:nvSpPr>
        <p:spPr>
          <a:xfrm>
            <a:off x="635000" y="640823"/>
            <a:ext cx="3418659" cy="5583148"/>
          </a:xfrm>
        </p:spPr>
        <p:txBody>
          <a:bodyPr lIns="121920" tIns="60960" rIns="121920" bIns="60960" anchor="ctr">
            <a:normAutofit/>
          </a:bodyPr>
          <a:lstStyle/>
          <a:p>
            <a:r>
              <a:rPr lang="en-US" sz="3467">
                <a:latin typeface="Arial"/>
                <a:cs typeface="Arial"/>
              </a:rPr>
              <a:t>Grief and Suicide: Special Considerations</a:t>
            </a:r>
            <a:endParaRPr lang="en-US" sz="3467"/>
          </a:p>
        </p:txBody>
      </p:sp>
      <p:sp>
        <p:nvSpPr>
          <p:cNvPr id="3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1"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5" name="Content Placeholder 2">
            <a:extLst>
              <a:ext uri="{FF2B5EF4-FFF2-40B4-BE49-F238E27FC236}">
                <a16:creationId xmlns:a16="http://schemas.microsoft.com/office/drawing/2014/main" id="{B0043305-0C6A-7402-D25C-D9F81FE1B2E9}"/>
              </a:ext>
            </a:extLst>
          </p:cNvPr>
          <p:cNvGraphicFramePr>
            <a:graphicFrameLocks noGrp="1"/>
          </p:cNvGraphicFramePr>
          <p:nvPr>
            <p:ph idx="1"/>
          </p:nvPr>
        </p:nvGraphicFramePr>
        <p:xfrm>
          <a:off x="4648017"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142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21920" tIns="60960" rIns="121920" bIns="60960" anchor="ctr"/>
          <a:lstStyle/>
          <a:p>
            <a:r>
              <a:rPr lang="en-US" sz="5333">
                <a:latin typeface="Arial"/>
                <a:cs typeface="Arial"/>
              </a:rPr>
              <a:t>Navigating Grief and Suicide as a Behavioral Health Provider</a:t>
            </a:r>
            <a:endParaRPr lang="en-US" sz="5333"/>
          </a:p>
        </p:txBody>
      </p:sp>
      <p:sp>
        <p:nvSpPr>
          <p:cNvPr id="3" name="Subtitle 2"/>
          <p:cNvSpPr>
            <a:spLocks noGrp="1"/>
          </p:cNvSpPr>
          <p:nvPr>
            <p:ph type="subTitle" idx="1"/>
          </p:nvPr>
        </p:nvSpPr>
        <p:spPr>
          <a:xfrm>
            <a:off x="1599156" y="4757384"/>
            <a:ext cx="9004125" cy="990600"/>
          </a:xfrm>
        </p:spPr>
        <p:txBody>
          <a:bodyPr lIns="121920" tIns="60960" rIns="121920" bIns="60960" anchor="ctr"/>
          <a:lstStyle/>
          <a:p>
            <a:r>
              <a:rPr lang="en-US">
                <a:latin typeface="Arial"/>
                <a:cs typeface="Arial"/>
              </a:rPr>
              <a:t>Elizabeth Schandelmeier, LCSW, APHSW-C, FT</a:t>
            </a:r>
            <a:endParaRPr lang="en-US"/>
          </a:p>
        </p:txBody>
      </p:sp>
    </p:spTree>
    <p:extLst>
      <p:ext uri="{BB962C8B-B14F-4D97-AF65-F5344CB8AC3E}">
        <p14:creationId xmlns:p14="http://schemas.microsoft.com/office/powerpoint/2010/main" val="3968146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6F569AF-AE4D-AD51-BCA0-51370D4EBDD1}"/>
              </a:ext>
            </a:extLst>
          </p:cNvPr>
          <p:cNvSpPr>
            <a:spLocks noGrp="1"/>
          </p:cNvSpPr>
          <p:nvPr>
            <p:ph type="title"/>
          </p:nvPr>
        </p:nvSpPr>
        <p:spPr>
          <a:xfrm>
            <a:off x="635000" y="640823"/>
            <a:ext cx="3418659" cy="5583148"/>
          </a:xfrm>
        </p:spPr>
        <p:txBody>
          <a:bodyPr lIns="121920" tIns="60960" rIns="121920" bIns="60960" anchor="ctr">
            <a:normAutofit/>
          </a:bodyPr>
          <a:lstStyle/>
          <a:p>
            <a:r>
              <a:rPr lang="en-US" sz="3467"/>
              <a:t>What to do: Special Considerations</a:t>
            </a:r>
          </a:p>
        </p:txBody>
      </p:sp>
      <p:sp>
        <p:nvSpPr>
          <p:cNvPr id="1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1"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5" name="Content Placeholder 2">
            <a:extLst>
              <a:ext uri="{FF2B5EF4-FFF2-40B4-BE49-F238E27FC236}">
                <a16:creationId xmlns:a16="http://schemas.microsoft.com/office/drawing/2014/main" id="{D190DB01-7D5C-0B83-3FD0-985F7D3CB351}"/>
              </a:ext>
            </a:extLst>
          </p:cNvPr>
          <p:cNvGraphicFramePr>
            <a:graphicFrameLocks noGrp="1"/>
          </p:cNvGraphicFramePr>
          <p:nvPr>
            <p:ph idx="1"/>
          </p:nvPr>
        </p:nvGraphicFramePr>
        <p:xfrm>
          <a:off x="4648017"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9471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72492" y="238539"/>
            <a:ext cx="11018520" cy="1434415"/>
          </a:xfrm>
        </p:spPr>
        <p:txBody>
          <a:bodyPr anchor="b">
            <a:normAutofit/>
          </a:bodyPr>
          <a:lstStyle/>
          <a:p>
            <a:r>
              <a:rPr lang="en-US" sz="5467"/>
              <a:t>Interventions and Strategies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2"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572492" y="2071317"/>
            <a:ext cx="6713552" cy="4119172"/>
          </a:xfrm>
        </p:spPr>
        <p:txBody>
          <a:bodyPr lIns="121920" tIns="60960" rIns="121920" bIns="60960" anchor="t">
            <a:normAutofit/>
          </a:bodyPr>
          <a:lstStyle/>
          <a:p>
            <a:pPr>
              <a:lnSpc>
                <a:spcPct val="90000"/>
              </a:lnSpc>
            </a:pPr>
            <a:r>
              <a:rPr lang="en-US" altLang="en-US" sz="1867">
                <a:latin typeface="Corbel"/>
                <a:cs typeface="Arial"/>
              </a:rPr>
              <a:t>Normalize the grief experience</a:t>
            </a:r>
          </a:p>
          <a:p>
            <a:pPr>
              <a:lnSpc>
                <a:spcPct val="90000"/>
              </a:lnSpc>
            </a:pPr>
            <a:r>
              <a:rPr lang="en-US" altLang="en-US" sz="1867">
                <a:latin typeface="Corbel"/>
                <a:cs typeface="Arial"/>
              </a:rPr>
              <a:t>Listen, sometimes it is helpful to be quiet</a:t>
            </a:r>
            <a:endParaRPr lang="en-US" sz="1867">
              <a:latin typeface="Corbel"/>
              <a:cs typeface="Calibri"/>
            </a:endParaRPr>
          </a:p>
          <a:p>
            <a:pPr>
              <a:lnSpc>
                <a:spcPct val="90000"/>
              </a:lnSpc>
            </a:pPr>
            <a:r>
              <a:rPr lang="en-US" altLang="en-US" sz="1867">
                <a:latin typeface="Corbel"/>
                <a:cs typeface="Arial"/>
              </a:rPr>
              <a:t>Be compassionate and empathetic, remember that this is the person’s experience to live with</a:t>
            </a:r>
            <a:endParaRPr lang="en-US" sz="1867">
              <a:latin typeface="Corbel"/>
              <a:cs typeface="Calibri"/>
            </a:endParaRPr>
          </a:p>
          <a:p>
            <a:pPr>
              <a:lnSpc>
                <a:spcPct val="90000"/>
              </a:lnSpc>
            </a:pPr>
            <a:r>
              <a:rPr lang="en-US" altLang="en-US" sz="1867">
                <a:latin typeface="Corbel"/>
                <a:cs typeface="Arial"/>
              </a:rPr>
              <a:t>Use an informed biopsychosocial, strengths-based approach to empower the person to ask for help</a:t>
            </a:r>
            <a:endParaRPr lang="en-US" sz="1867">
              <a:latin typeface="Corbel"/>
              <a:cs typeface="Arial"/>
            </a:endParaRPr>
          </a:p>
          <a:p>
            <a:pPr>
              <a:lnSpc>
                <a:spcPct val="90000"/>
              </a:lnSpc>
            </a:pPr>
            <a:r>
              <a:rPr lang="en-US" altLang="en-US" sz="1867">
                <a:latin typeface="Corbel"/>
                <a:cs typeface="Arial"/>
              </a:rPr>
              <a:t>Customize interventions to the person’s background, gender, resources, and needs (as defined by the person)</a:t>
            </a:r>
          </a:p>
          <a:p>
            <a:pPr>
              <a:lnSpc>
                <a:spcPct val="90000"/>
              </a:lnSpc>
            </a:pPr>
            <a:r>
              <a:rPr lang="en-US" altLang="en-US" sz="1867">
                <a:latin typeface="Corbel"/>
                <a:cs typeface="Arial"/>
              </a:rPr>
              <a:t>Consider coping style, personality, previous losses, access to and availability of support resources, as well as medical, psychiatric, and trauma history</a:t>
            </a:r>
            <a:endParaRPr lang="en-US" sz="1867">
              <a:latin typeface="Corbel"/>
              <a:cs typeface="Arial"/>
            </a:endParaRPr>
          </a:p>
        </p:txBody>
      </p:sp>
      <p:pic>
        <p:nvPicPr>
          <p:cNvPr id="4" name="Picture 3" descr="A group of cartoon figures holding puzzle pieces&#10;&#10;Description automatically generated">
            <a:extLst>
              <a:ext uri="{FF2B5EF4-FFF2-40B4-BE49-F238E27FC236}">
                <a16:creationId xmlns:a16="http://schemas.microsoft.com/office/drawing/2014/main" id="{4702607C-0B85-A5DD-E7D5-947FA41116D6}"/>
              </a:ext>
            </a:extLst>
          </p:cNvPr>
          <p:cNvPicPr>
            <a:picLocks noChangeAspect="1"/>
          </p:cNvPicPr>
          <p:nvPr/>
        </p:nvPicPr>
        <p:blipFill rotWithShape="1">
          <a:blip r:embed="rId3"/>
          <a:srcRect l="8265" r="4127"/>
          <a:stretch/>
        </p:blipFill>
        <p:spPr>
          <a:xfrm>
            <a:off x="7675657" y="2093976"/>
            <a:ext cx="3941064" cy="4096512"/>
          </a:xfrm>
          <a:prstGeom prst="rect">
            <a:avLst/>
          </a:prstGeom>
        </p:spPr>
      </p:pic>
    </p:spTree>
    <p:extLst>
      <p:ext uri="{BB962C8B-B14F-4D97-AF65-F5344CB8AC3E}">
        <p14:creationId xmlns:p14="http://schemas.microsoft.com/office/powerpoint/2010/main" val="55549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BDB99C-14A6-6895-D57A-B04F95AD73CE}"/>
              </a:ext>
            </a:extLst>
          </p:cNvPr>
          <p:cNvSpPr>
            <a:spLocks noGrp="1"/>
          </p:cNvSpPr>
          <p:nvPr>
            <p:ph type="title"/>
          </p:nvPr>
        </p:nvSpPr>
        <p:spPr>
          <a:xfrm>
            <a:off x="381961" y="548640"/>
            <a:ext cx="4060147" cy="5431536"/>
          </a:xfrm>
        </p:spPr>
        <p:txBody>
          <a:bodyPr lIns="121920" tIns="60960" rIns="121920" bIns="60960" anchor="ctr">
            <a:normAutofit/>
          </a:bodyPr>
          <a:lstStyle/>
          <a:p>
            <a:r>
              <a:rPr lang="en-US" sz="5467">
                <a:latin typeface="Arial"/>
                <a:cs typeface="Arial"/>
              </a:rPr>
              <a:t>Grief and Suicide: Supporting Clients</a:t>
            </a:r>
            <a:endParaRPr lang="en-US" sz="5467"/>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8EECC7CD-BF2A-764C-357C-34720D2EF663}"/>
              </a:ext>
            </a:extLst>
          </p:cNvPr>
          <p:cNvSpPr>
            <a:spLocks noGrp="1"/>
          </p:cNvSpPr>
          <p:nvPr>
            <p:ph idx="1"/>
          </p:nvPr>
        </p:nvSpPr>
        <p:spPr>
          <a:xfrm>
            <a:off x="5126418" y="552091"/>
            <a:ext cx="6224335" cy="5431536"/>
          </a:xfrm>
        </p:spPr>
        <p:txBody>
          <a:bodyPr lIns="121920" tIns="60960" rIns="121920" bIns="60960" anchor="ctr">
            <a:normAutofit/>
          </a:bodyPr>
          <a:lstStyle/>
          <a:p>
            <a:pPr marL="0" indent="0">
              <a:buNone/>
            </a:pPr>
            <a:endParaRPr lang="en-US" sz="2267"/>
          </a:p>
          <a:p>
            <a:r>
              <a:rPr lang="en-US" sz="2267">
                <a:latin typeface="Arial"/>
                <a:cs typeface="Arial"/>
              </a:rPr>
              <a:t>Ask clients what they know and how they feel</a:t>
            </a:r>
            <a:endParaRPr lang="en-US" sz="2267"/>
          </a:p>
          <a:p>
            <a:r>
              <a:rPr lang="en-US" sz="2267">
                <a:latin typeface="Arial"/>
                <a:cs typeface="Arial"/>
              </a:rPr>
              <a:t>Give accurate information about suicide</a:t>
            </a:r>
            <a:endParaRPr lang="en-US" sz="2267"/>
          </a:p>
          <a:p>
            <a:r>
              <a:rPr lang="en-US" sz="2267">
                <a:latin typeface="Arial"/>
                <a:cs typeface="Arial"/>
              </a:rPr>
              <a:t>Do not talk about the method</a:t>
            </a:r>
            <a:endParaRPr lang="en-US" sz="2267"/>
          </a:p>
          <a:p>
            <a:r>
              <a:rPr lang="en-US" sz="2267">
                <a:latin typeface="Arial"/>
                <a:cs typeface="Arial"/>
              </a:rPr>
              <a:t>Avoid blaming and scapegoating</a:t>
            </a:r>
            <a:endParaRPr lang="en-US" sz="2267"/>
          </a:p>
          <a:p>
            <a:r>
              <a:rPr lang="en-US" sz="2267">
                <a:latin typeface="Arial"/>
                <a:cs typeface="Arial"/>
              </a:rPr>
              <a:t>Address anger: one can be angry at someone’s behavior and still care deeply</a:t>
            </a:r>
            <a:endParaRPr lang="en-US" sz="2267"/>
          </a:p>
          <a:p>
            <a:r>
              <a:rPr lang="en-US" sz="2267">
                <a:latin typeface="Arial"/>
                <a:cs typeface="Arial"/>
              </a:rPr>
              <a:t>Address feelings of responsibility</a:t>
            </a:r>
            <a:endParaRPr lang="en-US" sz="2267"/>
          </a:p>
          <a:p>
            <a:r>
              <a:rPr lang="en-US" sz="2267">
                <a:latin typeface="Arial"/>
                <a:cs typeface="Arial"/>
              </a:rPr>
              <a:t>Encourage help-seeking behavior and self-care</a:t>
            </a:r>
            <a:endParaRPr lang="en-US" sz="2267"/>
          </a:p>
        </p:txBody>
      </p:sp>
    </p:spTree>
    <p:extLst>
      <p:ext uri="{BB962C8B-B14F-4D97-AF65-F5344CB8AC3E}">
        <p14:creationId xmlns:p14="http://schemas.microsoft.com/office/powerpoint/2010/main" val="1498799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6B8D89D-3A1A-BFFE-A07A-3451DB469EB9}"/>
              </a:ext>
            </a:extLst>
          </p:cNvPr>
          <p:cNvSpPr>
            <a:spLocks noGrp="1"/>
          </p:cNvSpPr>
          <p:nvPr>
            <p:ph type="title"/>
          </p:nvPr>
        </p:nvSpPr>
        <p:spPr>
          <a:xfrm>
            <a:off x="514613" y="365125"/>
            <a:ext cx="10839188" cy="1325564"/>
          </a:xfrm>
        </p:spPr>
        <p:txBody>
          <a:bodyPr lIns="121920" tIns="60960" rIns="121920" bIns="60960" anchor="ctr">
            <a:normAutofit/>
          </a:bodyPr>
          <a:lstStyle/>
          <a:p>
            <a:r>
              <a:rPr lang="en-US" sz="5467"/>
              <a:t>Grief and Suicide: Family Contact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2"/>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5A800A32-09AE-9C1B-4672-A2128FE540C6}"/>
              </a:ext>
            </a:extLst>
          </p:cNvPr>
          <p:cNvSpPr>
            <a:spLocks noGrp="1"/>
          </p:cNvSpPr>
          <p:nvPr>
            <p:ph idx="1"/>
          </p:nvPr>
        </p:nvSpPr>
        <p:spPr>
          <a:xfrm>
            <a:off x="243215" y="1929385"/>
            <a:ext cx="11705571" cy="4565111"/>
          </a:xfrm>
        </p:spPr>
        <p:txBody>
          <a:bodyPr lIns="121920" tIns="60960" rIns="121920" bIns="60960" anchor="t">
            <a:noAutofit/>
          </a:bodyPr>
          <a:lstStyle/>
          <a:p>
            <a:pPr>
              <a:lnSpc>
                <a:spcPct val="90000"/>
              </a:lnSpc>
            </a:pPr>
            <a:r>
              <a:rPr lang="en-US" sz="1333">
                <a:latin typeface="Arial"/>
                <a:ea typeface="+mn-lt"/>
                <a:cs typeface="+mn-lt"/>
              </a:rPr>
              <a:t>Contacting family directly to extend condolences</a:t>
            </a:r>
          </a:p>
          <a:p>
            <a:pPr lvl="1">
              <a:lnSpc>
                <a:spcPct val="90000"/>
              </a:lnSpc>
              <a:buFont typeface="Courier New"/>
              <a:buChar char="o"/>
            </a:pPr>
            <a:r>
              <a:rPr lang="en-US" sz="1333">
                <a:latin typeface="Arial"/>
                <a:ea typeface="+mn-lt"/>
                <a:cs typeface="+mn-lt"/>
              </a:rPr>
              <a:t>Is necessary to notify the family of the death, will your outreach be welcome?</a:t>
            </a:r>
          </a:p>
          <a:p>
            <a:pPr lvl="1">
              <a:lnSpc>
                <a:spcPct val="90000"/>
              </a:lnSpc>
              <a:buFont typeface="Courier New"/>
              <a:buChar char="o"/>
            </a:pPr>
            <a:r>
              <a:rPr lang="en-US" sz="1333">
                <a:latin typeface="Arial"/>
                <a:ea typeface="+mn-lt"/>
                <a:cs typeface="+mn-lt"/>
              </a:rPr>
              <a:t>Families may be angry, unreceptive or express blame (regarding clinician OR decedent)</a:t>
            </a:r>
          </a:p>
          <a:p>
            <a:pPr lvl="1">
              <a:lnSpc>
                <a:spcPct val="90000"/>
              </a:lnSpc>
              <a:buFont typeface="Courier New"/>
              <a:buChar char="o"/>
            </a:pPr>
            <a:r>
              <a:rPr lang="en-US" sz="1333">
                <a:latin typeface="Arial"/>
                <a:ea typeface="+mn-lt"/>
                <a:cs typeface="+mn-lt"/>
              </a:rPr>
              <a:t>Contact with family can help clinicians’ own sense of closure</a:t>
            </a:r>
          </a:p>
          <a:p>
            <a:pPr lvl="1">
              <a:lnSpc>
                <a:spcPct val="90000"/>
              </a:lnSpc>
              <a:buFont typeface="Courier New"/>
              <a:buChar char="o"/>
            </a:pPr>
            <a:r>
              <a:rPr lang="en-US" sz="1333">
                <a:latin typeface="Arial"/>
                <a:ea typeface="+mn-lt"/>
                <a:cs typeface="+mn-lt"/>
              </a:rPr>
              <a:t>Consider legal repercussions</a:t>
            </a:r>
          </a:p>
          <a:p>
            <a:pPr>
              <a:lnSpc>
                <a:spcPct val="90000"/>
              </a:lnSpc>
            </a:pPr>
            <a:r>
              <a:rPr lang="en-US" sz="1333">
                <a:latin typeface="Arial"/>
                <a:ea typeface="+mn-lt"/>
                <a:cs typeface="+mn-lt"/>
              </a:rPr>
              <a:t>Attending funeral or memorial services</a:t>
            </a:r>
          </a:p>
          <a:p>
            <a:pPr lvl="1">
              <a:lnSpc>
                <a:spcPct val="90000"/>
              </a:lnSpc>
              <a:buFont typeface="Courier New"/>
              <a:buChar char="o"/>
            </a:pPr>
            <a:r>
              <a:rPr lang="en-US" sz="1333">
                <a:latin typeface="Arial"/>
                <a:ea typeface="+mn-lt"/>
                <a:cs typeface="+mn-lt"/>
              </a:rPr>
              <a:t>Be aware and respectful of the family’s wishes, ask for permission from the family of the deceased prior to attending</a:t>
            </a:r>
          </a:p>
          <a:p>
            <a:pPr lvl="1">
              <a:lnSpc>
                <a:spcPct val="90000"/>
              </a:lnSpc>
              <a:buFont typeface="Courier New"/>
              <a:buChar char="o"/>
            </a:pPr>
            <a:r>
              <a:rPr lang="en-US" sz="1333">
                <a:latin typeface="Arial"/>
                <a:ea typeface="+mn-lt"/>
                <a:cs typeface="+mn-lt"/>
              </a:rPr>
              <a:t>Do not disclose involvement in the deceased’s treatment</a:t>
            </a:r>
          </a:p>
          <a:p>
            <a:pPr lvl="1">
              <a:lnSpc>
                <a:spcPct val="90000"/>
              </a:lnSpc>
              <a:buFont typeface="Courier New"/>
              <a:buChar char="o"/>
            </a:pPr>
            <a:r>
              <a:rPr lang="en-US" sz="1333">
                <a:latin typeface="Arial"/>
                <a:ea typeface="+mn-lt"/>
                <a:cs typeface="+mn-lt"/>
              </a:rPr>
              <a:t>Discuss in clinical supervision, get approval from supervisor and/or manager, know the policy, including paid time off</a:t>
            </a:r>
          </a:p>
          <a:p>
            <a:pPr>
              <a:lnSpc>
                <a:spcPct val="90000"/>
              </a:lnSpc>
            </a:pPr>
            <a:r>
              <a:rPr lang="en-US" sz="1333">
                <a:latin typeface="Arial"/>
                <a:ea typeface="+mn-lt"/>
                <a:cs typeface="+mn-lt"/>
              </a:rPr>
              <a:t>Maintaining confidentiality</a:t>
            </a:r>
          </a:p>
          <a:p>
            <a:pPr lvl="1">
              <a:lnSpc>
                <a:spcPct val="90000"/>
              </a:lnSpc>
              <a:buFont typeface="Courier New"/>
              <a:buChar char="o"/>
            </a:pPr>
            <a:r>
              <a:rPr lang="en-US" sz="1333">
                <a:latin typeface="Arial"/>
                <a:ea typeface="+mn-lt"/>
                <a:cs typeface="+mn-lt"/>
              </a:rPr>
              <a:t>Is the family aware that the decedent was in treatment?</a:t>
            </a:r>
          </a:p>
          <a:p>
            <a:pPr lvl="1">
              <a:lnSpc>
                <a:spcPct val="90000"/>
              </a:lnSpc>
              <a:buFont typeface="Courier New"/>
              <a:buChar char="o"/>
            </a:pPr>
            <a:r>
              <a:rPr lang="en-US" sz="1333">
                <a:latin typeface="Arial"/>
                <a:ea typeface="+mn-lt"/>
                <a:cs typeface="+mn-lt"/>
              </a:rPr>
              <a:t>Is there a signed consent on file?</a:t>
            </a:r>
          </a:p>
          <a:p>
            <a:pPr lvl="1">
              <a:lnSpc>
                <a:spcPct val="90000"/>
              </a:lnSpc>
              <a:buFont typeface="Courier New"/>
              <a:buChar char="o"/>
            </a:pPr>
            <a:r>
              <a:rPr lang="en-US" sz="1333">
                <a:latin typeface="Arial"/>
                <a:ea typeface="+mn-lt"/>
                <a:cs typeface="+mn-lt"/>
              </a:rPr>
              <a:t>Has the provider had previous contact with the family?</a:t>
            </a:r>
          </a:p>
          <a:p>
            <a:pPr lvl="1">
              <a:lnSpc>
                <a:spcPct val="90000"/>
              </a:lnSpc>
              <a:buFont typeface="Courier New"/>
              <a:buChar char="o"/>
            </a:pPr>
            <a:r>
              <a:rPr lang="en-US" sz="1333">
                <a:latin typeface="Arial"/>
                <a:ea typeface="+mn-lt"/>
                <a:cs typeface="+mn-lt"/>
              </a:rPr>
              <a:t>Would attending the funeral or sending a card violate confidentiality?</a:t>
            </a:r>
          </a:p>
          <a:p>
            <a:pPr lvl="1">
              <a:lnSpc>
                <a:spcPct val="90000"/>
              </a:lnSpc>
              <a:buFont typeface="Courier New"/>
              <a:buChar char="o"/>
            </a:pPr>
            <a:r>
              <a:rPr lang="en-US" sz="1333">
                <a:latin typeface="Arial"/>
                <a:ea typeface="+mn-lt"/>
                <a:cs typeface="+mn-lt"/>
              </a:rPr>
              <a:t>Families may not always understand the complexities of confidentiality - what do you think the family expects you to do?</a:t>
            </a:r>
            <a:endParaRPr lang="en-US" sz="1333">
              <a:latin typeface="Arial"/>
              <a:ea typeface="Calibri"/>
              <a:cs typeface="Calibri"/>
            </a:endParaRPr>
          </a:p>
        </p:txBody>
      </p:sp>
    </p:spTree>
    <p:extLst>
      <p:ext uri="{BB962C8B-B14F-4D97-AF65-F5344CB8AC3E}">
        <p14:creationId xmlns:p14="http://schemas.microsoft.com/office/powerpoint/2010/main" val="2465055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7B4BCBC-E770-CF5B-038E-FF5C3468270C}"/>
              </a:ext>
            </a:extLst>
          </p:cNvPr>
          <p:cNvSpPr>
            <a:spLocks noGrp="1"/>
          </p:cNvSpPr>
          <p:nvPr>
            <p:ph type="title"/>
          </p:nvPr>
        </p:nvSpPr>
        <p:spPr>
          <a:xfrm>
            <a:off x="838200" y="365125"/>
            <a:ext cx="10515600" cy="1325564"/>
          </a:xfrm>
        </p:spPr>
        <p:txBody>
          <a:bodyPr lIns="121920" tIns="60960" rIns="121920" bIns="60960" anchor="ctr">
            <a:normAutofit/>
          </a:bodyPr>
          <a:lstStyle/>
          <a:p>
            <a:r>
              <a:rPr lang="en-US" sz="5067">
                <a:latin typeface="Arial"/>
                <a:cs typeface="Arial"/>
              </a:rPr>
              <a:t>Grief and Suicide: Group Settings</a:t>
            </a:r>
            <a:endParaRPr lang="en-US" sz="5067"/>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2"/>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CFCE72C0-A365-C267-C5A3-7B7F0E54047E}"/>
              </a:ext>
            </a:extLst>
          </p:cNvPr>
          <p:cNvSpPr>
            <a:spLocks noGrp="1"/>
          </p:cNvSpPr>
          <p:nvPr>
            <p:ph idx="1"/>
          </p:nvPr>
        </p:nvSpPr>
        <p:spPr>
          <a:xfrm>
            <a:off x="838200" y="1929384"/>
            <a:ext cx="10515600" cy="4251960"/>
          </a:xfrm>
        </p:spPr>
        <p:txBody>
          <a:bodyPr lIns="121920" tIns="60960" rIns="121920" bIns="60960">
            <a:normAutofit/>
          </a:bodyPr>
          <a:lstStyle/>
          <a:p>
            <a:pPr>
              <a:lnSpc>
                <a:spcPct val="90000"/>
              </a:lnSpc>
            </a:pPr>
            <a:r>
              <a:rPr lang="en-US" sz="1733">
                <a:latin typeface="Arial"/>
                <a:cs typeface="Arial"/>
              </a:rPr>
              <a:t>Discourage speculation/rumors/gossip</a:t>
            </a:r>
            <a:endParaRPr lang="en-US" sz="1733"/>
          </a:p>
          <a:p>
            <a:pPr>
              <a:lnSpc>
                <a:spcPct val="90000"/>
              </a:lnSpc>
            </a:pPr>
            <a:r>
              <a:rPr lang="en-US" sz="1733">
                <a:latin typeface="Arial"/>
                <a:cs typeface="Arial"/>
              </a:rPr>
              <a:t>Do not provide details</a:t>
            </a:r>
            <a:endParaRPr lang="en-US" sz="1733"/>
          </a:p>
          <a:p>
            <a:pPr>
              <a:lnSpc>
                <a:spcPct val="90000"/>
              </a:lnSpc>
            </a:pPr>
            <a:r>
              <a:rPr lang="en-US" sz="1733">
                <a:latin typeface="Arial"/>
                <a:cs typeface="Arial"/>
              </a:rPr>
              <a:t>Protect the client’s privacy – confidentiality regulations continue to apply even after the death of a patient</a:t>
            </a:r>
            <a:endParaRPr lang="en-US" sz="1733"/>
          </a:p>
          <a:p>
            <a:pPr>
              <a:lnSpc>
                <a:spcPct val="90000"/>
              </a:lnSpc>
            </a:pPr>
            <a:r>
              <a:rPr lang="en-US" sz="1733">
                <a:latin typeface="Arial"/>
                <a:cs typeface="Arial"/>
              </a:rPr>
              <a:t>Focus on remembering the client, discussing feelings and reactions, and promoting help seeking behavior</a:t>
            </a:r>
            <a:endParaRPr lang="en-US" sz="1733"/>
          </a:p>
          <a:p>
            <a:pPr>
              <a:lnSpc>
                <a:spcPct val="90000"/>
              </a:lnSpc>
            </a:pPr>
            <a:r>
              <a:rPr lang="en-US" sz="1733">
                <a:latin typeface="Arial"/>
                <a:cs typeface="Arial"/>
              </a:rPr>
              <a:t>Validate the feelings of the group – mixed reactions, fears of “being next,” signs of traumatic stress</a:t>
            </a:r>
            <a:endParaRPr lang="en-US" sz="1733"/>
          </a:p>
          <a:p>
            <a:pPr>
              <a:lnSpc>
                <a:spcPct val="90000"/>
              </a:lnSpc>
            </a:pPr>
            <a:r>
              <a:rPr lang="en-US" sz="1733">
                <a:latin typeface="Arial"/>
                <a:cs typeface="Arial"/>
              </a:rPr>
              <a:t>Gently redirect conversations with irrelevant or potentially hurtful statements</a:t>
            </a:r>
            <a:endParaRPr lang="en-US" sz="1733"/>
          </a:p>
          <a:p>
            <a:pPr>
              <a:lnSpc>
                <a:spcPct val="90000"/>
              </a:lnSpc>
            </a:pPr>
            <a:r>
              <a:rPr lang="en-US" sz="1733">
                <a:latin typeface="Arial"/>
                <a:cs typeface="Arial"/>
              </a:rPr>
              <a:t>Emphasize that there is always help available when someone needs it.</a:t>
            </a:r>
            <a:endParaRPr lang="en-US" sz="1733"/>
          </a:p>
          <a:p>
            <a:pPr>
              <a:lnSpc>
                <a:spcPct val="90000"/>
              </a:lnSpc>
            </a:pPr>
            <a:r>
              <a:rPr lang="en-US" sz="1733">
                <a:latin typeface="Arial"/>
                <a:cs typeface="Arial"/>
              </a:rPr>
              <a:t>Provide immediate individual response immediately to any client who appears to be especially impacted by the news</a:t>
            </a:r>
            <a:endParaRPr lang="en-US" sz="1733"/>
          </a:p>
          <a:p>
            <a:pPr>
              <a:lnSpc>
                <a:spcPct val="90000"/>
              </a:lnSpc>
            </a:pPr>
            <a:r>
              <a:rPr lang="en-US" sz="1733">
                <a:latin typeface="Arial"/>
                <a:cs typeface="Arial"/>
              </a:rPr>
              <a:t>Pay attention to clients who might be at increased suicide risk</a:t>
            </a:r>
            <a:endParaRPr lang="en-US" sz="1733"/>
          </a:p>
          <a:p>
            <a:pPr>
              <a:lnSpc>
                <a:spcPct val="90000"/>
              </a:lnSpc>
            </a:pPr>
            <a:endParaRPr lang="en-US" sz="1733"/>
          </a:p>
        </p:txBody>
      </p:sp>
    </p:spTree>
    <p:extLst>
      <p:ext uri="{BB962C8B-B14F-4D97-AF65-F5344CB8AC3E}">
        <p14:creationId xmlns:p14="http://schemas.microsoft.com/office/powerpoint/2010/main" val="1697627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013556"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E5650D7-6159-6BAC-D1BF-5EF8C18A93F0}"/>
              </a:ext>
            </a:extLst>
          </p:cNvPr>
          <p:cNvSpPr>
            <a:spLocks noGrp="1"/>
          </p:cNvSpPr>
          <p:nvPr>
            <p:ph type="title"/>
          </p:nvPr>
        </p:nvSpPr>
        <p:spPr>
          <a:xfrm>
            <a:off x="640081" y="2074363"/>
            <a:ext cx="2752353" cy="2709275"/>
          </a:xfrm>
          <a:prstGeom prst="ellipse">
            <a:avLst/>
          </a:prstGeom>
          <a:solidFill>
            <a:srgbClr val="262626"/>
          </a:solidFill>
          <a:ln w="174625" cmpd="thinThick">
            <a:solidFill>
              <a:srgbClr val="262626"/>
            </a:solidFill>
          </a:ln>
        </p:spPr>
        <p:txBody>
          <a:bodyPr vert="horz" lIns="121920" tIns="60960" rIns="121920" bIns="60960" rtlCol="0" anchor="ctr">
            <a:normAutofit/>
          </a:bodyPr>
          <a:lstStyle/>
          <a:p>
            <a:pPr defTabSz="1219170">
              <a:lnSpc>
                <a:spcPct val="90000"/>
              </a:lnSpc>
            </a:pPr>
            <a:r>
              <a:rPr lang="en-US" sz="1867">
                <a:solidFill>
                  <a:srgbClr val="FFFFFF"/>
                </a:solidFill>
                <a:latin typeface="+mj-lt"/>
                <a:cs typeface="+mj-cs"/>
              </a:rPr>
              <a:t>Disenfranchised Grief</a:t>
            </a:r>
          </a:p>
        </p:txBody>
      </p:sp>
      <p:pic>
        <p:nvPicPr>
          <p:cNvPr id="4" name="Content Placeholder 3" descr="A screenshot of a social media post&#10;&#10;Description automatically generated">
            <a:extLst>
              <a:ext uri="{FF2B5EF4-FFF2-40B4-BE49-F238E27FC236}">
                <a16:creationId xmlns:a16="http://schemas.microsoft.com/office/drawing/2014/main" id="{79271732-749D-CFF3-1C4A-16DAEF51234D}"/>
              </a:ext>
            </a:extLst>
          </p:cNvPr>
          <p:cNvPicPr>
            <a:picLocks noChangeAspect="1"/>
          </p:cNvPicPr>
          <p:nvPr/>
        </p:nvPicPr>
        <p:blipFill>
          <a:blip r:embed="rId2"/>
          <a:stretch>
            <a:fillRect/>
          </a:stretch>
        </p:blipFill>
        <p:spPr>
          <a:xfrm>
            <a:off x="3568877" y="548348"/>
            <a:ext cx="8618252" cy="6018875"/>
          </a:xfrm>
          <a:prstGeom prst="rect">
            <a:avLst/>
          </a:prstGeom>
        </p:spPr>
      </p:pic>
    </p:spTree>
    <p:extLst>
      <p:ext uri="{BB962C8B-B14F-4D97-AF65-F5344CB8AC3E}">
        <p14:creationId xmlns:p14="http://schemas.microsoft.com/office/powerpoint/2010/main" val="3657516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7B54395-BA0D-1A6B-D7C3-5131AF3A51CE}"/>
              </a:ext>
            </a:extLst>
          </p:cNvPr>
          <p:cNvSpPr>
            <a:spLocks noGrp="1"/>
          </p:cNvSpPr>
          <p:nvPr>
            <p:ph type="title"/>
          </p:nvPr>
        </p:nvSpPr>
        <p:spPr>
          <a:xfrm>
            <a:off x="841249" y="548640"/>
            <a:ext cx="3600860" cy="5431536"/>
          </a:xfrm>
        </p:spPr>
        <p:txBody>
          <a:bodyPr lIns="121920" tIns="60960" rIns="121920" bIns="60960" anchor="ctr">
            <a:normAutofit/>
          </a:bodyPr>
          <a:lstStyle/>
          <a:p>
            <a:r>
              <a:rPr lang="en-US" sz="5067"/>
              <a:t>Grief and Suicide: Supporting Colleagues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46E54742-025C-02D2-63FA-6EC703843D7D}"/>
              </a:ext>
            </a:extLst>
          </p:cNvPr>
          <p:cNvSpPr>
            <a:spLocks noGrp="1"/>
          </p:cNvSpPr>
          <p:nvPr>
            <p:ph idx="1"/>
          </p:nvPr>
        </p:nvSpPr>
        <p:spPr>
          <a:xfrm>
            <a:off x="5126418" y="552091"/>
            <a:ext cx="6224335" cy="5431536"/>
          </a:xfrm>
        </p:spPr>
        <p:txBody>
          <a:bodyPr lIns="121920" tIns="60960" rIns="121920" bIns="60960" anchor="ctr">
            <a:normAutofit/>
          </a:bodyPr>
          <a:lstStyle/>
          <a:p>
            <a:pPr>
              <a:lnSpc>
                <a:spcPct val="90000"/>
              </a:lnSpc>
            </a:pPr>
            <a:r>
              <a:rPr lang="en-US" sz="1867">
                <a:ea typeface="+mn-lt"/>
                <a:cs typeface="+mn-lt"/>
              </a:rPr>
              <a:t>Institutional debriefing</a:t>
            </a:r>
            <a:endParaRPr lang="en-US" sz="1867">
              <a:ea typeface="Calibri"/>
              <a:cs typeface="Calibri"/>
            </a:endParaRPr>
          </a:p>
          <a:p>
            <a:pPr>
              <a:lnSpc>
                <a:spcPct val="90000"/>
              </a:lnSpc>
            </a:pPr>
            <a:r>
              <a:rPr lang="en-US" sz="1867">
                <a:ea typeface="+mn-lt"/>
                <a:cs typeface="+mn-lt"/>
              </a:rPr>
              <a:t>Keep the conversation factual and the tone non-accusatory</a:t>
            </a:r>
          </a:p>
          <a:p>
            <a:pPr>
              <a:lnSpc>
                <a:spcPct val="90000"/>
              </a:lnSpc>
            </a:pPr>
            <a:r>
              <a:rPr lang="en-US" sz="1867">
                <a:ea typeface="+mn-lt"/>
                <a:cs typeface="+mn-lt"/>
              </a:rPr>
              <a:t>Open-ended questions encourages staff to contribute</a:t>
            </a:r>
          </a:p>
          <a:p>
            <a:pPr>
              <a:lnSpc>
                <a:spcPct val="90000"/>
              </a:lnSpc>
            </a:pPr>
            <a:r>
              <a:rPr lang="en-US" sz="1867">
                <a:ea typeface="+mn-lt"/>
                <a:cs typeface="+mn-lt"/>
              </a:rPr>
              <a:t>Keep things simple: debriefings answer the “who, what, when, where” of a patient death</a:t>
            </a:r>
          </a:p>
          <a:p>
            <a:pPr>
              <a:lnSpc>
                <a:spcPct val="90000"/>
              </a:lnSpc>
            </a:pPr>
            <a:r>
              <a:rPr lang="en-US" sz="1867">
                <a:ea typeface="+mn-lt"/>
                <a:cs typeface="+mn-lt"/>
              </a:rPr>
              <a:t>Avoid going into details of the death, and avoid sharing suspicions or spreading rumors</a:t>
            </a:r>
          </a:p>
          <a:p>
            <a:pPr>
              <a:lnSpc>
                <a:spcPct val="90000"/>
              </a:lnSpc>
            </a:pPr>
            <a:r>
              <a:rPr lang="en-US" sz="1867">
                <a:ea typeface="+mn-lt"/>
                <a:cs typeface="+mn-lt"/>
              </a:rPr>
              <a:t>Keep the meeting short: a debriefing should take between 30 minutes to an hour</a:t>
            </a:r>
          </a:p>
          <a:p>
            <a:pPr>
              <a:lnSpc>
                <a:spcPct val="90000"/>
              </a:lnSpc>
            </a:pPr>
            <a:r>
              <a:rPr lang="en-US" sz="1867">
                <a:ea typeface="+mn-lt"/>
                <a:cs typeface="+mn-lt"/>
              </a:rPr>
              <a:t>As you prepare for debriefing, identify your own feelings and reactions and understand that the person communicating the news sets the tone for subsequent communications</a:t>
            </a:r>
          </a:p>
          <a:p>
            <a:pPr>
              <a:lnSpc>
                <a:spcPct val="90000"/>
              </a:lnSpc>
            </a:pPr>
            <a:r>
              <a:rPr lang="en-US" sz="1867">
                <a:ea typeface="+mn-lt"/>
                <a:cs typeface="+mn-lt"/>
              </a:rPr>
              <a:t>Be prepared for a wide range of reactions, including no reaction at all.</a:t>
            </a:r>
            <a:endParaRPr lang="en-US" sz="1867">
              <a:ea typeface="Calibri"/>
              <a:cs typeface="Calibri"/>
            </a:endParaRPr>
          </a:p>
        </p:txBody>
      </p:sp>
    </p:spTree>
    <p:extLst>
      <p:ext uri="{BB962C8B-B14F-4D97-AF65-F5344CB8AC3E}">
        <p14:creationId xmlns:p14="http://schemas.microsoft.com/office/powerpoint/2010/main" val="15942230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4D45FE17-9147-A452-48C4-32BA503C5915}"/>
              </a:ext>
            </a:extLst>
          </p:cNvPr>
          <p:cNvSpPr>
            <a:spLocks noGrp="1"/>
          </p:cNvSpPr>
          <p:nvPr>
            <p:ph type="title"/>
          </p:nvPr>
        </p:nvSpPr>
        <p:spPr>
          <a:xfrm>
            <a:off x="572492" y="238539"/>
            <a:ext cx="11018520" cy="1434415"/>
          </a:xfrm>
        </p:spPr>
        <p:txBody>
          <a:bodyPr lIns="121920" tIns="60960" rIns="121920" bIns="60960" anchor="b">
            <a:normAutofit/>
          </a:bodyPr>
          <a:lstStyle/>
          <a:p>
            <a:r>
              <a:rPr lang="en-US" sz="5467"/>
              <a:t>Team Care at Work</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2"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93EB3BEE-8E77-9CD3-604F-8A95A8C84E26}"/>
              </a:ext>
            </a:extLst>
          </p:cNvPr>
          <p:cNvSpPr>
            <a:spLocks noGrp="1"/>
          </p:cNvSpPr>
          <p:nvPr>
            <p:ph idx="1"/>
          </p:nvPr>
        </p:nvSpPr>
        <p:spPr>
          <a:xfrm>
            <a:off x="71452" y="1841673"/>
            <a:ext cx="9062179" cy="5016871"/>
          </a:xfrm>
        </p:spPr>
        <p:txBody>
          <a:bodyPr lIns="121920" tIns="60960" rIns="121920" bIns="60960" anchor="t">
            <a:noAutofit/>
          </a:bodyPr>
          <a:lstStyle/>
          <a:p>
            <a:pPr>
              <a:lnSpc>
                <a:spcPct val="120000"/>
              </a:lnSpc>
            </a:pPr>
            <a:r>
              <a:rPr lang="en-US" sz="1333">
                <a:solidFill>
                  <a:schemeClr val="tx1"/>
                </a:solidFill>
                <a:latin typeface="Arial"/>
                <a:ea typeface="Calibri"/>
                <a:cs typeface="Calibri"/>
              </a:rPr>
              <a:t>Regularly scheduled moments of remembrance: Daily/weekly/monthly/annual, candle lighting, moment of silence each morning or change of shift, reading names of deceased, sharing of stories, celebration of life with tea and cookies, the main goal is to bring staff together to connect them in their shared grief space as an established routine that staff can expect, look forward to, and count on</a:t>
            </a:r>
            <a:endParaRPr lang="en-US" sz="1333">
              <a:solidFill>
                <a:schemeClr val="tx1"/>
              </a:solidFill>
              <a:latin typeface="Arial"/>
            </a:endParaRPr>
          </a:p>
          <a:p>
            <a:pPr>
              <a:lnSpc>
                <a:spcPct val="120000"/>
              </a:lnSpc>
            </a:pPr>
            <a:r>
              <a:rPr lang="en-US" sz="1333">
                <a:solidFill>
                  <a:schemeClr val="tx1"/>
                </a:solidFill>
                <a:latin typeface="Arial"/>
                <a:ea typeface="Calibri"/>
                <a:cs typeface="Calibri"/>
              </a:rPr>
              <a:t>Memorial "garden": outdoor space for reflection or an indoor planter with succulents, ask staff to paint/use marker to write the initials of the patient on a small stone for collection and placement in a container garden with sand or small plants or even in a jar as a centerpiece for a daily/weekly/monthly moment of remembrance</a:t>
            </a:r>
            <a:endParaRPr lang="en-US" sz="1333">
              <a:solidFill>
                <a:schemeClr val="tx1"/>
              </a:solidFill>
              <a:latin typeface="Arial"/>
            </a:endParaRPr>
          </a:p>
          <a:p>
            <a:pPr>
              <a:lnSpc>
                <a:spcPct val="120000"/>
              </a:lnSpc>
            </a:pPr>
            <a:r>
              <a:rPr lang="en-US" sz="1333">
                <a:solidFill>
                  <a:schemeClr val="tx1"/>
                </a:solidFill>
                <a:latin typeface="Arial"/>
                <a:ea typeface="Calibri"/>
                <a:cs typeface="Calibri"/>
              </a:rPr>
              <a:t>Grief jar: invite staff to write a thought when motivated or pick a thought when in need from a jar or a box, notes to each other for encouragement, support, understanding, shared grieving, "we are all here together, you are not alone" type of messages to each other to form shared connection over loss</a:t>
            </a:r>
            <a:endParaRPr lang="en-US" sz="1333">
              <a:solidFill>
                <a:schemeClr val="tx1"/>
              </a:solidFill>
              <a:latin typeface="Arial"/>
            </a:endParaRPr>
          </a:p>
          <a:p>
            <a:pPr>
              <a:lnSpc>
                <a:spcPct val="120000"/>
              </a:lnSpc>
            </a:pPr>
            <a:r>
              <a:rPr lang="en-US" sz="1333">
                <a:solidFill>
                  <a:schemeClr val="tx1"/>
                </a:solidFill>
                <a:latin typeface="Arial"/>
                <a:ea typeface="Calibri"/>
                <a:cs typeface="Calibri"/>
              </a:rPr>
              <a:t>Legacy/Grief book: write notes about deceased patients, favorite memories, stories in a single volume to be shared with the patient's family or could be collected and kept at the clinic where staff continue to add</a:t>
            </a:r>
            <a:endParaRPr lang="en-US" sz="1333">
              <a:solidFill>
                <a:schemeClr val="tx1"/>
              </a:solidFill>
              <a:latin typeface="Arial"/>
              <a:cs typeface="Calibri"/>
            </a:endParaRPr>
          </a:p>
          <a:p>
            <a:pPr>
              <a:lnSpc>
                <a:spcPct val="120000"/>
              </a:lnSpc>
            </a:pPr>
            <a:r>
              <a:rPr lang="en-US" sz="1333">
                <a:solidFill>
                  <a:schemeClr val="tx1"/>
                </a:solidFill>
                <a:latin typeface="Arial"/>
                <a:ea typeface="Calibri"/>
                <a:cs typeface="Calibri"/>
              </a:rPr>
              <a:t>Collage: establish a wall/bulletin board dedicated to an established memorial symbol (a certain flower, heart, bird shape, etc.), staff could write a small message on the back and hang them as a remembrance</a:t>
            </a:r>
            <a:endParaRPr lang="en-US" sz="1333">
              <a:solidFill>
                <a:schemeClr val="tx1"/>
              </a:solidFill>
              <a:latin typeface="Arial"/>
            </a:endParaRPr>
          </a:p>
          <a:p>
            <a:pPr>
              <a:lnSpc>
                <a:spcPct val="120000"/>
              </a:lnSpc>
            </a:pPr>
            <a:r>
              <a:rPr lang="en-US" sz="1333">
                <a:solidFill>
                  <a:schemeClr val="tx1"/>
                </a:solidFill>
                <a:latin typeface="Arial"/>
                <a:ea typeface="Calibri"/>
                <a:cs typeface="Calibri"/>
              </a:rPr>
              <a:t>If a series of support sessions would be helpful, EAP</a:t>
            </a:r>
            <a:endParaRPr lang="en-US" sz="1333">
              <a:solidFill>
                <a:schemeClr val="tx1"/>
              </a:solidFill>
              <a:latin typeface="Arial"/>
              <a:ea typeface="Calibri"/>
            </a:endParaRPr>
          </a:p>
          <a:p>
            <a:pPr>
              <a:lnSpc>
                <a:spcPct val="120000"/>
              </a:lnSpc>
            </a:pPr>
            <a:r>
              <a:rPr lang="en-US" sz="1333">
                <a:solidFill>
                  <a:schemeClr val="tx1"/>
                </a:solidFill>
                <a:latin typeface="Arial"/>
                <a:ea typeface="Calibri"/>
                <a:cs typeface="Calibri"/>
              </a:rPr>
              <a:t>Regular ritual to acknowledge cumulative losses as appropriate in addition to more specific events to recognize the death of individual patients and the impact on staff</a:t>
            </a:r>
          </a:p>
        </p:txBody>
      </p:sp>
      <p:pic>
        <p:nvPicPr>
          <p:cNvPr id="4" name="Picture 3" descr="What You Need to License an Idea | Inc.com">
            <a:extLst>
              <a:ext uri="{FF2B5EF4-FFF2-40B4-BE49-F238E27FC236}">
                <a16:creationId xmlns:a16="http://schemas.microsoft.com/office/drawing/2014/main" id="{27A8776F-F1A5-AFAF-4927-9DBCD0B184F2}"/>
              </a:ext>
            </a:extLst>
          </p:cNvPr>
          <p:cNvPicPr>
            <a:picLocks noChangeAspect="1"/>
          </p:cNvPicPr>
          <p:nvPr/>
        </p:nvPicPr>
        <p:blipFill rotWithShape="1">
          <a:blip r:embed="rId2"/>
          <a:srcRect l="36010" r="10115"/>
          <a:stretch/>
        </p:blipFill>
        <p:spPr>
          <a:xfrm>
            <a:off x="9137027" y="2093977"/>
            <a:ext cx="2448380" cy="2582951"/>
          </a:xfrm>
          <a:prstGeom prst="rect">
            <a:avLst/>
          </a:prstGeom>
        </p:spPr>
      </p:pic>
    </p:spTree>
    <p:extLst>
      <p:ext uri="{BB962C8B-B14F-4D97-AF65-F5344CB8AC3E}">
        <p14:creationId xmlns:p14="http://schemas.microsoft.com/office/powerpoint/2010/main" val="24434340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5" descr="Text, letter&#10;&#10;Description automatically generated">
            <a:extLst>
              <a:ext uri="{FF2B5EF4-FFF2-40B4-BE49-F238E27FC236}">
                <a16:creationId xmlns:a16="http://schemas.microsoft.com/office/drawing/2014/main" id="{5D7DAF83-2DD2-E27F-EFEE-1752970A9FDE}"/>
              </a:ext>
            </a:extLst>
          </p:cNvPr>
          <p:cNvPicPr>
            <a:picLocks noGrp="1" noChangeAspect="1"/>
          </p:cNvPicPr>
          <p:nvPr>
            <p:ph idx="1"/>
          </p:nvPr>
        </p:nvPicPr>
        <p:blipFill rotWithShape="1">
          <a:blip r:embed="rId2"/>
          <a:srcRect t="480" r="1" b="5168"/>
          <a:stretch/>
        </p:blipFill>
        <p:spPr>
          <a:xfrm>
            <a:off x="307776" y="261437"/>
            <a:ext cx="11576449" cy="6335127"/>
          </a:xfrm>
          <a:prstGeom prst="rect">
            <a:avLst/>
          </a:prstGeom>
        </p:spPr>
      </p:pic>
    </p:spTree>
    <p:extLst>
      <p:ext uri="{BB962C8B-B14F-4D97-AF65-F5344CB8AC3E}">
        <p14:creationId xmlns:p14="http://schemas.microsoft.com/office/powerpoint/2010/main" val="2418850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7940795-9101-C5D2-4084-ED6EDE093B4A}"/>
              </a:ext>
            </a:extLst>
          </p:cNvPr>
          <p:cNvSpPr>
            <a:spLocks noGrp="1"/>
          </p:cNvSpPr>
          <p:nvPr>
            <p:ph type="title"/>
          </p:nvPr>
        </p:nvSpPr>
        <p:spPr>
          <a:xfrm>
            <a:off x="838201" y="963508"/>
            <a:ext cx="3494361" cy="4930985"/>
          </a:xfrm>
        </p:spPr>
        <p:txBody>
          <a:bodyPr vert="horz" lIns="121920" tIns="60960" rIns="121920" bIns="60960" rtlCol="0" anchor="ctr">
            <a:normAutofit/>
          </a:bodyPr>
          <a:lstStyle/>
          <a:p>
            <a:pPr algn="r" defTabSz="1219170">
              <a:lnSpc>
                <a:spcPct val="90000"/>
              </a:lnSpc>
            </a:pPr>
            <a:r>
              <a:rPr lang="en-US" sz="5467">
                <a:solidFill>
                  <a:schemeClr val="accent1"/>
                </a:solidFill>
                <a:latin typeface="+mj-lt"/>
                <a:cs typeface="+mj-cs"/>
              </a:rPr>
              <a:t>Grief and Suicide: Supporting Yourself</a:t>
            </a:r>
          </a:p>
        </p:txBody>
      </p:sp>
      <p:cxnSp>
        <p:nvCxnSpPr>
          <p:cNvPr id="18" name="Straight Connector 17">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A705211-7CC6-713F-6C1A-8F7FDB05BDE9}"/>
              </a:ext>
            </a:extLst>
          </p:cNvPr>
          <p:cNvSpPr>
            <a:spLocks noGrp="1"/>
          </p:cNvSpPr>
          <p:nvPr>
            <p:ph idx="1"/>
          </p:nvPr>
        </p:nvSpPr>
        <p:spPr>
          <a:xfrm>
            <a:off x="4976030" y="880000"/>
            <a:ext cx="6250940" cy="3786872"/>
          </a:xfrm>
        </p:spPr>
        <p:txBody>
          <a:bodyPr vert="horz" lIns="121920" tIns="60960" rIns="121920" bIns="60960" rtlCol="0" anchor="b">
            <a:normAutofit/>
          </a:bodyPr>
          <a:lstStyle/>
          <a:p>
            <a:pPr indent="-304792" defTabSz="1219170">
              <a:lnSpc>
                <a:spcPct val="90000"/>
              </a:lnSpc>
              <a:buFont typeface="Arial" panose="020B0604020202020204" pitchFamily="34" charset="0"/>
              <a:buChar char="•"/>
            </a:pPr>
            <a:r>
              <a:rPr lang="en-US" sz="2133">
                <a:solidFill>
                  <a:schemeClr val="tx1"/>
                </a:solidFill>
                <a:latin typeface="+mn-lt"/>
                <a:cs typeface="+mn-cs"/>
              </a:rPr>
              <a:t>Compounded impact: personal grief reaction, professional identity and relationships with colleagues and their clinical work</a:t>
            </a:r>
            <a:endParaRPr lang="en-US" sz="2133">
              <a:solidFill>
                <a:schemeClr val="tx1"/>
              </a:solidFill>
              <a:latin typeface="+mn-lt"/>
              <a:cs typeface="Calibri"/>
            </a:endParaRPr>
          </a:p>
          <a:p>
            <a:pPr indent="-304792" defTabSz="1219170">
              <a:lnSpc>
                <a:spcPct val="90000"/>
              </a:lnSpc>
              <a:buFont typeface="Arial" panose="020B0604020202020204" pitchFamily="34" charset="0"/>
              <a:buChar char="•"/>
            </a:pPr>
            <a:r>
              <a:rPr lang="en-US" sz="2133">
                <a:solidFill>
                  <a:schemeClr val="tx1"/>
                </a:solidFill>
                <a:latin typeface="+mn-lt"/>
                <a:cs typeface="+mn-cs"/>
              </a:rPr>
              <a:t>Insecurities about their own competence</a:t>
            </a:r>
            <a:endParaRPr lang="en-US" sz="2133">
              <a:solidFill>
                <a:schemeClr val="tx1"/>
              </a:solidFill>
              <a:latin typeface="+mn-lt"/>
              <a:cs typeface="Calibri"/>
            </a:endParaRPr>
          </a:p>
          <a:p>
            <a:pPr indent="-304792" defTabSz="1219170">
              <a:lnSpc>
                <a:spcPct val="90000"/>
              </a:lnSpc>
              <a:buFont typeface="Arial" panose="020B0604020202020204" pitchFamily="34" charset="0"/>
              <a:buChar char="•"/>
            </a:pPr>
            <a:r>
              <a:rPr lang="en-US" sz="2133">
                <a:solidFill>
                  <a:schemeClr val="tx1"/>
                </a:solidFill>
                <a:latin typeface="+mn-lt"/>
                <a:cs typeface="+mn-cs"/>
              </a:rPr>
              <a:t>Feelings that the work is too sad and too emotionally draining to continue</a:t>
            </a:r>
            <a:endParaRPr lang="en-US" sz="2133">
              <a:solidFill>
                <a:schemeClr val="tx1"/>
              </a:solidFill>
              <a:latin typeface="+mn-lt"/>
              <a:cs typeface="Calibri"/>
            </a:endParaRPr>
          </a:p>
          <a:p>
            <a:pPr indent="-304792" defTabSz="1219170">
              <a:lnSpc>
                <a:spcPct val="90000"/>
              </a:lnSpc>
              <a:buFont typeface="Arial" panose="020B0604020202020204" pitchFamily="34" charset="0"/>
              <a:buChar char="•"/>
            </a:pPr>
            <a:r>
              <a:rPr lang="en-US" sz="2133">
                <a:solidFill>
                  <a:schemeClr val="tx1"/>
                </a:solidFill>
                <a:latin typeface="+mn-lt"/>
                <a:cs typeface="+mn-cs"/>
              </a:rPr>
              <a:t>May develop hypervigilance to perceived suicide risk</a:t>
            </a:r>
            <a:endParaRPr lang="en-US" sz="2133">
              <a:solidFill>
                <a:schemeClr val="tx1"/>
              </a:solidFill>
              <a:latin typeface="+mn-lt"/>
              <a:cs typeface="Calibri"/>
            </a:endParaRPr>
          </a:p>
          <a:p>
            <a:pPr indent="-304792" defTabSz="1219170">
              <a:lnSpc>
                <a:spcPct val="90000"/>
              </a:lnSpc>
              <a:buFont typeface="Arial" panose="020B0604020202020204" pitchFamily="34" charset="0"/>
              <a:buChar char="•"/>
            </a:pPr>
            <a:r>
              <a:rPr lang="en-US" sz="2133">
                <a:solidFill>
                  <a:schemeClr val="tx1"/>
                </a:solidFill>
                <a:latin typeface="+mn-lt"/>
                <a:cs typeface="Calibri"/>
              </a:rPr>
              <a:t>Issues recognizing value and self worth in role</a:t>
            </a:r>
          </a:p>
        </p:txBody>
      </p:sp>
      <p:sp>
        <p:nvSpPr>
          <p:cNvPr id="5" name="TextBox 4">
            <a:extLst>
              <a:ext uri="{FF2B5EF4-FFF2-40B4-BE49-F238E27FC236}">
                <a16:creationId xmlns:a16="http://schemas.microsoft.com/office/drawing/2014/main" id="{6E4194DB-2F1D-87A5-C8D2-96A8AA6E403C}"/>
              </a:ext>
            </a:extLst>
          </p:cNvPr>
          <p:cNvSpPr txBox="1"/>
          <p:nvPr/>
        </p:nvSpPr>
        <p:spPr>
          <a:xfrm>
            <a:off x="4976030" y="5072113"/>
            <a:ext cx="6250940" cy="717999"/>
          </a:xfrm>
          <a:prstGeom prst="rect">
            <a:avLst/>
          </a:prstGeom>
        </p:spPr>
        <p:txBody>
          <a:bodyPr rot="0" spcFirstLastPara="0" vertOverflow="overflow" horzOverflow="overflow" vert="horz" lIns="121920" tIns="60960" rIns="121920" bIns="60960" numCol="1" spcCol="0" rtlCol="0" fromWordArt="0" anchor="t" anchorCtr="0" forceAA="0" compatLnSpc="1">
            <a:prstTxWarp prst="textNoShape">
              <a:avLst/>
            </a:prstTxWarp>
            <a:normAutofit/>
          </a:bodyPr>
          <a:lstStyle/>
          <a:p>
            <a:pPr marL="0" marR="0" lvl="0" indent="0" algn="ctr" defTabSz="1219170" rtl="0" eaLnBrk="1" fontAlgn="auto" latinLnBrk="0" hangingPunct="1">
              <a:lnSpc>
                <a:spcPct val="90000"/>
              </a:lnSpc>
              <a:spcBef>
                <a:spcPts val="800"/>
              </a:spcBef>
              <a:spcAft>
                <a:spcPts val="0"/>
              </a:spcAft>
              <a:buClrTx/>
              <a:buSzTx/>
              <a:buFontTx/>
              <a:buNone/>
              <a:tabLst/>
              <a:defRPr/>
            </a:pPr>
            <a:r>
              <a:rPr kumimoji="0" lang="en-US" sz="2000" b="0" i="1" u="none" strike="noStrike" kern="1200" cap="none" spc="0" normalizeH="0" baseline="0" noProof="0">
                <a:ln>
                  <a:noFill/>
                </a:ln>
                <a:solidFill>
                  <a:srgbClr val="771B61"/>
                </a:solidFill>
                <a:effectLst/>
                <a:uLnTx/>
                <a:uFillTx/>
                <a:latin typeface="Calibri"/>
                <a:ea typeface="+mn-ea"/>
                <a:cs typeface="+mn-cs"/>
              </a:rPr>
              <a:t>A 2017 study found that 10% of surveyed psychiatrists stopped accepting potentially suicidal clients</a:t>
            </a:r>
            <a:endParaRPr kumimoji="0" lang="en-US" sz="2400" b="0" i="1" u="none" strike="noStrike" kern="1200" cap="none" spc="0" normalizeH="0" baseline="0" noProof="0">
              <a:ln>
                <a:noFill/>
              </a:ln>
              <a:solidFill>
                <a:srgbClr val="771B61"/>
              </a:solidFill>
              <a:effectLst/>
              <a:uLnTx/>
              <a:uFillTx/>
              <a:latin typeface="Calibri"/>
              <a:ea typeface="+mn-ea"/>
              <a:cs typeface="Calibri"/>
            </a:endParaRPr>
          </a:p>
          <a:p>
            <a:pPr marL="0" marR="0" lvl="0" indent="-304792" algn="l" defTabSz="121917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771B61"/>
              </a:solidFill>
              <a:effectLst/>
              <a:uLnTx/>
              <a:uFillTx/>
              <a:latin typeface="Calibri"/>
              <a:ea typeface="+mn-ea"/>
              <a:cs typeface="+mn-cs"/>
            </a:endParaRPr>
          </a:p>
        </p:txBody>
      </p:sp>
    </p:spTree>
    <p:extLst>
      <p:ext uri="{BB962C8B-B14F-4D97-AF65-F5344CB8AC3E}">
        <p14:creationId xmlns:p14="http://schemas.microsoft.com/office/powerpoint/2010/main" val="3762825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9A5669F-89A0-4966-AF89-2E29C937CA3F}"/>
              </a:ext>
            </a:extLst>
          </p:cNvPr>
          <p:cNvSpPr>
            <a:spLocks noGrp="1"/>
          </p:cNvSpPr>
          <p:nvPr>
            <p:ph type="title"/>
          </p:nvPr>
        </p:nvSpPr>
        <p:spPr>
          <a:xfrm>
            <a:off x="838200" y="556995"/>
            <a:ext cx="10515600" cy="1133693"/>
          </a:xfrm>
        </p:spPr>
        <p:txBody>
          <a:bodyPr lIns="121920" tIns="60960" rIns="121920" bIns="60960" anchor="ctr">
            <a:normAutofit/>
          </a:bodyPr>
          <a:lstStyle/>
          <a:p>
            <a:r>
              <a:rPr lang="en-US" sz="5200">
                <a:latin typeface="Arial"/>
                <a:cs typeface="Arial"/>
              </a:rPr>
              <a:t>Objectives</a:t>
            </a:r>
            <a:endParaRPr lang="en-US" sz="5200"/>
          </a:p>
        </p:txBody>
      </p:sp>
      <p:graphicFrame>
        <p:nvGraphicFramePr>
          <p:cNvPr id="5" name="Content Placeholder 2">
            <a:extLst>
              <a:ext uri="{FF2B5EF4-FFF2-40B4-BE49-F238E27FC236}">
                <a16:creationId xmlns:a16="http://schemas.microsoft.com/office/drawing/2014/main" id="{E3337168-FE33-39F1-1781-271DEB1B06B9}"/>
              </a:ext>
            </a:extLst>
          </p:cNvPr>
          <p:cNvGraphicFramePr>
            <a:graphicFrameLocks noGrp="1"/>
          </p:cNvGraphicFramePr>
          <p:nvPr>
            <p:ph idx="1"/>
          </p:nvPr>
        </p:nvGraphicFramePr>
        <p:xfrm>
          <a:off x="838200" y="1825624"/>
          <a:ext cx="105156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3734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2" name="Freeform: Shape 2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7272"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p:cNvSpPr>
            <a:spLocks noGrp="1"/>
          </p:cNvSpPr>
          <p:nvPr>
            <p:ph type="title"/>
          </p:nvPr>
        </p:nvSpPr>
        <p:spPr>
          <a:xfrm>
            <a:off x="686833" y="1153572"/>
            <a:ext cx="3200400" cy="4461163"/>
          </a:xfrm>
        </p:spPr>
        <p:txBody>
          <a:bodyPr lIns="121920" tIns="60960" rIns="121920" bIns="60960">
            <a:normAutofit/>
          </a:bodyPr>
          <a:lstStyle/>
          <a:p>
            <a:r>
              <a:rPr lang="en-US">
                <a:solidFill>
                  <a:srgbClr val="FFFFFF"/>
                </a:solidFill>
                <a:latin typeface="Arial"/>
                <a:cs typeface="Arial"/>
              </a:rPr>
              <a:t>What can we do?</a:t>
            </a:r>
            <a:endParaRPr lang="en-US">
              <a:solidFill>
                <a:srgbClr val="FFFFFF"/>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80"/>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3" name="Content Placeholder 2"/>
          <p:cNvSpPr>
            <a:spLocks noGrp="1"/>
          </p:cNvSpPr>
          <p:nvPr>
            <p:ph idx="1"/>
          </p:nvPr>
        </p:nvSpPr>
        <p:spPr>
          <a:xfrm>
            <a:off x="4447308" y="591344"/>
            <a:ext cx="6906491" cy="5585619"/>
          </a:xfrm>
        </p:spPr>
        <p:txBody>
          <a:bodyPr lIns="121920" tIns="60960" rIns="121920" bIns="60960" anchor="ctr">
            <a:normAutofit/>
          </a:bodyPr>
          <a:lstStyle/>
          <a:p>
            <a:pPr>
              <a:spcBef>
                <a:spcPct val="0"/>
              </a:spcBef>
            </a:pPr>
            <a:r>
              <a:rPr lang="en-US" altLang="en-US" sz="3200">
                <a:latin typeface="Arial"/>
                <a:cs typeface="Arial"/>
              </a:rPr>
              <a:t>Acknowledge the death AND your grief (both are real)</a:t>
            </a:r>
            <a:endParaRPr lang="en-US" sz="3200"/>
          </a:p>
          <a:p>
            <a:pPr>
              <a:spcBef>
                <a:spcPct val="0"/>
              </a:spcBef>
            </a:pPr>
            <a:r>
              <a:rPr lang="en-US" altLang="en-US" sz="3200">
                <a:latin typeface="Arial"/>
                <a:cs typeface="Arial"/>
              </a:rPr>
              <a:t>Give yourself time to grieve</a:t>
            </a:r>
          </a:p>
          <a:p>
            <a:pPr>
              <a:spcBef>
                <a:spcPct val="0"/>
              </a:spcBef>
            </a:pPr>
            <a:r>
              <a:rPr lang="en-US" altLang="en-US" sz="3200">
                <a:latin typeface="Arial"/>
                <a:cs typeface="Arial"/>
              </a:rPr>
              <a:t>Identify, express and experience your feelings </a:t>
            </a:r>
            <a:endParaRPr lang="en-US" altLang="en-US" sz="3200"/>
          </a:p>
          <a:p>
            <a:pPr>
              <a:spcBef>
                <a:spcPct val="0"/>
              </a:spcBef>
            </a:pPr>
            <a:r>
              <a:rPr lang="en-US" altLang="en-US" sz="3200">
                <a:latin typeface="Arial"/>
                <a:cs typeface="Arial"/>
              </a:rPr>
              <a:t>Adapt your routine to accept changes in your schedule </a:t>
            </a:r>
            <a:endParaRPr lang="en-US" altLang="en-US" sz="3200"/>
          </a:p>
          <a:p>
            <a:pPr>
              <a:spcBef>
                <a:spcPct val="0"/>
              </a:spcBef>
            </a:pPr>
            <a:r>
              <a:rPr lang="en-US" altLang="en-US" sz="3200">
                <a:latin typeface="Arial"/>
                <a:cs typeface="Arial"/>
              </a:rPr>
              <a:t>Find meaning in the death</a:t>
            </a:r>
          </a:p>
        </p:txBody>
      </p:sp>
    </p:spTree>
    <p:extLst>
      <p:ext uri="{BB962C8B-B14F-4D97-AF65-F5344CB8AC3E}">
        <p14:creationId xmlns:p14="http://schemas.microsoft.com/office/powerpoint/2010/main" val="2522131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572492" y="238539"/>
            <a:ext cx="11018520" cy="1434415"/>
          </a:xfrm>
          <a:prstGeom prst="rect">
            <a:avLst/>
          </a:prstGeom>
        </p:spPr>
        <p:txBody>
          <a:bodyPr vert="horz" lIns="121920" tIns="60960" rIns="121920" bIns="60960" rtlCol="0" anchor="b">
            <a:normAutofit/>
          </a:bodyPr>
          <a:lstStyle/>
          <a:p>
            <a:pPr marL="0" marR="0" lvl="0" indent="0" algn="l" defTabSz="1219170" rtl="0" eaLnBrk="1" fontAlgn="auto" latinLnBrk="0" hangingPunct="1">
              <a:lnSpc>
                <a:spcPct val="90000"/>
              </a:lnSpc>
              <a:spcBef>
                <a:spcPct val="0"/>
              </a:spcBef>
              <a:spcAft>
                <a:spcPts val="800"/>
              </a:spcAft>
              <a:buClrTx/>
              <a:buSzTx/>
              <a:buFontTx/>
              <a:buNone/>
              <a:tabLst/>
              <a:defRPr/>
            </a:pPr>
            <a:r>
              <a:rPr kumimoji="0" lang="en-US" sz="5467" b="0" i="0" u="none" strike="noStrike" kern="1200" cap="none" spc="0" normalizeH="0" baseline="0" noProof="0">
                <a:ln>
                  <a:noFill/>
                </a:ln>
                <a:solidFill>
                  <a:srgbClr val="771B61"/>
                </a:solidFill>
                <a:effectLst/>
                <a:uLnTx/>
                <a:uFillTx/>
                <a:latin typeface="Corbel"/>
                <a:ea typeface="+mn-ea"/>
                <a:cs typeface="+mn-cs"/>
              </a:rPr>
              <a:t>Ideas for Work</a:t>
            </a:r>
          </a:p>
        </p:txBody>
      </p:sp>
      <p:sp>
        <p:nvSpPr>
          <p:cNvPr id="3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2"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572492" y="2071317"/>
            <a:ext cx="6713552" cy="4119172"/>
          </a:xfrm>
          <a:prstGeom prst="rect">
            <a:avLst/>
          </a:prstGeom>
        </p:spPr>
        <p:txBody>
          <a:bodyPr vert="horz" lIns="121920" tIns="60960" rIns="121920" bIns="60960" rtlCol="0" anchor="t">
            <a:normAutofit/>
          </a:bodyPr>
          <a:lstStyle/>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Feeling overwhelmed or sad? Know who to call (your manager or a particularly comforting colleague)</a:t>
            </a: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Find ways to refuel</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Breathe deeply</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Climb a flight of stairs (or several)</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Find a scenic route</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Look out of a window</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Smile</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Find a quiet space and visualize a comforting place</a:t>
            </a:r>
          </a:p>
          <a:p>
            <a:pPr marL="990575" marR="0" lvl="1"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Look at a cat meme, find a way to laugh</a:t>
            </a: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Be acutely aware of your professional boundaries</a:t>
            </a:r>
          </a:p>
          <a:p>
            <a:pPr marL="380990" marR="0" lvl="0" indent="-304792" algn="l" defTabSz="121917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733" b="0" i="0" u="none" strike="noStrike" kern="1200" cap="none" spc="0" normalizeH="0" baseline="0" noProof="0">
                <a:ln>
                  <a:noFill/>
                </a:ln>
                <a:solidFill>
                  <a:srgbClr val="771B61"/>
                </a:solidFill>
                <a:effectLst/>
                <a:uLnTx/>
                <a:uFillTx/>
                <a:latin typeface="Calibri"/>
                <a:ea typeface="+mn-ea"/>
                <a:cs typeface="+mn-cs"/>
              </a:rPr>
              <a:t>Do your best work</a:t>
            </a:r>
          </a:p>
        </p:txBody>
      </p:sp>
      <p:pic>
        <p:nvPicPr>
          <p:cNvPr id="4" name="Picture 3" descr="Premium Photo | Fluffy white Bird feathers fell on the pile of feathers  Falling swan feather abstract background">
            <a:extLst>
              <a:ext uri="{FF2B5EF4-FFF2-40B4-BE49-F238E27FC236}">
                <a16:creationId xmlns:a16="http://schemas.microsoft.com/office/drawing/2014/main" id="{5E0BD67A-7E4B-5BC0-0128-E5C9E6AC0D4E}"/>
              </a:ext>
            </a:extLst>
          </p:cNvPr>
          <p:cNvPicPr>
            <a:picLocks noChangeAspect="1"/>
          </p:cNvPicPr>
          <p:nvPr/>
        </p:nvPicPr>
        <p:blipFill rotWithShape="1">
          <a:blip r:embed="rId3"/>
          <a:srcRect l="22516" r="13464"/>
          <a:stretch/>
        </p:blipFill>
        <p:spPr>
          <a:xfrm>
            <a:off x="7675657" y="2093976"/>
            <a:ext cx="3941064" cy="4096512"/>
          </a:xfrm>
          <a:prstGeom prst="rect">
            <a:avLst/>
          </a:prstGeom>
        </p:spPr>
      </p:pic>
    </p:spTree>
    <p:extLst>
      <p:ext uri="{BB962C8B-B14F-4D97-AF65-F5344CB8AC3E}">
        <p14:creationId xmlns:p14="http://schemas.microsoft.com/office/powerpoint/2010/main" val="3883372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 name="Rectangle 114">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24" name="Rectangle 116">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EE79E1A-0B2D-C4E1-BBFE-CC1E2709443D}"/>
              </a:ext>
            </a:extLst>
          </p:cNvPr>
          <p:cNvSpPr>
            <a:spLocks noGrp="1"/>
          </p:cNvSpPr>
          <p:nvPr>
            <p:ph type="title"/>
          </p:nvPr>
        </p:nvSpPr>
        <p:spPr>
          <a:xfrm>
            <a:off x="838200" y="1195697"/>
            <a:ext cx="3200400" cy="4238119"/>
          </a:xfrm>
        </p:spPr>
        <p:txBody>
          <a:bodyPr lIns="121920" tIns="60960" rIns="121920" bIns="60960">
            <a:normAutofit/>
          </a:bodyPr>
          <a:lstStyle/>
          <a:p>
            <a:pPr>
              <a:lnSpc>
                <a:spcPct val="90000"/>
              </a:lnSpc>
            </a:pPr>
            <a:r>
              <a:rPr lang="en-US" sz="4933">
                <a:solidFill>
                  <a:schemeClr val="bg1"/>
                </a:solidFill>
              </a:rPr>
              <a:t>If self-care seems impossible</a:t>
            </a:r>
          </a:p>
        </p:txBody>
      </p:sp>
      <p:grpSp>
        <p:nvGrpSpPr>
          <p:cNvPr id="126"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2915"/>
            <a:ext cx="1910252" cy="709660"/>
            <a:chOff x="2267504" y="2540250"/>
            <a:chExt cx="1990951" cy="739640"/>
          </a:xfrm>
          <a:solidFill>
            <a:schemeClr val="bg1"/>
          </a:solidFill>
        </p:grpSpPr>
        <p:sp>
          <p:nvSpPr>
            <p:cNvPr id="120" name="Freeform: Shape 119">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21" name="Freeform: Shape 120">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grpSp>
      <p:sp>
        <p:nvSpPr>
          <p:cNvPr id="141" name="Oval 122">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1" y="4752209"/>
            <a:ext cx="365020" cy="365020"/>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42" name="Oval 124">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1" y="4752209"/>
            <a:ext cx="365020" cy="365020"/>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143"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19" y="5539913"/>
            <a:ext cx="975165" cy="975168"/>
            <a:chOff x="5829300" y="3162300"/>
            <a:chExt cx="532256" cy="532257"/>
          </a:xfrm>
          <a:solidFill>
            <a:schemeClr val="bg1"/>
          </a:solidFill>
        </p:grpSpPr>
        <p:sp>
          <p:nvSpPr>
            <p:cNvPr id="128" name="Freeform: Shape 127">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29" name="Freeform: Shape 128">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0" name="Freeform: Shape 129">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1" name="Freeform: Shape 130">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2" name="Freeform: Shape 131">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3" name="Freeform: Shape 132">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4" name="Freeform: Shape 133">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5" name="Freeform: Shape 134">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6" name="Freeform: Shape 135">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7" name="Freeform: Shape 136">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8" name="Freeform: Shape 137">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39" name="Freeform: Shape 138">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sp>
          <p:nvSpPr>
            <p:cNvPr id="140" name="Freeform: Shape 139">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grpSp>
      <p:graphicFrame>
        <p:nvGraphicFramePr>
          <p:cNvPr id="144" name="Content Placeholder 2">
            <a:extLst>
              <a:ext uri="{FF2B5EF4-FFF2-40B4-BE49-F238E27FC236}">
                <a16:creationId xmlns:a16="http://schemas.microsoft.com/office/drawing/2014/main" id="{73156F0E-11E3-AAD4-7951-B932E4833903}"/>
              </a:ext>
            </a:extLst>
          </p:cNvPr>
          <p:cNvGraphicFramePr>
            <a:graphicFrameLocks noGrp="1"/>
          </p:cNvGraphicFramePr>
          <p:nvPr>
            <p:ph idx="1"/>
          </p:nvPr>
        </p:nvGraphicFramePr>
        <p:xfrm>
          <a:off x="5484140" y="477540"/>
          <a:ext cx="6301601" cy="5878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74068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2" name="Rectangle 4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9"/>
            <a:ext cx="6875819"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4" name="Rectangle 4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5"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6" name="Rectangle 4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6"/>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8" name="Freeform: Shape 4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4" y="1201312"/>
            <a:ext cx="4808303" cy="4088667"/>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E3CF2DF-DEC8-F8E5-0EEE-DBF6C17A2B80}"/>
              </a:ext>
            </a:extLst>
          </p:cNvPr>
          <p:cNvSpPr>
            <a:spLocks noGrp="1"/>
          </p:cNvSpPr>
          <p:nvPr>
            <p:ph type="title"/>
          </p:nvPr>
        </p:nvSpPr>
        <p:spPr>
          <a:xfrm>
            <a:off x="660041" y="2767105"/>
            <a:ext cx="2880828" cy="3071907"/>
          </a:xfrm>
        </p:spPr>
        <p:txBody>
          <a:bodyPr vert="horz" lIns="121920" tIns="60960" rIns="121920" bIns="60960" rtlCol="0" anchor="t">
            <a:normAutofit/>
          </a:bodyPr>
          <a:lstStyle/>
          <a:p>
            <a:pPr algn="l" defTabSz="1219170">
              <a:lnSpc>
                <a:spcPct val="90000"/>
              </a:lnSpc>
            </a:pPr>
            <a:r>
              <a:rPr lang="en-US" sz="4000">
                <a:solidFill>
                  <a:srgbClr val="FFFFFF"/>
                </a:solidFill>
                <a:latin typeface="+mj-lt"/>
                <a:cs typeface="+mj-cs"/>
              </a:rPr>
              <a:t>Self Care </a:t>
            </a:r>
            <a:br>
              <a:rPr lang="en-US" sz="4000">
                <a:solidFill>
                  <a:srgbClr val="FFFFFF"/>
                </a:solidFill>
                <a:latin typeface="+mj-lt"/>
                <a:cs typeface="+mj-cs"/>
              </a:rPr>
            </a:br>
            <a:r>
              <a:rPr lang="en-US" sz="4000">
                <a:solidFill>
                  <a:srgbClr val="FFFFFF"/>
                </a:solidFill>
                <a:latin typeface="+mj-lt"/>
                <a:cs typeface="+mj-cs"/>
              </a:rPr>
              <a:t>(home and work)</a:t>
            </a:r>
          </a:p>
        </p:txBody>
      </p:sp>
      <p:pic>
        <p:nvPicPr>
          <p:cNvPr id="4" name="Content Placeholder 3" descr="Self-Care &amp; Wellbeing | Mental Health AE">
            <a:extLst>
              <a:ext uri="{FF2B5EF4-FFF2-40B4-BE49-F238E27FC236}">
                <a16:creationId xmlns:a16="http://schemas.microsoft.com/office/drawing/2014/main" id="{2E73EC66-346F-E0CD-F44B-2F616C45B641}"/>
              </a:ext>
            </a:extLst>
          </p:cNvPr>
          <p:cNvPicPr>
            <a:picLocks noChangeAspect="1"/>
          </p:cNvPicPr>
          <p:nvPr/>
        </p:nvPicPr>
        <p:blipFill rotWithShape="1">
          <a:blip r:embed="rId2"/>
          <a:srcRect t="1539" r="4" b="1526"/>
          <a:stretch/>
        </p:blipFill>
        <p:spPr>
          <a:xfrm>
            <a:off x="4642450" y="28799"/>
            <a:ext cx="7029213" cy="6831720"/>
          </a:xfrm>
          <a:prstGeom prst="rect">
            <a:avLst/>
          </a:prstGeom>
        </p:spPr>
      </p:pic>
    </p:spTree>
    <p:extLst>
      <p:ext uri="{BB962C8B-B14F-4D97-AF65-F5344CB8AC3E}">
        <p14:creationId xmlns:p14="http://schemas.microsoft.com/office/powerpoint/2010/main" val="430942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useBgFill="1">
        <p:nvSpPr>
          <p:cNvPr id="13" name="Freeform: Shape 12">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18888"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737534-EF20-B1C9-C6EA-574BB73C80A9}"/>
              </a:ext>
            </a:extLst>
          </p:cNvPr>
          <p:cNvSpPr>
            <a:spLocks noGrp="1"/>
          </p:cNvSpPr>
          <p:nvPr>
            <p:ph type="title"/>
          </p:nvPr>
        </p:nvSpPr>
        <p:spPr>
          <a:xfrm>
            <a:off x="621792" y="1161288"/>
            <a:ext cx="3602736" cy="4526280"/>
          </a:xfrm>
        </p:spPr>
        <p:txBody>
          <a:bodyPr lIns="121920" tIns="60960" rIns="121920" bIns="60960" anchor="t">
            <a:normAutofit/>
          </a:bodyPr>
          <a:lstStyle/>
          <a:p>
            <a:r>
              <a:rPr lang="en-US" sz="4000"/>
              <a:t>5-minute self-care ideas (</a:t>
            </a:r>
            <a:r>
              <a:rPr lang="en-US" sz="4000" i="1"/>
              <a:t>that are not about self-improvement</a:t>
            </a:r>
            <a:r>
              <a:rPr lang="en-US" sz="4000"/>
              <a:t>)</a:t>
            </a:r>
          </a:p>
        </p:txBody>
      </p:sp>
      <p:sp>
        <p:nvSpPr>
          <p:cNvPr id="17" name="Rectangle 16">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40E9FA1-AFC4-B4D1-3309-52797A930D5F}"/>
              </a:ext>
            </a:extLst>
          </p:cNvPr>
          <p:cNvSpPr>
            <a:spLocks noGrp="1"/>
          </p:cNvSpPr>
          <p:nvPr>
            <p:ph idx="1"/>
          </p:nvPr>
        </p:nvSpPr>
        <p:spPr>
          <a:xfrm>
            <a:off x="5168425" y="701021"/>
            <a:ext cx="3674729" cy="2730529"/>
          </a:xfrm>
        </p:spPr>
        <p:txBody>
          <a:bodyPr lIns="121920" tIns="60960" rIns="121920" bIns="60960" anchor="t"/>
          <a:lstStyle/>
          <a:p>
            <a:pPr defTabSz="365751">
              <a:buFont typeface="Wingdings"/>
              <a:buChar char="Ø"/>
            </a:pPr>
            <a:r>
              <a:rPr lang="en-US" sz="2533">
                <a:cs typeface="Calibri"/>
              </a:rPr>
              <a:t>Clean/organize one thing</a:t>
            </a:r>
          </a:p>
          <a:p>
            <a:pPr defTabSz="365751">
              <a:buFont typeface="Wingdings"/>
              <a:buChar char="Ø"/>
            </a:pPr>
            <a:r>
              <a:rPr lang="en-US" sz="2533">
                <a:cs typeface="Calibri"/>
              </a:rPr>
              <a:t>Have a good cry</a:t>
            </a:r>
          </a:p>
          <a:p>
            <a:pPr defTabSz="365751">
              <a:buFont typeface="Wingdings"/>
              <a:buChar char="Ø"/>
            </a:pPr>
            <a:r>
              <a:rPr lang="en-US" sz="2533">
                <a:cs typeface="Calibri"/>
              </a:rPr>
              <a:t>Read some good news</a:t>
            </a:r>
          </a:p>
          <a:p>
            <a:pPr defTabSz="365751">
              <a:buFont typeface="Wingdings"/>
              <a:buChar char="Ø"/>
            </a:pPr>
            <a:r>
              <a:rPr lang="en-US" sz="2533">
                <a:cs typeface="Calibri"/>
              </a:rPr>
              <a:t>Put on lotion</a:t>
            </a:r>
          </a:p>
          <a:p>
            <a:pPr defTabSz="365751">
              <a:buFont typeface="Wingdings"/>
              <a:buChar char="Ø"/>
            </a:pPr>
            <a:r>
              <a:rPr lang="en-US" sz="2533">
                <a:cs typeface="Calibri"/>
              </a:rPr>
              <a:t>Cut or paint your fingernails</a:t>
            </a:r>
          </a:p>
          <a:p>
            <a:pPr defTabSz="365751">
              <a:buFont typeface="Wingdings"/>
              <a:buChar char="Ø"/>
            </a:pPr>
            <a:r>
              <a:rPr lang="en-US" sz="2533">
                <a:cs typeface="Calibri"/>
              </a:rPr>
              <a:t>Light candles</a:t>
            </a:r>
          </a:p>
          <a:p>
            <a:pPr defTabSz="365751">
              <a:buFont typeface="Wingdings"/>
              <a:buChar char="Ø"/>
            </a:pPr>
            <a:r>
              <a:rPr lang="en-US" sz="2533">
                <a:cs typeface="Calibri"/>
              </a:rPr>
              <a:t>Play your favorite song</a:t>
            </a:r>
          </a:p>
          <a:p>
            <a:pPr defTabSz="365751">
              <a:buFont typeface="Wingdings"/>
              <a:buChar char="Ø"/>
            </a:pPr>
            <a:r>
              <a:rPr lang="en-US" sz="2533">
                <a:cs typeface="Calibri"/>
              </a:rPr>
              <a:t>Laugh (at anything!)</a:t>
            </a:r>
          </a:p>
          <a:p>
            <a:pPr defTabSz="365751">
              <a:buFont typeface="Wingdings"/>
              <a:buChar char="Ø"/>
            </a:pPr>
            <a:r>
              <a:rPr lang="en-US" sz="2533">
                <a:cs typeface="Calibri"/>
              </a:rPr>
              <a:t>Go off the grid</a:t>
            </a:r>
          </a:p>
          <a:p>
            <a:pPr marL="274313" indent="-274313" defTabSz="365751"/>
            <a:endParaRPr lang="en-US" sz="2560">
              <a:cs typeface="Calibri"/>
            </a:endParaRPr>
          </a:p>
          <a:p>
            <a:pPr marL="274313" indent="-274313" defTabSz="365751"/>
            <a:endParaRPr lang="en-US" sz="2560">
              <a:cs typeface="Calibri"/>
            </a:endParaRPr>
          </a:p>
          <a:p>
            <a:endParaRPr lang="en-US">
              <a:cs typeface="Calibri"/>
            </a:endParaRPr>
          </a:p>
        </p:txBody>
      </p:sp>
      <p:sp>
        <p:nvSpPr>
          <p:cNvPr id="5" name="TextBox 4">
            <a:extLst>
              <a:ext uri="{FF2B5EF4-FFF2-40B4-BE49-F238E27FC236}">
                <a16:creationId xmlns:a16="http://schemas.microsoft.com/office/drawing/2014/main" id="{325AAB1A-4DFF-78B5-EC40-D162847177C5}"/>
              </a:ext>
            </a:extLst>
          </p:cNvPr>
          <p:cNvSpPr txBox="1"/>
          <p:nvPr/>
        </p:nvSpPr>
        <p:spPr>
          <a:xfrm>
            <a:off x="9140210" y="695836"/>
            <a:ext cx="2944479" cy="494430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Breathe​</a:t>
            </a:r>
            <a:endParaRPr kumimoji="0" lang="en-US" sz="2533" b="0" i="0" u="none" strike="noStrike" kern="1200" cap="none" spc="0" normalizeH="0" baseline="0" noProof="0">
              <a:ln>
                <a:noFill/>
              </a:ln>
              <a:solidFill>
                <a:srgbClr val="771B61"/>
              </a:solidFill>
              <a:effectLst/>
              <a:uLnTx/>
              <a:uFillTx/>
              <a:latin typeface="Calibri"/>
              <a:ea typeface="+mn-ea"/>
              <a:cs typeface="+mn-cs"/>
            </a:endParaRP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Step outside​</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Journal​</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Sing and dance​</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Stretch​</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Shower​</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Close your eyes​</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Text a friend​</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Say thank you​</a:t>
            </a:r>
          </a:p>
          <a:p>
            <a:pPr marL="457189" marR="0" lvl="0" indent="-457189" algn="l" defTabSz="365751" rtl="0" eaLnBrk="1" fontAlgn="auto" latinLnBrk="0" hangingPunct="1">
              <a:lnSpc>
                <a:spcPct val="100000"/>
              </a:lnSpc>
              <a:spcBef>
                <a:spcPts val="0"/>
              </a:spcBef>
              <a:spcAft>
                <a:spcPts val="800"/>
              </a:spcAft>
              <a:buClrTx/>
              <a:buSzTx/>
              <a:buFont typeface="Wingdings"/>
              <a:buChar char="Ø"/>
              <a:tabLst/>
              <a:defRPr/>
            </a:pPr>
            <a:r>
              <a:rPr kumimoji="0" lang="en-US" sz="2533" b="0" i="0" u="none" strike="noStrike" kern="1200" cap="none" spc="0" normalizeH="0" baseline="0" noProof="0">
                <a:ln>
                  <a:noFill/>
                </a:ln>
                <a:solidFill>
                  <a:srgbClr val="771B61"/>
                </a:solidFill>
                <a:effectLst/>
                <a:uLnTx/>
                <a:uFillTx/>
                <a:latin typeface="Calibri"/>
                <a:ea typeface="+mn-ea"/>
                <a:cs typeface="Arial"/>
              </a:rPr>
              <a:t>Color or draw</a:t>
            </a:r>
            <a:endParaRPr kumimoji="0" lang="en-US" sz="2533" b="0" i="0" u="none" strike="noStrike" kern="1200" cap="none" spc="0" normalizeH="0" baseline="0" noProof="0">
              <a:ln>
                <a:noFill/>
              </a:ln>
              <a:solidFill>
                <a:srgbClr val="666D70"/>
              </a:solidFill>
              <a:effectLst/>
              <a:uLnTx/>
              <a:uFillTx/>
              <a:latin typeface="Calibri"/>
              <a:ea typeface="+mn-ea"/>
              <a:cs typeface="Calibri"/>
            </a:endParaRPr>
          </a:p>
        </p:txBody>
      </p:sp>
    </p:spTree>
    <p:extLst>
      <p:ext uri="{BB962C8B-B14F-4D97-AF65-F5344CB8AC3E}">
        <p14:creationId xmlns:p14="http://schemas.microsoft.com/office/powerpoint/2010/main" val="3018386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3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174F9396-3D87-97BE-D7AC-C424A647AA27}"/>
              </a:ext>
            </a:extLst>
          </p:cNvPr>
          <p:cNvSpPr>
            <a:spLocks noGrp="1"/>
          </p:cNvSpPr>
          <p:nvPr>
            <p:ph type="title"/>
          </p:nvPr>
        </p:nvSpPr>
        <p:spPr>
          <a:xfrm>
            <a:off x="808638" y="386930"/>
            <a:ext cx="9236700" cy="1188951"/>
          </a:xfrm>
        </p:spPr>
        <p:txBody>
          <a:bodyPr lIns="121920" tIns="60960" rIns="121920" bIns="60960" anchor="b">
            <a:normAutofit/>
          </a:bodyPr>
          <a:lstStyle/>
          <a:p>
            <a:r>
              <a:rPr lang="en-US" sz="5467"/>
              <a:t>What else can I do?</a:t>
            </a:r>
          </a:p>
        </p:txBody>
      </p:sp>
      <p:grpSp>
        <p:nvGrpSpPr>
          <p:cNvPr id="25" name="Group 24">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998368"/>
            <a:ext cx="11695032" cy="782176"/>
            <a:chOff x="-2" y="1998368"/>
            <a:chExt cx="11695083" cy="782176"/>
          </a:xfrm>
        </p:grpSpPr>
        <p:sp>
          <p:nvSpPr>
            <p:cNvPr id="26" name="Rectangle 25">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29" name="Rectangle 2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203079"/>
            <a:ext cx="11383361"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9" name="Content Placeholder 2">
            <a:extLst>
              <a:ext uri="{FF2B5EF4-FFF2-40B4-BE49-F238E27FC236}">
                <a16:creationId xmlns:a16="http://schemas.microsoft.com/office/drawing/2014/main" id="{5C60C5FB-9DCE-2D8E-F194-3537D42209DD}"/>
              </a:ext>
            </a:extLst>
          </p:cNvPr>
          <p:cNvGraphicFramePr>
            <a:graphicFrameLocks noGrp="1"/>
          </p:cNvGraphicFramePr>
          <p:nvPr>
            <p:ph idx="1"/>
          </p:nvPr>
        </p:nvGraphicFramePr>
        <p:xfrm>
          <a:off x="825264" y="2598709"/>
          <a:ext cx="10039472" cy="343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01092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4" name="Content Placeholder 3" descr="A stuffed animal in a container&#10;&#10;Description automatically generated">
            <a:extLst>
              <a:ext uri="{FF2B5EF4-FFF2-40B4-BE49-F238E27FC236}">
                <a16:creationId xmlns:a16="http://schemas.microsoft.com/office/drawing/2014/main" id="{97765A4F-CDCD-7FB2-06BF-AE70FFF8C142}"/>
              </a:ext>
            </a:extLst>
          </p:cNvPr>
          <p:cNvPicPr>
            <a:picLocks noGrp="1" noChangeAspect="1"/>
          </p:cNvPicPr>
          <p:nvPr>
            <p:ph idx="1"/>
          </p:nvPr>
        </p:nvPicPr>
        <p:blipFill rotWithShape="1">
          <a:blip r:embed="rId2"/>
          <a:srcRect t="19239" b="5775"/>
          <a:stretch/>
        </p:blipFill>
        <p:spPr>
          <a:xfrm>
            <a:off x="27" y="1282"/>
            <a:ext cx="12191973" cy="6856719"/>
          </a:xfrm>
          <a:prstGeom prst="rect">
            <a:avLst/>
          </a:prstGeom>
        </p:spPr>
      </p:pic>
    </p:spTree>
    <p:extLst>
      <p:ext uri="{BB962C8B-B14F-4D97-AF65-F5344CB8AC3E}">
        <p14:creationId xmlns:p14="http://schemas.microsoft.com/office/powerpoint/2010/main" val="38483925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8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5" descr="Text, letter&#10;&#10;Description automatically generated">
            <a:extLst>
              <a:ext uri="{FF2B5EF4-FFF2-40B4-BE49-F238E27FC236}">
                <a16:creationId xmlns:a16="http://schemas.microsoft.com/office/drawing/2014/main" id="{F34DBDEA-6DCD-75E2-FA46-BB6B37E24EBB}"/>
              </a:ext>
            </a:extLst>
          </p:cNvPr>
          <p:cNvPicPr>
            <a:picLocks noGrp="1" noChangeAspect="1"/>
          </p:cNvPicPr>
          <p:nvPr>
            <p:ph idx="1"/>
          </p:nvPr>
        </p:nvPicPr>
        <p:blipFill rotWithShape="1">
          <a:blip r:embed="rId2"/>
          <a:srcRect r="245" b="-1"/>
          <a:stretch/>
        </p:blipFill>
        <p:spPr>
          <a:xfrm>
            <a:off x="1155547" y="637761"/>
            <a:ext cx="9889808" cy="557677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950276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771B61"/>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09"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C15041E-F26E-F358-7850-650AA6AB3B6C}"/>
              </a:ext>
            </a:extLst>
          </p:cNvPr>
          <p:cNvSpPr>
            <a:spLocks noGrp="1"/>
          </p:cNvSpPr>
          <p:nvPr>
            <p:ph idx="1"/>
          </p:nvPr>
        </p:nvSpPr>
        <p:spPr>
          <a:xfrm>
            <a:off x="1392668" y="2398956"/>
            <a:ext cx="9406665" cy="3526144"/>
          </a:xfrm>
        </p:spPr>
        <p:txBody>
          <a:bodyPr lIns="121920" tIns="60960" rIns="121920" bIns="60960">
            <a:normAutofit/>
          </a:bodyPr>
          <a:lstStyle/>
          <a:p>
            <a:pPr marL="0" indent="0">
              <a:buNone/>
            </a:pPr>
            <a:r>
              <a:rPr lang="en-US" sz="2000">
                <a:solidFill>
                  <a:schemeClr val="bg1"/>
                </a:solidFill>
                <a:ea typeface="Calibri"/>
                <a:cs typeface="Calibri"/>
              </a:rPr>
              <a:t>Let's talk about grief...</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5"/>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192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34">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46" name="Rectangle 36">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useBgFill="1">
        <p:nvSpPr>
          <p:cNvPr id="29" name="Rectangle 2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4560" y="643468"/>
            <a:ext cx="9901640" cy="55710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528" y="2744999"/>
            <a:ext cx="2822673" cy="14856"/>
          </a:xfrm>
          <a:custGeom>
            <a:avLst/>
            <a:gdLst>
              <a:gd name="csX0" fmla="*/ 0 w 2822673"/>
              <a:gd name="csY0" fmla="*/ 0 h 14856"/>
              <a:gd name="csX1" fmla="*/ 564533 w 2822673"/>
              <a:gd name="csY1" fmla="*/ 0 h 14856"/>
              <a:gd name="csX2" fmla="*/ 1100842 w 2822673"/>
              <a:gd name="csY2" fmla="*/ 0 h 14856"/>
              <a:gd name="csX3" fmla="*/ 1637150 w 2822673"/>
              <a:gd name="csY3" fmla="*/ 0 h 14856"/>
              <a:gd name="csX4" fmla="*/ 2258137 w 2822673"/>
              <a:gd name="csY4" fmla="*/ 0 h 14856"/>
              <a:gd name="csX5" fmla="*/ 2822673 w 2822673"/>
              <a:gd name="csY5" fmla="*/ 0 h 14856"/>
              <a:gd name="csX6" fmla="*/ 2822673 w 2822673"/>
              <a:gd name="csY6" fmla="*/ 14856 h 14856"/>
              <a:gd name="csX7" fmla="*/ 2258137 w 2822673"/>
              <a:gd name="csY7" fmla="*/ 14856 h 14856"/>
              <a:gd name="csX8" fmla="*/ 1778283 w 2822673"/>
              <a:gd name="csY8" fmla="*/ 14856 h 14856"/>
              <a:gd name="csX9" fmla="*/ 1241975 w 2822673"/>
              <a:gd name="csY9" fmla="*/ 14856 h 14856"/>
              <a:gd name="csX10" fmla="*/ 705667 w 2822673"/>
              <a:gd name="csY10" fmla="*/ 14856 h 14856"/>
              <a:gd name="csX11" fmla="*/ 0 w 2822673"/>
              <a:gd name="csY11" fmla="*/ 14856 h 14856"/>
              <a:gd name="csX12" fmla="*/ 0 w 2822673"/>
              <a:gd name="csY12" fmla="*/ 0 h 14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22673" h="14856" fill="none" extrusionOk="0">
                <a:moveTo>
                  <a:pt x="0" y="0"/>
                </a:moveTo>
                <a:cubicBezTo>
                  <a:pt x="197246" y="-12035"/>
                  <a:pt x="408153" y="-8477"/>
                  <a:pt x="564533" y="0"/>
                </a:cubicBezTo>
                <a:cubicBezTo>
                  <a:pt x="710616" y="-68920"/>
                  <a:pt x="943495" y="32130"/>
                  <a:pt x="1100842" y="0"/>
                </a:cubicBezTo>
                <a:cubicBezTo>
                  <a:pt x="1279439" y="-6040"/>
                  <a:pt x="1464465" y="3117"/>
                  <a:pt x="1637150" y="0"/>
                </a:cubicBezTo>
                <a:cubicBezTo>
                  <a:pt x="1818023" y="2055"/>
                  <a:pt x="1977279" y="-16016"/>
                  <a:pt x="2258137" y="0"/>
                </a:cubicBezTo>
                <a:cubicBezTo>
                  <a:pt x="2570145" y="24512"/>
                  <a:pt x="2681452" y="-19128"/>
                  <a:pt x="2822673" y="0"/>
                </a:cubicBezTo>
                <a:cubicBezTo>
                  <a:pt x="2822075" y="6284"/>
                  <a:pt x="2822341" y="8099"/>
                  <a:pt x="2822673" y="14856"/>
                </a:cubicBezTo>
                <a:cubicBezTo>
                  <a:pt x="2565146" y="-2863"/>
                  <a:pt x="2435866" y="18171"/>
                  <a:pt x="2258137" y="14856"/>
                </a:cubicBezTo>
                <a:cubicBezTo>
                  <a:pt x="2149735" y="46927"/>
                  <a:pt x="1922112" y="28412"/>
                  <a:pt x="1778283" y="14856"/>
                </a:cubicBezTo>
                <a:cubicBezTo>
                  <a:pt x="1656643" y="38380"/>
                  <a:pt x="1472764" y="-10022"/>
                  <a:pt x="1241975" y="14856"/>
                </a:cubicBezTo>
                <a:cubicBezTo>
                  <a:pt x="1015276" y="44434"/>
                  <a:pt x="836564" y="47949"/>
                  <a:pt x="705667" y="14856"/>
                </a:cubicBezTo>
                <a:cubicBezTo>
                  <a:pt x="564129" y="26033"/>
                  <a:pt x="197244" y="39120"/>
                  <a:pt x="0" y="14856"/>
                </a:cubicBezTo>
                <a:cubicBezTo>
                  <a:pt x="-55" y="9380"/>
                  <a:pt x="386" y="2324"/>
                  <a:pt x="0" y="0"/>
                </a:cubicBezTo>
                <a:close/>
              </a:path>
              <a:path w="2822673" h="14856" stroke="0" extrusionOk="0">
                <a:moveTo>
                  <a:pt x="0" y="0"/>
                </a:moveTo>
                <a:cubicBezTo>
                  <a:pt x="186559" y="-43824"/>
                  <a:pt x="289064" y="-13593"/>
                  <a:pt x="508081" y="0"/>
                </a:cubicBezTo>
                <a:cubicBezTo>
                  <a:pt x="730981" y="13955"/>
                  <a:pt x="857575" y="-3525"/>
                  <a:pt x="1129067" y="0"/>
                </a:cubicBezTo>
                <a:cubicBezTo>
                  <a:pt x="1374007" y="-12267"/>
                  <a:pt x="1527549" y="-11208"/>
                  <a:pt x="1608922" y="0"/>
                </a:cubicBezTo>
                <a:cubicBezTo>
                  <a:pt x="1740283" y="206"/>
                  <a:pt x="1938016" y="11956"/>
                  <a:pt x="2088777" y="0"/>
                </a:cubicBezTo>
                <a:cubicBezTo>
                  <a:pt x="2240828" y="-17950"/>
                  <a:pt x="2479063" y="-63559"/>
                  <a:pt x="2822673" y="0"/>
                </a:cubicBezTo>
                <a:cubicBezTo>
                  <a:pt x="2823503" y="3092"/>
                  <a:pt x="2823753" y="9376"/>
                  <a:pt x="2822673" y="14856"/>
                </a:cubicBezTo>
                <a:cubicBezTo>
                  <a:pt x="2731177" y="26082"/>
                  <a:pt x="2570468" y="-16084"/>
                  <a:pt x="2286363" y="14856"/>
                </a:cubicBezTo>
                <a:cubicBezTo>
                  <a:pt x="2011037" y="15675"/>
                  <a:pt x="1841810" y="28479"/>
                  <a:pt x="1750055" y="14856"/>
                </a:cubicBezTo>
                <a:cubicBezTo>
                  <a:pt x="1664392" y="-27482"/>
                  <a:pt x="1512610" y="23591"/>
                  <a:pt x="1213749" y="14856"/>
                </a:cubicBezTo>
                <a:cubicBezTo>
                  <a:pt x="936728" y="-28855"/>
                  <a:pt x="744125" y="-3136"/>
                  <a:pt x="592759" y="14856"/>
                </a:cubicBezTo>
                <a:cubicBezTo>
                  <a:pt x="397124" y="-12922"/>
                  <a:pt x="200873" y="45509"/>
                  <a:pt x="0" y="14856"/>
                </a:cubicBezTo>
                <a:cubicBezTo>
                  <a:pt x="-230" y="12273"/>
                  <a:pt x="-1149" y="3571"/>
                  <a:pt x="0" y="0"/>
                </a:cubicBezTo>
                <a:close/>
              </a:path>
              <a:path w="2822673" h="14856" fill="none" stroke="0" extrusionOk="0">
                <a:moveTo>
                  <a:pt x="0" y="0"/>
                </a:moveTo>
                <a:cubicBezTo>
                  <a:pt x="176061" y="-57464"/>
                  <a:pt x="373354" y="41266"/>
                  <a:pt x="564533" y="0"/>
                </a:cubicBezTo>
                <a:cubicBezTo>
                  <a:pt x="739442" y="-64397"/>
                  <a:pt x="896596" y="50543"/>
                  <a:pt x="1100842" y="0"/>
                </a:cubicBezTo>
                <a:cubicBezTo>
                  <a:pt x="1240464" y="-51983"/>
                  <a:pt x="1449314" y="78802"/>
                  <a:pt x="1637150" y="0"/>
                </a:cubicBezTo>
                <a:cubicBezTo>
                  <a:pt x="1782306" y="-12191"/>
                  <a:pt x="1942260" y="2361"/>
                  <a:pt x="2258137" y="0"/>
                </a:cubicBezTo>
                <a:cubicBezTo>
                  <a:pt x="2563370" y="15418"/>
                  <a:pt x="2662949" y="8512"/>
                  <a:pt x="2822673" y="0"/>
                </a:cubicBezTo>
                <a:cubicBezTo>
                  <a:pt x="2822278" y="6319"/>
                  <a:pt x="2821673" y="7996"/>
                  <a:pt x="2822673" y="14856"/>
                </a:cubicBezTo>
                <a:cubicBezTo>
                  <a:pt x="2615979" y="58629"/>
                  <a:pt x="2359081" y="-4041"/>
                  <a:pt x="2258137" y="14856"/>
                </a:cubicBezTo>
                <a:cubicBezTo>
                  <a:pt x="2131076" y="75221"/>
                  <a:pt x="1961980" y="20939"/>
                  <a:pt x="1778283" y="14856"/>
                </a:cubicBezTo>
                <a:cubicBezTo>
                  <a:pt x="1676112" y="-38046"/>
                  <a:pt x="1398626" y="-1605"/>
                  <a:pt x="1241975" y="14856"/>
                </a:cubicBezTo>
                <a:cubicBezTo>
                  <a:pt x="1014642" y="39905"/>
                  <a:pt x="846268" y="37578"/>
                  <a:pt x="705667" y="14856"/>
                </a:cubicBezTo>
                <a:cubicBezTo>
                  <a:pt x="534936" y="-30692"/>
                  <a:pt x="152558" y="29259"/>
                  <a:pt x="0" y="14856"/>
                </a:cubicBezTo>
                <a:cubicBezTo>
                  <a:pt x="-65" y="8719"/>
                  <a:pt x="-403" y="2803"/>
                  <a:pt x="0" y="0"/>
                </a:cubicBezTo>
                <a:close/>
              </a:path>
              <a:path w="2822673" h="14856" fill="none" stroke="0" extrusionOk="0">
                <a:moveTo>
                  <a:pt x="0" y="0"/>
                </a:moveTo>
                <a:cubicBezTo>
                  <a:pt x="199107" y="-9525"/>
                  <a:pt x="381230" y="45313"/>
                  <a:pt x="564533" y="0"/>
                </a:cubicBezTo>
                <a:cubicBezTo>
                  <a:pt x="716678" y="-71411"/>
                  <a:pt x="890647" y="12350"/>
                  <a:pt x="1100842" y="0"/>
                </a:cubicBezTo>
                <a:cubicBezTo>
                  <a:pt x="1267504" y="-44202"/>
                  <a:pt x="1480966" y="23973"/>
                  <a:pt x="1637150" y="0"/>
                </a:cubicBezTo>
                <a:cubicBezTo>
                  <a:pt x="1804903" y="25294"/>
                  <a:pt x="1951569" y="-6607"/>
                  <a:pt x="2258137" y="0"/>
                </a:cubicBezTo>
                <a:cubicBezTo>
                  <a:pt x="2546212" y="9048"/>
                  <a:pt x="2668404" y="-3408"/>
                  <a:pt x="2822673" y="0"/>
                </a:cubicBezTo>
                <a:cubicBezTo>
                  <a:pt x="2822778" y="5923"/>
                  <a:pt x="2822085" y="7887"/>
                  <a:pt x="2822673" y="14856"/>
                </a:cubicBezTo>
                <a:cubicBezTo>
                  <a:pt x="2636774" y="28634"/>
                  <a:pt x="2425640" y="-4141"/>
                  <a:pt x="2258137" y="14856"/>
                </a:cubicBezTo>
                <a:cubicBezTo>
                  <a:pt x="2101304" y="66412"/>
                  <a:pt x="1918122" y="11588"/>
                  <a:pt x="1778283" y="14856"/>
                </a:cubicBezTo>
                <a:cubicBezTo>
                  <a:pt x="1713800" y="27412"/>
                  <a:pt x="1480601" y="-7950"/>
                  <a:pt x="1241975" y="14856"/>
                </a:cubicBezTo>
                <a:cubicBezTo>
                  <a:pt x="1021359" y="19347"/>
                  <a:pt x="875446" y="28473"/>
                  <a:pt x="705667" y="14856"/>
                </a:cubicBezTo>
                <a:cubicBezTo>
                  <a:pt x="539930" y="76421"/>
                  <a:pt x="273147" y="11849"/>
                  <a:pt x="0" y="14856"/>
                </a:cubicBezTo>
                <a:cubicBezTo>
                  <a:pt x="-304" y="9560"/>
                  <a:pt x="373" y="283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117005"/>
                      <a:gd name="connsiteY0" fmla="*/ 0 h 11142"/>
                      <a:gd name="connsiteX1" fmla="*/ 423400 w 2117005"/>
                      <a:gd name="connsiteY1" fmla="*/ 0 h 11142"/>
                      <a:gd name="connsiteX2" fmla="*/ 825632 w 2117005"/>
                      <a:gd name="connsiteY2" fmla="*/ 0 h 11142"/>
                      <a:gd name="connsiteX3" fmla="*/ 1227863 w 2117005"/>
                      <a:gd name="connsiteY3" fmla="*/ 0 h 11142"/>
                      <a:gd name="connsiteX4" fmla="*/ 1693603 w 2117005"/>
                      <a:gd name="connsiteY4" fmla="*/ 0 h 11142"/>
                      <a:gd name="connsiteX5" fmla="*/ 2117005 w 2117005"/>
                      <a:gd name="connsiteY5" fmla="*/ 0 h 11142"/>
                      <a:gd name="connsiteX6" fmla="*/ 2117005 w 2117005"/>
                      <a:gd name="connsiteY6" fmla="*/ 11142 h 11142"/>
                      <a:gd name="connsiteX7" fmla="*/ 1693603 w 2117005"/>
                      <a:gd name="connsiteY7" fmla="*/ 11142 h 11142"/>
                      <a:gd name="connsiteX8" fmla="*/ 1333713 w 2117005"/>
                      <a:gd name="connsiteY8" fmla="*/ 11142 h 11142"/>
                      <a:gd name="connsiteX9" fmla="*/ 931482 w 2117005"/>
                      <a:gd name="connsiteY9" fmla="*/ 11142 h 11142"/>
                      <a:gd name="connsiteX10" fmla="*/ 529251 w 2117005"/>
                      <a:gd name="connsiteY10" fmla="*/ 11142 h 11142"/>
                      <a:gd name="connsiteX11" fmla="*/ 0 w 2117005"/>
                      <a:gd name="connsiteY11" fmla="*/ 11142 h 11142"/>
                      <a:gd name="connsiteX12" fmla="*/ 0 w 2117005"/>
                      <a:gd name="connsiteY12" fmla="*/ 0 h 11142"/>
                      <a:gd name="connsiteX0" fmla="*/ 0 w 2117005"/>
                      <a:gd name="connsiteY0" fmla="*/ 0 h 11142"/>
                      <a:gd name="connsiteX1" fmla="*/ 381061 w 2117005"/>
                      <a:gd name="connsiteY1" fmla="*/ 0 h 11142"/>
                      <a:gd name="connsiteX2" fmla="*/ 846801 w 2117005"/>
                      <a:gd name="connsiteY2" fmla="*/ 0 h 11142"/>
                      <a:gd name="connsiteX3" fmla="*/ 1206692 w 2117005"/>
                      <a:gd name="connsiteY3" fmla="*/ 0 h 11142"/>
                      <a:gd name="connsiteX4" fmla="*/ 1566583 w 2117005"/>
                      <a:gd name="connsiteY4" fmla="*/ 0 h 11142"/>
                      <a:gd name="connsiteX5" fmla="*/ 2117005 w 2117005"/>
                      <a:gd name="connsiteY5" fmla="*/ 0 h 11142"/>
                      <a:gd name="connsiteX6" fmla="*/ 2117005 w 2117005"/>
                      <a:gd name="connsiteY6" fmla="*/ 11142 h 11142"/>
                      <a:gd name="connsiteX7" fmla="*/ 1714773 w 2117005"/>
                      <a:gd name="connsiteY7" fmla="*/ 11142 h 11142"/>
                      <a:gd name="connsiteX8" fmla="*/ 1312542 w 2117005"/>
                      <a:gd name="connsiteY8" fmla="*/ 11142 h 11142"/>
                      <a:gd name="connsiteX9" fmla="*/ 910312 w 2117005"/>
                      <a:gd name="connsiteY9" fmla="*/ 11142 h 11142"/>
                      <a:gd name="connsiteX10" fmla="*/ 444570 w 2117005"/>
                      <a:gd name="connsiteY10" fmla="*/ 11142 h 11142"/>
                      <a:gd name="connsiteX11" fmla="*/ 0 w 2117005"/>
                      <a:gd name="connsiteY11" fmla="*/ 11142 h 11142"/>
                      <a:gd name="connsiteX12" fmla="*/ 0 w 2117005"/>
                      <a:gd name="connsiteY12" fmla="*/ 0 h 11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7005" h="11142" fill="none" extrusionOk="0">
                        <a:moveTo>
                          <a:pt x="0" y="0"/>
                        </a:moveTo>
                        <a:cubicBezTo>
                          <a:pt x="144114" y="602"/>
                          <a:pt x="292179" y="5566"/>
                          <a:pt x="423400" y="0"/>
                        </a:cubicBezTo>
                        <a:cubicBezTo>
                          <a:pt x="527773" y="-39233"/>
                          <a:pt x="689126" y="10771"/>
                          <a:pt x="825632" y="0"/>
                        </a:cubicBezTo>
                        <a:cubicBezTo>
                          <a:pt x="954695" y="-11272"/>
                          <a:pt x="1112055" y="15440"/>
                          <a:pt x="1227863" y="0"/>
                        </a:cubicBezTo>
                        <a:cubicBezTo>
                          <a:pt x="1352918" y="5745"/>
                          <a:pt x="1473221" y="-5753"/>
                          <a:pt x="1693603" y="0"/>
                        </a:cubicBezTo>
                        <a:cubicBezTo>
                          <a:pt x="1924076" y="2952"/>
                          <a:pt x="2008599" y="-16388"/>
                          <a:pt x="2117005" y="0"/>
                        </a:cubicBezTo>
                        <a:cubicBezTo>
                          <a:pt x="2116737" y="4474"/>
                          <a:pt x="2116677" y="5963"/>
                          <a:pt x="2117005" y="11142"/>
                        </a:cubicBezTo>
                        <a:cubicBezTo>
                          <a:pt x="1956143" y="11332"/>
                          <a:pt x="1785852" y="9402"/>
                          <a:pt x="1693603" y="11142"/>
                        </a:cubicBezTo>
                        <a:cubicBezTo>
                          <a:pt x="1593514" y="31579"/>
                          <a:pt x="1435704" y="15794"/>
                          <a:pt x="1333713" y="11142"/>
                        </a:cubicBezTo>
                        <a:cubicBezTo>
                          <a:pt x="1264117" y="29286"/>
                          <a:pt x="1102179" y="-3132"/>
                          <a:pt x="931482" y="11142"/>
                        </a:cubicBezTo>
                        <a:cubicBezTo>
                          <a:pt x="760619" y="16249"/>
                          <a:pt x="635540" y="31209"/>
                          <a:pt x="529251" y="11142"/>
                        </a:cubicBezTo>
                        <a:cubicBezTo>
                          <a:pt x="393645" y="17035"/>
                          <a:pt x="173682" y="30030"/>
                          <a:pt x="0" y="11142"/>
                        </a:cubicBezTo>
                        <a:cubicBezTo>
                          <a:pt x="-171" y="7119"/>
                          <a:pt x="356" y="2085"/>
                          <a:pt x="0" y="0"/>
                        </a:cubicBezTo>
                        <a:close/>
                      </a:path>
                      <a:path w="2117005" h="11142" stroke="0" extrusionOk="0">
                        <a:moveTo>
                          <a:pt x="0" y="0"/>
                        </a:moveTo>
                        <a:cubicBezTo>
                          <a:pt x="120399" y="-23874"/>
                          <a:pt x="216777" y="-13486"/>
                          <a:pt x="381061" y="0"/>
                        </a:cubicBezTo>
                        <a:cubicBezTo>
                          <a:pt x="559431" y="10373"/>
                          <a:pt x="643016" y="3331"/>
                          <a:pt x="846801" y="0"/>
                        </a:cubicBezTo>
                        <a:cubicBezTo>
                          <a:pt x="1025535" y="-6686"/>
                          <a:pt x="1135616" y="-17164"/>
                          <a:pt x="1206692" y="0"/>
                        </a:cubicBezTo>
                        <a:cubicBezTo>
                          <a:pt x="1301562" y="14451"/>
                          <a:pt x="1462221" y="-13692"/>
                          <a:pt x="1566583" y="0"/>
                        </a:cubicBezTo>
                        <a:cubicBezTo>
                          <a:pt x="1663771" y="29241"/>
                          <a:pt x="1857266" y="-17819"/>
                          <a:pt x="2117005" y="0"/>
                        </a:cubicBezTo>
                        <a:cubicBezTo>
                          <a:pt x="2116982" y="2293"/>
                          <a:pt x="2117771" y="6115"/>
                          <a:pt x="2117005" y="11142"/>
                        </a:cubicBezTo>
                        <a:cubicBezTo>
                          <a:pt x="2026251" y="24654"/>
                          <a:pt x="1936356" y="1858"/>
                          <a:pt x="1714773" y="11142"/>
                        </a:cubicBezTo>
                        <a:cubicBezTo>
                          <a:pt x="1514060" y="7443"/>
                          <a:pt x="1383740" y="39254"/>
                          <a:pt x="1312542" y="11142"/>
                        </a:cubicBezTo>
                        <a:cubicBezTo>
                          <a:pt x="1224294" y="-28254"/>
                          <a:pt x="1131951" y="27949"/>
                          <a:pt x="910312" y="11142"/>
                        </a:cubicBezTo>
                        <a:cubicBezTo>
                          <a:pt x="717551" y="-22801"/>
                          <a:pt x="562577" y="10238"/>
                          <a:pt x="444570" y="11142"/>
                        </a:cubicBezTo>
                        <a:cubicBezTo>
                          <a:pt x="303066" y="-9899"/>
                          <a:pt x="156686" y="15003"/>
                          <a:pt x="0" y="11142"/>
                        </a:cubicBezTo>
                        <a:cubicBezTo>
                          <a:pt x="-18" y="9125"/>
                          <a:pt x="-820" y="2486"/>
                          <a:pt x="0" y="0"/>
                        </a:cubicBezTo>
                        <a:close/>
                      </a:path>
                      <a:path w="2117005" h="11142" fill="none" stroke="0" extrusionOk="0">
                        <a:moveTo>
                          <a:pt x="0" y="0"/>
                        </a:moveTo>
                        <a:cubicBezTo>
                          <a:pt x="147384" y="-24649"/>
                          <a:pt x="299825" y="25283"/>
                          <a:pt x="423400" y="0"/>
                        </a:cubicBezTo>
                        <a:cubicBezTo>
                          <a:pt x="554982" y="-30901"/>
                          <a:pt x="676450" y="14196"/>
                          <a:pt x="825632" y="0"/>
                        </a:cubicBezTo>
                        <a:cubicBezTo>
                          <a:pt x="957829" y="-41597"/>
                          <a:pt x="1100001" y="33282"/>
                          <a:pt x="1227863" y="0"/>
                        </a:cubicBezTo>
                        <a:cubicBezTo>
                          <a:pt x="1347659" y="-1558"/>
                          <a:pt x="1452722" y="999"/>
                          <a:pt x="1693603" y="0"/>
                        </a:cubicBezTo>
                        <a:cubicBezTo>
                          <a:pt x="1911537" y="3144"/>
                          <a:pt x="1997384" y="304"/>
                          <a:pt x="2117005" y="0"/>
                        </a:cubicBezTo>
                        <a:cubicBezTo>
                          <a:pt x="2116795" y="4595"/>
                          <a:pt x="2116423" y="5860"/>
                          <a:pt x="2117005" y="11142"/>
                        </a:cubicBezTo>
                        <a:cubicBezTo>
                          <a:pt x="1958864" y="29521"/>
                          <a:pt x="1783189" y="3276"/>
                          <a:pt x="1693603" y="11142"/>
                        </a:cubicBezTo>
                        <a:cubicBezTo>
                          <a:pt x="1600303" y="29710"/>
                          <a:pt x="1444708" y="12836"/>
                          <a:pt x="1333713" y="11142"/>
                        </a:cubicBezTo>
                        <a:cubicBezTo>
                          <a:pt x="1266840" y="-6882"/>
                          <a:pt x="1084106" y="-3041"/>
                          <a:pt x="931482" y="11142"/>
                        </a:cubicBezTo>
                        <a:cubicBezTo>
                          <a:pt x="767236" y="43286"/>
                          <a:pt x="631787" y="29219"/>
                          <a:pt x="529251" y="11142"/>
                        </a:cubicBezTo>
                        <a:cubicBezTo>
                          <a:pt x="424661" y="-12260"/>
                          <a:pt x="135146" y="30066"/>
                          <a:pt x="0" y="11142"/>
                        </a:cubicBezTo>
                        <a:cubicBezTo>
                          <a:pt x="-118" y="6634"/>
                          <a:pt x="-243" y="208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CCEB503F-44D1-5858-CECE-BCAFD13B6282}"/>
              </a:ext>
            </a:extLst>
          </p:cNvPr>
          <p:cNvSpPr>
            <a:spLocks noGrp="1"/>
          </p:cNvSpPr>
          <p:nvPr>
            <p:ph idx="1"/>
          </p:nvPr>
        </p:nvSpPr>
        <p:spPr>
          <a:xfrm>
            <a:off x="1351377" y="3144268"/>
            <a:ext cx="3447260" cy="2697529"/>
          </a:xfrm>
        </p:spPr>
        <p:txBody>
          <a:bodyPr lIns="121920" tIns="60960" rIns="121920" bIns="60960" anchor="t">
            <a:normAutofit/>
          </a:bodyPr>
          <a:lstStyle/>
          <a:p>
            <a:pPr marL="0" indent="0" algn="ctr" defTabSz="493764">
              <a:buNone/>
            </a:pPr>
            <a:r>
              <a:rPr lang="en-US" sz="3456">
                <a:cs typeface="Calibri"/>
              </a:rPr>
              <a:t>Grief is a normal and natural response to loss.</a:t>
            </a:r>
          </a:p>
          <a:p>
            <a:pPr marL="0" indent="0">
              <a:buNone/>
            </a:pPr>
            <a:endParaRPr lang="en-US" sz="2267">
              <a:cs typeface="Calibri"/>
            </a:endParaRPr>
          </a:p>
        </p:txBody>
      </p:sp>
      <p:pic>
        <p:nvPicPr>
          <p:cNvPr id="6" name="Picture 6" descr="Diagram&#10;&#10;Description automatically generated">
            <a:extLst>
              <a:ext uri="{FF2B5EF4-FFF2-40B4-BE49-F238E27FC236}">
                <a16:creationId xmlns:a16="http://schemas.microsoft.com/office/drawing/2014/main" id="{0AEB9386-2C43-F34D-E245-D15332F4AD9B}"/>
              </a:ext>
            </a:extLst>
          </p:cNvPr>
          <p:cNvPicPr>
            <a:picLocks noChangeAspect="1"/>
          </p:cNvPicPr>
          <p:nvPr/>
        </p:nvPicPr>
        <p:blipFill rotWithShape="1">
          <a:blip r:embed="rId2"/>
          <a:srcRect t="302" r="2" b="2"/>
          <a:stretch/>
        </p:blipFill>
        <p:spPr>
          <a:xfrm>
            <a:off x="5459498" y="643478"/>
            <a:ext cx="5587941" cy="557105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extBox 1">
            <a:extLst>
              <a:ext uri="{FF2B5EF4-FFF2-40B4-BE49-F238E27FC236}">
                <a16:creationId xmlns:a16="http://schemas.microsoft.com/office/drawing/2014/main" id="{D5EFF40F-3E67-F1FE-9314-7AEA69831A89}"/>
              </a:ext>
            </a:extLst>
          </p:cNvPr>
          <p:cNvSpPr txBox="1"/>
          <p:nvPr/>
        </p:nvSpPr>
        <p:spPr>
          <a:xfrm>
            <a:off x="1722696" y="1471375"/>
            <a:ext cx="2717541" cy="65492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493764" rtl="0" eaLnBrk="1" fontAlgn="auto" latinLnBrk="0" hangingPunct="1">
              <a:lnSpc>
                <a:spcPct val="100000"/>
              </a:lnSpc>
              <a:spcBef>
                <a:spcPts val="0"/>
              </a:spcBef>
              <a:spcAft>
                <a:spcPts val="800"/>
              </a:spcAft>
              <a:buClrTx/>
              <a:buSzTx/>
              <a:buFontTx/>
              <a:buNone/>
              <a:tabLst/>
              <a:defRPr/>
            </a:pPr>
            <a:r>
              <a:rPr kumimoji="0" lang="en-US" sz="3456" b="0" i="0" u="none" strike="noStrike" kern="1200" cap="none" spc="0" normalizeH="0" baseline="0" noProof="0">
                <a:ln>
                  <a:noFill/>
                </a:ln>
                <a:solidFill>
                  <a:srgbClr val="771B61"/>
                </a:solidFill>
                <a:effectLst/>
                <a:uLnTx/>
                <a:uFillTx/>
                <a:latin typeface="Calibri"/>
                <a:ea typeface="+mn-ea"/>
                <a:cs typeface="Calibri"/>
              </a:rPr>
              <a:t>What is grief?</a:t>
            </a:r>
            <a:endParaRPr kumimoji="0" lang="en-US" sz="4267" b="0" i="0" u="none" strike="noStrike" kern="1200" cap="none" spc="0" normalizeH="0" baseline="0" noProof="0">
              <a:ln>
                <a:noFill/>
              </a:ln>
              <a:solidFill>
                <a:srgbClr val="771B61"/>
              </a:solidFill>
              <a:effectLst/>
              <a:uLnTx/>
              <a:uFillTx/>
              <a:latin typeface="Calibri"/>
              <a:ea typeface="+mn-ea"/>
              <a:cs typeface="+mn-cs"/>
            </a:endParaRPr>
          </a:p>
        </p:txBody>
      </p:sp>
    </p:spTree>
    <p:extLst>
      <p:ext uri="{BB962C8B-B14F-4D97-AF65-F5344CB8AC3E}">
        <p14:creationId xmlns:p14="http://schemas.microsoft.com/office/powerpoint/2010/main" val="3665363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6" y="2357"/>
            <a:ext cx="1876653" cy="1766008"/>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7"/>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7" y="5721108"/>
            <a:ext cx="2261964"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33BC03F6-BA8A-4BAF-910F-0072B687812C}"/>
              </a:ext>
            </a:extLst>
          </p:cNvPr>
          <p:cNvGrpSpPr/>
          <p:nvPr/>
        </p:nvGrpSpPr>
        <p:grpSpPr>
          <a:xfrm>
            <a:off x="2105404" y="643467"/>
            <a:ext cx="7981193" cy="5542298"/>
            <a:chOff x="1524001" y="0"/>
            <a:chExt cx="6095999" cy="4233182"/>
          </a:xfrm>
        </p:grpSpPr>
        <p:pic>
          <p:nvPicPr>
            <p:cNvPr id="6" name="Picture 5">
              <a:extLst>
                <a:ext uri="{FF2B5EF4-FFF2-40B4-BE49-F238E27FC236}">
                  <a16:creationId xmlns:a16="http://schemas.microsoft.com/office/drawing/2014/main" id="{26E290E6-DC6A-44B7-B93E-9EC21D667E6A}"/>
                </a:ext>
              </a:extLst>
            </p:cNvPr>
            <p:cNvPicPr>
              <a:picLocks noChangeAspect="1"/>
            </p:cNvPicPr>
            <p:nvPr/>
          </p:nvPicPr>
          <p:blipFill rotWithShape="1">
            <a:blip r:embed="rId2"/>
            <a:srcRect b="11324"/>
            <a:stretch/>
          </p:blipFill>
          <p:spPr>
            <a:xfrm>
              <a:off x="1524001" y="0"/>
              <a:ext cx="6095999" cy="4054242"/>
            </a:xfrm>
            <a:prstGeom prst="rect">
              <a:avLst/>
            </a:prstGeom>
            <a:ln w="6350">
              <a:solidFill>
                <a:srgbClr val="798083"/>
              </a:solidFill>
            </a:ln>
          </p:spPr>
        </p:pic>
        <p:sp>
          <p:nvSpPr>
            <p:cNvPr id="3" name="Rectangle 2">
              <a:extLst>
                <a:ext uri="{FF2B5EF4-FFF2-40B4-BE49-F238E27FC236}">
                  <a16:creationId xmlns:a16="http://schemas.microsoft.com/office/drawing/2014/main" id="{760379BD-9466-4E05-A8AE-E7247EF459DF}"/>
                </a:ext>
              </a:extLst>
            </p:cNvPr>
            <p:cNvSpPr/>
            <p:nvPr/>
          </p:nvSpPr>
          <p:spPr>
            <a:xfrm>
              <a:off x="1524001" y="4070488"/>
              <a:ext cx="6095998" cy="162694"/>
            </a:xfrm>
            <a:prstGeom prst="rect">
              <a:avLst/>
            </a:prstGeom>
            <a:ln>
              <a:noFill/>
            </a:ln>
          </p:spPr>
          <p:txBody>
            <a:bodyPr wrap="square">
              <a:spAutoFit/>
            </a:bodyPr>
            <a:lstStyle/>
            <a:p>
              <a:pPr marL="0" marR="0" lvl="0" indent="0" algn="ctr" defTabSz="597393" rtl="0" eaLnBrk="1" fontAlgn="auto" latinLnBrk="0" hangingPunct="1">
                <a:lnSpc>
                  <a:spcPct val="100000"/>
                </a:lnSpc>
                <a:spcBef>
                  <a:spcPts val="0"/>
                </a:spcBef>
                <a:spcAft>
                  <a:spcPts val="800"/>
                </a:spcAft>
                <a:buClrTx/>
                <a:buSzTx/>
                <a:buFontTx/>
                <a:buNone/>
                <a:tabLst/>
                <a:defRPr/>
              </a:pPr>
              <a:r>
                <a:rPr kumimoji="0" lang="en-US" sz="784" b="0" i="0" u="none" strike="noStrike" kern="1200" cap="none" spc="0" normalizeH="0" baseline="0" noProof="0">
                  <a:ln>
                    <a:noFill/>
                  </a:ln>
                  <a:solidFill>
                    <a:srgbClr val="4E5659"/>
                  </a:solidFill>
                  <a:effectLst/>
                  <a:uLnTx/>
                  <a:uFillTx/>
                  <a:latin typeface="Arial" panose="020B0604020202020204" pitchFamily="34" charset="0"/>
                  <a:ea typeface="+mn-ea"/>
                  <a:cs typeface="Arial" panose="020B0604020202020204" pitchFamily="34" charset="0"/>
                </a:rPr>
                <a:t>Image: http://wecandiebetter.com/stages-of-grief/</a:t>
              </a:r>
              <a:endParaRPr kumimoji="0" lang="en-US" sz="800" b="0" i="0" u="none" strike="noStrike" kern="1200" cap="none" spc="0" normalizeH="0" baseline="0" noProof="0">
                <a:ln>
                  <a:noFill/>
                </a:ln>
                <a:solidFill>
                  <a:srgbClr val="798083"/>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487343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D6B5269-A5F0-4CDC-9892-4E65031C7082}"/>
              </a:ext>
            </a:extLst>
          </p:cNvPr>
          <p:cNvSpPr>
            <a:spLocks noGrp="1"/>
          </p:cNvSpPr>
          <p:nvPr>
            <p:ph type="title"/>
          </p:nvPr>
        </p:nvSpPr>
        <p:spPr>
          <a:xfrm>
            <a:off x="838200" y="557188"/>
            <a:ext cx="10515600" cy="1133499"/>
          </a:xfrm>
        </p:spPr>
        <p:txBody>
          <a:bodyPr lIns="121920" tIns="60960" rIns="121920" bIns="60960" anchor="ctr">
            <a:normAutofit/>
          </a:bodyPr>
          <a:lstStyle/>
          <a:p>
            <a:pPr>
              <a:lnSpc>
                <a:spcPct val="90000"/>
              </a:lnSpc>
            </a:pPr>
            <a:r>
              <a:rPr lang="en-US" sz="4400">
                <a:latin typeface="Arial"/>
                <a:cs typeface="Arial"/>
              </a:rPr>
              <a:t>Grief Reactions: Physical Symptoms</a:t>
            </a:r>
            <a:endParaRPr lang="en-US" sz="4400"/>
          </a:p>
        </p:txBody>
      </p:sp>
      <p:graphicFrame>
        <p:nvGraphicFramePr>
          <p:cNvPr id="5" name="Content Placeholder 2">
            <a:extLst>
              <a:ext uri="{FF2B5EF4-FFF2-40B4-BE49-F238E27FC236}">
                <a16:creationId xmlns:a16="http://schemas.microsoft.com/office/drawing/2014/main" id="{538D5F1F-0504-02D3-5BB1-8D2B50E792D0}"/>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1310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D6B5269-A5F0-4CDC-9892-4E65031C7082}"/>
              </a:ext>
            </a:extLst>
          </p:cNvPr>
          <p:cNvSpPr>
            <a:spLocks noGrp="1"/>
          </p:cNvSpPr>
          <p:nvPr>
            <p:ph type="title"/>
          </p:nvPr>
        </p:nvSpPr>
        <p:spPr>
          <a:xfrm>
            <a:off x="838200" y="365125"/>
            <a:ext cx="5387501" cy="1325564"/>
          </a:xfrm>
        </p:spPr>
        <p:txBody>
          <a:bodyPr lIns="121920" tIns="60960" rIns="121920" bIns="60960" anchor="ctr">
            <a:normAutofit/>
          </a:bodyPr>
          <a:lstStyle/>
          <a:p>
            <a:r>
              <a:rPr lang="en-US">
                <a:solidFill>
                  <a:schemeClr val="tx1"/>
                </a:solidFill>
                <a:latin typeface="Arial"/>
                <a:cs typeface="Arial"/>
              </a:rPr>
              <a:t>Grief Reactions: Cognitive Changes</a:t>
            </a:r>
            <a:endParaRPr lang="en-US">
              <a:solidFill>
                <a:schemeClr val="tx1"/>
              </a:solidFill>
            </a:endParaRPr>
          </a:p>
        </p:txBody>
      </p:sp>
      <p:sp>
        <p:nvSpPr>
          <p:cNvPr id="3" name="Content Placeholder 2">
            <a:extLst>
              <a:ext uri="{FF2B5EF4-FFF2-40B4-BE49-F238E27FC236}">
                <a16:creationId xmlns:a16="http://schemas.microsoft.com/office/drawing/2014/main" id="{1D0A77E5-4E8A-4B4B-910E-90983CCD1B48}"/>
              </a:ext>
            </a:extLst>
          </p:cNvPr>
          <p:cNvSpPr>
            <a:spLocks noGrp="1"/>
          </p:cNvSpPr>
          <p:nvPr>
            <p:ph idx="1"/>
          </p:nvPr>
        </p:nvSpPr>
        <p:spPr>
          <a:xfrm>
            <a:off x="232777" y="1898693"/>
            <a:ext cx="6483527" cy="4351339"/>
          </a:xfrm>
        </p:spPr>
        <p:txBody>
          <a:bodyPr lIns="121920" tIns="60960" rIns="121920" bIns="60960">
            <a:normAutofit/>
          </a:bodyPr>
          <a:lstStyle/>
          <a:p>
            <a:pPr>
              <a:lnSpc>
                <a:spcPct val="90000"/>
              </a:lnSpc>
            </a:pPr>
            <a:r>
              <a:rPr lang="en-US" sz="2533">
                <a:latin typeface="Arial"/>
                <a:cs typeface="Arial"/>
              </a:rPr>
              <a:t>“Disbelief,” the death or resulting changes don't seem real</a:t>
            </a:r>
          </a:p>
          <a:p>
            <a:pPr>
              <a:lnSpc>
                <a:spcPct val="90000"/>
              </a:lnSpc>
            </a:pPr>
            <a:r>
              <a:rPr lang="en-US" sz="2533">
                <a:latin typeface="Arial"/>
                <a:cs typeface="Arial"/>
              </a:rPr>
              <a:t>Heightened emotional sensitivity</a:t>
            </a:r>
          </a:p>
          <a:p>
            <a:pPr>
              <a:lnSpc>
                <a:spcPct val="90000"/>
              </a:lnSpc>
            </a:pPr>
            <a:r>
              <a:rPr lang="en-US" sz="2533">
                <a:latin typeface="Arial"/>
                <a:cs typeface="Arial"/>
              </a:rPr>
              <a:t>Confusion, forgetfulness, brain fog</a:t>
            </a:r>
            <a:endParaRPr lang="en-US" sz="2533"/>
          </a:p>
          <a:p>
            <a:pPr>
              <a:lnSpc>
                <a:spcPct val="90000"/>
              </a:lnSpc>
            </a:pPr>
            <a:r>
              <a:rPr lang="en-US" sz="2533">
                <a:latin typeface="Arial"/>
                <a:cs typeface="Arial"/>
              </a:rPr>
              <a:t>Not able to concentrate, may affect your daily life</a:t>
            </a:r>
            <a:endParaRPr lang="en-US" sz="2533"/>
          </a:p>
          <a:p>
            <a:pPr>
              <a:lnSpc>
                <a:spcPct val="90000"/>
              </a:lnSpc>
            </a:pPr>
            <a:r>
              <a:rPr lang="en-US" sz="2533">
                <a:latin typeface="Arial"/>
                <a:cs typeface="Arial"/>
              </a:rPr>
              <a:t>Challenge to sense of order, safety, and security in the world</a:t>
            </a:r>
          </a:p>
        </p:txBody>
      </p:sp>
      <p:pic>
        <p:nvPicPr>
          <p:cNvPr id="5" name="Picture 4" descr="The 'Brain Fog' of Long COVID Is a Serious Medical Issue That Needs More  Attention - Scientific American">
            <a:extLst>
              <a:ext uri="{FF2B5EF4-FFF2-40B4-BE49-F238E27FC236}">
                <a16:creationId xmlns:a16="http://schemas.microsoft.com/office/drawing/2014/main" id="{72980FDB-EEDA-74C4-6F53-1D3B5FB5283F}"/>
              </a:ext>
            </a:extLst>
          </p:cNvPr>
          <p:cNvPicPr>
            <a:picLocks noChangeAspect="1"/>
          </p:cNvPicPr>
          <p:nvPr/>
        </p:nvPicPr>
        <p:blipFill rotWithShape="1">
          <a:blip r:embed="rId3"/>
          <a:srcRect l="7518" r="25838" b="-2"/>
          <a:stretch/>
        </p:blipFill>
        <p:spPr>
          <a:xfrm>
            <a:off x="6621293" y="1295416"/>
            <a:ext cx="5570707"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8323"/>
      </p:ext>
    </p:extLst>
  </p:cSld>
  <p:clrMapOvr>
    <a:masterClrMapping/>
  </p:clrMapOvr>
</p:sld>
</file>

<file path=ppt/theme/theme1.xml><?xml version="1.0" encoding="utf-8"?>
<a:theme xmlns:a="http://schemas.openxmlformats.org/drawingml/2006/main" name="1_Office Theme">
  <a:themeElements>
    <a:clrScheme name="UPMC">
      <a:dk1>
        <a:srgbClr val="771B61"/>
      </a:dk1>
      <a:lt1>
        <a:sysClr val="window" lastClr="FFFFFF"/>
      </a:lt1>
      <a:dk2>
        <a:srgbClr val="666D70"/>
      </a:dk2>
      <a:lt2>
        <a:srgbClr val="D7DBDB"/>
      </a:lt2>
      <a:accent1>
        <a:srgbClr val="40A6C0"/>
      </a:accent1>
      <a:accent2>
        <a:srgbClr val="F47A28"/>
      </a:accent2>
      <a:accent3>
        <a:srgbClr val="959836"/>
      </a:accent3>
      <a:accent4>
        <a:srgbClr val="9B1889"/>
      </a:accent4>
      <a:accent5>
        <a:srgbClr val="DED1AC"/>
      </a:accent5>
      <a:accent6>
        <a:srgbClr val="333092"/>
      </a:accent6>
      <a:hlink>
        <a:srgbClr val="C1CD23"/>
      </a:hlink>
      <a:folHlink>
        <a:srgbClr val="0081C6"/>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a:lstStyle>
        <a:defPPr>
          <a:defRPr sz="2400" b="0" dirty="0" smtClean="0">
            <a:solidFill>
              <a:schemeClr val="tx2"/>
            </a:solidFill>
          </a:defRPr>
        </a:defPPr>
      </a:lstStyle>
    </a:txDef>
  </a:objectDefaults>
  <a:extraClrSchemeLst/>
</a:theme>
</file>

<file path=ppt/theme/theme2.xml><?xml version="1.0" encoding="utf-8"?>
<a:theme xmlns:a="http://schemas.openxmlformats.org/drawingml/2006/main" name="3_Office Theme">
  <a:themeElements>
    <a:clrScheme name="UPMC">
      <a:dk1>
        <a:srgbClr val="771B61"/>
      </a:dk1>
      <a:lt1>
        <a:sysClr val="window" lastClr="FFFFFF"/>
      </a:lt1>
      <a:dk2>
        <a:srgbClr val="666D70"/>
      </a:dk2>
      <a:lt2>
        <a:srgbClr val="D7DBDB"/>
      </a:lt2>
      <a:accent1>
        <a:srgbClr val="40A6C0"/>
      </a:accent1>
      <a:accent2>
        <a:srgbClr val="F47A28"/>
      </a:accent2>
      <a:accent3>
        <a:srgbClr val="959836"/>
      </a:accent3>
      <a:accent4>
        <a:srgbClr val="9B1889"/>
      </a:accent4>
      <a:accent5>
        <a:srgbClr val="DED1AC"/>
      </a:accent5>
      <a:accent6>
        <a:srgbClr val="333092"/>
      </a:accent6>
      <a:hlink>
        <a:srgbClr val="C1CD23"/>
      </a:hlink>
      <a:folHlink>
        <a:srgbClr val="0081C6"/>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a:lstStyle>
        <a:defPPr>
          <a:defRPr sz="2400" b="0" dirty="0" smtClean="0">
            <a:solidFill>
              <a:schemeClr val="tx2"/>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3079</Words>
  <Application>Microsoft Office PowerPoint</Application>
  <PresentationFormat>Widescreen</PresentationFormat>
  <Paragraphs>330</Paragraphs>
  <Slides>47</Slides>
  <Notes>8</Notes>
  <HiddenSlides>0</HiddenSlides>
  <MMClips>0</MMClips>
  <ScaleCrop>false</ScaleCrop>
  <HeadingPairs>
    <vt:vector size="4" baseType="variant">
      <vt:variant>
        <vt:lpstr>Theme</vt:lpstr>
      </vt:variant>
      <vt:variant>
        <vt:i4>2</vt:i4>
      </vt:variant>
      <vt:variant>
        <vt:lpstr>Slide Titles</vt:lpstr>
      </vt:variant>
      <vt:variant>
        <vt:i4>47</vt:i4>
      </vt:variant>
    </vt:vector>
  </HeadingPairs>
  <TitlesOfParts>
    <vt:vector size="49" baseType="lpstr">
      <vt:lpstr>1_Office Theme</vt:lpstr>
      <vt:lpstr>3_Office Theme</vt:lpstr>
      <vt:lpstr>summary</vt:lpstr>
      <vt:lpstr>PowerPoint Presentation</vt:lpstr>
      <vt:lpstr>Navigating Grief and Suicide as a Behavioral Health Provider</vt:lpstr>
      <vt:lpstr>Objectives</vt:lpstr>
      <vt:lpstr>PowerPoint Presentation</vt:lpstr>
      <vt:lpstr>PowerPoint Presentation</vt:lpstr>
      <vt:lpstr>PowerPoint Presentation</vt:lpstr>
      <vt:lpstr>Grief Reactions: Physical Symptoms</vt:lpstr>
      <vt:lpstr>Grief Reactions: Cognitive Changes</vt:lpstr>
      <vt:lpstr>Grief Reactions: Behavioral Reactions</vt:lpstr>
      <vt:lpstr>Supporting Someone Who is Grieving</vt:lpstr>
      <vt:lpstr>Cultural Considerations  Grief is a common denominator...the expression of grief is not.</vt:lpstr>
      <vt:lpstr>Recognize Potential Support Barriers</vt:lpstr>
      <vt:lpstr>Potential Red Flag Circumstances</vt:lpstr>
      <vt:lpstr>PowerPoint Presentation</vt:lpstr>
      <vt:lpstr>PowerPoint Presentation</vt:lpstr>
      <vt:lpstr>PowerPoint Presentation</vt:lpstr>
      <vt:lpstr>Suicide Basics (in the US)</vt:lpstr>
      <vt:lpstr>Suicide Basics (Pennsylvania)</vt:lpstr>
      <vt:lpstr>Suicide Risk Factors</vt:lpstr>
      <vt:lpstr>Suicide Protective Factors</vt:lpstr>
      <vt:lpstr>Suicidality Red Flags</vt:lpstr>
      <vt:lpstr>SAFE-T Assessment</vt:lpstr>
      <vt:lpstr>SAFE-T Assessment &amp; Evaluation</vt:lpstr>
      <vt:lpstr>Local Hotlines</vt:lpstr>
      <vt:lpstr>Hotlines</vt:lpstr>
      <vt:lpstr>PowerPoint Presentation</vt:lpstr>
      <vt:lpstr>Special Considerations</vt:lpstr>
      <vt:lpstr>Grief and Suicide: Special Considerations</vt:lpstr>
      <vt:lpstr>What to do: Special Considerations</vt:lpstr>
      <vt:lpstr>Interventions and Strategies</vt:lpstr>
      <vt:lpstr>Grief and Suicide: Supporting Clients</vt:lpstr>
      <vt:lpstr>Grief and Suicide: Family Contact</vt:lpstr>
      <vt:lpstr>Grief and Suicide: Group Settings</vt:lpstr>
      <vt:lpstr>Disenfranchised Grief</vt:lpstr>
      <vt:lpstr>Grief and Suicide: Supporting Colleagues</vt:lpstr>
      <vt:lpstr>Team Care at Work</vt:lpstr>
      <vt:lpstr>PowerPoint Presentation</vt:lpstr>
      <vt:lpstr>Grief and Suicide: Supporting Yourself</vt:lpstr>
      <vt:lpstr>What can we do?</vt:lpstr>
      <vt:lpstr>PowerPoint Presentation</vt:lpstr>
      <vt:lpstr>If self-care seems impossible</vt:lpstr>
      <vt:lpstr>Self Care  (home and work)</vt:lpstr>
      <vt:lpstr>5-minute self-care ideas (that are not about self-improvement)</vt:lpstr>
      <vt:lpstr>What else can I do?</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Franke</dc:creator>
  <cp:lastModifiedBy>Emily Franke</cp:lastModifiedBy>
  <cp:revision>88</cp:revision>
  <dcterms:created xsi:type="dcterms:W3CDTF">2026-07-20T16:18:25Z</dcterms:created>
  <dcterms:modified xsi:type="dcterms:W3CDTF">2026-07-21T19:44:21Z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2026-07-21T19:12:22Z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45ccec8b-7269-4be0-b1b6-fd14c942c719</vt:lpwstr>
  </property>
  <property fmtid="{D5CDD505-2E9C-101B-9397-08002B2CF9AE}" pid="8" name="MSIP_Label_5e4b1be8-281e-475d-98b0-21c3457e5a46_ContentBits">
    <vt:lpwstr>0</vt:lpwstr>
  </property>
  <property fmtid="{D5CDD505-2E9C-101B-9397-08002B2CF9AE}" pid="9" name="MSIP_Label_5e4b1be8-281e-475d-98b0-21c3457e5a46_Tag">
    <vt:lpwstr>10, 3, 0, 2</vt:lpwstr>
  </property>
</Properties>
</file>