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9.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ags/tag10.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8" r:id="rId5"/>
  </p:sldMasterIdLst>
  <p:notesMasterIdLst>
    <p:notesMasterId r:id="rId55"/>
  </p:notesMasterIdLst>
  <p:handoutMasterIdLst>
    <p:handoutMasterId r:id="rId56"/>
  </p:handoutMasterIdLst>
  <p:sldIdLst>
    <p:sldId id="2660" r:id="rId6"/>
    <p:sldId id="2567" r:id="rId7"/>
    <p:sldId id="6116" r:id="rId8"/>
    <p:sldId id="1724" r:id="rId9"/>
    <p:sldId id="1725" r:id="rId10"/>
    <p:sldId id="1721" r:id="rId11"/>
    <p:sldId id="1722" r:id="rId12"/>
    <p:sldId id="2566" r:id="rId13"/>
    <p:sldId id="382" r:id="rId14"/>
    <p:sldId id="6010" r:id="rId15"/>
    <p:sldId id="6159" r:id="rId16"/>
    <p:sldId id="6143" r:id="rId17"/>
    <p:sldId id="6122" r:id="rId18"/>
    <p:sldId id="6156" r:id="rId19"/>
    <p:sldId id="6123" r:id="rId20"/>
    <p:sldId id="6124" r:id="rId21"/>
    <p:sldId id="6125" r:id="rId22"/>
    <p:sldId id="6126" r:id="rId23"/>
    <p:sldId id="6154" r:id="rId24"/>
    <p:sldId id="6158" r:id="rId25"/>
    <p:sldId id="6155" r:id="rId26"/>
    <p:sldId id="6127" r:id="rId27"/>
    <p:sldId id="6128" r:id="rId28"/>
    <p:sldId id="6142" r:id="rId29"/>
    <p:sldId id="6131" r:id="rId30"/>
    <p:sldId id="6132" r:id="rId31"/>
    <p:sldId id="6133" r:id="rId32"/>
    <p:sldId id="6011" r:id="rId33"/>
    <p:sldId id="2669" r:id="rId34"/>
    <p:sldId id="2654" r:id="rId35"/>
    <p:sldId id="6134" r:id="rId36"/>
    <p:sldId id="6135" r:id="rId37"/>
    <p:sldId id="6136" r:id="rId38"/>
    <p:sldId id="6137" r:id="rId39"/>
    <p:sldId id="6157" r:id="rId40"/>
    <p:sldId id="6138" r:id="rId41"/>
    <p:sldId id="6139" r:id="rId42"/>
    <p:sldId id="6153" r:id="rId43"/>
    <p:sldId id="2677" r:id="rId44"/>
    <p:sldId id="6141" r:id="rId45"/>
    <p:sldId id="6144" r:id="rId46"/>
    <p:sldId id="6145" r:id="rId47"/>
    <p:sldId id="6148" r:id="rId48"/>
    <p:sldId id="6149" r:id="rId49"/>
    <p:sldId id="6048" r:id="rId50"/>
    <p:sldId id="6150" r:id="rId51"/>
    <p:sldId id="6009" r:id="rId52"/>
    <p:sldId id="6151" r:id="rId53"/>
    <p:sldId id="6152" r:id="rId5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ntent Slides" id="{835124B9-8DE6-8342-B908-164D85DF03A7}">
          <p14:sldIdLst>
            <p14:sldId id="2660"/>
            <p14:sldId id="2567"/>
            <p14:sldId id="6116"/>
            <p14:sldId id="1724"/>
            <p14:sldId id="1725"/>
            <p14:sldId id="1721"/>
            <p14:sldId id="1722"/>
            <p14:sldId id="2566"/>
            <p14:sldId id="382"/>
            <p14:sldId id="6010"/>
            <p14:sldId id="6159"/>
            <p14:sldId id="6143"/>
            <p14:sldId id="6122"/>
            <p14:sldId id="6156"/>
            <p14:sldId id="6123"/>
            <p14:sldId id="6124"/>
            <p14:sldId id="6125"/>
            <p14:sldId id="6126"/>
            <p14:sldId id="6154"/>
            <p14:sldId id="6158"/>
            <p14:sldId id="6155"/>
            <p14:sldId id="6127"/>
            <p14:sldId id="6128"/>
            <p14:sldId id="6142"/>
            <p14:sldId id="6131"/>
            <p14:sldId id="6132"/>
            <p14:sldId id="6133"/>
            <p14:sldId id="6011"/>
            <p14:sldId id="2669"/>
            <p14:sldId id="2654"/>
            <p14:sldId id="6134"/>
            <p14:sldId id="6135"/>
            <p14:sldId id="6136"/>
            <p14:sldId id="6137"/>
            <p14:sldId id="6157"/>
            <p14:sldId id="6138"/>
            <p14:sldId id="6139"/>
            <p14:sldId id="6153"/>
            <p14:sldId id="2677"/>
            <p14:sldId id="6141"/>
            <p14:sldId id="6144"/>
            <p14:sldId id="6145"/>
            <p14:sldId id="6148"/>
            <p14:sldId id="6149"/>
            <p14:sldId id="6048"/>
            <p14:sldId id="6150"/>
            <p14:sldId id="6009"/>
            <p14:sldId id="6151"/>
            <p14:sldId id="615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04E7106-311B-FA91-DCF3-E4F1D7B03008}" name="Brewer, Julie A" initials="JB" userId="S::JAB567@pitt.edu::52f33661-9687-445a-970c-7e1f52186b07" providerId="AD"/>
  <p188:author id="{773D4F07-3E4B-F17D-A21D-96FCB7A0A1AD}" name="Scott, Georgie L" initials="GS" userId="S::GLS54@pitt.edu::ef263dcc-7247-42a6-ad2d-f3744b5bda9d" providerId="AD"/>
  <p188:author id="{0FBDF812-C54A-5022-9988-BDBD71CED241}" name="Schrage, Elizabeth" initials="ES" userId="S::ELS242@pitt.edu::14a08c2f-6f18-4af1-a53b-ca9299595003" providerId="AD"/>
  <p188:author id="{A9802C96-4F69-49BE-56F6-0750DCB2A117}" name="Barto, Shiryl Henry" initials="BS" userId="S::shb210@pitt.edu::f374b635-cc8d-4299-9ffe-109486440785" providerId="AD"/>
  <p188:author id="{D288029D-EFAA-9FDE-6CCE-4B79EA29AD73}" name="Carpenter, Rachel Elizabeth" initials="RC" userId="S::REC129@pitt.edu::a2ee33dd-cc6e-4bff-9da6-5a85d6170422" providerId="AD"/>
  <p188:author id="{B296F3DF-9115-19F4-C754-2C509682D17F}" name="Brewer, Julie A" initials="BJ" userId="S::jab567@pitt.edu::52f33661-9687-445a-970c-7e1f52186b07" providerId="AD"/>
  <p188:author id="{8023ADFD-217B-C980-30E2-77D97A4C8B88}" name="Barto, Shiryl Henry" initials="SB" userId="S::SHB210@pitt.edu::f374b635-cc8d-4299-9ffe-10948644078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41B4D"/>
    <a:srgbClr val="003594"/>
    <a:srgbClr val="EDE939"/>
    <a:srgbClr val="71C5E8"/>
    <a:srgbClr val="0081A6"/>
    <a:srgbClr val="008264"/>
    <a:srgbClr val="B58500"/>
    <a:srgbClr val="A4D65E"/>
    <a:srgbClr val="E87722"/>
    <a:srgbClr val="C8C9C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CCB6B1-6999-4CBD-B953-4504A8A331DA}" v="190" dt="2026-06-29T14:42:36.0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6586" autoAdjust="0"/>
  </p:normalViewPr>
  <p:slideViewPr>
    <p:cSldViewPr snapToGrid="0">
      <p:cViewPr>
        <p:scale>
          <a:sx n="70" d="100"/>
          <a:sy n="70" d="100"/>
        </p:scale>
        <p:origin x="2130" y="150"/>
      </p:cViewPr>
      <p:guideLst>
        <p:guide orient="horz" pos="2160"/>
        <p:guide pos="3840"/>
      </p:guideLst>
    </p:cSldViewPr>
  </p:slideViewPr>
  <p:notesTextViewPr>
    <p:cViewPr>
      <p:scale>
        <a:sx n="125" d="100"/>
        <a:sy n="125" d="100"/>
      </p:scale>
      <p:origin x="0" y="0"/>
    </p:cViewPr>
  </p:notesTextViewPr>
  <p:sorterViewPr>
    <p:cViewPr>
      <p:scale>
        <a:sx n="100" d="100"/>
        <a:sy n="100" d="100"/>
      </p:scale>
      <p:origin x="0" y="-90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viewProps" Target="viewProps.xml"/><Relationship Id="rId5" Type="http://schemas.openxmlformats.org/officeDocument/2006/relationships/slideMaster" Target="slideMasters/slideMaster1.xml"/><Relationship Id="rId61" Type="http://schemas.microsoft.com/office/2015/10/relationships/revisionInfo" Target="revisionInfo.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presProps" Target="pres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416294-D7F3-4EE9-AD0A-33A47667955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6CD0502-295C-499F-8114-7632E498FADA}">
      <dgm:prSet phldrT="[Text]"/>
      <dgm:spPr/>
      <dgm:t>
        <a:bodyPr/>
        <a:lstStyle/>
        <a:p>
          <a:pPr>
            <a:buFontTx/>
            <a:buChar char="•"/>
          </a:pPr>
          <a:r>
            <a:rPr lang="en-US" altLang="en-US" dirty="0">
              <a:solidFill>
                <a:schemeClr val="bg1"/>
              </a:solidFill>
              <a:latin typeface="Calibri" panose="020F0502020204030204" pitchFamily="34" charset="0"/>
              <a:ea typeface="Calibri" panose="020F0502020204030204" pitchFamily="34" charset="0"/>
              <a:cs typeface="Calibri" panose="020F0502020204030204" pitchFamily="34" charset="0"/>
            </a:rPr>
            <a:t>Medical Assistance (MA/Medicaid) &amp; CHIP</a:t>
          </a:r>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dgm:t>
    </dgm:pt>
    <dgm:pt modelId="{D5A5952C-9131-4FC0-AEBC-A866DAA016E2}" type="parTrans" cxnId="{12A6AD46-7403-48E6-881C-2642C1BE7797}">
      <dgm:prSet/>
      <dgm:spPr/>
      <dgm:t>
        <a:bodyPr/>
        <a:lstStyle/>
        <a:p>
          <a:endParaRPr lang="en-US">
            <a:solidFill>
              <a:schemeClr val="bg1"/>
            </a:solidFill>
          </a:endParaRPr>
        </a:p>
      </dgm:t>
    </dgm:pt>
    <dgm:pt modelId="{3154BD4A-EBBA-4CA4-9E22-B3D216C557B0}" type="sibTrans" cxnId="{12A6AD46-7403-48E6-881C-2642C1BE7797}">
      <dgm:prSet/>
      <dgm:spPr/>
      <dgm:t>
        <a:bodyPr/>
        <a:lstStyle/>
        <a:p>
          <a:endParaRPr lang="en-US">
            <a:solidFill>
              <a:schemeClr val="bg1"/>
            </a:solidFill>
          </a:endParaRPr>
        </a:p>
      </dgm:t>
    </dgm:pt>
    <dgm:pt modelId="{D554B507-1002-4228-80CE-04F3B2E296E1}">
      <dgm:prSet/>
      <dgm:spPr/>
      <dgm:t>
        <a:bodyPr/>
        <a:lstStyle/>
        <a:p>
          <a:r>
            <a:rPr lang="en-US" altLang="en-US" dirty="0">
              <a:solidFill>
                <a:schemeClr val="bg1"/>
              </a:solidFill>
              <a:latin typeface="Calibri" panose="020F0502020204030204" pitchFamily="34" charset="0"/>
              <a:ea typeface="Calibri" panose="020F0502020204030204" pitchFamily="34" charset="0"/>
              <a:cs typeface="Calibri" panose="020F0502020204030204" pitchFamily="34" charset="0"/>
            </a:rPr>
            <a:t>SNAP (Food Assistance)</a:t>
          </a:r>
        </a:p>
      </dgm:t>
    </dgm:pt>
    <dgm:pt modelId="{100150D8-66B9-4506-A657-2DD3B44D4A0F}" type="parTrans" cxnId="{51A25462-E305-47C2-92DE-EC3A1A25405E}">
      <dgm:prSet/>
      <dgm:spPr/>
      <dgm:t>
        <a:bodyPr/>
        <a:lstStyle/>
        <a:p>
          <a:endParaRPr lang="en-US">
            <a:solidFill>
              <a:schemeClr val="bg1"/>
            </a:solidFill>
          </a:endParaRPr>
        </a:p>
      </dgm:t>
    </dgm:pt>
    <dgm:pt modelId="{9D960F3B-822A-4BD4-B9AB-8CF87378B25B}" type="sibTrans" cxnId="{51A25462-E305-47C2-92DE-EC3A1A25405E}">
      <dgm:prSet/>
      <dgm:spPr/>
      <dgm:t>
        <a:bodyPr/>
        <a:lstStyle/>
        <a:p>
          <a:endParaRPr lang="en-US">
            <a:solidFill>
              <a:schemeClr val="bg1"/>
            </a:solidFill>
          </a:endParaRPr>
        </a:p>
      </dgm:t>
    </dgm:pt>
    <dgm:pt modelId="{9CC7E1E6-42B0-4148-A7DC-CCA410956320}" type="pres">
      <dgm:prSet presAssocID="{91416294-D7F3-4EE9-AD0A-33A47667955B}" presName="diagram" presStyleCnt="0">
        <dgm:presLayoutVars>
          <dgm:dir/>
          <dgm:resizeHandles val="exact"/>
        </dgm:presLayoutVars>
      </dgm:prSet>
      <dgm:spPr/>
    </dgm:pt>
    <dgm:pt modelId="{8422FC5C-A53A-4318-BDC3-248816325399}" type="pres">
      <dgm:prSet presAssocID="{E6CD0502-295C-499F-8114-7632E498FADA}" presName="node" presStyleLbl="node1" presStyleIdx="0" presStyleCnt="2" custLinFactNeighborX="832" custLinFactNeighborY="-693">
        <dgm:presLayoutVars>
          <dgm:bulletEnabled val="1"/>
        </dgm:presLayoutVars>
      </dgm:prSet>
      <dgm:spPr/>
    </dgm:pt>
    <dgm:pt modelId="{AF7B5CDE-A00D-4D28-8345-B2AA6DCF0CFD}" type="pres">
      <dgm:prSet presAssocID="{3154BD4A-EBBA-4CA4-9E22-B3D216C557B0}" presName="sibTrans" presStyleCnt="0"/>
      <dgm:spPr/>
    </dgm:pt>
    <dgm:pt modelId="{70D835A1-8BDF-4F9C-964C-FE7205453CA8}" type="pres">
      <dgm:prSet presAssocID="{D554B507-1002-4228-80CE-04F3B2E296E1}" presName="node" presStyleLbl="node1" presStyleIdx="1" presStyleCnt="2" custLinFactNeighborX="832">
        <dgm:presLayoutVars>
          <dgm:bulletEnabled val="1"/>
        </dgm:presLayoutVars>
      </dgm:prSet>
      <dgm:spPr/>
    </dgm:pt>
  </dgm:ptLst>
  <dgm:cxnLst>
    <dgm:cxn modelId="{51A25462-E305-47C2-92DE-EC3A1A25405E}" srcId="{91416294-D7F3-4EE9-AD0A-33A47667955B}" destId="{D554B507-1002-4228-80CE-04F3B2E296E1}" srcOrd="1" destOrd="0" parTransId="{100150D8-66B9-4506-A657-2DD3B44D4A0F}" sibTransId="{9D960F3B-822A-4BD4-B9AB-8CF87378B25B}"/>
    <dgm:cxn modelId="{12A6AD46-7403-48E6-881C-2642C1BE7797}" srcId="{91416294-D7F3-4EE9-AD0A-33A47667955B}" destId="{E6CD0502-295C-499F-8114-7632E498FADA}" srcOrd="0" destOrd="0" parTransId="{D5A5952C-9131-4FC0-AEBC-A866DAA016E2}" sibTransId="{3154BD4A-EBBA-4CA4-9E22-B3D216C557B0}"/>
    <dgm:cxn modelId="{CA852C86-A1E8-4339-860D-0A6E09089AC2}" type="presOf" srcId="{91416294-D7F3-4EE9-AD0A-33A47667955B}" destId="{9CC7E1E6-42B0-4148-A7DC-CCA410956320}" srcOrd="0" destOrd="0" presId="urn:microsoft.com/office/officeart/2005/8/layout/default"/>
    <dgm:cxn modelId="{088EAB95-76EE-4378-B039-97CE1C7F96F1}" type="presOf" srcId="{D554B507-1002-4228-80CE-04F3B2E296E1}" destId="{70D835A1-8BDF-4F9C-964C-FE7205453CA8}" srcOrd="0" destOrd="0" presId="urn:microsoft.com/office/officeart/2005/8/layout/default"/>
    <dgm:cxn modelId="{FCFBA2F9-3467-437C-B4FE-A93E9DFBDD8F}" type="presOf" srcId="{E6CD0502-295C-499F-8114-7632E498FADA}" destId="{8422FC5C-A53A-4318-BDC3-248816325399}" srcOrd="0" destOrd="0" presId="urn:microsoft.com/office/officeart/2005/8/layout/default"/>
    <dgm:cxn modelId="{0BB39D46-E6E1-48F9-9368-D75EF04335AE}" type="presParOf" srcId="{9CC7E1E6-42B0-4148-A7DC-CCA410956320}" destId="{8422FC5C-A53A-4318-BDC3-248816325399}" srcOrd="0" destOrd="0" presId="urn:microsoft.com/office/officeart/2005/8/layout/default"/>
    <dgm:cxn modelId="{A7F3BA22-7C58-476E-9E62-254306E2961B}" type="presParOf" srcId="{9CC7E1E6-42B0-4148-A7DC-CCA410956320}" destId="{AF7B5CDE-A00D-4D28-8345-B2AA6DCF0CFD}" srcOrd="1" destOrd="0" presId="urn:microsoft.com/office/officeart/2005/8/layout/default"/>
    <dgm:cxn modelId="{954684F2-A906-4FCF-A15A-3CFDD21E44F9}" type="presParOf" srcId="{9CC7E1E6-42B0-4148-A7DC-CCA410956320}" destId="{70D835A1-8BDF-4F9C-964C-FE7205453CA8}"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08384A9-B6DC-4324-8F6B-8E55A20A323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1021EBC-88A2-4D01-AE73-FF2A7098A1B5}">
      <dgm:prSet phldrT="[Text]" custT="1"/>
      <dgm:spPr/>
      <dgm:t>
        <a:bodyPr/>
        <a:lstStyle/>
        <a:p>
          <a:pPr>
            <a:buNone/>
          </a:pPr>
          <a:r>
            <a:rPr lang="en-US" sz="2000" dirty="0"/>
            <a:t>Photo ID</a:t>
          </a:r>
        </a:p>
      </dgm:t>
    </dgm:pt>
    <dgm:pt modelId="{54477C9A-D420-41FC-9973-A4FC5D2B7539}" type="parTrans" cxnId="{48A6C692-FC36-4D69-A675-B84E584145E4}">
      <dgm:prSet/>
      <dgm:spPr/>
      <dgm:t>
        <a:bodyPr/>
        <a:lstStyle/>
        <a:p>
          <a:endParaRPr lang="en-US"/>
        </a:p>
      </dgm:t>
    </dgm:pt>
    <dgm:pt modelId="{7CA13135-68CE-44B5-9A13-7B0FFD7DB1B6}" type="sibTrans" cxnId="{48A6C692-FC36-4D69-A675-B84E584145E4}">
      <dgm:prSet/>
      <dgm:spPr/>
      <dgm:t>
        <a:bodyPr/>
        <a:lstStyle/>
        <a:p>
          <a:endParaRPr lang="en-US"/>
        </a:p>
      </dgm:t>
    </dgm:pt>
    <dgm:pt modelId="{5E69CF79-D208-4EFE-BE60-E4BC9B695439}">
      <dgm:prSet phldrT="[Text]" custT="1"/>
      <dgm:spPr/>
      <dgm:t>
        <a:bodyPr/>
        <a:lstStyle/>
        <a:p>
          <a:pPr>
            <a:buNone/>
          </a:pPr>
          <a:r>
            <a:rPr lang="en-US" sz="2000" dirty="0"/>
            <a:t>Social Security Numbers</a:t>
          </a:r>
        </a:p>
      </dgm:t>
    </dgm:pt>
    <dgm:pt modelId="{1462233B-F6FE-404F-9B6F-22BA7AC089BC}" type="parTrans" cxnId="{A5204996-1AF2-4C63-9064-CABDD1327265}">
      <dgm:prSet/>
      <dgm:spPr/>
      <dgm:t>
        <a:bodyPr/>
        <a:lstStyle/>
        <a:p>
          <a:endParaRPr lang="en-US"/>
        </a:p>
      </dgm:t>
    </dgm:pt>
    <dgm:pt modelId="{46695B2F-5ABA-49B3-8525-871342E8444A}" type="sibTrans" cxnId="{A5204996-1AF2-4C63-9064-CABDD1327265}">
      <dgm:prSet/>
      <dgm:spPr/>
      <dgm:t>
        <a:bodyPr/>
        <a:lstStyle/>
        <a:p>
          <a:endParaRPr lang="en-US"/>
        </a:p>
      </dgm:t>
    </dgm:pt>
    <dgm:pt modelId="{6B6C3C21-39C2-470D-975A-C667AB2AFED4}">
      <dgm:prSet phldrT="[Text]" custT="1"/>
      <dgm:spPr/>
      <dgm:t>
        <a:bodyPr/>
        <a:lstStyle/>
        <a:p>
          <a:pPr>
            <a:buNone/>
          </a:pPr>
          <a:r>
            <a:rPr lang="en-US" sz="2000" dirty="0"/>
            <a:t>Proof of Income</a:t>
          </a:r>
        </a:p>
      </dgm:t>
    </dgm:pt>
    <dgm:pt modelId="{DFC458D1-69D4-493D-A7A5-DBB6F8E14939}" type="parTrans" cxnId="{4B573551-2E26-41D8-B3E1-206E066852EB}">
      <dgm:prSet/>
      <dgm:spPr/>
      <dgm:t>
        <a:bodyPr/>
        <a:lstStyle/>
        <a:p>
          <a:endParaRPr lang="en-US"/>
        </a:p>
      </dgm:t>
    </dgm:pt>
    <dgm:pt modelId="{7B414ED7-395F-4715-A7C5-7BB93D64543E}" type="sibTrans" cxnId="{4B573551-2E26-41D8-B3E1-206E066852EB}">
      <dgm:prSet/>
      <dgm:spPr/>
      <dgm:t>
        <a:bodyPr/>
        <a:lstStyle/>
        <a:p>
          <a:endParaRPr lang="en-US"/>
        </a:p>
      </dgm:t>
    </dgm:pt>
    <dgm:pt modelId="{C46F948E-2967-44E7-8695-F4406E39A25E}">
      <dgm:prSet phldrT="[Text]" custT="1"/>
      <dgm:spPr/>
      <dgm:t>
        <a:bodyPr/>
        <a:lstStyle/>
        <a:p>
          <a:pPr>
            <a:buNone/>
          </a:pPr>
          <a:r>
            <a:rPr lang="en-US" sz="2000" dirty="0"/>
            <a:t>Health Insurance Information</a:t>
          </a:r>
        </a:p>
      </dgm:t>
    </dgm:pt>
    <dgm:pt modelId="{E443FB38-353E-48CB-8800-E2BC4FB66946}" type="parTrans" cxnId="{ABF99CCD-DD6D-4FEC-A0AF-8CDC87A5BF68}">
      <dgm:prSet/>
      <dgm:spPr/>
      <dgm:t>
        <a:bodyPr/>
        <a:lstStyle/>
        <a:p>
          <a:endParaRPr lang="en-US"/>
        </a:p>
      </dgm:t>
    </dgm:pt>
    <dgm:pt modelId="{4BB15DE2-57E3-4E2E-8E48-CB2B5131EE8C}" type="sibTrans" cxnId="{ABF99CCD-DD6D-4FEC-A0AF-8CDC87A5BF68}">
      <dgm:prSet/>
      <dgm:spPr/>
      <dgm:t>
        <a:bodyPr/>
        <a:lstStyle/>
        <a:p>
          <a:endParaRPr lang="en-US"/>
        </a:p>
      </dgm:t>
    </dgm:pt>
    <dgm:pt modelId="{001CA8AE-3990-40C9-BD7B-1EF80D3382BB}">
      <dgm:prSet phldrT="[Text]" custT="1"/>
      <dgm:spPr/>
      <dgm:t>
        <a:bodyPr/>
        <a:lstStyle/>
        <a:p>
          <a:pPr>
            <a:buNone/>
          </a:pPr>
          <a:r>
            <a:rPr lang="en-US" sz="2000" dirty="0"/>
            <a:t>Proof of Address</a:t>
          </a:r>
        </a:p>
      </dgm:t>
    </dgm:pt>
    <dgm:pt modelId="{293A6B08-8AB8-4884-8272-9DC980109B19}" type="parTrans" cxnId="{FB060EC8-D861-4200-B968-79C9856C1D78}">
      <dgm:prSet/>
      <dgm:spPr/>
      <dgm:t>
        <a:bodyPr/>
        <a:lstStyle/>
        <a:p>
          <a:endParaRPr lang="en-US"/>
        </a:p>
      </dgm:t>
    </dgm:pt>
    <dgm:pt modelId="{E1D16103-4BF7-4F38-9F54-727C33A3F87F}" type="sibTrans" cxnId="{FB060EC8-D861-4200-B968-79C9856C1D78}">
      <dgm:prSet/>
      <dgm:spPr/>
      <dgm:t>
        <a:bodyPr/>
        <a:lstStyle/>
        <a:p>
          <a:endParaRPr lang="en-US"/>
        </a:p>
      </dgm:t>
    </dgm:pt>
    <dgm:pt modelId="{17D910A6-DCCA-494C-8534-C1CB0F1A96F5}">
      <dgm:prSet phldrT="[Text]" custT="1"/>
      <dgm:spPr/>
      <dgm:t>
        <a:bodyPr/>
        <a:lstStyle/>
        <a:p>
          <a:pPr>
            <a:buNone/>
          </a:pPr>
          <a:r>
            <a:rPr lang="en-US" sz="2000" dirty="0"/>
            <a:t>Utility Bills/ Bank Resource Information</a:t>
          </a:r>
        </a:p>
      </dgm:t>
    </dgm:pt>
    <dgm:pt modelId="{A6FDA493-8FD5-4525-8148-B7ACFAFDAFA6}" type="parTrans" cxnId="{7C5BADB9-9634-4655-A645-BD8BDE2333C2}">
      <dgm:prSet/>
      <dgm:spPr/>
      <dgm:t>
        <a:bodyPr/>
        <a:lstStyle/>
        <a:p>
          <a:endParaRPr lang="en-US"/>
        </a:p>
      </dgm:t>
    </dgm:pt>
    <dgm:pt modelId="{62286C53-FA1B-4B77-9AEB-46AD9EB3D915}" type="sibTrans" cxnId="{7C5BADB9-9634-4655-A645-BD8BDE2333C2}">
      <dgm:prSet/>
      <dgm:spPr/>
      <dgm:t>
        <a:bodyPr/>
        <a:lstStyle/>
        <a:p>
          <a:endParaRPr lang="en-US"/>
        </a:p>
      </dgm:t>
    </dgm:pt>
    <dgm:pt modelId="{971C9360-7A43-4810-9D4E-32F4D790B66A}">
      <dgm:prSet phldrT="[Text]" custT="1"/>
      <dgm:spPr/>
      <dgm:t>
        <a:bodyPr/>
        <a:lstStyle/>
        <a:p>
          <a:pPr>
            <a:buNone/>
          </a:pPr>
          <a:r>
            <a:rPr lang="en-US" sz="2000" dirty="0"/>
            <a:t>Citizenship/ Immigration Documents (if applicable)</a:t>
          </a:r>
        </a:p>
      </dgm:t>
    </dgm:pt>
    <dgm:pt modelId="{F751FEEA-4C1E-44F4-A096-0D0C0893EAA6}" type="parTrans" cxnId="{A0259A58-28FC-4C1D-AB0D-01A0C46C7D6D}">
      <dgm:prSet/>
      <dgm:spPr/>
      <dgm:t>
        <a:bodyPr/>
        <a:lstStyle/>
        <a:p>
          <a:endParaRPr lang="en-US"/>
        </a:p>
      </dgm:t>
    </dgm:pt>
    <dgm:pt modelId="{8F307327-3666-4880-B302-99EB81B8567A}" type="sibTrans" cxnId="{A0259A58-28FC-4C1D-AB0D-01A0C46C7D6D}">
      <dgm:prSet/>
      <dgm:spPr/>
      <dgm:t>
        <a:bodyPr/>
        <a:lstStyle/>
        <a:p>
          <a:endParaRPr lang="en-US"/>
        </a:p>
      </dgm:t>
    </dgm:pt>
    <dgm:pt modelId="{B0CFDB0B-0849-4130-8730-14FECAEEED81}" type="pres">
      <dgm:prSet presAssocID="{A08384A9-B6DC-4324-8F6B-8E55A20A323B}" presName="diagram" presStyleCnt="0">
        <dgm:presLayoutVars>
          <dgm:dir/>
          <dgm:resizeHandles val="exact"/>
        </dgm:presLayoutVars>
      </dgm:prSet>
      <dgm:spPr/>
    </dgm:pt>
    <dgm:pt modelId="{B573F383-83CD-4505-B1C6-1C7D3D63F001}" type="pres">
      <dgm:prSet presAssocID="{E1021EBC-88A2-4D01-AE73-FF2A7098A1B5}" presName="node" presStyleLbl="node1" presStyleIdx="0" presStyleCnt="7">
        <dgm:presLayoutVars>
          <dgm:bulletEnabled val="1"/>
        </dgm:presLayoutVars>
      </dgm:prSet>
      <dgm:spPr/>
    </dgm:pt>
    <dgm:pt modelId="{F8D88C6F-CA25-4A4C-B621-61E72FC0B328}" type="pres">
      <dgm:prSet presAssocID="{7CA13135-68CE-44B5-9A13-7B0FFD7DB1B6}" presName="sibTrans" presStyleCnt="0"/>
      <dgm:spPr/>
    </dgm:pt>
    <dgm:pt modelId="{892B6FB3-8848-4C91-974A-79753BD08A4C}" type="pres">
      <dgm:prSet presAssocID="{5E69CF79-D208-4EFE-BE60-E4BC9B695439}" presName="node" presStyleLbl="node1" presStyleIdx="1" presStyleCnt="7">
        <dgm:presLayoutVars>
          <dgm:bulletEnabled val="1"/>
        </dgm:presLayoutVars>
      </dgm:prSet>
      <dgm:spPr/>
    </dgm:pt>
    <dgm:pt modelId="{5F94447F-CE8D-41BE-8E88-DC093BDB48DF}" type="pres">
      <dgm:prSet presAssocID="{46695B2F-5ABA-49B3-8525-871342E8444A}" presName="sibTrans" presStyleCnt="0"/>
      <dgm:spPr/>
    </dgm:pt>
    <dgm:pt modelId="{8207E0AD-80A5-4D85-83E4-9FF928C4E645}" type="pres">
      <dgm:prSet presAssocID="{6B6C3C21-39C2-470D-975A-C667AB2AFED4}" presName="node" presStyleLbl="node1" presStyleIdx="2" presStyleCnt="7">
        <dgm:presLayoutVars>
          <dgm:bulletEnabled val="1"/>
        </dgm:presLayoutVars>
      </dgm:prSet>
      <dgm:spPr/>
    </dgm:pt>
    <dgm:pt modelId="{9EF456B4-C52A-40E9-A86A-C8569F8BBC7B}" type="pres">
      <dgm:prSet presAssocID="{7B414ED7-395F-4715-A7C5-7BB93D64543E}" presName="sibTrans" presStyleCnt="0"/>
      <dgm:spPr/>
    </dgm:pt>
    <dgm:pt modelId="{4E3AB0BE-CB15-4068-9864-6D716CEE1C18}" type="pres">
      <dgm:prSet presAssocID="{C46F948E-2967-44E7-8695-F4406E39A25E}" presName="node" presStyleLbl="node1" presStyleIdx="3" presStyleCnt="7">
        <dgm:presLayoutVars>
          <dgm:bulletEnabled val="1"/>
        </dgm:presLayoutVars>
      </dgm:prSet>
      <dgm:spPr/>
    </dgm:pt>
    <dgm:pt modelId="{73203875-9B33-4D1B-B062-3B453EA2D37F}" type="pres">
      <dgm:prSet presAssocID="{4BB15DE2-57E3-4E2E-8E48-CB2B5131EE8C}" presName="sibTrans" presStyleCnt="0"/>
      <dgm:spPr/>
    </dgm:pt>
    <dgm:pt modelId="{7089999B-DC77-4C4C-AD61-7B8BD7A470D7}" type="pres">
      <dgm:prSet presAssocID="{001CA8AE-3990-40C9-BD7B-1EF80D3382BB}" presName="node" presStyleLbl="node1" presStyleIdx="4" presStyleCnt="7">
        <dgm:presLayoutVars>
          <dgm:bulletEnabled val="1"/>
        </dgm:presLayoutVars>
      </dgm:prSet>
      <dgm:spPr/>
    </dgm:pt>
    <dgm:pt modelId="{B4F82F6B-27C6-4CAC-9306-54B49A982A1E}" type="pres">
      <dgm:prSet presAssocID="{E1D16103-4BF7-4F38-9F54-727C33A3F87F}" presName="sibTrans" presStyleCnt="0"/>
      <dgm:spPr/>
    </dgm:pt>
    <dgm:pt modelId="{6CC91F73-A9B0-440D-B513-D9AD14D7915D}" type="pres">
      <dgm:prSet presAssocID="{17D910A6-DCCA-494C-8534-C1CB0F1A96F5}" presName="node" presStyleLbl="node1" presStyleIdx="5" presStyleCnt="7">
        <dgm:presLayoutVars>
          <dgm:bulletEnabled val="1"/>
        </dgm:presLayoutVars>
      </dgm:prSet>
      <dgm:spPr/>
    </dgm:pt>
    <dgm:pt modelId="{027C29A5-FFA7-4203-9EE2-639CF2960978}" type="pres">
      <dgm:prSet presAssocID="{62286C53-FA1B-4B77-9AEB-46AD9EB3D915}" presName="sibTrans" presStyleCnt="0"/>
      <dgm:spPr/>
    </dgm:pt>
    <dgm:pt modelId="{94348C91-D38D-4166-86A4-8240B6FFDC5E}" type="pres">
      <dgm:prSet presAssocID="{971C9360-7A43-4810-9D4E-32F4D790B66A}" presName="node" presStyleLbl="node1" presStyleIdx="6" presStyleCnt="7">
        <dgm:presLayoutVars>
          <dgm:bulletEnabled val="1"/>
        </dgm:presLayoutVars>
      </dgm:prSet>
      <dgm:spPr/>
    </dgm:pt>
  </dgm:ptLst>
  <dgm:cxnLst>
    <dgm:cxn modelId="{DE70E402-0AC3-496E-885D-C22414EB5A45}" type="presOf" srcId="{E1021EBC-88A2-4D01-AE73-FF2A7098A1B5}" destId="{B573F383-83CD-4505-B1C6-1C7D3D63F001}" srcOrd="0" destOrd="0" presId="urn:microsoft.com/office/officeart/2005/8/layout/default"/>
    <dgm:cxn modelId="{0784D517-FFE7-4072-8D19-227A27564B0B}" type="presOf" srcId="{6B6C3C21-39C2-470D-975A-C667AB2AFED4}" destId="{8207E0AD-80A5-4D85-83E4-9FF928C4E645}" srcOrd="0" destOrd="0" presId="urn:microsoft.com/office/officeart/2005/8/layout/default"/>
    <dgm:cxn modelId="{6A440B3C-A5D8-43E1-A7B3-60B276242923}" type="presOf" srcId="{17D910A6-DCCA-494C-8534-C1CB0F1A96F5}" destId="{6CC91F73-A9B0-440D-B513-D9AD14D7915D}" srcOrd="0" destOrd="0" presId="urn:microsoft.com/office/officeart/2005/8/layout/default"/>
    <dgm:cxn modelId="{9BA90C6E-305E-4F5A-B7D6-ED022598ED2D}" type="presOf" srcId="{C46F948E-2967-44E7-8695-F4406E39A25E}" destId="{4E3AB0BE-CB15-4068-9864-6D716CEE1C18}" srcOrd="0" destOrd="0" presId="urn:microsoft.com/office/officeart/2005/8/layout/default"/>
    <dgm:cxn modelId="{4B573551-2E26-41D8-B3E1-206E066852EB}" srcId="{A08384A9-B6DC-4324-8F6B-8E55A20A323B}" destId="{6B6C3C21-39C2-470D-975A-C667AB2AFED4}" srcOrd="2" destOrd="0" parTransId="{DFC458D1-69D4-493D-A7A5-DBB6F8E14939}" sibTransId="{7B414ED7-395F-4715-A7C5-7BB93D64543E}"/>
    <dgm:cxn modelId="{FBF7BE72-E4D6-4636-855E-8BEC27783C5B}" type="presOf" srcId="{A08384A9-B6DC-4324-8F6B-8E55A20A323B}" destId="{B0CFDB0B-0849-4130-8730-14FECAEEED81}" srcOrd="0" destOrd="0" presId="urn:microsoft.com/office/officeart/2005/8/layout/default"/>
    <dgm:cxn modelId="{FD722673-4EE0-4BEF-A2B2-3B786A14F3C6}" type="presOf" srcId="{971C9360-7A43-4810-9D4E-32F4D790B66A}" destId="{94348C91-D38D-4166-86A4-8240B6FFDC5E}" srcOrd="0" destOrd="0" presId="urn:microsoft.com/office/officeart/2005/8/layout/default"/>
    <dgm:cxn modelId="{A0259A58-28FC-4C1D-AB0D-01A0C46C7D6D}" srcId="{A08384A9-B6DC-4324-8F6B-8E55A20A323B}" destId="{971C9360-7A43-4810-9D4E-32F4D790B66A}" srcOrd="6" destOrd="0" parTransId="{F751FEEA-4C1E-44F4-A096-0D0C0893EAA6}" sibTransId="{8F307327-3666-4880-B302-99EB81B8567A}"/>
    <dgm:cxn modelId="{02112A7F-BF95-4759-B130-5F17F379D293}" type="presOf" srcId="{001CA8AE-3990-40C9-BD7B-1EF80D3382BB}" destId="{7089999B-DC77-4C4C-AD61-7B8BD7A470D7}" srcOrd="0" destOrd="0" presId="urn:microsoft.com/office/officeart/2005/8/layout/default"/>
    <dgm:cxn modelId="{AD1F6C8C-48CF-4993-A1CC-A41007634F17}" type="presOf" srcId="{5E69CF79-D208-4EFE-BE60-E4BC9B695439}" destId="{892B6FB3-8848-4C91-974A-79753BD08A4C}" srcOrd="0" destOrd="0" presId="urn:microsoft.com/office/officeart/2005/8/layout/default"/>
    <dgm:cxn modelId="{48A6C692-FC36-4D69-A675-B84E584145E4}" srcId="{A08384A9-B6DC-4324-8F6B-8E55A20A323B}" destId="{E1021EBC-88A2-4D01-AE73-FF2A7098A1B5}" srcOrd="0" destOrd="0" parTransId="{54477C9A-D420-41FC-9973-A4FC5D2B7539}" sibTransId="{7CA13135-68CE-44B5-9A13-7B0FFD7DB1B6}"/>
    <dgm:cxn modelId="{A5204996-1AF2-4C63-9064-CABDD1327265}" srcId="{A08384A9-B6DC-4324-8F6B-8E55A20A323B}" destId="{5E69CF79-D208-4EFE-BE60-E4BC9B695439}" srcOrd="1" destOrd="0" parTransId="{1462233B-F6FE-404F-9B6F-22BA7AC089BC}" sibTransId="{46695B2F-5ABA-49B3-8525-871342E8444A}"/>
    <dgm:cxn modelId="{7C5BADB9-9634-4655-A645-BD8BDE2333C2}" srcId="{A08384A9-B6DC-4324-8F6B-8E55A20A323B}" destId="{17D910A6-DCCA-494C-8534-C1CB0F1A96F5}" srcOrd="5" destOrd="0" parTransId="{A6FDA493-8FD5-4525-8148-B7ACFAFDAFA6}" sibTransId="{62286C53-FA1B-4B77-9AEB-46AD9EB3D915}"/>
    <dgm:cxn modelId="{FB060EC8-D861-4200-B968-79C9856C1D78}" srcId="{A08384A9-B6DC-4324-8F6B-8E55A20A323B}" destId="{001CA8AE-3990-40C9-BD7B-1EF80D3382BB}" srcOrd="4" destOrd="0" parTransId="{293A6B08-8AB8-4884-8272-9DC980109B19}" sibTransId="{E1D16103-4BF7-4F38-9F54-727C33A3F87F}"/>
    <dgm:cxn modelId="{ABF99CCD-DD6D-4FEC-A0AF-8CDC87A5BF68}" srcId="{A08384A9-B6DC-4324-8F6B-8E55A20A323B}" destId="{C46F948E-2967-44E7-8695-F4406E39A25E}" srcOrd="3" destOrd="0" parTransId="{E443FB38-353E-48CB-8800-E2BC4FB66946}" sibTransId="{4BB15DE2-57E3-4E2E-8E48-CB2B5131EE8C}"/>
    <dgm:cxn modelId="{BE6458DD-FE7F-44C0-93C9-3385C72655BB}" type="presParOf" srcId="{B0CFDB0B-0849-4130-8730-14FECAEEED81}" destId="{B573F383-83CD-4505-B1C6-1C7D3D63F001}" srcOrd="0" destOrd="0" presId="urn:microsoft.com/office/officeart/2005/8/layout/default"/>
    <dgm:cxn modelId="{846A7A82-03BD-458E-8034-A80DDE0D4319}" type="presParOf" srcId="{B0CFDB0B-0849-4130-8730-14FECAEEED81}" destId="{F8D88C6F-CA25-4A4C-B621-61E72FC0B328}" srcOrd="1" destOrd="0" presId="urn:microsoft.com/office/officeart/2005/8/layout/default"/>
    <dgm:cxn modelId="{A13D2D0C-BDCE-49B7-9905-1052D3BB8295}" type="presParOf" srcId="{B0CFDB0B-0849-4130-8730-14FECAEEED81}" destId="{892B6FB3-8848-4C91-974A-79753BD08A4C}" srcOrd="2" destOrd="0" presId="urn:microsoft.com/office/officeart/2005/8/layout/default"/>
    <dgm:cxn modelId="{3F409A95-9A17-45C9-B39B-60B509ABC962}" type="presParOf" srcId="{B0CFDB0B-0849-4130-8730-14FECAEEED81}" destId="{5F94447F-CE8D-41BE-8E88-DC093BDB48DF}" srcOrd="3" destOrd="0" presId="urn:microsoft.com/office/officeart/2005/8/layout/default"/>
    <dgm:cxn modelId="{A7D55142-C058-4799-A1A7-65C2FB57F0ED}" type="presParOf" srcId="{B0CFDB0B-0849-4130-8730-14FECAEEED81}" destId="{8207E0AD-80A5-4D85-83E4-9FF928C4E645}" srcOrd="4" destOrd="0" presId="urn:microsoft.com/office/officeart/2005/8/layout/default"/>
    <dgm:cxn modelId="{347946FB-989C-4EC2-A5AE-70F6F4E75632}" type="presParOf" srcId="{B0CFDB0B-0849-4130-8730-14FECAEEED81}" destId="{9EF456B4-C52A-40E9-A86A-C8569F8BBC7B}" srcOrd="5" destOrd="0" presId="urn:microsoft.com/office/officeart/2005/8/layout/default"/>
    <dgm:cxn modelId="{7F2F78A3-7099-4AC9-83C8-98CEF9E87F41}" type="presParOf" srcId="{B0CFDB0B-0849-4130-8730-14FECAEEED81}" destId="{4E3AB0BE-CB15-4068-9864-6D716CEE1C18}" srcOrd="6" destOrd="0" presId="urn:microsoft.com/office/officeart/2005/8/layout/default"/>
    <dgm:cxn modelId="{15AF6344-7114-4A42-9CF5-91ABF69E29EF}" type="presParOf" srcId="{B0CFDB0B-0849-4130-8730-14FECAEEED81}" destId="{73203875-9B33-4D1B-B062-3B453EA2D37F}" srcOrd="7" destOrd="0" presId="urn:microsoft.com/office/officeart/2005/8/layout/default"/>
    <dgm:cxn modelId="{C7916570-AAD4-4C56-A283-CB4157E83446}" type="presParOf" srcId="{B0CFDB0B-0849-4130-8730-14FECAEEED81}" destId="{7089999B-DC77-4C4C-AD61-7B8BD7A470D7}" srcOrd="8" destOrd="0" presId="urn:microsoft.com/office/officeart/2005/8/layout/default"/>
    <dgm:cxn modelId="{9D724A7B-85BE-4A8A-8944-66192F1EC86B}" type="presParOf" srcId="{B0CFDB0B-0849-4130-8730-14FECAEEED81}" destId="{B4F82F6B-27C6-4CAC-9306-54B49A982A1E}" srcOrd="9" destOrd="0" presId="urn:microsoft.com/office/officeart/2005/8/layout/default"/>
    <dgm:cxn modelId="{3D7FE618-0326-4534-9EEB-E33A0263C61F}" type="presParOf" srcId="{B0CFDB0B-0849-4130-8730-14FECAEEED81}" destId="{6CC91F73-A9B0-440D-B513-D9AD14D7915D}" srcOrd="10" destOrd="0" presId="urn:microsoft.com/office/officeart/2005/8/layout/default"/>
    <dgm:cxn modelId="{6EACBA98-EF1C-4F12-ACAB-725DF86512E2}" type="presParOf" srcId="{B0CFDB0B-0849-4130-8730-14FECAEEED81}" destId="{027C29A5-FFA7-4203-9EE2-639CF2960978}" srcOrd="11" destOrd="0" presId="urn:microsoft.com/office/officeart/2005/8/layout/default"/>
    <dgm:cxn modelId="{80EACA78-5273-45A3-82A5-599AB7C38E45}" type="presParOf" srcId="{B0CFDB0B-0849-4130-8730-14FECAEEED81}" destId="{94348C91-D38D-4166-86A4-8240B6FFDC5E}"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8F9142A-D3E3-4E5C-8A47-99F86773D06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F8B5E77-91DD-4294-B114-3D1130AECABD}">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Information is prepopulated</a:t>
          </a:r>
        </a:p>
      </dgm:t>
    </dgm:pt>
    <dgm:pt modelId="{9895E3CC-BDE3-4795-8370-CD7BBAA77256}" type="parTrans" cxnId="{67B3A84A-170E-4083-8B67-E9515E5C82B5}">
      <dgm:prSet/>
      <dgm:spPr/>
      <dgm:t>
        <a:bodyPr/>
        <a:lstStyle/>
        <a:p>
          <a:endParaRPr lang="en-US"/>
        </a:p>
      </dgm:t>
    </dgm:pt>
    <dgm:pt modelId="{572F195C-60F8-42FD-BF52-E284A18105B3}" type="sibTrans" cxnId="{67B3A84A-170E-4083-8B67-E9515E5C82B5}">
      <dgm:prSet/>
      <dgm:spPr/>
      <dgm:t>
        <a:bodyPr/>
        <a:lstStyle/>
        <a:p>
          <a:endParaRPr lang="en-US"/>
        </a:p>
      </dgm:t>
    </dgm:pt>
    <dgm:pt modelId="{040C5738-3E8E-4E85-9C09-16ED4DC10854}">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Click “Renew your Benefits”</a:t>
          </a:r>
        </a:p>
      </dgm:t>
    </dgm:pt>
    <dgm:pt modelId="{764A48C3-E6D9-4561-A12E-0D16603F74EC}" type="parTrans" cxnId="{DB32F827-0C4C-44BF-B36F-86F47A6A68EC}">
      <dgm:prSet/>
      <dgm:spPr/>
      <dgm:t>
        <a:bodyPr/>
        <a:lstStyle/>
        <a:p>
          <a:endParaRPr lang="en-US"/>
        </a:p>
      </dgm:t>
    </dgm:pt>
    <dgm:pt modelId="{6FDD67D4-B2E1-40FB-8180-2A92BA3359C8}" type="sibTrans" cxnId="{DB32F827-0C4C-44BF-B36F-86F47A6A68EC}">
      <dgm:prSet/>
      <dgm:spPr/>
      <dgm:t>
        <a:bodyPr/>
        <a:lstStyle/>
        <a:p>
          <a:endParaRPr lang="en-US"/>
        </a:p>
      </dgm:t>
    </dgm:pt>
    <dgm:pt modelId="{4CC3BA7F-5011-4DA5-B1ED-5EDB5AA0CDE0}">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Review and update as needed</a:t>
          </a:r>
        </a:p>
      </dgm:t>
    </dgm:pt>
    <dgm:pt modelId="{E62CC90C-408E-42AD-A397-2328274510AF}" type="parTrans" cxnId="{74F150DF-A488-4B13-B648-18C39CDB346C}">
      <dgm:prSet/>
      <dgm:spPr/>
      <dgm:t>
        <a:bodyPr/>
        <a:lstStyle/>
        <a:p>
          <a:endParaRPr lang="en-US"/>
        </a:p>
      </dgm:t>
    </dgm:pt>
    <dgm:pt modelId="{1777E66B-0189-4F40-B5C7-F73E830572CB}" type="sibTrans" cxnId="{74F150DF-A488-4B13-B648-18C39CDB346C}">
      <dgm:prSet/>
      <dgm:spPr/>
      <dgm:t>
        <a:bodyPr/>
        <a:lstStyle/>
        <a:p>
          <a:endParaRPr lang="en-US"/>
        </a:p>
      </dgm:t>
    </dgm:pt>
    <dgm:pt modelId="{F2DCAD63-D393-4A63-AFA1-6FB24CD36C8D}" type="pres">
      <dgm:prSet presAssocID="{E8F9142A-D3E3-4E5C-8A47-99F86773D06B}" presName="linear" presStyleCnt="0">
        <dgm:presLayoutVars>
          <dgm:animLvl val="lvl"/>
          <dgm:resizeHandles val="exact"/>
        </dgm:presLayoutVars>
      </dgm:prSet>
      <dgm:spPr/>
    </dgm:pt>
    <dgm:pt modelId="{B07BA941-432E-4AD6-A0D7-976A2315F409}" type="pres">
      <dgm:prSet presAssocID="{DF8B5E77-91DD-4294-B114-3D1130AECABD}" presName="parentText" presStyleLbl="node1" presStyleIdx="0" presStyleCnt="3">
        <dgm:presLayoutVars>
          <dgm:chMax val="0"/>
          <dgm:bulletEnabled val="1"/>
        </dgm:presLayoutVars>
      </dgm:prSet>
      <dgm:spPr/>
    </dgm:pt>
    <dgm:pt modelId="{551D2B02-0F09-4C19-8FC9-B52B43621ACF}" type="pres">
      <dgm:prSet presAssocID="{572F195C-60F8-42FD-BF52-E284A18105B3}" presName="spacer" presStyleCnt="0"/>
      <dgm:spPr/>
    </dgm:pt>
    <dgm:pt modelId="{002273E2-B0B0-463C-9AEB-F204D56BF1D5}" type="pres">
      <dgm:prSet presAssocID="{040C5738-3E8E-4E85-9C09-16ED4DC10854}" presName="parentText" presStyleLbl="node1" presStyleIdx="1" presStyleCnt="3">
        <dgm:presLayoutVars>
          <dgm:chMax val="0"/>
          <dgm:bulletEnabled val="1"/>
        </dgm:presLayoutVars>
      </dgm:prSet>
      <dgm:spPr/>
    </dgm:pt>
    <dgm:pt modelId="{7D77F193-E384-4ADB-8895-9B192A53E48E}" type="pres">
      <dgm:prSet presAssocID="{6FDD67D4-B2E1-40FB-8180-2A92BA3359C8}" presName="spacer" presStyleCnt="0"/>
      <dgm:spPr/>
    </dgm:pt>
    <dgm:pt modelId="{776CC0E0-12B5-45DD-8975-1296CAD62D8B}" type="pres">
      <dgm:prSet presAssocID="{4CC3BA7F-5011-4DA5-B1ED-5EDB5AA0CDE0}" presName="parentText" presStyleLbl="node1" presStyleIdx="2" presStyleCnt="3">
        <dgm:presLayoutVars>
          <dgm:chMax val="0"/>
          <dgm:bulletEnabled val="1"/>
        </dgm:presLayoutVars>
      </dgm:prSet>
      <dgm:spPr/>
    </dgm:pt>
  </dgm:ptLst>
  <dgm:cxnLst>
    <dgm:cxn modelId="{DB32F827-0C4C-44BF-B36F-86F47A6A68EC}" srcId="{E8F9142A-D3E3-4E5C-8A47-99F86773D06B}" destId="{040C5738-3E8E-4E85-9C09-16ED4DC10854}" srcOrd="1" destOrd="0" parTransId="{764A48C3-E6D9-4561-A12E-0D16603F74EC}" sibTransId="{6FDD67D4-B2E1-40FB-8180-2A92BA3359C8}"/>
    <dgm:cxn modelId="{67B3A84A-170E-4083-8B67-E9515E5C82B5}" srcId="{E8F9142A-D3E3-4E5C-8A47-99F86773D06B}" destId="{DF8B5E77-91DD-4294-B114-3D1130AECABD}" srcOrd="0" destOrd="0" parTransId="{9895E3CC-BDE3-4795-8370-CD7BBAA77256}" sibTransId="{572F195C-60F8-42FD-BF52-E284A18105B3}"/>
    <dgm:cxn modelId="{BF44946B-8102-4A64-97D9-7EF772CB7A04}" type="presOf" srcId="{4CC3BA7F-5011-4DA5-B1ED-5EDB5AA0CDE0}" destId="{776CC0E0-12B5-45DD-8975-1296CAD62D8B}" srcOrd="0" destOrd="0" presId="urn:microsoft.com/office/officeart/2005/8/layout/vList2"/>
    <dgm:cxn modelId="{612880C0-E5E7-4E21-8767-56E9D8C5BA0E}" type="presOf" srcId="{DF8B5E77-91DD-4294-B114-3D1130AECABD}" destId="{B07BA941-432E-4AD6-A0D7-976A2315F409}" srcOrd="0" destOrd="0" presId="urn:microsoft.com/office/officeart/2005/8/layout/vList2"/>
    <dgm:cxn modelId="{B1CE1ED3-4642-4091-BE50-381FA86D53B1}" type="presOf" srcId="{040C5738-3E8E-4E85-9C09-16ED4DC10854}" destId="{002273E2-B0B0-463C-9AEB-F204D56BF1D5}" srcOrd="0" destOrd="0" presId="urn:microsoft.com/office/officeart/2005/8/layout/vList2"/>
    <dgm:cxn modelId="{74F150DF-A488-4B13-B648-18C39CDB346C}" srcId="{E8F9142A-D3E3-4E5C-8A47-99F86773D06B}" destId="{4CC3BA7F-5011-4DA5-B1ED-5EDB5AA0CDE0}" srcOrd="2" destOrd="0" parTransId="{E62CC90C-408E-42AD-A397-2328274510AF}" sibTransId="{1777E66B-0189-4F40-B5C7-F73E830572CB}"/>
    <dgm:cxn modelId="{71AC34E7-27F0-4E28-973D-AE5A9693E331}" type="presOf" srcId="{E8F9142A-D3E3-4E5C-8A47-99F86773D06B}" destId="{F2DCAD63-D393-4A63-AFA1-6FB24CD36C8D}" srcOrd="0" destOrd="0" presId="urn:microsoft.com/office/officeart/2005/8/layout/vList2"/>
    <dgm:cxn modelId="{E4FB6BA9-2ADD-4983-8796-165A8AF1BE55}" type="presParOf" srcId="{F2DCAD63-D393-4A63-AFA1-6FB24CD36C8D}" destId="{B07BA941-432E-4AD6-A0D7-976A2315F409}" srcOrd="0" destOrd="0" presId="urn:microsoft.com/office/officeart/2005/8/layout/vList2"/>
    <dgm:cxn modelId="{A4982186-797B-4691-825A-F0B78B628274}" type="presParOf" srcId="{F2DCAD63-D393-4A63-AFA1-6FB24CD36C8D}" destId="{551D2B02-0F09-4C19-8FC9-B52B43621ACF}" srcOrd="1" destOrd="0" presId="urn:microsoft.com/office/officeart/2005/8/layout/vList2"/>
    <dgm:cxn modelId="{20C6C57D-3456-414A-BA99-C57D53D608A1}" type="presParOf" srcId="{F2DCAD63-D393-4A63-AFA1-6FB24CD36C8D}" destId="{002273E2-B0B0-463C-9AEB-F204D56BF1D5}" srcOrd="2" destOrd="0" presId="urn:microsoft.com/office/officeart/2005/8/layout/vList2"/>
    <dgm:cxn modelId="{E6C95FEB-B354-4937-9439-191AC49D1FEC}" type="presParOf" srcId="{F2DCAD63-D393-4A63-AFA1-6FB24CD36C8D}" destId="{7D77F193-E384-4ADB-8895-9B192A53E48E}" srcOrd="3" destOrd="0" presId="urn:microsoft.com/office/officeart/2005/8/layout/vList2"/>
    <dgm:cxn modelId="{EBE27FF4-76C8-4B87-8CE8-971EE50AB3AB}" type="presParOf" srcId="{F2DCAD63-D393-4A63-AFA1-6FB24CD36C8D}" destId="{776CC0E0-12B5-45DD-8975-1296CAD62D8B}"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0B05DC7-3397-49DA-A665-5F7410E8A1F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E028067-9B2B-4332-BA88-EF95079D18C8}">
      <dgm:prSet phldrT="[Text]"/>
      <dgm:spPr/>
      <dgm:t>
        <a:bodyPr/>
        <a:lstStyle/>
        <a:p>
          <a:pPr>
            <a:buNone/>
          </a:pPr>
          <a:r>
            <a:rPr lang="en-US">
              <a:latin typeface="Calibri" panose="020F0502020204030204" pitchFamily="34" charset="0"/>
              <a:ea typeface="Calibri" panose="020F0502020204030204" pitchFamily="34" charset="0"/>
              <a:cs typeface="Calibri" panose="020F0502020204030204" pitchFamily="34" charset="0"/>
            </a:rPr>
            <a:t>Reduced client burden</a:t>
          </a:r>
        </a:p>
      </dgm:t>
    </dgm:pt>
    <dgm:pt modelId="{7BCBF70F-ADD4-40BA-9351-11D8FE3A1D69}" type="parTrans" cxnId="{9BA15004-F4DD-4A97-83D2-D9E28C1DCF41}">
      <dgm:prSet/>
      <dgm:spPr/>
      <dgm:t>
        <a:bodyPr/>
        <a:lstStyle/>
        <a:p>
          <a:endParaRPr lang="en-US"/>
        </a:p>
      </dgm:t>
    </dgm:pt>
    <dgm:pt modelId="{A20861B9-C76D-4319-B013-16A0C2C6FBB8}" type="sibTrans" cxnId="{9BA15004-F4DD-4A97-83D2-D9E28C1DCF41}">
      <dgm:prSet/>
      <dgm:spPr/>
      <dgm:t>
        <a:bodyPr/>
        <a:lstStyle/>
        <a:p>
          <a:endParaRPr lang="en-US"/>
        </a:p>
      </dgm:t>
    </dgm:pt>
    <dgm:pt modelId="{DCCEF8CA-ECC8-443D-8E54-B27945DD4EAD}">
      <dgm:prSet phldrT="[Text]"/>
      <dgm:spPr/>
      <dgm:t>
        <a:bodyPr/>
        <a:lstStyle/>
        <a:p>
          <a:pPr>
            <a:buNone/>
          </a:pPr>
          <a:r>
            <a:rPr lang="en-US">
              <a:latin typeface="Calibri" panose="020F0502020204030204" pitchFamily="34" charset="0"/>
              <a:ea typeface="Calibri" panose="020F0502020204030204" pitchFamily="34" charset="0"/>
              <a:cs typeface="Calibri" panose="020F0502020204030204" pitchFamily="34" charset="0"/>
            </a:rPr>
            <a:t>Faster document submission</a:t>
          </a:r>
        </a:p>
      </dgm:t>
    </dgm:pt>
    <dgm:pt modelId="{8465ED65-4D3A-4CA2-A0D0-5389754A7980}" type="parTrans" cxnId="{CF756C4B-7349-4C57-A2DB-DC95DC89EBEC}">
      <dgm:prSet/>
      <dgm:spPr/>
      <dgm:t>
        <a:bodyPr/>
        <a:lstStyle/>
        <a:p>
          <a:endParaRPr lang="en-US"/>
        </a:p>
      </dgm:t>
    </dgm:pt>
    <dgm:pt modelId="{A4221995-46DD-4F55-99A5-B16417B126CE}" type="sibTrans" cxnId="{CF756C4B-7349-4C57-A2DB-DC95DC89EBEC}">
      <dgm:prSet/>
      <dgm:spPr/>
      <dgm:t>
        <a:bodyPr/>
        <a:lstStyle/>
        <a:p>
          <a:endParaRPr lang="en-US"/>
        </a:p>
      </dgm:t>
    </dgm:pt>
    <dgm:pt modelId="{2BA9B88D-E51D-43D7-9758-82774986589C}">
      <dgm:prSet phldrT="[Text]"/>
      <dgm:spPr/>
      <dgm:t>
        <a:bodyPr/>
        <a:lstStyle/>
        <a:p>
          <a:pPr>
            <a:buNone/>
          </a:pPr>
          <a:r>
            <a:rPr lang="en-US">
              <a:latin typeface="Calibri" panose="020F0502020204030204" pitchFamily="34" charset="0"/>
              <a:ea typeface="Calibri" panose="020F0502020204030204" pitchFamily="34" charset="0"/>
              <a:cs typeface="Calibri" panose="020F0502020204030204" pitchFamily="34" charset="0"/>
            </a:rPr>
            <a:t>Improved follow-up and tracking</a:t>
          </a:r>
        </a:p>
      </dgm:t>
    </dgm:pt>
    <dgm:pt modelId="{BF481503-D967-4581-9B9C-BD3934D10D73}" type="parTrans" cxnId="{80639003-7D93-4FF3-B676-CA7D855F9ACE}">
      <dgm:prSet/>
      <dgm:spPr/>
      <dgm:t>
        <a:bodyPr/>
        <a:lstStyle/>
        <a:p>
          <a:endParaRPr lang="en-US"/>
        </a:p>
      </dgm:t>
    </dgm:pt>
    <dgm:pt modelId="{9F9522F3-BDCD-45A4-8F09-2222BD0E0BCC}" type="sibTrans" cxnId="{80639003-7D93-4FF3-B676-CA7D855F9ACE}">
      <dgm:prSet/>
      <dgm:spPr/>
      <dgm:t>
        <a:bodyPr/>
        <a:lstStyle/>
        <a:p>
          <a:endParaRPr lang="en-US"/>
        </a:p>
      </dgm:t>
    </dgm:pt>
    <dgm:pt modelId="{D168CDC0-2F24-4E96-A05A-C499B2DA1645}">
      <dgm:prSet phldrT="[Text]"/>
      <dgm:spPr/>
      <dgm:t>
        <a:bodyPr/>
        <a:lstStyle/>
        <a:p>
          <a:pPr>
            <a:buNone/>
          </a:pPr>
          <a:r>
            <a:rPr lang="en-US">
              <a:latin typeface="Calibri" panose="020F0502020204030204" pitchFamily="34" charset="0"/>
              <a:ea typeface="Calibri" panose="020F0502020204030204" pitchFamily="34" charset="0"/>
              <a:cs typeface="Calibri" panose="020F0502020204030204" pitchFamily="34" charset="0"/>
            </a:rPr>
            <a:t>Better coordination Increased continuity of care</a:t>
          </a:r>
        </a:p>
      </dgm:t>
    </dgm:pt>
    <dgm:pt modelId="{58A03848-C84D-497B-B995-5A30CF057DBD}" type="parTrans" cxnId="{8FB137E0-0DA3-4220-AE79-B2125B86E1CC}">
      <dgm:prSet/>
      <dgm:spPr/>
      <dgm:t>
        <a:bodyPr/>
        <a:lstStyle/>
        <a:p>
          <a:endParaRPr lang="en-US"/>
        </a:p>
      </dgm:t>
    </dgm:pt>
    <dgm:pt modelId="{2AD7E99D-2CAD-48AB-935F-5D4CB58591E6}" type="sibTrans" cxnId="{8FB137E0-0DA3-4220-AE79-B2125B86E1CC}">
      <dgm:prSet/>
      <dgm:spPr/>
      <dgm:t>
        <a:bodyPr/>
        <a:lstStyle/>
        <a:p>
          <a:endParaRPr lang="en-US"/>
        </a:p>
      </dgm:t>
    </dgm:pt>
    <dgm:pt modelId="{0395B2A7-C5D5-4DA6-A117-42748451094F}">
      <dgm:prSet phldrT="[Text]"/>
      <dgm:spPr/>
      <dgm:t>
        <a:bodyPr/>
        <a:lstStyle/>
        <a:p>
          <a:pPr>
            <a:buNone/>
          </a:pPr>
          <a:r>
            <a:rPr lang="en-US">
              <a:latin typeface="Calibri" panose="020F0502020204030204" pitchFamily="34" charset="0"/>
              <a:ea typeface="Calibri" panose="020F0502020204030204" pitchFamily="34" charset="0"/>
              <a:cs typeface="Calibri" panose="020F0502020204030204" pitchFamily="34" charset="0"/>
            </a:rPr>
            <a:t>Greater organizational efficiency</a:t>
          </a:r>
        </a:p>
      </dgm:t>
    </dgm:pt>
    <dgm:pt modelId="{6C2DACFB-ECE6-46A7-843D-2CD882EC5010}" type="parTrans" cxnId="{2605FD32-C1B9-4CDA-ADD8-CFD6311F883F}">
      <dgm:prSet/>
      <dgm:spPr/>
      <dgm:t>
        <a:bodyPr/>
        <a:lstStyle/>
        <a:p>
          <a:endParaRPr lang="en-US"/>
        </a:p>
      </dgm:t>
    </dgm:pt>
    <dgm:pt modelId="{1C9BA5B9-FFF2-4B69-83DF-6CC06B3DE490}" type="sibTrans" cxnId="{2605FD32-C1B9-4CDA-ADD8-CFD6311F883F}">
      <dgm:prSet/>
      <dgm:spPr/>
      <dgm:t>
        <a:bodyPr/>
        <a:lstStyle/>
        <a:p>
          <a:endParaRPr lang="en-US"/>
        </a:p>
      </dgm:t>
    </dgm:pt>
    <dgm:pt modelId="{606A8523-8010-4774-9398-1AAB3F3D8C96}" type="pres">
      <dgm:prSet presAssocID="{B0B05DC7-3397-49DA-A665-5F7410E8A1F9}" presName="diagram" presStyleCnt="0">
        <dgm:presLayoutVars>
          <dgm:dir/>
          <dgm:resizeHandles val="exact"/>
        </dgm:presLayoutVars>
      </dgm:prSet>
      <dgm:spPr/>
    </dgm:pt>
    <dgm:pt modelId="{BD72BE8E-0967-40B5-B413-9E2A731A818B}" type="pres">
      <dgm:prSet presAssocID="{EE028067-9B2B-4332-BA88-EF95079D18C8}" presName="node" presStyleLbl="node1" presStyleIdx="0" presStyleCnt="5">
        <dgm:presLayoutVars>
          <dgm:bulletEnabled val="1"/>
        </dgm:presLayoutVars>
      </dgm:prSet>
      <dgm:spPr/>
    </dgm:pt>
    <dgm:pt modelId="{679A0774-8F2A-4583-A86C-C59E637905EB}" type="pres">
      <dgm:prSet presAssocID="{A20861B9-C76D-4319-B013-16A0C2C6FBB8}" presName="sibTrans" presStyleCnt="0"/>
      <dgm:spPr/>
    </dgm:pt>
    <dgm:pt modelId="{CF7094FD-FCB7-4698-A36F-622B1CAA3887}" type="pres">
      <dgm:prSet presAssocID="{DCCEF8CA-ECC8-443D-8E54-B27945DD4EAD}" presName="node" presStyleLbl="node1" presStyleIdx="1" presStyleCnt="5">
        <dgm:presLayoutVars>
          <dgm:bulletEnabled val="1"/>
        </dgm:presLayoutVars>
      </dgm:prSet>
      <dgm:spPr/>
    </dgm:pt>
    <dgm:pt modelId="{FE890EDF-91A8-44A2-8139-4001292F8E4A}" type="pres">
      <dgm:prSet presAssocID="{A4221995-46DD-4F55-99A5-B16417B126CE}" presName="sibTrans" presStyleCnt="0"/>
      <dgm:spPr/>
    </dgm:pt>
    <dgm:pt modelId="{8D984355-032B-4878-B7D0-3AFA2A345874}" type="pres">
      <dgm:prSet presAssocID="{2BA9B88D-E51D-43D7-9758-82774986589C}" presName="node" presStyleLbl="node1" presStyleIdx="2" presStyleCnt="5">
        <dgm:presLayoutVars>
          <dgm:bulletEnabled val="1"/>
        </dgm:presLayoutVars>
      </dgm:prSet>
      <dgm:spPr/>
    </dgm:pt>
    <dgm:pt modelId="{4A8549D0-CF4F-41F3-BE07-3D2BD59FB026}" type="pres">
      <dgm:prSet presAssocID="{9F9522F3-BDCD-45A4-8F09-2222BD0E0BCC}" presName="sibTrans" presStyleCnt="0"/>
      <dgm:spPr/>
    </dgm:pt>
    <dgm:pt modelId="{E984FAB9-356E-4CBD-A88C-3473926048B4}" type="pres">
      <dgm:prSet presAssocID="{D168CDC0-2F24-4E96-A05A-C499B2DA1645}" presName="node" presStyleLbl="node1" presStyleIdx="3" presStyleCnt="5">
        <dgm:presLayoutVars>
          <dgm:bulletEnabled val="1"/>
        </dgm:presLayoutVars>
      </dgm:prSet>
      <dgm:spPr/>
    </dgm:pt>
    <dgm:pt modelId="{5C4048B6-749D-4D28-96D9-62A751CB744C}" type="pres">
      <dgm:prSet presAssocID="{2AD7E99D-2CAD-48AB-935F-5D4CB58591E6}" presName="sibTrans" presStyleCnt="0"/>
      <dgm:spPr/>
    </dgm:pt>
    <dgm:pt modelId="{BB581803-039B-4832-BCBB-23DB1138D4E3}" type="pres">
      <dgm:prSet presAssocID="{0395B2A7-C5D5-4DA6-A117-42748451094F}" presName="node" presStyleLbl="node1" presStyleIdx="4" presStyleCnt="5">
        <dgm:presLayoutVars>
          <dgm:bulletEnabled val="1"/>
        </dgm:presLayoutVars>
      </dgm:prSet>
      <dgm:spPr/>
    </dgm:pt>
  </dgm:ptLst>
  <dgm:cxnLst>
    <dgm:cxn modelId="{80639003-7D93-4FF3-B676-CA7D855F9ACE}" srcId="{B0B05DC7-3397-49DA-A665-5F7410E8A1F9}" destId="{2BA9B88D-E51D-43D7-9758-82774986589C}" srcOrd="2" destOrd="0" parTransId="{BF481503-D967-4581-9B9C-BD3934D10D73}" sibTransId="{9F9522F3-BDCD-45A4-8F09-2222BD0E0BCC}"/>
    <dgm:cxn modelId="{9BA15004-F4DD-4A97-83D2-D9E28C1DCF41}" srcId="{B0B05DC7-3397-49DA-A665-5F7410E8A1F9}" destId="{EE028067-9B2B-4332-BA88-EF95079D18C8}" srcOrd="0" destOrd="0" parTransId="{7BCBF70F-ADD4-40BA-9351-11D8FE3A1D69}" sibTransId="{A20861B9-C76D-4319-B013-16A0C2C6FBB8}"/>
    <dgm:cxn modelId="{505CD508-9CAE-4224-8FD5-0CA89F71ADF9}" type="presOf" srcId="{2BA9B88D-E51D-43D7-9758-82774986589C}" destId="{8D984355-032B-4878-B7D0-3AFA2A345874}" srcOrd="0" destOrd="0" presId="urn:microsoft.com/office/officeart/2005/8/layout/default"/>
    <dgm:cxn modelId="{2605FD32-C1B9-4CDA-ADD8-CFD6311F883F}" srcId="{B0B05DC7-3397-49DA-A665-5F7410E8A1F9}" destId="{0395B2A7-C5D5-4DA6-A117-42748451094F}" srcOrd="4" destOrd="0" parTransId="{6C2DACFB-ECE6-46A7-843D-2CD882EC5010}" sibTransId="{1C9BA5B9-FFF2-4B69-83DF-6CC06B3DE490}"/>
    <dgm:cxn modelId="{CF756C4B-7349-4C57-A2DB-DC95DC89EBEC}" srcId="{B0B05DC7-3397-49DA-A665-5F7410E8A1F9}" destId="{DCCEF8CA-ECC8-443D-8E54-B27945DD4EAD}" srcOrd="1" destOrd="0" parTransId="{8465ED65-4D3A-4CA2-A0D0-5389754A7980}" sibTransId="{A4221995-46DD-4F55-99A5-B16417B126CE}"/>
    <dgm:cxn modelId="{8A9FAA4E-CBED-44F0-BD61-6431D751B236}" type="presOf" srcId="{B0B05DC7-3397-49DA-A665-5F7410E8A1F9}" destId="{606A8523-8010-4774-9398-1AAB3F3D8C96}" srcOrd="0" destOrd="0" presId="urn:microsoft.com/office/officeart/2005/8/layout/default"/>
    <dgm:cxn modelId="{D289ECA5-00D8-4083-B36B-4BDAAB59C258}" type="presOf" srcId="{D168CDC0-2F24-4E96-A05A-C499B2DA1645}" destId="{E984FAB9-356E-4CBD-A88C-3473926048B4}" srcOrd="0" destOrd="0" presId="urn:microsoft.com/office/officeart/2005/8/layout/default"/>
    <dgm:cxn modelId="{F2E451C5-BF76-4B88-8490-5B953547915A}" type="presOf" srcId="{EE028067-9B2B-4332-BA88-EF95079D18C8}" destId="{BD72BE8E-0967-40B5-B413-9E2A731A818B}" srcOrd="0" destOrd="0" presId="urn:microsoft.com/office/officeart/2005/8/layout/default"/>
    <dgm:cxn modelId="{8FB137E0-0DA3-4220-AE79-B2125B86E1CC}" srcId="{B0B05DC7-3397-49DA-A665-5F7410E8A1F9}" destId="{D168CDC0-2F24-4E96-A05A-C499B2DA1645}" srcOrd="3" destOrd="0" parTransId="{58A03848-C84D-497B-B995-5A30CF057DBD}" sibTransId="{2AD7E99D-2CAD-48AB-935F-5D4CB58591E6}"/>
    <dgm:cxn modelId="{E2D68AF8-C702-48E0-BC74-D37E17E69839}" type="presOf" srcId="{0395B2A7-C5D5-4DA6-A117-42748451094F}" destId="{BB581803-039B-4832-BCBB-23DB1138D4E3}" srcOrd="0" destOrd="0" presId="urn:microsoft.com/office/officeart/2005/8/layout/default"/>
    <dgm:cxn modelId="{9E4948F9-0ED3-401B-AC68-42DDEE8151F1}" type="presOf" srcId="{DCCEF8CA-ECC8-443D-8E54-B27945DD4EAD}" destId="{CF7094FD-FCB7-4698-A36F-622B1CAA3887}" srcOrd="0" destOrd="0" presId="urn:microsoft.com/office/officeart/2005/8/layout/default"/>
    <dgm:cxn modelId="{FA0BE7AF-C06A-4EE1-B627-D478B6770742}" type="presParOf" srcId="{606A8523-8010-4774-9398-1AAB3F3D8C96}" destId="{BD72BE8E-0967-40B5-B413-9E2A731A818B}" srcOrd="0" destOrd="0" presId="urn:microsoft.com/office/officeart/2005/8/layout/default"/>
    <dgm:cxn modelId="{300FF5BB-33A1-4A00-8D75-93E74C3397DE}" type="presParOf" srcId="{606A8523-8010-4774-9398-1AAB3F3D8C96}" destId="{679A0774-8F2A-4583-A86C-C59E637905EB}" srcOrd="1" destOrd="0" presId="urn:microsoft.com/office/officeart/2005/8/layout/default"/>
    <dgm:cxn modelId="{E74C09B3-0B57-472A-A561-09EDA3F1A141}" type="presParOf" srcId="{606A8523-8010-4774-9398-1AAB3F3D8C96}" destId="{CF7094FD-FCB7-4698-A36F-622B1CAA3887}" srcOrd="2" destOrd="0" presId="urn:microsoft.com/office/officeart/2005/8/layout/default"/>
    <dgm:cxn modelId="{42E3BEA4-4BCC-423E-A446-CF2D29C05658}" type="presParOf" srcId="{606A8523-8010-4774-9398-1AAB3F3D8C96}" destId="{FE890EDF-91A8-44A2-8139-4001292F8E4A}" srcOrd="3" destOrd="0" presId="urn:microsoft.com/office/officeart/2005/8/layout/default"/>
    <dgm:cxn modelId="{1D724AC5-21EB-4EC9-8BE5-E35C76192DB4}" type="presParOf" srcId="{606A8523-8010-4774-9398-1AAB3F3D8C96}" destId="{8D984355-032B-4878-B7D0-3AFA2A345874}" srcOrd="4" destOrd="0" presId="urn:microsoft.com/office/officeart/2005/8/layout/default"/>
    <dgm:cxn modelId="{7614250C-4D45-4EA7-BB76-72451858BF8F}" type="presParOf" srcId="{606A8523-8010-4774-9398-1AAB3F3D8C96}" destId="{4A8549D0-CF4F-41F3-BE07-3D2BD59FB026}" srcOrd="5" destOrd="0" presId="urn:microsoft.com/office/officeart/2005/8/layout/default"/>
    <dgm:cxn modelId="{66CF90DC-EEC1-451B-82E0-ADBC002FBBDC}" type="presParOf" srcId="{606A8523-8010-4774-9398-1AAB3F3D8C96}" destId="{E984FAB9-356E-4CBD-A88C-3473926048B4}" srcOrd="6" destOrd="0" presId="urn:microsoft.com/office/officeart/2005/8/layout/default"/>
    <dgm:cxn modelId="{231EEAEF-37F7-46E3-AD34-AE7EF67E9F77}" type="presParOf" srcId="{606A8523-8010-4774-9398-1AAB3F3D8C96}" destId="{5C4048B6-749D-4D28-96D9-62A751CB744C}" srcOrd="7" destOrd="0" presId="urn:microsoft.com/office/officeart/2005/8/layout/default"/>
    <dgm:cxn modelId="{9E0F2DE0-DAE0-49CD-AE70-5FF8CEBB0E2D}" type="presParOf" srcId="{606A8523-8010-4774-9398-1AAB3F3D8C96}" destId="{BB581803-039B-4832-BCBB-23DB1138D4E3}"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416294-D7F3-4EE9-AD0A-33A47667955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B7723B2-44A2-492E-8259-F2FD52AAA197}">
      <dgm:prSet/>
      <dgm:spPr/>
      <dgm:t>
        <a:bodyPr/>
        <a:lstStyle/>
        <a:p>
          <a:r>
            <a:rPr lang="en-US" altLang="en-US" dirty="0">
              <a:solidFill>
                <a:schemeClr val="bg1"/>
              </a:solidFill>
              <a:latin typeface="Calibri" panose="020F0502020204030204" pitchFamily="34" charset="0"/>
              <a:ea typeface="Calibri" panose="020F0502020204030204" pitchFamily="34" charset="0"/>
              <a:cs typeface="Calibri" panose="020F0502020204030204" pitchFamily="34" charset="0"/>
            </a:rPr>
            <a:t>Cash Assistance (TANF)</a:t>
          </a:r>
        </a:p>
      </dgm:t>
    </dgm:pt>
    <dgm:pt modelId="{52437BFD-977B-4FD6-ACC2-70284985BFD6}" type="parTrans" cxnId="{3479815E-A6C7-45F2-9528-5AF3E4271DD7}">
      <dgm:prSet/>
      <dgm:spPr/>
      <dgm:t>
        <a:bodyPr/>
        <a:lstStyle/>
        <a:p>
          <a:endParaRPr lang="en-US">
            <a:solidFill>
              <a:schemeClr val="bg1"/>
            </a:solidFill>
          </a:endParaRPr>
        </a:p>
      </dgm:t>
    </dgm:pt>
    <dgm:pt modelId="{851FC397-9BD1-49C5-BDDB-D3226F844A5C}" type="sibTrans" cxnId="{3479815E-A6C7-45F2-9528-5AF3E4271DD7}">
      <dgm:prSet/>
      <dgm:spPr/>
      <dgm:t>
        <a:bodyPr/>
        <a:lstStyle/>
        <a:p>
          <a:endParaRPr lang="en-US">
            <a:solidFill>
              <a:schemeClr val="bg1"/>
            </a:solidFill>
          </a:endParaRPr>
        </a:p>
      </dgm:t>
    </dgm:pt>
    <dgm:pt modelId="{3E9D42E0-0E3E-4AEC-87D4-EEE7F841DBC5}">
      <dgm:prSet/>
      <dgm:spPr/>
      <dgm:t>
        <a:bodyPr/>
        <a:lstStyle/>
        <a:p>
          <a:r>
            <a:rPr lang="en-US" altLang="en-US" dirty="0">
              <a:solidFill>
                <a:schemeClr val="bg1"/>
              </a:solidFill>
              <a:latin typeface="Calibri" panose="020F0502020204030204" pitchFamily="34" charset="0"/>
              <a:ea typeface="Calibri" panose="020F0502020204030204" pitchFamily="34" charset="0"/>
              <a:cs typeface="Calibri" panose="020F0502020204030204" pitchFamily="34" charset="0"/>
            </a:rPr>
            <a:t>LIHEAP (Energy Assistance)</a:t>
          </a:r>
        </a:p>
      </dgm:t>
    </dgm:pt>
    <dgm:pt modelId="{AF7BCC9C-BF78-424A-A4D9-9D3C1E9538CD}" type="parTrans" cxnId="{3E7E1D70-C153-4662-A7D6-4CDC45D19442}">
      <dgm:prSet/>
      <dgm:spPr/>
      <dgm:t>
        <a:bodyPr/>
        <a:lstStyle/>
        <a:p>
          <a:endParaRPr lang="en-US">
            <a:solidFill>
              <a:schemeClr val="bg1"/>
            </a:solidFill>
          </a:endParaRPr>
        </a:p>
      </dgm:t>
    </dgm:pt>
    <dgm:pt modelId="{6E26F059-2B68-4D58-B034-16983A614D39}" type="sibTrans" cxnId="{3E7E1D70-C153-4662-A7D6-4CDC45D19442}">
      <dgm:prSet/>
      <dgm:spPr/>
      <dgm:t>
        <a:bodyPr/>
        <a:lstStyle/>
        <a:p>
          <a:endParaRPr lang="en-US">
            <a:solidFill>
              <a:schemeClr val="bg1"/>
            </a:solidFill>
          </a:endParaRPr>
        </a:p>
      </dgm:t>
    </dgm:pt>
    <dgm:pt modelId="{70D52B09-5A16-4BDC-96B8-222DE571FB4F}">
      <dgm:prSet/>
      <dgm:spPr/>
      <dgm:t>
        <a:bodyPr/>
        <a:lstStyle/>
        <a:p>
          <a:r>
            <a:rPr lang="en-US" altLang="en-US">
              <a:solidFill>
                <a:schemeClr val="bg1"/>
              </a:solidFill>
              <a:latin typeface="Calibri" panose="020F0502020204030204" pitchFamily="34" charset="0"/>
              <a:ea typeface="Calibri" panose="020F0502020204030204" pitchFamily="34" charset="0"/>
              <a:cs typeface="Calibri" panose="020F0502020204030204" pitchFamily="34" charset="0"/>
            </a:rPr>
            <a:t>Child Care Works</a:t>
          </a:r>
        </a:p>
      </dgm:t>
    </dgm:pt>
    <dgm:pt modelId="{650E2994-F24D-4610-8A53-71FD1D37E630}" type="parTrans" cxnId="{6793F932-9A84-4E44-8535-51536FC9EB78}">
      <dgm:prSet/>
      <dgm:spPr/>
      <dgm:t>
        <a:bodyPr/>
        <a:lstStyle/>
        <a:p>
          <a:endParaRPr lang="en-US">
            <a:solidFill>
              <a:schemeClr val="bg1"/>
            </a:solidFill>
          </a:endParaRPr>
        </a:p>
      </dgm:t>
    </dgm:pt>
    <dgm:pt modelId="{D2E782C1-B739-4B71-AF6C-4B9D37DDD88D}" type="sibTrans" cxnId="{6793F932-9A84-4E44-8535-51536FC9EB78}">
      <dgm:prSet/>
      <dgm:spPr/>
      <dgm:t>
        <a:bodyPr/>
        <a:lstStyle/>
        <a:p>
          <a:endParaRPr lang="en-US">
            <a:solidFill>
              <a:schemeClr val="bg1"/>
            </a:solidFill>
          </a:endParaRPr>
        </a:p>
      </dgm:t>
    </dgm:pt>
    <dgm:pt modelId="{73EEEFC4-D91D-4982-9C11-FCE0D18FE93F}">
      <dgm:prSet/>
      <dgm:spPr/>
      <dgm:t>
        <a:bodyPr/>
        <a:lstStyle/>
        <a:p>
          <a:r>
            <a:rPr lang="en-US" altLang="en-US" dirty="0">
              <a:solidFill>
                <a:schemeClr val="bg1"/>
              </a:solidFill>
              <a:latin typeface="Calibri" panose="020F0502020204030204" pitchFamily="34" charset="0"/>
              <a:ea typeface="Calibri" panose="020F0502020204030204" pitchFamily="34" charset="0"/>
              <a:cs typeface="Calibri" panose="020F0502020204030204" pitchFamily="34" charset="0"/>
            </a:rPr>
            <a:t>Long-Term Services &amp; Supports</a:t>
          </a:r>
        </a:p>
      </dgm:t>
    </dgm:pt>
    <dgm:pt modelId="{36476FAA-C104-4C5C-9C9F-2CC82BFE0C12}" type="parTrans" cxnId="{C374FB61-9B7B-4FA3-A134-44180E1B3C92}">
      <dgm:prSet/>
      <dgm:spPr/>
      <dgm:t>
        <a:bodyPr/>
        <a:lstStyle/>
        <a:p>
          <a:endParaRPr lang="en-US">
            <a:solidFill>
              <a:schemeClr val="bg1"/>
            </a:solidFill>
          </a:endParaRPr>
        </a:p>
      </dgm:t>
    </dgm:pt>
    <dgm:pt modelId="{71D2D30F-9A43-4F6E-A998-188456829C47}" type="sibTrans" cxnId="{C374FB61-9B7B-4FA3-A134-44180E1B3C92}">
      <dgm:prSet/>
      <dgm:spPr/>
      <dgm:t>
        <a:bodyPr/>
        <a:lstStyle/>
        <a:p>
          <a:endParaRPr lang="en-US">
            <a:solidFill>
              <a:schemeClr val="bg1"/>
            </a:solidFill>
          </a:endParaRPr>
        </a:p>
      </dgm:t>
    </dgm:pt>
    <dgm:pt modelId="{1AD5F6E4-0806-4526-9FE6-4EEFAF86126B}">
      <dgm:prSet/>
      <dgm:spPr/>
      <dgm:t>
        <a:bodyPr/>
        <a:lstStyle/>
        <a:p>
          <a:r>
            <a:rPr lang="en-US" altLang="en-US">
              <a:solidFill>
                <a:schemeClr val="bg1"/>
              </a:solidFill>
              <a:latin typeface="Calibri" panose="020F0502020204030204" pitchFamily="34" charset="0"/>
              <a:ea typeface="Calibri" panose="020F0502020204030204" pitchFamily="34" charset="0"/>
              <a:cs typeface="Calibri" panose="020F0502020204030204" pitchFamily="34" charset="0"/>
            </a:rPr>
            <a:t>School Meal Programs</a:t>
          </a:r>
        </a:p>
      </dgm:t>
    </dgm:pt>
    <dgm:pt modelId="{3B9A3A49-5838-4D2A-8D19-A7B3C42B5B3B}" type="parTrans" cxnId="{B6B1BAE4-61DA-401B-935F-A5822A0A84CF}">
      <dgm:prSet/>
      <dgm:spPr/>
      <dgm:t>
        <a:bodyPr/>
        <a:lstStyle/>
        <a:p>
          <a:endParaRPr lang="en-US">
            <a:solidFill>
              <a:schemeClr val="bg1"/>
            </a:solidFill>
          </a:endParaRPr>
        </a:p>
      </dgm:t>
    </dgm:pt>
    <dgm:pt modelId="{28815EED-7BBB-41AF-AAE0-3E1552C3CFFB}" type="sibTrans" cxnId="{B6B1BAE4-61DA-401B-935F-A5822A0A84CF}">
      <dgm:prSet/>
      <dgm:spPr/>
      <dgm:t>
        <a:bodyPr/>
        <a:lstStyle/>
        <a:p>
          <a:endParaRPr lang="en-US">
            <a:solidFill>
              <a:schemeClr val="bg1"/>
            </a:solidFill>
          </a:endParaRPr>
        </a:p>
      </dgm:t>
    </dgm:pt>
    <dgm:pt modelId="{55781C8E-EA44-4624-8F18-14A1521FE599}">
      <dgm:prSet/>
      <dgm:spPr/>
      <dgm:t>
        <a:bodyPr/>
        <a:lstStyle/>
        <a:p>
          <a:r>
            <a:rPr lang="en-US" altLang="en-US" dirty="0">
              <a:solidFill>
                <a:schemeClr val="bg1"/>
              </a:solidFill>
              <a:latin typeface="Calibri" panose="020F0502020204030204" pitchFamily="34" charset="0"/>
              <a:ea typeface="Calibri" panose="020F0502020204030204" pitchFamily="34" charset="0"/>
              <a:cs typeface="Calibri" panose="020F0502020204030204" pitchFamily="34" charset="0"/>
            </a:rPr>
            <a:t>Other DHS-related assistance programs</a:t>
          </a:r>
        </a:p>
      </dgm:t>
    </dgm:pt>
    <dgm:pt modelId="{D4C55CB9-5283-4D02-BC21-2E97ED107DBA}" type="parTrans" cxnId="{5E2A8BF3-BD49-401B-A97B-3B1F4226BF1F}">
      <dgm:prSet/>
      <dgm:spPr/>
      <dgm:t>
        <a:bodyPr/>
        <a:lstStyle/>
        <a:p>
          <a:endParaRPr lang="en-US">
            <a:solidFill>
              <a:schemeClr val="bg1"/>
            </a:solidFill>
          </a:endParaRPr>
        </a:p>
      </dgm:t>
    </dgm:pt>
    <dgm:pt modelId="{4B7A8485-1AB1-45CE-8869-85C815B861A4}" type="sibTrans" cxnId="{5E2A8BF3-BD49-401B-A97B-3B1F4226BF1F}">
      <dgm:prSet/>
      <dgm:spPr/>
      <dgm:t>
        <a:bodyPr/>
        <a:lstStyle/>
        <a:p>
          <a:endParaRPr lang="en-US">
            <a:solidFill>
              <a:schemeClr val="bg1"/>
            </a:solidFill>
          </a:endParaRPr>
        </a:p>
      </dgm:t>
    </dgm:pt>
    <dgm:pt modelId="{9CC7E1E6-42B0-4148-A7DC-CCA410956320}" type="pres">
      <dgm:prSet presAssocID="{91416294-D7F3-4EE9-AD0A-33A47667955B}" presName="diagram" presStyleCnt="0">
        <dgm:presLayoutVars>
          <dgm:dir/>
          <dgm:resizeHandles val="exact"/>
        </dgm:presLayoutVars>
      </dgm:prSet>
      <dgm:spPr/>
    </dgm:pt>
    <dgm:pt modelId="{C46E8298-6288-4208-BCCF-79E24466BFEE}" type="pres">
      <dgm:prSet presAssocID="{AB7723B2-44A2-492E-8259-F2FD52AAA197}" presName="node" presStyleLbl="node1" presStyleIdx="0" presStyleCnt="6">
        <dgm:presLayoutVars>
          <dgm:bulletEnabled val="1"/>
        </dgm:presLayoutVars>
      </dgm:prSet>
      <dgm:spPr/>
    </dgm:pt>
    <dgm:pt modelId="{4CDFC128-790C-4C3E-93FE-7156D639ED36}" type="pres">
      <dgm:prSet presAssocID="{851FC397-9BD1-49C5-BDDB-D3226F844A5C}" presName="sibTrans" presStyleCnt="0"/>
      <dgm:spPr/>
    </dgm:pt>
    <dgm:pt modelId="{046B90CB-91E5-4492-BEB2-4AED2A2C1CBB}" type="pres">
      <dgm:prSet presAssocID="{3E9D42E0-0E3E-4AEC-87D4-EEE7F841DBC5}" presName="node" presStyleLbl="node1" presStyleIdx="1" presStyleCnt="6">
        <dgm:presLayoutVars>
          <dgm:bulletEnabled val="1"/>
        </dgm:presLayoutVars>
      </dgm:prSet>
      <dgm:spPr/>
    </dgm:pt>
    <dgm:pt modelId="{5E409036-A613-4BDB-93F3-DB15EBDE2344}" type="pres">
      <dgm:prSet presAssocID="{6E26F059-2B68-4D58-B034-16983A614D39}" presName="sibTrans" presStyleCnt="0"/>
      <dgm:spPr/>
    </dgm:pt>
    <dgm:pt modelId="{095FF37D-D209-444A-B05A-09235ABCB858}" type="pres">
      <dgm:prSet presAssocID="{70D52B09-5A16-4BDC-96B8-222DE571FB4F}" presName="node" presStyleLbl="node1" presStyleIdx="2" presStyleCnt="6">
        <dgm:presLayoutVars>
          <dgm:bulletEnabled val="1"/>
        </dgm:presLayoutVars>
      </dgm:prSet>
      <dgm:spPr/>
    </dgm:pt>
    <dgm:pt modelId="{9801149B-E628-4088-BD2C-11EC317B18D6}" type="pres">
      <dgm:prSet presAssocID="{D2E782C1-B739-4B71-AF6C-4B9D37DDD88D}" presName="sibTrans" presStyleCnt="0"/>
      <dgm:spPr/>
    </dgm:pt>
    <dgm:pt modelId="{3B40C510-66BB-4391-92CF-FE264893CCB1}" type="pres">
      <dgm:prSet presAssocID="{73EEEFC4-D91D-4982-9C11-FCE0D18FE93F}" presName="node" presStyleLbl="node1" presStyleIdx="3" presStyleCnt="6">
        <dgm:presLayoutVars>
          <dgm:bulletEnabled val="1"/>
        </dgm:presLayoutVars>
      </dgm:prSet>
      <dgm:spPr/>
    </dgm:pt>
    <dgm:pt modelId="{743757DE-F79F-4FC1-9352-E481991F6615}" type="pres">
      <dgm:prSet presAssocID="{71D2D30F-9A43-4F6E-A998-188456829C47}" presName="sibTrans" presStyleCnt="0"/>
      <dgm:spPr/>
    </dgm:pt>
    <dgm:pt modelId="{CD7E310E-B638-4589-AFCB-664264371C47}" type="pres">
      <dgm:prSet presAssocID="{1AD5F6E4-0806-4526-9FE6-4EEFAF86126B}" presName="node" presStyleLbl="node1" presStyleIdx="4" presStyleCnt="6">
        <dgm:presLayoutVars>
          <dgm:bulletEnabled val="1"/>
        </dgm:presLayoutVars>
      </dgm:prSet>
      <dgm:spPr/>
    </dgm:pt>
    <dgm:pt modelId="{80229A3A-4470-4EB7-8E38-222FF8A44BB1}" type="pres">
      <dgm:prSet presAssocID="{28815EED-7BBB-41AF-AAE0-3E1552C3CFFB}" presName="sibTrans" presStyleCnt="0"/>
      <dgm:spPr/>
    </dgm:pt>
    <dgm:pt modelId="{94A121BF-0214-4A49-BBFF-7269B272024B}" type="pres">
      <dgm:prSet presAssocID="{55781C8E-EA44-4624-8F18-14A1521FE599}" presName="node" presStyleLbl="node1" presStyleIdx="5" presStyleCnt="6">
        <dgm:presLayoutVars>
          <dgm:bulletEnabled val="1"/>
        </dgm:presLayoutVars>
      </dgm:prSet>
      <dgm:spPr/>
    </dgm:pt>
  </dgm:ptLst>
  <dgm:cxnLst>
    <dgm:cxn modelId="{6793F932-9A84-4E44-8535-51536FC9EB78}" srcId="{91416294-D7F3-4EE9-AD0A-33A47667955B}" destId="{70D52B09-5A16-4BDC-96B8-222DE571FB4F}" srcOrd="2" destOrd="0" parTransId="{650E2994-F24D-4610-8A53-71FD1D37E630}" sibTransId="{D2E782C1-B739-4B71-AF6C-4B9D37DDD88D}"/>
    <dgm:cxn modelId="{FC0A2738-F57D-4A77-B601-7A60E5C8AF24}" type="presOf" srcId="{73EEEFC4-D91D-4982-9C11-FCE0D18FE93F}" destId="{3B40C510-66BB-4391-92CF-FE264893CCB1}" srcOrd="0" destOrd="0" presId="urn:microsoft.com/office/officeart/2005/8/layout/default"/>
    <dgm:cxn modelId="{3479815E-A6C7-45F2-9528-5AF3E4271DD7}" srcId="{91416294-D7F3-4EE9-AD0A-33A47667955B}" destId="{AB7723B2-44A2-492E-8259-F2FD52AAA197}" srcOrd="0" destOrd="0" parTransId="{52437BFD-977B-4FD6-ACC2-70284985BFD6}" sibTransId="{851FC397-9BD1-49C5-BDDB-D3226F844A5C}"/>
    <dgm:cxn modelId="{C374FB61-9B7B-4FA3-A134-44180E1B3C92}" srcId="{91416294-D7F3-4EE9-AD0A-33A47667955B}" destId="{73EEEFC4-D91D-4982-9C11-FCE0D18FE93F}" srcOrd="3" destOrd="0" parTransId="{36476FAA-C104-4C5C-9C9F-2CC82BFE0C12}" sibTransId="{71D2D30F-9A43-4F6E-A998-188456829C47}"/>
    <dgm:cxn modelId="{3D2C994E-CDB2-462C-BF60-E8716A48EE3E}" type="presOf" srcId="{1AD5F6E4-0806-4526-9FE6-4EEFAF86126B}" destId="{CD7E310E-B638-4589-AFCB-664264371C47}" srcOrd="0" destOrd="0" presId="urn:microsoft.com/office/officeart/2005/8/layout/default"/>
    <dgm:cxn modelId="{C368F64E-7ECF-4ED0-8D5F-F5182CBD3689}" type="presOf" srcId="{3E9D42E0-0E3E-4AEC-87D4-EEE7F841DBC5}" destId="{046B90CB-91E5-4492-BEB2-4AED2A2C1CBB}" srcOrd="0" destOrd="0" presId="urn:microsoft.com/office/officeart/2005/8/layout/default"/>
    <dgm:cxn modelId="{5076374F-D2A0-499F-850A-1C66F3C9340D}" type="presOf" srcId="{55781C8E-EA44-4624-8F18-14A1521FE599}" destId="{94A121BF-0214-4A49-BBFF-7269B272024B}" srcOrd="0" destOrd="0" presId="urn:microsoft.com/office/officeart/2005/8/layout/default"/>
    <dgm:cxn modelId="{3E7E1D70-C153-4662-A7D6-4CDC45D19442}" srcId="{91416294-D7F3-4EE9-AD0A-33A47667955B}" destId="{3E9D42E0-0E3E-4AEC-87D4-EEE7F841DBC5}" srcOrd="1" destOrd="0" parTransId="{AF7BCC9C-BF78-424A-A4D9-9D3C1E9538CD}" sibTransId="{6E26F059-2B68-4D58-B034-16983A614D39}"/>
    <dgm:cxn modelId="{7F3A0153-4D06-43D9-864F-C6258870B3DD}" type="presOf" srcId="{70D52B09-5A16-4BDC-96B8-222DE571FB4F}" destId="{095FF37D-D209-444A-B05A-09235ABCB858}" srcOrd="0" destOrd="0" presId="urn:microsoft.com/office/officeart/2005/8/layout/default"/>
    <dgm:cxn modelId="{CA852C86-A1E8-4339-860D-0A6E09089AC2}" type="presOf" srcId="{91416294-D7F3-4EE9-AD0A-33A47667955B}" destId="{9CC7E1E6-42B0-4148-A7DC-CCA410956320}" srcOrd="0" destOrd="0" presId="urn:microsoft.com/office/officeart/2005/8/layout/default"/>
    <dgm:cxn modelId="{F44F53D7-5DF7-4FB4-9B1C-8FE038294598}" type="presOf" srcId="{AB7723B2-44A2-492E-8259-F2FD52AAA197}" destId="{C46E8298-6288-4208-BCCF-79E24466BFEE}" srcOrd="0" destOrd="0" presId="urn:microsoft.com/office/officeart/2005/8/layout/default"/>
    <dgm:cxn modelId="{B6B1BAE4-61DA-401B-935F-A5822A0A84CF}" srcId="{91416294-D7F3-4EE9-AD0A-33A47667955B}" destId="{1AD5F6E4-0806-4526-9FE6-4EEFAF86126B}" srcOrd="4" destOrd="0" parTransId="{3B9A3A49-5838-4D2A-8D19-A7B3C42B5B3B}" sibTransId="{28815EED-7BBB-41AF-AAE0-3E1552C3CFFB}"/>
    <dgm:cxn modelId="{5E2A8BF3-BD49-401B-A97B-3B1F4226BF1F}" srcId="{91416294-D7F3-4EE9-AD0A-33A47667955B}" destId="{55781C8E-EA44-4624-8F18-14A1521FE599}" srcOrd="5" destOrd="0" parTransId="{D4C55CB9-5283-4D02-BC21-2E97ED107DBA}" sibTransId="{4B7A8485-1AB1-45CE-8869-85C815B861A4}"/>
    <dgm:cxn modelId="{E697DC26-40C9-4C48-B2EC-6A4752F7B45A}" type="presParOf" srcId="{9CC7E1E6-42B0-4148-A7DC-CCA410956320}" destId="{C46E8298-6288-4208-BCCF-79E24466BFEE}" srcOrd="0" destOrd="0" presId="urn:microsoft.com/office/officeart/2005/8/layout/default"/>
    <dgm:cxn modelId="{7EEB2A42-1307-4185-AC85-C1BBF0D338AA}" type="presParOf" srcId="{9CC7E1E6-42B0-4148-A7DC-CCA410956320}" destId="{4CDFC128-790C-4C3E-93FE-7156D639ED36}" srcOrd="1" destOrd="0" presId="urn:microsoft.com/office/officeart/2005/8/layout/default"/>
    <dgm:cxn modelId="{FF566CC7-D8CD-4A96-9113-E9460D4A57B7}" type="presParOf" srcId="{9CC7E1E6-42B0-4148-A7DC-CCA410956320}" destId="{046B90CB-91E5-4492-BEB2-4AED2A2C1CBB}" srcOrd="2" destOrd="0" presId="urn:microsoft.com/office/officeart/2005/8/layout/default"/>
    <dgm:cxn modelId="{697C6036-FB3F-4928-A357-31C92C2C76ED}" type="presParOf" srcId="{9CC7E1E6-42B0-4148-A7DC-CCA410956320}" destId="{5E409036-A613-4BDB-93F3-DB15EBDE2344}" srcOrd="3" destOrd="0" presId="urn:microsoft.com/office/officeart/2005/8/layout/default"/>
    <dgm:cxn modelId="{BC8C5546-F4A4-4A9E-BB16-5DFCA85FA455}" type="presParOf" srcId="{9CC7E1E6-42B0-4148-A7DC-CCA410956320}" destId="{095FF37D-D209-444A-B05A-09235ABCB858}" srcOrd="4" destOrd="0" presId="urn:microsoft.com/office/officeart/2005/8/layout/default"/>
    <dgm:cxn modelId="{594FBECB-1BE1-405C-A64A-21861C53ADD7}" type="presParOf" srcId="{9CC7E1E6-42B0-4148-A7DC-CCA410956320}" destId="{9801149B-E628-4088-BD2C-11EC317B18D6}" srcOrd="5" destOrd="0" presId="urn:microsoft.com/office/officeart/2005/8/layout/default"/>
    <dgm:cxn modelId="{068D1BBB-6118-414A-9822-8A9DC7A1334E}" type="presParOf" srcId="{9CC7E1E6-42B0-4148-A7DC-CCA410956320}" destId="{3B40C510-66BB-4391-92CF-FE264893CCB1}" srcOrd="6" destOrd="0" presId="urn:microsoft.com/office/officeart/2005/8/layout/default"/>
    <dgm:cxn modelId="{81BD9B8B-2D3F-41A7-B574-400738CA11B1}" type="presParOf" srcId="{9CC7E1E6-42B0-4148-A7DC-CCA410956320}" destId="{743757DE-F79F-4FC1-9352-E481991F6615}" srcOrd="7" destOrd="0" presId="urn:microsoft.com/office/officeart/2005/8/layout/default"/>
    <dgm:cxn modelId="{92217DBD-810E-4FCB-905A-04755618183C}" type="presParOf" srcId="{9CC7E1E6-42B0-4148-A7DC-CCA410956320}" destId="{CD7E310E-B638-4589-AFCB-664264371C47}" srcOrd="8" destOrd="0" presId="urn:microsoft.com/office/officeart/2005/8/layout/default"/>
    <dgm:cxn modelId="{A3B3F95E-03BA-490D-8A6F-A7D13767C734}" type="presParOf" srcId="{9CC7E1E6-42B0-4148-A7DC-CCA410956320}" destId="{80229A3A-4470-4EB7-8E38-222FF8A44BB1}" srcOrd="9" destOrd="0" presId="urn:microsoft.com/office/officeart/2005/8/layout/default"/>
    <dgm:cxn modelId="{DCFB8708-3163-403A-9954-E2E23296D604}" type="presParOf" srcId="{9CC7E1E6-42B0-4148-A7DC-CCA410956320}" destId="{94A121BF-0214-4A49-BBFF-7269B272024B}"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E55D2A1-5BC0-4EF2-9C63-353BFC33C62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EDC83EC-0CDE-4999-B5AB-3A37D937FD84}">
      <dgm:prSet phldrT="[Tex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Moving or homelessness</a:t>
          </a:r>
        </a:p>
      </dgm:t>
    </dgm:pt>
    <dgm:pt modelId="{AFCA4DC4-858C-4893-994E-F1DF8B5A9930}" type="parTrans" cxnId="{518D3094-5430-4700-BF9B-1AD95F70CB46}">
      <dgm:prSet/>
      <dgm:spPr/>
      <dgm:t>
        <a:bodyPr/>
        <a:lstStyle/>
        <a:p>
          <a:endParaRPr lang="en-US"/>
        </a:p>
      </dgm:t>
    </dgm:pt>
    <dgm:pt modelId="{72CF36AF-7DA8-41EB-81D6-833A01D76D4A}" type="sibTrans" cxnId="{518D3094-5430-4700-BF9B-1AD95F70CB46}">
      <dgm:prSet/>
      <dgm:spPr/>
      <dgm:t>
        <a:bodyPr/>
        <a:lstStyle/>
        <a:p>
          <a:endParaRPr lang="en-US"/>
        </a:p>
      </dgm:t>
    </dgm:pt>
    <dgm:pt modelId="{B6ACBDD0-E71A-4BD2-9C41-72D71620D855}">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Employment changes</a:t>
          </a:r>
        </a:p>
      </dgm:t>
    </dgm:pt>
    <dgm:pt modelId="{30ED96AC-A972-4724-809A-4369A63F7F91}" type="parTrans" cxnId="{DD04709B-E9EB-4056-99ED-96E6564D84FF}">
      <dgm:prSet/>
      <dgm:spPr/>
      <dgm:t>
        <a:bodyPr/>
        <a:lstStyle/>
        <a:p>
          <a:endParaRPr lang="en-US"/>
        </a:p>
      </dgm:t>
    </dgm:pt>
    <dgm:pt modelId="{2103790C-A850-47F1-B302-0E306B04A427}" type="sibTrans" cxnId="{DD04709B-E9EB-4056-99ED-96E6564D84FF}">
      <dgm:prSet/>
      <dgm:spPr/>
      <dgm:t>
        <a:bodyPr/>
        <a:lstStyle/>
        <a:p>
          <a:endParaRPr lang="en-US"/>
        </a:p>
      </dgm:t>
    </dgm:pt>
    <dgm:pt modelId="{E19436CE-8A93-4918-B9F1-0D0AC9801DE2}">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Hospitalization or incarceration</a:t>
          </a:r>
        </a:p>
      </dgm:t>
    </dgm:pt>
    <dgm:pt modelId="{58BCE609-4FAC-43C7-A3CF-A491ABB874D0}" type="parTrans" cxnId="{1D3C1072-5BAB-419B-A980-62C599B1DE88}">
      <dgm:prSet/>
      <dgm:spPr/>
      <dgm:t>
        <a:bodyPr/>
        <a:lstStyle/>
        <a:p>
          <a:endParaRPr lang="en-US"/>
        </a:p>
      </dgm:t>
    </dgm:pt>
    <dgm:pt modelId="{2CF6DB40-FD3B-458C-BE53-75C3A1DF6990}" type="sibTrans" cxnId="{1D3C1072-5BAB-419B-A980-62C599B1DE88}">
      <dgm:prSet/>
      <dgm:spPr/>
      <dgm:t>
        <a:bodyPr/>
        <a:lstStyle/>
        <a:p>
          <a:endParaRPr lang="en-US"/>
        </a:p>
      </dgm:t>
    </dgm:pt>
    <dgm:pt modelId="{4D8920FB-4EF5-4F55-835A-1F82E654449B}">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Pregnancy or household changes</a:t>
          </a:r>
        </a:p>
      </dgm:t>
    </dgm:pt>
    <dgm:pt modelId="{163A3F91-6C62-4EF9-AF0A-BEFE2322A4C2}" type="parTrans" cxnId="{E7848584-8C6D-429B-990B-D29821280014}">
      <dgm:prSet/>
      <dgm:spPr/>
      <dgm:t>
        <a:bodyPr/>
        <a:lstStyle/>
        <a:p>
          <a:endParaRPr lang="en-US"/>
        </a:p>
      </dgm:t>
    </dgm:pt>
    <dgm:pt modelId="{C940AAA4-23B3-4E8C-9DF5-19545B4E34A6}" type="sibTrans" cxnId="{E7848584-8C6D-429B-990B-D29821280014}">
      <dgm:prSet/>
      <dgm:spPr/>
      <dgm:t>
        <a:bodyPr/>
        <a:lstStyle/>
        <a:p>
          <a:endParaRPr lang="en-US"/>
        </a:p>
      </dgm:t>
    </dgm:pt>
    <dgm:pt modelId="{2F6E0D62-D3EA-4114-BCC0-883CE4C199B5}">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Loss of identification or paperwork</a:t>
          </a:r>
        </a:p>
      </dgm:t>
    </dgm:pt>
    <dgm:pt modelId="{EA97D32F-559D-4FCD-A8FD-CB787A8AF757}" type="parTrans" cxnId="{A473E3D6-7469-442B-A3BD-3E9CFF9BAEE0}">
      <dgm:prSet/>
      <dgm:spPr/>
      <dgm:t>
        <a:bodyPr/>
        <a:lstStyle/>
        <a:p>
          <a:endParaRPr lang="en-US"/>
        </a:p>
      </dgm:t>
    </dgm:pt>
    <dgm:pt modelId="{C3C92FE6-1C0E-49CC-9A1D-D3AA30F6CC6A}" type="sibTrans" cxnId="{A473E3D6-7469-442B-A3BD-3E9CFF9BAEE0}">
      <dgm:prSet/>
      <dgm:spPr/>
      <dgm:t>
        <a:bodyPr/>
        <a:lstStyle/>
        <a:p>
          <a:endParaRPr lang="en-US"/>
        </a:p>
      </dgm:t>
    </dgm:pt>
    <dgm:pt modelId="{2B0A74D7-AC8A-40E7-94D2-05BC57EA1CF1}">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Changes in insurance or household income</a:t>
          </a:r>
        </a:p>
      </dgm:t>
    </dgm:pt>
    <dgm:pt modelId="{8A1EB3FE-0A41-4066-A7E6-D05B1D9DF718}" type="parTrans" cxnId="{C013797F-58FE-47E2-BE9E-FB391D244E2D}">
      <dgm:prSet/>
      <dgm:spPr/>
      <dgm:t>
        <a:bodyPr/>
        <a:lstStyle/>
        <a:p>
          <a:endParaRPr lang="en-US"/>
        </a:p>
      </dgm:t>
    </dgm:pt>
    <dgm:pt modelId="{DD2684EF-49B7-48A6-B502-A3DEDC0C8462}" type="sibTrans" cxnId="{C013797F-58FE-47E2-BE9E-FB391D244E2D}">
      <dgm:prSet/>
      <dgm:spPr/>
      <dgm:t>
        <a:bodyPr/>
        <a:lstStyle/>
        <a:p>
          <a:endParaRPr lang="en-US"/>
        </a:p>
      </dgm:t>
    </dgm:pt>
    <dgm:pt modelId="{ED731C7F-2BC9-4653-8E99-A5ED4EF374B5}" type="pres">
      <dgm:prSet presAssocID="{CE55D2A1-5BC0-4EF2-9C63-353BFC33C620}" presName="diagram" presStyleCnt="0">
        <dgm:presLayoutVars>
          <dgm:dir/>
          <dgm:resizeHandles val="exact"/>
        </dgm:presLayoutVars>
      </dgm:prSet>
      <dgm:spPr/>
    </dgm:pt>
    <dgm:pt modelId="{7E5A3253-760C-4726-9E1F-2686C680E0CA}" type="pres">
      <dgm:prSet presAssocID="{EEDC83EC-0CDE-4999-B5AB-3A37D937FD84}" presName="node" presStyleLbl="node1" presStyleIdx="0" presStyleCnt="6">
        <dgm:presLayoutVars>
          <dgm:bulletEnabled val="1"/>
        </dgm:presLayoutVars>
      </dgm:prSet>
      <dgm:spPr/>
    </dgm:pt>
    <dgm:pt modelId="{D43ECD65-0A19-4893-802B-BED880526B50}" type="pres">
      <dgm:prSet presAssocID="{72CF36AF-7DA8-41EB-81D6-833A01D76D4A}" presName="sibTrans" presStyleCnt="0"/>
      <dgm:spPr/>
    </dgm:pt>
    <dgm:pt modelId="{50CF34CF-831D-4106-AA5A-023B96F45D06}" type="pres">
      <dgm:prSet presAssocID="{B6ACBDD0-E71A-4BD2-9C41-72D71620D855}" presName="node" presStyleLbl="node1" presStyleIdx="1" presStyleCnt="6">
        <dgm:presLayoutVars>
          <dgm:bulletEnabled val="1"/>
        </dgm:presLayoutVars>
      </dgm:prSet>
      <dgm:spPr/>
    </dgm:pt>
    <dgm:pt modelId="{0160ACC6-F029-47DE-95D6-E315B5D12FB8}" type="pres">
      <dgm:prSet presAssocID="{2103790C-A850-47F1-B302-0E306B04A427}" presName="sibTrans" presStyleCnt="0"/>
      <dgm:spPr/>
    </dgm:pt>
    <dgm:pt modelId="{E6FBE37F-33A5-4971-9590-0E9F028C8822}" type="pres">
      <dgm:prSet presAssocID="{E19436CE-8A93-4918-B9F1-0D0AC9801DE2}" presName="node" presStyleLbl="node1" presStyleIdx="2" presStyleCnt="6">
        <dgm:presLayoutVars>
          <dgm:bulletEnabled val="1"/>
        </dgm:presLayoutVars>
      </dgm:prSet>
      <dgm:spPr/>
    </dgm:pt>
    <dgm:pt modelId="{B4699A42-4FD8-48F9-84B0-6425E1B6549F}" type="pres">
      <dgm:prSet presAssocID="{2CF6DB40-FD3B-458C-BE53-75C3A1DF6990}" presName="sibTrans" presStyleCnt="0"/>
      <dgm:spPr/>
    </dgm:pt>
    <dgm:pt modelId="{29E479B8-8631-41A6-B80B-380380055086}" type="pres">
      <dgm:prSet presAssocID="{4D8920FB-4EF5-4F55-835A-1F82E654449B}" presName="node" presStyleLbl="node1" presStyleIdx="3" presStyleCnt="6">
        <dgm:presLayoutVars>
          <dgm:bulletEnabled val="1"/>
        </dgm:presLayoutVars>
      </dgm:prSet>
      <dgm:spPr/>
    </dgm:pt>
    <dgm:pt modelId="{9E6AEFD1-10D3-4CD3-8D97-BB02A3C32EC3}" type="pres">
      <dgm:prSet presAssocID="{C940AAA4-23B3-4E8C-9DF5-19545B4E34A6}" presName="sibTrans" presStyleCnt="0"/>
      <dgm:spPr/>
    </dgm:pt>
    <dgm:pt modelId="{2AB318D2-F606-4488-B1C3-3963387B04EC}" type="pres">
      <dgm:prSet presAssocID="{2F6E0D62-D3EA-4114-BCC0-883CE4C199B5}" presName="node" presStyleLbl="node1" presStyleIdx="4" presStyleCnt="6">
        <dgm:presLayoutVars>
          <dgm:bulletEnabled val="1"/>
        </dgm:presLayoutVars>
      </dgm:prSet>
      <dgm:spPr/>
    </dgm:pt>
    <dgm:pt modelId="{E07414DE-0B91-4C78-89B8-096B9EDDCADA}" type="pres">
      <dgm:prSet presAssocID="{C3C92FE6-1C0E-49CC-9A1D-D3AA30F6CC6A}" presName="sibTrans" presStyleCnt="0"/>
      <dgm:spPr/>
    </dgm:pt>
    <dgm:pt modelId="{D1A93845-7886-4860-B1F9-2E49CF02668D}" type="pres">
      <dgm:prSet presAssocID="{2B0A74D7-AC8A-40E7-94D2-05BC57EA1CF1}" presName="node" presStyleLbl="node1" presStyleIdx="5" presStyleCnt="6">
        <dgm:presLayoutVars>
          <dgm:bulletEnabled val="1"/>
        </dgm:presLayoutVars>
      </dgm:prSet>
      <dgm:spPr/>
    </dgm:pt>
  </dgm:ptLst>
  <dgm:cxnLst>
    <dgm:cxn modelId="{BF4EFF11-5F90-4750-8FC6-178288AB351E}" type="presOf" srcId="{E19436CE-8A93-4918-B9F1-0D0AC9801DE2}" destId="{E6FBE37F-33A5-4971-9590-0E9F028C8822}" srcOrd="0" destOrd="0" presId="urn:microsoft.com/office/officeart/2005/8/layout/default"/>
    <dgm:cxn modelId="{A3C4A45F-A727-4CD0-881E-343F670D4C4D}" type="presOf" srcId="{2F6E0D62-D3EA-4114-BCC0-883CE4C199B5}" destId="{2AB318D2-F606-4488-B1C3-3963387B04EC}" srcOrd="0" destOrd="0" presId="urn:microsoft.com/office/officeart/2005/8/layout/default"/>
    <dgm:cxn modelId="{B0BDF26E-BEDA-4DD0-8932-7FF980593D06}" type="presOf" srcId="{B6ACBDD0-E71A-4BD2-9C41-72D71620D855}" destId="{50CF34CF-831D-4106-AA5A-023B96F45D06}" srcOrd="0" destOrd="0" presId="urn:microsoft.com/office/officeart/2005/8/layout/default"/>
    <dgm:cxn modelId="{1D3C1072-5BAB-419B-A980-62C599B1DE88}" srcId="{CE55D2A1-5BC0-4EF2-9C63-353BFC33C620}" destId="{E19436CE-8A93-4918-B9F1-0D0AC9801DE2}" srcOrd="2" destOrd="0" parTransId="{58BCE609-4FAC-43C7-A3CF-A491ABB874D0}" sibTransId="{2CF6DB40-FD3B-458C-BE53-75C3A1DF6990}"/>
    <dgm:cxn modelId="{C013797F-58FE-47E2-BE9E-FB391D244E2D}" srcId="{CE55D2A1-5BC0-4EF2-9C63-353BFC33C620}" destId="{2B0A74D7-AC8A-40E7-94D2-05BC57EA1CF1}" srcOrd="5" destOrd="0" parTransId="{8A1EB3FE-0A41-4066-A7E6-D05B1D9DF718}" sibTransId="{DD2684EF-49B7-48A6-B502-A3DEDC0C8462}"/>
    <dgm:cxn modelId="{E7848584-8C6D-429B-990B-D29821280014}" srcId="{CE55D2A1-5BC0-4EF2-9C63-353BFC33C620}" destId="{4D8920FB-4EF5-4F55-835A-1F82E654449B}" srcOrd="3" destOrd="0" parTransId="{163A3F91-6C62-4EF9-AF0A-BEFE2322A4C2}" sibTransId="{C940AAA4-23B3-4E8C-9DF5-19545B4E34A6}"/>
    <dgm:cxn modelId="{67CA9F89-5CEF-4001-A0E0-ED3CFBD65DA9}" type="presOf" srcId="{4D8920FB-4EF5-4F55-835A-1F82E654449B}" destId="{29E479B8-8631-41A6-B80B-380380055086}" srcOrd="0" destOrd="0" presId="urn:microsoft.com/office/officeart/2005/8/layout/default"/>
    <dgm:cxn modelId="{518D3094-5430-4700-BF9B-1AD95F70CB46}" srcId="{CE55D2A1-5BC0-4EF2-9C63-353BFC33C620}" destId="{EEDC83EC-0CDE-4999-B5AB-3A37D937FD84}" srcOrd="0" destOrd="0" parTransId="{AFCA4DC4-858C-4893-994E-F1DF8B5A9930}" sibTransId="{72CF36AF-7DA8-41EB-81D6-833A01D76D4A}"/>
    <dgm:cxn modelId="{DD04709B-E9EB-4056-99ED-96E6564D84FF}" srcId="{CE55D2A1-5BC0-4EF2-9C63-353BFC33C620}" destId="{B6ACBDD0-E71A-4BD2-9C41-72D71620D855}" srcOrd="1" destOrd="0" parTransId="{30ED96AC-A972-4724-809A-4369A63F7F91}" sibTransId="{2103790C-A850-47F1-B302-0E306B04A427}"/>
    <dgm:cxn modelId="{A8770ED1-209D-45A4-AC5B-77F33F545B4C}" type="presOf" srcId="{CE55D2A1-5BC0-4EF2-9C63-353BFC33C620}" destId="{ED731C7F-2BC9-4653-8E99-A5ED4EF374B5}" srcOrd="0" destOrd="0" presId="urn:microsoft.com/office/officeart/2005/8/layout/default"/>
    <dgm:cxn modelId="{A473E3D6-7469-442B-A3BD-3E9CFF9BAEE0}" srcId="{CE55D2A1-5BC0-4EF2-9C63-353BFC33C620}" destId="{2F6E0D62-D3EA-4114-BCC0-883CE4C199B5}" srcOrd="4" destOrd="0" parTransId="{EA97D32F-559D-4FCD-A8FD-CB787A8AF757}" sibTransId="{C3C92FE6-1C0E-49CC-9A1D-D3AA30F6CC6A}"/>
    <dgm:cxn modelId="{87D4EFD8-A77E-4CE1-A385-C1B0B2F54A81}" type="presOf" srcId="{EEDC83EC-0CDE-4999-B5AB-3A37D937FD84}" destId="{7E5A3253-760C-4726-9E1F-2686C680E0CA}" srcOrd="0" destOrd="0" presId="urn:microsoft.com/office/officeart/2005/8/layout/default"/>
    <dgm:cxn modelId="{73ADC9F4-6EC0-4457-8AE3-BB2A640DB19E}" type="presOf" srcId="{2B0A74D7-AC8A-40E7-94D2-05BC57EA1CF1}" destId="{D1A93845-7886-4860-B1F9-2E49CF02668D}" srcOrd="0" destOrd="0" presId="urn:microsoft.com/office/officeart/2005/8/layout/default"/>
    <dgm:cxn modelId="{4833D8DC-F083-4645-99A6-E49BA7231B4B}" type="presParOf" srcId="{ED731C7F-2BC9-4653-8E99-A5ED4EF374B5}" destId="{7E5A3253-760C-4726-9E1F-2686C680E0CA}" srcOrd="0" destOrd="0" presId="urn:microsoft.com/office/officeart/2005/8/layout/default"/>
    <dgm:cxn modelId="{08D051B4-E6F1-40D3-BB88-EC237A0465E6}" type="presParOf" srcId="{ED731C7F-2BC9-4653-8E99-A5ED4EF374B5}" destId="{D43ECD65-0A19-4893-802B-BED880526B50}" srcOrd="1" destOrd="0" presId="urn:microsoft.com/office/officeart/2005/8/layout/default"/>
    <dgm:cxn modelId="{C9EBD739-32A8-46C3-AC18-F329CD2F993F}" type="presParOf" srcId="{ED731C7F-2BC9-4653-8E99-A5ED4EF374B5}" destId="{50CF34CF-831D-4106-AA5A-023B96F45D06}" srcOrd="2" destOrd="0" presId="urn:microsoft.com/office/officeart/2005/8/layout/default"/>
    <dgm:cxn modelId="{EBD7DFB9-EC4A-4DC7-A763-48A0F6259EF1}" type="presParOf" srcId="{ED731C7F-2BC9-4653-8E99-A5ED4EF374B5}" destId="{0160ACC6-F029-47DE-95D6-E315B5D12FB8}" srcOrd="3" destOrd="0" presId="urn:microsoft.com/office/officeart/2005/8/layout/default"/>
    <dgm:cxn modelId="{2BC0AC98-5EBB-499D-BDDC-ADEF36466107}" type="presParOf" srcId="{ED731C7F-2BC9-4653-8E99-A5ED4EF374B5}" destId="{E6FBE37F-33A5-4971-9590-0E9F028C8822}" srcOrd="4" destOrd="0" presId="urn:microsoft.com/office/officeart/2005/8/layout/default"/>
    <dgm:cxn modelId="{448D8DAD-46E5-4D03-A270-BD0B1F8D4C2C}" type="presParOf" srcId="{ED731C7F-2BC9-4653-8E99-A5ED4EF374B5}" destId="{B4699A42-4FD8-48F9-84B0-6425E1B6549F}" srcOrd="5" destOrd="0" presId="urn:microsoft.com/office/officeart/2005/8/layout/default"/>
    <dgm:cxn modelId="{62A9876E-4664-44CB-9B58-CBD044F7D32E}" type="presParOf" srcId="{ED731C7F-2BC9-4653-8E99-A5ED4EF374B5}" destId="{29E479B8-8631-41A6-B80B-380380055086}" srcOrd="6" destOrd="0" presId="urn:microsoft.com/office/officeart/2005/8/layout/default"/>
    <dgm:cxn modelId="{761F34E5-221A-41C5-B1CE-266094D94DD2}" type="presParOf" srcId="{ED731C7F-2BC9-4653-8E99-A5ED4EF374B5}" destId="{9E6AEFD1-10D3-4CD3-8D97-BB02A3C32EC3}" srcOrd="7" destOrd="0" presId="urn:microsoft.com/office/officeart/2005/8/layout/default"/>
    <dgm:cxn modelId="{E2E534AB-A566-4511-B152-6FFDCA6BBFDC}" type="presParOf" srcId="{ED731C7F-2BC9-4653-8E99-A5ED4EF374B5}" destId="{2AB318D2-F606-4488-B1C3-3963387B04EC}" srcOrd="8" destOrd="0" presId="urn:microsoft.com/office/officeart/2005/8/layout/default"/>
    <dgm:cxn modelId="{E5E70FEA-A683-486C-A70C-E029EC7589F7}" type="presParOf" srcId="{ED731C7F-2BC9-4653-8E99-A5ED4EF374B5}" destId="{E07414DE-0B91-4C78-89B8-096B9EDDCADA}" srcOrd="9" destOrd="0" presId="urn:microsoft.com/office/officeart/2005/8/layout/default"/>
    <dgm:cxn modelId="{D83850A5-B88B-4FA7-9F17-BF0FFFEC03F3}" type="presParOf" srcId="{ED731C7F-2BC9-4653-8E99-A5ED4EF374B5}" destId="{D1A93845-7886-4860-B1F9-2E49CF02668D}"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031EB3C-20C2-4393-AABE-A8657F20E73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4E6A7C8F-2D41-469F-821D-C3A6E37A7F58}">
      <dgm:prSet phldrT="[Text]"/>
      <dgm:spPr/>
      <dgm:t>
        <a:bodyPr/>
        <a:lstStyle/>
        <a:p>
          <a:pPr>
            <a:buNone/>
          </a:pPr>
          <a:r>
            <a:rPr lang="en-US" dirty="0">
              <a:latin typeface="Calibri" panose="020F0502020204030204" pitchFamily="34" charset="0"/>
              <a:ea typeface="Calibri" panose="020F0502020204030204" pitchFamily="34" charset="0"/>
              <a:cs typeface="Calibri" panose="020F0502020204030204" pitchFamily="34" charset="0"/>
            </a:rPr>
            <a:t>Prevent benefit interruptions</a:t>
          </a:r>
        </a:p>
      </dgm:t>
    </dgm:pt>
    <dgm:pt modelId="{BCE18927-891F-487B-8DDA-8EDC6CF4F0DE}" type="parTrans" cxnId="{F60F12C8-C98F-4869-9345-6775A47A6D76}">
      <dgm:prSet/>
      <dgm:spPr/>
      <dgm:t>
        <a:bodyPr/>
        <a:lstStyle/>
        <a:p>
          <a:endParaRPr lang="en-US"/>
        </a:p>
      </dgm:t>
    </dgm:pt>
    <dgm:pt modelId="{EEA83929-8290-453E-9D65-B410F943F7F5}" type="sibTrans" cxnId="{F60F12C8-C98F-4869-9345-6775A47A6D76}">
      <dgm:prSet/>
      <dgm:spPr/>
      <dgm:t>
        <a:bodyPr/>
        <a:lstStyle/>
        <a:p>
          <a:endParaRPr lang="en-US"/>
        </a:p>
      </dgm:t>
    </dgm:pt>
    <dgm:pt modelId="{6E442B27-F43D-4691-AD88-5C5296908631}">
      <dgm:prSet phldrT="[Text]"/>
      <dgm:spPr/>
      <dgm:t>
        <a:bodyPr/>
        <a:lstStyle/>
        <a:p>
          <a:pPr>
            <a:buNone/>
          </a:pPr>
          <a:r>
            <a:rPr lang="en-US" dirty="0">
              <a:latin typeface="Calibri" panose="020F0502020204030204" pitchFamily="34" charset="0"/>
              <a:ea typeface="Calibri" panose="020F0502020204030204" pitchFamily="34" charset="0"/>
              <a:cs typeface="Calibri" panose="020F0502020204030204" pitchFamily="34" charset="0"/>
            </a:rPr>
            <a:t>Save incomplete applications</a:t>
          </a:r>
        </a:p>
      </dgm:t>
    </dgm:pt>
    <dgm:pt modelId="{F5C37635-28CB-4AD9-9A24-96AA02846EFE}" type="parTrans" cxnId="{3105C03F-C0E5-49E5-A133-6D194C33849F}">
      <dgm:prSet/>
      <dgm:spPr/>
      <dgm:t>
        <a:bodyPr/>
        <a:lstStyle/>
        <a:p>
          <a:endParaRPr lang="en-US"/>
        </a:p>
      </dgm:t>
    </dgm:pt>
    <dgm:pt modelId="{B8D67E29-BADB-45DA-BEF7-615C151BCEB1}" type="sibTrans" cxnId="{3105C03F-C0E5-49E5-A133-6D194C33849F}">
      <dgm:prSet/>
      <dgm:spPr/>
      <dgm:t>
        <a:bodyPr/>
        <a:lstStyle/>
        <a:p>
          <a:endParaRPr lang="en-US"/>
        </a:p>
      </dgm:t>
    </dgm:pt>
    <dgm:pt modelId="{4AEA7555-5178-4EAF-B21A-E3BADED173D0}">
      <dgm:prSet phldrT="[Text]"/>
      <dgm:spPr/>
      <dgm:t>
        <a:bodyPr/>
        <a:lstStyle/>
        <a:p>
          <a:pPr>
            <a:buNone/>
          </a:pPr>
          <a:r>
            <a:rPr lang="en-US" dirty="0">
              <a:latin typeface="Calibri" panose="020F0502020204030204" pitchFamily="34" charset="0"/>
              <a:ea typeface="Calibri" panose="020F0502020204030204" pitchFamily="34" charset="0"/>
              <a:cs typeface="Calibri" panose="020F0502020204030204" pitchFamily="34" charset="0"/>
            </a:rPr>
            <a:t>Upload documents electronically</a:t>
          </a:r>
        </a:p>
      </dgm:t>
    </dgm:pt>
    <dgm:pt modelId="{1AFF5DE5-49E9-49D6-A807-4212CC40D53A}" type="parTrans" cxnId="{C6E77B0A-AACC-4AE2-90DD-CB36D22E6B08}">
      <dgm:prSet/>
      <dgm:spPr/>
      <dgm:t>
        <a:bodyPr/>
        <a:lstStyle/>
        <a:p>
          <a:endParaRPr lang="en-US"/>
        </a:p>
      </dgm:t>
    </dgm:pt>
    <dgm:pt modelId="{B1507DD3-E773-4F09-9D81-85BD5A488680}" type="sibTrans" cxnId="{C6E77B0A-AACC-4AE2-90DD-CB36D22E6B08}">
      <dgm:prSet/>
      <dgm:spPr/>
      <dgm:t>
        <a:bodyPr/>
        <a:lstStyle/>
        <a:p>
          <a:endParaRPr lang="en-US"/>
        </a:p>
      </dgm:t>
    </dgm:pt>
    <dgm:pt modelId="{722409D6-A51F-471C-8E86-1620C2AB7D1B}">
      <dgm:prSet phldrT="[Text]"/>
      <dgm:spPr/>
      <dgm:t>
        <a:bodyPr/>
        <a:lstStyle/>
        <a:p>
          <a:pPr>
            <a:buNone/>
          </a:pPr>
          <a:r>
            <a:rPr lang="en-US" dirty="0">
              <a:latin typeface="Calibri" panose="020F0502020204030204" pitchFamily="34" charset="0"/>
              <a:ea typeface="Calibri" panose="020F0502020204030204" pitchFamily="34" charset="0"/>
              <a:cs typeface="Calibri" panose="020F0502020204030204" pitchFamily="34" charset="0"/>
            </a:rPr>
            <a:t>Track application status</a:t>
          </a:r>
        </a:p>
      </dgm:t>
    </dgm:pt>
    <dgm:pt modelId="{8942170B-0C03-44EC-B5D9-5182B9ACD526}" type="parTrans" cxnId="{5BB37DA0-5B5B-4D6D-9C7C-B26539C20DAD}">
      <dgm:prSet/>
      <dgm:spPr/>
      <dgm:t>
        <a:bodyPr/>
        <a:lstStyle/>
        <a:p>
          <a:endParaRPr lang="en-US"/>
        </a:p>
      </dgm:t>
    </dgm:pt>
    <dgm:pt modelId="{FE97F23A-4816-4AAA-93A6-FFA447B44A14}" type="sibTrans" cxnId="{5BB37DA0-5B5B-4D6D-9C7C-B26539C20DAD}">
      <dgm:prSet/>
      <dgm:spPr/>
      <dgm:t>
        <a:bodyPr/>
        <a:lstStyle/>
        <a:p>
          <a:endParaRPr lang="en-US"/>
        </a:p>
      </dgm:t>
    </dgm:pt>
    <dgm:pt modelId="{EF6B4505-00D2-46F8-A23A-780875FC63B9}">
      <dgm:prSet phldrT="[Text]"/>
      <dgm:spPr/>
      <dgm:t>
        <a:bodyPr/>
        <a:lstStyle/>
        <a:p>
          <a:pPr>
            <a:buNone/>
          </a:pPr>
          <a:r>
            <a:rPr lang="en-US" dirty="0">
              <a:latin typeface="Calibri" panose="020F0502020204030204" pitchFamily="34" charset="0"/>
              <a:ea typeface="Calibri" panose="020F0502020204030204" pitchFamily="34" charset="0"/>
              <a:cs typeface="Calibri" panose="020F0502020204030204" pitchFamily="34" charset="0"/>
            </a:rPr>
            <a:t>Monitor renewal deadlines</a:t>
          </a:r>
        </a:p>
      </dgm:t>
    </dgm:pt>
    <dgm:pt modelId="{B17F860C-83C5-4A7C-84DD-7F25AEB5C92C}" type="parTrans" cxnId="{D268DBFE-881D-4ADC-B872-4588E19D54E1}">
      <dgm:prSet/>
      <dgm:spPr/>
      <dgm:t>
        <a:bodyPr/>
        <a:lstStyle/>
        <a:p>
          <a:endParaRPr lang="en-US"/>
        </a:p>
      </dgm:t>
    </dgm:pt>
    <dgm:pt modelId="{E53080DC-4606-42E8-A506-FE10EC501BF0}" type="sibTrans" cxnId="{D268DBFE-881D-4ADC-B872-4588E19D54E1}">
      <dgm:prSet/>
      <dgm:spPr/>
      <dgm:t>
        <a:bodyPr/>
        <a:lstStyle/>
        <a:p>
          <a:endParaRPr lang="en-US"/>
        </a:p>
      </dgm:t>
    </dgm:pt>
    <dgm:pt modelId="{5543346D-BA2B-4B38-B8ED-D45D58F8636A}">
      <dgm:prSet phldrT="[Text]"/>
      <dgm:spPr/>
      <dgm:t>
        <a:bodyPr/>
        <a:lstStyle/>
        <a:p>
          <a:pPr>
            <a:buNone/>
          </a:pPr>
          <a:r>
            <a:rPr lang="en-US" dirty="0">
              <a:latin typeface="Calibri" panose="020F0502020204030204" pitchFamily="34" charset="0"/>
              <a:ea typeface="Calibri" panose="020F0502020204030204" pitchFamily="34" charset="0"/>
              <a:cs typeface="Calibri" panose="020F0502020204030204" pitchFamily="34" charset="0"/>
            </a:rPr>
            <a:t>Reduce client burden</a:t>
          </a:r>
        </a:p>
      </dgm:t>
    </dgm:pt>
    <dgm:pt modelId="{798A6353-BA0B-43E3-B38B-AE8299ADEFDC}" type="parTrans" cxnId="{D5F363E3-7B13-42C2-88EA-9639BA3DECEA}">
      <dgm:prSet/>
      <dgm:spPr/>
      <dgm:t>
        <a:bodyPr/>
        <a:lstStyle/>
        <a:p>
          <a:endParaRPr lang="en-US"/>
        </a:p>
      </dgm:t>
    </dgm:pt>
    <dgm:pt modelId="{A0138B4D-3130-4C8A-89FB-F27346A5C44B}" type="sibTrans" cxnId="{D5F363E3-7B13-42C2-88EA-9639BA3DECEA}">
      <dgm:prSet/>
      <dgm:spPr/>
      <dgm:t>
        <a:bodyPr/>
        <a:lstStyle/>
        <a:p>
          <a:endParaRPr lang="en-US"/>
        </a:p>
      </dgm:t>
    </dgm:pt>
    <dgm:pt modelId="{B16569DD-9464-49B9-8EAF-6D852D24E626}" type="pres">
      <dgm:prSet presAssocID="{F031EB3C-20C2-4393-AABE-A8657F20E73B}" presName="diagram" presStyleCnt="0">
        <dgm:presLayoutVars>
          <dgm:dir/>
          <dgm:resizeHandles val="exact"/>
        </dgm:presLayoutVars>
      </dgm:prSet>
      <dgm:spPr/>
    </dgm:pt>
    <dgm:pt modelId="{E4CAE95E-0FCC-44CB-BE61-1D0982F9E5C9}" type="pres">
      <dgm:prSet presAssocID="{4E6A7C8F-2D41-469F-821D-C3A6E37A7F58}" presName="node" presStyleLbl="node1" presStyleIdx="0" presStyleCnt="6">
        <dgm:presLayoutVars>
          <dgm:bulletEnabled val="1"/>
        </dgm:presLayoutVars>
      </dgm:prSet>
      <dgm:spPr/>
    </dgm:pt>
    <dgm:pt modelId="{2A00B7E1-9C7A-4D99-9F29-59D9BDC5BD7F}" type="pres">
      <dgm:prSet presAssocID="{EEA83929-8290-453E-9D65-B410F943F7F5}" presName="sibTrans" presStyleCnt="0"/>
      <dgm:spPr/>
    </dgm:pt>
    <dgm:pt modelId="{A0AEB861-7E10-4E19-B6E1-31B2DD28551B}" type="pres">
      <dgm:prSet presAssocID="{6E442B27-F43D-4691-AD88-5C5296908631}" presName="node" presStyleLbl="node1" presStyleIdx="1" presStyleCnt="6">
        <dgm:presLayoutVars>
          <dgm:bulletEnabled val="1"/>
        </dgm:presLayoutVars>
      </dgm:prSet>
      <dgm:spPr/>
    </dgm:pt>
    <dgm:pt modelId="{D08A517F-A818-4058-A7E5-2F2EAAE4F343}" type="pres">
      <dgm:prSet presAssocID="{B8D67E29-BADB-45DA-BEF7-615C151BCEB1}" presName="sibTrans" presStyleCnt="0"/>
      <dgm:spPr/>
    </dgm:pt>
    <dgm:pt modelId="{78F820A7-B413-455F-A65C-F5AAA98ABDAE}" type="pres">
      <dgm:prSet presAssocID="{4AEA7555-5178-4EAF-B21A-E3BADED173D0}" presName="node" presStyleLbl="node1" presStyleIdx="2" presStyleCnt="6">
        <dgm:presLayoutVars>
          <dgm:bulletEnabled val="1"/>
        </dgm:presLayoutVars>
      </dgm:prSet>
      <dgm:spPr/>
    </dgm:pt>
    <dgm:pt modelId="{58B443BE-E671-409A-8CF7-618DF642AF5B}" type="pres">
      <dgm:prSet presAssocID="{B1507DD3-E773-4F09-9D81-85BD5A488680}" presName="sibTrans" presStyleCnt="0"/>
      <dgm:spPr/>
    </dgm:pt>
    <dgm:pt modelId="{BC56AF94-7BC6-4F5D-A871-03310D8C79F7}" type="pres">
      <dgm:prSet presAssocID="{722409D6-A51F-471C-8E86-1620C2AB7D1B}" presName="node" presStyleLbl="node1" presStyleIdx="3" presStyleCnt="6">
        <dgm:presLayoutVars>
          <dgm:bulletEnabled val="1"/>
        </dgm:presLayoutVars>
      </dgm:prSet>
      <dgm:spPr/>
    </dgm:pt>
    <dgm:pt modelId="{3ECD2CBB-A52E-4447-8326-BBBFA0C34A3A}" type="pres">
      <dgm:prSet presAssocID="{FE97F23A-4816-4AAA-93A6-FFA447B44A14}" presName="sibTrans" presStyleCnt="0"/>
      <dgm:spPr/>
    </dgm:pt>
    <dgm:pt modelId="{20DC2482-42A9-4AFD-A3D7-E5D3AE2D9E84}" type="pres">
      <dgm:prSet presAssocID="{EF6B4505-00D2-46F8-A23A-780875FC63B9}" presName="node" presStyleLbl="node1" presStyleIdx="4" presStyleCnt="6">
        <dgm:presLayoutVars>
          <dgm:bulletEnabled val="1"/>
        </dgm:presLayoutVars>
      </dgm:prSet>
      <dgm:spPr/>
    </dgm:pt>
    <dgm:pt modelId="{4892904A-48CE-4FFC-932B-87C874168311}" type="pres">
      <dgm:prSet presAssocID="{E53080DC-4606-42E8-A506-FE10EC501BF0}" presName="sibTrans" presStyleCnt="0"/>
      <dgm:spPr/>
    </dgm:pt>
    <dgm:pt modelId="{A07771FD-217B-481C-BA54-BFD3E232EC07}" type="pres">
      <dgm:prSet presAssocID="{5543346D-BA2B-4B38-B8ED-D45D58F8636A}" presName="node" presStyleLbl="node1" presStyleIdx="5" presStyleCnt="6">
        <dgm:presLayoutVars>
          <dgm:bulletEnabled val="1"/>
        </dgm:presLayoutVars>
      </dgm:prSet>
      <dgm:spPr/>
    </dgm:pt>
  </dgm:ptLst>
  <dgm:cxnLst>
    <dgm:cxn modelId="{6741BF03-E6C3-4E0D-87A8-E9968A231D27}" type="presOf" srcId="{722409D6-A51F-471C-8E86-1620C2AB7D1B}" destId="{BC56AF94-7BC6-4F5D-A871-03310D8C79F7}" srcOrd="0" destOrd="0" presId="urn:microsoft.com/office/officeart/2005/8/layout/default"/>
    <dgm:cxn modelId="{C6E77B0A-AACC-4AE2-90DD-CB36D22E6B08}" srcId="{F031EB3C-20C2-4393-AABE-A8657F20E73B}" destId="{4AEA7555-5178-4EAF-B21A-E3BADED173D0}" srcOrd="2" destOrd="0" parTransId="{1AFF5DE5-49E9-49D6-A807-4212CC40D53A}" sibTransId="{B1507DD3-E773-4F09-9D81-85BD5A488680}"/>
    <dgm:cxn modelId="{3105C03F-C0E5-49E5-A133-6D194C33849F}" srcId="{F031EB3C-20C2-4393-AABE-A8657F20E73B}" destId="{6E442B27-F43D-4691-AD88-5C5296908631}" srcOrd="1" destOrd="0" parTransId="{F5C37635-28CB-4AD9-9A24-96AA02846EFE}" sibTransId="{B8D67E29-BADB-45DA-BEF7-615C151BCEB1}"/>
    <dgm:cxn modelId="{C1489E50-A0D8-4CD1-8DD3-C7C0AA348F59}" type="presOf" srcId="{EF6B4505-00D2-46F8-A23A-780875FC63B9}" destId="{20DC2482-42A9-4AFD-A3D7-E5D3AE2D9E84}" srcOrd="0" destOrd="0" presId="urn:microsoft.com/office/officeart/2005/8/layout/default"/>
    <dgm:cxn modelId="{EEB95853-9B01-4160-BCF2-93C7E14503BC}" type="presOf" srcId="{6E442B27-F43D-4691-AD88-5C5296908631}" destId="{A0AEB861-7E10-4E19-B6E1-31B2DD28551B}" srcOrd="0" destOrd="0" presId="urn:microsoft.com/office/officeart/2005/8/layout/default"/>
    <dgm:cxn modelId="{300A1656-CF42-4D49-B714-EDE1F966A75B}" type="presOf" srcId="{4AEA7555-5178-4EAF-B21A-E3BADED173D0}" destId="{78F820A7-B413-455F-A65C-F5AAA98ABDAE}" srcOrd="0" destOrd="0" presId="urn:microsoft.com/office/officeart/2005/8/layout/default"/>
    <dgm:cxn modelId="{EFA58986-FA78-4CC0-813D-E5E3B4858575}" type="presOf" srcId="{4E6A7C8F-2D41-469F-821D-C3A6E37A7F58}" destId="{E4CAE95E-0FCC-44CB-BE61-1D0982F9E5C9}" srcOrd="0" destOrd="0" presId="urn:microsoft.com/office/officeart/2005/8/layout/default"/>
    <dgm:cxn modelId="{5BB37DA0-5B5B-4D6D-9C7C-B26539C20DAD}" srcId="{F031EB3C-20C2-4393-AABE-A8657F20E73B}" destId="{722409D6-A51F-471C-8E86-1620C2AB7D1B}" srcOrd="3" destOrd="0" parTransId="{8942170B-0C03-44EC-B5D9-5182B9ACD526}" sibTransId="{FE97F23A-4816-4AAA-93A6-FFA447B44A14}"/>
    <dgm:cxn modelId="{66CE0FB4-214B-4CBD-B144-B8A8E13ED956}" type="presOf" srcId="{5543346D-BA2B-4B38-B8ED-D45D58F8636A}" destId="{A07771FD-217B-481C-BA54-BFD3E232EC07}" srcOrd="0" destOrd="0" presId="urn:microsoft.com/office/officeart/2005/8/layout/default"/>
    <dgm:cxn modelId="{F60F12C8-C98F-4869-9345-6775A47A6D76}" srcId="{F031EB3C-20C2-4393-AABE-A8657F20E73B}" destId="{4E6A7C8F-2D41-469F-821D-C3A6E37A7F58}" srcOrd="0" destOrd="0" parTransId="{BCE18927-891F-487B-8DDA-8EDC6CF4F0DE}" sibTransId="{EEA83929-8290-453E-9D65-B410F943F7F5}"/>
    <dgm:cxn modelId="{D5F363E3-7B13-42C2-88EA-9639BA3DECEA}" srcId="{F031EB3C-20C2-4393-AABE-A8657F20E73B}" destId="{5543346D-BA2B-4B38-B8ED-D45D58F8636A}" srcOrd="5" destOrd="0" parTransId="{798A6353-BA0B-43E3-B38B-AE8299ADEFDC}" sibTransId="{A0138B4D-3130-4C8A-89FB-F27346A5C44B}"/>
    <dgm:cxn modelId="{D8A1EDF7-E3C8-4426-B136-B961AAC423A6}" type="presOf" srcId="{F031EB3C-20C2-4393-AABE-A8657F20E73B}" destId="{B16569DD-9464-49B9-8EAF-6D852D24E626}" srcOrd="0" destOrd="0" presId="urn:microsoft.com/office/officeart/2005/8/layout/default"/>
    <dgm:cxn modelId="{D268DBFE-881D-4ADC-B872-4588E19D54E1}" srcId="{F031EB3C-20C2-4393-AABE-A8657F20E73B}" destId="{EF6B4505-00D2-46F8-A23A-780875FC63B9}" srcOrd="4" destOrd="0" parTransId="{B17F860C-83C5-4A7C-84DD-7F25AEB5C92C}" sibTransId="{E53080DC-4606-42E8-A506-FE10EC501BF0}"/>
    <dgm:cxn modelId="{37563066-5471-492A-B000-5463C54E28D0}" type="presParOf" srcId="{B16569DD-9464-49B9-8EAF-6D852D24E626}" destId="{E4CAE95E-0FCC-44CB-BE61-1D0982F9E5C9}" srcOrd="0" destOrd="0" presId="urn:microsoft.com/office/officeart/2005/8/layout/default"/>
    <dgm:cxn modelId="{3FF9273D-F729-4894-8A1B-589F698CB070}" type="presParOf" srcId="{B16569DD-9464-49B9-8EAF-6D852D24E626}" destId="{2A00B7E1-9C7A-4D99-9F29-59D9BDC5BD7F}" srcOrd="1" destOrd="0" presId="urn:microsoft.com/office/officeart/2005/8/layout/default"/>
    <dgm:cxn modelId="{2CF9752C-8C29-49A5-AFF6-36694C2DE35C}" type="presParOf" srcId="{B16569DD-9464-49B9-8EAF-6D852D24E626}" destId="{A0AEB861-7E10-4E19-B6E1-31B2DD28551B}" srcOrd="2" destOrd="0" presId="urn:microsoft.com/office/officeart/2005/8/layout/default"/>
    <dgm:cxn modelId="{CCE51F76-9484-419B-BA90-61BE51F9EE6F}" type="presParOf" srcId="{B16569DD-9464-49B9-8EAF-6D852D24E626}" destId="{D08A517F-A818-4058-A7E5-2F2EAAE4F343}" srcOrd="3" destOrd="0" presId="urn:microsoft.com/office/officeart/2005/8/layout/default"/>
    <dgm:cxn modelId="{73764CA8-E629-423A-B6D2-222B7180A374}" type="presParOf" srcId="{B16569DD-9464-49B9-8EAF-6D852D24E626}" destId="{78F820A7-B413-455F-A65C-F5AAA98ABDAE}" srcOrd="4" destOrd="0" presId="urn:microsoft.com/office/officeart/2005/8/layout/default"/>
    <dgm:cxn modelId="{25997B86-6615-4DB3-AD83-95D1AB72ECFA}" type="presParOf" srcId="{B16569DD-9464-49B9-8EAF-6D852D24E626}" destId="{58B443BE-E671-409A-8CF7-618DF642AF5B}" srcOrd="5" destOrd="0" presId="urn:microsoft.com/office/officeart/2005/8/layout/default"/>
    <dgm:cxn modelId="{725E2EA9-473F-4933-8DCC-86F263FC090B}" type="presParOf" srcId="{B16569DD-9464-49B9-8EAF-6D852D24E626}" destId="{BC56AF94-7BC6-4F5D-A871-03310D8C79F7}" srcOrd="6" destOrd="0" presId="urn:microsoft.com/office/officeart/2005/8/layout/default"/>
    <dgm:cxn modelId="{804B5AA3-7A66-4538-9B28-C1FF597C0B98}" type="presParOf" srcId="{B16569DD-9464-49B9-8EAF-6D852D24E626}" destId="{3ECD2CBB-A52E-4447-8326-BBBFA0C34A3A}" srcOrd="7" destOrd="0" presId="urn:microsoft.com/office/officeart/2005/8/layout/default"/>
    <dgm:cxn modelId="{EB4C1B84-6794-4D8F-8BC5-006A030B2DB4}" type="presParOf" srcId="{B16569DD-9464-49B9-8EAF-6D852D24E626}" destId="{20DC2482-42A9-4AFD-A3D7-E5D3AE2D9E84}" srcOrd="8" destOrd="0" presId="urn:microsoft.com/office/officeart/2005/8/layout/default"/>
    <dgm:cxn modelId="{925BB10C-E08F-40E7-9140-37B7E4E1CDD1}" type="presParOf" srcId="{B16569DD-9464-49B9-8EAF-6D852D24E626}" destId="{4892904A-48CE-4FFC-932B-87C874168311}" srcOrd="9" destOrd="0" presId="urn:microsoft.com/office/officeart/2005/8/layout/default"/>
    <dgm:cxn modelId="{82D5A5D2-D4A6-45A7-9C8C-97850CE75299}" type="presParOf" srcId="{B16569DD-9464-49B9-8EAF-6D852D24E626}" destId="{A07771FD-217B-481C-BA54-BFD3E232EC0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0A22DE0-092B-4A6A-AF12-DE8C5804E10B}" type="doc">
      <dgm:prSet loTypeId="urn:microsoft.com/office/officeart/2005/8/layout/default" loCatId="list" qsTypeId="urn:microsoft.com/office/officeart/2005/8/quickstyle/simple5" qsCatId="simple" csTypeId="urn:microsoft.com/office/officeart/2005/8/colors/accent2_2" csCatId="accent2" phldr="1"/>
      <dgm:spPr/>
      <dgm:t>
        <a:bodyPr/>
        <a:lstStyle/>
        <a:p>
          <a:endParaRPr lang="en-US"/>
        </a:p>
      </dgm:t>
    </dgm:pt>
    <dgm:pt modelId="{FFEAD704-DFCE-4FF8-B1C7-3BD6F6AE7224}">
      <dgm:prSet/>
      <dgm:spPr>
        <a:solidFill>
          <a:schemeClr val="tx1"/>
        </a:solidFill>
      </dgm:spPr>
      <dgm:t>
        <a:bodyPr/>
        <a:lstStyle/>
        <a:p>
          <a:r>
            <a:rPr lang="en-US" b="0">
              <a:latin typeface="Calibri" panose="020F0502020204030204" pitchFamily="34" charset="0"/>
              <a:ea typeface="Calibri" panose="020F0502020204030204" pitchFamily="34" charset="0"/>
              <a:cs typeface="Calibri" panose="020F0502020204030204" pitchFamily="34" charset="0"/>
            </a:rPr>
            <a:t>Save, submit, and track applications</a:t>
          </a:r>
        </a:p>
      </dgm:t>
    </dgm:pt>
    <dgm:pt modelId="{52481EB4-8040-43A9-91F5-5C9A1B78860C}" type="parTrans" cxnId="{42896495-B7A4-48BF-A2D5-50F62A95D81A}">
      <dgm:prSet/>
      <dgm:spPr/>
      <dgm:t>
        <a:bodyPr/>
        <a:lstStyle/>
        <a:p>
          <a:endParaRPr lang="en-US"/>
        </a:p>
      </dgm:t>
    </dgm:pt>
    <dgm:pt modelId="{AB381EE3-F194-4399-A314-B9276FF01A19}" type="sibTrans" cxnId="{42896495-B7A4-48BF-A2D5-50F62A95D81A}">
      <dgm:prSet/>
      <dgm:spPr/>
      <dgm:t>
        <a:bodyPr/>
        <a:lstStyle/>
        <a:p>
          <a:endParaRPr lang="en-US"/>
        </a:p>
      </dgm:t>
    </dgm:pt>
    <dgm:pt modelId="{4A906503-886E-4D02-BAB1-7B7D65C7E62B}">
      <dgm:prSet/>
      <dgm:spPr>
        <a:solidFill>
          <a:schemeClr val="tx1"/>
        </a:solidFill>
      </dgm:spPr>
      <dgm:t>
        <a:bodyPr/>
        <a:lstStyle/>
        <a:p>
          <a:r>
            <a:rPr lang="en-US" b="0">
              <a:latin typeface="Calibri" panose="020F0502020204030204" pitchFamily="34" charset="0"/>
              <a:ea typeface="Calibri" panose="020F0502020204030204" pitchFamily="34" charset="0"/>
              <a:cs typeface="Calibri" panose="020F0502020204030204" pitchFamily="34" charset="0"/>
            </a:rPr>
            <a:t>Access forms, links, and publications</a:t>
          </a:r>
        </a:p>
      </dgm:t>
    </dgm:pt>
    <dgm:pt modelId="{5108BEE1-7D13-42BF-AF23-3BBFA7B34550}" type="parTrans" cxnId="{C6468FBC-E88F-49B8-893B-CB28EA539572}">
      <dgm:prSet/>
      <dgm:spPr/>
      <dgm:t>
        <a:bodyPr/>
        <a:lstStyle/>
        <a:p>
          <a:endParaRPr lang="en-US"/>
        </a:p>
      </dgm:t>
    </dgm:pt>
    <dgm:pt modelId="{6DF778AA-1D6F-484D-A008-B06BFB4D6877}" type="sibTrans" cxnId="{C6468FBC-E88F-49B8-893B-CB28EA539572}">
      <dgm:prSet/>
      <dgm:spPr/>
      <dgm:t>
        <a:bodyPr/>
        <a:lstStyle/>
        <a:p>
          <a:endParaRPr lang="en-US"/>
        </a:p>
      </dgm:t>
    </dgm:pt>
    <dgm:pt modelId="{035C7ACF-43DB-4A85-A669-64B70E300FBD}">
      <dgm:prSet/>
      <dgm:spPr>
        <a:solidFill>
          <a:schemeClr val="tx1"/>
        </a:solidFill>
      </dgm:spPr>
      <dgm:t>
        <a:bodyPr/>
        <a:lstStyle/>
        <a:p>
          <a:r>
            <a:rPr lang="en-US" b="0">
              <a:latin typeface="Calibri" panose="020F0502020204030204" pitchFamily="34" charset="0"/>
              <a:ea typeface="Calibri" panose="020F0502020204030204" pitchFamily="34" charset="0"/>
              <a:cs typeface="Calibri" panose="020F0502020204030204" pitchFamily="34" charset="0"/>
            </a:rPr>
            <a:t>Receive updates</a:t>
          </a:r>
        </a:p>
      </dgm:t>
    </dgm:pt>
    <dgm:pt modelId="{D8EF29AD-4C9F-4D2F-B6FB-16EE2D7FEE35}" type="parTrans" cxnId="{AA12AF74-6FD4-4F18-8561-1396AD2A3EEF}">
      <dgm:prSet/>
      <dgm:spPr/>
      <dgm:t>
        <a:bodyPr/>
        <a:lstStyle/>
        <a:p>
          <a:endParaRPr lang="en-US"/>
        </a:p>
      </dgm:t>
    </dgm:pt>
    <dgm:pt modelId="{0015222F-1B7D-43DA-9361-539FAB269431}" type="sibTrans" cxnId="{AA12AF74-6FD4-4F18-8561-1396AD2A3EEF}">
      <dgm:prSet/>
      <dgm:spPr/>
      <dgm:t>
        <a:bodyPr/>
        <a:lstStyle/>
        <a:p>
          <a:endParaRPr lang="en-US"/>
        </a:p>
      </dgm:t>
    </dgm:pt>
    <dgm:pt modelId="{F95EE5A6-7C84-498F-B5CB-083991418BF3}">
      <dgm:prSet/>
      <dgm:spPr>
        <a:solidFill>
          <a:schemeClr val="tx1"/>
        </a:solidFill>
      </dgm:spPr>
      <dgm:t>
        <a:bodyPr/>
        <a:lstStyle/>
        <a:p>
          <a:r>
            <a:rPr lang="en-US" b="0">
              <a:latin typeface="Calibri" panose="020F0502020204030204" pitchFamily="34" charset="0"/>
              <a:ea typeface="Calibri" panose="020F0502020204030204" pitchFamily="34" charset="0"/>
              <a:cs typeface="Calibri" panose="020F0502020204030204" pitchFamily="34" charset="0"/>
            </a:rPr>
            <a:t>Scan and attach documents</a:t>
          </a:r>
        </a:p>
      </dgm:t>
    </dgm:pt>
    <dgm:pt modelId="{BFF54B7F-370E-4051-826F-C2CE36362092}" type="parTrans" cxnId="{CA480AD7-A49A-436C-AF5A-64E2ECA29C22}">
      <dgm:prSet/>
      <dgm:spPr/>
      <dgm:t>
        <a:bodyPr/>
        <a:lstStyle/>
        <a:p>
          <a:endParaRPr lang="en-US"/>
        </a:p>
      </dgm:t>
    </dgm:pt>
    <dgm:pt modelId="{2290FA90-555A-41D2-A12D-3223396D73CB}" type="sibTrans" cxnId="{CA480AD7-A49A-436C-AF5A-64E2ECA29C22}">
      <dgm:prSet/>
      <dgm:spPr/>
      <dgm:t>
        <a:bodyPr/>
        <a:lstStyle/>
        <a:p>
          <a:endParaRPr lang="en-US"/>
        </a:p>
      </dgm:t>
    </dgm:pt>
    <dgm:pt modelId="{EF417961-0172-4D40-A6C1-3DB358F4585B}">
      <dgm:prSet/>
      <dgm:spPr>
        <a:solidFill>
          <a:schemeClr val="tx1"/>
        </a:solidFill>
      </dgm:spPr>
      <dgm:t>
        <a:bodyPr/>
        <a:lstStyle/>
        <a:p>
          <a:r>
            <a:rPr lang="en-US" b="0">
              <a:latin typeface="Calibri" panose="020F0502020204030204" pitchFamily="34" charset="0"/>
              <a:ea typeface="Calibri" panose="020F0502020204030204" pitchFamily="34" charset="0"/>
              <a:cs typeface="Calibri" panose="020F0502020204030204" pitchFamily="34" charset="0"/>
            </a:rPr>
            <a:t>Look up annual due dates for recipients</a:t>
          </a:r>
        </a:p>
      </dgm:t>
    </dgm:pt>
    <dgm:pt modelId="{6831B438-8CC0-469D-AF9B-F3CAB850D2B5}" type="parTrans" cxnId="{028B2303-D2D7-4F12-87F7-8725EF83285C}">
      <dgm:prSet/>
      <dgm:spPr/>
      <dgm:t>
        <a:bodyPr/>
        <a:lstStyle/>
        <a:p>
          <a:endParaRPr lang="en-US"/>
        </a:p>
      </dgm:t>
    </dgm:pt>
    <dgm:pt modelId="{4BDCBE29-5B64-453F-9361-DBF72D0574D0}" type="sibTrans" cxnId="{028B2303-D2D7-4F12-87F7-8725EF83285C}">
      <dgm:prSet/>
      <dgm:spPr/>
      <dgm:t>
        <a:bodyPr/>
        <a:lstStyle/>
        <a:p>
          <a:endParaRPr lang="en-US"/>
        </a:p>
      </dgm:t>
    </dgm:pt>
    <dgm:pt modelId="{C63D34FB-9DD5-4CAE-9D58-88D469BBC1D5}">
      <dgm:prSet/>
      <dgm:spPr>
        <a:solidFill>
          <a:schemeClr val="tx1"/>
        </a:solidFill>
      </dgm:spPr>
      <dgm:t>
        <a:bodyPr/>
        <a:lstStyle/>
        <a:p>
          <a:r>
            <a:rPr lang="en-US" b="0">
              <a:latin typeface="Calibri" panose="020F0502020204030204" pitchFamily="34" charset="0"/>
              <a:ea typeface="Calibri" panose="020F0502020204030204" pitchFamily="34" charset="0"/>
              <a:cs typeface="Calibri" panose="020F0502020204030204" pitchFamily="34" charset="0"/>
            </a:rPr>
            <a:t>E-sign applications</a:t>
          </a:r>
        </a:p>
      </dgm:t>
    </dgm:pt>
    <dgm:pt modelId="{BE5CD139-B38A-486D-A877-86C2AED17CFF}" type="parTrans" cxnId="{422526C9-AC9B-43A9-A055-9B702FE3E32B}">
      <dgm:prSet/>
      <dgm:spPr/>
      <dgm:t>
        <a:bodyPr/>
        <a:lstStyle/>
        <a:p>
          <a:endParaRPr lang="en-US"/>
        </a:p>
      </dgm:t>
    </dgm:pt>
    <dgm:pt modelId="{6C8770AD-A414-44B2-8035-9BF0AD2F031C}" type="sibTrans" cxnId="{422526C9-AC9B-43A9-A055-9B702FE3E32B}">
      <dgm:prSet/>
      <dgm:spPr/>
      <dgm:t>
        <a:bodyPr/>
        <a:lstStyle/>
        <a:p>
          <a:endParaRPr lang="en-US"/>
        </a:p>
      </dgm:t>
    </dgm:pt>
    <dgm:pt modelId="{FECE7F59-A710-420E-AAE0-9B7DC31053C9}">
      <dgm:prSet/>
      <dgm:spPr>
        <a:solidFill>
          <a:schemeClr val="tx1"/>
        </a:solidFill>
      </dgm:spPr>
      <dgm:t>
        <a:bodyPr/>
        <a:lstStyle/>
        <a:p>
          <a:r>
            <a:rPr lang="en-US" b="0">
              <a:latin typeface="Calibri" panose="020F0502020204030204" pitchFamily="34" charset="0"/>
              <a:ea typeface="Calibri" panose="020F0502020204030204" pitchFamily="34" charset="0"/>
              <a:cs typeface="Calibri" panose="020F0502020204030204" pitchFamily="34" charset="0"/>
            </a:rPr>
            <a:t>Generate quick reports</a:t>
          </a:r>
        </a:p>
      </dgm:t>
    </dgm:pt>
    <dgm:pt modelId="{B0AC22AE-7065-4694-9E32-4B5E71ACC080}" type="parTrans" cxnId="{4BF54243-DC3D-4654-8547-561341E5C3CE}">
      <dgm:prSet/>
      <dgm:spPr/>
      <dgm:t>
        <a:bodyPr/>
        <a:lstStyle/>
        <a:p>
          <a:endParaRPr lang="en-US"/>
        </a:p>
      </dgm:t>
    </dgm:pt>
    <dgm:pt modelId="{995F3494-931E-42D7-AFAB-437FF85F756F}" type="sibTrans" cxnId="{4BF54243-DC3D-4654-8547-561341E5C3CE}">
      <dgm:prSet/>
      <dgm:spPr/>
      <dgm:t>
        <a:bodyPr/>
        <a:lstStyle/>
        <a:p>
          <a:endParaRPr lang="en-US"/>
        </a:p>
      </dgm:t>
    </dgm:pt>
    <dgm:pt modelId="{8D89C046-FBCF-429D-90BD-DBFB29AE5EA8}">
      <dgm:prSet/>
      <dgm:spPr>
        <a:solidFill>
          <a:schemeClr val="tx1"/>
        </a:solidFill>
      </dgm:spPr>
      <dgm:t>
        <a:bodyPr/>
        <a:lstStyle/>
        <a:p>
          <a:r>
            <a:rPr lang="en-US" b="0">
              <a:latin typeface="Calibri" panose="020F0502020204030204" pitchFamily="34" charset="0"/>
              <a:ea typeface="Calibri" panose="020F0502020204030204" pitchFamily="34" charset="0"/>
              <a:cs typeface="Calibri" panose="020F0502020204030204" pitchFamily="34" charset="0"/>
            </a:rPr>
            <a:t>Create detailed reports</a:t>
          </a:r>
        </a:p>
      </dgm:t>
    </dgm:pt>
    <dgm:pt modelId="{E637FC4E-BD65-4D4D-ABDC-3EA9B34D0276}" type="parTrans" cxnId="{5FB1189F-54AB-4932-BDD7-4C90A4123D91}">
      <dgm:prSet/>
      <dgm:spPr/>
      <dgm:t>
        <a:bodyPr/>
        <a:lstStyle/>
        <a:p>
          <a:endParaRPr lang="en-US"/>
        </a:p>
      </dgm:t>
    </dgm:pt>
    <dgm:pt modelId="{98F8456A-12A9-4445-9460-6D59F9CE9CFF}" type="sibTrans" cxnId="{5FB1189F-54AB-4932-BDD7-4C90A4123D91}">
      <dgm:prSet/>
      <dgm:spPr/>
      <dgm:t>
        <a:bodyPr/>
        <a:lstStyle/>
        <a:p>
          <a:endParaRPr lang="en-US"/>
        </a:p>
      </dgm:t>
    </dgm:pt>
    <dgm:pt modelId="{A96A87C4-46FD-4CF9-A054-49B69595F4D6}" type="pres">
      <dgm:prSet presAssocID="{00A22DE0-092B-4A6A-AF12-DE8C5804E10B}" presName="diagram" presStyleCnt="0">
        <dgm:presLayoutVars>
          <dgm:dir/>
          <dgm:resizeHandles val="exact"/>
        </dgm:presLayoutVars>
      </dgm:prSet>
      <dgm:spPr/>
    </dgm:pt>
    <dgm:pt modelId="{8251AD3D-4064-4FED-BCDD-355AF84730B5}" type="pres">
      <dgm:prSet presAssocID="{FFEAD704-DFCE-4FF8-B1C7-3BD6F6AE7224}" presName="node" presStyleLbl="node1" presStyleIdx="0" presStyleCnt="8">
        <dgm:presLayoutVars>
          <dgm:bulletEnabled val="1"/>
        </dgm:presLayoutVars>
      </dgm:prSet>
      <dgm:spPr/>
    </dgm:pt>
    <dgm:pt modelId="{5E81A333-10F1-4009-9C55-750E733AAD90}" type="pres">
      <dgm:prSet presAssocID="{AB381EE3-F194-4399-A314-B9276FF01A19}" presName="sibTrans" presStyleCnt="0"/>
      <dgm:spPr/>
    </dgm:pt>
    <dgm:pt modelId="{1EC48467-42C3-4ECA-9430-BFA3765AA3A9}" type="pres">
      <dgm:prSet presAssocID="{4A906503-886E-4D02-BAB1-7B7D65C7E62B}" presName="node" presStyleLbl="node1" presStyleIdx="1" presStyleCnt="8">
        <dgm:presLayoutVars>
          <dgm:bulletEnabled val="1"/>
        </dgm:presLayoutVars>
      </dgm:prSet>
      <dgm:spPr/>
    </dgm:pt>
    <dgm:pt modelId="{8D2FEFA5-A658-4294-BC32-2D32D4957535}" type="pres">
      <dgm:prSet presAssocID="{6DF778AA-1D6F-484D-A008-B06BFB4D6877}" presName="sibTrans" presStyleCnt="0"/>
      <dgm:spPr/>
    </dgm:pt>
    <dgm:pt modelId="{64D2DC4A-7682-46E2-89F3-3871B5A7259F}" type="pres">
      <dgm:prSet presAssocID="{035C7ACF-43DB-4A85-A669-64B70E300FBD}" presName="node" presStyleLbl="node1" presStyleIdx="2" presStyleCnt="8">
        <dgm:presLayoutVars>
          <dgm:bulletEnabled val="1"/>
        </dgm:presLayoutVars>
      </dgm:prSet>
      <dgm:spPr/>
    </dgm:pt>
    <dgm:pt modelId="{8B8C6F87-23A6-4CD3-AF64-DAC101CBA068}" type="pres">
      <dgm:prSet presAssocID="{0015222F-1B7D-43DA-9361-539FAB269431}" presName="sibTrans" presStyleCnt="0"/>
      <dgm:spPr/>
    </dgm:pt>
    <dgm:pt modelId="{E84CA9F8-9395-4142-A7BE-89568AFE32C4}" type="pres">
      <dgm:prSet presAssocID="{F95EE5A6-7C84-498F-B5CB-083991418BF3}" presName="node" presStyleLbl="node1" presStyleIdx="3" presStyleCnt="8">
        <dgm:presLayoutVars>
          <dgm:bulletEnabled val="1"/>
        </dgm:presLayoutVars>
      </dgm:prSet>
      <dgm:spPr/>
    </dgm:pt>
    <dgm:pt modelId="{050E798C-A102-4B51-BD17-C7B83E677B4C}" type="pres">
      <dgm:prSet presAssocID="{2290FA90-555A-41D2-A12D-3223396D73CB}" presName="sibTrans" presStyleCnt="0"/>
      <dgm:spPr/>
    </dgm:pt>
    <dgm:pt modelId="{7ED6D234-03F7-4075-BF37-CC126ABEA977}" type="pres">
      <dgm:prSet presAssocID="{EF417961-0172-4D40-A6C1-3DB358F4585B}" presName="node" presStyleLbl="node1" presStyleIdx="4" presStyleCnt="8">
        <dgm:presLayoutVars>
          <dgm:bulletEnabled val="1"/>
        </dgm:presLayoutVars>
      </dgm:prSet>
      <dgm:spPr/>
    </dgm:pt>
    <dgm:pt modelId="{6CD5A545-06C4-43BB-8868-302EA9D5ADD3}" type="pres">
      <dgm:prSet presAssocID="{4BDCBE29-5B64-453F-9361-DBF72D0574D0}" presName="sibTrans" presStyleCnt="0"/>
      <dgm:spPr/>
    </dgm:pt>
    <dgm:pt modelId="{2B1FA31C-641B-448D-B7D7-8A87C01C3FC5}" type="pres">
      <dgm:prSet presAssocID="{C63D34FB-9DD5-4CAE-9D58-88D469BBC1D5}" presName="node" presStyleLbl="node1" presStyleIdx="5" presStyleCnt="8">
        <dgm:presLayoutVars>
          <dgm:bulletEnabled val="1"/>
        </dgm:presLayoutVars>
      </dgm:prSet>
      <dgm:spPr/>
    </dgm:pt>
    <dgm:pt modelId="{3927FB74-6D57-49E8-87A0-3D8889F93B00}" type="pres">
      <dgm:prSet presAssocID="{6C8770AD-A414-44B2-8035-9BF0AD2F031C}" presName="sibTrans" presStyleCnt="0"/>
      <dgm:spPr/>
    </dgm:pt>
    <dgm:pt modelId="{F69757B1-BEDA-4739-A94C-59507DF894C7}" type="pres">
      <dgm:prSet presAssocID="{FECE7F59-A710-420E-AAE0-9B7DC31053C9}" presName="node" presStyleLbl="node1" presStyleIdx="6" presStyleCnt="8">
        <dgm:presLayoutVars>
          <dgm:bulletEnabled val="1"/>
        </dgm:presLayoutVars>
      </dgm:prSet>
      <dgm:spPr/>
    </dgm:pt>
    <dgm:pt modelId="{45FC3F7D-FBB7-4BEF-8486-15305B11EC57}" type="pres">
      <dgm:prSet presAssocID="{995F3494-931E-42D7-AFAB-437FF85F756F}" presName="sibTrans" presStyleCnt="0"/>
      <dgm:spPr/>
    </dgm:pt>
    <dgm:pt modelId="{3686409B-F8BB-49AA-BF53-A1DE834EE6A3}" type="pres">
      <dgm:prSet presAssocID="{8D89C046-FBCF-429D-90BD-DBFB29AE5EA8}" presName="node" presStyleLbl="node1" presStyleIdx="7" presStyleCnt="8">
        <dgm:presLayoutVars>
          <dgm:bulletEnabled val="1"/>
        </dgm:presLayoutVars>
      </dgm:prSet>
      <dgm:spPr/>
    </dgm:pt>
  </dgm:ptLst>
  <dgm:cxnLst>
    <dgm:cxn modelId="{028B2303-D2D7-4F12-87F7-8725EF83285C}" srcId="{00A22DE0-092B-4A6A-AF12-DE8C5804E10B}" destId="{EF417961-0172-4D40-A6C1-3DB358F4585B}" srcOrd="4" destOrd="0" parTransId="{6831B438-8CC0-469D-AF9B-F3CAB850D2B5}" sibTransId="{4BDCBE29-5B64-453F-9361-DBF72D0574D0}"/>
    <dgm:cxn modelId="{13F9C736-E7BA-410F-84B1-3540FEE4F6E9}" type="presOf" srcId="{4A906503-886E-4D02-BAB1-7B7D65C7E62B}" destId="{1EC48467-42C3-4ECA-9430-BFA3765AA3A9}" srcOrd="0" destOrd="0" presId="urn:microsoft.com/office/officeart/2005/8/layout/default"/>
    <dgm:cxn modelId="{4BF54243-DC3D-4654-8547-561341E5C3CE}" srcId="{00A22DE0-092B-4A6A-AF12-DE8C5804E10B}" destId="{FECE7F59-A710-420E-AAE0-9B7DC31053C9}" srcOrd="6" destOrd="0" parTransId="{B0AC22AE-7065-4694-9E32-4B5E71ACC080}" sibTransId="{995F3494-931E-42D7-AFAB-437FF85F756F}"/>
    <dgm:cxn modelId="{ED041065-EED4-47A5-8B3D-00D36A90DB75}" type="presOf" srcId="{035C7ACF-43DB-4A85-A669-64B70E300FBD}" destId="{64D2DC4A-7682-46E2-89F3-3871B5A7259F}" srcOrd="0" destOrd="0" presId="urn:microsoft.com/office/officeart/2005/8/layout/default"/>
    <dgm:cxn modelId="{C4AC1547-4185-43CB-A145-5E2D6148E547}" type="presOf" srcId="{FFEAD704-DFCE-4FF8-B1C7-3BD6F6AE7224}" destId="{8251AD3D-4064-4FED-BCDD-355AF84730B5}" srcOrd="0" destOrd="0" presId="urn:microsoft.com/office/officeart/2005/8/layout/default"/>
    <dgm:cxn modelId="{2975864A-CCCE-414B-AB0B-E98FBCB425B0}" type="presOf" srcId="{F95EE5A6-7C84-498F-B5CB-083991418BF3}" destId="{E84CA9F8-9395-4142-A7BE-89568AFE32C4}" srcOrd="0" destOrd="0" presId="urn:microsoft.com/office/officeart/2005/8/layout/default"/>
    <dgm:cxn modelId="{AF5F2A52-789C-4D26-971B-51387FB9F0BF}" type="presOf" srcId="{FECE7F59-A710-420E-AAE0-9B7DC31053C9}" destId="{F69757B1-BEDA-4739-A94C-59507DF894C7}" srcOrd="0" destOrd="0" presId="urn:microsoft.com/office/officeart/2005/8/layout/default"/>
    <dgm:cxn modelId="{AA12AF74-6FD4-4F18-8561-1396AD2A3EEF}" srcId="{00A22DE0-092B-4A6A-AF12-DE8C5804E10B}" destId="{035C7ACF-43DB-4A85-A669-64B70E300FBD}" srcOrd="2" destOrd="0" parTransId="{D8EF29AD-4C9F-4D2F-B6FB-16EE2D7FEE35}" sibTransId="{0015222F-1B7D-43DA-9361-539FAB269431}"/>
    <dgm:cxn modelId="{42896495-B7A4-48BF-A2D5-50F62A95D81A}" srcId="{00A22DE0-092B-4A6A-AF12-DE8C5804E10B}" destId="{FFEAD704-DFCE-4FF8-B1C7-3BD6F6AE7224}" srcOrd="0" destOrd="0" parTransId="{52481EB4-8040-43A9-91F5-5C9A1B78860C}" sibTransId="{AB381EE3-F194-4399-A314-B9276FF01A19}"/>
    <dgm:cxn modelId="{5FB1189F-54AB-4932-BDD7-4C90A4123D91}" srcId="{00A22DE0-092B-4A6A-AF12-DE8C5804E10B}" destId="{8D89C046-FBCF-429D-90BD-DBFB29AE5EA8}" srcOrd="7" destOrd="0" parTransId="{E637FC4E-BD65-4D4D-ABDC-3EA9B34D0276}" sibTransId="{98F8456A-12A9-4445-9460-6D59F9CE9CFF}"/>
    <dgm:cxn modelId="{F69C9FAE-5537-4D2F-93F3-BBE06B5F8364}" type="presOf" srcId="{EF417961-0172-4D40-A6C1-3DB358F4585B}" destId="{7ED6D234-03F7-4075-BF37-CC126ABEA977}" srcOrd="0" destOrd="0" presId="urn:microsoft.com/office/officeart/2005/8/layout/default"/>
    <dgm:cxn modelId="{C6468FBC-E88F-49B8-893B-CB28EA539572}" srcId="{00A22DE0-092B-4A6A-AF12-DE8C5804E10B}" destId="{4A906503-886E-4D02-BAB1-7B7D65C7E62B}" srcOrd="1" destOrd="0" parTransId="{5108BEE1-7D13-42BF-AF23-3BBFA7B34550}" sibTransId="{6DF778AA-1D6F-484D-A008-B06BFB4D6877}"/>
    <dgm:cxn modelId="{422526C9-AC9B-43A9-A055-9B702FE3E32B}" srcId="{00A22DE0-092B-4A6A-AF12-DE8C5804E10B}" destId="{C63D34FB-9DD5-4CAE-9D58-88D469BBC1D5}" srcOrd="5" destOrd="0" parTransId="{BE5CD139-B38A-486D-A877-86C2AED17CFF}" sibTransId="{6C8770AD-A414-44B2-8035-9BF0AD2F031C}"/>
    <dgm:cxn modelId="{3A9F18D0-A7F8-415A-8496-0F0727FA4C53}" type="presOf" srcId="{C63D34FB-9DD5-4CAE-9D58-88D469BBC1D5}" destId="{2B1FA31C-641B-448D-B7D7-8A87C01C3FC5}" srcOrd="0" destOrd="0" presId="urn:microsoft.com/office/officeart/2005/8/layout/default"/>
    <dgm:cxn modelId="{CA480AD7-A49A-436C-AF5A-64E2ECA29C22}" srcId="{00A22DE0-092B-4A6A-AF12-DE8C5804E10B}" destId="{F95EE5A6-7C84-498F-B5CB-083991418BF3}" srcOrd="3" destOrd="0" parTransId="{BFF54B7F-370E-4051-826F-C2CE36362092}" sibTransId="{2290FA90-555A-41D2-A12D-3223396D73CB}"/>
    <dgm:cxn modelId="{36A54ED8-C56F-430F-BD7C-FF4524935588}" type="presOf" srcId="{8D89C046-FBCF-429D-90BD-DBFB29AE5EA8}" destId="{3686409B-F8BB-49AA-BF53-A1DE834EE6A3}" srcOrd="0" destOrd="0" presId="urn:microsoft.com/office/officeart/2005/8/layout/default"/>
    <dgm:cxn modelId="{A6145EF5-0983-4B67-883E-7268E3DC5430}" type="presOf" srcId="{00A22DE0-092B-4A6A-AF12-DE8C5804E10B}" destId="{A96A87C4-46FD-4CF9-A054-49B69595F4D6}" srcOrd="0" destOrd="0" presId="urn:microsoft.com/office/officeart/2005/8/layout/default"/>
    <dgm:cxn modelId="{A5F59A2C-13C5-4C57-A4C9-AABFCBC995CF}" type="presParOf" srcId="{A96A87C4-46FD-4CF9-A054-49B69595F4D6}" destId="{8251AD3D-4064-4FED-BCDD-355AF84730B5}" srcOrd="0" destOrd="0" presId="urn:microsoft.com/office/officeart/2005/8/layout/default"/>
    <dgm:cxn modelId="{0A68BDCF-8527-43AB-AFDD-832E2AECE50E}" type="presParOf" srcId="{A96A87C4-46FD-4CF9-A054-49B69595F4D6}" destId="{5E81A333-10F1-4009-9C55-750E733AAD90}" srcOrd="1" destOrd="0" presId="urn:microsoft.com/office/officeart/2005/8/layout/default"/>
    <dgm:cxn modelId="{D5DB17C5-1048-4A46-8B71-43700912775E}" type="presParOf" srcId="{A96A87C4-46FD-4CF9-A054-49B69595F4D6}" destId="{1EC48467-42C3-4ECA-9430-BFA3765AA3A9}" srcOrd="2" destOrd="0" presId="urn:microsoft.com/office/officeart/2005/8/layout/default"/>
    <dgm:cxn modelId="{99E80B55-B79D-4326-AAA0-9F09546D9028}" type="presParOf" srcId="{A96A87C4-46FD-4CF9-A054-49B69595F4D6}" destId="{8D2FEFA5-A658-4294-BC32-2D32D4957535}" srcOrd="3" destOrd="0" presId="urn:microsoft.com/office/officeart/2005/8/layout/default"/>
    <dgm:cxn modelId="{37749ACC-B210-4284-9A9F-50F7911AC483}" type="presParOf" srcId="{A96A87C4-46FD-4CF9-A054-49B69595F4D6}" destId="{64D2DC4A-7682-46E2-89F3-3871B5A7259F}" srcOrd="4" destOrd="0" presId="urn:microsoft.com/office/officeart/2005/8/layout/default"/>
    <dgm:cxn modelId="{A5D4A2D5-3FC7-4B26-93CF-704962C8AD6B}" type="presParOf" srcId="{A96A87C4-46FD-4CF9-A054-49B69595F4D6}" destId="{8B8C6F87-23A6-4CD3-AF64-DAC101CBA068}" srcOrd="5" destOrd="0" presId="urn:microsoft.com/office/officeart/2005/8/layout/default"/>
    <dgm:cxn modelId="{FAF3097E-4EC7-44A1-B1A6-046A5C44B69F}" type="presParOf" srcId="{A96A87C4-46FD-4CF9-A054-49B69595F4D6}" destId="{E84CA9F8-9395-4142-A7BE-89568AFE32C4}" srcOrd="6" destOrd="0" presId="urn:microsoft.com/office/officeart/2005/8/layout/default"/>
    <dgm:cxn modelId="{2D0B0547-449D-47B4-981F-E4FBBDE77BED}" type="presParOf" srcId="{A96A87C4-46FD-4CF9-A054-49B69595F4D6}" destId="{050E798C-A102-4B51-BD17-C7B83E677B4C}" srcOrd="7" destOrd="0" presId="urn:microsoft.com/office/officeart/2005/8/layout/default"/>
    <dgm:cxn modelId="{C8E07361-C9E2-45E7-91C8-CF85CCFE3FB3}" type="presParOf" srcId="{A96A87C4-46FD-4CF9-A054-49B69595F4D6}" destId="{7ED6D234-03F7-4075-BF37-CC126ABEA977}" srcOrd="8" destOrd="0" presId="urn:microsoft.com/office/officeart/2005/8/layout/default"/>
    <dgm:cxn modelId="{04DCB55D-C7B7-441B-86BF-C29246BA51AB}" type="presParOf" srcId="{A96A87C4-46FD-4CF9-A054-49B69595F4D6}" destId="{6CD5A545-06C4-43BB-8868-302EA9D5ADD3}" srcOrd="9" destOrd="0" presId="urn:microsoft.com/office/officeart/2005/8/layout/default"/>
    <dgm:cxn modelId="{09C34E43-DA31-4809-A6ED-00AAA124BD38}" type="presParOf" srcId="{A96A87C4-46FD-4CF9-A054-49B69595F4D6}" destId="{2B1FA31C-641B-448D-B7D7-8A87C01C3FC5}" srcOrd="10" destOrd="0" presId="urn:microsoft.com/office/officeart/2005/8/layout/default"/>
    <dgm:cxn modelId="{6E4FD96D-ED01-453F-BDAC-8D810F0CAA62}" type="presParOf" srcId="{A96A87C4-46FD-4CF9-A054-49B69595F4D6}" destId="{3927FB74-6D57-49E8-87A0-3D8889F93B00}" srcOrd="11" destOrd="0" presId="urn:microsoft.com/office/officeart/2005/8/layout/default"/>
    <dgm:cxn modelId="{EA53E2B2-5EFB-4FBA-9C4E-994744D79611}" type="presParOf" srcId="{A96A87C4-46FD-4CF9-A054-49B69595F4D6}" destId="{F69757B1-BEDA-4739-A94C-59507DF894C7}" srcOrd="12" destOrd="0" presId="urn:microsoft.com/office/officeart/2005/8/layout/default"/>
    <dgm:cxn modelId="{3DAD6159-652A-4772-B7D3-A57492C3D30D}" type="presParOf" srcId="{A96A87C4-46FD-4CF9-A054-49B69595F4D6}" destId="{45FC3F7D-FBB7-4BEF-8486-15305B11EC57}" srcOrd="13" destOrd="0" presId="urn:microsoft.com/office/officeart/2005/8/layout/default"/>
    <dgm:cxn modelId="{9772DBF9-886D-41CA-9946-692BC678F54F}" type="presParOf" srcId="{A96A87C4-46FD-4CF9-A054-49B69595F4D6}" destId="{3686409B-F8BB-49AA-BF53-A1DE834EE6A3}"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3A5695E-A9E7-46D1-A02F-0B84C22BCDCD}" type="doc">
      <dgm:prSet loTypeId="urn:microsoft.com/office/officeart/2016/7/layout/LinearBlockProcessNumbered" loCatId="process" qsTypeId="urn:microsoft.com/office/officeart/2005/8/quickstyle/simple4" qsCatId="simple" csTypeId="urn:microsoft.com/office/officeart/2005/8/colors/accent1_2" csCatId="accent1" phldr="1"/>
      <dgm:spPr/>
      <dgm:t>
        <a:bodyPr/>
        <a:lstStyle/>
        <a:p>
          <a:endParaRPr lang="en-US"/>
        </a:p>
      </dgm:t>
    </dgm:pt>
    <dgm:pt modelId="{06F912FD-870A-4CF4-B51B-8BF56F20F29C}">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Register Your Organization</a:t>
          </a:r>
        </a:p>
      </dgm:t>
    </dgm:pt>
    <dgm:pt modelId="{2A65ED90-9C6B-4D00-9F7F-222D033D0DDC}" type="parTrans" cxnId="{7266709F-EF20-42F8-9752-96F56E22AB06}">
      <dgm:prSet/>
      <dgm:spPr/>
      <dgm:t>
        <a:bodyPr/>
        <a:lstStyle/>
        <a:p>
          <a:endParaRPr lang="en-US"/>
        </a:p>
      </dgm:t>
    </dgm:pt>
    <dgm:pt modelId="{4CD9344D-5E7F-4E36-8DE5-D1BFFE501109}" type="sibTrans" cxnId="{7266709F-EF20-42F8-9752-96F56E22AB06}">
      <dgm:prSet phldrT="01" phldr="0"/>
      <dgm:spPr/>
      <dgm:t>
        <a:bodyPr/>
        <a:lstStyle/>
        <a:p>
          <a:r>
            <a:rPr lang="en-US"/>
            <a:t>01</a:t>
          </a:r>
        </a:p>
      </dgm:t>
    </dgm:pt>
    <dgm:pt modelId="{97D29DFE-BB5B-4E4A-AB9B-7349D8CA662E}">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Register Delegated Administrators (DAs)</a:t>
          </a:r>
        </a:p>
      </dgm:t>
    </dgm:pt>
    <dgm:pt modelId="{3CD8EC50-EE65-45F0-97D8-B209B7F5A6E3}" type="parTrans" cxnId="{5CCD9DEE-A3F6-4A89-ACAC-592607F468F9}">
      <dgm:prSet/>
      <dgm:spPr/>
      <dgm:t>
        <a:bodyPr/>
        <a:lstStyle/>
        <a:p>
          <a:endParaRPr lang="en-US"/>
        </a:p>
      </dgm:t>
    </dgm:pt>
    <dgm:pt modelId="{E19E114B-9D3C-4D31-8491-6A1C1EC3A265}" type="sibTrans" cxnId="{5CCD9DEE-A3F6-4A89-ACAC-592607F468F9}">
      <dgm:prSet phldrT="02" phldr="0"/>
      <dgm:spPr/>
      <dgm:t>
        <a:bodyPr/>
        <a:lstStyle/>
        <a:p>
          <a:r>
            <a:rPr lang="en-US"/>
            <a:t>02</a:t>
          </a:r>
        </a:p>
      </dgm:t>
    </dgm:pt>
    <dgm:pt modelId="{0385166E-4AF4-42B4-87AE-4A207186968F}">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Register Additional Users</a:t>
          </a:r>
        </a:p>
      </dgm:t>
    </dgm:pt>
    <dgm:pt modelId="{AF905BC3-4E48-4A2E-B117-CCF66DD69D80}" type="parTrans" cxnId="{D6460212-A2B7-4EFF-8A1D-3BC528707EC3}">
      <dgm:prSet/>
      <dgm:spPr/>
      <dgm:t>
        <a:bodyPr/>
        <a:lstStyle/>
        <a:p>
          <a:endParaRPr lang="en-US"/>
        </a:p>
      </dgm:t>
    </dgm:pt>
    <dgm:pt modelId="{D671996E-3CDE-4D93-89B5-95B6E34BAC5B}" type="sibTrans" cxnId="{D6460212-A2B7-4EFF-8A1D-3BC528707EC3}">
      <dgm:prSet phldrT="03" phldr="0"/>
      <dgm:spPr/>
      <dgm:t>
        <a:bodyPr/>
        <a:lstStyle/>
        <a:p>
          <a:r>
            <a:rPr lang="en-US"/>
            <a:t>03</a:t>
          </a:r>
        </a:p>
      </dgm:t>
    </dgm:pt>
    <dgm:pt modelId="{11D0F4EB-A623-4B25-A42E-7850AA5F90A7}" type="pres">
      <dgm:prSet presAssocID="{23A5695E-A9E7-46D1-A02F-0B84C22BCDCD}" presName="Name0" presStyleCnt="0">
        <dgm:presLayoutVars>
          <dgm:animLvl val="lvl"/>
          <dgm:resizeHandles val="exact"/>
        </dgm:presLayoutVars>
      </dgm:prSet>
      <dgm:spPr/>
    </dgm:pt>
    <dgm:pt modelId="{DD745769-6F65-45A6-B7F3-63FC9CFF4440}" type="pres">
      <dgm:prSet presAssocID="{06F912FD-870A-4CF4-B51B-8BF56F20F29C}" presName="compositeNode" presStyleCnt="0">
        <dgm:presLayoutVars>
          <dgm:bulletEnabled val="1"/>
        </dgm:presLayoutVars>
      </dgm:prSet>
      <dgm:spPr/>
    </dgm:pt>
    <dgm:pt modelId="{F1E574A6-A7AD-4951-BBCB-090098D620A6}" type="pres">
      <dgm:prSet presAssocID="{06F912FD-870A-4CF4-B51B-8BF56F20F29C}" presName="bgRect" presStyleLbl="alignNode1" presStyleIdx="0" presStyleCnt="3"/>
      <dgm:spPr/>
    </dgm:pt>
    <dgm:pt modelId="{B025916F-EC3B-48AD-92D3-1ADA57DF1FE9}" type="pres">
      <dgm:prSet presAssocID="{4CD9344D-5E7F-4E36-8DE5-D1BFFE501109}" presName="sibTransNodeRect" presStyleLbl="alignNode1" presStyleIdx="0" presStyleCnt="3">
        <dgm:presLayoutVars>
          <dgm:chMax val="0"/>
          <dgm:bulletEnabled val="1"/>
        </dgm:presLayoutVars>
      </dgm:prSet>
      <dgm:spPr/>
    </dgm:pt>
    <dgm:pt modelId="{42ECEBE2-427E-44E1-9FDA-DE8C249BE57D}" type="pres">
      <dgm:prSet presAssocID="{06F912FD-870A-4CF4-B51B-8BF56F20F29C}" presName="nodeRect" presStyleLbl="alignNode1" presStyleIdx="0" presStyleCnt="3">
        <dgm:presLayoutVars>
          <dgm:bulletEnabled val="1"/>
        </dgm:presLayoutVars>
      </dgm:prSet>
      <dgm:spPr/>
    </dgm:pt>
    <dgm:pt modelId="{12C8F091-9D14-490E-912F-23571CA264F6}" type="pres">
      <dgm:prSet presAssocID="{4CD9344D-5E7F-4E36-8DE5-D1BFFE501109}" presName="sibTrans" presStyleCnt="0"/>
      <dgm:spPr/>
    </dgm:pt>
    <dgm:pt modelId="{B5041736-BDB4-406E-99F7-CD27F1CA91B6}" type="pres">
      <dgm:prSet presAssocID="{97D29DFE-BB5B-4E4A-AB9B-7349D8CA662E}" presName="compositeNode" presStyleCnt="0">
        <dgm:presLayoutVars>
          <dgm:bulletEnabled val="1"/>
        </dgm:presLayoutVars>
      </dgm:prSet>
      <dgm:spPr/>
    </dgm:pt>
    <dgm:pt modelId="{672F46A4-19A0-4117-8B9D-5D1CF456F553}" type="pres">
      <dgm:prSet presAssocID="{97D29DFE-BB5B-4E4A-AB9B-7349D8CA662E}" presName="bgRect" presStyleLbl="alignNode1" presStyleIdx="1" presStyleCnt="3"/>
      <dgm:spPr/>
    </dgm:pt>
    <dgm:pt modelId="{62E8D58A-00ED-4CC0-B99D-32B9438E91A8}" type="pres">
      <dgm:prSet presAssocID="{E19E114B-9D3C-4D31-8491-6A1C1EC3A265}" presName="sibTransNodeRect" presStyleLbl="alignNode1" presStyleIdx="1" presStyleCnt="3">
        <dgm:presLayoutVars>
          <dgm:chMax val="0"/>
          <dgm:bulletEnabled val="1"/>
        </dgm:presLayoutVars>
      </dgm:prSet>
      <dgm:spPr/>
    </dgm:pt>
    <dgm:pt modelId="{C4370F6D-7A84-4E19-87A0-8640BD58AEC3}" type="pres">
      <dgm:prSet presAssocID="{97D29DFE-BB5B-4E4A-AB9B-7349D8CA662E}" presName="nodeRect" presStyleLbl="alignNode1" presStyleIdx="1" presStyleCnt="3">
        <dgm:presLayoutVars>
          <dgm:bulletEnabled val="1"/>
        </dgm:presLayoutVars>
      </dgm:prSet>
      <dgm:spPr/>
    </dgm:pt>
    <dgm:pt modelId="{A3D5A57D-5789-43CA-A797-A70FDBCBFB2C}" type="pres">
      <dgm:prSet presAssocID="{E19E114B-9D3C-4D31-8491-6A1C1EC3A265}" presName="sibTrans" presStyleCnt="0"/>
      <dgm:spPr/>
    </dgm:pt>
    <dgm:pt modelId="{56AFEC6B-E8C5-4746-8A97-12A20802F464}" type="pres">
      <dgm:prSet presAssocID="{0385166E-4AF4-42B4-87AE-4A207186968F}" presName="compositeNode" presStyleCnt="0">
        <dgm:presLayoutVars>
          <dgm:bulletEnabled val="1"/>
        </dgm:presLayoutVars>
      </dgm:prSet>
      <dgm:spPr/>
    </dgm:pt>
    <dgm:pt modelId="{87FC774F-47DA-4465-B409-9506EA8C0869}" type="pres">
      <dgm:prSet presAssocID="{0385166E-4AF4-42B4-87AE-4A207186968F}" presName="bgRect" presStyleLbl="alignNode1" presStyleIdx="2" presStyleCnt="3"/>
      <dgm:spPr/>
    </dgm:pt>
    <dgm:pt modelId="{761D747D-47FB-4696-A0F3-B89C6E4513C4}" type="pres">
      <dgm:prSet presAssocID="{D671996E-3CDE-4D93-89B5-95B6E34BAC5B}" presName="sibTransNodeRect" presStyleLbl="alignNode1" presStyleIdx="2" presStyleCnt="3">
        <dgm:presLayoutVars>
          <dgm:chMax val="0"/>
          <dgm:bulletEnabled val="1"/>
        </dgm:presLayoutVars>
      </dgm:prSet>
      <dgm:spPr/>
    </dgm:pt>
    <dgm:pt modelId="{24E6A0E3-7919-4579-9269-25A60357EA83}" type="pres">
      <dgm:prSet presAssocID="{0385166E-4AF4-42B4-87AE-4A207186968F}" presName="nodeRect" presStyleLbl="alignNode1" presStyleIdx="2" presStyleCnt="3">
        <dgm:presLayoutVars>
          <dgm:bulletEnabled val="1"/>
        </dgm:presLayoutVars>
      </dgm:prSet>
      <dgm:spPr/>
    </dgm:pt>
  </dgm:ptLst>
  <dgm:cxnLst>
    <dgm:cxn modelId="{5F39EA02-6CFE-4888-807C-CD47D1B8C74E}" type="presOf" srcId="{4CD9344D-5E7F-4E36-8DE5-D1BFFE501109}" destId="{B025916F-EC3B-48AD-92D3-1ADA57DF1FE9}" srcOrd="0" destOrd="0" presId="urn:microsoft.com/office/officeart/2016/7/layout/LinearBlockProcessNumbered"/>
    <dgm:cxn modelId="{D0AD1404-0901-4579-955A-4E26A5724A79}" type="presOf" srcId="{06F912FD-870A-4CF4-B51B-8BF56F20F29C}" destId="{F1E574A6-A7AD-4951-BBCB-090098D620A6}" srcOrd="0" destOrd="0" presId="urn:microsoft.com/office/officeart/2016/7/layout/LinearBlockProcessNumbered"/>
    <dgm:cxn modelId="{D2E51605-560A-46AA-80ED-C68B2347DCBE}" type="presOf" srcId="{97D29DFE-BB5B-4E4A-AB9B-7349D8CA662E}" destId="{672F46A4-19A0-4117-8B9D-5D1CF456F553}" srcOrd="0" destOrd="0" presId="urn:microsoft.com/office/officeart/2016/7/layout/LinearBlockProcessNumbered"/>
    <dgm:cxn modelId="{D6460212-A2B7-4EFF-8A1D-3BC528707EC3}" srcId="{23A5695E-A9E7-46D1-A02F-0B84C22BCDCD}" destId="{0385166E-4AF4-42B4-87AE-4A207186968F}" srcOrd="2" destOrd="0" parTransId="{AF905BC3-4E48-4A2E-B117-CCF66DD69D80}" sibTransId="{D671996E-3CDE-4D93-89B5-95B6E34BAC5B}"/>
    <dgm:cxn modelId="{F625E71D-3BD1-4BF8-B9CE-EEA128C1BEB2}" type="presOf" srcId="{0385166E-4AF4-42B4-87AE-4A207186968F}" destId="{24E6A0E3-7919-4579-9269-25A60357EA83}" srcOrd="1" destOrd="0" presId="urn:microsoft.com/office/officeart/2016/7/layout/LinearBlockProcessNumbered"/>
    <dgm:cxn modelId="{2F721376-9929-45E9-8A29-48F5CF5D7B1F}" type="presOf" srcId="{0385166E-4AF4-42B4-87AE-4A207186968F}" destId="{87FC774F-47DA-4465-B409-9506EA8C0869}" srcOrd="0" destOrd="0" presId="urn:microsoft.com/office/officeart/2016/7/layout/LinearBlockProcessNumbered"/>
    <dgm:cxn modelId="{DE7C6084-70E0-4572-8115-B3785F25C314}" type="presOf" srcId="{D671996E-3CDE-4D93-89B5-95B6E34BAC5B}" destId="{761D747D-47FB-4696-A0F3-B89C6E4513C4}" srcOrd="0" destOrd="0" presId="urn:microsoft.com/office/officeart/2016/7/layout/LinearBlockProcessNumbered"/>
    <dgm:cxn modelId="{7266709F-EF20-42F8-9752-96F56E22AB06}" srcId="{23A5695E-A9E7-46D1-A02F-0B84C22BCDCD}" destId="{06F912FD-870A-4CF4-B51B-8BF56F20F29C}" srcOrd="0" destOrd="0" parTransId="{2A65ED90-9C6B-4D00-9F7F-222D033D0DDC}" sibTransId="{4CD9344D-5E7F-4E36-8DE5-D1BFFE501109}"/>
    <dgm:cxn modelId="{1A4B75A7-4839-43A2-AC2E-AD5A07F4439D}" type="presOf" srcId="{E19E114B-9D3C-4D31-8491-6A1C1EC3A265}" destId="{62E8D58A-00ED-4CC0-B99D-32B9438E91A8}" srcOrd="0" destOrd="0" presId="urn:microsoft.com/office/officeart/2016/7/layout/LinearBlockProcessNumbered"/>
    <dgm:cxn modelId="{D40D19AF-7C0B-45E1-8583-0729B9FFD30F}" type="presOf" srcId="{06F912FD-870A-4CF4-B51B-8BF56F20F29C}" destId="{42ECEBE2-427E-44E1-9FDA-DE8C249BE57D}" srcOrd="1" destOrd="0" presId="urn:microsoft.com/office/officeart/2016/7/layout/LinearBlockProcessNumbered"/>
    <dgm:cxn modelId="{FFB4C5CF-AFDE-4889-A452-E6AEEA3F60A2}" type="presOf" srcId="{23A5695E-A9E7-46D1-A02F-0B84C22BCDCD}" destId="{11D0F4EB-A623-4B25-A42E-7850AA5F90A7}" srcOrd="0" destOrd="0" presId="urn:microsoft.com/office/officeart/2016/7/layout/LinearBlockProcessNumbered"/>
    <dgm:cxn modelId="{35E700E1-1544-41A9-863B-F0E1E9E9F8F9}" type="presOf" srcId="{97D29DFE-BB5B-4E4A-AB9B-7349D8CA662E}" destId="{C4370F6D-7A84-4E19-87A0-8640BD58AEC3}" srcOrd="1" destOrd="0" presId="urn:microsoft.com/office/officeart/2016/7/layout/LinearBlockProcessNumbered"/>
    <dgm:cxn modelId="{5CCD9DEE-A3F6-4A89-ACAC-592607F468F9}" srcId="{23A5695E-A9E7-46D1-A02F-0B84C22BCDCD}" destId="{97D29DFE-BB5B-4E4A-AB9B-7349D8CA662E}" srcOrd="1" destOrd="0" parTransId="{3CD8EC50-EE65-45F0-97D8-B209B7F5A6E3}" sibTransId="{E19E114B-9D3C-4D31-8491-6A1C1EC3A265}"/>
    <dgm:cxn modelId="{13F2846E-472E-43D4-891D-A3CFA2E0351B}" type="presParOf" srcId="{11D0F4EB-A623-4B25-A42E-7850AA5F90A7}" destId="{DD745769-6F65-45A6-B7F3-63FC9CFF4440}" srcOrd="0" destOrd="0" presId="urn:microsoft.com/office/officeart/2016/7/layout/LinearBlockProcessNumbered"/>
    <dgm:cxn modelId="{B774AD22-2BE2-4CC2-97E8-7FC84E8E491C}" type="presParOf" srcId="{DD745769-6F65-45A6-B7F3-63FC9CFF4440}" destId="{F1E574A6-A7AD-4951-BBCB-090098D620A6}" srcOrd="0" destOrd="0" presId="urn:microsoft.com/office/officeart/2016/7/layout/LinearBlockProcessNumbered"/>
    <dgm:cxn modelId="{0AD09DCA-590B-47B1-B34E-3F2BE9723855}" type="presParOf" srcId="{DD745769-6F65-45A6-B7F3-63FC9CFF4440}" destId="{B025916F-EC3B-48AD-92D3-1ADA57DF1FE9}" srcOrd="1" destOrd="0" presId="urn:microsoft.com/office/officeart/2016/7/layout/LinearBlockProcessNumbered"/>
    <dgm:cxn modelId="{9D91E39F-C4D5-4B07-8CB5-46D9DC89AA09}" type="presParOf" srcId="{DD745769-6F65-45A6-B7F3-63FC9CFF4440}" destId="{42ECEBE2-427E-44E1-9FDA-DE8C249BE57D}" srcOrd="2" destOrd="0" presId="urn:microsoft.com/office/officeart/2016/7/layout/LinearBlockProcessNumbered"/>
    <dgm:cxn modelId="{76FCCA8D-4EDA-47AB-BBF9-425DE942C09C}" type="presParOf" srcId="{11D0F4EB-A623-4B25-A42E-7850AA5F90A7}" destId="{12C8F091-9D14-490E-912F-23571CA264F6}" srcOrd="1" destOrd="0" presId="urn:microsoft.com/office/officeart/2016/7/layout/LinearBlockProcessNumbered"/>
    <dgm:cxn modelId="{FDFD9F09-05C5-4846-9B38-AD4BBA6DBD41}" type="presParOf" srcId="{11D0F4EB-A623-4B25-A42E-7850AA5F90A7}" destId="{B5041736-BDB4-406E-99F7-CD27F1CA91B6}" srcOrd="2" destOrd="0" presId="urn:microsoft.com/office/officeart/2016/7/layout/LinearBlockProcessNumbered"/>
    <dgm:cxn modelId="{E3E7B596-874C-4A62-A524-233645606BD3}" type="presParOf" srcId="{B5041736-BDB4-406E-99F7-CD27F1CA91B6}" destId="{672F46A4-19A0-4117-8B9D-5D1CF456F553}" srcOrd="0" destOrd="0" presId="urn:microsoft.com/office/officeart/2016/7/layout/LinearBlockProcessNumbered"/>
    <dgm:cxn modelId="{C4152C9C-BF5D-4FED-A305-26E2FD989FD9}" type="presParOf" srcId="{B5041736-BDB4-406E-99F7-CD27F1CA91B6}" destId="{62E8D58A-00ED-4CC0-B99D-32B9438E91A8}" srcOrd="1" destOrd="0" presId="urn:microsoft.com/office/officeart/2016/7/layout/LinearBlockProcessNumbered"/>
    <dgm:cxn modelId="{B4855810-02D9-47BB-AFB1-160314B050A8}" type="presParOf" srcId="{B5041736-BDB4-406E-99F7-CD27F1CA91B6}" destId="{C4370F6D-7A84-4E19-87A0-8640BD58AEC3}" srcOrd="2" destOrd="0" presId="urn:microsoft.com/office/officeart/2016/7/layout/LinearBlockProcessNumbered"/>
    <dgm:cxn modelId="{D8D6B429-3A7B-4B80-A68C-30134A75A632}" type="presParOf" srcId="{11D0F4EB-A623-4B25-A42E-7850AA5F90A7}" destId="{A3D5A57D-5789-43CA-A797-A70FDBCBFB2C}" srcOrd="3" destOrd="0" presId="urn:microsoft.com/office/officeart/2016/7/layout/LinearBlockProcessNumbered"/>
    <dgm:cxn modelId="{7405686A-A036-4EFB-9AAF-110245029C3C}" type="presParOf" srcId="{11D0F4EB-A623-4B25-A42E-7850AA5F90A7}" destId="{56AFEC6B-E8C5-4746-8A97-12A20802F464}" srcOrd="4" destOrd="0" presId="urn:microsoft.com/office/officeart/2016/7/layout/LinearBlockProcessNumbered"/>
    <dgm:cxn modelId="{6D91C46F-B476-465E-A817-92FF5779ADC3}" type="presParOf" srcId="{56AFEC6B-E8C5-4746-8A97-12A20802F464}" destId="{87FC774F-47DA-4465-B409-9506EA8C0869}" srcOrd="0" destOrd="0" presId="urn:microsoft.com/office/officeart/2016/7/layout/LinearBlockProcessNumbered"/>
    <dgm:cxn modelId="{269EB227-5D17-4D11-87E6-36A6F691A427}" type="presParOf" srcId="{56AFEC6B-E8C5-4746-8A97-12A20802F464}" destId="{761D747D-47FB-4696-A0F3-B89C6E4513C4}" srcOrd="1" destOrd="0" presId="urn:microsoft.com/office/officeart/2016/7/layout/LinearBlockProcessNumbered"/>
    <dgm:cxn modelId="{FE33DF7D-52A7-4AE0-96C6-A1B3987CC8C9}" type="presParOf" srcId="{56AFEC6B-E8C5-4746-8A97-12A20802F464}" destId="{24E6A0E3-7919-4579-9269-25A60357EA83}"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27296FB-DE83-4B50-BB2D-0A1433CB281B}"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C298B741-25FE-46F9-AF43-888DFFD2F3F4}">
      <dgm:prSet phldrT="[Text]"/>
      <dgm:spPr/>
      <dgm:t>
        <a:bodyPr/>
        <a:lstStyle/>
        <a:p>
          <a:r>
            <a:rPr lang="en-US">
              <a:latin typeface="Calibri" panose="020F0502020204030204" pitchFamily="34" charset="0"/>
              <a:ea typeface="Calibri" panose="020F0502020204030204" pitchFamily="34" charset="0"/>
              <a:cs typeface="Calibri" panose="020F0502020204030204" pitchFamily="34" charset="0"/>
            </a:rPr>
            <a:t>Household</a:t>
          </a:r>
        </a:p>
      </dgm:t>
    </dgm:pt>
    <dgm:pt modelId="{7700EA25-4DC9-4D92-8522-EBB3F9401E3C}" type="parTrans" cxnId="{1E95AFA5-754C-4AB9-A183-7CAE9B950421}">
      <dgm:prSet/>
      <dgm:spPr/>
      <dgm:t>
        <a:bodyPr/>
        <a:lstStyle/>
        <a:p>
          <a:endParaRPr lang="en-US"/>
        </a:p>
      </dgm:t>
    </dgm:pt>
    <dgm:pt modelId="{7B2581AD-BDC6-424A-AD2B-F7840B4CC214}" type="sibTrans" cxnId="{1E95AFA5-754C-4AB9-A183-7CAE9B950421}">
      <dgm:prSet/>
      <dgm:spPr/>
      <dgm:t>
        <a:bodyPr/>
        <a:lstStyle/>
        <a:p>
          <a:endParaRPr lang="en-US"/>
        </a:p>
      </dgm:t>
    </dgm:pt>
    <dgm:pt modelId="{3BD4C2FB-07C7-4030-A127-C97155797568}">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Benefits</a:t>
          </a:r>
        </a:p>
      </dgm:t>
    </dgm:pt>
    <dgm:pt modelId="{0239AB5A-1D7F-44D0-9289-523ED7FE5228}" type="parTrans" cxnId="{A42CB883-FB35-4889-89E4-0D476F38570A}">
      <dgm:prSet/>
      <dgm:spPr/>
      <dgm:t>
        <a:bodyPr/>
        <a:lstStyle/>
        <a:p>
          <a:endParaRPr lang="en-US"/>
        </a:p>
      </dgm:t>
    </dgm:pt>
    <dgm:pt modelId="{372B707F-BEBF-4C06-9F65-4B341CB90959}" type="sibTrans" cxnId="{A42CB883-FB35-4889-89E4-0D476F38570A}">
      <dgm:prSet/>
      <dgm:spPr/>
      <dgm:t>
        <a:bodyPr/>
        <a:lstStyle/>
        <a:p>
          <a:endParaRPr lang="en-US"/>
        </a:p>
      </dgm:t>
    </dgm:pt>
    <dgm:pt modelId="{BFC5B268-F935-43E1-B321-CD2E436EFE68}">
      <dgm:prSet/>
      <dgm:spPr>
        <a:solidFill>
          <a:schemeClr val="accent1">
            <a:hueOff val="0"/>
            <a:satOff val="0"/>
            <a:lumOff val="0"/>
          </a:schemeClr>
        </a:solidFill>
      </dgm:spPr>
      <dgm:t>
        <a:bodyPr/>
        <a:lstStyle/>
        <a:p>
          <a:r>
            <a:rPr lang="en-US">
              <a:latin typeface="Calibri" panose="020F0502020204030204" pitchFamily="34" charset="0"/>
              <a:ea typeface="Calibri" panose="020F0502020204030204" pitchFamily="34" charset="0"/>
              <a:cs typeface="Calibri" panose="020F0502020204030204" pitchFamily="34" charset="0"/>
            </a:rPr>
            <a:t>Individual Details</a:t>
          </a:r>
        </a:p>
      </dgm:t>
    </dgm:pt>
    <dgm:pt modelId="{459DFB82-D914-441C-A5CE-C2B1B26EF8DB}" type="parTrans" cxnId="{2A0E64D3-EE51-4C29-A3B9-FAAEC144450B}">
      <dgm:prSet/>
      <dgm:spPr/>
      <dgm:t>
        <a:bodyPr/>
        <a:lstStyle/>
        <a:p>
          <a:endParaRPr lang="en-US"/>
        </a:p>
      </dgm:t>
    </dgm:pt>
    <dgm:pt modelId="{C66B42DE-DACA-44B1-9B0E-EB2404614DD7}" type="sibTrans" cxnId="{2A0E64D3-EE51-4C29-A3B9-FAAEC144450B}">
      <dgm:prSet/>
      <dgm:spPr/>
      <dgm:t>
        <a:bodyPr/>
        <a:lstStyle/>
        <a:p>
          <a:endParaRPr lang="en-US"/>
        </a:p>
      </dgm:t>
    </dgm:pt>
    <dgm:pt modelId="{54DABBBE-BA18-4F66-A1A0-1463FD2BF613}" type="pres">
      <dgm:prSet presAssocID="{727296FB-DE83-4B50-BB2D-0A1433CB281B}" presName="CompostProcess" presStyleCnt="0">
        <dgm:presLayoutVars>
          <dgm:dir/>
          <dgm:resizeHandles val="exact"/>
        </dgm:presLayoutVars>
      </dgm:prSet>
      <dgm:spPr/>
    </dgm:pt>
    <dgm:pt modelId="{3925809B-84A3-40D7-AF2A-9AA1BAE971E0}" type="pres">
      <dgm:prSet presAssocID="{727296FB-DE83-4B50-BB2D-0A1433CB281B}" presName="arrow" presStyleLbl="bgShp" presStyleIdx="0" presStyleCnt="1"/>
      <dgm:spPr/>
    </dgm:pt>
    <dgm:pt modelId="{BC9B6F2B-9AF8-47FE-B682-802293A3CF3F}" type="pres">
      <dgm:prSet presAssocID="{727296FB-DE83-4B50-BB2D-0A1433CB281B}" presName="linearProcess" presStyleCnt="0"/>
      <dgm:spPr/>
    </dgm:pt>
    <dgm:pt modelId="{13F62DB6-6404-4E3C-9B3F-30381F212C9B}" type="pres">
      <dgm:prSet presAssocID="{C298B741-25FE-46F9-AF43-888DFFD2F3F4}" presName="textNode" presStyleLbl="node1" presStyleIdx="0" presStyleCnt="3">
        <dgm:presLayoutVars>
          <dgm:bulletEnabled val="1"/>
        </dgm:presLayoutVars>
      </dgm:prSet>
      <dgm:spPr/>
    </dgm:pt>
    <dgm:pt modelId="{2CBBD105-D2C0-4B61-B71D-5D0E91FEDA36}" type="pres">
      <dgm:prSet presAssocID="{7B2581AD-BDC6-424A-AD2B-F7840B4CC214}" presName="sibTrans" presStyleCnt="0"/>
      <dgm:spPr/>
    </dgm:pt>
    <dgm:pt modelId="{9312F3EF-E25D-4543-8A12-AD3F3892F2ED}" type="pres">
      <dgm:prSet presAssocID="{3BD4C2FB-07C7-4030-A127-C97155797568}" presName="textNode" presStyleLbl="node1" presStyleIdx="1" presStyleCnt="3">
        <dgm:presLayoutVars>
          <dgm:bulletEnabled val="1"/>
        </dgm:presLayoutVars>
      </dgm:prSet>
      <dgm:spPr/>
    </dgm:pt>
    <dgm:pt modelId="{9A0EF035-879F-4369-A879-2E7C3DB39638}" type="pres">
      <dgm:prSet presAssocID="{372B707F-BEBF-4C06-9F65-4B341CB90959}" presName="sibTrans" presStyleCnt="0"/>
      <dgm:spPr/>
    </dgm:pt>
    <dgm:pt modelId="{4CADC89B-6629-42E8-88D3-A9970E0FCCF3}" type="pres">
      <dgm:prSet presAssocID="{BFC5B268-F935-43E1-B321-CD2E436EFE68}" presName="textNode" presStyleLbl="node1" presStyleIdx="2" presStyleCnt="3">
        <dgm:presLayoutVars>
          <dgm:bulletEnabled val="1"/>
        </dgm:presLayoutVars>
      </dgm:prSet>
      <dgm:spPr/>
    </dgm:pt>
  </dgm:ptLst>
  <dgm:cxnLst>
    <dgm:cxn modelId="{D15EB00E-E0B6-4A98-9AA6-161B808DDCF5}" type="presOf" srcId="{3BD4C2FB-07C7-4030-A127-C97155797568}" destId="{9312F3EF-E25D-4543-8A12-AD3F3892F2ED}" srcOrd="0" destOrd="0" presId="urn:microsoft.com/office/officeart/2005/8/layout/hProcess9"/>
    <dgm:cxn modelId="{BCC5B464-949A-4B0F-A3E6-9B41CDFDE793}" type="presOf" srcId="{C298B741-25FE-46F9-AF43-888DFFD2F3F4}" destId="{13F62DB6-6404-4E3C-9B3F-30381F212C9B}" srcOrd="0" destOrd="0" presId="urn:microsoft.com/office/officeart/2005/8/layout/hProcess9"/>
    <dgm:cxn modelId="{8C163B75-F6CE-4B98-AE98-D3B3EBCCCAB4}" type="presOf" srcId="{BFC5B268-F935-43E1-B321-CD2E436EFE68}" destId="{4CADC89B-6629-42E8-88D3-A9970E0FCCF3}" srcOrd="0" destOrd="0" presId="urn:microsoft.com/office/officeart/2005/8/layout/hProcess9"/>
    <dgm:cxn modelId="{A42CB883-FB35-4889-89E4-0D476F38570A}" srcId="{727296FB-DE83-4B50-BB2D-0A1433CB281B}" destId="{3BD4C2FB-07C7-4030-A127-C97155797568}" srcOrd="1" destOrd="0" parTransId="{0239AB5A-1D7F-44D0-9289-523ED7FE5228}" sibTransId="{372B707F-BEBF-4C06-9F65-4B341CB90959}"/>
    <dgm:cxn modelId="{1E95AFA5-754C-4AB9-A183-7CAE9B950421}" srcId="{727296FB-DE83-4B50-BB2D-0A1433CB281B}" destId="{C298B741-25FE-46F9-AF43-888DFFD2F3F4}" srcOrd="0" destOrd="0" parTransId="{7700EA25-4DC9-4D92-8522-EBB3F9401E3C}" sibTransId="{7B2581AD-BDC6-424A-AD2B-F7840B4CC214}"/>
    <dgm:cxn modelId="{720131C7-EDF8-4FFC-BC73-CCBA6E6ABA02}" type="presOf" srcId="{727296FB-DE83-4B50-BB2D-0A1433CB281B}" destId="{54DABBBE-BA18-4F66-A1A0-1463FD2BF613}" srcOrd="0" destOrd="0" presId="urn:microsoft.com/office/officeart/2005/8/layout/hProcess9"/>
    <dgm:cxn modelId="{2A0E64D3-EE51-4C29-A3B9-FAAEC144450B}" srcId="{727296FB-DE83-4B50-BB2D-0A1433CB281B}" destId="{BFC5B268-F935-43E1-B321-CD2E436EFE68}" srcOrd="2" destOrd="0" parTransId="{459DFB82-D914-441C-A5CE-C2B1B26EF8DB}" sibTransId="{C66B42DE-DACA-44B1-9B0E-EB2404614DD7}"/>
    <dgm:cxn modelId="{C6C2D6D8-2A2D-4E41-9055-53D89CBD9EB1}" type="presParOf" srcId="{54DABBBE-BA18-4F66-A1A0-1463FD2BF613}" destId="{3925809B-84A3-40D7-AF2A-9AA1BAE971E0}" srcOrd="0" destOrd="0" presId="urn:microsoft.com/office/officeart/2005/8/layout/hProcess9"/>
    <dgm:cxn modelId="{FA8F2733-9B5D-41C6-B503-C5B46AC5418E}" type="presParOf" srcId="{54DABBBE-BA18-4F66-A1A0-1463FD2BF613}" destId="{BC9B6F2B-9AF8-47FE-B682-802293A3CF3F}" srcOrd="1" destOrd="0" presId="urn:microsoft.com/office/officeart/2005/8/layout/hProcess9"/>
    <dgm:cxn modelId="{6C028E92-A88D-46AE-A878-092C15D00F7A}" type="presParOf" srcId="{BC9B6F2B-9AF8-47FE-B682-802293A3CF3F}" destId="{13F62DB6-6404-4E3C-9B3F-30381F212C9B}" srcOrd="0" destOrd="0" presId="urn:microsoft.com/office/officeart/2005/8/layout/hProcess9"/>
    <dgm:cxn modelId="{10AB7B9C-5F30-473A-8562-31BFD9142EC4}" type="presParOf" srcId="{BC9B6F2B-9AF8-47FE-B682-802293A3CF3F}" destId="{2CBBD105-D2C0-4B61-B71D-5D0E91FEDA36}" srcOrd="1" destOrd="0" presId="urn:microsoft.com/office/officeart/2005/8/layout/hProcess9"/>
    <dgm:cxn modelId="{BF58DCB4-CF34-443A-93CF-5D22B3E19D19}" type="presParOf" srcId="{BC9B6F2B-9AF8-47FE-B682-802293A3CF3F}" destId="{9312F3EF-E25D-4543-8A12-AD3F3892F2ED}" srcOrd="2" destOrd="0" presId="urn:microsoft.com/office/officeart/2005/8/layout/hProcess9"/>
    <dgm:cxn modelId="{D60DD42E-A766-418F-A4AF-0DA4A662292A}" type="presParOf" srcId="{BC9B6F2B-9AF8-47FE-B682-802293A3CF3F}" destId="{9A0EF035-879F-4369-A879-2E7C3DB39638}" srcOrd="3" destOrd="0" presId="urn:microsoft.com/office/officeart/2005/8/layout/hProcess9"/>
    <dgm:cxn modelId="{CACC20B8-F578-4AA8-920E-F62D8D4FEE56}" type="presParOf" srcId="{BC9B6F2B-9AF8-47FE-B682-802293A3CF3F}" destId="{4CADC89B-6629-42E8-88D3-A9970E0FCCF3}"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27296FB-DE83-4B50-BB2D-0A1433CB281B}"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FA9612A1-E997-475F-AED3-79A332F7D0F3}">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Income</a:t>
          </a:r>
        </a:p>
      </dgm:t>
    </dgm:pt>
    <dgm:pt modelId="{1C788BC1-4E9D-4E6F-87F5-C6FD646EBC4D}" type="parTrans" cxnId="{31B0C08F-8CCB-47AC-A1B3-56DBA99B769D}">
      <dgm:prSet/>
      <dgm:spPr/>
      <dgm:t>
        <a:bodyPr/>
        <a:lstStyle/>
        <a:p>
          <a:endParaRPr lang="en-US"/>
        </a:p>
      </dgm:t>
    </dgm:pt>
    <dgm:pt modelId="{D1522405-87BB-41B1-A2F7-0F0D7714B3D1}" type="sibTrans" cxnId="{31B0C08F-8CCB-47AC-A1B3-56DBA99B769D}">
      <dgm:prSet/>
      <dgm:spPr/>
      <dgm:t>
        <a:bodyPr/>
        <a:lstStyle/>
        <a:p>
          <a:endParaRPr lang="en-US"/>
        </a:p>
      </dgm:t>
    </dgm:pt>
    <dgm:pt modelId="{21B3E12E-7D2A-4516-8049-57EF16DD544A}">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Expenses</a:t>
          </a:r>
        </a:p>
      </dgm:t>
    </dgm:pt>
    <dgm:pt modelId="{6CC2D83F-0BCD-4D5E-8E3C-3D49499B022F}" type="parTrans" cxnId="{20F93BDF-B52A-46A0-A828-32F46DF1ECC3}">
      <dgm:prSet/>
      <dgm:spPr/>
      <dgm:t>
        <a:bodyPr/>
        <a:lstStyle/>
        <a:p>
          <a:endParaRPr lang="en-US"/>
        </a:p>
      </dgm:t>
    </dgm:pt>
    <dgm:pt modelId="{0E11A832-878A-4D63-9534-D43D1191D163}" type="sibTrans" cxnId="{20F93BDF-B52A-46A0-A828-32F46DF1ECC3}">
      <dgm:prSet/>
      <dgm:spPr/>
      <dgm:t>
        <a:bodyPr/>
        <a:lstStyle/>
        <a:p>
          <a:endParaRPr lang="en-US"/>
        </a:p>
      </dgm:t>
    </dgm:pt>
    <dgm:pt modelId="{A61A67F7-60AB-496A-948B-804ACF65A1CC}">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Resources</a:t>
          </a:r>
        </a:p>
      </dgm:t>
    </dgm:pt>
    <dgm:pt modelId="{BF408BAE-5485-49BA-AE19-409D5C9B76C7}" type="parTrans" cxnId="{5019D861-D7DA-492E-A08E-B35971F018F4}">
      <dgm:prSet/>
      <dgm:spPr/>
      <dgm:t>
        <a:bodyPr/>
        <a:lstStyle/>
        <a:p>
          <a:endParaRPr lang="en-US"/>
        </a:p>
      </dgm:t>
    </dgm:pt>
    <dgm:pt modelId="{1AFC9D14-6FDA-46D8-8708-09FB94A40B37}" type="sibTrans" cxnId="{5019D861-D7DA-492E-A08E-B35971F018F4}">
      <dgm:prSet/>
      <dgm:spPr/>
      <dgm:t>
        <a:bodyPr/>
        <a:lstStyle/>
        <a:p>
          <a:endParaRPr lang="en-US"/>
        </a:p>
      </dgm:t>
    </dgm:pt>
    <dgm:pt modelId="{54DABBBE-BA18-4F66-A1A0-1463FD2BF613}" type="pres">
      <dgm:prSet presAssocID="{727296FB-DE83-4B50-BB2D-0A1433CB281B}" presName="CompostProcess" presStyleCnt="0">
        <dgm:presLayoutVars>
          <dgm:dir/>
          <dgm:resizeHandles val="exact"/>
        </dgm:presLayoutVars>
      </dgm:prSet>
      <dgm:spPr/>
    </dgm:pt>
    <dgm:pt modelId="{3925809B-84A3-40D7-AF2A-9AA1BAE971E0}" type="pres">
      <dgm:prSet presAssocID="{727296FB-DE83-4B50-BB2D-0A1433CB281B}" presName="arrow" presStyleLbl="bgShp" presStyleIdx="0" presStyleCnt="1"/>
      <dgm:spPr/>
    </dgm:pt>
    <dgm:pt modelId="{BC9B6F2B-9AF8-47FE-B682-802293A3CF3F}" type="pres">
      <dgm:prSet presAssocID="{727296FB-DE83-4B50-BB2D-0A1433CB281B}" presName="linearProcess" presStyleCnt="0"/>
      <dgm:spPr/>
    </dgm:pt>
    <dgm:pt modelId="{3A4CD7CF-6D87-4E39-9126-308B17FA5A6E}" type="pres">
      <dgm:prSet presAssocID="{FA9612A1-E997-475F-AED3-79A332F7D0F3}" presName="textNode" presStyleLbl="node1" presStyleIdx="0" presStyleCnt="3">
        <dgm:presLayoutVars>
          <dgm:bulletEnabled val="1"/>
        </dgm:presLayoutVars>
      </dgm:prSet>
      <dgm:spPr/>
    </dgm:pt>
    <dgm:pt modelId="{8C9ED827-078F-43C3-885E-F18C76CDF384}" type="pres">
      <dgm:prSet presAssocID="{D1522405-87BB-41B1-A2F7-0F0D7714B3D1}" presName="sibTrans" presStyleCnt="0"/>
      <dgm:spPr/>
    </dgm:pt>
    <dgm:pt modelId="{FC5D21F6-AB92-4BBA-A0B8-2A1DFA014663}" type="pres">
      <dgm:prSet presAssocID="{21B3E12E-7D2A-4516-8049-57EF16DD544A}" presName="textNode" presStyleLbl="node1" presStyleIdx="1" presStyleCnt="3">
        <dgm:presLayoutVars>
          <dgm:bulletEnabled val="1"/>
        </dgm:presLayoutVars>
      </dgm:prSet>
      <dgm:spPr/>
    </dgm:pt>
    <dgm:pt modelId="{7F84349C-1FEB-44FB-B7E6-783D2D662C54}" type="pres">
      <dgm:prSet presAssocID="{0E11A832-878A-4D63-9534-D43D1191D163}" presName="sibTrans" presStyleCnt="0"/>
      <dgm:spPr/>
    </dgm:pt>
    <dgm:pt modelId="{D04F2638-455A-469D-8BCB-0892603D453C}" type="pres">
      <dgm:prSet presAssocID="{A61A67F7-60AB-496A-948B-804ACF65A1CC}" presName="textNode" presStyleLbl="node1" presStyleIdx="2" presStyleCnt="3">
        <dgm:presLayoutVars>
          <dgm:bulletEnabled val="1"/>
        </dgm:presLayoutVars>
      </dgm:prSet>
      <dgm:spPr/>
    </dgm:pt>
  </dgm:ptLst>
  <dgm:cxnLst>
    <dgm:cxn modelId="{5019D861-D7DA-492E-A08E-B35971F018F4}" srcId="{727296FB-DE83-4B50-BB2D-0A1433CB281B}" destId="{A61A67F7-60AB-496A-948B-804ACF65A1CC}" srcOrd="2" destOrd="0" parTransId="{BF408BAE-5485-49BA-AE19-409D5C9B76C7}" sibTransId="{1AFC9D14-6FDA-46D8-8708-09FB94A40B37}"/>
    <dgm:cxn modelId="{65FB7086-A151-45F3-89A7-85114C212A40}" type="presOf" srcId="{21B3E12E-7D2A-4516-8049-57EF16DD544A}" destId="{FC5D21F6-AB92-4BBA-A0B8-2A1DFA014663}" srcOrd="0" destOrd="0" presId="urn:microsoft.com/office/officeart/2005/8/layout/hProcess9"/>
    <dgm:cxn modelId="{31B0C08F-8CCB-47AC-A1B3-56DBA99B769D}" srcId="{727296FB-DE83-4B50-BB2D-0A1433CB281B}" destId="{FA9612A1-E997-475F-AED3-79A332F7D0F3}" srcOrd="0" destOrd="0" parTransId="{1C788BC1-4E9D-4E6F-87F5-C6FD646EBC4D}" sibTransId="{D1522405-87BB-41B1-A2F7-0F0D7714B3D1}"/>
    <dgm:cxn modelId="{3A009EB8-F451-4A8C-BAD2-5ACC370FE50E}" type="presOf" srcId="{A61A67F7-60AB-496A-948B-804ACF65A1CC}" destId="{D04F2638-455A-469D-8BCB-0892603D453C}" srcOrd="0" destOrd="0" presId="urn:microsoft.com/office/officeart/2005/8/layout/hProcess9"/>
    <dgm:cxn modelId="{BC8C95BD-16C6-4950-AD4F-126C2876752E}" type="presOf" srcId="{FA9612A1-E997-475F-AED3-79A332F7D0F3}" destId="{3A4CD7CF-6D87-4E39-9126-308B17FA5A6E}" srcOrd="0" destOrd="0" presId="urn:microsoft.com/office/officeart/2005/8/layout/hProcess9"/>
    <dgm:cxn modelId="{720131C7-EDF8-4FFC-BC73-CCBA6E6ABA02}" type="presOf" srcId="{727296FB-DE83-4B50-BB2D-0A1433CB281B}" destId="{54DABBBE-BA18-4F66-A1A0-1463FD2BF613}" srcOrd="0" destOrd="0" presId="urn:microsoft.com/office/officeart/2005/8/layout/hProcess9"/>
    <dgm:cxn modelId="{20F93BDF-B52A-46A0-A828-32F46DF1ECC3}" srcId="{727296FB-DE83-4B50-BB2D-0A1433CB281B}" destId="{21B3E12E-7D2A-4516-8049-57EF16DD544A}" srcOrd="1" destOrd="0" parTransId="{6CC2D83F-0BCD-4D5E-8E3C-3D49499B022F}" sibTransId="{0E11A832-878A-4D63-9534-D43D1191D163}"/>
    <dgm:cxn modelId="{C6C2D6D8-2A2D-4E41-9055-53D89CBD9EB1}" type="presParOf" srcId="{54DABBBE-BA18-4F66-A1A0-1463FD2BF613}" destId="{3925809B-84A3-40D7-AF2A-9AA1BAE971E0}" srcOrd="0" destOrd="0" presId="urn:microsoft.com/office/officeart/2005/8/layout/hProcess9"/>
    <dgm:cxn modelId="{FA8F2733-9B5D-41C6-B503-C5B46AC5418E}" type="presParOf" srcId="{54DABBBE-BA18-4F66-A1A0-1463FD2BF613}" destId="{BC9B6F2B-9AF8-47FE-B682-802293A3CF3F}" srcOrd="1" destOrd="0" presId="urn:microsoft.com/office/officeart/2005/8/layout/hProcess9"/>
    <dgm:cxn modelId="{52845D87-72E2-4ED4-BAE4-2E6F03620B9A}" type="presParOf" srcId="{BC9B6F2B-9AF8-47FE-B682-802293A3CF3F}" destId="{3A4CD7CF-6D87-4E39-9126-308B17FA5A6E}" srcOrd="0" destOrd="0" presId="urn:microsoft.com/office/officeart/2005/8/layout/hProcess9"/>
    <dgm:cxn modelId="{A2193EC8-5792-4C39-B166-7BF081DBE52E}" type="presParOf" srcId="{BC9B6F2B-9AF8-47FE-B682-802293A3CF3F}" destId="{8C9ED827-078F-43C3-885E-F18C76CDF384}" srcOrd="1" destOrd="0" presId="urn:microsoft.com/office/officeart/2005/8/layout/hProcess9"/>
    <dgm:cxn modelId="{FD24FFE9-17AB-470D-A712-FD6570348D61}" type="presParOf" srcId="{BC9B6F2B-9AF8-47FE-B682-802293A3CF3F}" destId="{FC5D21F6-AB92-4BBA-A0B8-2A1DFA014663}" srcOrd="2" destOrd="0" presId="urn:microsoft.com/office/officeart/2005/8/layout/hProcess9"/>
    <dgm:cxn modelId="{E82E05A5-22CB-4E15-BF25-83F891FB6515}" type="presParOf" srcId="{BC9B6F2B-9AF8-47FE-B682-802293A3CF3F}" destId="{7F84349C-1FEB-44FB-B7E6-783D2D662C54}" srcOrd="3" destOrd="0" presId="urn:microsoft.com/office/officeart/2005/8/layout/hProcess9"/>
    <dgm:cxn modelId="{4BD276D1-51BE-4C83-A916-2DF6DB5C9B8D}" type="presParOf" srcId="{BC9B6F2B-9AF8-47FE-B682-802293A3CF3F}" destId="{D04F2638-455A-469D-8BCB-0892603D453C}"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27296FB-DE83-4B50-BB2D-0A1433CB281B}"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9E70D60A-E81E-4ED6-B4AC-5D4EF2A24AC0}">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Review</a:t>
          </a:r>
        </a:p>
      </dgm:t>
    </dgm:pt>
    <dgm:pt modelId="{8243195B-E4B1-49E7-8667-F20D6FF85910}" type="parTrans" cxnId="{624732B8-97E6-41D0-A8F4-9C2A580AD5C6}">
      <dgm:prSet/>
      <dgm:spPr/>
      <dgm:t>
        <a:bodyPr/>
        <a:lstStyle/>
        <a:p>
          <a:endParaRPr lang="en-US"/>
        </a:p>
      </dgm:t>
    </dgm:pt>
    <dgm:pt modelId="{C761CE1B-5CDA-4BBC-A096-E2C275FB752C}" type="sibTrans" cxnId="{624732B8-97E6-41D0-A8F4-9C2A580AD5C6}">
      <dgm:prSet/>
      <dgm:spPr/>
      <dgm:t>
        <a:bodyPr/>
        <a:lstStyle/>
        <a:p>
          <a:endParaRPr lang="en-US"/>
        </a:p>
      </dgm:t>
    </dgm:pt>
    <dgm:pt modelId="{B8FF0733-2220-4BDE-9B03-1CE92CF4AC8B}">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Insurance</a:t>
          </a:r>
        </a:p>
      </dgm:t>
    </dgm:pt>
    <dgm:pt modelId="{22303340-29C3-4AE0-AB5D-00B64CEDF185}" type="parTrans" cxnId="{49ACAC18-F02C-4CE6-AF37-D2A9A9ECF54C}">
      <dgm:prSet/>
      <dgm:spPr/>
      <dgm:t>
        <a:bodyPr/>
        <a:lstStyle/>
        <a:p>
          <a:endParaRPr lang="en-US"/>
        </a:p>
      </dgm:t>
    </dgm:pt>
    <dgm:pt modelId="{D634887C-9737-47B4-B589-A4F067C8BB0F}" type="sibTrans" cxnId="{49ACAC18-F02C-4CE6-AF37-D2A9A9ECF54C}">
      <dgm:prSet/>
      <dgm:spPr/>
      <dgm:t>
        <a:bodyPr/>
        <a:lstStyle/>
        <a:p>
          <a:endParaRPr lang="en-US"/>
        </a:p>
      </dgm:t>
    </dgm:pt>
    <dgm:pt modelId="{CB7D9C34-4F75-477F-ADDC-87B68809782B}">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Submit </a:t>
          </a:r>
          <a:br>
            <a:rPr lang="en-US">
              <a:latin typeface="Calibri" panose="020F0502020204030204" pitchFamily="34" charset="0"/>
              <a:ea typeface="Calibri" panose="020F0502020204030204" pitchFamily="34" charset="0"/>
              <a:cs typeface="Calibri" panose="020F0502020204030204" pitchFamily="34" charset="0"/>
            </a:rPr>
          </a:br>
          <a:r>
            <a:rPr lang="en-US">
              <a:latin typeface="Calibri" panose="020F0502020204030204" pitchFamily="34" charset="0"/>
              <a:ea typeface="Calibri" panose="020F0502020204030204" pitchFamily="34" charset="0"/>
              <a:cs typeface="Calibri" panose="020F0502020204030204" pitchFamily="34" charset="0"/>
            </a:rPr>
            <a:t>e-Form</a:t>
          </a:r>
        </a:p>
      </dgm:t>
    </dgm:pt>
    <dgm:pt modelId="{D5A37AE7-3058-4B8F-86AD-9A6317BD17A6}" type="parTrans" cxnId="{E25A11DA-0AA6-485E-9D64-182F38806771}">
      <dgm:prSet/>
      <dgm:spPr/>
      <dgm:t>
        <a:bodyPr/>
        <a:lstStyle/>
        <a:p>
          <a:endParaRPr lang="en-US"/>
        </a:p>
      </dgm:t>
    </dgm:pt>
    <dgm:pt modelId="{264D2F98-06D8-47D9-8E64-F92B9EECC0BA}" type="sibTrans" cxnId="{E25A11DA-0AA6-485E-9D64-182F38806771}">
      <dgm:prSet/>
      <dgm:spPr/>
      <dgm:t>
        <a:bodyPr/>
        <a:lstStyle/>
        <a:p>
          <a:endParaRPr lang="en-US"/>
        </a:p>
      </dgm:t>
    </dgm:pt>
    <dgm:pt modelId="{54DABBBE-BA18-4F66-A1A0-1463FD2BF613}" type="pres">
      <dgm:prSet presAssocID="{727296FB-DE83-4B50-BB2D-0A1433CB281B}" presName="CompostProcess" presStyleCnt="0">
        <dgm:presLayoutVars>
          <dgm:dir/>
          <dgm:resizeHandles val="exact"/>
        </dgm:presLayoutVars>
      </dgm:prSet>
      <dgm:spPr/>
    </dgm:pt>
    <dgm:pt modelId="{3925809B-84A3-40D7-AF2A-9AA1BAE971E0}" type="pres">
      <dgm:prSet presAssocID="{727296FB-DE83-4B50-BB2D-0A1433CB281B}" presName="arrow" presStyleLbl="bgShp" presStyleIdx="0" presStyleCnt="1" custLinFactNeighborY="272"/>
      <dgm:spPr/>
    </dgm:pt>
    <dgm:pt modelId="{BC9B6F2B-9AF8-47FE-B682-802293A3CF3F}" type="pres">
      <dgm:prSet presAssocID="{727296FB-DE83-4B50-BB2D-0A1433CB281B}" presName="linearProcess" presStyleCnt="0"/>
      <dgm:spPr/>
    </dgm:pt>
    <dgm:pt modelId="{C2482332-2477-4448-91E6-61A25686E7A4}" type="pres">
      <dgm:prSet presAssocID="{B8FF0733-2220-4BDE-9B03-1CE92CF4AC8B}" presName="textNode" presStyleLbl="node1" presStyleIdx="0" presStyleCnt="3">
        <dgm:presLayoutVars>
          <dgm:bulletEnabled val="1"/>
        </dgm:presLayoutVars>
      </dgm:prSet>
      <dgm:spPr/>
    </dgm:pt>
    <dgm:pt modelId="{F646F03D-4519-4F6E-93F8-C8D193AF1C6B}" type="pres">
      <dgm:prSet presAssocID="{D634887C-9737-47B4-B589-A4F067C8BB0F}" presName="sibTrans" presStyleCnt="0"/>
      <dgm:spPr/>
    </dgm:pt>
    <dgm:pt modelId="{39919559-4C38-4402-A406-3810416F45AE}" type="pres">
      <dgm:prSet presAssocID="{9E70D60A-E81E-4ED6-B4AC-5D4EF2A24AC0}" presName="textNode" presStyleLbl="node1" presStyleIdx="1" presStyleCnt="3">
        <dgm:presLayoutVars>
          <dgm:bulletEnabled val="1"/>
        </dgm:presLayoutVars>
      </dgm:prSet>
      <dgm:spPr/>
    </dgm:pt>
    <dgm:pt modelId="{087BE075-A240-4969-AEE0-2D7C2F88ABE5}" type="pres">
      <dgm:prSet presAssocID="{C761CE1B-5CDA-4BBC-A096-E2C275FB752C}" presName="sibTrans" presStyleCnt="0"/>
      <dgm:spPr/>
    </dgm:pt>
    <dgm:pt modelId="{E2EB1552-734C-4379-8BF6-CF0C9ED586D7}" type="pres">
      <dgm:prSet presAssocID="{CB7D9C34-4F75-477F-ADDC-87B68809782B}" presName="textNode" presStyleLbl="node1" presStyleIdx="2" presStyleCnt="3">
        <dgm:presLayoutVars>
          <dgm:bulletEnabled val="1"/>
        </dgm:presLayoutVars>
      </dgm:prSet>
      <dgm:spPr/>
    </dgm:pt>
  </dgm:ptLst>
  <dgm:cxnLst>
    <dgm:cxn modelId="{49ACAC18-F02C-4CE6-AF37-D2A9A9ECF54C}" srcId="{727296FB-DE83-4B50-BB2D-0A1433CB281B}" destId="{B8FF0733-2220-4BDE-9B03-1CE92CF4AC8B}" srcOrd="0" destOrd="0" parTransId="{22303340-29C3-4AE0-AB5D-00B64CEDF185}" sibTransId="{D634887C-9737-47B4-B589-A4F067C8BB0F}"/>
    <dgm:cxn modelId="{AF9A213A-540F-41BF-BBB1-236E1C323AA0}" type="presOf" srcId="{B8FF0733-2220-4BDE-9B03-1CE92CF4AC8B}" destId="{C2482332-2477-4448-91E6-61A25686E7A4}" srcOrd="0" destOrd="0" presId="urn:microsoft.com/office/officeart/2005/8/layout/hProcess9"/>
    <dgm:cxn modelId="{8DF924AE-FBDF-4E13-A34B-C7712BB24517}" type="presOf" srcId="{CB7D9C34-4F75-477F-ADDC-87B68809782B}" destId="{E2EB1552-734C-4379-8BF6-CF0C9ED586D7}" srcOrd="0" destOrd="0" presId="urn:microsoft.com/office/officeart/2005/8/layout/hProcess9"/>
    <dgm:cxn modelId="{624732B8-97E6-41D0-A8F4-9C2A580AD5C6}" srcId="{727296FB-DE83-4B50-BB2D-0A1433CB281B}" destId="{9E70D60A-E81E-4ED6-B4AC-5D4EF2A24AC0}" srcOrd="1" destOrd="0" parTransId="{8243195B-E4B1-49E7-8667-F20D6FF85910}" sibTransId="{C761CE1B-5CDA-4BBC-A096-E2C275FB752C}"/>
    <dgm:cxn modelId="{720131C7-EDF8-4FFC-BC73-CCBA6E6ABA02}" type="presOf" srcId="{727296FB-DE83-4B50-BB2D-0A1433CB281B}" destId="{54DABBBE-BA18-4F66-A1A0-1463FD2BF613}" srcOrd="0" destOrd="0" presId="urn:microsoft.com/office/officeart/2005/8/layout/hProcess9"/>
    <dgm:cxn modelId="{E25A11DA-0AA6-485E-9D64-182F38806771}" srcId="{727296FB-DE83-4B50-BB2D-0A1433CB281B}" destId="{CB7D9C34-4F75-477F-ADDC-87B68809782B}" srcOrd="2" destOrd="0" parTransId="{D5A37AE7-3058-4B8F-86AD-9A6317BD17A6}" sibTransId="{264D2F98-06D8-47D9-8E64-F92B9EECC0BA}"/>
    <dgm:cxn modelId="{E1260EDD-5CCD-44AF-A0FD-6C02CA1BFC31}" type="presOf" srcId="{9E70D60A-E81E-4ED6-B4AC-5D4EF2A24AC0}" destId="{39919559-4C38-4402-A406-3810416F45AE}" srcOrd="0" destOrd="0" presId="urn:microsoft.com/office/officeart/2005/8/layout/hProcess9"/>
    <dgm:cxn modelId="{C6C2D6D8-2A2D-4E41-9055-53D89CBD9EB1}" type="presParOf" srcId="{54DABBBE-BA18-4F66-A1A0-1463FD2BF613}" destId="{3925809B-84A3-40D7-AF2A-9AA1BAE971E0}" srcOrd="0" destOrd="0" presId="urn:microsoft.com/office/officeart/2005/8/layout/hProcess9"/>
    <dgm:cxn modelId="{FA8F2733-9B5D-41C6-B503-C5B46AC5418E}" type="presParOf" srcId="{54DABBBE-BA18-4F66-A1A0-1463FD2BF613}" destId="{BC9B6F2B-9AF8-47FE-B682-802293A3CF3F}" srcOrd="1" destOrd="0" presId="urn:microsoft.com/office/officeart/2005/8/layout/hProcess9"/>
    <dgm:cxn modelId="{8793EB9D-B905-49E2-B3E7-3700D7473FAC}" type="presParOf" srcId="{BC9B6F2B-9AF8-47FE-B682-802293A3CF3F}" destId="{C2482332-2477-4448-91E6-61A25686E7A4}" srcOrd="0" destOrd="0" presId="urn:microsoft.com/office/officeart/2005/8/layout/hProcess9"/>
    <dgm:cxn modelId="{2AE105A2-C769-4860-9E4E-6E5639832C05}" type="presParOf" srcId="{BC9B6F2B-9AF8-47FE-B682-802293A3CF3F}" destId="{F646F03D-4519-4F6E-93F8-C8D193AF1C6B}" srcOrd="1" destOrd="0" presId="urn:microsoft.com/office/officeart/2005/8/layout/hProcess9"/>
    <dgm:cxn modelId="{57BB1139-4769-4D9A-8C49-0DB472C79270}" type="presParOf" srcId="{BC9B6F2B-9AF8-47FE-B682-802293A3CF3F}" destId="{39919559-4C38-4402-A406-3810416F45AE}" srcOrd="2" destOrd="0" presId="urn:microsoft.com/office/officeart/2005/8/layout/hProcess9"/>
    <dgm:cxn modelId="{FB12C6E3-3B11-4053-81D5-E46953967CA5}" type="presParOf" srcId="{BC9B6F2B-9AF8-47FE-B682-802293A3CF3F}" destId="{087BE075-A240-4969-AEE0-2D7C2F88ABE5}" srcOrd="3" destOrd="0" presId="urn:microsoft.com/office/officeart/2005/8/layout/hProcess9"/>
    <dgm:cxn modelId="{4BBBEBCC-57D5-49FF-A299-46BB30313366}" type="presParOf" srcId="{BC9B6F2B-9AF8-47FE-B682-802293A3CF3F}" destId="{E2EB1552-734C-4379-8BF6-CF0C9ED586D7}"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22FC5C-A53A-4318-BDC3-248816325399}">
      <dsp:nvSpPr>
        <dsp:cNvPr id="0" name=""/>
        <dsp:cNvSpPr/>
      </dsp:nvSpPr>
      <dsp:spPr>
        <a:xfrm>
          <a:off x="40962" y="366624"/>
          <a:ext cx="4776183" cy="286571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FontTx/>
            <a:buNone/>
          </a:pPr>
          <a:r>
            <a:rPr lang="en-US" altLang="en-US" sz="4500" kern="1200" dirty="0">
              <a:solidFill>
                <a:schemeClr val="bg1"/>
              </a:solidFill>
              <a:latin typeface="Calibri" panose="020F0502020204030204" pitchFamily="34" charset="0"/>
              <a:ea typeface="Calibri" panose="020F0502020204030204" pitchFamily="34" charset="0"/>
              <a:cs typeface="Calibri" panose="020F0502020204030204" pitchFamily="34" charset="0"/>
            </a:rPr>
            <a:t>Medical Assistance (MA/Medicaid) &amp; CHIP</a:t>
          </a:r>
          <a:endParaRPr lang="en-US" sz="4500"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dsp:txBody>
      <dsp:txXfrm>
        <a:off x="40962" y="366624"/>
        <a:ext cx="4776183" cy="2865710"/>
      </dsp:txXfrm>
    </dsp:sp>
    <dsp:sp modelId="{70D835A1-8BDF-4F9C-964C-FE7205453CA8}">
      <dsp:nvSpPr>
        <dsp:cNvPr id="0" name=""/>
        <dsp:cNvSpPr/>
      </dsp:nvSpPr>
      <dsp:spPr>
        <a:xfrm>
          <a:off x="5256251" y="386483"/>
          <a:ext cx="4776183" cy="286571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altLang="en-US" sz="4500" kern="1200" dirty="0">
              <a:solidFill>
                <a:schemeClr val="bg1"/>
              </a:solidFill>
              <a:latin typeface="Calibri" panose="020F0502020204030204" pitchFamily="34" charset="0"/>
              <a:ea typeface="Calibri" panose="020F0502020204030204" pitchFamily="34" charset="0"/>
              <a:cs typeface="Calibri" panose="020F0502020204030204" pitchFamily="34" charset="0"/>
            </a:rPr>
            <a:t>SNAP (Food Assistance)</a:t>
          </a:r>
        </a:p>
      </dsp:txBody>
      <dsp:txXfrm>
        <a:off x="5256251" y="386483"/>
        <a:ext cx="4776183" cy="28657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73F383-83CD-4505-B1C6-1C7D3D63F001}">
      <dsp:nvSpPr>
        <dsp:cNvPr id="0" name=""/>
        <dsp:cNvSpPr/>
      </dsp:nvSpPr>
      <dsp:spPr>
        <a:xfrm>
          <a:off x="3080" y="812457"/>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Photo ID</a:t>
          </a:r>
        </a:p>
      </dsp:txBody>
      <dsp:txXfrm>
        <a:off x="3080" y="812457"/>
        <a:ext cx="2444055" cy="1466433"/>
      </dsp:txXfrm>
    </dsp:sp>
    <dsp:sp modelId="{892B6FB3-8848-4C91-974A-79753BD08A4C}">
      <dsp:nvSpPr>
        <dsp:cNvPr id="0" name=""/>
        <dsp:cNvSpPr/>
      </dsp:nvSpPr>
      <dsp:spPr>
        <a:xfrm>
          <a:off x="2691541" y="812457"/>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Social Security Numbers</a:t>
          </a:r>
        </a:p>
      </dsp:txBody>
      <dsp:txXfrm>
        <a:off x="2691541" y="812457"/>
        <a:ext cx="2444055" cy="1466433"/>
      </dsp:txXfrm>
    </dsp:sp>
    <dsp:sp modelId="{8207E0AD-80A5-4D85-83E4-9FF928C4E645}">
      <dsp:nvSpPr>
        <dsp:cNvPr id="0" name=""/>
        <dsp:cNvSpPr/>
      </dsp:nvSpPr>
      <dsp:spPr>
        <a:xfrm>
          <a:off x="5380002" y="812457"/>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Proof of Income</a:t>
          </a:r>
        </a:p>
      </dsp:txBody>
      <dsp:txXfrm>
        <a:off x="5380002" y="812457"/>
        <a:ext cx="2444055" cy="1466433"/>
      </dsp:txXfrm>
    </dsp:sp>
    <dsp:sp modelId="{4E3AB0BE-CB15-4068-9864-6D716CEE1C18}">
      <dsp:nvSpPr>
        <dsp:cNvPr id="0" name=""/>
        <dsp:cNvSpPr/>
      </dsp:nvSpPr>
      <dsp:spPr>
        <a:xfrm>
          <a:off x="8068463" y="812457"/>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Health Insurance Information</a:t>
          </a:r>
        </a:p>
      </dsp:txBody>
      <dsp:txXfrm>
        <a:off x="8068463" y="812457"/>
        <a:ext cx="2444055" cy="1466433"/>
      </dsp:txXfrm>
    </dsp:sp>
    <dsp:sp modelId="{7089999B-DC77-4C4C-AD61-7B8BD7A470D7}">
      <dsp:nvSpPr>
        <dsp:cNvPr id="0" name=""/>
        <dsp:cNvSpPr/>
      </dsp:nvSpPr>
      <dsp:spPr>
        <a:xfrm>
          <a:off x="1347311" y="2523296"/>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Proof of Address</a:t>
          </a:r>
        </a:p>
      </dsp:txBody>
      <dsp:txXfrm>
        <a:off x="1347311" y="2523296"/>
        <a:ext cx="2444055" cy="1466433"/>
      </dsp:txXfrm>
    </dsp:sp>
    <dsp:sp modelId="{6CC91F73-A9B0-440D-B513-D9AD14D7915D}">
      <dsp:nvSpPr>
        <dsp:cNvPr id="0" name=""/>
        <dsp:cNvSpPr/>
      </dsp:nvSpPr>
      <dsp:spPr>
        <a:xfrm>
          <a:off x="4035771" y="2523296"/>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Utility Bills/ Bank Resource Information</a:t>
          </a:r>
        </a:p>
      </dsp:txBody>
      <dsp:txXfrm>
        <a:off x="4035771" y="2523296"/>
        <a:ext cx="2444055" cy="1466433"/>
      </dsp:txXfrm>
    </dsp:sp>
    <dsp:sp modelId="{94348C91-D38D-4166-86A4-8240B6FFDC5E}">
      <dsp:nvSpPr>
        <dsp:cNvPr id="0" name=""/>
        <dsp:cNvSpPr/>
      </dsp:nvSpPr>
      <dsp:spPr>
        <a:xfrm>
          <a:off x="6724232" y="2523296"/>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Citizenship/ Immigration Documents (if applicable)</a:t>
          </a:r>
        </a:p>
      </dsp:txBody>
      <dsp:txXfrm>
        <a:off x="6724232" y="2523296"/>
        <a:ext cx="2444055" cy="146643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7BA941-432E-4AD6-A0D7-976A2315F409}">
      <dsp:nvSpPr>
        <dsp:cNvPr id="0" name=""/>
        <dsp:cNvSpPr/>
      </dsp:nvSpPr>
      <dsp:spPr>
        <a:xfrm>
          <a:off x="0" y="541474"/>
          <a:ext cx="5794341" cy="83947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latin typeface="Calibri" panose="020F0502020204030204" pitchFamily="34" charset="0"/>
              <a:ea typeface="Calibri" panose="020F0502020204030204" pitchFamily="34" charset="0"/>
              <a:cs typeface="Calibri" panose="020F0502020204030204" pitchFamily="34" charset="0"/>
            </a:rPr>
            <a:t>Information is prepopulated</a:t>
          </a:r>
        </a:p>
      </dsp:txBody>
      <dsp:txXfrm>
        <a:off x="40980" y="582454"/>
        <a:ext cx="5712381" cy="757514"/>
      </dsp:txXfrm>
    </dsp:sp>
    <dsp:sp modelId="{002273E2-B0B0-463C-9AEB-F204D56BF1D5}">
      <dsp:nvSpPr>
        <dsp:cNvPr id="0" name=""/>
        <dsp:cNvSpPr/>
      </dsp:nvSpPr>
      <dsp:spPr>
        <a:xfrm>
          <a:off x="0" y="1481749"/>
          <a:ext cx="5794341" cy="83947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latin typeface="Calibri" panose="020F0502020204030204" pitchFamily="34" charset="0"/>
              <a:ea typeface="Calibri" panose="020F0502020204030204" pitchFamily="34" charset="0"/>
              <a:cs typeface="Calibri" panose="020F0502020204030204" pitchFamily="34" charset="0"/>
            </a:rPr>
            <a:t>Click “Renew your Benefits”</a:t>
          </a:r>
        </a:p>
      </dsp:txBody>
      <dsp:txXfrm>
        <a:off x="40980" y="1522729"/>
        <a:ext cx="5712381" cy="757514"/>
      </dsp:txXfrm>
    </dsp:sp>
    <dsp:sp modelId="{776CC0E0-12B5-45DD-8975-1296CAD62D8B}">
      <dsp:nvSpPr>
        <dsp:cNvPr id="0" name=""/>
        <dsp:cNvSpPr/>
      </dsp:nvSpPr>
      <dsp:spPr>
        <a:xfrm>
          <a:off x="0" y="2422024"/>
          <a:ext cx="5794341" cy="83947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latin typeface="Calibri" panose="020F0502020204030204" pitchFamily="34" charset="0"/>
              <a:ea typeface="Calibri" panose="020F0502020204030204" pitchFamily="34" charset="0"/>
              <a:cs typeface="Calibri" panose="020F0502020204030204" pitchFamily="34" charset="0"/>
            </a:rPr>
            <a:t>Review and update as needed</a:t>
          </a:r>
        </a:p>
      </dsp:txBody>
      <dsp:txXfrm>
        <a:off x="40980" y="2463004"/>
        <a:ext cx="5712381" cy="75751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72BE8E-0967-40B5-B413-9E2A731A818B}">
      <dsp:nvSpPr>
        <dsp:cNvPr id="0" name=""/>
        <dsp:cNvSpPr/>
      </dsp:nvSpPr>
      <dsp:spPr>
        <a:xfrm>
          <a:off x="799207" y="2137"/>
          <a:ext cx="3052526" cy="183151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latin typeface="Calibri" panose="020F0502020204030204" pitchFamily="34" charset="0"/>
              <a:ea typeface="Calibri" panose="020F0502020204030204" pitchFamily="34" charset="0"/>
              <a:cs typeface="Calibri" panose="020F0502020204030204" pitchFamily="34" charset="0"/>
            </a:rPr>
            <a:t>Reduced client burden</a:t>
          </a:r>
        </a:p>
      </dsp:txBody>
      <dsp:txXfrm>
        <a:off x="799207" y="2137"/>
        <a:ext cx="3052526" cy="1831516"/>
      </dsp:txXfrm>
    </dsp:sp>
    <dsp:sp modelId="{CF7094FD-FCB7-4698-A36F-622B1CAA3887}">
      <dsp:nvSpPr>
        <dsp:cNvPr id="0" name=""/>
        <dsp:cNvSpPr/>
      </dsp:nvSpPr>
      <dsp:spPr>
        <a:xfrm>
          <a:off x="4156986" y="2137"/>
          <a:ext cx="3052526" cy="183151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latin typeface="Calibri" panose="020F0502020204030204" pitchFamily="34" charset="0"/>
              <a:ea typeface="Calibri" panose="020F0502020204030204" pitchFamily="34" charset="0"/>
              <a:cs typeface="Calibri" panose="020F0502020204030204" pitchFamily="34" charset="0"/>
            </a:rPr>
            <a:t>Faster document submission</a:t>
          </a:r>
        </a:p>
      </dsp:txBody>
      <dsp:txXfrm>
        <a:off x="4156986" y="2137"/>
        <a:ext cx="3052526" cy="1831516"/>
      </dsp:txXfrm>
    </dsp:sp>
    <dsp:sp modelId="{8D984355-032B-4878-B7D0-3AFA2A345874}">
      <dsp:nvSpPr>
        <dsp:cNvPr id="0" name=""/>
        <dsp:cNvSpPr/>
      </dsp:nvSpPr>
      <dsp:spPr>
        <a:xfrm>
          <a:off x="7514766" y="2137"/>
          <a:ext cx="3052526" cy="183151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latin typeface="Calibri" panose="020F0502020204030204" pitchFamily="34" charset="0"/>
              <a:ea typeface="Calibri" panose="020F0502020204030204" pitchFamily="34" charset="0"/>
              <a:cs typeface="Calibri" panose="020F0502020204030204" pitchFamily="34" charset="0"/>
            </a:rPr>
            <a:t>Improved follow-up and tracking</a:t>
          </a:r>
        </a:p>
      </dsp:txBody>
      <dsp:txXfrm>
        <a:off x="7514766" y="2137"/>
        <a:ext cx="3052526" cy="1831516"/>
      </dsp:txXfrm>
    </dsp:sp>
    <dsp:sp modelId="{E984FAB9-356E-4CBD-A88C-3473926048B4}">
      <dsp:nvSpPr>
        <dsp:cNvPr id="0" name=""/>
        <dsp:cNvSpPr/>
      </dsp:nvSpPr>
      <dsp:spPr>
        <a:xfrm>
          <a:off x="2478096" y="2138906"/>
          <a:ext cx="3052526" cy="183151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latin typeface="Calibri" panose="020F0502020204030204" pitchFamily="34" charset="0"/>
              <a:ea typeface="Calibri" panose="020F0502020204030204" pitchFamily="34" charset="0"/>
              <a:cs typeface="Calibri" panose="020F0502020204030204" pitchFamily="34" charset="0"/>
            </a:rPr>
            <a:t>Better coordination Increased continuity of care</a:t>
          </a:r>
        </a:p>
      </dsp:txBody>
      <dsp:txXfrm>
        <a:off x="2478096" y="2138906"/>
        <a:ext cx="3052526" cy="1831516"/>
      </dsp:txXfrm>
    </dsp:sp>
    <dsp:sp modelId="{BB581803-039B-4832-BCBB-23DB1138D4E3}">
      <dsp:nvSpPr>
        <dsp:cNvPr id="0" name=""/>
        <dsp:cNvSpPr/>
      </dsp:nvSpPr>
      <dsp:spPr>
        <a:xfrm>
          <a:off x="5835876" y="2138906"/>
          <a:ext cx="3052526" cy="183151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latin typeface="Calibri" panose="020F0502020204030204" pitchFamily="34" charset="0"/>
              <a:ea typeface="Calibri" panose="020F0502020204030204" pitchFamily="34" charset="0"/>
              <a:cs typeface="Calibri" panose="020F0502020204030204" pitchFamily="34" charset="0"/>
            </a:rPr>
            <a:t>Greater organizational efficiency</a:t>
          </a:r>
        </a:p>
      </dsp:txBody>
      <dsp:txXfrm>
        <a:off x="5835876" y="2138906"/>
        <a:ext cx="3052526" cy="18315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6E8298-6288-4208-BCCF-79E24466BFEE}">
      <dsp:nvSpPr>
        <dsp:cNvPr id="0" name=""/>
        <dsp:cNvSpPr/>
      </dsp:nvSpPr>
      <dsp:spPr>
        <a:xfrm>
          <a:off x="401682" y="1119"/>
          <a:ext cx="3096305" cy="185778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altLang="en-US" sz="3100" kern="1200" dirty="0">
              <a:solidFill>
                <a:schemeClr val="bg1"/>
              </a:solidFill>
              <a:latin typeface="Calibri" panose="020F0502020204030204" pitchFamily="34" charset="0"/>
              <a:ea typeface="Calibri" panose="020F0502020204030204" pitchFamily="34" charset="0"/>
              <a:cs typeface="Calibri" panose="020F0502020204030204" pitchFamily="34" charset="0"/>
            </a:rPr>
            <a:t>Cash Assistance (TANF)</a:t>
          </a:r>
        </a:p>
      </dsp:txBody>
      <dsp:txXfrm>
        <a:off x="401682" y="1119"/>
        <a:ext cx="3096305" cy="1857783"/>
      </dsp:txXfrm>
    </dsp:sp>
    <dsp:sp modelId="{046B90CB-91E5-4492-BEB2-4AED2A2C1CBB}">
      <dsp:nvSpPr>
        <dsp:cNvPr id="0" name=""/>
        <dsp:cNvSpPr/>
      </dsp:nvSpPr>
      <dsp:spPr>
        <a:xfrm>
          <a:off x="3807618" y="1119"/>
          <a:ext cx="3096305" cy="185778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altLang="en-US" sz="3100" kern="1200" dirty="0">
              <a:solidFill>
                <a:schemeClr val="bg1"/>
              </a:solidFill>
              <a:latin typeface="Calibri" panose="020F0502020204030204" pitchFamily="34" charset="0"/>
              <a:ea typeface="Calibri" panose="020F0502020204030204" pitchFamily="34" charset="0"/>
              <a:cs typeface="Calibri" panose="020F0502020204030204" pitchFamily="34" charset="0"/>
            </a:rPr>
            <a:t>LIHEAP (Energy Assistance)</a:t>
          </a:r>
        </a:p>
      </dsp:txBody>
      <dsp:txXfrm>
        <a:off x="3807618" y="1119"/>
        <a:ext cx="3096305" cy="1857783"/>
      </dsp:txXfrm>
    </dsp:sp>
    <dsp:sp modelId="{095FF37D-D209-444A-B05A-09235ABCB858}">
      <dsp:nvSpPr>
        <dsp:cNvPr id="0" name=""/>
        <dsp:cNvSpPr/>
      </dsp:nvSpPr>
      <dsp:spPr>
        <a:xfrm>
          <a:off x="7213554" y="1119"/>
          <a:ext cx="3096305" cy="185778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altLang="en-US" sz="3100" kern="1200">
              <a:solidFill>
                <a:schemeClr val="bg1"/>
              </a:solidFill>
              <a:latin typeface="Calibri" panose="020F0502020204030204" pitchFamily="34" charset="0"/>
              <a:ea typeface="Calibri" panose="020F0502020204030204" pitchFamily="34" charset="0"/>
              <a:cs typeface="Calibri" panose="020F0502020204030204" pitchFamily="34" charset="0"/>
            </a:rPr>
            <a:t>Child Care Works</a:t>
          </a:r>
        </a:p>
      </dsp:txBody>
      <dsp:txXfrm>
        <a:off x="7213554" y="1119"/>
        <a:ext cx="3096305" cy="1857783"/>
      </dsp:txXfrm>
    </dsp:sp>
    <dsp:sp modelId="{3B40C510-66BB-4391-92CF-FE264893CCB1}">
      <dsp:nvSpPr>
        <dsp:cNvPr id="0" name=""/>
        <dsp:cNvSpPr/>
      </dsp:nvSpPr>
      <dsp:spPr>
        <a:xfrm>
          <a:off x="401682" y="2168532"/>
          <a:ext cx="3096305" cy="185778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altLang="en-US" sz="3100" kern="1200" dirty="0">
              <a:solidFill>
                <a:schemeClr val="bg1"/>
              </a:solidFill>
              <a:latin typeface="Calibri" panose="020F0502020204030204" pitchFamily="34" charset="0"/>
              <a:ea typeface="Calibri" panose="020F0502020204030204" pitchFamily="34" charset="0"/>
              <a:cs typeface="Calibri" panose="020F0502020204030204" pitchFamily="34" charset="0"/>
            </a:rPr>
            <a:t>Long-Term Services &amp; Supports</a:t>
          </a:r>
        </a:p>
      </dsp:txBody>
      <dsp:txXfrm>
        <a:off x="401682" y="2168532"/>
        <a:ext cx="3096305" cy="1857783"/>
      </dsp:txXfrm>
    </dsp:sp>
    <dsp:sp modelId="{CD7E310E-B638-4589-AFCB-664264371C47}">
      <dsp:nvSpPr>
        <dsp:cNvPr id="0" name=""/>
        <dsp:cNvSpPr/>
      </dsp:nvSpPr>
      <dsp:spPr>
        <a:xfrm>
          <a:off x="3807618" y="2168532"/>
          <a:ext cx="3096305" cy="185778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altLang="en-US" sz="3100" kern="1200">
              <a:solidFill>
                <a:schemeClr val="bg1"/>
              </a:solidFill>
              <a:latin typeface="Calibri" panose="020F0502020204030204" pitchFamily="34" charset="0"/>
              <a:ea typeface="Calibri" panose="020F0502020204030204" pitchFamily="34" charset="0"/>
              <a:cs typeface="Calibri" panose="020F0502020204030204" pitchFamily="34" charset="0"/>
            </a:rPr>
            <a:t>School Meal Programs</a:t>
          </a:r>
        </a:p>
      </dsp:txBody>
      <dsp:txXfrm>
        <a:off x="3807618" y="2168532"/>
        <a:ext cx="3096305" cy="1857783"/>
      </dsp:txXfrm>
    </dsp:sp>
    <dsp:sp modelId="{94A121BF-0214-4A49-BBFF-7269B272024B}">
      <dsp:nvSpPr>
        <dsp:cNvPr id="0" name=""/>
        <dsp:cNvSpPr/>
      </dsp:nvSpPr>
      <dsp:spPr>
        <a:xfrm>
          <a:off x="7213554" y="2168532"/>
          <a:ext cx="3096305" cy="185778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altLang="en-US" sz="3100" kern="1200" dirty="0">
              <a:solidFill>
                <a:schemeClr val="bg1"/>
              </a:solidFill>
              <a:latin typeface="Calibri" panose="020F0502020204030204" pitchFamily="34" charset="0"/>
              <a:ea typeface="Calibri" panose="020F0502020204030204" pitchFamily="34" charset="0"/>
              <a:cs typeface="Calibri" panose="020F0502020204030204" pitchFamily="34" charset="0"/>
            </a:rPr>
            <a:t>Other DHS-related assistance programs</a:t>
          </a:r>
        </a:p>
      </dsp:txBody>
      <dsp:txXfrm>
        <a:off x="7213554" y="2168532"/>
        <a:ext cx="3096305" cy="18577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5A3253-760C-4726-9E1F-2686C680E0CA}">
      <dsp:nvSpPr>
        <dsp:cNvPr id="0" name=""/>
        <dsp:cNvSpPr/>
      </dsp:nvSpPr>
      <dsp:spPr>
        <a:xfrm>
          <a:off x="374173" y="1529"/>
          <a:ext cx="3019826" cy="181189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Calibri" panose="020F0502020204030204" pitchFamily="34" charset="0"/>
              <a:ea typeface="Calibri" panose="020F0502020204030204" pitchFamily="34" charset="0"/>
              <a:cs typeface="Calibri" panose="020F0502020204030204" pitchFamily="34" charset="0"/>
            </a:rPr>
            <a:t>Moving or homelessness</a:t>
          </a:r>
        </a:p>
      </dsp:txBody>
      <dsp:txXfrm>
        <a:off x="374173" y="1529"/>
        <a:ext cx="3019826" cy="1811895"/>
      </dsp:txXfrm>
    </dsp:sp>
    <dsp:sp modelId="{50CF34CF-831D-4106-AA5A-023B96F45D06}">
      <dsp:nvSpPr>
        <dsp:cNvPr id="0" name=""/>
        <dsp:cNvSpPr/>
      </dsp:nvSpPr>
      <dsp:spPr>
        <a:xfrm>
          <a:off x="3695982" y="1529"/>
          <a:ext cx="3019826" cy="181189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Calibri" panose="020F0502020204030204" pitchFamily="34" charset="0"/>
              <a:ea typeface="Calibri" panose="020F0502020204030204" pitchFamily="34" charset="0"/>
              <a:cs typeface="Calibri" panose="020F0502020204030204" pitchFamily="34" charset="0"/>
            </a:rPr>
            <a:t>Employment changes</a:t>
          </a:r>
        </a:p>
      </dsp:txBody>
      <dsp:txXfrm>
        <a:off x="3695982" y="1529"/>
        <a:ext cx="3019826" cy="1811895"/>
      </dsp:txXfrm>
    </dsp:sp>
    <dsp:sp modelId="{E6FBE37F-33A5-4971-9590-0E9F028C8822}">
      <dsp:nvSpPr>
        <dsp:cNvPr id="0" name=""/>
        <dsp:cNvSpPr/>
      </dsp:nvSpPr>
      <dsp:spPr>
        <a:xfrm>
          <a:off x="7017791" y="1529"/>
          <a:ext cx="3019826" cy="181189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latin typeface="Calibri" panose="020F0502020204030204" pitchFamily="34" charset="0"/>
              <a:ea typeface="Calibri" panose="020F0502020204030204" pitchFamily="34" charset="0"/>
              <a:cs typeface="Calibri" panose="020F0502020204030204" pitchFamily="34" charset="0"/>
            </a:rPr>
            <a:t>Hospitalization or incarceration</a:t>
          </a:r>
        </a:p>
      </dsp:txBody>
      <dsp:txXfrm>
        <a:off x="7017791" y="1529"/>
        <a:ext cx="3019826" cy="1811895"/>
      </dsp:txXfrm>
    </dsp:sp>
    <dsp:sp modelId="{29E479B8-8631-41A6-B80B-380380055086}">
      <dsp:nvSpPr>
        <dsp:cNvPr id="0" name=""/>
        <dsp:cNvSpPr/>
      </dsp:nvSpPr>
      <dsp:spPr>
        <a:xfrm>
          <a:off x="374173" y="2115407"/>
          <a:ext cx="3019826" cy="181189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Calibri" panose="020F0502020204030204" pitchFamily="34" charset="0"/>
              <a:ea typeface="Calibri" panose="020F0502020204030204" pitchFamily="34" charset="0"/>
              <a:cs typeface="Calibri" panose="020F0502020204030204" pitchFamily="34" charset="0"/>
            </a:rPr>
            <a:t>Pregnancy or household changes</a:t>
          </a:r>
        </a:p>
      </dsp:txBody>
      <dsp:txXfrm>
        <a:off x="374173" y="2115407"/>
        <a:ext cx="3019826" cy="1811895"/>
      </dsp:txXfrm>
    </dsp:sp>
    <dsp:sp modelId="{2AB318D2-F606-4488-B1C3-3963387B04EC}">
      <dsp:nvSpPr>
        <dsp:cNvPr id="0" name=""/>
        <dsp:cNvSpPr/>
      </dsp:nvSpPr>
      <dsp:spPr>
        <a:xfrm>
          <a:off x="3695982" y="2115407"/>
          <a:ext cx="3019826" cy="181189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latin typeface="Calibri" panose="020F0502020204030204" pitchFamily="34" charset="0"/>
              <a:ea typeface="Calibri" panose="020F0502020204030204" pitchFamily="34" charset="0"/>
              <a:cs typeface="Calibri" panose="020F0502020204030204" pitchFamily="34" charset="0"/>
            </a:rPr>
            <a:t>Loss of identification or paperwork</a:t>
          </a:r>
        </a:p>
      </dsp:txBody>
      <dsp:txXfrm>
        <a:off x="3695982" y="2115407"/>
        <a:ext cx="3019826" cy="1811895"/>
      </dsp:txXfrm>
    </dsp:sp>
    <dsp:sp modelId="{D1A93845-7886-4860-B1F9-2E49CF02668D}">
      <dsp:nvSpPr>
        <dsp:cNvPr id="0" name=""/>
        <dsp:cNvSpPr/>
      </dsp:nvSpPr>
      <dsp:spPr>
        <a:xfrm>
          <a:off x="7017791" y="2115407"/>
          <a:ext cx="3019826" cy="181189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Calibri" panose="020F0502020204030204" pitchFamily="34" charset="0"/>
              <a:ea typeface="Calibri" panose="020F0502020204030204" pitchFamily="34" charset="0"/>
              <a:cs typeface="Calibri" panose="020F0502020204030204" pitchFamily="34" charset="0"/>
            </a:rPr>
            <a:t>Changes in insurance or household income</a:t>
          </a:r>
        </a:p>
      </dsp:txBody>
      <dsp:txXfrm>
        <a:off x="7017791" y="2115407"/>
        <a:ext cx="3019826" cy="18118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CAE95E-0FCC-44CB-BE61-1D0982F9E5C9}">
      <dsp:nvSpPr>
        <dsp:cNvPr id="0" name=""/>
        <dsp:cNvSpPr/>
      </dsp:nvSpPr>
      <dsp:spPr>
        <a:xfrm>
          <a:off x="0" y="39038"/>
          <a:ext cx="3104242" cy="186254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latin typeface="Calibri" panose="020F0502020204030204" pitchFamily="34" charset="0"/>
              <a:ea typeface="Calibri" panose="020F0502020204030204" pitchFamily="34" charset="0"/>
              <a:cs typeface="Calibri" panose="020F0502020204030204" pitchFamily="34" charset="0"/>
            </a:rPr>
            <a:t>Prevent benefit interruptions</a:t>
          </a:r>
        </a:p>
      </dsp:txBody>
      <dsp:txXfrm>
        <a:off x="0" y="39038"/>
        <a:ext cx="3104242" cy="1862545"/>
      </dsp:txXfrm>
    </dsp:sp>
    <dsp:sp modelId="{A0AEB861-7E10-4E19-B6E1-31B2DD28551B}">
      <dsp:nvSpPr>
        <dsp:cNvPr id="0" name=""/>
        <dsp:cNvSpPr/>
      </dsp:nvSpPr>
      <dsp:spPr>
        <a:xfrm>
          <a:off x="3414667" y="39038"/>
          <a:ext cx="3104242" cy="186254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latin typeface="Calibri" panose="020F0502020204030204" pitchFamily="34" charset="0"/>
              <a:ea typeface="Calibri" panose="020F0502020204030204" pitchFamily="34" charset="0"/>
              <a:cs typeface="Calibri" panose="020F0502020204030204" pitchFamily="34" charset="0"/>
            </a:rPr>
            <a:t>Save incomplete applications</a:t>
          </a:r>
        </a:p>
      </dsp:txBody>
      <dsp:txXfrm>
        <a:off x="3414667" y="39038"/>
        <a:ext cx="3104242" cy="1862545"/>
      </dsp:txXfrm>
    </dsp:sp>
    <dsp:sp modelId="{78F820A7-B413-455F-A65C-F5AAA98ABDAE}">
      <dsp:nvSpPr>
        <dsp:cNvPr id="0" name=""/>
        <dsp:cNvSpPr/>
      </dsp:nvSpPr>
      <dsp:spPr>
        <a:xfrm>
          <a:off x="6829334" y="39038"/>
          <a:ext cx="3104242" cy="186254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latin typeface="Calibri" panose="020F0502020204030204" pitchFamily="34" charset="0"/>
              <a:ea typeface="Calibri" panose="020F0502020204030204" pitchFamily="34" charset="0"/>
              <a:cs typeface="Calibri" panose="020F0502020204030204" pitchFamily="34" charset="0"/>
            </a:rPr>
            <a:t>Upload documents electronically</a:t>
          </a:r>
        </a:p>
      </dsp:txBody>
      <dsp:txXfrm>
        <a:off x="6829334" y="39038"/>
        <a:ext cx="3104242" cy="1862545"/>
      </dsp:txXfrm>
    </dsp:sp>
    <dsp:sp modelId="{BC56AF94-7BC6-4F5D-A871-03310D8C79F7}">
      <dsp:nvSpPr>
        <dsp:cNvPr id="0" name=""/>
        <dsp:cNvSpPr/>
      </dsp:nvSpPr>
      <dsp:spPr>
        <a:xfrm>
          <a:off x="0" y="2212008"/>
          <a:ext cx="3104242" cy="186254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latin typeface="Calibri" panose="020F0502020204030204" pitchFamily="34" charset="0"/>
              <a:ea typeface="Calibri" panose="020F0502020204030204" pitchFamily="34" charset="0"/>
              <a:cs typeface="Calibri" panose="020F0502020204030204" pitchFamily="34" charset="0"/>
            </a:rPr>
            <a:t>Track application status</a:t>
          </a:r>
        </a:p>
      </dsp:txBody>
      <dsp:txXfrm>
        <a:off x="0" y="2212008"/>
        <a:ext cx="3104242" cy="1862545"/>
      </dsp:txXfrm>
    </dsp:sp>
    <dsp:sp modelId="{20DC2482-42A9-4AFD-A3D7-E5D3AE2D9E84}">
      <dsp:nvSpPr>
        <dsp:cNvPr id="0" name=""/>
        <dsp:cNvSpPr/>
      </dsp:nvSpPr>
      <dsp:spPr>
        <a:xfrm>
          <a:off x="3414667" y="2212008"/>
          <a:ext cx="3104242" cy="186254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latin typeface="Calibri" panose="020F0502020204030204" pitchFamily="34" charset="0"/>
              <a:ea typeface="Calibri" panose="020F0502020204030204" pitchFamily="34" charset="0"/>
              <a:cs typeface="Calibri" panose="020F0502020204030204" pitchFamily="34" charset="0"/>
            </a:rPr>
            <a:t>Monitor renewal deadlines</a:t>
          </a:r>
        </a:p>
      </dsp:txBody>
      <dsp:txXfrm>
        <a:off x="3414667" y="2212008"/>
        <a:ext cx="3104242" cy="1862545"/>
      </dsp:txXfrm>
    </dsp:sp>
    <dsp:sp modelId="{A07771FD-217B-481C-BA54-BFD3E232EC07}">
      <dsp:nvSpPr>
        <dsp:cNvPr id="0" name=""/>
        <dsp:cNvSpPr/>
      </dsp:nvSpPr>
      <dsp:spPr>
        <a:xfrm>
          <a:off x="6829334" y="2212008"/>
          <a:ext cx="3104242" cy="186254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latin typeface="Calibri" panose="020F0502020204030204" pitchFamily="34" charset="0"/>
              <a:ea typeface="Calibri" panose="020F0502020204030204" pitchFamily="34" charset="0"/>
              <a:cs typeface="Calibri" panose="020F0502020204030204" pitchFamily="34" charset="0"/>
            </a:rPr>
            <a:t>Reduce client burden</a:t>
          </a:r>
        </a:p>
      </dsp:txBody>
      <dsp:txXfrm>
        <a:off x="6829334" y="2212008"/>
        <a:ext cx="3104242" cy="18625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51AD3D-4064-4FED-BCDD-355AF84730B5}">
      <dsp:nvSpPr>
        <dsp:cNvPr id="0" name=""/>
        <dsp:cNvSpPr/>
      </dsp:nvSpPr>
      <dsp:spPr>
        <a:xfrm>
          <a:off x="3097" y="302242"/>
          <a:ext cx="2457525" cy="1474515"/>
        </a:xfrm>
        <a:prstGeom prst="rect">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a:latin typeface="Calibri" panose="020F0502020204030204" pitchFamily="34" charset="0"/>
              <a:ea typeface="Calibri" panose="020F0502020204030204" pitchFamily="34" charset="0"/>
              <a:cs typeface="Calibri" panose="020F0502020204030204" pitchFamily="34" charset="0"/>
            </a:rPr>
            <a:t>Save, submit, and track applications</a:t>
          </a:r>
        </a:p>
      </dsp:txBody>
      <dsp:txXfrm>
        <a:off x="3097" y="302242"/>
        <a:ext cx="2457525" cy="1474515"/>
      </dsp:txXfrm>
    </dsp:sp>
    <dsp:sp modelId="{1EC48467-42C3-4ECA-9430-BFA3765AA3A9}">
      <dsp:nvSpPr>
        <dsp:cNvPr id="0" name=""/>
        <dsp:cNvSpPr/>
      </dsp:nvSpPr>
      <dsp:spPr>
        <a:xfrm>
          <a:off x="2706375" y="302242"/>
          <a:ext cx="2457525" cy="1474515"/>
        </a:xfrm>
        <a:prstGeom prst="rect">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a:latin typeface="Calibri" panose="020F0502020204030204" pitchFamily="34" charset="0"/>
              <a:ea typeface="Calibri" panose="020F0502020204030204" pitchFamily="34" charset="0"/>
              <a:cs typeface="Calibri" panose="020F0502020204030204" pitchFamily="34" charset="0"/>
            </a:rPr>
            <a:t>Access forms, links, and publications</a:t>
          </a:r>
        </a:p>
      </dsp:txBody>
      <dsp:txXfrm>
        <a:off x="2706375" y="302242"/>
        <a:ext cx="2457525" cy="1474515"/>
      </dsp:txXfrm>
    </dsp:sp>
    <dsp:sp modelId="{64D2DC4A-7682-46E2-89F3-3871B5A7259F}">
      <dsp:nvSpPr>
        <dsp:cNvPr id="0" name=""/>
        <dsp:cNvSpPr/>
      </dsp:nvSpPr>
      <dsp:spPr>
        <a:xfrm>
          <a:off x="5409653" y="302242"/>
          <a:ext cx="2457525" cy="1474515"/>
        </a:xfrm>
        <a:prstGeom prst="rect">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a:latin typeface="Calibri" panose="020F0502020204030204" pitchFamily="34" charset="0"/>
              <a:ea typeface="Calibri" panose="020F0502020204030204" pitchFamily="34" charset="0"/>
              <a:cs typeface="Calibri" panose="020F0502020204030204" pitchFamily="34" charset="0"/>
            </a:rPr>
            <a:t>Receive updates</a:t>
          </a:r>
        </a:p>
      </dsp:txBody>
      <dsp:txXfrm>
        <a:off x="5409653" y="302242"/>
        <a:ext cx="2457525" cy="1474515"/>
      </dsp:txXfrm>
    </dsp:sp>
    <dsp:sp modelId="{E84CA9F8-9395-4142-A7BE-89568AFE32C4}">
      <dsp:nvSpPr>
        <dsp:cNvPr id="0" name=""/>
        <dsp:cNvSpPr/>
      </dsp:nvSpPr>
      <dsp:spPr>
        <a:xfrm>
          <a:off x="8112931" y="302242"/>
          <a:ext cx="2457525" cy="1474515"/>
        </a:xfrm>
        <a:prstGeom prst="rect">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a:latin typeface="Calibri" panose="020F0502020204030204" pitchFamily="34" charset="0"/>
              <a:ea typeface="Calibri" panose="020F0502020204030204" pitchFamily="34" charset="0"/>
              <a:cs typeface="Calibri" panose="020F0502020204030204" pitchFamily="34" charset="0"/>
            </a:rPr>
            <a:t>Scan and attach documents</a:t>
          </a:r>
        </a:p>
      </dsp:txBody>
      <dsp:txXfrm>
        <a:off x="8112931" y="302242"/>
        <a:ext cx="2457525" cy="1474515"/>
      </dsp:txXfrm>
    </dsp:sp>
    <dsp:sp modelId="{7ED6D234-03F7-4075-BF37-CC126ABEA977}">
      <dsp:nvSpPr>
        <dsp:cNvPr id="0" name=""/>
        <dsp:cNvSpPr/>
      </dsp:nvSpPr>
      <dsp:spPr>
        <a:xfrm>
          <a:off x="3097" y="2022510"/>
          <a:ext cx="2457525" cy="1474515"/>
        </a:xfrm>
        <a:prstGeom prst="rect">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a:latin typeface="Calibri" panose="020F0502020204030204" pitchFamily="34" charset="0"/>
              <a:ea typeface="Calibri" panose="020F0502020204030204" pitchFamily="34" charset="0"/>
              <a:cs typeface="Calibri" panose="020F0502020204030204" pitchFamily="34" charset="0"/>
            </a:rPr>
            <a:t>Look up annual due dates for recipients</a:t>
          </a:r>
        </a:p>
      </dsp:txBody>
      <dsp:txXfrm>
        <a:off x="3097" y="2022510"/>
        <a:ext cx="2457525" cy="1474515"/>
      </dsp:txXfrm>
    </dsp:sp>
    <dsp:sp modelId="{2B1FA31C-641B-448D-B7D7-8A87C01C3FC5}">
      <dsp:nvSpPr>
        <dsp:cNvPr id="0" name=""/>
        <dsp:cNvSpPr/>
      </dsp:nvSpPr>
      <dsp:spPr>
        <a:xfrm>
          <a:off x="2706375" y="2022510"/>
          <a:ext cx="2457525" cy="1474515"/>
        </a:xfrm>
        <a:prstGeom prst="rect">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a:latin typeface="Calibri" panose="020F0502020204030204" pitchFamily="34" charset="0"/>
              <a:ea typeface="Calibri" panose="020F0502020204030204" pitchFamily="34" charset="0"/>
              <a:cs typeface="Calibri" panose="020F0502020204030204" pitchFamily="34" charset="0"/>
            </a:rPr>
            <a:t>E-sign applications</a:t>
          </a:r>
        </a:p>
      </dsp:txBody>
      <dsp:txXfrm>
        <a:off x="2706375" y="2022510"/>
        <a:ext cx="2457525" cy="1474515"/>
      </dsp:txXfrm>
    </dsp:sp>
    <dsp:sp modelId="{F69757B1-BEDA-4739-A94C-59507DF894C7}">
      <dsp:nvSpPr>
        <dsp:cNvPr id="0" name=""/>
        <dsp:cNvSpPr/>
      </dsp:nvSpPr>
      <dsp:spPr>
        <a:xfrm>
          <a:off x="5409653" y="2022510"/>
          <a:ext cx="2457525" cy="1474515"/>
        </a:xfrm>
        <a:prstGeom prst="rect">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a:latin typeface="Calibri" panose="020F0502020204030204" pitchFamily="34" charset="0"/>
              <a:ea typeface="Calibri" panose="020F0502020204030204" pitchFamily="34" charset="0"/>
              <a:cs typeface="Calibri" panose="020F0502020204030204" pitchFamily="34" charset="0"/>
            </a:rPr>
            <a:t>Generate quick reports</a:t>
          </a:r>
        </a:p>
      </dsp:txBody>
      <dsp:txXfrm>
        <a:off x="5409653" y="2022510"/>
        <a:ext cx="2457525" cy="1474515"/>
      </dsp:txXfrm>
    </dsp:sp>
    <dsp:sp modelId="{3686409B-F8BB-49AA-BF53-A1DE834EE6A3}">
      <dsp:nvSpPr>
        <dsp:cNvPr id="0" name=""/>
        <dsp:cNvSpPr/>
      </dsp:nvSpPr>
      <dsp:spPr>
        <a:xfrm>
          <a:off x="8112931" y="2022510"/>
          <a:ext cx="2457525" cy="1474515"/>
        </a:xfrm>
        <a:prstGeom prst="rect">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a:latin typeface="Calibri" panose="020F0502020204030204" pitchFamily="34" charset="0"/>
              <a:ea typeface="Calibri" panose="020F0502020204030204" pitchFamily="34" charset="0"/>
              <a:cs typeface="Calibri" panose="020F0502020204030204" pitchFamily="34" charset="0"/>
            </a:rPr>
            <a:t>Create detailed reports</a:t>
          </a:r>
        </a:p>
      </dsp:txBody>
      <dsp:txXfrm>
        <a:off x="8112931" y="2022510"/>
        <a:ext cx="2457525" cy="147451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E574A6-A7AD-4951-BBCB-090098D620A6}">
      <dsp:nvSpPr>
        <dsp:cNvPr id="0" name=""/>
        <dsp:cNvSpPr/>
      </dsp:nvSpPr>
      <dsp:spPr>
        <a:xfrm>
          <a:off x="765" y="0"/>
          <a:ext cx="3100701" cy="325384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306280" tIns="0" rIns="306280" bIns="330200" numCol="1" spcCol="1270" anchor="t" anchorCtr="0">
          <a:noAutofit/>
        </a:bodyPr>
        <a:lstStyle/>
        <a:p>
          <a:pPr marL="0" lvl="0" indent="0" algn="l" defTabSz="1155700">
            <a:lnSpc>
              <a:spcPct val="90000"/>
            </a:lnSpc>
            <a:spcBef>
              <a:spcPct val="0"/>
            </a:spcBef>
            <a:spcAft>
              <a:spcPct val="35000"/>
            </a:spcAft>
            <a:buNone/>
          </a:pPr>
          <a:r>
            <a:rPr lang="en-US" sz="2600" kern="1200">
              <a:latin typeface="Calibri" panose="020F0502020204030204" pitchFamily="34" charset="0"/>
              <a:ea typeface="Calibri" panose="020F0502020204030204" pitchFamily="34" charset="0"/>
              <a:cs typeface="Calibri" panose="020F0502020204030204" pitchFamily="34" charset="0"/>
            </a:rPr>
            <a:t>Register Your Organization</a:t>
          </a:r>
        </a:p>
      </dsp:txBody>
      <dsp:txXfrm>
        <a:off x="765" y="1301536"/>
        <a:ext cx="3100701" cy="1952304"/>
      </dsp:txXfrm>
    </dsp:sp>
    <dsp:sp modelId="{B025916F-EC3B-48AD-92D3-1ADA57DF1FE9}">
      <dsp:nvSpPr>
        <dsp:cNvPr id="0" name=""/>
        <dsp:cNvSpPr/>
      </dsp:nvSpPr>
      <dsp:spPr>
        <a:xfrm>
          <a:off x="765" y="0"/>
          <a:ext cx="3100701" cy="1301536"/>
        </a:xfrm>
        <a:prstGeom prst="rect">
          <a:avLst/>
        </a:prstGeom>
        <a:noFill/>
        <a:ln w="12700" cap="flat" cmpd="sng" algn="ctr">
          <a:noFill/>
          <a:prstDash val="solid"/>
          <a:miter lim="800000"/>
        </a:ln>
        <a:effectLst/>
        <a:sp3d/>
      </dsp:spPr>
      <dsp:style>
        <a:lnRef idx="1">
          <a:scrgbClr r="0" g="0" b="0"/>
        </a:lnRef>
        <a:fillRef idx="3">
          <a:scrgbClr r="0" g="0" b="0"/>
        </a:fillRef>
        <a:effectRef idx="2">
          <a:scrgbClr r="0" g="0" b="0"/>
        </a:effectRef>
        <a:fontRef idx="minor">
          <a:schemeClr val="lt1"/>
        </a:fontRef>
      </dsp:style>
      <dsp:txBody>
        <a:bodyPr spcFirstLastPara="0" vert="horz" wrap="square" lIns="306280" tIns="165100" rIns="306280"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765" y="0"/>
        <a:ext cx="3100701" cy="1301536"/>
      </dsp:txXfrm>
    </dsp:sp>
    <dsp:sp modelId="{672F46A4-19A0-4117-8B9D-5D1CF456F553}">
      <dsp:nvSpPr>
        <dsp:cNvPr id="0" name=""/>
        <dsp:cNvSpPr/>
      </dsp:nvSpPr>
      <dsp:spPr>
        <a:xfrm>
          <a:off x="3349523" y="0"/>
          <a:ext cx="3100701" cy="325384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306280" tIns="0" rIns="306280" bIns="330200" numCol="1" spcCol="1270" anchor="t" anchorCtr="0">
          <a:noAutofit/>
        </a:bodyPr>
        <a:lstStyle/>
        <a:p>
          <a:pPr marL="0" lvl="0" indent="0" algn="l" defTabSz="1155700">
            <a:lnSpc>
              <a:spcPct val="90000"/>
            </a:lnSpc>
            <a:spcBef>
              <a:spcPct val="0"/>
            </a:spcBef>
            <a:spcAft>
              <a:spcPct val="35000"/>
            </a:spcAft>
            <a:buNone/>
          </a:pPr>
          <a:r>
            <a:rPr lang="en-US" sz="2600" kern="1200">
              <a:latin typeface="Calibri" panose="020F0502020204030204" pitchFamily="34" charset="0"/>
              <a:ea typeface="Calibri" panose="020F0502020204030204" pitchFamily="34" charset="0"/>
              <a:cs typeface="Calibri" panose="020F0502020204030204" pitchFamily="34" charset="0"/>
            </a:rPr>
            <a:t>Register Delegated Administrators (DAs)</a:t>
          </a:r>
        </a:p>
      </dsp:txBody>
      <dsp:txXfrm>
        <a:off x="3349523" y="1301536"/>
        <a:ext cx="3100701" cy="1952304"/>
      </dsp:txXfrm>
    </dsp:sp>
    <dsp:sp modelId="{62E8D58A-00ED-4CC0-B99D-32B9438E91A8}">
      <dsp:nvSpPr>
        <dsp:cNvPr id="0" name=""/>
        <dsp:cNvSpPr/>
      </dsp:nvSpPr>
      <dsp:spPr>
        <a:xfrm>
          <a:off x="3349523" y="0"/>
          <a:ext cx="3100701" cy="1301536"/>
        </a:xfrm>
        <a:prstGeom prst="rect">
          <a:avLst/>
        </a:prstGeom>
        <a:noFill/>
        <a:ln w="12700" cap="flat" cmpd="sng" algn="ctr">
          <a:noFill/>
          <a:prstDash val="solid"/>
          <a:miter lim="800000"/>
        </a:ln>
        <a:effectLst/>
        <a:sp3d/>
      </dsp:spPr>
      <dsp:style>
        <a:lnRef idx="1">
          <a:scrgbClr r="0" g="0" b="0"/>
        </a:lnRef>
        <a:fillRef idx="3">
          <a:scrgbClr r="0" g="0" b="0"/>
        </a:fillRef>
        <a:effectRef idx="2">
          <a:scrgbClr r="0" g="0" b="0"/>
        </a:effectRef>
        <a:fontRef idx="minor">
          <a:schemeClr val="lt1"/>
        </a:fontRef>
      </dsp:style>
      <dsp:txBody>
        <a:bodyPr spcFirstLastPara="0" vert="horz" wrap="square" lIns="306280" tIns="165100" rIns="306280"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349523" y="0"/>
        <a:ext cx="3100701" cy="1301536"/>
      </dsp:txXfrm>
    </dsp:sp>
    <dsp:sp modelId="{87FC774F-47DA-4465-B409-9506EA8C0869}">
      <dsp:nvSpPr>
        <dsp:cNvPr id="0" name=""/>
        <dsp:cNvSpPr/>
      </dsp:nvSpPr>
      <dsp:spPr>
        <a:xfrm>
          <a:off x="6698281" y="0"/>
          <a:ext cx="3100701" cy="325384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1270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306280" tIns="0" rIns="306280" bIns="330200" numCol="1" spcCol="1270" anchor="t" anchorCtr="0">
          <a:noAutofit/>
        </a:bodyPr>
        <a:lstStyle/>
        <a:p>
          <a:pPr marL="0" lvl="0" indent="0" algn="l" defTabSz="1155700">
            <a:lnSpc>
              <a:spcPct val="90000"/>
            </a:lnSpc>
            <a:spcBef>
              <a:spcPct val="0"/>
            </a:spcBef>
            <a:spcAft>
              <a:spcPct val="35000"/>
            </a:spcAft>
            <a:buNone/>
          </a:pPr>
          <a:r>
            <a:rPr lang="en-US" sz="2600" kern="1200">
              <a:latin typeface="Calibri" panose="020F0502020204030204" pitchFamily="34" charset="0"/>
              <a:ea typeface="Calibri" panose="020F0502020204030204" pitchFamily="34" charset="0"/>
              <a:cs typeface="Calibri" panose="020F0502020204030204" pitchFamily="34" charset="0"/>
            </a:rPr>
            <a:t>Register Additional Users</a:t>
          </a:r>
        </a:p>
      </dsp:txBody>
      <dsp:txXfrm>
        <a:off x="6698281" y="1301536"/>
        <a:ext cx="3100701" cy="1952304"/>
      </dsp:txXfrm>
    </dsp:sp>
    <dsp:sp modelId="{761D747D-47FB-4696-A0F3-B89C6E4513C4}">
      <dsp:nvSpPr>
        <dsp:cNvPr id="0" name=""/>
        <dsp:cNvSpPr/>
      </dsp:nvSpPr>
      <dsp:spPr>
        <a:xfrm>
          <a:off x="6698281" y="0"/>
          <a:ext cx="3100701" cy="1301536"/>
        </a:xfrm>
        <a:prstGeom prst="rect">
          <a:avLst/>
        </a:prstGeom>
        <a:noFill/>
        <a:ln w="12700" cap="flat" cmpd="sng" algn="ctr">
          <a:noFill/>
          <a:prstDash val="solid"/>
          <a:miter lim="800000"/>
        </a:ln>
        <a:effectLst/>
        <a:sp3d/>
      </dsp:spPr>
      <dsp:style>
        <a:lnRef idx="1">
          <a:scrgbClr r="0" g="0" b="0"/>
        </a:lnRef>
        <a:fillRef idx="3">
          <a:scrgbClr r="0" g="0" b="0"/>
        </a:fillRef>
        <a:effectRef idx="2">
          <a:scrgbClr r="0" g="0" b="0"/>
        </a:effectRef>
        <a:fontRef idx="minor">
          <a:schemeClr val="lt1"/>
        </a:fontRef>
      </dsp:style>
      <dsp:txBody>
        <a:bodyPr spcFirstLastPara="0" vert="horz" wrap="square" lIns="306280" tIns="165100" rIns="306280"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6698281" y="0"/>
        <a:ext cx="3100701" cy="130153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25809B-84A3-40D7-AF2A-9AA1BAE971E0}">
      <dsp:nvSpPr>
        <dsp:cNvPr id="0" name=""/>
        <dsp:cNvSpPr/>
      </dsp:nvSpPr>
      <dsp:spPr>
        <a:xfrm>
          <a:off x="798030" y="0"/>
          <a:ext cx="9044342" cy="398357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F62DB6-6404-4E3C-9B3F-30381F212C9B}">
      <dsp:nvSpPr>
        <dsp:cNvPr id="0" name=""/>
        <dsp:cNvSpPr/>
      </dsp:nvSpPr>
      <dsp:spPr>
        <a:xfrm>
          <a:off x="257697" y="1195072"/>
          <a:ext cx="3192120" cy="15934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a:latin typeface="Calibri" panose="020F0502020204030204" pitchFamily="34" charset="0"/>
              <a:ea typeface="Calibri" panose="020F0502020204030204" pitchFamily="34" charset="0"/>
              <a:cs typeface="Calibri" panose="020F0502020204030204" pitchFamily="34" charset="0"/>
            </a:rPr>
            <a:t>Household</a:t>
          </a:r>
        </a:p>
      </dsp:txBody>
      <dsp:txXfrm>
        <a:off x="335482" y="1272857"/>
        <a:ext cx="3036550" cy="1437860"/>
      </dsp:txXfrm>
    </dsp:sp>
    <dsp:sp modelId="{9312F3EF-E25D-4543-8A12-AD3F3892F2ED}">
      <dsp:nvSpPr>
        <dsp:cNvPr id="0" name=""/>
        <dsp:cNvSpPr/>
      </dsp:nvSpPr>
      <dsp:spPr>
        <a:xfrm>
          <a:off x="3724141" y="1195072"/>
          <a:ext cx="3192120" cy="15934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a:latin typeface="Calibri" panose="020F0502020204030204" pitchFamily="34" charset="0"/>
              <a:ea typeface="Calibri" panose="020F0502020204030204" pitchFamily="34" charset="0"/>
              <a:cs typeface="Calibri" panose="020F0502020204030204" pitchFamily="34" charset="0"/>
            </a:rPr>
            <a:t>Benefits</a:t>
          </a:r>
        </a:p>
      </dsp:txBody>
      <dsp:txXfrm>
        <a:off x="3801926" y="1272857"/>
        <a:ext cx="3036550" cy="1437860"/>
      </dsp:txXfrm>
    </dsp:sp>
    <dsp:sp modelId="{4CADC89B-6629-42E8-88D3-A9970E0FCCF3}">
      <dsp:nvSpPr>
        <dsp:cNvPr id="0" name=""/>
        <dsp:cNvSpPr/>
      </dsp:nvSpPr>
      <dsp:spPr>
        <a:xfrm>
          <a:off x="7190584" y="1195072"/>
          <a:ext cx="3192120" cy="1593430"/>
        </a:xfrm>
        <a:prstGeom prst="roundRect">
          <a:avLst/>
        </a:prstGeom>
        <a:solidFill>
          <a:schemeClr val="accent1">
            <a:hueOff val="0"/>
            <a:satOff val="0"/>
            <a:lum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a:latin typeface="Calibri" panose="020F0502020204030204" pitchFamily="34" charset="0"/>
              <a:ea typeface="Calibri" panose="020F0502020204030204" pitchFamily="34" charset="0"/>
              <a:cs typeface="Calibri" panose="020F0502020204030204" pitchFamily="34" charset="0"/>
            </a:rPr>
            <a:t>Individual Details</a:t>
          </a:r>
        </a:p>
      </dsp:txBody>
      <dsp:txXfrm>
        <a:off x="7268369" y="1272857"/>
        <a:ext cx="3036550" cy="14378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25809B-84A3-40D7-AF2A-9AA1BAE971E0}">
      <dsp:nvSpPr>
        <dsp:cNvPr id="0" name=""/>
        <dsp:cNvSpPr/>
      </dsp:nvSpPr>
      <dsp:spPr>
        <a:xfrm>
          <a:off x="788669" y="0"/>
          <a:ext cx="8938260" cy="381658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4CD7CF-6D87-4E39-9126-308B17FA5A6E}">
      <dsp:nvSpPr>
        <dsp:cNvPr id="0" name=""/>
        <dsp:cNvSpPr/>
      </dsp:nvSpPr>
      <dsp:spPr>
        <a:xfrm>
          <a:off x="393" y="1144974"/>
          <a:ext cx="3225959" cy="152663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a:latin typeface="Calibri" panose="020F0502020204030204" pitchFamily="34" charset="0"/>
              <a:ea typeface="Calibri" panose="020F0502020204030204" pitchFamily="34" charset="0"/>
              <a:cs typeface="Calibri" panose="020F0502020204030204" pitchFamily="34" charset="0"/>
            </a:rPr>
            <a:t>Income</a:t>
          </a:r>
        </a:p>
      </dsp:txBody>
      <dsp:txXfrm>
        <a:off x="74917" y="1219498"/>
        <a:ext cx="3076911" cy="1377584"/>
      </dsp:txXfrm>
    </dsp:sp>
    <dsp:sp modelId="{FC5D21F6-AB92-4BBA-A0B8-2A1DFA014663}">
      <dsp:nvSpPr>
        <dsp:cNvPr id="0" name=""/>
        <dsp:cNvSpPr/>
      </dsp:nvSpPr>
      <dsp:spPr>
        <a:xfrm>
          <a:off x="3644820" y="1144974"/>
          <a:ext cx="3225959" cy="152663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a:latin typeface="Calibri" panose="020F0502020204030204" pitchFamily="34" charset="0"/>
              <a:ea typeface="Calibri" panose="020F0502020204030204" pitchFamily="34" charset="0"/>
              <a:cs typeface="Calibri" panose="020F0502020204030204" pitchFamily="34" charset="0"/>
            </a:rPr>
            <a:t>Expenses</a:t>
          </a:r>
        </a:p>
      </dsp:txBody>
      <dsp:txXfrm>
        <a:off x="3719344" y="1219498"/>
        <a:ext cx="3076911" cy="1377584"/>
      </dsp:txXfrm>
    </dsp:sp>
    <dsp:sp modelId="{D04F2638-455A-469D-8BCB-0892603D453C}">
      <dsp:nvSpPr>
        <dsp:cNvPr id="0" name=""/>
        <dsp:cNvSpPr/>
      </dsp:nvSpPr>
      <dsp:spPr>
        <a:xfrm>
          <a:off x="7289247" y="1144974"/>
          <a:ext cx="3225959" cy="152663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a:latin typeface="Calibri" panose="020F0502020204030204" pitchFamily="34" charset="0"/>
              <a:ea typeface="Calibri" panose="020F0502020204030204" pitchFamily="34" charset="0"/>
              <a:cs typeface="Calibri" panose="020F0502020204030204" pitchFamily="34" charset="0"/>
            </a:rPr>
            <a:t>Resources</a:t>
          </a:r>
        </a:p>
      </dsp:txBody>
      <dsp:txXfrm>
        <a:off x="7363771" y="1219498"/>
        <a:ext cx="3076911" cy="137758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25809B-84A3-40D7-AF2A-9AA1BAE971E0}">
      <dsp:nvSpPr>
        <dsp:cNvPr id="0" name=""/>
        <dsp:cNvSpPr/>
      </dsp:nvSpPr>
      <dsp:spPr>
        <a:xfrm>
          <a:off x="788669" y="0"/>
          <a:ext cx="8938260" cy="391338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482332-2477-4448-91E6-61A25686E7A4}">
      <dsp:nvSpPr>
        <dsp:cNvPr id="0" name=""/>
        <dsp:cNvSpPr/>
      </dsp:nvSpPr>
      <dsp:spPr>
        <a:xfrm>
          <a:off x="109366" y="1174014"/>
          <a:ext cx="3154680" cy="156535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latin typeface="Calibri" panose="020F0502020204030204" pitchFamily="34" charset="0"/>
              <a:ea typeface="Calibri" panose="020F0502020204030204" pitchFamily="34" charset="0"/>
              <a:cs typeface="Calibri" panose="020F0502020204030204" pitchFamily="34" charset="0"/>
            </a:rPr>
            <a:t>Insurance</a:t>
          </a:r>
        </a:p>
      </dsp:txBody>
      <dsp:txXfrm>
        <a:off x="185780" y="1250428"/>
        <a:ext cx="3001852" cy="1412524"/>
      </dsp:txXfrm>
    </dsp:sp>
    <dsp:sp modelId="{39919559-4C38-4402-A406-3810416F45AE}">
      <dsp:nvSpPr>
        <dsp:cNvPr id="0" name=""/>
        <dsp:cNvSpPr/>
      </dsp:nvSpPr>
      <dsp:spPr>
        <a:xfrm>
          <a:off x="3680460" y="1174014"/>
          <a:ext cx="3154680" cy="156535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latin typeface="Calibri" panose="020F0502020204030204" pitchFamily="34" charset="0"/>
              <a:ea typeface="Calibri" panose="020F0502020204030204" pitchFamily="34" charset="0"/>
              <a:cs typeface="Calibri" panose="020F0502020204030204" pitchFamily="34" charset="0"/>
            </a:rPr>
            <a:t>Review</a:t>
          </a:r>
        </a:p>
      </dsp:txBody>
      <dsp:txXfrm>
        <a:off x="3756874" y="1250428"/>
        <a:ext cx="3001852" cy="1412524"/>
      </dsp:txXfrm>
    </dsp:sp>
    <dsp:sp modelId="{E2EB1552-734C-4379-8BF6-CF0C9ED586D7}">
      <dsp:nvSpPr>
        <dsp:cNvPr id="0" name=""/>
        <dsp:cNvSpPr/>
      </dsp:nvSpPr>
      <dsp:spPr>
        <a:xfrm>
          <a:off x="7251553" y="1174014"/>
          <a:ext cx="3154680" cy="156535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latin typeface="Calibri" panose="020F0502020204030204" pitchFamily="34" charset="0"/>
              <a:ea typeface="Calibri" panose="020F0502020204030204" pitchFamily="34" charset="0"/>
              <a:cs typeface="Calibri" panose="020F0502020204030204" pitchFamily="34" charset="0"/>
            </a:rPr>
            <a:t>Submit </a:t>
          </a:r>
          <a:br>
            <a:rPr lang="en-US" sz="3900" kern="1200">
              <a:latin typeface="Calibri" panose="020F0502020204030204" pitchFamily="34" charset="0"/>
              <a:ea typeface="Calibri" panose="020F0502020204030204" pitchFamily="34" charset="0"/>
              <a:cs typeface="Calibri" panose="020F0502020204030204" pitchFamily="34" charset="0"/>
            </a:rPr>
          </a:br>
          <a:r>
            <a:rPr lang="en-US" sz="3900" kern="1200">
              <a:latin typeface="Calibri" panose="020F0502020204030204" pitchFamily="34" charset="0"/>
              <a:ea typeface="Calibri" panose="020F0502020204030204" pitchFamily="34" charset="0"/>
              <a:cs typeface="Calibri" panose="020F0502020204030204" pitchFamily="34" charset="0"/>
            </a:rPr>
            <a:t>e-Form</a:t>
          </a:r>
        </a:p>
      </dsp:txBody>
      <dsp:txXfrm>
        <a:off x="7327967" y="1250428"/>
        <a:ext cx="3001852" cy="141252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6F0CA1B-CF8D-D841-753A-BB421C82EF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2D3749DA-D677-5005-3CAF-BE7FFEABE55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A46F79C-F6A3-B849-ABE2-BE30273DC2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0609B-2765-A548-B2BD-E97BFCB79043}" type="slidenum">
              <a:rPr lang="en-US" smtClean="0"/>
              <a:t>‹#›</a:t>
            </a:fld>
            <a:endParaRPr lang="en-US"/>
          </a:p>
        </p:txBody>
      </p:sp>
    </p:spTree>
    <p:extLst>
      <p:ext uri="{BB962C8B-B14F-4D97-AF65-F5344CB8AC3E}">
        <p14:creationId xmlns:p14="http://schemas.microsoft.com/office/powerpoint/2010/main" val="408270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56BBAF-EE9F-4D48-B3DA-748E4DBD4CF8}" type="datetimeFigureOut">
              <a:rPr lang="en-US" smtClean="0"/>
              <a:t>7/2/2026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88FCF-0715-2948-AC3D-C3A199CA1425}" type="slidenum">
              <a:rPr lang="en-US" smtClean="0"/>
              <a:t>‹#›</a:t>
            </a:fld>
            <a:endParaRPr lang="en-US"/>
          </a:p>
        </p:txBody>
      </p:sp>
    </p:spTree>
    <p:extLst>
      <p:ext uri="{BB962C8B-B14F-4D97-AF65-F5344CB8AC3E}">
        <p14:creationId xmlns:p14="http://schemas.microsoft.com/office/powerpoint/2010/main" val="729702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www.compass.state.pa.us/compass.web/Custom/PDF/CompassCPQRG.pdf" TargetMode="External"/><Relationship Id="rId7" Type="http://schemas.openxmlformats.org/officeDocument/2006/relationships/hyperlink" Target="https://www.compass.state.pa.us/compass.web/Custom/PDF/CompassCPOnlineSelf-RegQRG.pdf" TargetMode="External"/><Relationship Id="rId2" Type="http://schemas.openxmlformats.org/officeDocument/2006/relationships/slide" Target="../slides/slide48.xml"/><Relationship Id="rId1" Type="http://schemas.openxmlformats.org/officeDocument/2006/relationships/notesMaster" Target="../notesMasters/notesMaster1.xml"/><Relationship Id="rId6" Type="http://schemas.openxmlformats.org/officeDocument/2006/relationships/hyperlink" Target="https://www.youtube.com/watch?v=TYcbebt-VrY" TargetMode="External"/><Relationship Id="rId5" Type="http://schemas.openxmlformats.org/officeDocument/2006/relationships/hyperlink" Target="https://www.youtube.com/watch?v=ogpuuehz2Nk" TargetMode="External"/><Relationship Id="rId4" Type="http://schemas.openxmlformats.org/officeDocument/2006/relationships/hyperlink" Target="https://www.pa.gov/content/dam/copapwp-pagov/en/dhs/documents/services/other-services/documents/reproductive-health/Community%20Partner%20Information.pdf" TargetMode="Externa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compass.state.pa.us/compass.web/Custom/PDF/CompassCPQRG.pdf" TargetMode="External"/><Relationship Id="rId7" Type="http://schemas.openxmlformats.org/officeDocument/2006/relationships/hyperlink" Target="https://www.compass.state.pa.us/compass.web/Custom/PDF/CompassCPOnlineSelf-RegQRG.pdf" TargetMode="External"/><Relationship Id="rId2" Type="http://schemas.openxmlformats.org/officeDocument/2006/relationships/slide" Target="../slides/slide49.xml"/><Relationship Id="rId1" Type="http://schemas.openxmlformats.org/officeDocument/2006/relationships/notesMaster" Target="../notesMasters/notesMaster1.xml"/><Relationship Id="rId6" Type="http://schemas.openxmlformats.org/officeDocument/2006/relationships/hyperlink" Target="https://www.youtube.com/watch?v=TYcbebt-VrY" TargetMode="External"/><Relationship Id="rId5" Type="http://schemas.openxmlformats.org/officeDocument/2006/relationships/hyperlink" Target="https://www.youtube.com/watch?v=ogpuuehz2Nk" TargetMode="External"/><Relationship Id="rId4" Type="http://schemas.openxmlformats.org/officeDocument/2006/relationships/hyperlink" Target="https://www.pa.gov/content/dam/copapwp-pagov/en/dhs/documents/services/other-services/documents/reproductive-health/Community%20Partner%20Information.pdf"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a:t>Hello, everyone. Welcome to today’s COE Learning Network session. We will be getting started in about two minutes to allow more participants to connect. In the meantime, please familiarize yourself with the instructions on this slide so you can easily navigate this meeting format.</a:t>
            </a:r>
          </a:p>
          <a:p>
            <a:endParaRPr lang="en-US"/>
          </a:p>
          <a:p>
            <a:r>
              <a:rPr lang="en-US"/>
              <a:t>Let’s get started.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90570C-BE98-3142-8567-CC5EE03980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4391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Today’s session will provide an overview of COMPASS and the role of COMPASS Community Partners in supporting access to public benefits. Participants will learn how to navigate and use COMPASS effectively, including key steps for Community Partner registration and use of important system functions. In addition, we will discuss common barriers clients may experience when applying for or renewing benefits and explore practical strategies COE staff can use to support clients through these processes. Through discussion and applied examples, participants will gain tools to strengthen benefits navigation, support continuity of care, and enhance care management services within the COE model.</a:t>
            </a:r>
            <a:endParaRPr lang="en-US" sz="1200">
              <a:effectLst/>
              <a:latin typeface="Calibri" panose="020F0502020204030204" pitchFamily="34" charset="0"/>
              <a:ea typeface="Calibri" panose="020F050202020403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10</a:t>
            </a:fld>
            <a:endParaRPr lang="en-US"/>
          </a:p>
        </p:txBody>
      </p:sp>
    </p:spTree>
    <p:extLst>
      <p:ext uri="{BB962C8B-B14F-4D97-AF65-F5344CB8AC3E}">
        <p14:creationId xmlns:p14="http://schemas.microsoft.com/office/powerpoint/2010/main" val="3082772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5A864-5773-6180-BCD8-A56461C220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DB47C4-43D2-3290-94CF-268277AD84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0E48A4-73ED-F90C-A513-7E35FBF3785E}"/>
              </a:ext>
            </a:extLst>
          </p:cNvPr>
          <p:cNvSpPr>
            <a:spLocks noGrp="1"/>
          </p:cNvSpPr>
          <p:nvPr>
            <p:ph type="body" idx="1"/>
          </p:nvPr>
        </p:nvSpPr>
        <p:spPr/>
        <p:txBody>
          <a:bodyPr/>
          <a:lstStyle/>
          <a:p>
            <a:r>
              <a:rPr lang="en-US" sz="1800"/>
              <a:t>Before we get started, we’d like to hear from you all about your experiences supporting clients with benefits and services. Please share in the chat or raise your hands to talk about what benefits clients most commonly need help accessing or maintaining. This can help us understand how COMPASS may already fit into your care management work and highlights the important role COEs play in addressing broader recovery and social support needs.</a:t>
            </a:r>
          </a:p>
          <a:p>
            <a:r>
              <a:rPr lang="en-US" sz="1800"/>
              <a:t>Some examples:</a:t>
            </a:r>
          </a:p>
          <a:p>
            <a:r>
              <a:rPr lang="en-US" sz="1800"/>
              <a:t>Medical Assistance (MA) SNAP/Food Assistance </a:t>
            </a:r>
          </a:p>
          <a:p>
            <a:r>
              <a:rPr lang="en-US" sz="1800"/>
              <a:t>Housing supports </a:t>
            </a:r>
          </a:p>
          <a:p>
            <a:r>
              <a:rPr lang="en-US" sz="1800"/>
              <a:t>Transportation assistance </a:t>
            </a:r>
          </a:p>
          <a:p>
            <a:r>
              <a:rPr lang="en-US" sz="1800"/>
              <a:t>Cash assistance</a:t>
            </a:r>
          </a:p>
          <a:p>
            <a:r>
              <a:rPr lang="en-US" sz="1800"/>
              <a:t>Utility assistance </a:t>
            </a:r>
          </a:p>
          <a:p>
            <a:r>
              <a:rPr lang="en-US" sz="1800"/>
              <a:t>Other supports</a:t>
            </a:r>
          </a:p>
        </p:txBody>
      </p:sp>
      <p:sp>
        <p:nvSpPr>
          <p:cNvPr id="4" name="Slide Number Placeholder 3">
            <a:extLst>
              <a:ext uri="{FF2B5EF4-FFF2-40B4-BE49-F238E27FC236}">
                <a16:creationId xmlns:a16="http://schemas.microsoft.com/office/drawing/2014/main" id="{5C6E07BC-4EE5-3515-04F3-B90E7D93E6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5CE18F-6684-480D-B031-E9161F0647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0290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COMPASS stands for </a:t>
            </a:r>
            <a:r>
              <a:rPr lang="en-US" i="0"/>
              <a:t>Commonwealth of Pennsylvania Access to Social Services. </a:t>
            </a:r>
            <a:r>
              <a:rPr lang="en-US"/>
              <a:t>It is Pennsylvania’s online system designed to help individuals and families apply for and manage a variety of public benefits in one place.</a:t>
            </a:r>
          </a:p>
          <a:p>
            <a:r>
              <a:rPr lang="en-US"/>
              <a:t>Through COMPASS, users can apply for essential services. The platform also allows individuals to renew benefits, report changes, upload documents, and monitor application status.</a:t>
            </a:r>
          </a:p>
          <a:p>
            <a:r>
              <a:rPr lang="en-US"/>
              <a:t>For COE clients, COMPASS can be an important tool because many individuals face barriers related to healthcare coverage, food security, housing stability, and financial needs. Understanding how the system works can help care managers support clients more effectively and reduce barriers to accessing critical services.</a:t>
            </a:r>
          </a:p>
          <a:p>
            <a:r>
              <a:rPr lang="en-US"/>
              <a:t>Today’s session will focus not only on what COMPASS is, but also on how COE staff and Community Partners can use it to support client engagement and continuity of care.</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13</a:t>
            </a:fld>
            <a:endParaRPr lang="en-US"/>
          </a:p>
        </p:txBody>
      </p:sp>
    </p:spTree>
    <p:extLst>
      <p:ext uri="{BB962C8B-B14F-4D97-AF65-F5344CB8AC3E}">
        <p14:creationId xmlns:p14="http://schemas.microsoft.com/office/powerpoint/2010/main" val="3120954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C8185-2473-C34E-F1FF-8AC80E2498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E69E2D-51A8-7F0A-A643-77DF5FF9AC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11E0AE-8C97-55B5-3C47-9BB202916286}"/>
              </a:ext>
            </a:extLst>
          </p:cNvPr>
          <p:cNvSpPr>
            <a:spLocks noGrp="1"/>
          </p:cNvSpPr>
          <p:nvPr>
            <p:ph type="body" idx="1"/>
          </p:nvPr>
        </p:nvSpPr>
        <p:spPr/>
        <p:txBody>
          <a:bodyPr/>
          <a:lstStyle/>
          <a:p>
            <a:r>
              <a:rPr lang="en-US"/>
              <a:t>Now that we’ve talked about the types of benefit needs clients commonly experience, let’s look at what can be accessed through COMPASS.</a:t>
            </a:r>
          </a:p>
          <a:p>
            <a:r>
              <a:rPr lang="en-US"/>
              <a:t>Many people are familiar with COMPASS as a place to apply for Medical Assistance or SNAP, but the system supports a broader range of public benefits and services. Having a general understanding of these options can help care managers identify potential resources and make more informed referrals.</a:t>
            </a:r>
          </a:p>
          <a:p>
            <a:endParaRPr lang="en-US"/>
          </a:p>
          <a:p>
            <a:r>
              <a:rPr lang="en-US"/>
              <a:t>It is important to remember that clients may not always know what they are eligible for or may only ask for help with one immediate concern, while other unmet needs exist. Understanding the range of programs available through COMPASS can support more comprehensive, person-centered care planning.</a:t>
            </a:r>
          </a:p>
          <a:p>
            <a:endParaRPr lang="en-US"/>
          </a:p>
        </p:txBody>
      </p:sp>
      <p:sp>
        <p:nvSpPr>
          <p:cNvPr id="4" name="Slide Number Placeholder 3">
            <a:extLst>
              <a:ext uri="{FF2B5EF4-FFF2-40B4-BE49-F238E27FC236}">
                <a16:creationId xmlns:a16="http://schemas.microsoft.com/office/drawing/2014/main" id="{060E9A3E-B24D-AB8C-2F5B-15F9F4B59735}"/>
              </a:ext>
            </a:extLst>
          </p:cNvPr>
          <p:cNvSpPr>
            <a:spLocks noGrp="1"/>
          </p:cNvSpPr>
          <p:nvPr>
            <p:ph type="sldNum" sz="quarter" idx="5"/>
          </p:nvPr>
        </p:nvSpPr>
        <p:spPr/>
        <p:txBody>
          <a:bodyPr/>
          <a:lstStyle/>
          <a:p>
            <a:fld id="{57688FCF-0715-2948-AC3D-C3A199CA1425}" type="slidenum">
              <a:rPr lang="en-US" smtClean="0"/>
              <a:t>14</a:t>
            </a:fld>
            <a:endParaRPr lang="en-US"/>
          </a:p>
        </p:txBody>
      </p:sp>
    </p:spTree>
    <p:extLst>
      <p:ext uri="{BB962C8B-B14F-4D97-AF65-F5344CB8AC3E}">
        <p14:creationId xmlns:p14="http://schemas.microsoft.com/office/powerpoint/2010/main" val="39729515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While Medical Assistance and food assistance are often the most commonly discussed programs, COMPASS also supports access to:</a:t>
            </a:r>
          </a:p>
          <a:p>
            <a:endParaRPr lang="en-US" b="0" dirty="0"/>
          </a:p>
          <a:p>
            <a:r>
              <a:rPr lang="en-US" b="0" dirty="0"/>
              <a:t>Cash Assistance may help families experiencing financial instability and can reduce stressors that interfere with treatment engagement.</a:t>
            </a:r>
          </a:p>
          <a:p>
            <a:r>
              <a:rPr lang="en-US" b="0" dirty="0"/>
              <a:t>Energy Assistance helps clients maintain utilities during winter months. Utility shutoffs can contribute to housing instability.</a:t>
            </a:r>
          </a:p>
          <a:p>
            <a:r>
              <a:rPr lang="en-US" b="0" dirty="0"/>
              <a:t>Child Care Works helps eligible families access affordable child care and can remove barriers to treatment attendance, employment, and recovery activities.</a:t>
            </a:r>
          </a:p>
          <a:p>
            <a:r>
              <a:rPr lang="en-US" b="0" dirty="0"/>
              <a:t>Long-Term Services and Support assists individuals with disabilities, chronic conditions, or functional limitations. This may be relevant for aging caregivers or clients with significant medical needs.</a:t>
            </a:r>
          </a:p>
          <a:p>
            <a:r>
              <a:rPr lang="en-US" b="0" dirty="0"/>
              <a:t>School Meal Programs support food access for families with children and can reduce household financial strain.</a:t>
            </a:r>
          </a:p>
          <a:p>
            <a:endParaRPr lang="en-US" b="0" dirty="0"/>
          </a:p>
          <a:p>
            <a:r>
              <a:rPr lang="en-US" b="0" dirty="0"/>
              <a:t>And other programs that can directly affect client stability and recovery.</a:t>
            </a:r>
          </a:p>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15</a:t>
            </a:fld>
            <a:endParaRPr lang="en-US"/>
          </a:p>
        </p:txBody>
      </p:sp>
    </p:spTree>
    <p:extLst>
      <p:ext uri="{BB962C8B-B14F-4D97-AF65-F5344CB8AC3E}">
        <p14:creationId xmlns:p14="http://schemas.microsoft.com/office/powerpoint/2010/main" val="35507442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get into discussing how you can be a Compass community partner we wanted to talk about the COE role in helping clients access and maintain benefits. This is not separate from care management. It is often a core part of it.</a:t>
            </a:r>
          </a:p>
          <a:p>
            <a:r>
              <a:rPr lang="en-US"/>
              <a:t>Many of the clients we serve rely on programs such as Medical Assistance, SNAP, transportation assistance, housing-related supports, and other public benefits to meet basic needs and remain engaged in care.</a:t>
            </a:r>
          </a:p>
          <a:p>
            <a:r>
              <a:rPr lang="en-US"/>
              <a:t>When benefits are delayed, interrupted, or lost, the impact can be significant. Clients may experience difficulty accessing medications, attending appointments, maintaining stable housing, or meeting basic needs that support recovery and overall health.</a:t>
            </a:r>
          </a:p>
          <a:p>
            <a:r>
              <a:rPr lang="en-US"/>
              <a:t>This is why benefit navigation and renewal support are closely connected to COE work. Assisting clients with understanding applications, completing renewals, gathering documentation, or addressing barriers can help reduce disruptions and support continuity of care.</a:t>
            </a:r>
          </a:p>
          <a:p>
            <a:r>
              <a:rPr lang="en-US"/>
              <a:t>From a COE perspective, this work contributes to several important goals:</a:t>
            </a:r>
          </a:p>
          <a:p>
            <a:r>
              <a:rPr lang="en-US"/>
              <a:t>reducing barriers to MOUD and healthcare access </a:t>
            </a:r>
          </a:p>
          <a:p>
            <a:r>
              <a:rPr lang="en-US"/>
              <a:t>supporting recovery stability and recovery capital </a:t>
            </a:r>
          </a:p>
          <a:p>
            <a:r>
              <a:rPr lang="en-US"/>
              <a:t>preventing avoidable gaps in insurance or service</a:t>
            </a:r>
          </a:p>
          <a:p>
            <a:r>
              <a:rPr lang="en-US"/>
              <a:t>helping clients maintain basic needs while remaining engaged in treatment and care management </a:t>
            </a:r>
          </a:p>
          <a:p>
            <a:r>
              <a:rPr lang="en-US"/>
              <a:t>While COEs may not be benefits specialists, they are often uniquely positioned to identify problems early, connect clients to resources, and provide navigation support that helps prevent small administrative issues from becoming major barriers to recovery and treatment access.</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16</a:t>
            </a:fld>
            <a:endParaRPr lang="en-US"/>
          </a:p>
        </p:txBody>
      </p:sp>
    </p:spTree>
    <p:extLst>
      <p:ext uri="{BB962C8B-B14F-4D97-AF65-F5344CB8AC3E}">
        <p14:creationId xmlns:p14="http://schemas.microsoft.com/office/powerpoint/2010/main" val="35612701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Many COE clients experience life circumstances that can affect their benefits or their ability to maintain them. Often, benefits are interrupted not because someone is ineligible, but because life changes create barriers to completing required steps.</a:t>
            </a:r>
          </a:p>
          <a:p>
            <a:r>
              <a:rPr lang="en-US" b="0"/>
              <a:t>Moving or homelessness can disrupt benefits management. Clients may lose mail, miss renewal notices, or struggle to maintain a consistent mailing address.</a:t>
            </a:r>
          </a:p>
          <a:p>
            <a:r>
              <a:rPr lang="en-US" b="0"/>
              <a:t>Employment changes may affect eligibility or renewal requirements. Starting or losing a job, changing hours, or fluctuating income may require reporting and can create confusion or anxiety about how benefits will be affected.</a:t>
            </a:r>
          </a:p>
          <a:p>
            <a:r>
              <a:rPr lang="en-US" b="0"/>
              <a:t>Hospitalization or incarceration can interrupt communication and paperwork processes, making it difficult to respond to requests or meet deadlines.</a:t>
            </a:r>
          </a:p>
          <a:p>
            <a:r>
              <a:rPr lang="en-US" b="0"/>
              <a:t>Pregnancy or household changes may create new eligibility or require updates to existing applications. Changes in household members or caregiving arrangements can affect benefits and should be reported.</a:t>
            </a:r>
          </a:p>
          <a:p>
            <a:r>
              <a:rPr lang="en-US" b="0"/>
              <a:t>Loss of identification or paperwork is another common barrier. Clients may have difficulty locating identification, insurance information, or verification documents needed for applications or renewals.</a:t>
            </a:r>
          </a:p>
          <a:p>
            <a:r>
              <a:rPr lang="en-US" b="0"/>
              <a:t>Finally, changes in insurance or household income can affect eligibility and require timely updates. Clients may experience coverage gaps or be uncertain whether benefits remain active.</a:t>
            </a:r>
          </a:p>
          <a:p>
            <a:r>
              <a:rPr lang="en-US" b="0"/>
              <a:t>For COE staff, these life changes can serve as early warning signs that benefits may be at risk. Routine conversations about housing, employment, insurance, or recent disruptions can help identify problems early and prevent interruptions that affect treatment, medications, or recovery stability.</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17</a:t>
            </a:fld>
            <a:endParaRPr lang="en-US"/>
          </a:p>
        </p:txBody>
      </p:sp>
    </p:spTree>
    <p:extLst>
      <p:ext uri="{BB962C8B-B14F-4D97-AF65-F5344CB8AC3E}">
        <p14:creationId xmlns:p14="http://schemas.microsoft.com/office/powerpoint/2010/main" val="15668350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Many COE clients face barriers that make applying for or maintaining benefits difficult, even when they are eligible and motivated to complete the process.</a:t>
            </a:r>
          </a:p>
          <a:p>
            <a:r>
              <a:rPr lang="en-US" b="0" dirty="0"/>
              <a:t>One common issue is missed renewal notices or lost paperwork. Clients may move frequently, lose mail, or have difficulty keeping track of deadlines and forms.</a:t>
            </a:r>
          </a:p>
          <a:p>
            <a:r>
              <a:rPr lang="en-US" b="0" dirty="0"/>
              <a:t>Housing instability can make benefits management especially challenging. Without a stable mailing address, important notices and verification requests may never reach the client.</a:t>
            </a:r>
          </a:p>
          <a:p>
            <a:r>
              <a:rPr lang="en-US" b="0" dirty="0"/>
              <a:t>Technology access is another barrier. Some clients may have limited phone minutes, unreliable internet access, or no printer or scanner, making it difficult to complete applications or submit required documents.</a:t>
            </a:r>
          </a:p>
          <a:p>
            <a:r>
              <a:rPr lang="en-US" b="0" dirty="0"/>
              <a:t>Clients may also struggle with gathering documentation, particularly if they lack identification, employment records, insurance information, or proof of residence.</a:t>
            </a:r>
          </a:p>
          <a:p>
            <a:r>
              <a:rPr lang="en-US" b="0" dirty="0"/>
              <a:t>The benefits system itself can be difficult to navigate. Clients may be uncertain about which benefits they currently receive, whether coverage is active, or what steps are required to renew or reapply.</a:t>
            </a:r>
          </a:p>
          <a:p>
            <a:r>
              <a:rPr lang="en-US" b="0" dirty="0"/>
              <a:t>In addition, many clients are managing competing crises, such as housing instability, legal involvement, health concerns, family responsibilities, or recovery-related challenges. Benefits paperwork may not feel like the most urgent priority, even when the consequences of losing benefits are significant.</a:t>
            </a:r>
          </a:p>
          <a:p>
            <a:r>
              <a:rPr lang="en-US" b="0" dirty="0"/>
              <a:t>Finally, some individuals experience fear, frustration, or distrust of service systems, sometimes based on previous negative experiences or concerns that making a mistake could affect treatment, insurance, or other services.</a:t>
            </a:r>
          </a:p>
          <a:p>
            <a:r>
              <a:rPr lang="en-US" b="0" dirty="0"/>
              <a:t>Recognizing these barriers is important because they are often not signs of lack of motivation or noncompliance. Instead, they reflect real challenges that may require support, flexibility, and proactive navigation from care management staff.</a:t>
            </a:r>
          </a:p>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18</a:t>
            </a:fld>
            <a:endParaRPr lang="en-US"/>
          </a:p>
        </p:txBody>
      </p:sp>
    </p:spTree>
    <p:extLst>
      <p:ext uri="{BB962C8B-B14F-4D97-AF65-F5344CB8AC3E}">
        <p14:creationId xmlns:p14="http://schemas.microsoft.com/office/powerpoint/2010/main" val="25536411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of the barriers clients face when applying for or maintaining benefits are administrative rather than eligibility-related. People may lose paperwork during a move, miss renewal notices because they don't have a stable mailing address, have limited internet access, or struggle to upload required documents.</a:t>
            </a:r>
          </a:p>
          <a:p>
            <a:r>
              <a:rPr lang="en-US" dirty="0"/>
              <a:t>Becoming a COMPASS Community Partner provides tools that help organizations address many of these barriers directly. Staff can assist clients with completing applications, save applications and return to them later, electronically upload verification documents, monitor application status, and check renewal dates without requiring clients to navigate the process alone. </a:t>
            </a:r>
          </a:p>
          <a:p>
            <a:r>
              <a:rPr lang="en-US" dirty="0"/>
              <a:t>These features can reduce delays, prevent missed deadlines, and make the benefits process much less overwhelming for clients. Rather than waiting until benefits have lapsed, Community Partners can proactively help clients complete required steps and respond to requests for additional information.</a:t>
            </a:r>
          </a:p>
          <a:p>
            <a:r>
              <a:rPr lang="en-US" dirty="0"/>
              <a:t>Ultimately, Community Partner status improves access to public benefits, reduces administrative burden for both clients and staff, and helps organizations provide more timely, coordinated support during periods when individuals may already be facing significant life challenges.</a:t>
            </a:r>
          </a:p>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19</a:t>
            </a:fld>
            <a:endParaRPr lang="en-US"/>
          </a:p>
        </p:txBody>
      </p:sp>
    </p:spTree>
    <p:extLst>
      <p:ext uri="{BB962C8B-B14F-4D97-AF65-F5344CB8AC3E}">
        <p14:creationId xmlns:p14="http://schemas.microsoft.com/office/powerpoint/2010/main" val="30253148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of the barriers we've discussed can all interfere with a person's ability to stay engaged in treatment.</a:t>
            </a:r>
          </a:p>
          <a:p>
            <a:r>
              <a:rPr lang="en-US" dirty="0"/>
              <a:t>Identifying and addressing these practical barriers is a core function of effective case management. When basic needs and access barriers go unaddressed, individuals are more likely to miss appointments, experience interruptions in care, and disengage from treatment. Conversely, helping clients navigate these challenges improves engagement, strengthens continuity of care, and supports long-term participation in treatment.</a:t>
            </a:r>
          </a:p>
          <a:p>
            <a:r>
              <a:rPr lang="en-US" dirty="0"/>
              <a:t>Many of these barriers are directly related to accessing or maintaining public benefits. Helping clients renew Medical Assistance, replace lost documentation, submit required paperwork, or navigate the COMPASS system can remove obstacles that might otherwise interfere with receiving medications, attending appointments, or meeting other recovery goals. Addressing these issues early helps clients stay connected to both treatment and the supports that contribute to recovery.</a:t>
            </a:r>
          </a:p>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20</a:t>
            </a:fld>
            <a:endParaRPr lang="en-US"/>
          </a:p>
        </p:txBody>
      </p:sp>
    </p:spTree>
    <p:extLst>
      <p:ext uri="{BB962C8B-B14F-4D97-AF65-F5344CB8AC3E}">
        <p14:creationId xmlns:p14="http://schemas.microsoft.com/office/powerpoint/2010/main" val="1926727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begin, we have some housekeeping items to review.</a:t>
            </a:r>
            <a:endParaRPr lang="en-US">
              <a:ea typeface="Calibri"/>
              <a:cs typeface="Calibri"/>
            </a:endParaRPr>
          </a:p>
          <a:p>
            <a:endParaRPr lang="en-US"/>
          </a:p>
          <a:p>
            <a:r>
              <a:rPr lang="en-US"/>
              <a:t>Please know that this learning network is being recorded and continued participation constitutes consent to be recorded. All recordings will be added to Tomorrow’s Healthcare for future viewing or to share with individuals in your organization who were unable to participate in this webinar. </a:t>
            </a:r>
          </a:p>
          <a:p>
            <a:endParaRPr lang="en-US"/>
          </a:p>
          <a:p>
            <a:r>
              <a:rPr lang="en-US"/>
              <a:t>If you used a link that was forwarded to you by a colleague and your name is not the name showing up as you on Zoom, it is likely that we will not have your email address to send the LN evaluation reminder and any follow up material. Please put your email address in the chat and we will be sure you receive follow up material.</a:t>
            </a:r>
            <a:endParaRPr lang="en-US">
              <a:ea typeface="Calibri"/>
              <a:cs typeface="Calibri"/>
            </a:endParaRPr>
          </a:p>
          <a:p>
            <a:endParaRPr lang="en-US"/>
          </a:p>
          <a:p>
            <a:r>
              <a:rPr lang="en-US"/>
              <a:t>You can type any questions you have in the chat box during the session, and we’ll answer them throughout the presentation. Please use the “everyone” option when sending your questions. You may also use the Q&amp;A feature, if you prefer. </a:t>
            </a:r>
            <a:endParaRPr lang="en-US">
              <a:ea typeface="Calibri"/>
              <a:cs typeface="Calibri"/>
            </a:endParaRP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At the end of the session, we will share a link in the chat box which will direct you to the session evaluation. </a:t>
            </a:r>
            <a:r>
              <a:rPr lang="en-US">
                <a:latin typeface="Cambria"/>
                <a:ea typeface="Cambria"/>
              </a:rPr>
              <a:t>This is also how you will claim continuing education credits for this session. </a:t>
            </a:r>
            <a:endParaRPr lang="en-US"/>
          </a:p>
          <a:p>
            <a:endParaRPr lang="en-US"/>
          </a:p>
          <a:p>
            <a:r>
              <a:rPr lang="en-US"/>
              <a:t>Next slide, please.</a:t>
            </a:r>
            <a:endParaRPr lang="en-US">
              <a:ea typeface="Calibri"/>
              <a:cs typeface="Calibri"/>
            </a:endParaRPr>
          </a:p>
          <a:p>
            <a:endParaRPr lang="en-US"/>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D6B6D5-F8F3-2A47-89A2-B5B77D2D6E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02190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Many of these factors should, of course, be assessed during enrollment as part of understanding a client's needs and eligibility for benefits. However, these conversations shouldn't stop after intake. Because clients' circumstances often change over time, it's important to revisit these topics throughout care to identify new barriers before they affect access to benefits or services.</a:t>
            </a:r>
          </a:p>
          <a:p>
            <a:r>
              <a:rPr lang="en-US" b="0" dirty="0"/>
              <a:t>These life changes are important opportunities for intervention because they often signal that a client's benefits may need to be updated or renewed.</a:t>
            </a:r>
          </a:p>
          <a:p>
            <a:r>
              <a:rPr lang="en-US" b="0" dirty="0"/>
              <a:t>For example, if a client starts a new job or experiences changes in income or other financial resources, they may need to report those changes to maintain eligibility. If they lose housing or move, they may stop receiving important renewal notices or requests for documentation.</a:t>
            </a:r>
          </a:p>
          <a:p>
            <a:r>
              <a:rPr lang="en-US" b="0" dirty="0"/>
              <a:t>Hospitalization or incarceration can interrupt communication and make it difficult to complete paperwork or respond to deadlines. Pregnancy, the birth of a child, or other household changes may affect benefit eligibility or create opportunities to apply for additional supports.</a:t>
            </a:r>
          </a:p>
          <a:p>
            <a:r>
              <a:rPr lang="en-US" b="0" dirty="0"/>
              <a:t>Something as simple as losing a wallet or important documents can delay an application or renewal if identification or verification is required. Likewise, changes in insurance coverage should prompt a conversation to make sure clients remain connected to the benefits they need.</a:t>
            </a:r>
          </a:p>
          <a:p>
            <a:r>
              <a:rPr lang="en-US" b="0" dirty="0"/>
              <a:t>The key message is that these events should trigger a conversation. Rather than waiting for a client to lose coverage, staff can use these moments to ask whether benefits need to be updated, whether a renewal is coming due, or whether additional assistance might be helpful. Early intervention can prevent unnecessary interruptions in healthcare, medications, food assistance, and other essential services.</a:t>
            </a:r>
          </a:p>
          <a:p>
            <a:endParaRPr lang="en-US" b="0" dirty="0"/>
          </a:p>
        </p:txBody>
      </p:sp>
      <p:sp>
        <p:nvSpPr>
          <p:cNvPr id="4" name="Slide Number Placeholder 3"/>
          <p:cNvSpPr>
            <a:spLocks noGrp="1"/>
          </p:cNvSpPr>
          <p:nvPr>
            <p:ph type="sldNum" sz="quarter" idx="5"/>
          </p:nvPr>
        </p:nvSpPr>
        <p:spPr/>
        <p:txBody>
          <a:bodyPr/>
          <a:lstStyle/>
          <a:p>
            <a:fld id="{57688FCF-0715-2948-AC3D-C3A199CA1425}" type="slidenum">
              <a:rPr lang="en-US" smtClean="0"/>
              <a:t>21</a:t>
            </a:fld>
            <a:endParaRPr lang="en-US"/>
          </a:p>
        </p:txBody>
      </p:sp>
    </p:spTree>
    <p:extLst>
      <p:ext uri="{BB962C8B-B14F-4D97-AF65-F5344CB8AC3E}">
        <p14:creationId xmlns:p14="http://schemas.microsoft.com/office/powerpoint/2010/main" val="1708239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COE care managers play an important role in helping clients navigate benefits and maintain access to needed supports.</a:t>
            </a:r>
          </a:p>
          <a:p>
            <a:r>
              <a:rPr lang="en-US" b="0"/>
              <a:t>This work often begins by identifying benefit needs during intake and ongoing care management contacts. Clients may not always volunteer that they have lost benefits, missed a renewal, or are unsure about their coverage status, so proactive screening and conversation are important.</a:t>
            </a:r>
          </a:p>
          <a:p>
            <a:endParaRPr lang="en-US" b="0"/>
          </a:p>
          <a:p>
            <a:r>
              <a:rPr lang="en-US" b="0"/>
              <a:t>Care managers can also help determine whether benefits are active, pending, or at risk of interruption. Identifying problems early may help prevent disruptions that affect treatment, medications, or access to basic supports.</a:t>
            </a:r>
          </a:p>
          <a:p>
            <a:endParaRPr lang="en-US" b="0"/>
          </a:p>
          <a:p>
            <a:r>
              <a:rPr lang="en-US" b="0"/>
              <a:t>Another key role involves helping clients gather required information and documentation. This may include locating identification, income information, insurance details, or other verification materials needed for applications or renewals.</a:t>
            </a:r>
          </a:p>
          <a:p>
            <a:r>
              <a:rPr lang="en-US" b="0"/>
              <a:t>Depending on the COE and staff role, care managers may also support or assist with benefit applications and renewals, including helping clients understand forms, navigate systems, and electronically submit required documents.</a:t>
            </a:r>
          </a:p>
          <a:p>
            <a:endParaRPr lang="en-US" b="0"/>
          </a:p>
          <a:p>
            <a:r>
              <a:rPr lang="en-US" b="0"/>
              <a:t>Benefits navigation does not end with submission. Care managers may need to monitor deadlines, check renewal status, and follow up after applications are submitted to make sure requested documents are provided and issues are resolved.</a:t>
            </a:r>
          </a:p>
          <a:p>
            <a:endParaRPr lang="en-US" b="0"/>
          </a:p>
          <a:p>
            <a:r>
              <a:rPr lang="en-US" b="0"/>
              <a:t>This work often involves coordination with County Assistance Offices, Community Partners, healthcare providers, housing agencies, and other service organizations to address barriers and support continuity of care.</a:t>
            </a:r>
          </a:p>
          <a:p>
            <a:endParaRPr lang="en-US" b="0"/>
          </a:p>
          <a:p>
            <a:r>
              <a:rPr lang="en-US" b="0"/>
              <a:t>Finally, benefit-related activities should be documented as part of care management when they reflect identified needs, barriers, referrals, coordination, or actions taken to support client stability and treatment engagement.</a:t>
            </a:r>
          </a:p>
          <a:p>
            <a:endParaRPr lang="en-US" b="0"/>
          </a:p>
          <a:p>
            <a:r>
              <a:rPr lang="en-US" b="0"/>
              <a:t>While COE care managers are not expected to be benefits experts, they are often uniquely positioned to recognize problems early and help clients navigate systems that directly affect recovery, treatment access, and overall wellbeing.</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22</a:t>
            </a:fld>
            <a:endParaRPr lang="en-US"/>
          </a:p>
        </p:txBody>
      </p:sp>
    </p:spTree>
    <p:extLst>
      <p:ext uri="{BB962C8B-B14F-4D97-AF65-F5344CB8AC3E}">
        <p14:creationId xmlns:p14="http://schemas.microsoft.com/office/powerpoint/2010/main" val="12535746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going to launch a poll. The first question is how familiar are you with COMPASS on a scale of 1 to 5. 1 being not familiar at all, you know nothing about it and have never used to it and 5 being you are extremely familiar and use it with most clients. </a:t>
            </a:r>
          </a:p>
          <a:p>
            <a:endParaRPr lang="en-US" dirty="0"/>
          </a:p>
          <a:p>
            <a:r>
              <a:rPr lang="en-US" dirty="0"/>
              <a:t>The second question asks if you or your organization are compass community partners? </a:t>
            </a:r>
          </a:p>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23</a:t>
            </a:fld>
            <a:endParaRPr lang="en-US"/>
          </a:p>
        </p:txBody>
      </p:sp>
    </p:spTree>
    <p:extLst>
      <p:ext uri="{BB962C8B-B14F-4D97-AF65-F5344CB8AC3E}">
        <p14:creationId xmlns:p14="http://schemas.microsoft.com/office/powerpoint/2010/main" val="23644527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3C72C-075D-0123-3F3B-9BECAC502C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A46130-14A7-8BFF-B156-26A3095B31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D7934D-9E41-AA9C-8945-D9882CEE2657}"/>
              </a:ext>
            </a:extLst>
          </p:cNvPr>
          <p:cNvSpPr>
            <a:spLocks noGrp="1"/>
          </p:cNvSpPr>
          <p:nvPr>
            <p:ph type="body" idx="1"/>
          </p:nvPr>
        </p:nvSpPr>
        <p:spPr/>
        <p:txBody>
          <a:bodyPr/>
          <a:lstStyle/>
          <a:p>
            <a:endParaRPr lang="en-US" sz="1800"/>
          </a:p>
        </p:txBody>
      </p:sp>
      <p:sp>
        <p:nvSpPr>
          <p:cNvPr id="4" name="Slide Number Placeholder 3">
            <a:extLst>
              <a:ext uri="{FF2B5EF4-FFF2-40B4-BE49-F238E27FC236}">
                <a16:creationId xmlns:a16="http://schemas.microsoft.com/office/drawing/2014/main" id="{A36024F4-8F43-3C22-E4C9-FC88732D75A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5CE18F-6684-480D-B031-E9161F0647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08090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Organizations in Pennsylvania, such as hospitals, coalitions, church groups, and other community-based organizations, </a:t>
            </a:r>
            <a:r>
              <a:rPr lang="en-US" b="1"/>
              <a:t>that</a:t>
            </a:r>
            <a:r>
              <a:rPr lang="en-US"/>
              <a:t> assist residents in applying for health and human services can register to become COMPASS Community Partners. </a:t>
            </a:r>
          </a:p>
          <a:p>
            <a:pPr marL="171450" indent="-171450">
              <a:buFont typeface="Arial" panose="020B0604020202020204" pitchFamily="34" charset="0"/>
              <a:buChar char="•"/>
            </a:pPr>
            <a:r>
              <a:rPr lang="en-US"/>
              <a:t>This partnership allows you to streamline the application process for programs like Medicaid, the Children's Health Insurance Program (CHIP), food assistance, and other essential services. </a:t>
            </a:r>
          </a:p>
          <a:p>
            <a:pPr marL="171450" indent="-171450">
              <a:buFont typeface="Arial" panose="020B0604020202020204" pitchFamily="34" charset="0"/>
              <a:buChar char="•"/>
            </a:pPr>
            <a:r>
              <a:rPr lang="en-US"/>
              <a:t>COEs are well positioned to be COMPASS community partners because of their focus on providing care management to help clients access the services they need and their commitment to integrated health.</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25</a:t>
            </a:fld>
            <a:endParaRPr lang="en-US"/>
          </a:p>
        </p:txBody>
      </p:sp>
    </p:spTree>
    <p:extLst>
      <p:ext uri="{BB962C8B-B14F-4D97-AF65-F5344CB8AC3E}">
        <p14:creationId xmlns:p14="http://schemas.microsoft.com/office/powerpoint/2010/main" val="33828248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64EE0-8739-C4F9-DD95-B992272CD5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D6AA75-40C4-E69B-15E2-C251E8E112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4E5CD-6FA3-E121-FDAD-403F062214C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Compass Community Partners offers a robust platform that centralizes all application-related activities, allowing users to submit and track all applications in one convenient location. Authorized individuals can e-sign applications on behalf of applicants, streamlining the process and ensuring timely submissions. Users can access both saved and submitted applications for up to 180 days, providing ample time to review and manage documents. The platform also enables users to view the status of submitted applications and submit documents electronically on behalf of applicants and recipients. For enhanced oversight, users can generate quick reports and detailed reports of applications through a comprehensive search function. Additionally, users can view messages and access essential forms, links, and other publications, ensuring they have all the resources they need at their fingertips.</a:t>
            </a:r>
          </a:p>
          <a:p>
            <a:endParaRPr lang="en-US"/>
          </a:p>
        </p:txBody>
      </p:sp>
      <p:sp>
        <p:nvSpPr>
          <p:cNvPr id="4" name="Slide Number Placeholder 3">
            <a:extLst>
              <a:ext uri="{FF2B5EF4-FFF2-40B4-BE49-F238E27FC236}">
                <a16:creationId xmlns:a16="http://schemas.microsoft.com/office/drawing/2014/main" id="{D2898E35-187A-4E12-5106-A4EC93810FE4}"/>
              </a:ext>
            </a:extLst>
          </p:cNvPr>
          <p:cNvSpPr>
            <a:spLocks noGrp="1"/>
          </p:cNvSpPr>
          <p:nvPr>
            <p:ph type="sldNum" sz="quarter" idx="5"/>
          </p:nvPr>
        </p:nvSpPr>
        <p:spPr/>
        <p:txBody>
          <a:bodyPr/>
          <a:lstStyle/>
          <a:p>
            <a:fld id="{AF90570C-BE98-3142-8567-CC5EE03980EA}" type="slidenum">
              <a:rPr lang="en-US" smtClean="0"/>
              <a:t>26</a:t>
            </a:fld>
            <a:endParaRPr lang="en-US"/>
          </a:p>
        </p:txBody>
      </p:sp>
    </p:spTree>
    <p:extLst>
      <p:ext uri="{BB962C8B-B14F-4D97-AF65-F5344CB8AC3E}">
        <p14:creationId xmlns:p14="http://schemas.microsoft.com/office/powerpoint/2010/main" val="18592459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register as a COMPASS Community Partner, start by ensuring you have your Federal Employer Identification Number (FEIN) ready. Navigate to the COMPASS registration page, complete the necessary information, and submit the form to register your organization. </a:t>
            </a:r>
          </a:p>
          <a:p>
            <a:endParaRPr lang="en-US"/>
          </a:p>
          <a:p>
            <a:r>
              <a:rPr lang="en-US"/>
              <a:t>Next, select 1-4 individuals to serve as Delegated Administrators (DAs), enter their details in the system, and submit. These DAs will have the authority to approve or reject additional users within your organization. </a:t>
            </a:r>
          </a:p>
          <a:p>
            <a:endParaRPr lang="en-US"/>
          </a:p>
          <a:p>
            <a:r>
              <a:rPr lang="en-US"/>
              <a:t>For registering additional users, input their details and submit the forms for DA approval. Users are assigned to specific locations within the organization and can only view applications from their respective locations. Complete directions can be found on </a:t>
            </a:r>
            <a:r>
              <a:rPr lang="en-US" sz="1200">
                <a:effectLst/>
                <a:latin typeface="Calibri" panose="020F0502020204030204" pitchFamily="34" charset="0"/>
                <a:ea typeface="Calibri" panose="020F0502020204030204" pitchFamily="34" charset="0"/>
                <a:cs typeface="Arial" panose="020B0604020202020204" pitchFamily="34" charset="0"/>
              </a:rPr>
              <a:t>the community partner online self-registration quick reference guide  linked on </a:t>
            </a:r>
            <a:r>
              <a:rPr lang="en-US"/>
              <a:t>the Resources slide in this presentation</a:t>
            </a:r>
          </a:p>
          <a:p>
            <a:endParaRPr lang="en-US"/>
          </a:p>
          <a:p>
            <a:r>
              <a:rPr lang="en-US"/>
              <a:t>*pause*</a:t>
            </a:r>
          </a:p>
          <a:p>
            <a:r>
              <a:rPr lang="en-US"/>
              <a:t>Next, Elizabeth will walk us through how to navigate COMPASS for Community partners</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27</a:t>
            </a:fld>
            <a:endParaRPr lang="en-US"/>
          </a:p>
        </p:txBody>
      </p:sp>
    </p:spTree>
    <p:extLst>
      <p:ext uri="{BB962C8B-B14F-4D97-AF65-F5344CB8AC3E}">
        <p14:creationId xmlns:p14="http://schemas.microsoft.com/office/powerpoint/2010/main" val="17238170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will not review all the functionality of the CCP website but aim to provide a broad overview. There are numerous tools available to help </a:t>
            </a:r>
            <a:r>
              <a:rPr lang="en-US" b="1"/>
              <a:t>Community Partners </a:t>
            </a:r>
            <a:r>
              <a:rPr lang="en-US"/>
              <a:t>navigate the </a:t>
            </a:r>
            <a:r>
              <a:rPr lang="en-US" b="1"/>
              <a:t>COMPASS</a:t>
            </a:r>
            <a:r>
              <a:rPr lang="en-US"/>
              <a:t> system effectively. On the resources slide in this presentation is a list of tools that can be used to navigate COMPASS.</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28</a:t>
            </a:fld>
            <a:endParaRPr lang="en-US"/>
          </a:p>
        </p:txBody>
      </p:sp>
    </p:spTree>
    <p:extLst>
      <p:ext uri="{BB962C8B-B14F-4D97-AF65-F5344CB8AC3E}">
        <p14:creationId xmlns:p14="http://schemas.microsoft.com/office/powerpoint/2010/main" val="680828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&lt;Click&gt; The Message Center at the top of the screen serves as an essential hub for information from the commonwealth, providing updates on events, system changes, and new features that may affect the organization. Messages are displayed by posting date and are automatically removed upon expiration, ensuring that users are always informed and can take timely actions based on the latest updates.</a:t>
            </a:r>
          </a:p>
          <a:p>
            <a:r>
              <a:rPr lang="en-US"/>
              <a:t>&lt;Click&gt; "Applications your organization recently saved" can also be viewed and accessed on this homepage, making it easy to return to the ones you've worked on most recently.</a:t>
            </a:r>
          </a:p>
          <a:p>
            <a:r>
              <a:rPr lang="en-US"/>
              <a:t>&lt;Click&gt; On the dashboard sidebar, the “Quick Reports” tab summarizes the number of e-Forms submitted by your organization by county and benefits for the previous month, with more detailed reports available on the Search page.</a:t>
            </a:r>
          </a:p>
          <a:p>
            <a:r>
              <a:rPr lang="en-US"/>
              <a:t>&lt;Click&gt;  </a:t>
            </a:r>
            <a:r>
              <a:rPr lang="en-US">
                <a:ea typeface="Calibri"/>
                <a:cs typeface="Calibri"/>
              </a:rPr>
              <a:t>Also under the dashboard, </a:t>
            </a:r>
            <a:r>
              <a:rPr lang="en-US"/>
              <a:t>The “Information” tab offers links to benefits, downloadable forms, and other useful resources</a:t>
            </a:r>
          </a:p>
          <a:p>
            <a:r>
              <a:rPr lang="en-US"/>
              <a:t>&lt;Click&gt; The “Administration” tab contains information and links related to user and organization management. Access to this tab depends on the Community Partner's Delegated Administrator permissions, so not all users will see it.</a:t>
            </a:r>
          </a:p>
          <a:p>
            <a:r>
              <a:rPr lang="en-US"/>
              <a:t>&lt;Click&gt; The 'Search Applications’ tab in the sidebar can be used to find applications saved or submitted by your organization. Enter one or more search criteria and click "Search." You can export your search results to Excel or view them as a PDF.</a:t>
            </a:r>
            <a:endParaRPr lang="en-US">
              <a:ea typeface="Calibri"/>
              <a:cs typeface="Calibri"/>
            </a:endParaRPr>
          </a:p>
          <a:p>
            <a:r>
              <a:rPr lang="en-US"/>
              <a:t>&lt;Click&gt; Community Partners can also help current recipients submit documents through the 'Attach a File for a Recipient' or 'Scan Documents for a Recipient' buttons in the Dashboard sidebar.</a:t>
            </a:r>
          </a:p>
          <a:p>
            <a:r>
              <a:rPr lang="en-US"/>
              <a:t>&lt;Click&gt; If you navigate to the “check renewal date” tab you can look up renewal dates for all benefits. To do this you will need the Head of Household's Social Security Number or MCI # / Medicaid ID / EBT Card #, along with the Case Record number. </a:t>
            </a:r>
          </a:p>
          <a:p>
            <a:r>
              <a:rPr lang="en-US"/>
              <a:t>We will review the tabs under MA providers on the next slide but will not review the information under “Correctional facilities” because this does not apply to COEs</a:t>
            </a:r>
          </a:p>
        </p:txBody>
      </p:sp>
      <p:sp>
        <p:nvSpPr>
          <p:cNvPr id="4" name="Slide Number Placeholder 3"/>
          <p:cNvSpPr>
            <a:spLocks noGrp="1"/>
          </p:cNvSpPr>
          <p:nvPr>
            <p:ph type="sldNum" sz="quarter" idx="5"/>
          </p:nvPr>
        </p:nvSpPr>
        <p:spPr/>
        <p:txBody>
          <a:bodyPr/>
          <a:lstStyle/>
          <a:p>
            <a:fld id="{3045C7EA-19B5-4150-80FA-1F559A2101D9}" type="slidenum">
              <a:rPr lang="en-US" smtClean="0"/>
              <a:t>29</a:t>
            </a:fld>
            <a:endParaRPr lang="en-US"/>
          </a:p>
        </p:txBody>
      </p:sp>
    </p:spTree>
    <p:extLst>
      <p:ext uri="{BB962C8B-B14F-4D97-AF65-F5344CB8AC3E}">
        <p14:creationId xmlns:p14="http://schemas.microsoft.com/office/powerpoint/2010/main" val="16970526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check if someone is eligible for Medical Assistance (MA), &lt;Click&gt; </a:t>
            </a:r>
            <a:r>
              <a:rPr lang="en-US" b="1"/>
              <a:t>click</a:t>
            </a:r>
            <a:r>
              <a:rPr lang="en-US"/>
              <a:t> the PE Worksheet button on the home screen and enter the required information using a valid MA Provider Number. After submitting the worksheet, you will see if they are eligible. If eligible, submit a COMPASS PE worksheet or ongoing MA application and be sure to give the applicant a copy of the worksheet. If ineligible, assist them with a COMPASS MA application and then provide them with a copy of the worksheet.</a:t>
            </a:r>
          </a:p>
        </p:txBody>
      </p:sp>
      <p:sp>
        <p:nvSpPr>
          <p:cNvPr id="4" name="Slide Number Placeholder 3"/>
          <p:cNvSpPr>
            <a:spLocks noGrp="1"/>
          </p:cNvSpPr>
          <p:nvPr>
            <p:ph type="sldNum" sz="quarter" idx="5"/>
          </p:nvPr>
        </p:nvSpPr>
        <p:spPr/>
        <p:txBody>
          <a:bodyPr/>
          <a:lstStyle/>
          <a:p>
            <a:fld id="{3045C7EA-19B5-4150-80FA-1F559A2101D9}" type="slidenum">
              <a:rPr lang="en-US" smtClean="0"/>
              <a:t>30</a:t>
            </a:fld>
            <a:endParaRPr lang="en-US"/>
          </a:p>
        </p:txBody>
      </p:sp>
    </p:spTree>
    <p:extLst>
      <p:ext uri="{BB962C8B-B14F-4D97-AF65-F5344CB8AC3E}">
        <p14:creationId xmlns:p14="http://schemas.microsoft.com/office/powerpoint/2010/main" val="2236000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a:solidFill>
                  <a:schemeClr val="tx1"/>
                </a:solidFill>
                <a:effectLst/>
                <a:latin typeface="+mn-lt"/>
                <a:ea typeface="+mn-ea"/>
                <a:cs typeface="+mn-cs"/>
              </a:rPr>
              <a:t>This session is approved for 1.25 hours of continuing education credit.</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3</a:t>
            </a:fld>
            <a:endParaRPr lang="en-US"/>
          </a:p>
        </p:txBody>
      </p:sp>
    </p:spTree>
    <p:extLst>
      <p:ext uri="{BB962C8B-B14F-4D97-AF65-F5344CB8AC3E}">
        <p14:creationId xmlns:p14="http://schemas.microsoft.com/office/powerpoint/2010/main" val="37963198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To start a new application, gather necessary information such as household income, Social Security numbers, health insurance, housing, utilities, resources, and proof of citizenship or identity. If applying on behalf of someone, ensure you have their permission to submit a pre-populated application. You can give the e-Form number and password to your client so they can check their application status. Make sure to write down and securely store the e-Form number and password as well. </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31</a:t>
            </a:fld>
            <a:endParaRPr lang="en-US"/>
          </a:p>
        </p:txBody>
      </p:sp>
    </p:spTree>
    <p:extLst>
      <p:ext uri="{BB962C8B-B14F-4D97-AF65-F5344CB8AC3E}">
        <p14:creationId xmlns:p14="http://schemas.microsoft.com/office/powerpoint/2010/main" val="29721824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For the </a:t>
            </a:r>
            <a:r>
              <a:rPr lang="en-US" b="1"/>
              <a:t>Household</a:t>
            </a:r>
            <a:r>
              <a:rPr lang="en-US"/>
              <a:t> section, enter the head of household's information and add other household members. Confirm the head of household and provide the mailing address and optional contact information. In the </a:t>
            </a:r>
            <a:r>
              <a:rPr lang="en-US" b="1"/>
              <a:t>Benefits</a:t>
            </a:r>
            <a:r>
              <a:rPr lang="en-US"/>
              <a:t> section, select all benefits the household is applying for and specify which household members are applying for each benefit. In the </a:t>
            </a:r>
            <a:r>
              <a:rPr lang="en-US" b="1"/>
              <a:t>Individual Details</a:t>
            </a:r>
            <a:r>
              <a:rPr lang="en-US"/>
              <a:t> section, answer questions about the household and each individual member. </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32</a:t>
            </a:fld>
            <a:endParaRPr lang="en-US"/>
          </a:p>
        </p:txBody>
      </p:sp>
    </p:spTree>
    <p:extLst>
      <p:ext uri="{BB962C8B-B14F-4D97-AF65-F5344CB8AC3E}">
        <p14:creationId xmlns:p14="http://schemas.microsoft.com/office/powerpoint/2010/main" val="4248732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For the </a:t>
            </a:r>
            <a:r>
              <a:rPr lang="en-US" b="1"/>
              <a:t>Income</a:t>
            </a:r>
            <a:r>
              <a:rPr lang="en-US"/>
              <a:t> section, answer questions about household income, which may require details from the client. In the </a:t>
            </a:r>
            <a:r>
              <a:rPr lang="en-US" b="1"/>
              <a:t>Expenses</a:t>
            </a:r>
            <a:r>
              <a:rPr lang="en-US"/>
              <a:t> section, provide information about the client’s household expenses. In the </a:t>
            </a:r>
            <a:r>
              <a:rPr lang="en-US" b="1"/>
              <a:t>Resources</a:t>
            </a:r>
            <a:r>
              <a:rPr lang="en-US"/>
              <a:t> section, enter information on resources such as bank accounts, vehicles, and property.</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33</a:t>
            </a:fld>
            <a:endParaRPr lang="en-US"/>
          </a:p>
        </p:txBody>
      </p:sp>
    </p:spTree>
    <p:extLst>
      <p:ext uri="{BB962C8B-B14F-4D97-AF65-F5344CB8AC3E}">
        <p14:creationId xmlns:p14="http://schemas.microsoft.com/office/powerpoint/2010/main" val="15835124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For the </a:t>
            </a:r>
            <a:r>
              <a:rPr lang="en-US" b="1"/>
              <a:t>Insurance</a:t>
            </a:r>
            <a:r>
              <a:rPr lang="en-US"/>
              <a:t> section, answer insurance questions based on the requested benefits, this may require details from the client. During the </a:t>
            </a:r>
            <a:r>
              <a:rPr lang="en-US" b="1"/>
              <a:t>Review</a:t>
            </a:r>
            <a:r>
              <a:rPr lang="en-US"/>
              <a:t> process, ensure all questions are answered and correct any remaining issues. This includes reviewing sections on benefits, summary, routing and provider information, managed care organization, additional information, and voter registration. Finally, in the </a:t>
            </a:r>
            <a:r>
              <a:rPr lang="en-US" b="1"/>
              <a:t>Submit e-Form</a:t>
            </a:r>
            <a:r>
              <a:rPr lang="en-US"/>
              <a:t> section, finalize and submit the application.</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34</a:t>
            </a:fld>
            <a:endParaRPr lang="en-US"/>
          </a:p>
        </p:txBody>
      </p:sp>
    </p:spTree>
    <p:extLst>
      <p:ext uri="{BB962C8B-B14F-4D97-AF65-F5344CB8AC3E}">
        <p14:creationId xmlns:p14="http://schemas.microsoft.com/office/powerpoint/2010/main" val="3310558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helping someone apply for or renew benefits through COMPASS, one of the biggest barriers is simply having the required documentation available. Many applications cannot be processed until the appropriate verification has been received.</a:t>
            </a:r>
          </a:p>
          <a:p>
            <a:r>
              <a:rPr lang="en-US" dirty="0"/>
              <a:t>While the exact requirements depend on the benefits being requested, there are several documents that are commonly needed. These often include proof of identity, Social Security numbers for household members, proof of income, health insurance information, proof of address, and information about household resources such as bank accounts. Some programs may also require utility bills or proof of citizenship or immigration status. </a:t>
            </a:r>
          </a:p>
          <a:p>
            <a:r>
              <a:rPr lang="en-US" dirty="0"/>
              <a:t>It's also important to remember that not every document is required for every application. After an application is submitted, COMPASS identifies exactly what verification is needed. If additional documentation is required, Community Partners can electronically upload those documents through the system, helping avoid delays and reducing the need for clients to mail or hand-deliver paperwork. </a:t>
            </a:r>
          </a:p>
          <a:p>
            <a:r>
              <a:rPr lang="en-US" dirty="0"/>
              <a:t>Helping clients gather these documents before they begin—or as soon as they're requested—can make the application or renewal process much smoother and reduce interruptions in benefits.</a:t>
            </a:r>
          </a:p>
          <a:p>
            <a:endParaRPr lang="en-US" dirty="0"/>
          </a:p>
        </p:txBody>
      </p:sp>
      <p:sp>
        <p:nvSpPr>
          <p:cNvPr id="4" name="Slide Number Placeholder 3"/>
          <p:cNvSpPr>
            <a:spLocks noGrp="1"/>
          </p:cNvSpPr>
          <p:nvPr>
            <p:ph type="sldNum" sz="quarter" idx="5"/>
          </p:nvPr>
        </p:nvSpPr>
        <p:spPr/>
        <p:txBody>
          <a:bodyPr/>
          <a:lstStyle/>
          <a:p>
            <a:fld id="{57688FCF-0715-2948-AC3D-C3A199CA1425}" type="slidenum">
              <a:rPr lang="en-US" smtClean="0"/>
              <a:t>35</a:t>
            </a:fld>
            <a:endParaRPr lang="en-US"/>
          </a:p>
        </p:txBody>
      </p:sp>
    </p:spTree>
    <p:extLst>
      <p:ext uri="{BB962C8B-B14F-4D97-AF65-F5344CB8AC3E}">
        <p14:creationId xmlns:p14="http://schemas.microsoft.com/office/powerpoint/2010/main" val="8327429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process for renewing benefits initially mirrors that of applying for them, with the key distinction being that the information will be prepopulated. Once you initiate the renewal by clicking the "RENEW BENEFITS" button, the system will auto-fill relevant details based on the individual's existing records. This streamlines the process, requiring you to review and update any necessary information before submitting the renewal. The steps for reviewing and updating household information, selecting benefits, and completing necessary sections remain the same, ensuring a smooth renewal process while maintaining accuracy and eligibility compliance.</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36</a:t>
            </a:fld>
            <a:endParaRPr lang="en-US"/>
          </a:p>
        </p:txBody>
      </p:sp>
    </p:spTree>
    <p:extLst>
      <p:ext uri="{BB962C8B-B14F-4D97-AF65-F5344CB8AC3E}">
        <p14:creationId xmlns:p14="http://schemas.microsoft.com/office/powerpoint/2010/main" val="14959994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Whether you are completing a new application or an application renewal there are some important steps for submitting these applications. At this stage, you'll have the option to view, save, and/or print the e-Form for your records, examine the e-Signed page, or choose to have the signature page mailed to the client. Remember, once you submit the application, no further changes can be made. Upon submission, you'll receive a confirmation, congratulating you on completing and submitting your application. Take the opportunity to review the summary of your submission by clicking the "View Summary" button and ensure all necessary verification documents are in order by checking the "View Required Documents" section. If no verification is needed, COMPASS will indicate this. For those requiring verification, attach the necessary documents electronically using the "Attach A File" button. Note that eligibility results may be accessible on the Confirmation page; be sure to review them with the applicant and await further notice regarding eligibility. It may take a client some time to gather the needed documents and in that case, you can retrieve the application from your home screen and provide verification documentation at a later date.</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37</a:t>
            </a:fld>
            <a:endParaRPr lang="en-US"/>
          </a:p>
        </p:txBody>
      </p:sp>
    </p:spTree>
    <p:extLst>
      <p:ext uri="{BB962C8B-B14F-4D97-AF65-F5344CB8AC3E}">
        <p14:creationId xmlns:p14="http://schemas.microsoft.com/office/powerpoint/2010/main" val="26297783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Becoming a COMPASS Community Partner can provide several practical advantages for both clients and organizations. While the platform is designed to support benefits access, it can also strengthen care coordination and reduce barriers that often interfere with treatment engagement.</a:t>
            </a:r>
          </a:p>
          <a:p>
            <a:r>
              <a:rPr lang="en-US" b="0"/>
              <a:t>First, Community Partner status can help reduce client burden. Many clients experience challenges with technology, paperwork, transportation, or understanding the application process. Having staff available to assist with applications and renewals can make the process more manageable and less overwhelming.</a:t>
            </a:r>
          </a:p>
          <a:p>
            <a:r>
              <a:rPr lang="en-US" b="0"/>
              <a:t>Community Partners also benefit from faster document submission. Rather than relying on mail or clients independently delivering paperwork, required documents can be uploaded electronically through COMPASS. This may help prevent delays and reduce the likelihood of missing deadlines.</a:t>
            </a:r>
          </a:p>
          <a:p>
            <a:r>
              <a:rPr lang="en-US" b="0"/>
              <a:t>Another advantage is improved follow-up and tracking. Community Partners can save, monitor, and review applications, helping staff know where clients are in the process and identify issues that may require additional follow-up or support.</a:t>
            </a:r>
          </a:p>
          <a:p>
            <a:r>
              <a:rPr lang="en-US" b="0"/>
              <a:t>This often leads to better coordination across systems and providers. COE staff can work more effectively with County Assistance Offices, healthcare providers, housing supports, and other community partners when they have clearer information about application status and benefit-related needs.</a:t>
            </a:r>
          </a:p>
          <a:p>
            <a:r>
              <a:rPr lang="en-US" b="0"/>
              <a:t>These efforts support increased continuity of care. When benefits remain active, clients are more likely to maintain access to treatment, medications, healthcare services, and basic supports that contribute to recovery and overall stability.</a:t>
            </a:r>
          </a:p>
          <a:p>
            <a:endParaRPr lang="en-US" b="0"/>
          </a:p>
        </p:txBody>
      </p:sp>
      <p:sp>
        <p:nvSpPr>
          <p:cNvPr id="4" name="Slide Number Placeholder 3"/>
          <p:cNvSpPr>
            <a:spLocks noGrp="1"/>
          </p:cNvSpPr>
          <p:nvPr>
            <p:ph type="sldNum" sz="quarter" idx="5"/>
          </p:nvPr>
        </p:nvSpPr>
        <p:spPr/>
        <p:txBody>
          <a:bodyPr/>
          <a:lstStyle/>
          <a:p>
            <a:fld id="{57688FCF-0715-2948-AC3D-C3A199CA1425}" type="slidenum">
              <a:rPr lang="en-US" smtClean="0"/>
              <a:t>38</a:t>
            </a:fld>
            <a:endParaRPr lang="en-US"/>
          </a:p>
        </p:txBody>
      </p:sp>
    </p:spTree>
    <p:extLst>
      <p:ext uri="{BB962C8B-B14F-4D97-AF65-F5344CB8AC3E}">
        <p14:creationId xmlns:p14="http://schemas.microsoft.com/office/powerpoint/2010/main" val="20359078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t>For those of you who are not Compass Community Partners</a:t>
            </a:r>
          </a:p>
          <a:p>
            <a:endParaRPr lang="en-US" sz="1800"/>
          </a:p>
          <a:p>
            <a:r>
              <a:rPr lang="en-US" sz="1800"/>
              <a:t>Who helps with applications? </a:t>
            </a:r>
          </a:p>
          <a:p>
            <a:r>
              <a:rPr lang="en-US" sz="1800"/>
              <a:t>What works well? </a:t>
            </a:r>
          </a:p>
          <a:p>
            <a:r>
              <a:rPr lang="en-US" sz="1800"/>
              <a:t>Where are gaps? </a:t>
            </a:r>
          </a:p>
          <a:p>
            <a:r>
              <a:rPr lang="en-US" sz="1800"/>
              <a:t>What would improve the process?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5CE18F-6684-480D-B031-E9161F0647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12715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40</a:t>
            </a:fld>
            <a:endParaRPr lang="en-US"/>
          </a:p>
        </p:txBody>
      </p:sp>
    </p:spTree>
    <p:extLst>
      <p:ext uri="{BB962C8B-B14F-4D97-AF65-F5344CB8AC3E}">
        <p14:creationId xmlns:p14="http://schemas.microsoft.com/office/powerpoint/2010/main" val="1444380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 members of the planning committee nor presenters have conflicts to disclose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5CE18F-6684-480D-B031-E9161F0647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48324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Read slide</a:t>
            </a:r>
          </a:p>
          <a:p>
            <a:endParaRPr lang="en-US"/>
          </a:p>
          <a:p>
            <a:r>
              <a:rPr lang="en-US" b="1"/>
              <a:t>Drop Scenario in the chat</a:t>
            </a:r>
          </a:p>
        </p:txBody>
      </p:sp>
      <p:sp>
        <p:nvSpPr>
          <p:cNvPr id="4" name="Slide Number Placeholder 3"/>
          <p:cNvSpPr>
            <a:spLocks noGrp="1"/>
          </p:cNvSpPr>
          <p:nvPr>
            <p:ph type="sldNum" sz="quarter" idx="5"/>
          </p:nvPr>
        </p:nvSpPr>
        <p:spPr/>
        <p:txBody>
          <a:bodyPr/>
          <a:lstStyle/>
          <a:p>
            <a:fld id="{57688FCF-0715-2948-AC3D-C3A199CA1425}" type="slidenum">
              <a:rPr lang="en-US" smtClean="0"/>
              <a:t>41</a:t>
            </a:fld>
            <a:endParaRPr lang="en-US"/>
          </a:p>
        </p:txBody>
      </p:sp>
    </p:spTree>
    <p:extLst>
      <p:ext uri="{BB962C8B-B14F-4D97-AF65-F5344CB8AC3E}">
        <p14:creationId xmlns:p14="http://schemas.microsoft.com/office/powerpoint/2010/main" val="22624195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benefits or supports may be relevant for Maria?</a:t>
            </a:r>
            <a:br>
              <a:rPr lang="en-US"/>
            </a:br>
            <a:r>
              <a:rPr lang="en-US"/>
              <a:t>• Medical Assistance (MA)</a:t>
            </a:r>
            <a:br>
              <a:rPr lang="en-US"/>
            </a:br>
            <a:r>
              <a:rPr lang="en-US"/>
              <a:t>• SNAP/Food Assistance</a:t>
            </a:r>
            <a:br>
              <a:rPr lang="en-US"/>
            </a:br>
            <a:r>
              <a:rPr lang="en-US"/>
              <a:t>• Housing-related resources</a:t>
            </a:r>
            <a:br>
              <a:rPr lang="en-US"/>
            </a:br>
            <a:r>
              <a:rPr lang="en-US"/>
              <a:t>• Cash assistance or other public benefits</a:t>
            </a:r>
            <a:br>
              <a:rPr lang="en-US"/>
            </a:br>
            <a:r>
              <a:rPr lang="en-US"/>
              <a:t>• Transportation or supportive services</a:t>
            </a:r>
          </a:p>
          <a:p>
            <a:r>
              <a:rPr lang="en-US"/>
              <a:t>What information would you gather before starting a COMPASS application or renewal?</a:t>
            </a:r>
            <a:br>
              <a:rPr lang="en-US"/>
            </a:br>
            <a:r>
              <a:rPr lang="en-US"/>
              <a:t>• Household information</a:t>
            </a:r>
            <a:br>
              <a:rPr lang="en-US"/>
            </a:br>
            <a:r>
              <a:rPr lang="en-US"/>
              <a:t>• Income and employment status</a:t>
            </a:r>
            <a:br>
              <a:rPr lang="en-US"/>
            </a:br>
            <a:r>
              <a:rPr lang="en-US"/>
              <a:t>• Social Security number or identifying information</a:t>
            </a:r>
            <a:br>
              <a:rPr lang="en-US"/>
            </a:br>
            <a:r>
              <a:rPr lang="en-US"/>
              <a:t>• Insurance status</a:t>
            </a:r>
            <a:br>
              <a:rPr lang="en-US"/>
            </a:br>
            <a:r>
              <a:rPr lang="en-US"/>
              <a:t>• Mailing address or contact information</a:t>
            </a:r>
            <a:br>
              <a:rPr lang="en-US"/>
            </a:br>
            <a:r>
              <a:rPr lang="en-US"/>
              <a:t>• Available documentation or verification materials</a:t>
            </a:r>
            <a:br>
              <a:rPr lang="en-US"/>
            </a:br>
            <a:r>
              <a:rPr lang="en-US"/>
              <a:t>• Permission to assist with or submit an application</a:t>
            </a:r>
          </a:p>
          <a:p>
            <a:r>
              <a:rPr lang="en-US"/>
              <a:t>What barriers may interfere with Maria successfully completing the process?</a:t>
            </a:r>
            <a:br>
              <a:rPr lang="en-US"/>
            </a:br>
            <a:r>
              <a:rPr lang="en-US"/>
              <a:t>• Housing instability</a:t>
            </a:r>
            <a:br>
              <a:rPr lang="en-US"/>
            </a:br>
            <a:r>
              <a:rPr lang="en-US"/>
              <a:t>• Lost paperwork</a:t>
            </a:r>
            <a:br>
              <a:rPr lang="en-US"/>
            </a:br>
            <a:r>
              <a:rPr lang="en-US"/>
              <a:t>• Limited phone or internet access</a:t>
            </a:r>
            <a:br>
              <a:rPr lang="en-US"/>
            </a:br>
            <a:r>
              <a:rPr lang="en-US"/>
              <a:t>• Lack of printer/scanner</a:t>
            </a:r>
            <a:br>
              <a:rPr lang="en-US"/>
            </a:br>
            <a:r>
              <a:rPr lang="en-US"/>
              <a:t>• Difficulty understanding application requirements</a:t>
            </a:r>
            <a:br>
              <a:rPr lang="en-US"/>
            </a:br>
            <a:r>
              <a:rPr lang="en-US"/>
              <a:t>• Competing priorities and stress</a:t>
            </a:r>
            <a:br>
              <a:rPr lang="en-US"/>
            </a:br>
            <a:r>
              <a:rPr lang="en-US"/>
              <a:t>• Fear or frustration related to benefits systems</a:t>
            </a:r>
          </a:p>
          <a:p>
            <a:r>
              <a:rPr lang="en-US"/>
              <a:t>How could a COE care manager support Maria through this process?</a:t>
            </a:r>
            <a:br>
              <a:rPr lang="en-US"/>
            </a:br>
            <a:r>
              <a:rPr lang="en-US"/>
              <a:t>• Helping determine benefit needs</a:t>
            </a:r>
            <a:br>
              <a:rPr lang="en-US"/>
            </a:br>
            <a:r>
              <a:rPr lang="en-US"/>
              <a:t>• Reviewing renewal or application requirements</a:t>
            </a:r>
            <a:br>
              <a:rPr lang="en-US"/>
            </a:br>
            <a:r>
              <a:rPr lang="en-US"/>
              <a:t>• Assisting with document gathering</a:t>
            </a:r>
            <a:br>
              <a:rPr lang="en-US"/>
            </a:br>
            <a:r>
              <a:rPr lang="en-US"/>
              <a:t>• Supporting electronic submission and follow-up</a:t>
            </a:r>
            <a:br>
              <a:rPr lang="en-US"/>
            </a:br>
            <a:r>
              <a:rPr lang="en-US"/>
              <a:t>• Monitoring deadlines and renewal status</a:t>
            </a:r>
            <a:br>
              <a:rPr lang="en-US"/>
            </a:br>
            <a:r>
              <a:rPr lang="en-US"/>
              <a:t>• Providing encouragement and ongoing navigation support</a:t>
            </a:r>
          </a:p>
          <a:p>
            <a:r>
              <a:rPr lang="en-US"/>
              <a:t>How might COMPASS Community Partner status support this process?</a:t>
            </a:r>
            <a:br>
              <a:rPr lang="en-US"/>
            </a:br>
            <a:r>
              <a:rPr lang="en-US"/>
              <a:t>• Ability to save, track, and manage applications</a:t>
            </a:r>
            <a:br>
              <a:rPr lang="en-US"/>
            </a:br>
            <a:r>
              <a:rPr lang="en-US"/>
              <a:t>• Electronic document submission</a:t>
            </a:r>
            <a:br>
              <a:rPr lang="en-US"/>
            </a:br>
            <a:r>
              <a:rPr lang="en-US"/>
              <a:t>• Access to renewal and application information</a:t>
            </a:r>
            <a:br>
              <a:rPr lang="en-US"/>
            </a:br>
            <a:r>
              <a:rPr lang="en-US"/>
              <a:t>• Improved coordination and follow-up</a:t>
            </a:r>
            <a:br>
              <a:rPr lang="en-US"/>
            </a:br>
            <a:r>
              <a:rPr lang="en-US"/>
              <a:t>• Reduced burden on clients experiencing barriers</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42</a:t>
            </a:fld>
            <a:endParaRPr lang="en-US"/>
          </a:p>
        </p:txBody>
      </p:sp>
    </p:spTree>
    <p:extLst>
      <p:ext uri="{BB962C8B-B14F-4D97-AF65-F5344CB8AC3E}">
        <p14:creationId xmlns:p14="http://schemas.microsoft.com/office/powerpoint/2010/main" val="41611706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43</a:t>
            </a:fld>
            <a:endParaRPr lang="en-US"/>
          </a:p>
        </p:txBody>
      </p:sp>
    </p:spTree>
    <p:extLst>
      <p:ext uri="{BB962C8B-B14F-4D97-AF65-F5344CB8AC3E}">
        <p14:creationId xmlns:p14="http://schemas.microsoft.com/office/powerpoint/2010/main" val="39071193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Applications can be saved and returned to later.</a:t>
            </a:r>
            <a:br>
              <a:rPr lang="en-US"/>
            </a:br>
            <a:r>
              <a:rPr lang="en-US"/>
              <a:t>FACT</a:t>
            </a:r>
          </a:p>
          <a:p>
            <a:r>
              <a:rPr lang="en-US"/>
              <a:t>Applications can be saved and accessed later. Community Partners can view saved and submitted applications for up to 180 days.</a:t>
            </a:r>
          </a:p>
          <a:p>
            <a:r>
              <a:rPr lang="en-US" b="1"/>
              <a:t>Community Partners can upload documents.</a:t>
            </a:r>
            <a:br>
              <a:rPr lang="en-US"/>
            </a:br>
            <a:r>
              <a:rPr lang="en-US"/>
              <a:t>FACT</a:t>
            </a:r>
          </a:p>
          <a:p>
            <a:r>
              <a:rPr lang="en-US"/>
              <a:t>Community Partners can electronically submit verification documents using the “Attach a File” or “Scan Documents” functions.</a:t>
            </a:r>
          </a:p>
          <a:p>
            <a:r>
              <a:rPr lang="en-US" b="1"/>
              <a:t>Changes can be made after submission.</a:t>
            </a:r>
            <a:br>
              <a:rPr lang="en-US"/>
            </a:br>
            <a:r>
              <a:rPr lang="en-US"/>
              <a:t>MYTH</a:t>
            </a:r>
          </a:p>
          <a:p>
            <a:r>
              <a:rPr lang="en-US"/>
              <a:t>Once an application is submitted, changes cannot be made. It is important to review all information carefully before submission.</a:t>
            </a:r>
          </a:p>
          <a:p>
            <a:r>
              <a:rPr lang="en-US" b="1"/>
              <a:t>Renewal dates can be checked in COMPASS.</a:t>
            </a:r>
            <a:br>
              <a:rPr lang="en-US"/>
            </a:br>
            <a:r>
              <a:rPr lang="en-US"/>
              <a:t>FACT</a:t>
            </a:r>
          </a:p>
          <a:p>
            <a:r>
              <a:rPr lang="en-US"/>
              <a:t>Community Partners can check renewal dates using available client identifiers and case information.</a:t>
            </a:r>
          </a:p>
          <a:p>
            <a:r>
              <a:rPr lang="en-US" b="1"/>
              <a:t>Clients must complete COMPASS independently.</a:t>
            </a:r>
            <a:br>
              <a:rPr lang="en-US"/>
            </a:br>
            <a:r>
              <a:rPr lang="en-US"/>
              <a:t>MYTH</a:t>
            </a:r>
          </a:p>
          <a:p>
            <a:r>
              <a:rPr lang="en-US"/>
              <a:t>Clients do not need to complete COMPASS independently. Community Partners can assist with applications, renewals, document submission, and navigation of the system.</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44</a:t>
            </a:fld>
            <a:endParaRPr lang="en-US"/>
          </a:p>
        </p:txBody>
      </p:sp>
    </p:spTree>
    <p:extLst>
      <p:ext uri="{BB962C8B-B14F-4D97-AF65-F5344CB8AC3E}">
        <p14:creationId xmlns:p14="http://schemas.microsoft.com/office/powerpoint/2010/main" val="15978433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77A1A-CA5F-5642-B93E-D275C8D0A9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6868DA-3810-0397-ABE6-AC515AF82D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E7D4CC-4AAD-4275-D204-23C3765EED0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Calibri" panose="020F0502020204030204" pitchFamily="34" charset="0"/>
                <a:ea typeface="Calibri" panose="020F0502020204030204" pitchFamily="34" charset="0"/>
                <a:cs typeface="Arial" panose="020B0604020202020204" pitchFamily="34" charset="0"/>
              </a:rPr>
              <a:t>On this slide are active links to the community partner online self-registration quick reference guide and the community partner quick reference guide. The slides will be available on Tomorrow’s healthcare by the end of tomorrow. </a:t>
            </a:r>
            <a:endParaRPr lang="en-US"/>
          </a:p>
          <a:p>
            <a:endParaRPr lang="en-US"/>
          </a:p>
        </p:txBody>
      </p:sp>
      <p:sp>
        <p:nvSpPr>
          <p:cNvPr id="4" name="Slide Number Placeholder 3">
            <a:extLst>
              <a:ext uri="{FF2B5EF4-FFF2-40B4-BE49-F238E27FC236}">
                <a16:creationId xmlns:a16="http://schemas.microsoft.com/office/drawing/2014/main" id="{BEF7DC91-B295-90D4-82E7-77D46A259A7B}"/>
              </a:ext>
            </a:extLst>
          </p:cNvPr>
          <p:cNvSpPr>
            <a:spLocks noGrp="1"/>
          </p:cNvSpPr>
          <p:nvPr>
            <p:ph type="sldNum" sz="quarter" idx="5"/>
          </p:nvPr>
        </p:nvSpPr>
        <p:spPr/>
        <p:txBody>
          <a:bodyPr/>
          <a:lstStyle/>
          <a:p>
            <a:fld id="{83FEC8E4-51B2-4FA4-9463-633023596886}" type="slidenum">
              <a:rPr lang="en-US" smtClean="0"/>
              <a:t>46</a:t>
            </a:fld>
            <a:endParaRPr lang="en-US"/>
          </a:p>
        </p:txBody>
      </p:sp>
    </p:spTree>
    <p:extLst>
      <p:ext uri="{BB962C8B-B14F-4D97-AF65-F5344CB8AC3E}">
        <p14:creationId xmlns:p14="http://schemas.microsoft.com/office/powerpoint/2010/main" val="38686687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wrap up today's session, I want to encourage everyone to complete the session evaluation using the link in the chat. This is also how you will claim </a:t>
            </a:r>
            <a:r>
              <a:rPr lang="en-US" sz="1800" kern="100">
                <a:effectLst/>
                <a:latin typeface="Aptos"/>
                <a:ea typeface="Aptos" panose="020B0004020202020204" pitchFamily="34" charset="0"/>
                <a:cs typeface="Times New Roman" panose="02020603050405020304" pitchFamily="18" charset="0"/>
              </a:rPr>
              <a:t>continuing education credits. </a:t>
            </a:r>
            <a:r>
              <a:rPr lang="en-US" kern="100"/>
              <a:t>Please note that due to a recent credentialing change, surveys will only remain available for one month after the session date. We encourage you to check your UPMC CE account regularly to confirm that your credits have been posted, as this process may take up to three weeks.</a:t>
            </a:r>
            <a:endParaRPr lang="en-US">
              <a:latin typeface="Aptos"/>
              <a:ea typeface="Aptos" panose="020B0004020202020204" pitchFamily="34" charset="0"/>
              <a:cs typeface="Times New Roman" panose="02020603050405020304" pitchFamily="18" charset="0"/>
            </a:endParaRPr>
          </a:p>
          <a:p>
            <a:endParaRPr lang="en-US" sz="1800" kern="100">
              <a:latin typeface="Aptos"/>
              <a:cs typeface="Times New Roman" panose="02020603050405020304" pitchFamily="18" charset="0"/>
            </a:endParaRPr>
          </a:p>
          <a:p>
            <a:r>
              <a:rPr lang="en-US" sz="1800" kern="100">
                <a:effectLst/>
                <a:latin typeface="Aptos"/>
                <a:ea typeface="Aptos" panose="020B0004020202020204" pitchFamily="34" charset="0"/>
                <a:cs typeface="Times New Roman" panose="02020603050405020304" pitchFamily="18" charset="0"/>
              </a:rPr>
              <a:t>Your feedback is used to frame ongoing sessions. </a:t>
            </a:r>
            <a:endParaRPr lang="en-US"/>
          </a:p>
          <a:p>
            <a:endParaRPr lang="en-US"/>
          </a:p>
          <a:p>
            <a:r>
              <a:rPr lang="en-US"/>
              <a:t>The slides and recording from today will be available on Tomorrow’s healthcare by tomorrow morning under learning sessions. If you need a tomorrow’s healthcare account, please respond to the evaluation reminder email requesting one. </a:t>
            </a:r>
          </a:p>
          <a:p>
            <a:endParaRPr lang="en-US"/>
          </a:p>
          <a:p>
            <a:r>
              <a:rPr lang="en-US"/>
              <a:t>I hope you will join us for our next session on Wednesday, July 29th where IRC will present Marketing COE Services: building visibility, trust, and referral pathways.</a:t>
            </a:r>
            <a:endParaRPr lang="en-US" b="0"/>
          </a:p>
        </p:txBody>
      </p:sp>
      <p:sp>
        <p:nvSpPr>
          <p:cNvPr id="4" name="Slide Number Placeholder 3"/>
          <p:cNvSpPr>
            <a:spLocks noGrp="1"/>
          </p:cNvSpPr>
          <p:nvPr>
            <p:ph type="sldNum" sz="quarter" idx="5"/>
          </p:nvPr>
        </p:nvSpPr>
        <p:spPr/>
        <p:txBody>
          <a:bodyPr/>
          <a:lstStyle/>
          <a:p>
            <a:fld id="{57688FCF-0715-2948-AC3D-C3A199CA1425}" type="slidenum">
              <a:rPr lang="en-US" smtClean="0"/>
              <a:t>47</a:t>
            </a:fld>
            <a:endParaRPr lang="en-US"/>
          </a:p>
        </p:txBody>
      </p:sp>
    </p:spTree>
    <p:extLst>
      <p:ext uri="{BB962C8B-B14F-4D97-AF65-F5344CB8AC3E}">
        <p14:creationId xmlns:p14="http://schemas.microsoft.com/office/powerpoint/2010/main" val="78664533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B6489-8893-E8E2-E701-7D0A83F570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F734F2-BACC-A430-B72E-1DD9C73DD5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0713AF-D2D6-534C-2F75-C1872608D3B3}"/>
              </a:ext>
            </a:extLst>
          </p:cNvPr>
          <p:cNvSpPr>
            <a:spLocks noGrp="1"/>
          </p:cNvSpPr>
          <p:nvPr>
            <p:ph type="body" idx="1"/>
          </p:nvPr>
        </p:nvSpPr>
        <p:spPr/>
        <p:txBody>
          <a:bodyPr/>
          <a:lstStyle/>
          <a:p>
            <a:r>
              <a:rPr lang="en-US">
                <a:hlinkClick r:id="rId3"/>
              </a:rPr>
              <a:t>https://www.compass.state.pa.us/compass.web/Custom/PDF/CompassCPQRG.pdf</a:t>
            </a:r>
            <a:endParaRPr lang="en-US"/>
          </a:p>
          <a:p>
            <a:endParaRPr lang="en-US"/>
          </a:p>
          <a:p>
            <a:r>
              <a:rPr lang="en-US">
                <a:hlinkClick r:id="rId4"/>
              </a:rPr>
              <a:t>https://www.pa.gov/content/dam/copapwp-pagov/en/dhs/documents/services/other-services/documents/reproductive-health/Community%20Partner%20Information.pdf</a:t>
            </a:r>
            <a:endParaRPr lang="en-US"/>
          </a:p>
          <a:p>
            <a:endParaRPr lang="en-US"/>
          </a:p>
          <a:p>
            <a:r>
              <a:rPr lang="en-US">
                <a:hlinkClick r:id="rId5"/>
              </a:rPr>
              <a:t>https://www.youtube.com/watch?v=ogpuuehz2Nk</a:t>
            </a:r>
            <a:endParaRPr lang="en-US"/>
          </a:p>
          <a:p>
            <a:endParaRPr lang="en-US"/>
          </a:p>
          <a:p>
            <a:r>
              <a:rPr lang="en-US">
                <a:hlinkClick r:id="rId6"/>
              </a:rPr>
              <a:t>https://www.youtube.com/watch?v=TYcbebt-VrY</a:t>
            </a:r>
            <a:endParaRPr lang="en-US"/>
          </a:p>
          <a:p>
            <a:endParaRPr lang="en-US"/>
          </a:p>
          <a:p>
            <a:r>
              <a:rPr lang="en-US">
                <a:hlinkClick r:id="rId7"/>
              </a:rPr>
              <a:t>https://www.compass.state.pa.us/compass.web/Custom/PDF/CompassCPOnlineSelf-RegQRG.pdf</a:t>
            </a:r>
            <a:endParaRPr lang="en-US"/>
          </a:p>
          <a:p>
            <a:endParaRPr lang="en-US"/>
          </a:p>
        </p:txBody>
      </p:sp>
      <p:sp>
        <p:nvSpPr>
          <p:cNvPr id="4" name="Slide Number Placeholder 3">
            <a:extLst>
              <a:ext uri="{FF2B5EF4-FFF2-40B4-BE49-F238E27FC236}">
                <a16:creationId xmlns:a16="http://schemas.microsoft.com/office/drawing/2014/main" id="{5DFF1D94-48F0-B6B2-FA2D-37AEE3301A07}"/>
              </a:ext>
            </a:extLst>
          </p:cNvPr>
          <p:cNvSpPr>
            <a:spLocks noGrp="1"/>
          </p:cNvSpPr>
          <p:nvPr>
            <p:ph type="sldNum" sz="quarter" idx="5"/>
          </p:nvPr>
        </p:nvSpPr>
        <p:spPr/>
        <p:txBody>
          <a:bodyPr/>
          <a:lstStyle/>
          <a:p>
            <a:fld id="{83FEC8E4-51B2-4FA4-9463-633023596886}" type="slidenum">
              <a:rPr lang="en-US" smtClean="0"/>
              <a:t>48</a:t>
            </a:fld>
            <a:endParaRPr lang="en-US"/>
          </a:p>
        </p:txBody>
      </p:sp>
    </p:spTree>
    <p:extLst>
      <p:ext uri="{BB962C8B-B14F-4D97-AF65-F5344CB8AC3E}">
        <p14:creationId xmlns:p14="http://schemas.microsoft.com/office/powerpoint/2010/main" val="94745959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EA25C-F54C-28A7-CF6E-E4E433B16F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4A89F2-9204-7233-D7D2-E96A715DDF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9C6A77-41A8-B9A9-43E2-D34DE43E8D29}"/>
              </a:ext>
            </a:extLst>
          </p:cNvPr>
          <p:cNvSpPr>
            <a:spLocks noGrp="1"/>
          </p:cNvSpPr>
          <p:nvPr>
            <p:ph type="body" idx="1"/>
          </p:nvPr>
        </p:nvSpPr>
        <p:spPr/>
        <p:txBody>
          <a:bodyPr/>
          <a:lstStyle/>
          <a:p>
            <a:r>
              <a:rPr lang="en-US">
                <a:hlinkClick r:id="rId3"/>
              </a:rPr>
              <a:t>https://www.compass.state.pa.us/compass.web/Custom/PDF/CompassCPQRG.pdf</a:t>
            </a:r>
            <a:endParaRPr lang="en-US"/>
          </a:p>
          <a:p>
            <a:endParaRPr lang="en-US"/>
          </a:p>
          <a:p>
            <a:r>
              <a:rPr lang="en-US">
                <a:hlinkClick r:id="rId4"/>
              </a:rPr>
              <a:t>https://www.pa.gov/content/dam/copapwp-pagov/en/dhs/documents/services/other-services/documents/reproductive-health/Community%20Partner%20Information.pdf</a:t>
            </a:r>
            <a:endParaRPr lang="en-US"/>
          </a:p>
          <a:p>
            <a:endParaRPr lang="en-US"/>
          </a:p>
          <a:p>
            <a:r>
              <a:rPr lang="en-US">
                <a:hlinkClick r:id="rId5"/>
              </a:rPr>
              <a:t>https://www.youtube.com/watch?v=ogpuuehz2Nk</a:t>
            </a:r>
            <a:endParaRPr lang="en-US"/>
          </a:p>
          <a:p>
            <a:endParaRPr lang="en-US"/>
          </a:p>
          <a:p>
            <a:r>
              <a:rPr lang="en-US">
                <a:hlinkClick r:id="rId6"/>
              </a:rPr>
              <a:t>https://www.youtube.com/watch?v=TYcbebt-VrY</a:t>
            </a:r>
            <a:endParaRPr lang="en-US"/>
          </a:p>
          <a:p>
            <a:endParaRPr lang="en-US"/>
          </a:p>
          <a:p>
            <a:r>
              <a:rPr lang="en-US">
                <a:hlinkClick r:id="rId7"/>
              </a:rPr>
              <a:t>https://www.compass.state.pa.us/compass.web/Custom/PDF/CompassCPOnlineSelf-RegQRG.pdf</a:t>
            </a:r>
            <a:endParaRPr lang="en-US"/>
          </a:p>
          <a:p>
            <a:endParaRPr lang="en-US"/>
          </a:p>
        </p:txBody>
      </p:sp>
      <p:sp>
        <p:nvSpPr>
          <p:cNvPr id="4" name="Slide Number Placeholder 3">
            <a:extLst>
              <a:ext uri="{FF2B5EF4-FFF2-40B4-BE49-F238E27FC236}">
                <a16:creationId xmlns:a16="http://schemas.microsoft.com/office/drawing/2014/main" id="{DF7DA80B-A77D-A080-B140-B32AA756D97E}"/>
              </a:ext>
            </a:extLst>
          </p:cNvPr>
          <p:cNvSpPr>
            <a:spLocks noGrp="1"/>
          </p:cNvSpPr>
          <p:nvPr>
            <p:ph type="sldNum" sz="quarter" idx="5"/>
          </p:nvPr>
        </p:nvSpPr>
        <p:spPr/>
        <p:txBody>
          <a:bodyPr/>
          <a:lstStyle/>
          <a:p>
            <a:fld id="{83FEC8E4-51B2-4FA4-9463-633023596886}" type="slidenum">
              <a:rPr lang="en-US" smtClean="0"/>
              <a:t>49</a:t>
            </a:fld>
            <a:endParaRPr lang="en-US"/>
          </a:p>
        </p:txBody>
      </p:sp>
    </p:spTree>
    <p:extLst>
      <p:ext uri="{BB962C8B-B14F-4D97-AF65-F5344CB8AC3E}">
        <p14:creationId xmlns:p14="http://schemas.microsoft.com/office/powerpoint/2010/main" val="891214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information being presented </a:t>
            </a:r>
            <a:r>
              <a:rPr lang="en-US" sz="1200"/>
              <a:t>represents the views and opinions of the individual presenters, and does not constitute the opinion or endorsement of, or promotion by, the UPMC Center for Continuing Education in the Health Sciences</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5CE18F-6684-480D-B031-E9161F0647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27276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is a mutual agreement in place for all IRC webinars, including Learning Network sessions. These points are essential for a respectful learning environment. Let’s go through this agreement together.</a:t>
            </a:r>
          </a:p>
          <a:p>
            <a:endParaRPr lang="en-US"/>
          </a:p>
          <a:p>
            <a:r>
              <a:rPr lang="en-US"/>
              <a:t>&lt;Read slide&gt;</a:t>
            </a:r>
          </a:p>
          <a:p>
            <a:endParaRPr lang="en-US"/>
          </a:p>
          <a:p>
            <a:r>
              <a:rPr lang="en-US"/>
              <a:t>Next slide, please.</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90570C-BE98-3142-8567-CC5EE03980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1973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600"/>
              </a:spcAft>
              <a:buFont typeface="Arial"/>
              <a:buNone/>
            </a:pPr>
            <a:r>
              <a:rPr lang="en-US">
                <a:ea typeface="Calibri"/>
                <a:cs typeface="Calibri"/>
              </a:rPr>
              <a:t>(Read Slide)</a:t>
            </a:r>
          </a:p>
          <a:p>
            <a:pPr marL="0" indent="0">
              <a:spcAft>
                <a:spcPts val="600"/>
              </a:spcAft>
              <a:buFont typeface="Arial"/>
              <a:buNone/>
            </a:pPr>
            <a:endParaRPr lang="en-US">
              <a:ea typeface="Calibri"/>
              <a:cs typeface="Calibri"/>
            </a:endParaRPr>
          </a:p>
          <a:p>
            <a:r>
              <a:rPr lang="en-US"/>
              <a:t>Next slide, please.</a:t>
            </a:r>
            <a:endParaRPr lang="en-US">
              <a:ea typeface="Calibri"/>
              <a:cs typeface="Calibri"/>
            </a:endParaRP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90570C-BE98-3142-8567-CC5EE03980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4329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presentation was created in partnership with </a:t>
            </a:r>
            <a:r>
              <a:rPr lang="en-US" sz="1200">
                <a:ea typeface="+mn-lt"/>
                <a:cs typeface="+mn-lt"/>
              </a:rPr>
              <a:t>Pennsylvania Department of Human Services</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5CE18F-6684-480D-B031-E9161F0647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8671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a:solidFill>
                  <a:srgbClr val="000000"/>
                </a:solidFill>
                <a:effectLst/>
                <a:highlight>
                  <a:srgbClr val="FFFFFF"/>
                </a:highlight>
                <a:latin typeface="+mn-lt"/>
                <a:ea typeface="Cambria"/>
                <a:cs typeface="Calibri"/>
              </a:rPr>
              <a:t>Good afternoon.</a:t>
            </a:r>
            <a:r>
              <a:rPr lang="en-US" sz="1200">
                <a:solidFill>
                  <a:srgbClr val="000000"/>
                </a:solidFill>
                <a:highlight>
                  <a:srgbClr val="FFFFFF"/>
                </a:highlight>
                <a:latin typeface="+mn-lt"/>
                <a:ea typeface="Cambria"/>
                <a:cs typeface="Calibri"/>
              </a:rPr>
              <a:t> Today’s session will be on COMPASS community partners.</a:t>
            </a:r>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9</a:t>
            </a:fld>
            <a:endParaRPr lang="en-US"/>
          </a:p>
        </p:txBody>
      </p:sp>
    </p:spTree>
    <p:extLst>
      <p:ext uri="{BB962C8B-B14F-4D97-AF65-F5344CB8AC3E}">
        <p14:creationId xmlns:p14="http://schemas.microsoft.com/office/powerpoint/2010/main" val="40806739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21D8C93-4A3D-A808-4719-2ECCF1DF15B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p:nvPr>
        </p:nvSpPr>
        <p:spPr>
          <a:xfrm>
            <a:off x="800892" y="1584816"/>
            <a:ext cx="6583680" cy="1767840"/>
          </a:xfrm>
        </p:spPr>
        <p:txBody>
          <a:bodyPr anchor="b"/>
          <a:lstStyle>
            <a:lvl1pPr algn="l">
              <a:defRPr sz="5333">
                <a:solidFill>
                  <a:srgbClr val="FFC000"/>
                </a:solidFill>
                <a:latin typeface="Roboto Black" panose="02000000000000000000" pitchFamily="2" charset="0"/>
                <a:ea typeface="Roboto Black" panose="02000000000000000000" pitchFamily="2" charset="0"/>
                <a:cs typeface="Roboto Black" panose="02000000000000000000" pitchFamily="2" charset="0"/>
              </a:defRPr>
            </a:lvl1pPr>
          </a:lstStyle>
          <a:p>
            <a:r>
              <a:rPr lang="en-US"/>
              <a:t>Click to edit Master title style</a:t>
            </a:r>
          </a:p>
        </p:txBody>
      </p:sp>
      <p:sp>
        <p:nvSpPr>
          <p:cNvPr id="3" name="Subtitle 2"/>
          <p:cNvSpPr>
            <a:spLocks noGrp="1"/>
          </p:cNvSpPr>
          <p:nvPr>
            <p:ph type="subTitle" idx="1"/>
          </p:nvPr>
        </p:nvSpPr>
        <p:spPr>
          <a:xfrm>
            <a:off x="800892" y="3904732"/>
            <a:ext cx="6583680" cy="1219200"/>
          </a:xfrm>
        </p:spPr>
        <p:txBody>
          <a:bodyPr/>
          <a:lstStyle>
            <a:lvl1pPr marL="0" indent="0" algn="l">
              <a:buNone/>
              <a:defRPr sz="3467">
                <a:solidFill>
                  <a:schemeClr val="bg1">
                    <a:lumMod val="95000"/>
                  </a:schemeClr>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8" name="Rectangle 7">
            <a:extLst>
              <a:ext uri="{FF2B5EF4-FFF2-40B4-BE49-F238E27FC236}">
                <a16:creationId xmlns:a16="http://schemas.microsoft.com/office/drawing/2014/main" id="{76DF9657-185E-7576-86F3-8CAE21FC8E50}"/>
              </a:ext>
              <a:ext uri="{C183D7F6-B498-43B3-948B-1728B52AA6E4}">
                <adec:decorative xmlns:adec="http://schemas.microsoft.com/office/drawing/2017/decorative" val="1"/>
              </a:ext>
            </a:extLst>
          </p:cNvPr>
          <p:cNvSpPr/>
          <p:nvPr userDrawn="1"/>
        </p:nvSpPr>
        <p:spPr>
          <a:xfrm>
            <a:off x="1" y="3629616"/>
            <a:ext cx="7442420" cy="60997"/>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0" name="Picture 9" descr="IRC Logo">
            <a:extLst>
              <a:ext uri="{FF2B5EF4-FFF2-40B4-BE49-F238E27FC236}">
                <a16:creationId xmlns:a16="http://schemas.microsoft.com/office/drawing/2014/main" id="{0A4A46A2-4142-5C18-F6A2-486A80CDB0DE}"/>
              </a:ext>
            </a:extLst>
          </p:cNvPr>
          <p:cNvPicPr>
            <a:picLocks noChangeAspect="1"/>
          </p:cNvPicPr>
          <p:nvPr userDrawn="1"/>
        </p:nvPicPr>
        <p:blipFill>
          <a:blip r:embed="rId3"/>
          <a:stretch>
            <a:fillRect/>
          </a:stretch>
        </p:blipFill>
        <p:spPr>
          <a:xfrm>
            <a:off x="7122163" y="5638800"/>
            <a:ext cx="5069837" cy="1219200"/>
          </a:xfrm>
          <a:prstGeom prst="rect">
            <a:avLst/>
          </a:prstGeom>
        </p:spPr>
      </p:pic>
      <p:sp>
        <p:nvSpPr>
          <p:cNvPr id="4" name="Footer Placeholder 3">
            <a:extLst>
              <a:ext uri="{FF2B5EF4-FFF2-40B4-BE49-F238E27FC236}">
                <a16:creationId xmlns:a16="http://schemas.microsoft.com/office/drawing/2014/main" id="{D033BB04-CC90-CA36-FC22-329460E3FE6E}"/>
              </a:ext>
            </a:extLst>
          </p:cNvPr>
          <p:cNvSpPr>
            <a:spLocks noGrp="1"/>
          </p:cNvSpPr>
          <p:nvPr>
            <p:ph type="ftr" sz="quarter" idx="10"/>
          </p:nvPr>
        </p:nvSpPr>
        <p:spPr>
          <a:xfrm>
            <a:off x="838200" y="6311901"/>
            <a:ext cx="6096000" cy="426720"/>
          </a:xfrm>
          <a:prstGeom prst="rect">
            <a:avLst/>
          </a:prstGeom>
        </p:spPr>
        <p:txBody>
          <a:bodyPr/>
          <a:lstStyle/>
          <a:p>
            <a:r>
              <a:rPr lang="en-US">
                <a:solidFill>
                  <a:srgbClr val="003594"/>
                </a:solidFill>
              </a:rPr>
              <a:t>Citation</a:t>
            </a:r>
          </a:p>
        </p:txBody>
      </p:sp>
      <p:sp>
        <p:nvSpPr>
          <p:cNvPr id="5" name="Slide Number Placeholder 4">
            <a:extLst>
              <a:ext uri="{FF2B5EF4-FFF2-40B4-BE49-F238E27FC236}">
                <a16:creationId xmlns:a16="http://schemas.microsoft.com/office/drawing/2014/main" id="{6BA52658-2CBB-F5F5-697D-93E33CEB228D}"/>
              </a:ext>
            </a:extLst>
          </p:cNvPr>
          <p:cNvSpPr>
            <a:spLocks noGrp="1"/>
          </p:cNvSpPr>
          <p:nvPr>
            <p:ph type="sldNum" sz="quarter" idx="11"/>
          </p:nvPr>
        </p:nvSpPr>
        <p:spPr/>
        <p:txBody>
          <a:bodyPr/>
          <a:lstStyle/>
          <a:p>
            <a:fld id="{9C224E5A-3D3E-4D41-B801-89DD65E7A2DB}" type="slidenum">
              <a:rPr lang="en-US" smtClean="0"/>
              <a:pPr/>
              <a:t>‹#›</a:t>
            </a:fld>
            <a:endParaRPr lang="en-US"/>
          </a:p>
        </p:txBody>
      </p:sp>
    </p:spTree>
    <p:extLst>
      <p:ext uri="{BB962C8B-B14F-4D97-AF65-F5344CB8AC3E}">
        <p14:creationId xmlns:p14="http://schemas.microsoft.com/office/powerpoint/2010/main" val="362329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Whi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647FA3-B3FC-2104-01DF-BBD3F806026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title"/>
          </p:nvPr>
        </p:nvSpPr>
        <p:spPr/>
        <p:txBody>
          <a:bodyPr/>
          <a:lstStyle>
            <a:lvl1pPr>
              <a:defRPr b="1">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3901440"/>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3901440"/>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09F08B79-66F4-075C-61D7-79CFC2FD7206}"/>
              </a:ext>
            </a:extLst>
          </p:cNvPr>
          <p:cNvSpPr>
            <a:spLocks noGrp="1"/>
          </p:cNvSpPr>
          <p:nvPr>
            <p:ph type="ftr" sz="quarter" idx="11"/>
          </p:nvPr>
        </p:nvSpPr>
        <p:spPr>
          <a:xfrm>
            <a:off x="838199" y="6004560"/>
            <a:ext cx="6096000" cy="853440"/>
          </a:xfrm>
          <a:prstGeom prst="rect">
            <a:avLst/>
          </a:prstGeom>
        </p:spPr>
        <p:txBody>
          <a:bodyPr anchor="b"/>
          <a:lstStyle>
            <a:lvl1pPr algn="l">
              <a:defRPr sz="1067">
                <a:latin typeface="Calibri" panose="020F0502020204030204" pitchFamily="34" charset="0"/>
                <a:ea typeface="Calibri" panose="020F0502020204030204" pitchFamily="34" charset="0"/>
                <a:cs typeface="Calibri" panose="020F0502020204030204" pitchFamily="34" charset="0"/>
              </a:defRPr>
            </a:lvl1pPr>
          </a:lstStyle>
          <a:p>
            <a:r>
              <a:rPr lang="en-US"/>
              <a:t>Citation</a:t>
            </a:r>
            <a:endParaRPr lang="en-US">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IRC Logo">
            <a:extLst>
              <a:ext uri="{FF2B5EF4-FFF2-40B4-BE49-F238E27FC236}">
                <a16:creationId xmlns:a16="http://schemas.microsoft.com/office/drawing/2014/main" id="{D08BCA13-F4F8-156D-16D0-3F044FE59F08}"/>
              </a:ext>
            </a:extLst>
          </p:cNvPr>
          <p:cNvPicPr>
            <a:picLocks noChangeAspect="1"/>
          </p:cNvPicPr>
          <p:nvPr userDrawn="1"/>
        </p:nvPicPr>
        <p:blipFill>
          <a:blip r:embed="rId3"/>
          <a:stretch>
            <a:fillRect/>
          </a:stretch>
        </p:blipFill>
        <p:spPr>
          <a:xfrm>
            <a:off x="7122160" y="5638800"/>
            <a:ext cx="5069841" cy="1219200"/>
          </a:xfrm>
          <a:prstGeom prst="rect">
            <a:avLst/>
          </a:prstGeom>
        </p:spPr>
      </p:pic>
      <p:sp>
        <p:nvSpPr>
          <p:cNvPr id="7" name="Rectangle 6">
            <a:extLst>
              <a:ext uri="{FF2B5EF4-FFF2-40B4-BE49-F238E27FC236}">
                <a16:creationId xmlns:a16="http://schemas.microsoft.com/office/drawing/2014/main" id="{27C3AEDF-5DF3-B92D-22FE-102890FCCE89}"/>
              </a:ext>
              <a:ext uri="{C183D7F6-B498-43B3-948B-1728B52AA6E4}">
                <adec:decorative xmlns:adec="http://schemas.microsoft.com/office/drawing/2017/decorative" val="1"/>
              </a:ext>
            </a:extLst>
          </p:cNvPr>
          <p:cNvSpPr/>
          <p:nvPr userDrawn="1"/>
        </p:nvSpPr>
        <p:spPr>
          <a:xfrm>
            <a:off x="0" y="1690357"/>
            <a:ext cx="609600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5ECA4826-64FF-842D-2F2B-7CF1D7A6DF6A}"/>
              </a:ext>
            </a:extLst>
          </p:cNvPr>
          <p:cNvSpPr>
            <a:spLocks noGrp="1"/>
          </p:cNvSpPr>
          <p:nvPr>
            <p:ph type="sldNum" sz="quarter" idx="4"/>
          </p:nvPr>
        </p:nvSpPr>
        <p:spPr>
          <a:xfrm>
            <a:off x="11460476" y="109304"/>
            <a:ext cx="609600" cy="365125"/>
          </a:xfrm>
          <a:prstGeom prst="rect">
            <a:avLst/>
          </a:prstGeom>
        </p:spPr>
        <p:txBody>
          <a:bodyPr/>
          <a:lstStyle>
            <a:lvl1pPr algn="r">
              <a:defRPr sz="1200">
                <a:solidFill>
                  <a:schemeClr val="accent4"/>
                </a:solidFill>
                <a:latin typeface="Calibri" panose="020F0502020204030204" pitchFamily="34" charset="0"/>
                <a:ea typeface="Calibri" panose="020F0502020204030204" pitchFamily="34" charset="0"/>
                <a:cs typeface="Calibri" panose="020F0502020204030204" pitchFamily="34" charset="0"/>
              </a:defRPr>
            </a:lvl1pPr>
          </a:lstStyle>
          <a:p>
            <a:fld id="{9C224E5A-3D3E-4D41-B801-89DD65E7A2DB}" type="slidenum">
              <a:rPr lang="en-US" smtClean="0"/>
              <a:pPr/>
              <a:t>‹#›</a:t>
            </a:fld>
            <a:endParaRPr lang="en-US">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308779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Blu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24187CB-1572-0F7D-3355-EE56BAE753B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839788" y="365125"/>
            <a:ext cx="10515600" cy="1325563"/>
          </a:xfrm>
        </p:spPr>
        <p:txBody>
          <a:bodyPr/>
          <a:lstStyle>
            <a:lvl1pPr>
              <a:defRPr b="1">
                <a:solidFill>
                  <a:schemeClr val="tx2"/>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solidFill>
                  <a:schemeClr val="tx2"/>
                </a:solidFill>
                <a:latin typeface="Calibri" panose="020F0502020204030204" pitchFamily="34" charset="0"/>
                <a:ea typeface="Calibri" panose="020F0502020204030204" pitchFamily="34" charset="0"/>
                <a:cs typeface="Calibri" panose="020F050202020403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291840"/>
          </a:xfrm>
        </p:spPr>
        <p:txBody>
          <a:bodyPr/>
          <a:lstStyle>
            <a:lvl1pPr>
              <a:defRPr>
                <a:solidFill>
                  <a:schemeClr val="tx2"/>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2"/>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2"/>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2"/>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2"/>
                </a:solidFill>
                <a:latin typeface="Calibri" panose="020F0502020204030204" pitchFamily="34" charset="0"/>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solidFill>
                  <a:schemeClr val="tx2"/>
                </a:solidFill>
                <a:latin typeface="Calibri" panose="020F0502020204030204" pitchFamily="34" charset="0"/>
                <a:ea typeface="Calibri" panose="020F0502020204030204" pitchFamily="34" charset="0"/>
                <a:cs typeface="Calibri" panose="020F050202020403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291840"/>
          </a:xfrm>
        </p:spPr>
        <p:txBody>
          <a:bodyPr/>
          <a:lstStyle>
            <a:lvl1pPr>
              <a:defRPr>
                <a:solidFill>
                  <a:schemeClr val="tx2"/>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2"/>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2"/>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2"/>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2"/>
                </a:solidFill>
                <a:latin typeface="Calibri" panose="020F0502020204030204" pitchFamily="34" charset="0"/>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B72B2BC-8EE2-0B23-557B-6F5685F21A94}"/>
              </a:ext>
            </a:extLst>
          </p:cNvPr>
          <p:cNvSpPr>
            <a:spLocks noGrp="1"/>
          </p:cNvSpPr>
          <p:nvPr>
            <p:ph type="ftr" sz="quarter" idx="11"/>
          </p:nvPr>
        </p:nvSpPr>
        <p:spPr>
          <a:xfrm>
            <a:off x="836612" y="6004560"/>
            <a:ext cx="6461760" cy="853440"/>
          </a:xfrm>
          <a:prstGeom prst="rect">
            <a:avLst/>
          </a:prstGeom>
        </p:spPr>
        <p:txBody>
          <a:bodyPr anchor="b"/>
          <a:lstStyle>
            <a:lvl1pPr algn="l">
              <a:defRPr sz="1067">
                <a:solidFill>
                  <a:schemeClr val="accent4"/>
                </a:solidFill>
                <a:latin typeface="Calibri" panose="020F0502020204030204" pitchFamily="34" charset="0"/>
                <a:ea typeface="Calibri" panose="020F0502020204030204" pitchFamily="34" charset="0"/>
                <a:cs typeface="Calibri" panose="020F0502020204030204" pitchFamily="34" charset="0"/>
              </a:defRPr>
            </a:lvl1pPr>
          </a:lstStyle>
          <a:p>
            <a:r>
              <a:rPr lang="en-US"/>
              <a:t>Citation</a:t>
            </a:r>
            <a:endParaRPr lang="en-US">
              <a:latin typeface="Calibri" panose="020F0502020204030204" pitchFamily="34" charset="0"/>
              <a:ea typeface="Calibri" panose="020F0502020204030204" pitchFamily="34" charset="0"/>
              <a:cs typeface="Calibri" panose="020F0502020204030204" pitchFamily="34" charset="0"/>
            </a:endParaRPr>
          </a:p>
        </p:txBody>
      </p:sp>
      <p:pic>
        <p:nvPicPr>
          <p:cNvPr id="12" name="Picture 11" descr="IRC Logo">
            <a:extLst>
              <a:ext uri="{FF2B5EF4-FFF2-40B4-BE49-F238E27FC236}">
                <a16:creationId xmlns:a16="http://schemas.microsoft.com/office/drawing/2014/main" id="{AE14A796-3A61-2510-944B-073EE83E5AEA}"/>
              </a:ext>
            </a:extLst>
          </p:cNvPr>
          <p:cNvPicPr>
            <a:picLocks noChangeAspect="1"/>
          </p:cNvPicPr>
          <p:nvPr userDrawn="1"/>
        </p:nvPicPr>
        <p:blipFill>
          <a:blip r:embed="rId3"/>
          <a:stretch>
            <a:fillRect/>
          </a:stretch>
        </p:blipFill>
        <p:spPr>
          <a:xfrm>
            <a:off x="7122163" y="5638800"/>
            <a:ext cx="5069837" cy="1219200"/>
          </a:xfrm>
          <a:prstGeom prst="rect">
            <a:avLst/>
          </a:prstGeom>
        </p:spPr>
      </p:pic>
      <p:sp>
        <p:nvSpPr>
          <p:cNvPr id="13" name="Rectangle 12">
            <a:extLst>
              <a:ext uri="{FF2B5EF4-FFF2-40B4-BE49-F238E27FC236}">
                <a16:creationId xmlns:a16="http://schemas.microsoft.com/office/drawing/2014/main" id="{07ACA15E-9383-9BD3-7AC6-9CA66CE9FA69}"/>
              </a:ext>
              <a:ext uri="{C183D7F6-B498-43B3-948B-1728B52AA6E4}">
                <adec:decorative xmlns:adec="http://schemas.microsoft.com/office/drawing/2017/decorative" val="1"/>
              </a:ext>
            </a:extLst>
          </p:cNvPr>
          <p:cNvSpPr/>
          <p:nvPr userDrawn="1"/>
        </p:nvSpPr>
        <p:spPr>
          <a:xfrm>
            <a:off x="0" y="1614685"/>
            <a:ext cx="609600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Slide Number Placeholder 5">
            <a:extLst>
              <a:ext uri="{FF2B5EF4-FFF2-40B4-BE49-F238E27FC236}">
                <a16:creationId xmlns:a16="http://schemas.microsoft.com/office/drawing/2014/main" id="{FD19F719-9355-3A3A-F1BD-3ADD7927DA14}"/>
              </a:ext>
            </a:extLst>
          </p:cNvPr>
          <p:cNvSpPr>
            <a:spLocks noGrp="1"/>
          </p:cNvSpPr>
          <p:nvPr>
            <p:ph type="sldNum" sz="quarter" idx="12"/>
          </p:nvPr>
        </p:nvSpPr>
        <p:spPr>
          <a:xfrm>
            <a:off x="11460476" y="109304"/>
            <a:ext cx="609600" cy="365125"/>
          </a:xfrm>
          <a:prstGeom prst="rect">
            <a:avLst/>
          </a:prstGeom>
        </p:spPr>
        <p:txBody>
          <a:bodyPr/>
          <a:lstStyle>
            <a:lvl1pPr algn="r">
              <a:defRPr sz="1200">
                <a:solidFill>
                  <a:schemeClr val="accent4"/>
                </a:solidFill>
              </a:defRPr>
            </a:lvl1pPr>
          </a:lstStyle>
          <a:p>
            <a:fld id="{9C224E5A-3D3E-4D41-B801-89DD65E7A2DB}" type="slidenum">
              <a:rPr lang="en-US" smtClean="0"/>
              <a:pPr/>
              <a:t>‹#›</a:t>
            </a:fld>
            <a:endParaRPr lang="en-US"/>
          </a:p>
        </p:txBody>
      </p:sp>
    </p:spTree>
    <p:extLst>
      <p:ext uri="{BB962C8B-B14F-4D97-AF65-F5344CB8AC3E}">
        <p14:creationId xmlns:p14="http://schemas.microsoft.com/office/powerpoint/2010/main" val="36309697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Whi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E851062-767F-F357-214F-DF4668C52784}"/>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title"/>
          </p:nvPr>
        </p:nvSpPr>
        <p:spPr>
          <a:xfrm>
            <a:off x="839788" y="365125"/>
            <a:ext cx="10515600" cy="1325563"/>
          </a:xfrm>
        </p:spPr>
        <p:txBody>
          <a:bodyPr/>
          <a:lstStyle>
            <a:lvl1pPr>
              <a:defRPr b="1">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atin typeface="Calibri" panose="020F0502020204030204" pitchFamily="34" charset="0"/>
                <a:ea typeface="Calibri" panose="020F0502020204030204" pitchFamily="34" charset="0"/>
                <a:cs typeface="Calibri" panose="020F050202020403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291840"/>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atin typeface="Calibri" panose="020F0502020204030204" pitchFamily="34" charset="0"/>
                <a:ea typeface="Calibri" panose="020F0502020204030204" pitchFamily="34" charset="0"/>
                <a:cs typeface="Calibri" panose="020F050202020403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291840"/>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B72B2BC-8EE2-0B23-557B-6F5685F21A94}"/>
              </a:ext>
            </a:extLst>
          </p:cNvPr>
          <p:cNvSpPr>
            <a:spLocks noGrp="1"/>
          </p:cNvSpPr>
          <p:nvPr>
            <p:ph type="ftr" sz="quarter" idx="11"/>
          </p:nvPr>
        </p:nvSpPr>
        <p:spPr>
          <a:xfrm>
            <a:off x="836612" y="6004560"/>
            <a:ext cx="6217920" cy="853440"/>
          </a:xfrm>
          <a:prstGeom prst="rect">
            <a:avLst/>
          </a:prstGeom>
        </p:spPr>
        <p:txBody>
          <a:bodyPr anchor="b"/>
          <a:lstStyle>
            <a:lvl1pPr algn="l">
              <a:defRPr sz="1067">
                <a:latin typeface="Calibri" panose="020F0502020204030204" pitchFamily="34" charset="0"/>
                <a:ea typeface="Calibri" panose="020F0502020204030204" pitchFamily="34" charset="0"/>
                <a:cs typeface="Calibri" panose="020F0502020204030204" pitchFamily="34" charset="0"/>
              </a:defRPr>
            </a:lvl1pPr>
          </a:lstStyle>
          <a:p>
            <a:r>
              <a:rPr lang="en-US"/>
              <a:t>Citation</a:t>
            </a:r>
            <a:endParaRPr lang="en-US">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IRC Logo">
            <a:extLst>
              <a:ext uri="{FF2B5EF4-FFF2-40B4-BE49-F238E27FC236}">
                <a16:creationId xmlns:a16="http://schemas.microsoft.com/office/drawing/2014/main" id="{5DEF2104-DA3F-64D4-B1E8-34A06E815B86}"/>
              </a:ext>
            </a:extLst>
          </p:cNvPr>
          <p:cNvPicPr>
            <a:picLocks noChangeAspect="1"/>
          </p:cNvPicPr>
          <p:nvPr userDrawn="1"/>
        </p:nvPicPr>
        <p:blipFill>
          <a:blip r:embed="rId3"/>
          <a:stretch>
            <a:fillRect/>
          </a:stretch>
        </p:blipFill>
        <p:spPr>
          <a:xfrm>
            <a:off x="7122160" y="5638800"/>
            <a:ext cx="5069841" cy="1219200"/>
          </a:xfrm>
          <a:prstGeom prst="rect">
            <a:avLst/>
          </a:prstGeom>
        </p:spPr>
      </p:pic>
      <p:sp>
        <p:nvSpPr>
          <p:cNvPr id="9" name="Rectangle 8">
            <a:extLst>
              <a:ext uri="{FF2B5EF4-FFF2-40B4-BE49-F238E27FC236}">
                <a16:creationId xmlns:a16="http://schemas.microsoft.com/office/drawing/2014/main" id="{77DCDC72-8183-79DB-F6E7-D64185F3C70A}"/>
              </a:ext>
              <a:ext uri="{C183D7F6-B498-43B3-948B-1728B52AA6E4}">
                <adec:decorative xmlns:adec="http://schemas.microsoft.com/office/drawing/2017/decorative" val="1"/>
              </a:ext>
            </a:extLst>
          </p:cNvPr>
          <p:cNvSpPr/>
          <p:nvPr userDrawn="1"/>
        </p:nvSpPr>
        <p:spPr>
          <a:xfrm>
            <a:off x="0" y="1589454"/>
            <a:ext cx="609600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Slide Number Placeholder 5">
            <a:extLst>
              <a:ext uri="{FF2B5EF4-FFF2-40B4-BE49-F238E27FC236}">
                <a16:creationId xmlns:a16="http://schemas.microsoft.com/office/drawing/2014/main" id="{CD753B62-D775-FADA-D359-BA9363C7FD2B}"/>
              </a:ext>
            </a:extLst>
          </p:cNvPr>
          <p:cNvSpPr>
            <a:spLocks noGrp="1"/>
          </p:cNvSpPr>
          <p:nvPr>
            <p:ph type="sldNum" sz="quarter" idx="12"/>
          </p:nvPr>
        </p:nvSpPr>
        <p:spPr>
          <a:xfrm>
            <a:off x="11460476" y="109304"/>
            <a:ext cx="609600" cy="365125"/>
          </a:xfrm>
          <a:prstGeom prst="rect">
            <a:avLst/>
          </a:prstGeom>
        </p:spPr>
        <p:txBody>
          <a:bodyPr/>
          <a:lstStyle>
            <a:lvl1pPr algn="r">
              <a:defRPr sz="1200">
                <a:solidFill>
                  <a:schemeClr val="accent4"/>
                </a:solidFill>
              </a:defRPr>
            </a:lvl1pPr>
          </a:lstStyle>
          <a:p>
            <a:fld id="{9C224E5A-3D3E-4D41-B801-89DD65E7A2DB}" type="slidenum">
              <a:rPr lang="en-US" smtClean="0"/>
              <a:pPr/>
              <a:t>‹#›</a:t>
            </a:fld>
            <a:endParaRPr lang="en-US"/>
          </a:p>
        </p:txBody>
      </p:sp>
    </p:spTree>
    <p:extLst>
      <p:ext uri="{BB962C8B-B14F-4D97-AF65-F5344CB8AC3E}">
        <p14:creationId xmlns:p14="http://schemas.microsoft.com/office/powerpoint/2010/main" val="22217353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6" name="Footer Placeholder 4">
            <a:extLst>
              <a:ext uri="{FF2B5EF4-FFF2-40B4-BE49-F238E27FC236}">
                <a16:creationId xmlns:a16="http://schemas.microsoft.com/office/drawing/2014/main" id="{469A3FF5-A12C-34D3-3DF6-9004D56E1236}"/>
              </a:ext>
            </a:extLst>
          </p:cNvPr>
          <p:cNvSpPr>
            <a:spLocks noGrp="1"/>
          </p:cNvSpPr>
          <p:nvPr>
            <p:ph type="ftr" sz="quarter" idx="11"/>
          </p:nvPr>
        </p:nvSpPr>
        <p:spPr>
          <a:xfrm>
            <a:off x="838199" y="6004560"/>
            <a:ext cx="6096000" cy="853440"/>
          </a:xfrm>
          <a:prstGeom prst="rect">
            <a:avLst/>
          </a:prstGeom>
        </p:spPr>
        <p:txBody>
          <a:bodyPr anchor="b"/>
          <a:lstStyle>
            <a:lvl1pPr algn="l">
              <a:defRPr sz="1067">
                <a:latin typeface="Calibri" panose="020F0502020204030204" pitchFamily="34" charset="0"/>
                <a:ea typeface="Calibri" panose="020F0502020204030204" pitchFamily="34" charset="0"/>
                <a:cs typeface="Calibri" panose="020F0502020204030204" pitchFamily="34" charset="0"/>
              </a:defRPr>
            </a:lvl1pPr>
          </a:lstStyle>
          <a:p>
            <a:r>
              <a:rPr lang="en-US"/>
              <a:t>Citation</a:t>
            </a: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573156E2-744F-BDEF-4BBB-849E6F8A751D}"/>
              </a:ext>
              <a:ext uri="{C183D7F6-B498-43B3-948B-1728B52AA6E4}">
                <adec:decorative xmlns:adec="http://schemas.microsoft.com/office/drawing/2017/decorative" val="1"/>
              </a:ext>
            </a:extLst>
          </p:cNvPr>
          <p:cNvSpPr/>
          <p:nvPr userDrawn="1"/>
        </p:nvSpPr>
        <p:spPr>
          <a:xfrm>
            <a:off x="0" y="1673538"/>
            <a:ext cx="609600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Slide Number Placeholder 5">
            <a:extLst>
              <a:ext uri="{FF2B5EF4-FFF2-40B4-BE49-F238E27FC236}">
                <a16:creationId xmlns:a16="http://schemas.microsoft.com/office/drawing/2014/main" id="{25C590E6-3FA9-A1CB-9A5B-B59DEF1768E3}"/>
              </a:ext>
            </a:extLst>
          </p:cNvPr>
          <p:cNvSpPr>
            <a:spLocks noGrp="1"/>
          </p:cNvSpPr>
          <p:nvPr>
            <p:ph type="sldNum" sz="quarter" idx="4"/>
          </p:nvPr>
        </p:nvSpPr>
        <p:spPr>
          <a:xfrm>
            <a:off x="11460476" y="109304"/>
            <a:ext cx="609600" cy="365125"/>
          </a:xfrm>
          <a:prstGeom prst="rect">
            <a:avLst/>
          </a:prstGeom>
        </p:spPr>
        <p:txBody>
          <a:bodyPr/>
          <a:lstStyle>
            <a:lvl1pPr algn="r">
              <a:defRPr sz="1200">
                <a:solidFill>
                  <a:schemeClr val="accent4"/>
                </a:solidFill>
              </a:defRPr>
            </a:lvl1pPr>
          </a:lstStyle>
          <a:p>
            <a:fld id="{9C224E5A-3D3E-4D41-B801-89DD65E7A2DB}" type="slidenum">
              <a:rPr lang="en-US" smtClean="0"/>
              <a:pPr/>
              <a:t>‹#›</a:t>
            </a:fld>
            <a:endParaRPr lang="en-US"/>
          </a:p>
        </p:txBody>
      </p:sp>
    </p:spTree>
    <p:extLst>
      <p:ext uri="{BB962C8B-B14F-4D97-AF65-F5344CB8AC3E}">
        <p14:creationId xmlns:p14="http://schemas.microsoft.com/office/powerpoint/2010/main" val="9735163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C3DB38FD-BFB6-A88E-5484-69B7DFC28210}"/>
              </a:ext>
            </a:extLst>
          </p:cNvPr>
          <p:cNvSpPr>
            <a:spLocks noGrp="1"/>
          </p:cNvSpPr>
          <p:nvPr>
            <p:ph type="sldNum" sz="quarter" idx="4"/>
          </p:nvPr>
        </p:nvSpPr>
        <p:spPr>
          <a:xfrm>
            <a:off x="11460476" y="109304"/>
            <a:ext cx="609600" cy="365125"/>
          </a:xfrm>
          <a:prstGeom prst="rect">
            <a:avLst/>
          </a:prstGeom>
        </p:spPr>
        <p:txBody>
          <a:bodyPr/>
          <a:lstStyle>
            <a:lvl1pPr algn="r">
              <a:defRPr sz="1200">
                <a:solidFill>
                  <a:schemeClr val="accent4"/>
                </a:solidFill>
              </a:defRPr>
            </a:lvl1pPr>
          </a:lstStyle>
          <a:p>
            <a:fld id="{9C224E5A-3D3E-4D41-B801-89DD65E7A2DB}" type="slidenum">
              <a:rPr lang="en-US" smtClean="0"/>
              <a:pPr/>
              <a:t>‹#›</a:t>
            </a:fld>
            <a:endParaRPr lang="en-US"/>
          </a:p>
        </p:txBody>
      </p:sp>
    </p:spTree>
    <p:extLst>
      <p:ext uri="{BB962C8B-B14F-4D97-AF65-F5344CB8AC3E}">
        <p14:creationId xmlns:p14="http://schemas.microsoft.com/office/powerpoint/2010/main" val="2678644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3DFE44-DD41-3668-4992-526F54A6244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Slide Number Placeholder 2">
            <a:extLst>
              <a:ext uri="{FF2B5EF4-FFF2-40B4-BE49-F238E27FC236}">
                <a16:creationId xmlns:a16="http://schemas.microsoft.com/office/drawing/2014/main" id="{B0CA9B85-D0F1-C909-F01A-91C860C1BBA0}"/>
              </a:ext>
            </a:extLst>
          </p:cNvPr>
          <p:cNvSpPr>
            <a:spLocks noGrp="1"/>
          </p:cNvSpPr>
          <p:nvPr>
            <p:ph type="sldNum" sz="quarter" idx="10"/>
          </p:nvPr>
        </p:nvSpPr>
        <p:spPr/>
        <p:txBody>
          <a:bodyPr/>
          <a:lstStyle/>
          <a:p>
            <a:fld id="{9C224E5A-3D3E-4D41-B801-89DD65E7A2DB}" type="slidenum">
              <a:rPr lang="en-US" smtClean="0"/>
              <a:pPr/>
              <a:t>‹#›</a:t>
            </a:fld>
            <a:endParaRPr lang="en-US"/>
          </a:p>
        </p:txBody>
      </p:sp>
    </p:spTree>
    <p:extLst>
      <p:ext uri="{BB962C8B-B14F-4D97-AF65-F5344CB8AC3E}">
        <p14:creationId xmlns:p14="http://schemas.microsoft.com/office/powerpoint/2010/main" val="34546322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46EE45A-D27B-9DE8-DFA4-0D15311DCD8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839788" y="457200"/>
            <a:ext cx="4998720" cy="1600200"/>
          </a:xfrm>
        </p:spPr>
        <p:txBody>
          <a:bodyPr anchor="b"/>
          <a:lstStyle>
            <a:lvl1pPr>
              <a:defRPr sz="3200" b="1">
                <a:solidFill>
                  <a:schemeClr val="tx2"/>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4" name="Text Placeholder 3"/>
          <p:cNvSpPr>
            <a:spLocks noGrp="1"/>
          </p:cNvSpPr>
          <p:nvPr>
            <p:ph type="body" sz="half" idx="2"/>
          </p:nvPr>
        </p:nvSpPr>
        <p:spPr>
          <a:xfrm>
            <a:off x="839788" y="2133073"/>
            <a:ext cx="4998720" cy="3811588"/>
          </a:xfrm>
        </p:spPr>
        <p:txBody>
          <a:bodyPr/>
          <a:lstStyle>
            <a:lvl1pPr marL="0" indent="0">
              <a:buNone/>
              <a:defRPr sz="160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97A3D96C-93AA-85D4-2251-BECC18208C5E}"/>
              </a:ext>
            </a:extLst>
          </p:cNvPr>
          <p:cNvSpPr>
            <a:spLocks noGrp="1"/>
          </p:cNvSpPr>
          <p:nvPr>
            <p:ph type="ftr" sz="quarter" idx="11"/>
          </p:nvPr>
        </p:nvSpPr>
        <p:spPr>
          <a:xfrm>
            <a:off x="839788" y="6004560"/>
            <a:ext cx="5794341" cy="853440"/>
          </a:xfrm>
          <a:prstGeom prst="rect">
            <a:avLst/>
          </a:prstGeom>
        </p:spPr>
        <p:txBody>
          <a:bodyPr anchor="b"/>
          <a:lstStyle>
            <a:lvl1pPr algn="l">
              <a:defRPr sz="1067">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en-US"/>
              <a:t>Citation</a:t>
            </a:r>
            <a:endParaRPr lang="en-US">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descr="IRC Logo">
            <a:extLst>
              <a:ext uri="{FF2B5EF4-FFF2-40B4-BE49-F238E27FC236}">
                <a16:creationId xmlns:a16="http://schemas.microsoft.com/office/drawing/2014/main" id="{2C1EAF73-2674-CCED-7894-C60ADC28071B}"/>
              </a:ext>
            </a:extLst>
          </p:cNvPr>
          <p:cNvPicPr>
            <a:picLocks noChangeAspect="1"/>
          </p:cNvPicPr>
          <p:nvPr userDrawn="1"/>
        </p:nvPicPr>
        <p:blipFill>
          <a:blip r:embed="rId3"/>
          <a:stretch>
            <a:fillRect/>
          </a:stretch>
        </p:blipFill>
        <p:spPr>
          <a:xfrm>
            <a:off x="7122163" y="5638800"/>
            <a:ext cx="5069837" cy="1219200"/>
          </a:xfrm>
          <a:prstGeom prst="rect">
            <a:avLst/>
          </a:prstGeom>
        </p:spPr>
      </p:pic>
      <p:sp>
        <p:nvSpPr>
          <p:cNvPr id="12" name="Picture Placeholder 11">
            <a:extLst>
              <a:ext uri="{FF2B5EF4-FFF2-40B4-BE49-F238E27FC236}">
                <a16:creationId xmlns:a16="http://schemas.microsoft.com/office/drawing/2014/main" id="{353997C6-7AB6-34FA-1DE6-95031FE62765}"/>
              </a:ext>
            </a:extLst>
          </p:cNvPr>
          <p:cNvSpPr>
            <a:spLocks noGrp="1"/>
          </p:cNvSpPr>
          <p:nvPr>
            <p:ph type="pic" sz="quarter" idx="12"/>
          </p:nvPr>
        </p:nvSpPr>
        <p:spPr>
          <a:xfrm>
            <a:off x="6542617" y="1234440"/>
            <a:ext cx="4998720" cy="4389120"/>
          </a:xfrm>
        </p:spPr>
        <p:txBody>
          <a:bodyPr/>
          <a:lstStyle/>
          <a:p>
            <a:endParaRPr lang="en-US"/>
          </a:p>
        </p:txBody>
      </p:sp>
      <p:sp>
        <p:nvSpPr>
          <p:cNvPr id="13" name="Rectangle 12">
            <a:extLst>
              <a:ext uri="{FF2B5EF4-FFF2-40B4-BE49-F238E27FC236}">
                <a16:creationId xmlns:a16="http://schemas.microsoft.com/office/drawing/2014/main" id="{B90A39A8-BF88-2780-4862-058A0C8FF74A}"/>
              </a:ext>
              <a:ext uri="{C183D7F6-B498-43B3-948B-1728B52AA6E4}">
                <adec:decorative xmlns:adec="http://schemas.microsoft.com/office/drawing/2017/decorative" val="1"/>
              </a:ext>
            </a:extLst>
          </p:cNvPr>
          <p:cNvSpPr/>
          <p:nvPr userDrawn="1"/>
        </p:nvSpPr>
        <p:spPr>
          <a:xfrm>
            <a:off x="0" y="2043500"/>
            <a:ext cx="475488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Slide Number Placeholder 5">
            <a:extLst>
              <a:ext uri="{FF2B5EF4-FFF2-40B4-BE49-F238E27FC236}">
                <a16:creationId xmlns:a16="http://schemas.microsoft.com/office/drawing/2014/main" id="{DDCD3DB6-FA4D-1B62-4739-8EC9D16E2C04}"/>
              </a:ext>
            </a:extLst>
          </p:cNvPr>
          <p:cNvSpPr>
            <a:spLocks noGrp="1"/>
          </p:cNvSpPr>
          <p:nvPr>
            <p:ph type="sldNum" sz="quarter" idx="4"/>
          </p:nvPr>
        </p:nvSpPr>
        <p:spPr>
          <a:xfrm>
            <a:off x="11460476" y="109304"/>
            <a:ext cx="609600" cy="365125"/>
          </a:xfrm>
          <a:prstGeom prst="rect">
            <a:avLst/>
          </a:prstGeom>
        </p:spPr>
        <p:txBody>
          <a:bodyPr/>
          <a:lstStyle>
            <a:lvl1pPr algn="r">
              <a:defRPr sz="1200">
                <a:solidFill>
                  <a:schemeClr val="accent4"/>
                </a:solidFill>
              </a:defRPr>
            </a:lvl1pPr>
          </a:lstStyle>
          <a:p>
            <a:fld id="{9C224E5A-3D3E-4D41-B801-89DD65E7A2DB}" type="slidenum">
              <a:rPr lang="en-US" smtClean="0"/>
              <a:pPr/>
              <a:t>‹#›</a:t>
            </a:fld>
            <a:endParaRPr lang="en-US"/>
          </a:p>
        </p:txBody>
      </p:sp>
    </p:spTree>
    <p:extLst>
      <p:ext uri="{BB962C8B-B14F-4D97-AF65-F5344CB8AC3E}">
        <p14:creationId xmlns:p14="http://schemas.microsoft.com/office/powerpoint/2010/main" val="10996905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96E366D-4F76-487C-B199-15743B689ECC}"/>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title"/>
          </p:nvPr>
        </p:nvSpPr>
        <p:spPr>
          <a:xfrm>
            <a:off x="839787" y="457200"/>
            <a:ext cx="4998719" cy="1600200"/>
          </a:xfrm>
        </p:spPr>
        <p:txBody>
          <a:bodyPr anchor="b"/>
          <a:lstStyle>
            <a:lvl1pPr>
              <a:defRPr sz="3200" b="1">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4" name="Text Placeholder 3"/>
          <p:cNvSpPr>
            <a:spLocks noGrp="1"/>
          </p:cNvSpPr>
          <p:nvPr>
            <p:ph type="body" sz="half" idx="2"/>
          </p:nvPr>
        </p:nvSpPr>
        <p:spPr>
          <a:xfrm>
            <a:off x="839788" y="2133073"/>
            <a:ext cx="4998720" cy="3811588"/>
          </a:xfrm>
        </p:spPr>
        <p:txBody>
          <a:bodyPr/>
          <a:lstStyle>
            <a:lvl1pPr marL="243834" indent="-243834">
              <a:spcBef>
                <a:spcPts val="800"/>
              </a:spcBef>
              <a:buFont typeface="Arial" panose="020B0604020202020204" pitchFamily="34" charset="0"/>
              <a:buChar char="•"/>
              <a:defRPr sz="1600">
                <a:latin typeface="Calibri" panose="020F0502020204030204" pitchFamily="34" charset="0"/>
                <a:ea typeface="Calibri" panose="020F0502020204030204" pitchFamily="34" charset="0"/>
                <a:cs typeface="Calibri" panose="020F050202020403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7" name="Picture Placeholder 6">
            <a:extLst>
              <a:ext uri="{FF2B5EF4-FFF2-40B4-BE49-F238E27FC236}">
                <a16:creationId xmlns:a16="http://schemas.microsoft.com/office/drawing/2014/main" id="{BBDFD101-9C97-7A40-39B8-207F32625A5B}"/>
              </a:ext>
            </a:extLst>
          </p:cNvPr>
          <p:cNvSpPr>
            <a:spLocks noGrp="1"/>
          </p:cNvSpPr>
          <p:nvPr>
            <p:ph type="pic" sz="quarter" idx="10"/>
          </p:nvPr>
        </p:nvSpPr>
        <p:spPr>
          <a:xfrm>
            <a:off x="6462799" y="1257299"/>
            <a:ext cx="4998720" cy="4389120"/>
          </a:xfrm>
        </p:spPr>
        <p:txBody>
          <a:bodyPr/>
          <a:lstStyle/>
          <a:p>
            <a:endParaRPr lang="en-US"/>
          </a:p>
        </p:txBody>
      </p:sp>
      <p:pic>
        <p:nvPicPr>
          <p:cNvPr id="9" name="Picture 8" descr="IRC Logo">
            <a:extLst>
              <a:ext uri="{FF2B5EF4-FFF2-40B4-BE49-F238E27FC236}">
                <a16:creationId xmlns:a16="http://schemas.microsoft.com/office/drawing/2014/main" id="{81CD21EF-93BF-8961-C69E-BDF27905FE77}"/>
              </a:ext>
            </a:extLst>
          </p:cNvPr>
          <p:cNvPicPr>
            <a:picLocks noChangeAspect="1"/>
          </p:cNvPicPr>
          <p:nvPr userDrawn="1"/>
        </p:nvPicPr>
        <p:blipFill>
          <a:blip r:embed="rId3"/>
          <a:stretch>
            <a:fillRect/>
          </a:stretch>
        </p:blipFill>
        <p:spPr>
          <a:xfrm>
            <a:off x="7122160" y="5638800"/>
            <a:ext cx="5069841" cy="1219200"/>
          </a:xfrm>
          <a:prstGeom prst="rect">
            <a:avLst/>
          </a:prstGeom>
        </p:spPr>
      </p:pic>
      <p:sp>
        <p:nvSpPr>
          <p:cNvPr id="10" name="Footer Placeholder 4">
            <a:extLst>
              <a:ext uri="{FF2B5EF4-FFF2-40B4-BE49-F238E27FC236}">
                <a16:creationId xmlns:a16="http://schemas.microsoft.com/office/drawing/2014/main" id="{E0E25D3A-D93A-0284-C223-3CE13393FF9F}"/>
              </a:ext>
            </a:extLst>
          </p:cNvPr>
          <p:cNvSpPr>
            <a:spLocks noGrp="1"/>
          </p:cNvSpPr>
          <p:nvPr>
            <p:ph type="ftr" sz="quarter" idx="11"/>
          </p:nvPr>
        </p:nvSpPr>
        <p:spPr>
          <a:xfrm>
            <a:off x="839788" y="6004560"/>
            <a:ext cx="5794341" cy="853440"/>
          </a:xfrm>
          <a:prstGeom prst="rect">
            <a:avLst/>
          </a:prstGeom>
        </p:spPr>
        <p:txBody>
          <a:bodyPr anchor="b"/>
          <a:lstStyle>
            <a:lvl1pPr algn="l">
              <a:defRPr sz="1067">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r>
              <a:rPr lang="en-US"/>
              <a:t>Citation</a:t>
            </a: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F9F4B2A4-85C6-BB6C-8997-A8248CAF5363}"/>
              </a:ext>
              <a:ext uri="{C183D7F6-B498-43B3-948B-1728B52AA6E4}">
                <adec:decorative xmlns:adec="http://schemas.microsoft.com/office/drawing/2017/decorative" val="1"/>
              </a:ext>
            </a:extLst>
          </p:cNvPr>
          <p:cNvSpPr/>
          <p:nvPr userDrawn="1"/>
        </p:nvSpPr>
        <p:spPr>
          <a:xfrm>
            <a:off x="0" y="2026689"/>
            <a:ext cx="475488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Slide Number Placeholder 5">
            <a:extLst>
              <a:ext uri="{FF2B5EF4-FFF2-40B4-BE49-F238E27FC236}">
                <a16:creationId xmlns:a16="http://schemas.microsoft.com/office/drawing/2014/main" id="{DF367507-C874-EE71-9921-4D5A20B069DF}"/>
              </a:ext>
            </a:extLst>
          </p:cNvPr>
          <p:cNvSpPr>
            <a:spLocks noGrp="1"/>
          </p:cNvSpPr>
          <p:nvPr>
            <p:ph type="sldNum" sz="quarter" idx="4"/>
          </p:nvPr>
        </p:nvSpPr>
        <p:spPr>
          <a:xfrm>
            <a:off x="11460476" y="109304"/>
            <a:ext cx="609600" cy="365125"/>
          </a:xfrm>
          <a:prstGeom prst="rect">
            <a:avLst/>
          </a:prstGeom>
        </p:spPr>
        <p:txBody>
          <a:bodyPr/>
          <a:lstStyle>
            <a:lvl1pPr algn="r">
              <a:defRPr sz="1200">
                <a:solidFill>
                  <a:schemeClr val="accent4"/>
                </a:solidFill>
              </a:defRPr>
            </a:lvl1pPr>
          </a:lstStyle>
          <a:p>
            <a:fld id="{9C224E5A-3D3E-4D41-B801-89DD65E7A2DB}" type="slidenum">
              <a:rPr lang="en-US" smtClean="0"/>
              <a:pPr/>
              <a:t>‹#›</a:t>
            </a:fld>
            <a:endParaRPr lang="en-US"/>
          </a:p>
        </p:txBody>
      </p:sp>
    </p:spTree>
    <p:extLst>
      <p:ext uri="{BB962C8B-B14F-4D97-AF65-F5344CB8AC3E}">
        <p14:creationId xmlns:p14="http://schemas.microsoft.com/office/powerpoint/2010/main" val="5064390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Blu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EA8092-6A8F-0B09-4A0B-29DED8A9BF07}"/>
              </a:ext>
              <a:ext uri="{C183D7F6-B498-43B3-948B-1728B52AA6E4}">
                <adec:decorative xmlns:adec="http://schemas.microsoft.com/office/drawing/2017/decorative" val="1"/>
              </a:ext>
            </a:extLst>
          </p:cNvPr>
          <p:cNvPicPr>
            <a:picLocks noChangeAspect="1"/>
          </p:cNvPicPr>
          <p:nvPr userDrawn="1"/>
        </p:nvPicPr>
        <p:blipFill>
          <a:blip r:embed="rId2"/>
          <a:srcRect l="63310"/>
          <a:stretch>
            <a:fillRect/>
          </a:stretch>
        </p:blipFill>
        <p:spPr>
          <a:xfrm>
            <a:off x="7718797" y="0"/>
            <a:ext cx="4473203" cy="6858000"/>
          </a:xfrm>
          <a:prstGeom prst="rect">
            <a:avLst/>
          </a:prstGeom>
        </p:spPr>
      </p:pic>
      <p:sp>
        <p:nvSpPr>
          <p:cNvPr id="3" name="Picture Placeholder 2"/>
          <p:cNvSpPr>
            <a:spLocks noGrp="1" noChangeAspect="1"/>
          </p:cNvSpPr>
          <p:nvPr>
            <p:ph type="pic" idx="1"/>
          </p:nvPr>
        </p:nvSpPr>
        <p:spPr>
          <a:xfrm>
            <a:off x="8408" y="0"/>
            <a:ext cx="7718797" cy="6858000"/>
          </a:xfrm>
        </p:spPr>
        <p:txBody>
          <a:bodyPr anchor="ctr"/>
          <a:lstStyle>
            <a:lvl1pPr marL="0" indent="0">
              <a:buNone/>
              <a:defRPr sz="3200" b="1">
                <a:latin typeface="Calibri" panose="020F0502020204030204" pitchFamily="34" charset="0"/>
                <a:ea typeface="Calibri" panose="020F0502020204030204" pitchFamily="34" charset="0"/>
                <a:cs typeface="Calibri" panose="020F050202020403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8155959" y="1507966"/>
            <a:ext cx="3657600" cy="3811588"/>
          </a:xfrm>
        </p:spPr>
        <p:txBody>
          <a:bodyPr anchor="ctr"/>
          <a:lstStyle>
            <a:lvl1pPr marL="0" indent="0">
              <a:buNone/>
              <a:defRPr sz="2400" b="1">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6" name="Rectangle 5">
            <a:extLst>
              <a:ext uri="{FF2B5EF4-FFF2-40B4-BE49-F238E27FC236}">
                <a16:creationId xmlns:a16="http://schemas.microsoft.com/office/drawing/2014/main" id="{258EFA2F-3E2C-72BF-B52F-B410891F3AA7}"/>
              </a:ext>
              <a:ext uri="{C183D7F6-B498-43B3-948B-1728B52AA6E4}">
                <adec:decorative xmlns:adec="http://schemas.microsoft.com/office/drawing/2017/decorative" val="1"/>
              </a:ext>
            </a:extLst>
          </p:cNvPr>
          <p:cNvSpPr/>
          <p:nvPr userDrawn="1"/>
        </p:nvSpPr>
        <p:spPr>
          <a:xfrm rot="5400000">
            <a:off x="4302780" y="3383262"/>
            <a:ext cx="6888480" cy="60997"/>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9" name="Picture 8" descr="IRC Logo">
            <a:extLst>
              <a:ext uri="{FF2B5EF4-FFF2-40B4-BE49-F238E27FC236}">
                <a16:creationId xmlns:a16="http://schemas.microsoft.com/office/drawing/2014/main" id="{D3950F2B-E08B-00A6-4BB0-008E3F6D964B}"/>
              </a:ext>
            </a:extLst>
          </p:cNvPr>
          <p:cNvPicPr>
            <a:picLocks noChangeAspect="1"/>
          </p:cNvPicPr>
          <p:nvPr userDrawn="1"/>
        </p:nvPicPr>
        <p:blipFill>
          <a:blip r:embed="rId3"/>
          <a:stretch>
            <a:fillRect/>
          </a:stretch>
        </p:blipFill>
        <p:spPr>
          <a:xfrm>
            <a:off x="7629147" y="5760720"/>
            <a:ext cx="4562853" cy="1097280"/>
          </a:xfrm>
          <a:prstGeom prst="rect">
            <a:avLst/>
          </a:prstGeom>
        </p:spPr>
      </p:pic>
      <p:sp>
        <p:nvSpPr>
          <p:cNvPr id="10" name="Slide Number Placeholder 5">
            <a:extLst>
              <a:ext uri="{FF2B5EF4-FFF2-40B4-BE49-F238E27FC236}">
                <a16:creationId xmlns:a16="http://schemas.microsoft.com/office/drawing/2014/main" id="{09504ED8-BD40-6693-94C6-33AF8E556DBD}"/>
              </a:ext>
            </a:extLst>
          </p:cNvPr>
          <p:cNvSpPr>
            <a:spLocks noGrp="1"/>
          </p:cNvSpPr>
          <p:nvPr>
            <p:ph type="sldNum" sz="quarter" idx="4"/>
          </p:nvPr>
        </p:nvSpPr>
        <p:spPr>
          <a:xfrm>
            <a:off x="11460476" y="109304"/>
            <a:ext cx="609600" cy="365125"/>
          </a:xfrm>
          <a:prstGeom prst="rect">
            <a:avLst/>
          </a:prstGeom>
        </p:spPr>
        <p:txBody>
          <a:bodyPr/>
          <a:lstStyle>
            <a:lvl1pPr algn="r">
              <a:defRPr sz="1200">
                <a:solidFill>
                  <a:schemeClr val="accent4"/>
                </a:solidFill>
              </a:defRPr>
            </a:lvl1pPr>
          </a:lstStyle>
          <a:p>
            <a:fld id="{9C224E5A-3D3E-4D41-B801-89DD65E7A2DB}" type="slidenum">
              <a:rPr lang="en-US" smtClean="0"/>
              <a:pPr/>
              <a:t>‹#›</a:t>
            </a:fld>
            <a:endParaRPr lang="en-US"/>
          </a:p>
        </p:txBody>
      </p:sp>
    </p:spTree>
    <p:extLst>
      <p:ext uri="{BB962C8B-B14F-4D97-AF65-F5344CB8AC3E}">
        <p14:creationId xmlns:p14="http://schemas.microsoft.com/office/powerpoint/2010/main" val="2634939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Whit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5319DFE-938D-78EE-0453-64EC492C4D1C}"/>
              </a:ext>
              <a:ext uri="{C183D7F6-B498-43B3-948B-1728B52AA6E4}">
                <adec:decorative xmlns:adec="http://schemas.microsoft.com/office/drawing/2017/decorative" val="1"/>
              </a:ext>
            </a:extLst>
          </p:cNvPr>
          <p:cNvPicPr>
            <a:picLocks noChangeAspect="1"/>
          </p:cNvPicPr>
          <p:nvPr userDrawn="1"/>
        </p:nvPicPr>
        <p:blipFill>
          <a:blip r:embed="rId2"/>
          <a:srcRect l="63379"/>
          <a:stretch>
            <a:fillRect/>
          </a:stretch>
        </p:blipFill>
        <p:spPr>
          <a:xfrm>
            <a:off x="7727205" y="0"/>
            <a:ext cx="4464795" cy="6858000"/>
          </a:xfrm>
          <a:prstGeom prst="rect">
            <a:avLst/>
          </a:prstGeom>
        </p:spPr>
      </p:pic>
      <p:sp>
        <p:nvSpPr>
          <p:cNvPr id="9" name="Picture Placeholder 2">
            <a:extLst>
              <a:ext uri="{FF2B5EF4-FFF2-40B4-BE49-F238E27FC236}">
                <a16:creationId xmlns:a16="http://schemas.microsoft.com/office/drawing/2014/main" id="{D11744A5-4695-ED5C-E7E1-55BCD50F0E0B}"/>
              </a:ext>
            </a:extLst>
          </p:cNvPr>
          <p:cNvSpPr>
            <a:spLocks noGrp="1" noChangeAspect="1"/>
          </p:cNvSpPr>
          <p:nvPr>
            <p:ph type="pic" idx="1"/>
          </p:nvPr>
        </p:nvSpPr>
        <p:spPr>
          <a:xfrm>
            <a:off x="8408" y="0"/>
            <a:ext cx="7718797" cy="6858000"/>
          </a:xfrm>
        </p:spPr>
        <p:txBody>
          <a:bodyPr anchor="ctr"/>
          <a:lstStyle>
            <a:lvl1pPr marL="0" indent="0">
              <a:buNone/>
              <a:defRPr sz="3200" b="1">
                <a:latin typeface="Calibri" panose="020F0502020204030204" pitchFamily="34" charset="0"/>
                <a:ea typeface="Calibri" panose="020F0502020204030204" pitchFamily="34" charset="0"/>
                <a:cs typeface="Calibri" panose="020F050202020403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11" name="Text Placeholder 3">
            <a:extLst>
              <a:ext uri="{FF2B5EF4-FFF2-40B4-BE49-F238E27FC236}">
                <a16:creationId xmlns:a16="http://schemas.microsoft.com/office/drawing/2014/main" id="{ECECA010-AE29-56A0-F9BE-ED9F8A62315B}"/>
              </a:ext>
            </a:extLst>
          </p:cNvPr>
          <p:cNvSpPr>
            <a:spLocks noGrp="1"/>
          </p:cNvSpPr>
          <p:nvPr>
            <p:ph type="body" sz="half" idx="2"/>
          </p:nvPr>
        </p:nvSpPr>
        <p:spPr>
          <a:xfrm>
            <a:off x="8155959" y="1507966"/>
            <a:ext cx="3657600" cy="3811588"/>
          </a:xfrm>
        </p:spPr>
        <p:txBody>
          <a:bodyPr anchor="ctr"/>
          <a:lstStyle>
            <a:lvl1pPr marL="0" indent="0">
              <a:buNone/>
              <a:defRPr sz="24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2" name="Rectangle 11">
            <a:extLst>
              <a:ext uri="{FF2B5EF4-FFF2-40B4-BE49-F238E27FC236}">
                <a16:creationId xmlns:a16="http://schemas.microsoft.com/office/drawing/2014/main" id="{C6A72580-7F9A-5671-AABE-C8225DACF751}"/>
              </a:ext>
              <a:ext uri="{C183D7F6-B498-43B3-948B-1728B52AA6E4}">
                <adec:decorative xmlns:adec="http://schemas.microsoft.com/office/drawing/2017/decorative" val="1"/>
              </a:ext>
            </a:extLst>
          </p:cNvPr>
          <p:cNvSpPr/>
          <p:nvPr userDrawn="1"/>
        </p:nvSpPr>
        <p:spPr>
          <a:xfrm rot="5400000">
            <a:off x="4302780" y="3383262"/>
            <a:ext cx="6888480" cy="60997"/>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3" name="Picture 12" descr="IRC Logo">
            <a:extLst>
              <a:ext uri="{FF2B5EF4-FFF2-40B4-BE49-F238E27FC236}">
                <a16:creationId xmlns:a16="http://schemas.microsoft.com/office/drawing/2014/main" id="{71473894-8719-DBAC-A7B8-EBB5200EB94D}"/>
              </a:ext>
            </a:extLst>
          </p:cNvPr>
          <p:cNvPicPr>
            <a:picLocks noChangeAspect="1"/>
          </p:cNvPicPr>
          <p:nvPr userDrawn="1"/>
        </p:nvPicPr>
        <p:blipFill>
          <a:blip r:embed="rId3"/>
          <a:stretch>
            <a:fillRect/>
          </a:stretch>
        </p:blipFill>
        <p:spPr>
          <a:xfrm>
            <a:off x="7629144" y="5760720"/>
            <a:ext cx="4562857" cy="1097280"/>
          </a:xfrm>
          <a:prstGeom prst="rect">
            <a:avLst/>
          </a:prstGeom>
        </p:spPr>
      </p:pic>
      <p:sp>
        <p:nvSpPr>
          <p:cNvPr id="14" name="Slide Number Placeholder 5">
            <a:extLst>
              <a:ext uri="{FF2B5EF4-FFF2-40B4-BE49-F238E27FC236}">
                <a16:creationId xmlns:a16="http://schemas.microsoft.com/office/drawing/2014/main" id="{B4E2A450-416E-500C-ACBB-9364FE636564}"/>
              </a:ext>
            </a:extLst>
          </p:cNvPr>
          <p:cNvSpPr>
            <a:spLocks noGrp="1"/>
          </p:cNvSpPr>
          <p:nvPr>
            <p:ph type="sldNum" sz="quarter" idx="4"/>
          </p:nvPr>
        </p:nvSpPr>
        <p:spPr>
          <a:xfrm>
            <a:off x="11460476" y="109304"/>
            <a:ext cx="609600" cy="365125"/>
          </a:xfrm>
          <a:prstGeom prst="rect">
            <a:avLst/>
          </a:prstGeom>
        </p:spPr>
        <p:txBody>
          <a:bodyPr/>
          <a:lstStyle>
            <a:lvl1pPr algn="r">
              <a:defRPr sz="1200">
                <a:solidFill>
                  <a:schemeClr val="accent4"/>
                </a:solidFill>
              </a:defRPr>
            </a:lvl1pPr>
          </a:lstStyle>
          <a:p>
            <a:fld id="{9C224E5A-3D3E-4D41-B801-89DD65E7A2DB}" type="slidenum">
              <a:rPr lang="en-US" smtClean="0"/>
              <a:pPr/>
              <a:t>‹#›</a:t>
            </a:fld>
            <a:endParaRPr lang="en-US"/>
          </a:p>
        </p:txBody>
      </p:sp>
    </p:spTree>
    <p:extLst>
      <p:ext uri="{BB962C8B-B14F-4D97-AF65-F5344CB8AC3E}">
        <p14:creationId xmlns:p14="http://schemas.microsoft.com/office/powerpoint/2010/main" val="23986600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BA91BC1-77B9-34BD-885F-4A528D540BC3}"/>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ctrTitle"/>
          </p:nvPr>
        </p:nvSpPr>
        <p:spPr>
          <a:xfrm>
            <a:off x="809300" y="1584816"/>
            <a:ext cx="6583680" cy="1767840"/>
          </a:xfrm>
        </p:spPr>
        <p:txBody>
          <a:bodyPr anchor="b"/>
          <a:lstStyle>
            <a:lvl1pPr algn="l">
              <a:defRPr sz="5333">
                <a:solidFill>
                  <a:srgbClr val="003594"/>
                </a:solidFill>
                <a:latin typeface="Roboto Black" panose="02000000000000000000" pitchFamily="2" charset="0"/>
                <a:ea typeface="Roboto Black" panose="02000000000000000000" pitchFamily="2" charset="0"/>
                <a:cs typeface="Roboto Black" panose="02000000000000000000" pitchFamily="2" charset="0"/>
              </a:defRPr>
            </a:lvl1pPr>
          </a:lstStyle>
          <a:p>
            <a:r>
              <a:rPr lang="en-US"/>
              <a:t>Click to edit Master title style</a:t>
            </a:r>
          </a:p>
        </p:txBody>
      </p:sp>
      <p:sp>
        <p:nvSpPr>
          <p:cNvPr id="3" name="Subtitle 2"/>
          <p:cNvSpPr>
            <a:spLocks noGrp="1"/>
          </p:cNvSpPr>
          <p:nvPr>
            <p:ph type="subTitle" idx="1"/>
          </p:nvPr>
        </p:nvSpPr>
        <p:spPr>
          <a:xfrm>
            <a:off x="809300" y="3904732"/>
            <a:ext cx="6583680" cy="1219200"/>
          </a:xfrm>
        </p:spPr>
        <p:txBody>
          <a:bodyPr/>
          <a:lstStyle>
            <a:lvl1pPr marL="0" indent="0" algn="l">
              <a:buNone/>
              <a:defRPr sz="3467">
                <a:solidFill>
                  <a:schemeClr val="accent4"/>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8" name="Rectangle 7">
            <a:extLst>
              <a:ext uri="{FF2B5EF4-FFF2-40B4-BE49-F238E27FC236}">
                <a16:creationId xmlns:a16="http://schemas.microsoft.com/office/drawing/2014/main" id="{76DF9657-185E-7576-86F3-8CAE21FC8E50}"/>
              </a:ext>
              <a:ext uri="{C183D7F6-B498-43B3-948B-1728B52AA6E4}">
                <adec:decorative xmlns:adec="http://schemas.microsoft.com/office/drawing/2017/decorative" val="1"/>
              </a:ext>
            </a:extLst>
          </p:cNvPr>
          <p:cNvSpPr/>
          <p:nvPr userDrawn="1"/>
        </p:nvSpPr>
        <p:spPr>
          <a:xfrm>
            <a:off x="1" y="3629616"/>
            <a:ext cx="7442420" cy="60997"/>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 name="Picture 4" descr="IRC Logo">
            <a:extLst>
              <a:ext uri="{FF2B5EF4-FFF2-40B4-BE49-F238E27FC236}">
                <a16:creationId xmlns:a16="http://schemas.microsoft.com/office/drawing/2014/main" id="{F988C410-7321-913B-FDCB-516D2051F195}"/>
              </a:ext>
            </a:extLst>
          </p:cNvPr>
          <p:cNvPicPr>
            <a:picLocks noChangeAspect="1"/>
          </p:cNvPicPr>
          <p:nvPr userDrawn="1"/>
        </p:nvPicPr>
        <p:blipFill>
          <a:blip r:embed="rId3"/>
          <a:stretch>
            <a:fillRect/>
          </a:stretch>
        </p:blipFill>
        <p:spPr>
          <a:xfrm>
            <a:off x="7112813" y="5638800"/>
            <a:ext cx="5079188" cy="1219200"/>
          </a:xfrm>
          <a:prstGeom prst="rect">
            <a:avLst/>
          </a:prstGeom>
        </p:spPr>
      </p:pic>
    </p:spTree>
    <p:extLst>
      <p:ext uri="{BB962C8B-B14F-4D97-AF65-F5344CB8AC3E}">
        <p14:creationId xmlns:p14="http://schemas.microsoft.com/office/powerpoint/2010/main" val="31099013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1" y="1688858"/>
            <a:ext cx="10515600" cy="3646460"/>
          </a:xfrm>
          <a:prstGeom prst="rect">
            <a:avLst/>
          </a:prstGeom>
        </p:spPr>
        <p:txBody>
          <a:bodyPr>
            <a:noAutofit/>
          </a:bodyPr>
          <a:lstStyle>
            <a:lvl1pPr>
              <a:lnSpc>
                <a:spcPct val="100000"/>
              </a:lnSpc>
              <a:spcBef>
                <a:spcPts val="0"/>
              </a:spcBef>
              <a:spcAft>
                <a:spcPts val="600"/>
              </a:spcAft>
              <a:buClr>
                <a:srgbClr val="003594"/>
              </a:buClr>
              <a:defRPr sz="2800">
                <a:solidFill>
                  <a:srgbClr val="003594"/>
                </a:solidFill>
              </a:defRPr>
            </a:lvl1pPr>
            <a:lvl2pPr>
              <a:lnSpc>
                <a:spcPct val="100000"/>
              </a:lnSpc>
              <a:spcBef>
                <a:spcPts val="0"/>
              </a:spcBef>
              <a:spcAft>
                <a:spcPts val="600"/>
              </a:spcAft>
              <a:buClr>
                <a:srgbClr val="003594"/>
              </a:buClr>
              <a:defRPr sz="2400">
                <a:solidFill>
                  <a:srgbClr val="003594"/>
                </a:solidFill>
              </a:defRPr>
            </a:lvl2pPr>
            <a:lvl3pPr>
              <a:lnSpc>
                <a:spcPct val="100000"/>
              </a:lnSpc>
              <a:spcBef>
                <a:spcPts val="0"/>
              </a:spcBef>
              <a:spcAft>
                <a:spcPts val="600"/>
              </a:spcAft>
              <a:buClr>
                <a:srgbClr val="003594"/>
              </a:buClr>
              <a:defRPr sz="2000">
                <a:solidFill>
                  <a:srgbClr val="003594"/>
                </a:solidFill>
              </a:defRPr>
            </a:lvl3pPr>
            <a:lvl4pPr>
              <a:lnSpc>
                <a:spcPct val="100000"/>
              </a:lnSpc>
              <a:spcBef>
                <a:spcPts val="0"/>
              </a:spcBef>
              <a:spcAft>
                <a:spcPts val="600"/>
              </a:spcAft>
              <a:buClr>
                <a:srgbClr val="003594"/>
              </a:buClr>
              <a:defRPr sz="1800">
                <a:solidFill>
                  <a:srgbClr val="003594"/>
                </a:solidFill>
              </a:defRPr>
            </a:lvl4pPr>
            <a:lvl5pPr>
              <a:buClr>
                <a:srgbClr val="003594"/>
              </a:buClr>
              <a:defRPr sz="1800">
                <a:solidFill>
                  <a:srgbClr val="003594"/>
                </a:solidFill>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5" name="TextBox 4">
            <a:extLst>
              <a:ext uri="{FF2B5EF4-FFF2-40B4-BE49-F238E27FC236}">
                <a16:creationId xmlns:a16="http://schemas.microsoft.com/office/drawing/2014/main" id="{6E4B78C0-D750-412F-851F-1FFC96B35D85}"/>
              </a:ext>
            </a:extLst>
          </p:cNvPr>
          <p:cNvSpPr txBox="1"/>
          <p:nvPr userDrawn="1"/>
        </p:nvSpPr>
        <p:spPr>
          <a:xfrm>
            <a:off x="4267201" y="6452622"/>
            <a:ext cx="3657600" cy="215444"/>
          </a:xfrm>
          <a:prstGeom prst="rect">
            <a:avLst/>
          </a:prstGeom>
          <a:noFill/>
        </p:spPr>
        <p:txBody>
          <a:bodyPr wrap="square" rtlCol="0">
            <a:spAutoFit/>
          </a:bodyPr>
          <a:lstStyle/>
          <a:p>
            <a:pPr algn="ctr"/>
            <a:r>
              <a:rPr lang="en-US" sz="800">
                <a:solidFill>
                  <a:schemeClr val="bg1">
                    <a:lumMod val="50000"/>
                  </a:schemeClr>
                </a:solidFill>
                <a:latin typeface="Arial" panose="020B0604020202020204" pitchFamily="34" charset="0"/>
                <a:cs typeface="Arial" panose="020B0604020202020204" pitchFamily="34" charset="0"/>
              </a:rPr>
              <a:t>Copyright 2024, University of Pittsburgh. All Rights Reserved.</a:t>
            </a:r>
          </a:p>
        </p:txBody>
      </p:sp>
      <p:sp>
        <p:nvSpPr>
          <p:cNvPr id="4" name="TextBox 3">
            <a:extLst>
              <a:ext uri="{FF2B5EF4-FFF2-40B4-BE49-F238E27FC236}">
                <a16:creationId xmlns:a16="http://schemas.microsoft.com/office/drawing/2014/main" id="{146602CC-85B8-4D23-BF33-3FC78E4E597B}"/>
              </a:ext>
            </a:extLst>
          </p:cNvPr>
          <p:cNvSpPr txBox="1"/>
          <p:nvPr userDrawn="1"/>
        </p:nvSpPr>
        <p:spPr>
          <a:xfrm>
            <a:off x="11557591" y="6305109"/>
            <a:ext cx="499731" cy="276999"/>
          </a:xfrm>
          <a:prstGeom prst="rect">
            <a:avLst/>
          </a:prstGeom>
          <a:noFill/>
        </p:spPr>
        <p:txBody>
          <a:bodyPr wrap="square" rtlCol="0">
            <a:spAutoFit/>
          </a:bodyPr>
          <a:lstStyle/>
          <a:p>
            <a:fld id="{4BAC14D8-CFC9-4C8D-B912-CA6ED130D374}" type="slidenum">
              <a:rPr lang="en-US" sz="1200" smtClean="0">
                <a:solidFill>
                  <a:srgbClr val="1C2857"/>
                </a:solidFill>
              </a:rPr>
              <a:t>‹#›</a:t>
            </a:fld>
            <a:endParaRPr lang="en-US" sz="1200">
              <a:solidFill>
                <a:srgbClr val="1C2857"/>
              </a:solidFill>
            </a:endParaRPr>
          </a:p>
        </p:txBody>
      </p:sp>
      <p:sp>
        <p:nvSpPr>
          <p:cNvPr id="8" name="Text Placeholder 6">
            <a:extLst>
              <a:ext uri="{FF2B5EF4-FFF2-40B4-BE49-F238E27FC236}">
                <a16:creationId xmlns:a16="http://schemas.microsoft.com/office/drawing/2014/main" id="{60FC3067-9F81-4B58-862F-EB40CA125BBD}"/>
              </a:ext>
            </a:extLst>
          </p:cNvPr>
          <p:cNvSpPr>
            <a:spLocks noGrp="1"/>
          </p:cNvSpPr>
          <p:nvPr>
            <p:ph type="body" sz="quarter" idx="10" hasCustomPrompt="1"/>
          </p:nvPr>
        </p:nvSpPr>
        <p:spPr>
          <a:xfrm>
            <a:off x="0" y="6425121"/>
            <a:ext cx="3657600" cy="404812"/>
          </a:xfrm>
          <a:prstGeom prst="rect">
            <a:avLst/>
          </a:prstGeom>
        </p:spPr>
        <p:txBody>
          <a:bodyPr tIns="91440" bIns="91440" anchor="ctr" anchorCtr="0"/>
          <a:lstStyle>
            <a:lvl1pPr marL="0" marR="0" indent="0" algn="l" defTabSz="914149" rtl="0" eaLnBrk="1" fontAlgn="auto" latinLnBrk="0" hangingPunct="1">
              <a:lnSpc>
                <a:spcPct val="90000"/>
              </a:lnSpc>
              <a:spcBef>
                <a:spcPts val="1000"/>
              </a:spcBef>
              <a:spcAft>
                <a:spcPts val="0"/>
              </a:spcAft>
              <a:buClr>
                <a:srgbClr val="0194D3"/>
              </a:buClr>
              <a:buSzTx/>
              <a:buFont typeface="Arial" panose="020B0604020202020204" pitchFamily="34" charset="0"/>
              <a:buNone/>
              <a:tabLst/>
              <a:defRPr sz="1200">
                <a:solidFill>
                  <a:srgbClr val="003594"/>
                </a:solidFill>
              </a:defRPr>
            </a:lvl1pPr>
          </a:lstStyle>
          <a:p>
            <a:pPr marL="0" marR="0" lvl="0" indent="0" algn="l" defTabSz="914149" rtl="0" eaLnBrk="1" fontAlgn="auto" latinLnBrk="0" hangingPunct="1">
              <a:lnSpc>
                <a:spcPct val="90000"/>
              </a:lnSpc>
              <a:spcBef>
                <a:spcPts val="1000"/>
              </a:spcBef>
              <a:spcAft>
                <a:spcPts val="0"/>
              </a:spcAft>
              <a:buClr>
                <a:srgbClr val="0194D3"/>
              </a:buClr>
              <a:buSzTx/>
              <a:buFont typeface="Arial" panose="020B0604020202020204" pitchFamily="34" charset="0"/>
              <a:buNone/>
              <a:tabLst/>
              <a:defRPr/>
            </a:pPr>
            <a:r>
              <a:rPr lang="en-US"/>
              <a:t>(Modified APA In-Text Citation Required Here)</a:t>
            </a:r>
          </a:p>
        </p:txBody>
      </p:sp>
      <p:sp>
        <p:nvSpPr>
          <p:cNvPr id="7" name="Title 1">
            <a:extLst>
              <a:ext uri="{FF2B5EF4-FFF2-40B4-BE49-F238E27FC236}">
                <a16:creationId xmlns:a16="http://schemas.microsoft.com/office/drawing/2014/main" id="{282F9728-0366-4D9E-AF62-E71A4978EE43}"/>
              </a:ext>
            </a:extLst>
          </p:cNvPr>
          <p:cNvSpPr>
            <a:spLocks noGrp="1"/>
          </p:cNvSpPr>
          <p:nvPr>
            <p:ph type="title"/>
          </p:nvPr>
        </p:nvSpPr>
        <p:spPr>
          <a:xfrm>
            <a:off x="838201" y="641134"/>
            <a:ext cx="10515600" cy="928471"/>
          </a:xfrm>
          <a:prstGeom prst="rect">
            <a:avLst/>
          </a:prstGeom>
        </p:spPr>
        <p:txBody>
          <a:bodyPr anchor="t" anchorCtr="0">
            <a:noAutofit/>
          </a:bodyPr>
          <a:lstStyle>
            <a:lvl1pPr>
              <a:defRPr>
                <a:solidFill>
                  <a:srgbClr val="003594"/>
                </a:solidFill>
              </a:defRPr>
            </a:lvl1pPr>
          </a:lstStyle>
          <a:p>
            <a:r>
              <a:rPr lang="en-US"/>
              <a:t>Click to edit Master title style</a:t>
            </a:r>
          </a:p>
        </p:txBody>
      </p:sp>
    </p:spTree>
    <p:extLst>
      <p:ext uri="{BB962C8B-B14F-4D97-AF65-F5344CB8AC3E}">
        <p14:creationId xmlns:p14="http://schemas.microsoft.com/office/powerpoint/2010/main" val="1103391401"/>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Blu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B3FE78-4475-DBD9-7DDB-825DF91D1CD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AE09847-8D4E-BC41-48D1-736984305B1A}"/>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F500FC53-7898-CD13-C3E5-5149AF47655A}"/>
              </a:ext>
            </a:extLst>
          </p:cNvPr>
          <p:cNvSpPr>
            <a:spLocks noGrp="1"/>
          </p:cNvSpPr>
          <p:nvPr>
            <p:ph type="sldNum" sz="quarter" idx="10"/>
          </p:nvPr>
        </p:nvSpPr>
        <p:spPr/>
        <p:txBody>
          <a:bodyPr/>
          <a:lstStyle/>
          <a:p>
            <a:fld id="{9C224E5A-3D3E-4D41-B801-89DD65E7A2DB}" type="slidenum">
              <a:rPr lang="en-US" smtClean="0"/>
              <a:pPr/>
              <a:t>‹#›</a:t>
            </a:fld>
            <a:endParaRPr lang="en-US"/>
          </a:p>
        </p:txBody>
      </p:sp>
      <p:sp>
        <p:nvSpPr>
          <p:cNvPr id="5" name="Rectangle 4">
            <a:extLst>
              <a:ext uri="{FF2B5EF4-FFF2-40B4-BE49-F238E27FC236}">
                <a16:creationId xmlns:a16="http://schemas.microsoft.com/office/drawing/2014/main" id="{379F9EC4-673A-2BEE-C2F4-58CBF70256A7}"/>
              </a:ext>
              <a:ext uri="{C183D7F6-B498-43B3-948B-1728B52AA6E4}">
                <adec:decorative xmlns:adec="http://schemas.microsoft.com/office/drawing/2017/decorative" val="1"/>
              </a:ext>
            </a:extLst>
          </p:cNvPr>
          <p:cNvSpPr/>
          <p:nvPr userDrawn="1"/>
        </p:nvSpPr>
        <p:spPr>
          <a:xfrm>
            <a:off x="1" y="1645266"/>
            <a:ext cx="7442420" cy="60997"/>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6" name="Picture 5" descr="IRC Logo">
            <a:extLst>
              <a:ext uri="{FF2B5EF4-FFF2-40B4-BE49-F238E27FC236}">
                <a16:creationId xmlns:a16="http://schemas.microsoft.com/office/drawing/2014/main" id="{D5DCA2AF-8487-32E1-4034-AD41BFEBAD36}"/>
              </a:ext>
            </a:extLst>
          </p:cNvPr>
          <p:cNvPicPr>
            <a:picLocks noChangeAspect="1"/>
          </p:cNvPicPr>
          <p:nvPr userDrawn="1"/>
        </p:nvPicPr>
        <p:blipFill>
          <a:blip r:embed="rId3"/>
          <a:stretch>
            <a:fillRect/>
          </a:stretch>
        </p:blipFill>
        <p:spPr>
          <a:xfrm>
            <a:off x="7122163" y="5638800"/>
            <a:ext cx="5069837" cy="1219200"/>
          </a:xfrm>
          <a:prstGeom prst="rect">
            <a:avLst/>
          </a:prstGeom>
        </p:spPr>
      </p:pic>
      <p:sp>
        <p:nvSpPr>
          <p:cNvPr id="8" name="Text Placeholder 7">
            <a:extLst>
              <a:ext uri="{FF2B5EF4-FFF2-40B4-BE49-F238E27FC236}">
                <a16:creationId xmlns:a16="http://schemas.microsoft.com/office/drawing/2014/main" id="{F491DDF3-A8DC-5CD0-76BE-D00E5207F444}"/>
              </a:ext>
            </a:extLst>
          </p:cNvPr>
          <p:cNvSpPr>
            <a:spLocks noGrp="1"/>
          </p:cNvSpPr>
          <p:nvPr>
            <p:ph type="body" sz="quarter" idx="11"/>
          </p:nvPr>
        </p:nvSpPr>
        <p:spPr>
          <a:xfrm>
            <a:off x="838200" y="1790701"/>
            <a:ext cx="10515600" cy="3833284"/>
          </a:xfrm>
        </p:spPr>
        <p:txBody>
          <a:bodyPr/>
          <a:lstStyle>
            <a:lvl1pPr>
              <a:buFont typeface="Arial" panose="020B0604020202020204" pitchFamily="34" charset="0"/>
              <a:buChar cha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9" name="Footer Placeholder 4">
            <a:extLst>
              <a:ext uri="{FF2B5EF4-FFF2-40B4-BE49-F238E27FC236}">
                <a16:creationId xmlns:a16="http://schemas.microsoft.com/office/drawing/2014/main" id="{03A80AB1-9BFF-9293-132C-A37C34DC8478}"/>
              </a:ext>
            </a:extLst>
          </p:cNvPr>
          <p:cNvSpPr>
            <a:spLocks noGrp="1"/>
          </p:cNvSpPr>
          <p:nvPr>
            <p:ph type="ftr" sz="quarter" idx="12"/>
          </p:nvPr>
        </p:nvSpPr>
        <p:spPr>
          <a:xfrm>
            <a:off x="838200" y="6004560"/>
            <a:ext cx="6096000" cy="853440"/>
          </a:xfrm>
          <a:prstGeom prst="rect">
            <a:avLst/>
          </a:prstGeom>
        </p:spPr>
        <p:txBody>
          <a:bodyPr anchor="b"/>
          <a:lstStyle>
            <a:lvl1pPr algn="l">
              <a:defRPr sz="1067">
                <a:solidFill>
                  <a:schemeClr val="bg1"/>
                </a:solidFill>
              </a:defRPr>
            </a:lvl1pPr>
          </a:lstStyle>
          <a:p>
            <a:r>
              <a:rPr lang="en-US" sz="1067"/>
              <a:t>Citation</a:t>
            </a:r>
          </a:p>
        </p:txBody>
      </p:sp>
    </p:spTree>
    <p:extLst>
      <p:ext uri="{BB962C8B-B14F-4D97-AF65-F5344CB8AC3E}">
        <p14:creationId xmlns:p14="http://schemas.microsoft.com/office/powerpoint/2010/main" val="2950214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201431E-2FAD-76CB-83C0-BF1FABD705D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475A557-6CEE-56A9-5CED-873FFD31BBF1}"/>
              </a:ext>
            </a:extLst>
          </p:cNvPr>
          <p:cNvSpPr>
            <a:spLocks noGrp="1"/>
          </p:cNvSpPr>
          <p:nvPr>
            <p:ph type="title"/>
          </p:nvPr>
        </p:nvSpPr>
        <p:spPr/>
        <p:txBody>
          <a:bodyPr/>
          <a:lstStyle>
            <a:lvl1pPr>
              <a:defRPr b="1">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C25169DC-0F60-1934-08CA-F9EB462A0348}"/>
              </a:ext>
            </a:extLst>
          </p:cNvPr>
          <p:cNvSpPr>
            <a:spLocks noGrp="1"/>
          </p:cNvSpPr>
          <p:nvPr>
            <p:ph type="sldNum" sz="quarter" idx="10"/>
          </p:nvPr>
        </p:nvSpPr>
        <p:spPr/>
        <p:txBody>
          <a:bodyPr/>
          <a:lstStyle/>
          <a:p>
            <a:fld id="{9C224E5A-3D3E-4D41-B801-89DD65E7A2DB}" type="slidenum">
              <a:rPr lang="en-US" smtClean="0"/>
              <a:pPr/>
              <a:t>‹#›</a:t>
            </a:fld>
            <a:endParaRPr lang="en-US"/>
          </a:p>
        </p:txBody>
      </p:sp>
      <p:sp>
        <p:nvSpPr>
          <p:cNvPr id="5" name="Rectangle 4">
            <a:extLst>
              <a:ext uri="{FF2B5EF4-FFF2-40B4-BE49-F238E27FC236}">
                <a16:creationId xmlns:a16="http://schemas.microsoft.com/office/drawing/2014/main" id="{BFF257A4-1B2E-38F1-9BFD-C08FC5A9EFD4}"/>
              </a:ext>
              <a:ext uri="{C183D7F6-B498-43B3-948B-1728B52AA6E4}">
                <adec:decorative xmlns:adec="http://schemas.microsoft.com/office/drawing/2017/decorative" val="1"/>
              </a:ext>
            </a:extLst>
          </p:cNvPr>
          <p:cNvSpPr/>
          <p:nvPr userDrawn="1"/>
        </p:nvSpPr>
        <p:spPr>
          <a:xfrm>
            <a:off x="1" y="1662088"/>
            <a:ext cx="7442420" cy="60997"/>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6" name="Picture 5" descr="IRC logo&#10;">
            <a:extLst>
              <a:ext uri="{FF2B5EF4-FFF2-40B4-BE49-F238E27FC236}">
                <a16:creationId xmlns:a16="http://schemas.microsoft.com/office/drawing/2014/main" id="{1A0FC9BA-C7DE-4673-18FE-8F3BA83569F7}"/>
              </a:ext>
            </a:extLst>
          </p:cNvPr>
          <p:cNvPicPr>
            <a:picLocks noChangeAspect="1"/>
          </p:cNvPicPr>
          <p:nvPr userDrawn="1"/>
        </p:nvPicPr>
        <p:blipFill>
          <a:blip r:embed="rId3"/>
          <a:stretch>
            <a:fillRect/>
          </a:stretch>
        </p:blipFill>
        <p:spPr>
          <a:xfrm>
            <a:off x="7112813" y="5638800"/>
            <a:ext cx="5079188" cy="1219200"/>
          </a:xfrm>
          <a:prstGeom prst="rect">
            <a:avLst/>
          </a:prstGeom>
        </p:spPr>
      </p:pic>
      <p:sp>
        <p:nvSpPr>
          <p:cNvPr id="7" name="Footer Placeholder 4">
            <a:extLst>
              <a:ext uri="{FF2B5EF4-FFF2-40B4-BE49-F238E27FC236}">
                <a16:creationId xmlns:a16="http://schemas.microsoft.com/office/drawing/2014/main" id="{2F703BAE-633A-12A5-D528-FD453EDA2FAF}"/>
              </a:ext>
            </a:extLst>
          </p:cNvPr>
          <p:cNvSpPr>
            <a:spLocks noGrp="1"/>
          </p:cNvSpPr>
          <p:nvPr>
            <p:ph type="ftr" sz="quarter" idx="11"/>
          </p:nvPr>
        </p:nvSpPr>
        <p:spPr>
          <a:xfrm>
            <a:off x="838199" y="6004560"/>
            <a:ext cx="6096000" cy="853440"/>
          </a:xfrm>
          <a:prstGeom prst="rect">
            <a:avLst/>
          </a:prstGeom>
        </p:spPr>
        <p:txBody>
          <a:bodyPr anchor="b"/>
          <a:lstStyle>
            <a:lvl1pPr algn="l">
              <a:defRPr sz="1067">
                <a:solidFill>
                  <a:schemeClr val="tx1"/>
                </a:solidFill>
              </a:defRPr>
            </a:lvl1pPr>
          </a:lstStyle>
          <a:p>
            <a:r>
              <a:rPr lang="en-US"/>
              <a:t>Citation</a:t>
            </a:r>
            <a:endParaRPr lang="en-US">
              <a:solidFill>
                <a:schemeClr val="tx1"/>
              </a:solidFill>
            </a:endParaRPr>
          </a:p>
        </p:txBody>
      </p:sp>
      <p:sp>
        <p:nvSpPr>
          <p:cNvPr id="9" name="Text Placeholder 8">
            <a:extLst>
              <a:ext uri="{FF2B5EF4-FFF2-40B4-BE49-F238E27FC236}">
                <a16:creationId xmlns:a16="http://schemas.microsoft.com/office/drawing/2014/main" id="{B47D3FD1-7273-0231-71E9-A7D5B7B382F5}"/>
              </a:ext>
            </a:extLst>
          </p:cNvPr>
          <p:cNvSpPr>
            <a:spLocks noGrp="1"/>
          </p:cNvSpPr>
          <p:nvPr>
            <p:ph type="body" sz="quarter" idx="12"/>
          </p:nvPr>
        </p:nvSpPr>
        <p:spPr>
          <a:xfrm>
            <a:off x="838200" y="1858434"/>
            <a:ext cx="10515600" cy="3901017"/>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sz="2800">
                <a:latin typeface="Calibri" panose="020F0502020204030204" pitchFamily="34" charset="0"/>
                <a:ea typeface="Calibri" panose="020F0502020204030204" pitchFamily="34" charset="0"/>
                <a:cs typeface="Calibri" panose="020F0502020204030204" pitchFamily="34" charset="0"/>
              </a:defRPr>
            </a:lvl2pPr>
            <a:lvl3pPr>
              <a:defRPr sz="2400">
                <a:latin typeface="Calibri" panose="020F0502020204030204" pitchFamily="34" charset="0"/>
                <a:ea typeface="Calibri" panose="020F0502020204030204" pitchFamily="34" charset="0"/>
                <a:cs typeface="Calibri" panose="020F0502020204030204" pitchFamily="34" charset="0"/>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958992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hort Content-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60365BB-610B-4FEB-4168-EE4645D37EE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838200" y="743493"/>
            <a:ext cx="9631680" cy="914400"/>
          </a:xfrm>
        </p:spPr>
        <p:txBody>
          <a:bodyPr/>
          <a:lstStyle>
            <a:lvl1pPr>
              <a:defRPr sz="4400" b="1">
                <a:solidFill>
                  <a:schemeClr val="tx2"/>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a:xfrm>
            <a:off x="1639824" y="2289048"/>
            <a:ext cx="8912352" cy="2926080"/>
          </a:xfrm>
        </p:spPr>
        <p:txBody>
          <a:bodyPr/>
          <a:lstStyle>
            <a:lvl1pPr marL="0" indent="0">
              <a:buNone/>
              <a:defRPr>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5" name="Footer Placeholder 4"/>
          <p:cNvSpPr>
            <a:spLocks noGrp="1"/>
          </p:cNvSpPr>
          <p:nvPr>
            <p:ph type="ftr" sz="quarter" idx="11"/>
          </p:nvPr>
        </p:nvSpPr>
        <p:spPr>
          <a:xfrm>
            <a:off x="1615439" y="6004560"/>
            <a:ext cx="4876800" cy="853440"/>
          </a:xfrm>
          <a:prstGeom prst="rect">
            <a:avLst/>
          </a:prstGeom>
        </p:spPr>
        <p:txBody>
          <a:bodyPr anchor="b"/>
          <a:lstStyle>
            <a:lvl1pPr algn="l">
              <a:defRPr sz="1067">
                <a:solidFill>
                  <a:schemeClr val="bg1"/>
                </a:solidFill>
              </a:defRPr>
            </a:lvl1pPr>
          </a:lstStyle>
          <a:p>
            <a:r>
              <a:rPr lang="en-US" sz="1067"/>
              <a:t>Citation</a:t>
            </a:r>
          </a:p>
        </p:txBody>
      </p:sp>
      <p:sp>
        <p:nvSpPr>
          <p:cNvPr id="6" name="Slide Number Placeholder 5"/>
          <p:cNvSpPr>
            <a:spLocks noGrp="1"/>
          </p:cNvSpPr>
          <p:nvPr>
            <p:ph type="sldNum" sz="quarter" idx="12"/>
          </p:nvPr>
        </p:nvSpPr>
        <p:spPr>
          <a:xfrm>
            <a:off x="11460476" y="142940"/>
            <a:ext cx="609600" cy="365125"/>
          </a:xfrm>
          <a:prstGeom prst="rect">
            <a:avLst/>
          </a:prstGeom>
        </p:spPr>
        <p:txBody>
          <a:bodyPr/>
          <a:lstStyle>
            <a:lvl1pPr>
              <a:defRPr>
                <a:solidFill>
                  <a:schemeClr val="accent4"/>
                </a:solidFill>
              </a:defRPr>
            </a:lvl1pPr>
          </a:lstStyle>
          <a:p>
            <a:fld id="{9C224E5A-3D3E-4D41-B801-89DD65E7A2DB}" type="slidenum">
              <a:rPr lang="en-US" smtClean="0"/>
              <a:pPr/>
              <a:t>‹#›</a:t>
            </a:fld>
            <a:endParaRPr lang="en-US">
              <a:solidFill>
                <a:schemeClr val="accent4"/>
              </a:solidFill>
            </a:endParaRPr>
          </a:p>
        </p:txBody>
      </p:sp>
      <p:sp>
        <p:nvSpPr>
          <p:cNvPr id="8" name="Rectangle 7">
            <a:extLst>
              <a:ext uri="{FF2B5EF4-FFF2-40B4-BE49-F238E27FC236}">
                <a16:creationId xmlns:a16="http://schemas.microsoft.com/office/drawing/2014/main" id="{EFC28243-0754-1EBF-49F3-B40ABFD79E64}"/>
              </a:ext>
              <a:ext uri="{C183D7F6-B498-43B3-948B-1728B52AA6E4}">
                <adec:decorative xmlns:adec="http://schemas.microsoft.com/office/drawing/2017/decorative" val="1"/>
              </a:ext>
            </a:extLst>
          </p:cNvPr>
          <p:cNvSpPr/>
          <p:nvPr userDrawn="1"/>
        </p:nvSpPr>
        <p:spPr>
          <a:xfrm>
            <a:off x="0" y="1631495"/>
            <a:ext cx="609600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0" name="Picture 9" descr="IRC Logo">
            <a:extLst>
              <a:ext uri="{FF2B5EF4-FFF2-40B4-BE49-F238E27FC236}">
                <a16:creationId xmlns:a16="http://schemas.microsoft.com/office/drawing/2014/main" id="{2DDBA8E9-C489-1FAF-EF24-5352DBA5878E}"/>
              </a:ext>
            </a:extLst>
          </p:cNvPr>
          <p:cNvPicPr>
            <a:picLocks noChangeAspect="1"/>
          </p:cNvPicPr>
          <p:nvPr userDrawn="1"/>
        </p:nvPicPr>
        <p:blipFill>
          <a:blip r:embed="rId3"/>
          <a:stretch>
            <a:fillRect/>
          </a:stretch>
        </p:blipFill>
        <p:spPr>
          <a:xfrm>
            <a:off x="7122163" y="5638800"/>
            <a:ext cx="5069837" cy="1219200"/>
          </a:xfrm>
          <a:prstGeom prst="rect">
            <a:avLst/>
          </a:prstGeom>
        </p:spPr>
      </p:pic>
    </p:spTree>
    <p:extLst>
      <p:ext uri="{BB962C8B-B14F-4D97-AF65-F5344CB8AC3E}">
        <p14:creationId xmlns:p14="http://schemas.microsoft.com/office/powerpoint/2010/main" val="41561246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Short Content-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FD1E686-718A-EBB5-2066-A63D944B816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title"/>
          </p:nvPr>
        </p:nvSpPr>
        <p:spPr>
          <a:xfrm>
            <a:off x="838200" y="743493"/>
            <a:ext cx="9631680" cy="914400"/>
          </a:xfrm>
        </p:spPr>
        <p:txBody>
          <a:bodyPr/>
          <a:lstStyle>
            <a:lvl1pPr>
              <a:defRPr sz="4800" b="1">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a:xfrm>
            <a:off x="1639824" y="2289048"/>
            <a:ext cx="8912352" cy="2937457"/>
          </a:xfrm>
        </p:spPr>
        <p:txBody>
          <a:bodyPr/>
          <a:lstStyle>
            <a:lvl1pPr marL="0" indent="0">
              <a:buNone/>
              <a:defRPr>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edit Master text styles</a:t>
            </a:r>
          </a:p>
        </p:txBody>
      </p:sp>
      <p:sp>
        <p:nvSpPr>
          <p:cNvPr id="5" name="Footer Placeholder 4"/>
          <p:cNvSpPr>
            <a:spLocks noGrp="1"/>
          </p:cNvSpPr>
          <p:nvPr>
            <p:ph type="ftr" sz="quarter" idx="11"/>
          </p:nvPr>
        </p:nvSpPr>
        <p:spPr>
          <a:xfrm>
            <a:off x="1200392" y="5914385"/>
            <a:ext cx="5364480" cy="853440"/>
          </a:xfrm>
          <a:prstGeom prst="rect">
            <a:avLst/>
          </a:prstGeom>
        </p:spPr>
        <p:txBody>
          <a:bodyPr anchor="b"/>
          <a:lstStyle>
            <a:lvl1pPr algn="l">
              <a:defRPr sz="1067"/>
            </a:lvl1pPr>
          </a:lstStyle>
          <a:p>
            <a:r>
              <a:rPr lang="en-US" sz="1067"/>
              <a:t>Citation</a:t>
            </a:r>
          </a:p>
        </p:txBody>
      </p:sp>
      <p:sp>
        <p:nvSpPr>
          <p:cNvPr id="6" name="Slide Number Placeholder 5"/>
          <p:cNvSpPr>
            <a:spLocks noGrp="1"/>
          </p:cNvSpPr>
          <p:nvPr>
            <p:ph type="sldNum" sz="quarter" idx="12"/>
          </p:nvPr>
        </p:nvSpPr>
        <p:spPr>
          <a:xfrm>
            <a:off x="11460476" y="109306"/>
            <a:ext cx="609600" cy="365125"/>
          </a:xfrm>
          <a:prstGeom prst="rect">
            <a:avLst/>
          </a:prstGeom>
        </p:spPr>
        <p:txBody>
          <a:bodyPr/>
          <a:lstStyle>
            <a:lvl1pPr>
              <a:defRPr>
                <a:solidFill>
                  <a:schemeClr val="accent4"/>
                </a:solidFill>
              </a:defRPr>
            </a:lvl1pPr>
          </a:lstStyle>
          <a:p>
            <a:fld id="{9C224E5A-3D3E-4D41-B801-89DD65E7A2DB}" type="slidenum">
              <a:rPr lang="en-US" smtClean="0"/>
              <a:pPr/>
              <a:t>‹#›</a:t>
            </a:fld>
            <a:endParaRPr lang="en-US"/>
          </a:p>
        </p:txBody>
      </p:sp>
      <p:sp>
        <p:nvSpPr>
          <p:cNvPr id="8" name="Rectangle 7">
            <a:extLst>
              <a:ext uri="{FF2B5EF4-FFF2-40B4-BE49-F238E27FC236}">
                <a16:creationId xmlns:a16="http://schemas.microsoft.com/office/drawing/2014/main" id="{EFC28243-0754-1EBF-49F3-B40ABFD79E64}"/>
              </a:ext>
              <a:ext uri="{C183D7F6-B498-43B3-948B-1728B52AA6E4}">
                <adec:decorative xmlns:adec="http://schemas.microsoft.com/office/drawing/2017/decorative" val="1"/>
              </a:ext>
            </a:extLst>
          </p:cNvPr>
          <p:cNvSpPr/>
          <p:nvPr userDrawn="1"/>
        </p:nvSpPr>
        <p:spPr>
          <a:xfrm>
            <a:off x="0" y="1631495"/>
            <a:ext cx="609600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1" name="Picture 10" descr="IRC Logo">
            <a:extLst>
              <a:ext uri="{FF2B5EF4-FFF2-40B4-BE49-F238E27FC236}">
                <a16:creationId xmlns:a16="http://schemas.microsoft.com/office/drawing/2014/main" id="{B1608CD2-978C-9C46-A47C-DF7D41355DEA}"/>
              </a:ext>
            </a:extLst>
          </p:cNvPr>
          <p:cNvPicPr>
            <a:picLocks noChangeAspect="1"/>
          </p:cNvPicPr>
          <p:nvPr userDrawn="1"/>
        </p:nvPicPr>
        <p:blipFill>
          <a:blip r:embed="rId3"/>
          <a:stretch>
            <a:fillRect/>
          </a:stretch>
        </p:blipFill>
        <p:spPr>
          <a:xfrm>
            <a:off x="7112813" y="5638800"/>
            <a:ext cx="5079188" cy="1219200"/>
          </a:xfrm>
          <a:prstGeom prst="rect">
            <a:avLst/>
          </a:prstGeom>
        </p:spPr>
      </p:pic>
    </p:spTree>
    <p:extLst>
      <p:ext uri="{BB962C8B-B14F-4D97-AF65-F5344CB8AC3E}">
        <p14:creationId xmlns:p14="http://schemas.microsoft.com/office/powerpoint/2010/main" val="4766500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D5EB74-786D-6A18-7484-3925184D08E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831851" y="566218"/>
            <a:ext cx="10515600" cy="2852737"/>
          </a:xfrm>
        </p:spPr>
        <p:txBody>
          <a:bodyPr anchor="b"/>
          <a:lstStyle>
            <a:lvl1pPr>
              <a:defRPr sz="6000" b="1">
                <a:solidFill>
                  <a:schemeClr val="tx2"/>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3" name="Text Placeholder 2"/>
          <p:cNvSpPr>
            <a:spLocks noGrp="1"/>
          </p:cNvSpPr>
          <p:nvPr>
            <p:ph type="body" idx="1"/>
          </p:nvPr>
        </p:nvSpPr>
        <p:spPr>
          <a:xfrm>
            <a:off x="831851" y="3807500"/>
            <a:ext cx="10515600" cy="1500187"/>
          </a:xfrm>
        </p:spPr>
        <p:txBody>
          <a:bodyPr/>
          <a:lstStyle>
            <a:lvl1pPr marL="0" indent="0">
              <a:buNone/>
              <a:defRPr sz="2400">
                <a:solidFill>
                  <a:schemeClr val="tx1">
                    <a:tint val="82000"/>
                  </a:schemeClr>
                </a:solidFill>
                <a:latin typeface="Calibri" panose="020F0502020204030204" pitchFamily="34" charset="0"/>
                <a:ea typeface="Calibri" panose="020F0502020204030204" pitchFamily="34" charset="0"/>
                <a:cs typeface="Calibri" panose="020F0502020204030204" pitchFamily="34" charset="0"/>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en-US"/>
              <a:t>Click to edit Master text styles</a:t>
            </a:r>
          </a:p>
        </p:txBody>
      </p:sp>
      <p:pic>
        <p:nvPicPr>
          <p:cNvPr id="8" name="Picture 7" descr="IRC Logo">
            <a:extLst>
              <a:ext uri="{FF2B5EF4-FFF2-40B4-BE49-F238E27FC236}">
                <a16:creationId xmlns:a16="http://schemas.microsoft.com/office/drawing/2014/main" id="{1F5EBC7F-524D-2F3E-16B2-6C5B4110DD22}"/>
              </a:ext>
            </a:extLst>
          </p:cNvPr>
          <p:cNvPicPr>
            <a:picLocks noChangeAspect="1"/>
          </p:cNvPicPr>
          <p:nvPr userDrawn="1"/>
        </p:nvPicPr>
        <p:blipFill>
          <a:blip r:embed="rId3"/>
          <a:stretch>
            <a:fillRect/>
          </a:stretch>
        </p:blipFill>
        <p:spPr>
          <a:xfrm>
            <a:off x="0" y="5394960"/>
            <a:ext cx="6083805" cy="1463040"/>
          </a:xfrm>
          <a:prstGeom prst="rect">
            <a:avLst/>
          </a:prstGeom>
        </p:spPr>
      </p:pic>
      <p:sp>
        <p:nvSpPr>
          <p:cNvPr id="9" name="Rectangle 8">
            <a:extLst>
              <a:ext uri="{FF2B5EF4-FFF2-40B4-BE49-F238E27FC236}">
                <a16:creationId xmlns:a16="http://schemas.microsoft.com/office/drawing/2014/main" id="{E970DCBF-40C2-2243-A9F1-6F3E629D3BC0}"/>
              </a:ext>
              <a:ext uri="{C183D7F6-B498-43B3-948B-1728B52AA6E4}">
                <adec:decorative xmlns:adec="http://schemas.microsoft.com/office/drawing/2017/decorative" val="1"/>
              </a:ext>
            </a:extLst>
          </p:cNvPr>
          <p:cNvSpPr/>
          <p:nvPr userDrawn="1"/>
        </p:nvSpPr>
        <p:spPr>
          <a:xfrm>
            <a:off x="0" y="3582211"/>
            <a:ext cx="609600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4556630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B1C304A-F0FD-C926-9B38-3CED322871C6}"/>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title"/>
          </p:nvPr>
        </p:nvSpPr>
        <p:spPr>
          <a:xfrm>
            <a:off x="831851" y="566218"/>
            <a:ext cx="10515600" cy="2852737"/>
          </a:xfrm>
        </p:spPr>
        <p:txBody>
          <a:bodyPr anchor="b"/>
          <a:lstStyle>
            <a:lvl1pPr>
              <a:defRPr sz="6000" b="1">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3" name="Text Placeholder 2"/>
          <p:cNvSpPr>
            <a:spLocks noGrp="1"/>
          </p:cNvSpPr>
          <p:nvPr>
            <p:ph type="body" idx="1"/>
          </p:nvPr>
        </p:nvSpPr>
        <p:spPr>
          <a:xfrm>
            <a:off x="831851" y="3807500"/>
            <a:ext cx="10515600" cy="1500187"/>
          </a:xfrm>
        </p:spPr>
        <p:txBody>
          <a:bodyPr/>
          <a:lstStyle>
            <a:lvl1pPr marL="0" indent="0">
              <a:buNone/>
              <a:defRPr sz="2400">
                <a:solidFill>
                  <a:schemeClr val="tx1">
                    <a:tint val="82000"/>
                  </a:schemeClr>
                </a:solidFill>
                <a:latin typeface="Calibri" panose="020F0502020204030204" pitchFamily="34" charset="0"/>
                <a:ea typeface="Calibri" panose="020F0502020204030204" pitchFamily="34" charset="0"/>
                <a:cs typeface="Calibri" panose="020F0502020204030204" pitchFamily="34" charset="0"/>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en-US"/>
              <a:t>Click to edit Master text styles</a:t>
            </a:r>
          </a:p>
        </p:txBody>
      </p:sp>
      <p:sp>
        <p:nvSpPr>
          <p:cNvPr id="9" name="Rectangle 8">
            <a:extLst>
              <a:ext uri="{FF2B5EF4-FFF2-40B4-BE49-F238E27FC236}">
                <a16:creationId xmlns:a16="http://schemas.microsoft.com/office/drawing/2014/main" id="{E970DCBF-40C2-2243-A9F1-6F3E629D3BC0}"/>
              </a:ext>
              <a:ext uri="{C183D7F6-B498-43B3-948B-1728B52AA6E4}">
                <adec:decorative xmlns:adec="http://schemas.microsoft.com/office/drawing/2017/decorative" val="1"/>
              </a:ext>
            </a:extLst>
          </p:cNvPr>
          <p:cNvSpPr/>
          <p:nvPr userDrawn="1"/>
        </p:nvSpPr>
        <p:spPr>
          <a:xfrm>
            <a:off x="0" y="3582211"/>
            <a:ext cx="609600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 name="Picture 4" descr="IRC Logo">
            <a:extLst>
              <a:ext uri="{FF2B5EF4-FFF2-40B4-BE49-F238E27FC236}">
                <a16:creationId xmlns:a16="http://schemas.microsoft.com/office/drawing/2014/main" id="{D684D50D-1F1E-7949-BA83-2B32CF1A6DDB}"/>
              </a:ext>
            </a:extLst>
          </p:cNvPr>
          <p:cNvPicPr>
            <a:picLocks noChangeAspect="1"/>
          </p:cNvPicPr>
          <p:nvPr userDrawn="1"/>
        </p:nvPicPr>
        <p:blipFill>
          <a:blip r:embed="rId3"/>
          <a:stretch>
            <a:fillRect/>
          </a:stretch>
        </p:blipFill>
        <p:spPr>
          <a:xfrm>
            <a:off x="1" y="5394960"/>
            <a:ext cx="6083809" cy="1463040"/>
          </a:xfrm>
          <a:prstGeom prst="rect">
            <a:avLst/>
          </a:prstGeom>
        </p:spPr>
      </p:pic>
    </p:spTree>
    <p:extLst>
      <p:ext uri="{BB962C8B-B14F-4D97-AF65-F5344CB8AC3E}">
        <p14:creationId xmlns:p14="http://schemas.microsoft.com/office/powerpoint/2010/main" val="3423542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B1D86E6-9FE1-AD46-8D0A-BB550909E7D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lvl1pPr>
              <a:defRPr b="1">
                <a:solidFill>
                  <a:schemeClr val="tx2"/>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3901440"/>
          </a:xfrm>
        </p:spPr>
        <p:txBody>
          <a:bodyPr/>
          <a:lstStyle>
            <a:lvl1pPr>
              <a:defRPr>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bg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bg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bg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bg1"/>
                </a:solidFill>
                <a:latin typeface="Calibri" panose="020F0502020204030204" pitchFamily="34" charset="0"/>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3901440"/>
          </a:xfrm>
        </p:spPr>
        <p:txBody>
          <a:bodyPr/>
          <a:lstStyle>
            <a:lvl1pPr>
              <a:defRPr>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bg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bg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bg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bg1"/>
                </a:solidFill>
                <a:latin typeface="Calibri" panose="020F0502020204030204" pitchFamily="34" charset="0"/>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09F08B79-66F4-075C-61D7-79CFC2FD7206}"/>
              </a:ext>
            </a:extLst>
          </p:cNvPr>
          <p:cNvSpPr>
            <a:spLocks noGrp="1"/>
          </p:cNvSpPr>
          <p:nvPr>
            <p:ph type="ftr" sz="quarter" idx="11"/>
          </p:nvPr>
        </p:nvSpPr>
        <p:spPr>
          <a:xfrm>
            <a:off x="838199" y="6004560"/>
            <a:ext cx="6096000" cy="853440"/>
          </a:xfrm>
          <a:prstGeom prst="rect">
            <a:avLst/>
          </a:prstGeom>
        </p:spPr>
        <p:txBody>
          <a:bodyPr anchor="b"/>
          <a:lstStyle>
            <a:lvl1pPr algn="l">
              <a:defRPr sz="1067">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en-US"/>
              <a:t>Citation</a:t>
            </a:r>
            <a:endParaRPr lang="en-US">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descr="IRC Logo">
            <a:extLst>
              <a:ext uri="{FF2B5EF4-FFF2-40B4-BE49-F238E27FC236}">
                <a16:creationId xmlns:a16="http://schemas.microsoft.com/office/drawing/2014/main" id="{013AD64E-A093-ED73-DBA6-B9C4C21D8387}"/>
              </a:ext>
            </a:extLst>
          </p:cNvPr>
          <p:cNvPicPr>
            <a:picLocks noChangeAspect="1"/>
          </p:cNvPicPr>
          <p:nvPr userDrawn="1"/>
        </p:nvPicPr>
        <p:blipFill>
          <a:blip r:embed="rId3"/>
          <a:stretch>
            <a:fillRect/>
          </a:stretch>
        </p:blipFill>
        <p:spPr>
          <a:xfrm>
            <a:off x="7122163" y="5638800"/>
            <a:ext cx="5069837" cy="1219200"/>
          </a:xfrm>
          <a:prstGeom prst="rect">
            <a:avLst/>
          </a:prstGeom>
        </p:spPr>
      </p:pic>
      <p:sp>
        <p:nvSpPr>
          <p:cNvPr id="11" name="Rectangle 10">
            <a:extLst>
              <a:ext uri="{FF2B5EF4-FFF2-40B4-BE49-F238E27FC236}">
                <a16:creationId xmlns:a16="http://schemas.microsoft.com/office/drawing/2014/main" id="{D946A88A-91EF-55CC-59B3-31E0199923EB}"/>
              </a:ext>
              <a:ext uri="{C183D7F6-B498-43B3-948B-1728B52AA6E4}">
                <adec:decorative xmlns:adec="http://schemas.microsoft.com/office/drawing/2017/decorative" val="1"/>
              </a:ext>
            </a:extLst>
          </p:cNvPr>
          <p:cNvSpPr/>
          <p:nvPr userDrawn="1"/>
        </p:nvSpPr>
        <p:spPr>
          <a:xfrm>
            <a:off x="0" y="1698762"/>
            <a:ext cx="609600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2" name="Slide Number Placeholder 5">
            <a:extLst>
              <a:ext uri="{FF2B5EF4-FFF2-40B4-BE49-F238E27FC236}">
                <a16:creationId xmlns:a16="http://schemas.microsoft.com/office/drawing/2014/main" id="{63D3EBBC-2C44-0E7C-1F20-95A3095FBD20}"/>
              </a:ext>
            </a:extLst>
          </p:cNvPr>
          <p:cNvSpPr>
            <a:spLocks noGrp="1"/>
          </p:cNvSpPr>
          <p:nvPr>
            <p:ph type="sldNum" sz="quarter" idx="4"/>
          </p:nvPr>
        </p:nvSpPr>
        <p:spPr>
          <a:xfrm>
            <a:off x="11460476" y="109304"/>
            <a:ext cx="609600" cy="365125"/>
          </a:xfrm>
          <a:prstGeom prst="rect">
            <a:avLst/>
          </a:prstGeom>
        </p:spPr>
        <p:txBody>
          <a:bodyPr/>
          <a:lstStyle>
            <a:lvl1pPr algn="r">
              <a:defRPr sz="1200">
                <a:solidFill>
                  <a:schemeClr val="accent4"/>
                </a:solidFill>
                <a:latin typeface="Calibri" panose="020F0502020204030204" pitchFamily="34" charset="0"/>
                <a:ea typeface="Calibri" panose="020F0502020204030204" pitchFamily="34" charset="0"/>
                <a:cs typeface="Calibri" panose="020F0502020204030204" pitchFamily="34" charset="0"/>
              </a:defRPr>
            </a:lvl1pPr>
          </a:lstStyle>
          <a:p>
            <a:fld id="{9C224E5A-3D3E-4D41-B801-89DD65E7A2DB}" type="slidenum">
              <a:rPr lang="en-US" smtClean="0"/>
              <a:pPr/>
              <a:t>‹#›</a:t>
            </a:fld>
            <a:endParaRPr lang="en-US">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347927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
        <p:nvSpPr>
          <p:cNvPr id="7" name="Slide Number Placeholder 5">
            <a:extLst>
              <a:ext uri="{FF2B5EF4-FFF2-40B4-BE49-F238E27FC236}">
                <a16:creationId xmlns:a16="http://schemas.microsoft.com/office/drawing/2014/main" id="{67BED70F-71BB-C9EF-3144-D4C207934BD2}"/>
              </a:ext>
            </a:extLst>
          </p:cNvPr>
          <p:cNvSpPr>
            <a:spLocks noGrp="1"/>
          </p:cNvSpPr>
          <p:nvPr>
            <p:ph type="sldNum" sz="quarter" idx="4"/>
          </p:nvPr>
        </p:nvSpPr>
        <p:spPr>
          <a:xfrm>
            <a:off x="11460476" y="109304"/>
            <a:ext cx="609600" cy="365125"/>
          </a:xfrm>
          <a:prstGeom prst="rect">
            <a:avLst/>
          </a:prstGeom>
        </p:spPr>
        <p:txBody>
          <a:bodyPr/>
          <a:lstStyle>
            <a:lvl1pPr algn="r">
              <a:defRPr sz="1200">
                <a:solidFill>
                  <a:schemeClr val="accent4"/>
                </a:solidFill>
              </a:defRPr>
            </a:lvl1pPr>
          </a:lstStyle>
          <a:p>
            <a:fld id="{9C224E5A-3D3E-4D41-B801-89DD65E7A2DB}" type="slidenum">
              <a:rPr lang="en-US" smtClean="0"/>
              <a:pPr/>
              <a:t>‹#›</a:t>
            </a:fld>
            <a:endParaRPr lang="en-US"/>
          </a:p>
        </p:txBody>
      </p:sp>
      <p:sp>
        <p:nvSpPr>
          <p:cNvPr id="4" name="Footer Placeholder 4">
            <a:extLst>
              <a:ext uri="{FF2B5EF4-FFF2-40B4-BE49-F238E27FC236}">
                <a16:creationId xmlns:a16="http://schemas.microsoft.com/office/drawing/2014/main" id="{937C7E88-6BCE-0568-4980-BDE2089D9D6D}"/>
              </a:ext>
            </a:extLst>
          </p:cNvPr>
          <p:cNvSpPr>
            <a:spLocks noGrp="1"/>
          </p:cNvSpPr>
          <p:nvPr>
            <p:ph type="ftr" sz="quarter" idx="3"/>
          </p:nvPr>
        </p:nvSpPr>
        <p:spPr>
          <a:xfrm>
            <a:off x="838200" y="6311901"/>
            <a:ext cx="6096000" cy="426720"/>
          </a:xfrm>
          <a:prstGeom prst="rect">
            <a:avLst/>
          </a:prstGeom>
        </p:spPr>
        <p:txBody>
          <a:bodyPr anchor="b"/>
          <a:lstStyle>
            <a:lvl1pPr algn="l">
              <a:defRPr sz="1067">
                <a:solidFill>
                  <a:srgbClr val="003594"/>
                </a:solidFill>
              </a:defRPr>
            </a:lvl1pPr>
          </a:lstStyle>
          <a:p>
            <a:r>
              <a:rPr lang="en-US">
                <a:solidFill>
                  <a:srgbClr val="003594"/>
                </a:solidFill>
              </a:rPr>
              <a:t>Citation</a:t>
            </a:r>
          </a:p>
        </p:txBody>
      </p:sp>
    </p:spTree>
    <p:extLst>
      <p:ext uri="{BB962C8B-B14F-4D97-AF65-F5344CB8AC3E}">
        <p14:creationId xmlns:p14="http://schemas.microsoft.com/office/powerpoint/2010/main" val="882586271"/>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 id="2147483773" r:id="rId15"/>
    <p:sldLayoutId id="2147483774" r:id="rId16"/>
    <p:sldLayoutId id="2147483775" r:id="rId17"/>
    <p:sldLayoutId id="2147483776" r:id="rId18"/>
    <p:sldLayoutId id="2147483777" r:id="rId19"/>
    <p:sldLayoutId id="2147483778" r:id="rId20"/>
  </p:sldLayoutIdLst>
  <p:hf sldNum="0"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43834" indent="-243834" algn="l" defTabSz="914377" rtl="0" eaLnBrk="1" latinLnBrk="0" hangingPunct="1">
        <a:lnSpc>
          <a:spcPct val="90000"/>
        </a:lnSpc>
        <a:spcBef>
          <a:spcPts val="800"/>
        </a:spcBef>
        <a:buFont typeface="Arial" panose="020B0604020202020204" pitchFamily="34" charset="0"/>
        <a:buChar char="•"/>
        <a:defRPr sz="3200" kern="1200">
          <a:solidFill>
            <a:srgbClr val="003594"/>
          </a:solidFill>
          <a:latin typeface="+mn-lt"/>
          <a:ea typeface="+mn-ea"/>
          <a:cs typeface="+mn-cs"/>
        </a:defRPr>
      </a:lvl1pPr>
      <a:lvl2pPr marL="487668" indent="-243834" algn="l" defTabSz="914377" rtl="0" eaLnBrk="1" latinLnBrk="0" hangingPunct="1">
        <a:lnSpc>
          <a:spcPct val="90000"/>
        </a:lnSpc>
        <a:spcBef>
          <a:spcPts val="800"/>
        </a:spcBef>
        <a:buFont typeface="Arial" panose="020B0604020202020204" pitchFamily="34" charset="0"/>
        <a:buChar char="•"/>
        <a:defRPr sz="2667" kern="1200">
          <a:solidFill>
            <a:schemeClr val="tx1"/>
          </a:solidFill>
          <a:latin typeface="+mn-lt"/>
          <a:ea typeface="+mn-ea"/>
          <a:cs typeface="+mn-cs"/>
        </a:defRPr>
      </a:lvl2pPr>
      <a:lvl3pPr marL="731502" indent="-243834" algn="l" defTabSz="914377" rtl="0" eaLnBrk="1" latinLnBrk="0" hangingPunct="1">
        <a:lnSpc>
          <a:spcPct val="90000"/>
        </a:lnSpc>
        <a:spcBef>
          <a:spcPts val="800"/>
        </a:spcBef>
        <a:buFont typeface="Arial" panose="020B0604020202020204" pitchFamily="34" charset="0"/>
        <a:buChar char="•"/>
        <a:defRPr sz="2133"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9.xml"/><Relationship Id="rId1" Type="http://schemas.openxmlformats.org/officeDocument/2006/relationships/tags" Target="../tags/tag8.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notesSlide" Target="../notesSlides/notesSlide2.xml"/><Relationship Id="rId7" Type="http://schemas.openxmlformats.org/officeDocument/2006/relationships/image" Target="../media/image9.svg"/><Relationship Id="rId2" Type="http://schemas.openxmlformats.org/officeDocument/2006/relationships/slideLayout" Target="../slideLayouts/slideLayout4.xml"/><Relationship Id="rId1" Type="http://schemas.openxmlformats.org/officeDocument/2006/relationships/tags" Target="../tags/tag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9.xml"/><Relationship Id="rId1" Type="http://schemas.openxmlformats.org/officeDocument/2006/relationships/tags" Target="../tags/tag9.xml"/><Relationship Id="rId4" Type="http://schemas.openxmlformats.org/officeDocument/2006/relationships/image" Target="../media/image12.jpeg"/></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image" Target="../media/image16.jpeg"/><Relationship Id="rId4" Type="http://schemas.openxmlformats.org/officeDocument/2006/relationships/image" Target="../media/image15.jpe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6.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7.jpg"/><Relationship Id="rId7" Type="http://schemas.openxmlformats.org/officeDocument/2006/relationships/diagramColors" Target="../diagrams/colors11.xml"/><Relationship Id="rId2" Type="http://schemas.openxmlformats.org/officeDocument/2006/relationships/notesSlide" Target="../notesSlides/notesSlide35.xml"/><Relationship Id="rId1" Type="http://schemas.openxmlformats.org/officeDocument/2006/relationships/slideLayout" Target="../slideLayouts/slideLayout17.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9.xml"/><Relationship Id="rId1" Type="http://schemas.openxmlformats.org/officeDocument/2006/relationships/tags" Target="../tags/tag10.xml"/><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hyperlink" Target="https://www.compass.dhs.pa.gov/home/assets/documents/pdf/CompassCPOnlineSelf-RegQRG.pdf" TargetMode="External"/><Relationship Id="rId2" Type="http://schemas.openxmlformats.org/officeDocument/2006/relationships/notesSlide" Target="../notesSlides/notesSlide44.xml"/><Relationship Id="rId1" Type="http://schemas.openxmlformats.org/officeDocument/2006/relationships/slideLayout" Target="../slideLayouts/slideLayout4.xml"/><Relationship Id="rId4" Type="http://schemas.openxmlformats.org/officeDocument/2006/relationships/hyperlink" Target="https://www.compass.dhs.pa.gov/home/assets/documents/pdf/CompassCPQRG.pdf"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www.tomorrowshealthcare.org/home/homes-alt-container/home-coe" TargetMode="External"/><Relationship Id="rId2" Type="http://schemas.openxmlformats.org/officeDocument/2006/relationships/notesSlide" Target="../notesSlides/notesSlide45.xml"/><Relationship Id="rId1" Type="http://schemas.openxmlformats.org/officeDocument/2006/relationships/slideLayout" Target="../slideLayouts/slideLayout10.xml"/><Relationship Id="rId4" Type="http://schemas.openxmlformats.org/officeDocument/2006/relationships/image" Target="../media/image19.png"/></Relationships>
</file>

<file path=ppt/slides/_rels/slide48.xml.rels><?xml version="1.0" encoding="UTF-8" standalone="yes"?>
<Relationships xmlns="http://schemas.openxmlformats.org/package/2006/relationships"><Relationship Id="rId3" Type="http://schemas.openxmlformats.org/officeDocument/2006/relationships/hyperlink" Target="https://www.cdc.gov/about/priorities/why-is-addressing-sdoh-important.html" TargetMode="External"/><Relationship Id="rId7" Type="http://schemas.openxmlformats.org/officeDocument/2006/relationships/hyperlink" Target="https://www.youtube.com/watch?v=TYcbebt-VrY" TargetMode="External"/><Relationship Id="rId2" Type="http://schemas.openxmlformats.org/officeDocument/2006/relationships/notesSlide" Target="../notesSlides/notesSlide46.xml"/><Relationship Id="rId1" Type="http://schemas.openxmlformats.org/officeDocument/2006/relationships/slideLayout" Target="../slideLayouts/slideLayout4.xml"/><Relationship Id="rId6" Type="http://schemas.openxmlformats.org/officeDocument/2006/relationships/hyperlink" Target="https://www.youtube.com/watch?v=ogpuuehz2Nk" TargetMode="External"/><Relationship Id="rId5" Type="http://schemas.openxmlformats.org/officeDocument/2006/relationships/hyperlink" Target="https://www.pa.gov/content/dam/copapwp-pagov/en/dhs/documents/services/other-services/documents/reproductive-health/Community%20Partner%20Information.pdf" TargetMode="External"/><Relationship Id="rId4" Type="http://schemas.openxmlformats.org/officeDocument/2006/relationships/hyperlink" Target="https://www.compass-t.state.pa.us/Compass.Web/Custom/PDF/CompassCPQRG.pdf"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www.compass.dhs.pa.gov/home/#/" TargetMode="External"/><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0.xml"/><Relationship Id="rId1" Type="http://schemas.openxmlformats.org/officeDocument/2006/relationships/tags" Target="../tags/tag7.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62C5E-D061-4CEA-B4F6-32C5FCF956C9}"/>
              </a:ext>
            </a:extLst>
          </p:cNvPr>
          <p:cNvSpPr>
            <a:spLocks noGrp="1"/>
          </p:cNvSpPr>
          <p:nvPr>
            <p:ph type="title"/>
          </p:nvPr>
        </p:nvSpPr>
        <p:spPr>
          <a:xfrm>
            <a:off x="989823" y="475954"/>
            <a:ext cx="9631680" cy="914400"/>
          </a:xfrm>
        </p:spPr>
        <p:txBody>
          <a:bodyPr/>
          <a:lstStyle/>
          <a:p>
            <a:pPr algn="ctr"/>
            <a:r>
              <a:rPr lang="en-US" sz="2400" b="1">
                <a:latin typeface="Calibri" panose="020F0502020204030204" pitchFamily="34" charset="0"/>
                <a:ea typeface="Calibri" panose="020F0502020204030204" pitchFamily="34" charset="0"/>
                <a:cs typeface="Calibri" panose="020F0502020204030204" pitchFamily="34" charset="0"/>
              </a:rPr>
              <a:t>Welcome! </a:t>
            </a:r>
            <a:br>
              <a:rPr lang="en-US" sz="2400" b="1">
                <a:latin typeface="Calibri" panose="020F0502020204030204" pitchFamily="34" charset="0"/>
                <a:ea typeface="Calibri" panose="020F0502020204030204" pitchFamily="34" charset="0"/>
                <a:cs typeface="Calibri" panose="020F0502020204030204" pitchFamily="34" charset="0"/>
              </a:rPr>
            </a:br>
            <a:r>
              <a:rPr lang="en-US" sz="2400" b="1">
                <a:latin typeface="Calibri" panose="020F0502020204030204" pitchFamily="34" charset="0"/>
                <a:ea typeface="Calibri" panose="020F0502020204030204" pitchFamily="34" charset="0"/>
                <a:cs typeface="Calibri" panose="020F0502020204030204" pitchFamily="34" charset="0"/>
              </a:rPr>
              <a:t>While we wait to start, please review ways to navigate this webinar.</a:t>
            </a:r>
          </a:p>
        </p:txBody>
      </p:sp>
      <p:sp>
        <p:nvSpPr>
          <p:cNvPr id="5" name="TextBox 4">
            <a:extLst>
              <a:ext uri="{FF2B5EF4-FFF2-40B4-BE49-F238E27FC236}">
                <a16:creationId xmlns:a16="http://schemas.microsoft.com/office/drawing/2014/main" id="{9C4E7314-EA36-4B3B-8DAE-86E6B2392A5B}"/>
              </a:ext>
            </a:extLst>
          </p:cNvPr>
          <p:cNvSpPr txBox="1"/>
          <p:nvPr/>
        </p:nvSpPr>
        <p:spPr>
          <a:xfrm>
            <a:off x="1191403" y="1789184"/>
            <a:ext cx="9805811" cy="461537"/>
          </a:xfrm>
          <a:prstGeom prst="rect">
            <a:avLst/>
          </a:prstGeom>
          <a:noFill/>
        </p:spPr>
        <p:txBody>
          <a:bodyPr wrap="square" rtlCol="0">
            <a:spAutoFit/>
          </a:bodyPr>
          <a:lstStyle/>
          <a:p>
            <a:pPr defTabSz="456755">
              <a:defRPr/>
            </a:pPr>
            <a:r>
              <a:rPr lang="en-US" sz="2399">
                <a:solidFill>
                  <a:srgbClr val="003594"/>
                </a:solidFill>
                <a:latin typeface="Calibri" panose="020F0502020204030204" pitchFamily="34" charset="0"/>
              </a:rPr>
              <a:t>If you move your </a:t>
            </a:r>
            <a:r>
              <a:rPr lang="en-US" sz="2399" b="1">
                <a:solidFill>
                  <a:srgbClr val="003594"/>
                </a:solidFill>
                <a:latin typeface="Calibri" panose="020F0502020204030204" pitchFamily="34" charset="0"/>
              </a:rPr>
              <a:t>cursor</a:t>
            </a:r>
            <a:r>
              <a:rPr lang="en-US" sz="2399">
                <a:solidFill>
                  <a:srgbClr val="003594"/>
                </a:solidFill>
                <a:latin typeface="Calibri" panose="020F0502020204030204" pitchFamily="34" charset="0"/>
              </a:rPr>
              <a:t> to the </a:t>
            </a:r>
            <a:r>
              <a:rPr lang="en-US" sz="2399" b="1">
                <a:solidFill>
                  <a:srgbClr val="003594"/>
                </a:solidFill>
                <a:latin typeface="Calibri" panose="020F0502020204030204" pitchFamily="34" charset="0"/>
              </a:rPr>
              <a:t>bottom</a:t>
            </a:r>
            <a:r>
              <a:rPr lang="en-US" sz="2399">
                <a:solidFill>
                  <a:srgbClr val="003594"/>
                </a:solidFill>
                <a:latin typeface="Calibri" panose="020F0502020204030204" pitchFamily="34" charset="0"/>
              </a:rPr>
              <a:t> of </a:t>
            </a:r>
            <a:r>
              <a:rPr lang="en-US" sz="2399" b="1">
                <a:solidFill>
                  <a:srgbClr val="003594"/>
                </a:solidFill>
                <a:latin typeface="Calibri" panose="020F0502020204030204" pitchFamily="34" charset="0"/>
              </a:rPr>
              <a:t>your screen </a:t>
            </a:r>
            <a:r>
              <a:rPr lang="en-US" sz="2399">
                <a:solidFill>
                  <a:srgbClr val="003594"/>
                </a:solidFill>
                <a:latin typeface="Calibri" panose="020F0502020204030204" pitchFamily="34" charset="0"/>
              </a:rPr>
              <a:t>you will see a </a:t>
            </a:r>
            <a:r>
              <a:rPr lang="en-US" sz="2399" b="1">
                <a:solidFill>
                  <a:srgbClr val="003594"/>
                </a:solidFill>
                <a:latin typeface="Calibri" panose="020F0502020204030204" pitchFamily="34" charset="0"/>
              </a:rPr>
              <a:t>menu</a:t>
            </a:r>
            <a:r>
              <a:rPr lang="en-US" sz="2399">
                <a:solidFill>
                  <a:srgbClr val="003594"/>
                </a:solidFill>
                <a:latin typeface="Calibri" panose="020F0502020204030204" pitchFamily="34" charset="0"/>
              </a:rPr>
              <a:t>.</a:t>
            </a:r>
            <a:endParaRPr lang="en-US" sz="2399">
              <a:solidFill>
                <a:srgbClr val="57575A"/>
              </a:solidFill>
              <a:latin typeface="Calibri" panose="020F0502020204030204"/>
            </a:endParaRPr>
          </a:p>
        </p:txBody>
      </p:sp>
      <p:pic>
        <p:nvPicPr>
          <p:cNvPr id="1028" name="Picture 4">
            <a:extLst>
              <a:ext uri="{FF2B5EF4-FFF2-40B4-BE49-F238E27FC236}">
                <a16:creationId xmlns:a16="http://schemas.microsoft.com/office/drawing/2014/main" id="{E8B4789B-7A6C-5EE1-4A96-D8F5D22789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82290"/>
          <a:stretch/>
        </p:blipFill>
        <p:spPr bwMode="auto">
          <a:xfrm>
            <a:off x="694912" y="2395139"/>
            <a:ext cx="10401300" cy="62750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9E7BAB8-7AF2-FE53-54CA-922A9D1FF3AE}"/>
              </a:ext>
            </a:extLst>
          </p:cNvPr>
          <p:cNvSpPr txBox="1"/>
          <p:nvPr/>
        </p:nvSpPr>
        <p:spPr>
          <a:xfrm>
            <a:off x="1191403" y="3167066"/>
            <a:ext cx="10082079" cy="2562285"/>
          </a:xfrm>
          <a:prstGeom prst="rect">
            <a:avLst/>
          </a:prstGeom>
          <a:noFill/>
        </p:spPr>
        <p:txBody>
          <a:bodyPr wrap="square" lIns="91359" tIns="45679" rIns="91359" bIns="45679" rtlCol="0" anchor="t">
            <a:spAutoFit/>
          </a:bodyPr>
          <a:lstStyle/>
          <a:p>
            <a:pPr defTabSz="456755" fontAlgn="base">
              <a:defRPr/>
            </a:pPr>
            <a:r>
              <a:rPr lang="en-US" sz="2351">
                <a:solidFill>
                  <a:srgbClr val="003594"/>
                </a:solidFill>
                <a:latin typeface="Calibri" panose="020F0502020204030204"/>
              </a:rPr>
              <a:t>This menu allows you to </a:t>
            </a:r>
            <a:r>
              <a:rPr lang="en-US" sz="2351" b="1">
                <a:solidFill>
                  <a:srgbClr val="003594"/>
                </a:solidFill>
                <a:latin typeface="Calibri" panose="020F0502020204030204"/>
              </a:rPr>
              <a:t>control</a:t>
            </a:r>
            <a:r>
              <a:rPr lang="en-US" sz="2351">
                <a:solidFill>
                  <a:srgbClr val="003594"/>
                </a:solidFill>
                <a:latin typeface="Calibri" panose="020F0502020204030204"/>
              </a:rPr>
              <a:t>:</a:t>
            </a:r>
            <a:r>
              <a:rPr lang="en-US" sz="2351">
                <a:solidFill>
                  <a:srgbClr val="57575A"/>
                </a:solidFill>
                <a:latin typeface="Calibri" panose="020F0502020204030204"/>
              </a:rPr>
              <a:t>​</a:t>
            </a:r>
          </a:p>
          <a:p>
            <a:pPr marL="456531" lvl="1" defTabSz="456755" fontAlgn="base">
              <a:buFont typeface="Arial" panose="020B0604020202020204" pitchFamily="34" charset="0"/>
              <a:buChar char="•"/>
              <a:defRPr/>
            </a:pPr>
            <a:r>
              <a:rPr lang="en-US" sz="2399">
                <a:solidFill>
                  <a:srgbClr val="003594"/>
                </a:solidFill>
                <a:latin typeface="Calibri" panose="020F0502020204030204"/>
              </a:rPr>
              <a:t>React (“</a:t>
            </a:r>
            <a:r>
              <a:rPr lang="en-US" sz="2399" b="1">
                <a:solidFill>
                  <a:srgbClr val="003594"/>
                </a:solidFill>
                <a:latin typeface="Calibri" panose="020F0502020204030204"/>
              </a:rPr>
              <a:t>Raise Hand</a:t>
            </a:r>
            <a:r>
              <a:rPr lang="en-US" sz="2399">
                <a:solidFill>
                  <a:srgbClr val="003594"/>
                </a:solidFill>
                <a:latin typeface="Calibri" panose="020F0502020204030204"/>
              </a:rPr>
              <a:t>” is under this option)</a:t>
            </a:r>
            <a:endParaRPr lang="en-US" sz="2399">
              <a:solidFill>
                <a:srgbClr val="57575A"/>
              </a:solidFill>
              <a:latin typeface="Calibri" panose="020F0502020204030204"/>
              <a:cs typeface="Calibri"/>
            </a:endParaRPr>
          </a:p>
          <a:p>
            <a:pPr marL="456531" lvl="1" defTabSz="456755" fontAlgn="base">
              <a:buFont typeface="Arial" panose="020B0604020202020204" pitchFamily="34" charset="0"/>
              <a:buChar char="•"/>
              <a:defRPr/>
            </a:pPr>
            <a:r>
              <a:rPr lang="en-US" sz="2351">
                <a:solidFill>
                  <a:srgbClr val="003594"/>
                </a:solidFill>
                <a:latin typeface="Calibri" panose="020F0502020204030204"/>
              </a:rPr>
              <a:t>Access to the</a:t>
            </a:r>
            <a:r>
              <a:rPr lang="en-US" sz="2351" b="1">
                <a:solidFill>
                  <a:srgbClr val="003594"/>
                </a:solidFill>
                <a:latin typeface="Calibri" panose="020F0502020204030204"/>
              </a:rPr>
              <a:t> Chat </a:t>
            </a:r>
            <a:r>
              <a:rPr lang="en-US" sz="2351">
                <a:solidFill>
                  <a:srgbClr val="003594"/>
                </a:solidFill>
                <a:latin typeface="Calibri" panose="020F0502020204030204"/>
              </a:rPr>
              <a:t>box</a:t>
            </a:r>
            <a:r>
              <a:rPr lang="en-US" sz="2351">
                <a:solidFill>
                  <a:srgbClr val="57575A"/>
                </a:solidFill>
                <a:latin typeface="Calibri" panose="020F0502020204030204"/>
              </a:rPr>
              <a:t>​</a:t>
            </a:r>
            <a:endParaRPr lang="en-US" sz="2351">
              <a:solidFill>
                <a:srgbClr val="57575A"/>
              </a:solidFill>
              <a:latin typeface="Calibri" panose="020F0502020204030204"/>
              <a:cs typeface="Calibri"/>
            </a:endParaRPr>
          </a:p>
          <a:p>
            <a:pPr defTabSz="456755">
              <a:defRPr/>
            </a:pPr>
            <a:endParaRPr lang="en-US" sz="2351">
              <a:solidFill>
                <a:srgbClr val="003594"/>
              </a:solidFill>
              <a:latin typeface="Calibri" panose="020F0502020204030204"/>
              <a:ea typeface="Calibri" panose="020F0502020204030204"/>
              <a:cs typeface="Calibri" panose="020F0502020204030204"/>
            </a:endParaRPr>
          </a:p>
          <a:p>
            <a:pPr defTabSz="456755">
              <a:defRPr/>
            </a:pPr>
            <a:r>
              <a:rPr lang="en-US" sz="2400">
                <a:solidFill>
                  <a:srgbClr val="003594"/>
                </a:solidFill>
                <a:latin typeface="Calibri" panose="020F0502020204030204"/>
                <a:ea typeface="Calibri" panose="020F0502020204030204"/>
                <a:cs typeface="Calibri" panose="020F0502020204030204"/>
              </a:rPr>
              <a:t>Camera options are not available for participants. Participants can be unmuted by raising their hand and being recognized by the presenter.</a:t>
            </a:r>
            <a:endParaRPr lang="en-US" sz="2400">
              <a:solidFill>
                <a:srgbClr val="003594"/>
              </a:solidFill>
              <a:latin typeface="Calibri" panose="020F0502020204030204"/>
              <a:cs typeface="Calibri" panose="020F0502020204030204"/>
            </a:endParaRPr>
          </a:p>
          <a:p>
            <a:pPr defTabSz="456755">
              <a:defRPr/>
            </a:pPr>
            <a:endParaRPr lang="en-US" sz="1799">
              <a:solidFill>
                <a:srgbClr val="57575A"/>
              </a:solidFill>
              <a:latin typeface="Calibri" panose="020F0502020204030204"/>
              <a:cs typeface="Calibri" panose="020F0502020204030204"/>
            </a:endParaRPr>
          </a:p>
        </p:txBody>
      </p:sp>
    </p:spTree>
    <p:custDataLst>
      <p:tags r:id="rId1"/>
    </p:custDataLst>
    <p:extLst>
      <p:ext uri="{BB962C8B-B14F-4D97-AF65-F5344CB8AC3E}">
        <p14:creationId xmlns:p14="http://schemas.microsoft.com/office/powerpoint/2010/main" val="19177408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204514-E370-1907-A56C-1FEF544530E8}"/>
              </a:ext>
            </a:extLst>
          </p:cNvPr>
          <p:cNvSpPr>
            <a:spLocks noGrp="1"/>
          </p:cNvSpPr>
          <p:nvPr>
            <p:ph type="title"/>
          </p:nvPr>
        </p:nvSpPr>
        <p:spPr/>
        <p:txBody>
          <a:bodyPr anchor="ctr">
            <a:normAutofit/>
          </a:bodyPr>
          <a:lstStyle/>
          <a:p>
            <a:r>
              <a:rPr lang="en-US" sz="3800" b="1">
                <a:latin typeface="Calibri" panose="020F0502020204030204" pitchFamily="34" charset="0"/>
                <a:ea typeface="Calibri" panose="020F0502020204030204" pitchFamily="34" charset="0"/>
                <a:cs typeface="Calibri" panose="020F0502020204030204" pitchFamily="34" charset="0"/>
              </a:rPr>
              <a:t>Learning Objectives</a:t>
            </a:r>
          </a:p>
        </p:txBody>
      </p:sp>
      <p:sp>
        <p:nvSpPr>
          <p:cNvPr id="4" name="Text Placeholder 3">
            <a:extLst>
              <a:ext uri="{FF2B5EF4-FFF2-40B4-BE49-F238E27FC236}">
                <a16:creationId xmlns:a16="http://schemas.microsoft.com/office/drawing/2014/main" id="{C10F6E40-2F61-3329-A5C5-AE376A586E0E}"/>
              </a:ext>
            </a:extLst>
          </p:cNvPr>
          <p:cNvSpPr>
            <a:spLocks noGrp="1"/>
          </p:cNvSpPr>
          <p:nvPr>
            <p:ph idx="1"/>
          </p:nvPr>
        </p:nvSpPr>
        <p:spPr>
          <a:xfrm>
            <a:off x="826016" y="2199989"/>
            <a:ext cx="10539968" cy="3222356"/>
          </a:xfrm>
        </p:spPr>
        <p:txBody>
          <a:bodyPr vert="horz" lIns="0" tIns="45720" rIns="0" bIns="45720" rtlCol="0">
            <a:normAutofit fontScale="85000" lnSpcReduction="10000"/>
          </a:bodyPr>
          <a:lstStyle/>
          <a:p>
            <a:pPr marL="0" indent="0">
              <a:buNone/>
            </a:pPr>
            <a:r>
              <a:rPr lang="en-US" b="1">
                <a:latin typeface="Calibri" panose="020F0502020204030204" pitchFamily="34" charset="0"/>
                <a:ea typeface="Calibri" panose="020F0502020204030204" pitchFamily="34" charset="0"/>
                <a:cs typeface="Calibri" panose="020F0502020204030204" pitchFamily="34" charset="0"/>
              </a:rPr>
              <a:t>By the end of this training, you will be able to do the following:</a:t>
            </a:r>
          </a:p>
          <a:p>
            <a:pPr marL="342900" indent="-342900">
              <a:buFont typeface="Arial" panose="020B0604020202020204" pitchFamily="34" charset="0"/>
              <a:buChar char="•"/>
            </a:pPr>
            <a:endParaRPr lang="en-US" sz="2400" b="1"/>
          </a:p>
          <a:p>
            <a:pPr marL="342900" indent="-342900" fontAlgn="base">
              <a:buFont typeface="Arial" panose="020B0604020202020204" pitchFamily="34" charset="0"/>
              <a:buChar char="•"/>
            </a:pPr>
            <a:r>
              <a:rPr lang="en-US" sz="2400">
                <a:ea typeface="Calibri"/>
                <a:cs typeface="Calibri"/>
              </a:rPr>
              <a:t>Describe </a:t>
            </a:r>
            <a:r>
              <a:rPr lang="en-US" sz="2400" b="1">
                <a:ea typeface="Calibri"/>
                <a:cs typeface="Calibri"/>
              </a:rPr>
              <a:t>COMPASS</a:t>
            </a:r>
            <a:r>
              <a:rPr lang="en-US" sz="2400">
                <a:ea typeface="Calibri"/>
                <a:cs typeface="Calibri"/>
              </a:rPr>
              <a:t>, the role and benefits of becoming a COMPASS </a:t>
            </a:r>
            <a:r>
              <a:rPr lang="en-US" sz="2400" b="1">
                <a:ea typeface="Calibri"/>
                <a:cs typeface="Calibri"/>
              </a:rPr>
              <a:t>Community Partner</a:t>
            </a:r>
            <a:r>
              <a:rPr lang="en-US" sz="2400">
                <a:ea typeface="Calibri"/>
                <a:cs typeface="Calibri"/>
              </a:rPr>
              <a:t>, and how Community Partner status can </a:t>
            </a:r>
            <a:r>
              <a:rPr lang="en-US" sz="2400" b="1">
                <a:ea typeface="Calibri"/>
                <a:cs typeface="Calibri"/>
              </a:rPr>
              <a:t>support client care</a:t>
            </a:r>
            <a:r>
              <a:rPr lang="en-US" sz="2400">
                <a:ea typeface="Calibri"/>
                <a:cs typeface="Calibri"/>
              </a:rPr>
              <a:t>. </a:t>
            </a:r>
          </a:p>
          <a:p>
            <a:pPr marL="342900" indent="-342900" fontAlgn="base">
              <a:buFont typeface="Arial" panose="020B0604020202020204" pitchFamily="34" charset="0"/>
              <a:buChar char="•"/>
            </a:pPr>
            <a:r>
              <a:rPr lang="en-US" sz="2400">
                <a:ea typeface="Calibri"/>
                <a:cs typeface="Calibri"/>
              </a:rPr>
              <a:t>Navigate key COMPASS Community Partner </a:t>
            </a:r>
            <a:r>
              <a:rPr lang="en-US" sz="2400" b="1">
                <a:ea typeface="Calibri"/>
                <a:cs typeface="Calibri"/>
              </a:rPr>
              <a:t>functions</a:t>
            </a:r>
            <a:r>
              <a:rPr lang="en-US" sz="2400">
                <a:ea typeface="Calibri"/>
                <a:cs typeface="Calibri"/>
              </a:rPr>
              <a:t>, including registration, application submission, document upload, and benefit renewal support. </a:t>
            </a:r>
          </a:p>
          <a:p>
            <a:pPr marL="342900" indent="-342900" fontAlgn="base">
              <a:buFont typeface="Arial" panose="020B0604020202020204" pitchFamily="34" charset="0"/>
              <a:buChar char="•"/>
            </a:pPr>
            <a:r>
              <a:rPr lang="en-US" sz="2400">
                <a:ea typeface="Calibri"/>
                <a:cs typeface="Calibri"/>
              </a:rPr>
              <a:t>Identify the </a:t>
            </a:r>
            <a:r>
              <a:rPr lang="en-US" sz="2400" b="1">
                <a:ea typeface="Calibri"/>
                <a:cs typeface="Calibri"/>
              </a:rPr>
              <a:t>role of COE staff </a:t>
            </a:r>
            <a:r>
              <a:rPr lang="en-US" sz="2400">
                <a:ea typeface="Calibri"/>
                <a:cs typeface="Calibri"/>
              </a:rPr>
              <a:t>in assessing benefit-related needs, supporting access to public benefits, and addressing barriers that may affect treatment engagement and recovery. </a:t>
            </a:r>
          </a:p>
          <a:p>
            <a:pPr marL="342900" indent="-342900" fontAlgn="base">
              <a:buFont typeface="Arial" panose="020B0604020202020204" pitchFamily="34" charset="0"/>
              <a:buChar char="•"/>
            </a:pPr>
            <a:r>
              <a:rPr lang="en-US" sz="2400">
                <a:ea typeface="Calibri"/>
                <a:cs typeface="Calibri"/>
              </a:rPr>
              <a:t>Recognize </a:t>
            </a:r>
            <a:r>
              <a:rPr lang="en-US" sz="2400" b="1">
                <a:ea typeface="Calibri"/>
                <a:cs typeface="Calibri"/>
              </a:rPr>
              <a:t>common barriers </a:t>
            </a:r>
            <a:r>
              <a:rPr lang="en-US" sz="2400">
                <a:ea typeface="Calibri"/>
                <a:cs typeface="Calibri"/>
              </a:rPr>
              <a:t>to benefits application and renewal and apply practical strategies to </a:t>
            </a:r>
            <a:r>
              <a:rPr lang="en-US" sz="2400" b="1">
                <a:ea typeface="Calibri"/>
                <a:cs typeface="Calibri"/>
              </a:rPr>
              <a:t>support clients </a:t>
            </a:r>
            <a:r>
              <a:rPr lang="en-US" sz="2400">
                <a:ea typeface="Calibri"/>
                <a:cs typeface="Calibri"/>
              </a:rPr>
              <a:t>in maintaining access to needed benefits and services. </a:t>
            </a:r>
            <a:endParaRPr lang="en-US" sz="2400" b="1">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2400" b="1">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2200" b="1"/>
          </a:p>
          <a:p>
            <a:pPr marL="0" indent="0">
              <a:buNone/>
            </a:pPr>
            <a:endParaRPr lang="en-US" sz="2200" b="1"/>
          </a:p>
        </p:txBody>
      </p:sp>
      <p:sp>
        <p:nvSpPr>
          <p:cNvPr id="5" name="Slide Number Placeholder 4" hidden="1">
            <a:extLst>
              <a:ext uri="{FF2B5EF4-FFF2-40B4-BE49-F238E27FC236}">
                <a16:creationId xmlns:a16="http://schemas.microsoft.com/office/drawing/2014/main" id="{A2D25A21-33B0-C6AE-6A6B-240ACD276D37}"/>
              </a:ext>
            </a:extLst>
          </p:cNvPr>
          <p:cNvSpPr>
            <a:spLocks noGrp="1"/>
          </p:cNvSpPr>
          <p:nvPr>
            <p:ph type="sldNum" sz="quarter" idx="12"/>
          </p:nvPr>
        </p:nvSpPr>
        <p:spPr>
          <a:xfrm>
            <a:off x="11460476" y="109304"/>
            <a:ext cx="609600" cy="365125"/>
          </a:xfrm>
        </p:spPr>
        <p:txBody>
          <a:bodyPr/>
          <a:lstStyle/>
          <a:p>
            <a:pPr>
              <a:spcAft>
                <a:spcPts val="600"/>
              </a:spcAft>
            </a:pPr>
            <a:r>
              <a:rPr lang="en-US" b="1">
                <a:solidFill>
                  <a:schemeClr val="accent2"/>
                </a:solidFill>
                <a:latin typeface="Arial" panose="020B0604020202020204" pitchFamily="34" charset="0"/>
                <a:cs typeface="Arial" panose="020B0604020202020204" pitchFamily="34" charset="0"/>
              </a:rPr>
              <a:t>Slide </a:t>
            </a:r>
            <a:fld id="{7CD06EFF-F9A5-9E40-A502-3D98189BE54D}" type="slidenum">
              <a:rPr lang="en-US" b="1" smtClean="0">
                <a:solidFill>
                  <a:schemeClr val="accent2"/>
                </a:solidFill>
                <a:latin typeface="Arial" panose="020B0604020202020204" pitchFamily="34" charset="0"/>
                <a:cs typeface="Arial" panose="020B0604020202020204" pitchFamily="34" charset="0"/>
              </a:rPr>
              <a:pPr>
                <a:spcAft>
                  <a:spcPts val="600"/>
                </a:spcAft>
              </a:pPr>
              <a:t>10</a:t>
            </a:fld>
            <a:endParaRPr lang="en-US" b="1">
              <a:solidFill>
                <a:schemeClr val="accent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8095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B1F4B-0318-B827-702F-1D60400F9D67}"/>
              </a:ext>
            </a:extLst>
          </p:cNvPr>
          <p:cNvSpPr>
            <a:spLocks noGrp="1"/>
          </p:cNvSpPr>
          <p:nvPr>
            <p:ph type="title"/>
          </p:nvPr>
        </p:nvSpPr>
        <p:spPr/>
        <p:txBody>
          <a:bodyPr/>
          <a:lstStyle/>
          <a:p>
            <a:r>
              <a:rPr lang="en-US">
                <a:latin typeface="Calibri"/>
                <a:ea typeface="Calibri"/>
                <a:cs typeface="Calibri"/>
              </a:rPr>
              <a:t>Connection to the Fidelity Guidelines</a:t>
            </a:r>
            <a:endParaRPr lang="en-US"/>
          </a:p>
        </p:txBody>
      </p:sp>
      <p:sp>
        <p:nvSpPr>
          <p:cNvPr id="3" name="Footer Placeholder 2">
            <a:extLst>
              <a:ext uri="{FF2B5EF4-FFF2-40B4-BE49-F238E27FC236}">
                <a16:creationId xmlns:a16="http://schemas.microsoft.com/office/drawing/2014/main" id="{DC030CCC-2979-FD14-FD88-39AE6C1E0353}"/>
              </a:ext>
            </a:extLst>
          </p:cNvPr>
          <p:cNvSpPr>
            <a:spLocks noGrp="1"/>
          </p:cNvSpPr>
          <p:nvPr>
            <p:ph type="ftr" sz="quarter" idx="11"/>
          </p:nvPr>
        </p:nvSpPr>
        <p:spPr/>
        <p:txBody>
          <a:bodyPr/>
          <a:lstStyle/>
          <a:p>
            <a:r>
              <a:rPr lang="en-US"/>
              <a:t>Citation</a:t>
            </a:r>
            <a:endParaRPr lang="en-US">
              <a:solidFill>
                <a:schemeClr val="tx1"/>
              </a:solidFill>
            </a:endParaRPr>
          </a:p>
        </p:txBody>
      </p:sp>
      <p:sp>
        <p:nvSpPr>
          <p:cNvPr id="4" name="Text Placeholder 3">
            <a:extLst>
              <a:ext uri="{FF2B5EF4-FFF2-40B4-BE49-F238E27FC236}">
                <a16:creationId xmlns:a16="http://schemas.microsoft.com/office/drawing/2014/main" id="{29E90EAA-2374-9368-388A-03C5219500BD}"/>
              </a:ext>
            </a:extLst>
          </p:cNvPr>
          <p:cNvSpPr>
            <a:spLocks noGrp="1"/>
          </p:cNvSpPr>
          <p:nvPr>
            <p:ph type="body" sz="quarter" idx="12"/>
          </p:nvPr>
        </p:nvSpPr>
        <p:spPr/>
        <p:txBody>
          <a:bodyPr vert="horz" lIns="91440" tIns="45720" rIns="91440" bIns="45720" rtlCol="0" anchor="t">
            <a:normAutofit/>
          </a:bodyPr>
          <a:lstStyle/>
          <a:p>
            <a:pPr marL="243205" indent="-243205"/>
            <a:r>
              <a:rPr lang="en-US">
                <a:latin typeface="Calibri"/>
                <a:ea typeface="Calibri"/>
                <a:cs typeface="Calibri"/>
              </a:rPr>
              <a:t>Inclusion Criteria</a:t>
            </a:r>
          </a:p>
          <a:p>
            <a:pPr marL="243205" indent="-243205"/>
            <a:r>
              <a:rPr lang="en-US">
                <a:latin typeface="Calibri"/>
                <a:ea typeface="Calibri"/>
                <a:cs typeface="Calibri"/>
              </a:rPr>
              <a:t>Enrollment or recertification of Medicaid (page 11- 1st paragraph)</a:t>
            </a:r>
            <a:endParaRPr lang="en-US"/>
          </a:p>
        </p:txBody>
      </p:sp>
    </p:spTree>
    <p:extLst>
      <p:ext uri="{BB962C8B-B14F-4D97-AF65-F5344CB8AC3E}">
        <p14:creationId xmlns:p14="http://schemas.microsoft.com/office/powerpoint/2010/main" val="1931753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95411-DC7D-0B54-6982-E66BC9E16011}"/>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AC68DDAE-AD3A-4E79-4BBB-23913505B0EB}"/>
              </a:ext>
            </a:extLst>
          </p:cNvPr>
          <p:cNvSpPr>
            <a:spLocks noGrp="1"/>
          </p:cNvSpPr>
          <p:nvPr>
            <p:ph type="title"/>
          </p:nvPr>
        </p:nvSpPr>
        <p:spPr>
          <a:xfrm>
            <a:off x="838200" y="365125"/>
            <a:ext cx="10515600" cy="1325563"/>
          </a:xfrm>
        </p:spPr>
        <p:txBody>
          <a:bodyPr anchor="ctr">
            <a:normAutofit/>
          </a:bodyPr>
          <a:lstStyle/>
          <a:p>
            <a:r>
              <a:rPr lang="en-US" b="1">
                <a:latin typeface="Calibri" panose="020F0502020204030204" pitchFamily="34" charset="0"/>
                <a:ea typeface="Calibri" panose="020F0502020204030204" pitchFamily="34" charset="0"/>
                <a:cs typeface="Calibri" panose="020F0502020204030204" pitchFamily="34" charset="0"/>
              </a:rPr>
              <a:t>Discussion Question</a:t>
            </a:r>
          </a:p>
        </p:txBody>
      </p:sp>
      <p:sp>
        <p:nvSpPr>
          <p:cNvPr id="2" name="Content Placeholder 1">
            <a:extLst>
              <a:ext uri="{FF2B5EF4-FFF2-40B4-BE49-F238E27FC236}">
                <a16:creationId xmlns:a16="http://schemas.microsoft.com/office/drawing/2014/main" id="{B0F4D4DA-3A33-2B39-0EA1-C9239C7D9152}"/>
              </a:ext>
            </a:extLst>
          </p:cNvPr>
          <p:cNvSpPr>
            <a:spLocks noGrp="1"/>
          </p:cNvSpPr>
          <p:nvPr>
            <p:ph sz="half" idx="1"/>
          </p:nvPr>
        </p:nvSpPr>
        <p:spPr>
          <a:xfrm>
            <a:off x="636181" y="2398252"/>
            <a:ext cx="5181600" cy="3901440"/>
          </a:xfrm>
        </p:spPr>
        <p:txBody>
          <a:bodyPr>
            <a:normAutofit/>
          </a:bodyPr>
          <a:lstStyle/>
          <a:p>
            <a:pPr algn="ctr"/>
            <a:endParaRPr lang="en-US" sz="3600" u="sng"/>
          </a:p>
          <a:p>
            <a:pPr marL="0" indent="0" algn="ctr">
              <a:buNone/>
            </a:pPr>
            <a:r>
              <a:rPr lang="en-US" sz="3600"/>
              <a:t>What public benefits or services do clients most commonly need help accessing or maintaining?</a:t>
            </a:r>
          </a:p>
          <a:p>
            <a:pPr marL="0" indent="0" algn="ctr">
              <a:buNone/>
            </a:pPr>
            <a:endParaRPr lang="en-US">
              <a:latin typeface="Calibri" panose="020F0502020204030204" pitchFamily="34" charset="0"/>
              <a:ea typeface="Calibri" panose="020F0502020204030204" pitchFamily="34" charset="0"/>
              <a:cs typeface="Calibri" panose="020F0502020204030204" pitchFamily="34" charset="0"/>
            </a:endParaRPr>
          </a:p>
        </p:txBody>
      </p:sp>
      <p:pic>
        <p:nvPicPr>
          <p:cNvPr id="12" name="Content Placeholder 11" descr="Yellow and blue symbols">
            <a:extLst>
              <a:ext uri="{FF2B5EF4-FFF2-40B4-BE49-F238E27FC236}">
                <a16:creationId xmlns:a16="http://schemas.microsoft.com/office/drawing/2014/main" id="{00817C4D-AF73-EBFC-3C1B-10A904F84EE7}"/>
              </a:ext>
            </a:extLst>
          </p:cNvPr>
          <p:cNvPicPr>
            <a:picLocks noGrp="1" noChangeAspect="1"/>
          </p:cNvPicPr>
          <p:nvPr>
            <p:ph sz="half" idx="2"/>
          </p:nvPr>
        </p:nvPicPr>
        <p:blipFill>
          <a:blip r:embed="rId4"/>
          <a:stretch/>
        </p:blipFill>
        <p:spPr>
          <a:xfrm>
            <a:off x="6706697" y="1930399"/>
            <a:ext cx="4849122" cy="3709579"/>
          </a:xfrm>
          <a:noFill/>
        </p:spPr>
      </p:pic>
    </p:spTree>
    <p:custDataLst>
      <p:tags r:id="rId1"/>
    </p:custDataLst>
    <p:extLst>
      <p:ext uri="{BB962C8B-B14F-4D97-AF65-F5344CB8AC3E}">
        <p14:creationId xmlns:p14="http://schemas.microsoft.com/office/powerpoint/2010/main" val="1995393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6C062-0D9E-12BF-E7C1-8D21FF2A25A5}"/>
              </a:ext>
            </a:extLst>
          </p:cNvPr>
          <p:cNvSpPr>
            <a:spLocks noGrp="1"/>
          </p:cNvSpPr>
          <p:nvPr>
            <p:ph type="title"/>
          </p:nvPr>
        </p:nvSpPr>
        <p:spPr>
          <a:xfrm>
            <a:off x="838200" y="365125"/>
            <a:ext cx="10515600" cy="1325563"/>
          </a:xfrm>
        </p:spPr>
        <p:txBody>
          <a:bodyPr anchor="ctr">
            <a:normAutofit/>
          </a:bodyPr>
          <a:lstStyle/>
          <a:p>
            <a:r>
              <a:rPr lang="en-US"/>
              <a:t>What is COMPASS?</a:t>
            </a:r>
          </a:p>
        </p:txBody>
      </p:sp>
      <p:sp>
        <p:nvSpPr>
          <p:cNvPr id="3" name="Content Placeholder 2">
            <a:extLst>
              <a:ext uri="{FF2B5EF4-FFF2-40B4-BE49-F238E27FC236}">
                <a16:creationId xmlns:a16="http://schemas.microsoft.com/office/drawing/2014/main" id="{7DED367A-9E54-724E-0F0F-B8EDAF6B1102}"/>
              </a:ext>
            </a:extLst>
          </p:cNvPr>
          <p:cNvSpPr>
            <a:spLocks noGrp="1"/>
          </p:cNvSpPr>
          <p:nvPr>
            <p:ph sz="half" idx="1"/>
          </p:nvPr>
        </p:nvSpPr>
        <p:spPr>
          <a:xfrm>
            <a:off x="646471" y="2103120"/>
            <a:ext cx="5181600" cy="3901440"/>
          </a:xfrm>
        </p:spPr>
        <p:txBody>
          <a:bodyPr>
            <a:normAutofit/>
          </a:bodyPr>
          <a:lstStyle/>
          <a:p>
            <a:pPr marL="457200" indent="-457200">
              <a:buFont typeface="Arial" panose="020B0604020202020204" pitchFamily="34" charset="0"/>
              <a:buChar char="•"/>
            </a:pPr>
            <a:r>
              <a:rPr lang="en-US" sz="2700"/>
              <a:t>Commonwealth of Pennsylvania Access to Social Services</a:t>
            </a:r>
          </a:p>
          <a:p>
            <a:pPr marL="457200" indent="-457200">
              <a:buFont typeface="Arial" panose="020B0604020202020204" pitchFamily="34" charset="0"/>
              <a:buChar char="•"/>
            </a:pPr>
            <a:r>
              <a:rPr lang="en-US" sz="2700" b="1"/>
              <a:t>Online system</a:t>
            </a:r>
            <a:r>
              <a:rPr lang="en-US" sz="2700"/>
              <a:t> for applying to health and human service programs in Pennsylvania</a:t>
            </a:r>
          </a:p>
          <a:p>
            <a:pPr marL="457200" indent="-457200">
              <a:buFont typeface="Arial" panose="020B0604020202020204" pitchFamily="34" charset="0"/>
              <a:buChar char="•"/>
            </a:pPr>
            <a:r>
              <a:rPr lang="en-US" sz="2700"/>
              <a:t>Used for </a:t>
            </a:r>
            <a:r>
              <a:rPr lang="en-US" sz="2700" b="1"/>
              <a:t>healthcare</a:t>
            </a:r>
            <a:r>
              <a:rPr lang="en-US" sz="2700"/>
              <a:t>, </a:t>
            </a:r>
            <a:r>
              <a:rPr lang="en-US" sz="2700" b="1"/>
              <a:t>cash assistance</a:t>
            </a:r>
            <a:r>
              <a:rPr lang="en-US" sz="2700"/>
              <a:t>, </a:t>
            </a:r>
            <a:r>
              <a:rPr lang="en-US" sz="2700" b="1"/>
              <a:t>food stamps</a:t>
            </a:r>
            <a:r>
              <a:rPr lang="en-US" sz="2700"/>
              <a:t>, </a:t>
            </a:r>
            <a:r>
              <a:rPr lang="en-US" sz="2700" b="1"/>
              <a:t>childcare</a:t>
            </a:r>
            <a:r>
              <a:rPr lang="en-US" sz="2700"/>
              <a:t>, and </a:t>
            </a:r>
            <a:r>
              <a:rPr lang="en-US" sz="2700" b="1"/>
              <a:t>more</a:t>
            </a:r>
          </a:p>
          <a:p>
            <a:endParaRPr lang="en-US" sz="2700"/>
          </a:p>
        </p:txBody>
      </p:sp>
      <p:pic>
        <p:nvPicPr>
          <p:cNvPr id="7" name="Picture 6">
            <a:extLst>
              <a:ext uri="{FF2B5EF4-FFF2-40B4-BE49-F238E27FC236}">
                <a16:creationId xmlns:a16="http://schemas.microsoft.com/office/drawing/2014/main" id="{6BB871F1-4E68-D5E3-3883-52DC4EBDE086}"/>
              </a:ext>
            </a:extLst>
          </p:cNvPr>
          <p:cNvPicPr>
            <a:picLocks noChangeAspect="1"/>
          </p:cNvPicPr>
          <p:nvPr/>
        </p:nvPicPr>
        <p:blipFill>
          <a:blip r:embed="rId3"/>
          <a:stretch>
            <a:fillRect/>
          </a:stretch>
        </p:blipFill>
        <p:spPr>
          <a:xfrm>
            <a:off x="6172200" y="2908427"/>
            <a:ext cx="5181600" cy="1735836"/>
          </a:xfrm>
          <a:prstGeom prst="rect">
            <a:avLst/>
          </a:prstGeom>
          <a:noFill/>
        </p:spPr>
      </p:pic>
      <p:sp>
        <p:nvSpPr>
          <p:cNvPr id="4" name="Footer Placeholder 3">
            <a:extLst>
              <a:ext uri="{FF2B5EF4-FFF2-40B4-BE49-F238E27FC236}">
                <a16:creationId xmlns:a16="http://schemas.microsoft.com/office/drawing/2014/main" id="{E1B9B532-67FD-E1F4-77FD-C0923982CCE6}"/>
              </a:ext>
            </a:extLst>
          </p:cNvPr>
          <p:cNvSpPr>
            <a:spLocks noGrp="1"/>
          </p:cNvSpPr>
          <p:nvPr>
            <p:ph type="ftr" sz="quarter" idx="11"/>
          </p:nvPr>
        </p:nvSpPr>
        <p:spPr>
          <a:xfrm>
            <a:off x="646471" y="6416992"/>
            <a:ext cx="3386071" cy="441008"/>
          </a:xfrm>
        </p:spPr>
        <p:txBody>
          <a:bodyPr anchor="b">
            <a:normAutofit/>
          </a:bodyPr>
          <a:lstStyle/>
          <a:p>
            <a:r>
              <a:rPr lang="en-US"/>
              <a:t>(PA DHS, 2018)</a:t>
            </a:r>
          </a:p>
        </p:txBody>
      </p:sp>
    </p:spTree>
    <p:extLst>
      <p:ext uri="{BB962C8B-B14F-4D97-AF65-F5344CB8AC3E}">
        <p14:creationId xmlns:p14="http://schemas.microsoft.com/office/powerpoint/2010/main" val="867320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6A2B2-734C-ECB2-B8E2-DABA9A98C1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EC5ED4-0E93-3C42-48C3-E3D1AF73EA11}"/>
              </a:ext>
            </a:extLst>
          </p:cNvPr>
          <p:cNvSpPr>
            <a:spLocks noGrp="1"/>
          </p:cNvSpPr>
          <p:nvPr>
            <p:ph type="title"/>
          </p:nvPr>
        </p:nvSpPr>
        <p:spPr>
          <a:xfrm>
            <a:off x="838200" y="365125"/>
            <a:ext cx="11353800" cy="1325563"/>
          </a:xfrm>
        </p:spPr>
        <p:txBody>
          <a:bodyPr/>
          <a:lstStyle/>
          <a:p>
            <a:r>
              <a:rPr lang="en-US" dirty="0"/>
              <a:t>Common Benefits and Services </a:t>
            </a:r>
            <a:br>
              <a:rPr lang="en-US" dirty="0"/>
            </a:br>
            <a:r>
              <a:rPr lang="en-US" dirty="0"/>
              <a:t>Available Through COMPASS</a:t>
            </a:r>
          </a:p>
        </p:txBody>
      </p:sp>
      <p:graphicFrame>
        <p:nvGraphicFramePr>
          <p:cNvPr id="3" name="Diagram 2">
            <a:extLst>
              <a:ext uri="{FF2B5EF4-FFF2-40B4-BE49-F238E27FC236}">
                <a16:creationId xmlns:a16="http://schemas.microsoft.com/office/drawing/2014/main" id="{E21C288E-10F6-D3B7-FBCD-A0EF7166E0F0}"/>
              </a:ext>
            </a:extLst>
          </p:cNvPr>
          <p:cNvGraphicFramePr/>
          <p:nvPr>
            <p:extLst>
              <p:ext uri="{D42A27DB-BD31-4B8C-83A1-F6EECF244321}">
                <p14:modId xmlns:p14="http://schemas.microsoft.com/office/powerpoint/2010/main" val="681567152"/>
              </p:ext>
            </p:extLst>
          </p:nvPr>
        </p:nvGraphicFramePr>
        <p:xfrm>
          <a:off x="1079782" y="2024743"/>
          <a:ext cx="10032435" cy="3638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29403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5937B-41B6-0635-673D-6865598240DE}"/>
              </a:ext>
            </a:extLst>
          </p:cNvPr>
          <p:cNvSpPr>
            <a:spLocks noGrp="1"/>
          </p:cNvSpPr>
          <p:nvPr>
            <p:ph type="title"/>
          </p:nvPr>
        </p:nvSpPr>
        <p:spPr>
          <a:xfrm>
            <a:off x="838200" y="365125"/>
            <a:ext cx="11353800" cy="1325563"/>
          </a:xfrm>
        </p:spPr>
        <p:txBody>
          <a:bodyPr/>
          <a:lstStyle/>
          <a:p>
            <a:r>
              <a:rPr lang="en-US" dirty="0"/>
              <a:t>Other Benefits and Services </a:t>
            </a:r>
            <a:br>
              <a:rPr lang="en-US" dirty="0"/>
            </a:br>
            <a:r>
              <a:rPr lang="en-US" dirty="0"/>
              <a:t>Available Through COMPASS</a:t>
            </a:r>
          </a:p>
        </p:txBody>
      </p:sp>
      <p:graphicFrame>
        <p:nvGraphicFramePr>
          <p:cNvPr id="3" name="Diagram 2">
            <a:extLst>
              <a:ext uri="{FF2B5EF4-FFF2-40B4-BE49-F238E27FC236}">
                <a16:creationId xmlns:a16="http://schemas.microsoft.com/office/drawing/2014/main" id="{A03EB201-E3DE-1BEF-13BD-57D6EF264706}"/>
              </a:ext>
            </a:extLst>
          </p:cNvPr>
          <p:cNvGraphicFramePr/>
          <p:nvPr>
            <p:extLst>
              <p:ext uri="{D42A27DB-BD31-4B8C-83A1-F6EECF244321}">
                <p14:modId xmlns:p14="http://schemas.microsoft.com/office/powerpoint/2010/main" val="879064874"/>
              </p:ext>
            </p:extLst>
          </p:nvPr>
        </p:nvGraphicFramePr>
        <p:xfrm>
          <a:off x="600892" y="1907176"/>
          <a:ext cx="10711542" cy="40274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3271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1E8E2-A848-73E5-8639-010D1AD35EB9}"/>
              </a:ext>
            </a:extLst>
          </p:cNvPr>
          <p:cNvSpPr>
            <a:spLocks noGrp="1"/>
          </p:cNvSpPr>
          <p:nvPr>
            <p:ph type="title"/>
          </p:nvPr>
        </p:nvSpPr>
        <p:spPr/>
        <p:txBody>
          <a:bodyPr/>
          <a:lstStyle/>
          <a:p>
            <a:r>
              <a:rPr lang="en-US"/>
              <a:t>Benefits Assessment as Part of COE Care</a:t>
            </a:r>
          </a:p>
        </p:txBody>
      </p:sp>
      <p:sp>
        <p:nvSpPr>
          <p:cNvPr id="3" name="Footer Placeholder 2">
            <a:extLst>
              <a:ext uri="{FF2B5EF4-FFF2-40B4-BE49-F238E27FC236}">
                <a16:creationId xmlns:a16="http://schemas.microsoft.com/office/drawing/2014/main" id="{E7A5F9EE-A08D-EF07-2FEF-B91990917739}"/>
              </a:ext>
            </a:extLst>
          </p:cNvPr>
          <p:cNvSpPr>
            <a:spLocks noGrp="1"/>
          </p:cNvSpPr>
          <p:nvPr>
            <p:ph type="ftr" sz="quarter" idx="11"/>
          </p:nvPr>
        </p:nvSpPr>
        <p:spPr>
          <a:xfrm>
            <a:off x="722290" y="5895230"/>
            <a:ext cx="6096000" cy="853440"/>
          </a:xfrm>
        </p:spPr>
        <p:txBody>
          <a:bodyPr/>
          <a:lstStyle/>
          <a:p>
            <a:r>
              <a:rPr lang="en-US">
                <a:latin typeface="Calibri" panose="020F0502020204030204" pitchFamily="34" charset="0"/>
                <a:cs typeface="Calibri" panose="020F0502020204030204" pitchFamily="34" charset="0"/>
              </a:rPr>
              <a:t>(CDC, </a:t>
            </a:r>
            <a:r>
              <a:rPr lang="en-US">
                <a:latin typeface="Calibri" panose="020F0502020204030204" pitchFamily="34" charset="0"/>
                <a:ea typeface="Calibri" panose="020F0502020204030204" pitchFamily="34" charset="0"/>
                <a:cs typeface="Calibri" panose="020F0502020204030204" pitchFamily="34" charset="0"/>
              </a:rPr>
              <a:t>2024</a:t>
            </a:r>
            <a:r>
              <a:rPr lang="en-US">
                <a:latin typeface="Calibri" panose="020F0502020204030204" pitchFamily="34" charset="0"/>
                <a:cs typeface="Calibri" panose="020F0502020204030204" pitchFamily="34" charset="0"/>
              </a:rPr>
              <a:t>)</a:t>
            </a:r>
          </a:p>
        </p:txBody>
      </p:sp>
      <p:sp>
        <p:nvSpPr>
          <p:cNvPr id="4" name="Text Placeholder 3">
            <a:extLst>
              <a:ext uri="{FF2B5EF4-FFF2-40B4-BE49-F238E27FC236}">
                <a16:creationId xmlns:a16="http://schemas.microsoft.com/office/drawing/2014/main" id="{DAA4753E-7DFC-D524-6EAA-8BBA7A391F00}"/>
              </a:ext>
            </a:extLst>
          </p:cNvPr>
          <p:cNvSpPr>
            <a:spLocks noGrp="1"/>
          </p:cNvSpPr>
          <p:nvPr>
            <p:ph type="body" sz="quarter" idx="12"/>
          </p:nvPr>
        </p:nvSpPr>
        <p:spPr>
          <a:xfrm>
            <a:off x="722290" y="2278545"/>
            <a:ext cx="10515600" cy="3138158"/>
          </a:xfrm>
        </p:spPr>
        <p:txBody>
          <a:bodyPr/>
          <a:lstStyle/>
          <a:p>
            <a:r>
              <a:rPr lang="en-US" dirty="0"/>
              <a:t>Public benefits support </a:t>
            </a:r>
            <a:r>
              <a:rPr lang="en-US" b="1" dirty="0"/>
              <a:t>treatment access </a:t>
            </a:r>
            <a:r>
              <a:rPr lang="en-US" dirty="0"/>
              <a:t>and </a:t>
            </a:r>
            <a:r>
              <a:rPr lang="en-US" b="1" dirty="0"/>
              <a:t>continuity</a:t>
            </a:r>
          </a:p>
          <a:p>
            <a:r>
              <a:rPr lang="en-US" dirty="0"/>
              <a:t>Delays or lapses can create </a:t>
            </a:r>
            <a:r>
              <a:rPr lang="en-US" b="1" dirty="0"/>
              <a:t>barriers</a:t>
            </a:r>
            <a:r>
              <a:rPr lang="en-US" dirty="0"/>
              <a:t> to care</a:t>
            </a:r>
          </a:p>
          <a:p>
            <a:r>
              <a:rPr lang="en-US" dirty="0"/>
              <a:t>Benefits support </a:t>
            </a:r>
            <a:r>
              <a:rPr lang="en-US" b="1" dirty="0"/>
              <a:t>recovery stability </a:t>
            </a:r>
            <a:r>
              <a:rPr lang="en-US" dirty="0"/>
              <a:t>and </a:t>
            </a:r>
            <a:r>
              <a:rPr lang="en-US" b="1" dirty="0"/>
              <a:t>basic needs</a:t>
            </a:r>
          </a:p>
          <a:p>
            <a:r>
              <a:rPr lang="en-US" dirty="0"/>
              <a:t>Early support can prevent </a:t>
            </a:r>
            <a:r>
              <a:rPr lang="en-US" b="1" dirty="0"/>
              <a:t>avoidable disruptions </a:t>
            </a:r>
            <a:r>
              <a:rPr lang="en-US" dirty="0"/>
              <a:t>in services</a:t>
            </a:r>
          </a:p>
          <a:p>
            <a:endParaRPr lang="en-US" dirty="0"/>
          </a:p>
        </p:txBody>
      </p:sp>
    </p:spTree>
    <p:extLst>
      <p:ext uri="{BB962C8B-B14F-4D97-AF65-F5344CB8AC3E}">
        <p14:creationId xmlns:p14="http://schemas.microsoft.com/office/powerpoint/2010/main" val="3251558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C55D2-4662-B9F7-7B0B-EAC47C796083}"/>
              </a:ext>
            </a:extLst>
          </p:cNvPr>
          <p:cNvSpPr>
            <a:spLocks noGrp="1"/>
          </p:cNvSpPr>
          <p:nvPr>
            <p:ph type="title"/>
          </p:nvPr>
        </p:nvSpPr>
        <p:spPr/>
        <p:txBody>
          <a:bodyPr/>
          <a:lstStyle/>
          <a:p>
            <a:r>
              <a:rPr lang="en-US"/>
              <a:t>Life Changes That May Affect Benefits</a:t>
            </a:r>
          </a:p>
        </p:txBody>
      </p:sp>
      <p:graphicFrame>
        <p:nvGraphicFramePr>
          <p:cNvPr id="3" name="Diagram 2">
            <a:extLst>
              <a:ext uri="{FF2B5EF4-FFF2-40B4-BE49-F238E27FC236}">
                <a16:creationId xmlns:a16="http://schemas.microsoft.com/office/drawing/2014/main" id="{A1E61026-1A73-917D-D645-8B236604FAAA}"/>
              </a:ext>
            </a:extLst>
          </p:cNvPr>
          <p:cNvGraphicFramePr/>
          <p:nvPr>
            <p:extLst>
              <p:ext uri="{D42A27DB-BD31-4B8C-83A1-F6EECF244321}">
                <p14:modId xmlns:p14="http://schemas.microsoft.com/office/powerpoint/2010/main" val="4218864403"/>
              </p:ext>
            </p:extLst>
          </p:nvPr>
        </p:nvGraphicFramePr>
        <p:xfrm>
          <a:off x="942009" y="1895061"/>
          <a:ext cx="10411791" cy="39288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78520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BD2DC-E3F5-5BBC-478D-DFFD41CE81E3}"/>
              </a:ext>
            </a:extLst>
          </p:cNvPr>
          <p:cNvSpPr>
            <a:spLocks noGrp="1"/>
          </p:cNvSpPr>
          <p:nvPr>
            <p:ph type="title"/>
          </p:nvPr>
        </p:nvSpPr>
        <p:spPr/>
        <p:txBody>
          <a:bodyPr/>
          <a:lstStyle/>
          <a:p>
            <a:r>
              <a:rPr lang="en-US"/>
              <a:t>Common Client Barriers to Benefits Access</a:t>
            </a:r>
          </a:p>
        </p:txBody>
      </p:sp>
      <p:sp>
        <p:nvSpPr>
          <p:cNvPr id="3" name="Footer Placeholder 2">
            <a:extLst>
              <a:ext uri="{FF2B5EF4-FFF2-40B4-BE49-F238E27FC236}">
                <a16:creationId xmlns:a16="http://schemas.microsoft.com/office/drawing/2014/main" id="{97E0EC67-2B50-2CCF-2211-0FBF3B48B367}"/>
              </a:ext>
            </a:extLst>
          </p:cNvPr>
          <p:cNvSpPr>
            <a:spLocks noGrp="1"/>
          </p:cNvSpPr>
          <p:nvPr>
            <p:ph type="ftr" sz="quarter" idx="11"/>
          </p:nvPr>
        </p:nvSpPr>
        <p:spPr>
          <a:xfrm>
            <a:off x="838200" y="5927197"/>
            <a:ext cx="6096000" cy="853440"/>
          </a:xfrm>
        </p:spPr>
        <p:txBody>
          <a:bodyPr/>
          <a:lstStyle/>
          <a:p>
            <a:r>
              <a:rPr lang="en-US">
                <a:latin typeface="Calibri" panose="020F0502020204030204" pitchFamily="34" charset="0"/>
                <a:cs typeface="Calibri" panose="020F0502020204030204" pitchFamily="34" charset="0"/>
              </a:rPr>
              <a:t>(SAMSHA, 2021)</a:t>
            </a:r>
          </a:p>
        </p:txBody>
      </p:sp>
      <p:sp>
        <p:nvSpPr>
          <p:cNvPr id="4" name="Text Placeholder 3">
            <a:extLst>
              <a:ext uri="{FF2B5EF4-FFF2-40B4-BE49-F238E27FC236}">
                <a16:creationId xmlns:a16="http://schemas.microsoft.com/office/drawing/2014/main" id="{39F5303C-6734-C934-55C0-B14A08384D8E}"/>
              </a:ext>
            </a:extLst>
          </p:cNvPr>
          <p:cNvSpPr>
            <a:spLocks noGrp="1"/>
          </p:cNvSpPr>
          <p:nvPr>
            <p:ph type="body" sz="quarter" idx="12"/>
          </p:nvPr>
        </p:nvSpPr>
        <p:spPr/>
        <p:txBody>
          <a:bodyPr/>
          <a:lstStyle/>
          <a:p>
            <a:r>
              <a:rPr lang="en-US" dirty="0"/>
              <a:t>Missed </a:t>
            </a:r>
            <a:r>
              <a:rPr lang="en-US" b="1" dirty="0"/>
              <a:t>renewal notices </a:t>
            </a:r>
            <a:r>
              <a:rPr lang="en-US" dirty="0"/>
              <a:t>and lost </a:t>
            </a:r>
            <a:r>
              <a:rPr lang="en-US" b="1" dirty="0"/>
              <a:t>paperwork</a:t>
            </a:r>
          </a:p>
          <a:p>
            <a:r>
              <a:rPr lang="en-US" dirty="0"/>
              <a:t>Unstable </a:t>
            </a:r>
            <a:r>
              <a:rPr lang="en-US" b="1" dirty="0"/>
              <a:t>housing</a:t>
            </a:r>
            <a:r>
              <a:rPr lang="en-US" dirty="0"/>
              <a:t> or mailing address</a:t>
            </a:r>
          </a:p>
          <a:p>
            <a:r>
              <a:rPr lang="en-US" dirty="0"/>
              <a:t>Limited </a:t>
            </a:r>
            <a:r>
              <a:rPr lang="en-US" b="1" dirty="0"/>
              <a:t>phone</a:t>
            </a:r>
            <a:r>
              <a:rPr lang="en-US" dirty="0"/>
              <a:t>,</a:t>
            </a:r>
            <a:r>
              <a:rPr lang="en-US" b="1" dirty="0"/>
              <a:t> internet</a:t>
            </a:r>
            <a:r>
              <a:rPr lang="en-US" dirty="0"/>
              <a:t>, or </a:t>
            </a:r>
            <a:r>
              <a:rPr lang="en-US" b="1" dirty="0"/>
              <a:t>technology </a:t>
            </a:r>
            <a:r>
              <a:rPr lang="en-US" dirty="0"/>
              <a:t>access</a:t>
            </a:r>
          </a:p>
          <a:p>
            <a:r>
              <a:rPr lang="en-US" dirty="0"/>
              <a:t>Difficulty gathering </a:t>
            </a:r>
            <a:r>
              <a:rPr lang="en-US" b="1" dirty="0"/>
              <a:t>required documents</a:t>
            </a:r>
          </a:p>
          <a:p>
            <a:r>
              <a:rPr lang="en-US" b="1" dirty="0"/>
              <a:t>Confusion</a:t>
            </a:r>
            <a:r>
              <a:rPr lang="en-US" dirty="0"/>
              <a:t> about benefits and renewal processes</a:t>
            </a:r>
          </a:p>
          <a:p>
            <a:r>
              <a:rPr lang="en-US" dirty="0"/>
              <a:t>Competing </a:t>
            </a:r>
            <a:r>
              <a:rPr lang="en-US" b="1" dirty="0"/>
              <a:t>crises</a:t>
            </a:r>
            <a:r>
              <a:rPr lang="en-US" dirty="0"/>
              <a:t> and daily </a:t>
            </a:r>
            <a:r>
              <a:rPr lang="en-US" b="1" dirty="0"/>
              <a:t>survival </a:t>
            </a:r>
            <a:r>
              <a:rPr lang="en-US" dirty="0"/>
              <a:t>needs</a:t>
            </a:r>
          </a:p>
          <a:p>
            <a:r>
              <a:rPr lang="en-US" b="1" dirty="0"/>
              <a:t>Fear</a:t>
            </a:r>
            <a:r>
              <a:rPr lang="en-US" dirty="0"/>
              <a:t>, </a:t>
            </a:r>
            <a:r>
              <a:rPr lang="en-US" b="1" dirty="0"/>
              <a:t>frustration</a:t>
            </a:r>
            <a:r>
              <a:rPr lang="en-US" dirty="0"/>
              <a:t>, or </a:t>
            </a:r>
            <a:r>
              <a:rPr lang="en-US" b="1" dirty="0"/>
              <a:t>distrust</a:t>
            </a:r>
            <a:r>
              <a:rPr lang="en-US" dirty="0"/>
              <a:t> of systems</a:t>
            </a:r>
          </a:p>
          <a:p>
            <a:endParaRPr lang="en-US" dirty="0"/>
          </a:p>
        </p:txBody>
      </p:sp>
    </p:spTree>
    <p:extLst>
      <p:ext uri="{BB962C8B-B14F-4D97-AF65-F5344CB8AC3E}">
        <p14:creationId xmlns:p14="http://schemas.microsoft.com/office/powerpoint/2010/main" val="577910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1447B-9700-633C-8DE4-5512492B0FC3}"/>
              </a:ext>
            </a:extLst>
          </p:cNvPr>
          <p:cNvSpPr>
            <a:spLocks noGrp="1"/>
          </p:cNvSpPr>
          <p:nvPr>
            <p:ph type="title"/>
          </p:nvPr>
        </p:nvSpPr>
        <p:spPr/>
        <p:txBody>
          <a:bodyPr/>
          <a:lstStyle/>
          <a:p>
            <a:r>
              <a:rPr lang="en-US">
                <a:latin typeface="Calibri"/>
                <a:ea typeface="Calibri"/>
                <a:cs typeface="Calibri"/>
              </a:rPr>
              <a:t>How Being a Community Partner Can Address Barriers</a:t>
            </a:r>
            <a:endParaRPr lang="en-US"/>
          </a:p>
        </p:txBody>
      </p:sp>
      <p:sp>
        <p:nvSpPr>
          <p:cNvPr id="3" name="Footer Placeholder 2">
            <a:extLst>
              <a:ext uri="{FF2B5EF4-FFF2-40B4-BE49-F238E27FC236}">
                <a16:creationId xmlns:a16="http://schemas.microsoft.com/office/drawing/2014/main" id="{1DB00293-591A-9EE4-4962-7B8B108FE60F}"/>
              </a:ext>
            </a:extLst>
          </p:cNvPr>
          <p:cNvSpPr>
            <a:spLocks noGrp="1"/>
          </p:cNvSpPr>
          <p:nvPr>
            <p:ph type="ftr" sz="quarter" idx="11"/>
          </p:nvPr>
        </p:nvSpPr>
        <p:spPr/>
        <p:txBody>
          <a:bodyPr/>
          <a:lstStyle/>
          <a:p>
            <a:r>
              <a:rPr lang="en-US"/>
              <a:t>Citation</a:t>
            </a:r>
            <a:endParaRPr lang="en-US">
              <a:solidFill>
                <a:schemeClr val="tx1"/>
              </a:solidFill>
            </a:endParaRPr>
          </a:p>
        </p:txBody>
      </p:sp>
      <p:graphicFrame>
        <p:nvGraphicFramePr>
          <p:cNvPr id="5" name="Diagram 4">
            <a:extLst>
              <a:ext uri="{FF2B5EF4-FFF2-40B4-BE49-F238E27FC236}">
                <a16:creationId xmlns:a16="http://schemas.microsoft.com/office/drawing/2014/main" id="{FFE73A2A-EB8D-AC6D-7E34-2649474D6B5D}"/>
              </a:ext>
            </a:extLst>
          </p:cNvPr>
          <p:cNvGraphicFramePr/>
          <p:nvPr>
            <p:extLst>
              <p:ext uri="{D42A27DB-BD31-4B8C-83A1-F6EECF244321}">
                <p14:modId xmlns:p14="http://schemas.microsoft.com/office/powerpoint/2010/main" val="1406292273"/>
              </p:ext>
            </p:extLst>
          </p:nvPr>
        </p:nvGraphicFramePr>
        <p:xfrm>
          <a:off x="1129211" y="1790828"/>
          <a:ext cx="9933577" cy="4113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49807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B15185-FB6B-4413-9957-D599CC61DDFD}"/>
              </a:ext>
            </a:extLst>
          </p:cNvPr>
          <p:cNvSpPr>
            <a:spLocks noGrp="1"/>
          </p:cNvSpPr>
          <p:nvPr>
            <p:ph type="title"/>
          </p:nvPr>
        </p:nvSpPr>
        <p:spPr/>
        <p:txBody>
          <a:bodyPr>
            <a:normAutofit/>
          </a:bodyPr>
          <a:lstStyle/>
          <a:p>
            <a:r>
              <a:rPr lang="en-US" sz="3800" b="1">
                <a:latin typeface="Calibri" panose="020F0502020204030204" pitchFamily="34" charset="0"/>
                <a:ea typeface="Calibri" panose="020F0502020204030204" pitchFamily="34" charset="0"/>
                <a:cs typeface="Calibri" panose="020F0502020204030204" pitchFamily="34" charset="0"/>
              </a:rPr>
              <a:t>Housekeeping</a:t>
            </a:r>
            <a:endParaRPr lang="en-US" sz="3800" b="1">
              <a:highlight>
                <a:srgbClr val="FFFF00"/>
              </a:highlight>
              <a:latin typeface="Calibri" panose="020F0502020204030204" pitchFamily="34" charset="0"/>
              <a:ea typeface="Calibri" panose="020F0502020204030204" pitchFamily="34" charset="0"/>
              <a:cs typeface="Calibri" panose="020F0502020204030204" pitchFamily="34" charset="0"/>
            </a:endParaRPr>
          </a:p>
        </p:txBody>
      </p:sp>
      <p:grpSp>
        <p:nvGrpSpPr>
          <p:cNvPr id="40" name="Group 39">
            <a:extLst>
              <a:ext uri="{FF2B5EF4-FFF2-40B4-BE49-F238E27FC236}">
                <a16:creationId xmlns:a16="http://schemas.microsoft.com/office/drawing/2014/main" id="{C4B7813B-59B3-20C0-E9FE-910EA09DB200}"/>
              </a:ext>
              <a:ext uri="{C183D7F6-B498-43B3-948B-1728B52AA6E4}">
                <adec:decorative xmlns:adec="http://schemas.microsoft.com/office/drawing/2017/decorative" val="1"/>
              </a:ext>
            </a:extLst>
          </p:cNvPr>
          <p:cNvGrpSpPr/>
          <p:nvPr/>
        </p:nvGrpSpPr>
        <p:grpSpPr>
          <a:xfrm>
            <a:off x="575134" y="1828476"/>
            <a:ext cx="2342279" cy="4007925"/>
            <a:chOff x="651933" y="1569275"/>
            <a:chExt cx="2342279" cy="4007925"/>
          </a:xfrm>
        </p:grpSpPr>
        <p:pic>
          <p:nvPicPr>
            <p:cNvPr id="31" name="Content Placeholder 6" descr="Video camera with solid fill">
              <a:extLst>
                <a:ext uri="{FF2B5EF4-FFF2-40B4-BE49-F238E27FC236}">
                  <a16:creationId xmlns:a16="http://schemas.microsoft.com/office/drawing/2014/main" id="{4310124B-86A5-AD54-39EE-EF1140CA52B4}"/>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05348" y="1569275"/>
              <a:ext cx="2035123" cy="2035122"/>
            </a:xfrm>
            <a:prstGeom prst="rect">
              <a:avLst/>
            </a:prstGeom>
          </p:spPr>
        </p:pic>
        <p:sp>
          <p:nvSpPr>
            <p:cNvPr id="10" name="TextBox 9">
              <a:extLst>
                <a:ext uri="{FF2B5EF4-FFF2-40B4-BE49-F238E27FC236}">
                  <a16:creationId xmlns:a16="http://schemas.microsoft.com/office/drawing/2014/main" id="{5393A0A6-8B48-4D53-8ADE-FD3813A4E9B9}"/>
                </a:ext>
              </a:extLst>
            </p:cNvPr>
            <p:cNvSpPr txBox="1"/>
            <p:nvPr/>
          </p:nvSpPr>
          <p:spPr>
            <a:xfrm>
              <a:off x="651933" y="4192205"/>
              <a:ext cx="2342279" cy="1384995"/>
            </a:xfrm>
            <a:prstGeom prst="rect">
              <a:avLst/>
            </a:prstGeom>
            <a:noFill/>
          </p:spPr>
          <p:txBody>
            <a:bodyPr wrap="square" lIns="91440" tIns="45720" rIns="91440" bIns="45720" rtlCol="0" anchor="t">
              <a:normAutofit fontScale="92500" lnSpcReduction="10000"/>
            </a:bodyPr>
            <a:lstStyle/>
            <a:p>
              <a:pPr algn="ctr" defTabSz="457189">
                <a:defRPr/>
              </a:pPr>
              <a:r>
                <a:rPr lang="en-US" sz="2400">
                  <a:solidFill>
                    <a:srgbClr val="003594"/>
                  </a:solidFill>
                  <a:latin typeface="Calibri" panose="020F0502020204030204"/>
                </a:rPr>
                <a:t>This session is being recorded to </a:t>
              </a:r>
              <a:r>
                <a:rPr lang="en-US" sz="2400" b="1">
                  <a:solidFill>
                    <a:srgbClr val="003594"/>
                  </a:solidFill>
                  <a:latin typeface="Calibri" panose="020F0502020204030204"/>
                </a:rPr>
                <a:t>Tomorrow’s Healthcare</a:t>
              </a:r>
              <a:endParaRPr lang="en-US" sz="2400">
                <a:solidFill>
                  <a:srgbClr val="003594"/>
                </a:solidFill>
                <a:latin typeface="Calibri" panose="020F0502020204030204"/>
              </a:endParaRPr>
            </a:p>
          </p:txBody>
        </p:sp>
      </p:grpSp>
      <p:grpSp>
        <p:nvGrpSpPr>
          <p:cNvPr id="41" name="Group 40">
            <a:extLst>
              <a:ext uri="{FF2B5EF4-FFF2-40B4-BE49-F238E27FC236}">
                <a16:creationId xmlns:a16="http://schemas.microsoft.com/office/drawing/2014/main" id="{B3475056-7B71-6276-82FD-64BDAA71D982}"/>
              </a:ext>
              <a:ext uri="{C183D7F6-B498-43B3-948B-1728B52AA6E4}">
                <adec:decorative xmlns:adec="http://schemas.microsoft.com/office/drawing/2017/decorative" val="1"/>
              </a:ext>
            </a:extLst>
          </p:cNvPr>
          <p:cNvGrpSpPr/>
          <p:nvPr/>
        </p:nvGrpSpPr>
        <p:grpSpPr>
          <a:xfrm>
            <a:off x="3268884" y="1894482"/>
            <a:ext cx="2468505" cy="4126585"/>
            <a:chOff x="3345682" y="1635280"/>
            <a:chExt cx="2468505" cy="4126586"/>
          </a:xfrm>
        </p:grpSpPr>
        <p:pic>
          <p:nvPicPr>
            <p:cNvPr id="12" name="Content Placeholder 6" descr="Employee badge with solid fill">
              <a:extLst>
                <a:ext uri="{FF2B5EF4-FFF2-40B4-BE49-F238E27FC236}">
                  <a16:creationId xmlns:a16="http://schemas.microsoft.com/office/drawing/2014/main" id="{44ED6444-2408-4C48-8EBF-AA7CC3B9BAD2}"/>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3577834" y="1635280"/>
              <a:ext cx="1978759" cy="1978759"/>
            </a:xfrm>
            <a:prstGeom prst="rect">
              <a:avLst/>
            </a:prstGeom>
          </p:spPr>
        </p:pic>
        <p:sp>
          <p:nvSpPr>
            <p:cNvPr id="18" name="TextBox 17">
              <a:extLst>
                <a:ext uri="{FF2B5EF4-FFF2-40B4-BE49-F238E27FC236}">
                  <a16:creationId xmlns:a16="http://schemas.microsoft.com/office/drawing/2014/main" id="{68B5132E-EB8B-449B-ADCA-4FA2A193C858}"/>
                </a:ext>
              </a:extLst>
            </p:cNvPr>
            <p:cNvSpPr txBox="1"/>
            <p:nvPr/>
          </p:nvSpPr>
          <p:spPr>
            <a:xfrm>
              <a:off x="3345682" y="4192206"/>
              <a:ext cx="2468505" cy="1569660"/>
            </a:xfrm>
            <a:prstGeom prst="rect">
              <a:avLst/>
            </a:prstGeom>
            <a:noFill/>
          </p:spPr>
          <p:txBody>
            <a:bodyPr wrap="square" lIns="91440" tIns="45720" rIns="91440" bIns="45720" rtlCol="0" anchor="t">
              <a:spAutoFit/>
            </a:bodyPr>
            <a:lstStyle/>
            <a:p>
              <a:pPr algn="ctr" defTabSz="457189">
                <a:defRPr/>
              </a:pPr>
              <a:r>
                <a:rPr lang="en-US" sz="2400">
                  <a:solidFill>
                    <a:srgbClr val="003594"/>
                  </a:solidFill>
                  <a:latin typeface="Calibri" panose="020F0502020204030204"/>
                </a:rPr>
                <a:t>If you used a forwarded link, we need your </a:t>
              </a:r>
              <a:r>
                <a:rPr lang="en-US" sz="2400" b="1">
                  <a:solidFill>
                    <a:srgbClr val="003594"/>
                  </a:solidFill>
                  <a:latin typeface="Calibri" panose="020F0502020204030204"/>
                </a:rPr>
                <a:t>email address</a:t>
              </a:r>
              <a:endParaRPr lang="en-US" sz="2400">
                <a:solidFill>
                  <a:srgbClr val="003594"/>
                </a:solidFill>
                <a:latin typeface="Calibri" panose="020F0502020204030204"/>
              </a:endParaRPr>
            </a:p>
          </p:txBody>
        </p:sp>
      </p:grpSp>
      <p:grpSp>
        <p:nvGrpSpPr>
          <p:cNvPr id="42" name="Group 41">
            <a:extLst>
              <a:ext uri="{FF2B5EF4-FFF2-40B4-BE49-F238E27FC236}">
                <a16:creationId xmlns:a16="http://schemas.microsoft.com/office/drawing/2014/main" id="{434840D9-6FDF-7990-423E-8FFFB51154CE}"/>
              </a:ext>
              <a:ext uri="{C183D7F6-B498-43B3-948B-1728B52AA6E4}">
                <adec:decorative xmlns:adec="http://schemas.microsoft.com/office/drawing/2017/decorative" val="1"/>
              </a:ext>
            </a:extLst>
          </p:cNvPr>
          <p:cNvGrpSpPr/>
          <p:nvPr/>
        </p:nvGrpSpPr>
        <p:grpSpPr>
          <a:xfrm>
            <a:off x="6064111" y="1890074"/>
            <a:ext cx="2645079" cy="3761663"/>
            <a:chOff x="6140910" y="1630872"/>
            <a:chExt cx="2645079" cy="3761663"/>
          </a:xfrm>
        </p:grpSpPr>
        <p:sp>
          <p:nvSpPr>
            <p:cNvPr id="19" name="TextBox 18">
              <a:extLst>
                <a:ext uri="{FF2B5EF4-FFF2-40B4-BE49-F238E27FC236}">
                  <a16:creationId xmlns:a16="http://schemas.microsoft.com/office/drawing/2014/main" id="{E6C99B87-2966-4A4F-A272-EB1C2D7A7284}"/>
                </a:ext>
              </a:extLst>
            </p:cNvPr>
            <p:cNvSpPr txBox="1"/>
            <p:nvPr/>
          </p:nvSpPr>
          <p:spPr>
            <a:xfrm>
              <a:off x="6165657" y="4192206"/>
              <a:ext cx="2620332" cy="1200329"/>
            </a:xfrm>
            <a:prstGeom prst="rect">
              <a:avLst/>
            </a:prstGeom>
            <a:noFill/>
          </p:spPr>
          <p:txBody>
            <a:bodyPr wrap="square" lIns="91440" tIns="45720" rIns="91440" bIns="45720" rtlCol="0" anchor="t">
              <a:spAutoFit/>
            </a:bodyPr>
            <a:lstStyle/>
            <a:p>
              <a:pPr algn="ctr" defTabSz="457189">
                <a:defRPr/>
              </a:pPr>
              <a:r>
                <a:rPr lang="en-US" sz="2400">
                  <a:solidFill>
                    <a:srgbClr val="003594"/>
                  </a:solidFill>
                  <a:latin typeface="Calibri" panose="020F0502020204030204"/>
                </a:rPr>
                <a:t>Pose questions in the chat to</a:t>
              </a:r>
              <a:br>
                <a:rPr lang="en-US" sz="2400">
                  <a:solidFill>
                    <a:srgbClr val="003594"/>
                  </a:solidFill>
                  <a:latin typeface="Calibri" panose="020F0502020204030204"/>
                </a:rPr>
              </a:br>
              <a:r>
                <a:rPr lang="en-US" sz="2400">
                  <a:solidFill>
                    <a:srgbClr val="003594"/>
                  </a:solidFill>
                  <a:latin typeface="Calibri" panose="020F0502020204030204"/>
                </a:rPr>
                <a:t>“</a:t>
              </a:r>
              <a:r>
                <a:rPr lang="en-US" sz="2400" b="1">
                  <a:solidFill>
                    <a:srgbClr val="003594"/>
                  </a:solidFill>
                  <a:latin typeface="Calibri" panose="020F0502020204030204"/>
                </a:rPr>
                <a:t>Everyone”</a:t>
              </a:r>
              <a:endParaRPr lang="en-US" sz="2400">
                <a:solidFill>
                  <a:srgbClr val="003594"/>
                </a:solidFill>
                <a:latin typeface="Calibri" panose="020F0502020204030204"/>
              </a:endParaRPr>
            </a:p>
          </p:txBody>
        </p:sp>
        <p:pic>
          <p:nvPicPr>
            <p:cNvPr id="21" name="Content Placeholder 6">
              <a:extLst>
                <a:ext uri="{FF2B5EF4-FFF2-40B4-BE49-F238E27FC236}">
                  <a16:creationId xmlns:a16="http://schemas.microsoft.com/office/drawing/2014/main" id="{764A6290-02BB-41A6-8DC6-53BB289FC59D}"/>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140910" y="1630872"/>
              <a:ext cx="2246600" cy="2246600"/>
            </a:xfrm>
            <a:prstGeom prst="rect">
              <a:avLst/>
            </a:prstGeom>
          </p:spPr>
        </p:pic>
      </p:grpSp>
      <p:sp>
        <p:nvSpPr>
          <p:cNvPr id="35" name="TextBox 34">
            <a:extLst>
              <a:ext uri="{FF2B5EF4-FFF2-40B4-BE49-F238E27FC236}">
                <a16:creationId xmlns:a16="http://schemas.microsoft.com/office/drawing/2014/main" id="{C419E2BE-6513-CF54-27AA-9B3B0DC6FDE5}"/>
              </a:ext>
            </a:extLst>
          </p:cNvPr>
          <p:cNvSpPr txBox="1"/>
          <p:nvPr/>
        </p:nvSpPr>
        <p:spPr>
          <a:xfrm>
            <a:off x="9137458" y="4192205"/>
            <a:ext cx="2396615" cy="1200329"/>
          </a:xfrm>
          <a:prstGeom prst="rect">
            <a:avLst/>
          </a:prstGeom>
          <a:noFill/>
        </p:spPr>
        <p:txBody>
          <a:bodyPr wrap="square" rtlCol="0">
            <a:spAutoFit/>
          </a:bodyPr>
          <a:lstStyle/>
          <a:p>
            <a:pPr algn="ctr" defTabSz="457189">
              <a:defRPr/>
            </a:pPr>
            <a:r>
              <a:rPr lang="en-US" sz="2400">
                <a:solidFill>
                  <a:srgbClr val="003594"/>
                </a:solidFill>
                <a:latin typeface="Calibri" panose="020F0502020204030204"/>
              </a:rPr>
              <a:t>Please complete the post-session </a:t>
            </a:r>
            <a:r>
              <a:rPr lang="en-US" sz="2400" b="1">
                <a:solidFill>
                  <a:srgbClr val="003594"/>
                </a:solidFill>
                <a:latin typeface="Calibri" panose="020F0502020204030204"/>
              </a:rPr>
              <a:t>evaluation</a:t>
            </a:r>
            <a:endParaRPr lang="en-US" sz="2400">
              <a:solidFill>
                <a:srgbClr val="003594"/>
              </a:solidFill>
              <a:latin typeface="Calibri" panose="020F0502020204030204"/>
            </a:endParaRPr>
          </a:p>
        </p:txBody>
      </p:sp>
      <p:grpSp>
        <p:nvGrpSpPr>
          <p:cNvPr id="39" name="Group 38">
            <a:extLst>
              <a:ext uri="{FF2B5EF4-FFF2-40B4-BE49-F238E27FC236}">
                <a16:creationId xmlns:a16="http://schemas.microsoft.com/office/drawing/2014/main" id="{C6FF0FB0-8B58-F589-18EE-A1D983DF060C}"/>
              </a:ext>
              <a:ext uri="{C183D7F6-B498-43B3-948B-1728B52AA6E4}">
                <adec:decorative xmlns:adec="http://schemas.microsoft.com/office/drawing/2017/decorative" val="1"/>
              </a:ext>
            </a:extLst>
          </p:cNvPr>
          <p:cNvGrpSpPr/>
          <p:nvPr/>
        </p:nvGrpSpPr>
        <p:grpSpPr>
          <a:xfrm>
            <a:off x="8933472" y="1890072"/>
            <a:ext cx="2246600" cy="7185024"/>
            <a:chOff x="9207502" y="1935673"/>
            <a:chExt cx="2246600" cy="7185024"/>
          </a:xfrm>
        </p:grpSpPr>
        <p:pic>
          <p:nvPicPr>
            <p:cNvPr id="37" name="Content Placeholder 6" descr="Clipboard Partially Checked with solid fill">
              <a:extLst>
                <a:ext uri="{FF2B5EF4-FFF2-40B4-BE49-F238E27FC236}">
                  <a16:creationId xmlns:a16="http://schemas.microsoft.com/office/drawing/2014/main" id="{05A72989-59C7-A5D3-A7AA-07DC0FC543F2}"/>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9207502" y="1935673"/>
              <a:ext cx="2246600" cy="2246600"/>
            </a:xfrm>
            <a:prstGeom prst="rect">
              <a:avLst/>
            </a:prstGeom>
          </p:spPr>
        </p:pic>
        <p:pic>
          <p:nvPicPr>
            <p:cNvPr id="38" name="Graphic 37" descr="Checkbox Checked with solid fill">
              <a:extLst>
                <a:ext uri="{FF2B5EF4-FFF2-40B4-BE49-F238E27FC236}">
                  <a16:creationId xmlns:a16="http://schemas.microsoft.com/office/drawing/2014/main" id="{E4FFEECB-3420-0342-34ED-3052EE157FBD}"/>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9772500" y="7599707"/>
              <a:ext cx="1520990" cy="1520990"/>
            </a:xfrm>
            <a:prstGeom prst="rect">
              <a:avLst/>
            </a:prstGeom>
            <a:effectLst>
              <a:outerShdw blurRad="50800" dist="38100" dir="2700000" algn="tl" rotWithShape="0">
                <a:prstClr val="black">
                  <a:alpha val="40000"/>
                </a:prstClr>
              </a:outerShdw>
            </a:effectLst>
          </p:spPr>
        </p:pic>
      </p:grpSp>
    </p:spTree>
    <p:custDataLst>
      <p:tags r:id="rId1"/>
    </p:custDataLst>
    <p:extLst>
      <p:ext uri="{BB962C8B-B14F-4D97-AF65-F5344CB8AC3E}">
        <p14:creationId xmlns:p14="http://schemas.microsoft.com/office/powerpoint/2010/main" val="2856887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ADA54-A72E-2030-2979-681110838C23}"/>
              </a:ext>
            </a:extLst>
          </p:cNvPr>
          <p:cNvSpPr>
            <a:spLocks noGrp="1"/>
          </p:cNvSpPr>
          <p:nvPr>
            <p:ph type="title"/>
          </p:nvPr>
        </p:nvSpPr>
        <p:spPr/>
        <p:txBody>
          <a:bodyPr/>
          <a:lstStyle/>
          <a:p>
            <a:r>
              <a:rPr lang="en-US" dirty="0">
                <a:latin typeface="Calibri"/>
                <a:ea typeface="Calibri"/>
                <a:cs typeface="Calibri"/>
              </a:rPr>
              <a:t>Addressing Common Barriers Improves Retention</a:t>
            </a:r>
            <a:endParaRPr lang="en-US" dirty="0"/>
          </a:p>
        </p:txBody>
      </p:sp>
      <p:sp>
        <p:nvSpPr>
          <p:cNvPr id="3" name="Footer Placeholder 2">
            <a:extLst>
              <a:ext uri="{FF2B5EF4-FFF2-40B4-BE49-F238E27FC236}">
                <a16:creationId xmlns:a16="http://schemas.microsoft.com/office/drawing/2014/main" id="{80941315-E3E8-A7BA-73D0-D7B198C15A91}"/>
              </a:ext>
            </a:extLst>
          </p:cNvPr>
          <p:cNvSpPr>
            <a:spLocks noGrp="1"/>
          </p:cNvSpPr>
          <p:nvPr>
            <p:ph type="ftr" sz="quarter" idx="11"/>
          </p:nvPr>
        </p:nvSpPr>
        <p:spPr/>
        <p:txBody>
          <a:bodyPr/>
          <a:lstStyle/>
          <a:p>
            <a:r>
              <a:rPr lang="en-US" dirty="0"/>
              <a:t>(SAMHSA, 2019)</a:t>
            </a:r>
            <a:endParaRPr lang="en-US" dirty="0">
              <a:solidFill>
                <a:schemeClr val="tx1"/>
              </a:solidFill>
            </a:endParaRPr>
          </a:p>
        </p:txBody>
      </p:sp>
      <p:sp>
        <p:nvSpPr>
          <p:cNvPr id="4" name="Text Placeholder 3">
            <a:extLst>
              <a:ext uri="{FF2B5EF4-FFF2-40B4-BE49-F238E27FC236}">
                <a16:creationId xmlns:a16="http://schemas.microsoft.com/office/drawing/2014/main" id="{73F3F06F-9307-7F76-23BF-9DACAE2323DE}"/>
              </a:ext>
            </a:extLst>
          </p:cNvPr>
          <p:cNvSpPr>
            <a:spLocks noGrp="1"/>
          </p:cNvSpPr>
          <p:nvPr>
            <p:ph type="body" sz="quarter" idx="12"/>
          </p:nvPr>
        </p:nvSpPr>
        <p:spPr/>
        <p:txBody>
          <a:bodyPr/>
          <a:lstStyle/>
          <a:p>
            <a:r>
              <a:rPr lang="en-US" dirty="0"/>
              <a:t>Reduce </a:t>
            </a:r>
            <a:r>
              <a:rPr lang="en-US" b="1" dirty="0"/>
              <a:t>barriers</a:t>
            </a:r>
            <a:r>
              <a:rPr lang="en-US" dirty="0"/>
              <a:t> to treatment</a:t>
            </a:r>
          </a:p>
          <a:p>
            <a:r>
              <a:rPr lang="en-US" dirty="0"/>
              <a:t>Prevent </a:t>
            </a:r>
            <a:r>
              <a:rPr lang="en-US" b="1" dirty="0"/>
              <a:t>interruptions</a:t>
            </a:r>
            <a:r>
              <a:rPr lang="en-US" dirty="0"/>
              <a:t> in care</a:t>
            </a:r>
          </a:p>
          <a:p>
            <a:r>
              <a:rPr lang="en-US" dirty="0"/>
              <a:t>Improve treatment </a:t>
            </a:r>
            <a:r>
              <a:rPr lang="en-US" b="1" dirty="0"/>
              <a:t>engagement</a:t>
            </a:r>
          </a:p>
          <a:p>
            <a:r>
              <a:rPr lang="en-US" dirty="0"/>
              <a:t>Support </a:t>
            </a:r>
            <a:r>
              <a:rPr lang="en-US" b="1" dirty="0"/>
              <a:t>continuity</a:t>
            </a:r>
            <a:r>
              <a:rPr lang="en-US" dirty="0"/>
              <a:t> of care</a:t>
            </a:r>
          </a:p>
          <a:p>
            <a:r>
              <a:rPr lang="en-US" dirty="0"/>
              <a:t>Promote long-term </a:t>
            </a:r>
            <a:r>
              <a:rPr lang="en-US" b="1" dirty="0"/>
              <a:t>recovery</a:t>
            </a:r>
          </a:p>
        </p:txBody>
      </p:sp>
    </p:spTree>
    <p:extLst>
      <p:ext uri="{BB962C8B-B14F-4D97-AF65-F5344CB8AC3E}">
        <p14:creationId xmlns:p14="http://schemas.microsoft.com/office/powerpoint/2010/main" val="24482064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2CD0-4747-07DB-CCD3-BA8B292FFEE2}"/>
              </a:ext>
            </a:extLst>
          </p:cNvPr>
          <p:cNvSpPr>
            <a:spLocks noGrp="1"/>
          </p:cNvSpPr>
          <p:nvPr>
            <p:ph type="title"/>
          </p:nvPr>
        </p:nvSpPr>
        <p:spPr/>
        <p:txBody>
          <a:bodyPr/>
          <a:lstStyle/>
          <a:p>
            <a:r>
              <a:rPr lang="en-US" dirty="0">
                <a:latin typeface="Calibri"/>
                <a:ea typeface="Calibri"/>
                <a:cs typeface="Calibri"/>
              </a:rPr>
              <a:t>Opportunities for Intervention</a:t>
            </a:r>
            <a:endParaRPr lang="en-US" dirty="0"/>
          </a:p>
        </p:txBody>
      </p:sp>
      <p:sp>
        <p:nvSpPr>
          <p:cNvPr id="3" name="Footer Placeholder 2">
            <a:extLst>
              <a:ext uri="{FF2B5EF4-FFF2-40B4-BE49-F238E27FC236}">
                <a16:creationId xmlns:a16="http://schemas.microsoft.com/office/drawing/2014/main" id="{AE82887C-0AA0-5E6B-4DED-9FA8D84C1793}"/>
              </a:ext>
            </a:extLst>
          </p:cNvPr>
          <p:cNvSpPr>
            <a:spLocks noGrp="1"/>
          </p:cNvSpPr>
          <p:nvPr>
            <p:ph type="ftr" sz="quarter" idx="11"/>
          </p:nvPr>
        </p:nvSpPr>
        <p:spPr/>
        <p:txBody>
          <a:bodyPr/>
          <a:lstStyle/>
          <a:p>
            <a:r>
              <a:rPr lang="en-US"/>
              <a:t>Citation</a:t>
            </a:r>
            <a:endParaRPr lang="en-US">
              <a:solidFill>
                <a:schemeClr val="tx1"/>
              </a:solidFill>
            </a:endParaRPr>
          </a:p>
        </p:txBody>
      </p:sp>
      <p:sp>
        <p:nvSpPr>
          <p:cNvPr id="4" name="Text Placeholder 3">
            <a:extLst>
              <a:ext uri="{FF2B5EF4-FFF2-40B4-BE49-F238E27FC236}">
                <a16:creationId xmlns:a16="http://schemas.microsoft.com/office/drawing/2014/main" id="{3F932945-3DB8-1A5B-DFE3-3986C19B259A}"/>
              </a:ext>
            </a:extLst>
          </p:cNvPr>
          <p:cNvSpPr>
            <a:spLocks noGrp="1"/>
          </p:cNvSpPr>
          <p:nvPr>
            <p:ph type="body" sz="quarter" idx="12"/>
          </p:nvPr>
        </p:nvSpPr>
        <p:spPr/>
        <p:txBody>
          <a:bodyPr/>
          <a:lstStyle/>
          <a:p>
            <a:r>
              <a:rPr lang="en-US" dirty="0"/>
              <a:t>New </a:t>
            </a:r>
            <a:r>
              <a:rPr lang="en-US" b="1" dirty="0"/>
              <a:t>job</a:t>
            </a:r>
            <a:r>
              <a:rPr lang="en-US" dirty="0"/>
              <a:t> or</a:t>
            </a:r>
            <a:r>
              <a:rPr lang="en-US" b="1" dirty="0"/>
              <a:t> resource </a:t>
            </a:r>
            <a:r>
              <a:rPr lang="en-US" dirty="0"/>
              <a:t>changes</a:t>
            </a:r>
          </a:p>
          <a:p>
            <a:r>
              <a:rPr lang="en-US" b="1" dirty="0"/>
              <a:t>Housing</a:t>
            </a:r>
            <a:r>
              <a:rPr lang="en-US" dirty="0"/>
              <a:t> loss or address change</a:t>
            </a:r>
          </a:p>
          <a:p>
            <a:r>
              <a:rPr lang="en-US" b="1" dirty="0"/>
              <a:t>Hospitalization</a:t>
            </a:r>
            <a:r>
              <a:rPr lang="en-US" dirty="0"/>
              <a:t> or </a:t>
            </a:r>
            <a:r>
              <a:rPr lang="en-US" b="1" dirty="0"/>
              <a:t>incarceration</a:t>
            </a:r>
          </a:p>
          <a:p>
            <a:r>
              <a:rPr lang="en-US" b="1" dirty="0"/>
              <a:t>Pregnancy</a:t>
            </a:r>
            <a:r>
              <a:rPr lang="en-US" dirty="0"/>
              <a:t> or household changes</a:t>
            </a:r>
          </a:p>
          <a:p>
            <a:r>
              <a:rPr lang="en-US" dirty="0"/>
              <a:t>Lost ID or </a:t>
            </a:r>
            <a:r>
              <a:rPr lang="en-US" b="1" dirty="0"/>
              <a:t>required documents</a:t>
            </a:r>
          </a:p>
          <a:p>
            <a:r>
              <a:rPr lang="en-US" b="1" dirty="0"/>
              <a:t>Insurance</a:t>
            </a:r>
            <a:r>
              <a:rPr lang="en-US" dirty="0"/>
              <a:t> changes or </a:t>
            </a:r>
            <a:r>
              <a:rPr lang="en-US" b="1" dirty="0"/>
              <a:t>renewal</a:t>
            </a:r>
            <a:r>
              <a:rPr lang="en-US" dirty="0"/>
              <a:t> notices</a:t>
            </a:r>
          </a:p>
        </p:txBody>
      </p:sp>
    </p:spTree>
    <p:extLst>
      <p:ext uri="{BB962C8B-B14F-4D97-AF65-F5344CB8AC3E}">
        <p14:creationId xmlns:p14="http://schemas.microsoft.com/office/powerpoint/2010/main" val="3365289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ACF5D-DF7E-103E-B944-9243F3FBABF7}"/>
              </a:ext>
            </a:extLst>
          </p:cNvPr>
          <p:cNvSpPr>
            <a:spLocks noGrp="1"/>
          </p:cNvSpPr>
          <p:nvPr>
            <p:ph type="title"/>
          </p:nvPr>
        </p:nvSpPr>
        <p:spPr/>
        <p:txBody>
          <a:bodyPr/>
          <a:lstStyle/>
          <a:p>
            <a:r>
              <a:rPr lang="en-US"/>
              <a:t>COE Role in Benefit Navigation</a:t>
            </a:r>
          </a:p>
        </p:txBody>
      </p:sp>
      <p:sp>
        <p:nvSpPr>
          <p:cNvPr id="4" name="Text Placeholder 3">
            <a:extLst>
              <a:ext uri="{FF2B5EF4-FFF2-40B4-BE49-F238E27FC236}">
                <a16:creationId xmlns:a16="http://schemas.microsoft.com/office/drawing/2014/main" id="{2A26715E-459B-3161-C3B3-9289DB2C6740}"/>
              </a:ext>
            </a:extLst>
          </p:cNvPr>
          <p:cNvSpPr>
            <a:spLocks noGrp="1"/>
          </p:cNvSpPr>
          <p:nvPr>
            <p:ph type="body" sz="quarter" idx="12"/>
          </p:nvPr>
        </p:nvSpPr>
        <p:spPr/>
        <p:txBody>
          <a:bodyPr/>
          <a:lstStyle/>
          <a:p>
            <a:r>
              <a:rPr lang="en-US"/>
              <a:t>Identify benefit </a:t>
            </a:r>
            <a:r>
              <a:rPr lang="en-US" b="1"/>
              <a:t>needs</a:t>
            </a:r>
            <a:r>
              <a:rPr lang="en-US"/>
              <a:t> and </a:t>
            </a:r>
            <a:r>
              <a:rPr lang="en-US" b="1"/>
              <a:t>risks</a:t>
            </a:r>
          </a:p>
          <a:p>
            <a:r>
              <a:rPr lang="en-US"/>
              <a:t>Support </a:t>
            </a:r>
            <a:r>
              <a:rPr lang="en-US" b="1"/>
              <a:t>applications</a:t>
            </a:r>
            <a:r>
              <a:rPr lang="en-US"/>
              <a:t> and </a:t>
            </a:r>
            <a:r>
              <a:rPr lang="en-US" b="1"/>
              <a:t>renewals</a:t>
            </a:r>
          </a:p>
          <a:p>
            <a:r>
              <a:rPr lang="en-US"/>
              <a:t>Assist with </a:t>
            </a:r>
            <a:r>
              <a:rPr lang="en-US" b="1"/>
              <a:t>form completion</a:t>
            </a:r>
          </a:p>
          <a:p>
            <a:r>
              <a:rPr lang="en-US"/>
              <a:t>Help </a:t>
            </a:r>
            <a:r>
              <a:rPr lang="en-US" b="1"/>
              <a:t>gather</a:t>
            </a:r>
            <a:r>
              <a:rPr lang="en-US"/>
              <a:t> and </a:t>
            </a:r>
            <a:r>
              <a:rPr lang="en-US" b="1"/>
              <a:t>submit </a:t>
            </a:r>
            <a:r>
              <a:rPr lang="en-US"/>
              <a:t>documents</a:t>
            </a:r>
          </a:p>
          <a:p>
            <a:r>
              <a:rPr lang="en-US"/>
              <a:t>Monitor </a:t>
            </a:r>
            <a:r>
              <a:rPr lang="en-US" b="1"/>
              <a:t>deadlines</a:t>
            </a:r>
            <a:r>
              <a:rPr lang="en-US"/>
              <a:t> and </a:t>
            </a:r>
            <a:r>
              <a:rPr lang="en-US" b="1"/>
              <a:t>follow up</a:t>
            </a:r>
          </a:p>
          <a:p>
            <a:r>
              <a:rPr lang="en-US"/>
              <a:t>Coordinate with </a:t>
            </a:r>
            <a:r>
              <a:rPr lang="en-US" b="1"/>
              <a:t>community partners</a:t>
            </a:r>
          </a:p>
          <a:p>
            <a:r>
              <a:rPr lang="en-US"/>
              <a:t>Document </a:t>
            </a:r>
            <a:r>
              <a:rPr lang="en-US" b="1"/>
              <a:t>barriers</a:t>
            </a:r>
            <a:r>
              <a:rPr lang="en-US"/>
              <a:t> and care management </a:t>
            </a:r>
            <a:r>
              <a:rPr lang="en-US" b="1"/>
              <a:t>actions</a:t>
            </a:r>
          </a:p>
          <a:p>
            <a:endParaRPr lang="en-US"/>
          </a:p>
        </p:txBody>
      </p:sp>
    </p:spTree>
    <p:extLst>
      <p:ext uri="{BB962C8B-B14F-4D97-AF65-F5344CB8AC3E}">
        <p14:creationId xmlns:p14="http://schemas.microsoft.com/office/powerpoint/2010/main" val="1727517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8D923-CDD3-D220-1E77-B2143C0501F2}"/>
              </a:ext>
            </a:extLst>
          </p:cNvPr>
          <p:cNvSpPr>
            <a:spLocks noGrp="1"/>
          </p:cNvSpPr>
          <p:nvPr>
            <p:ph type="title"/>
          </p:nvPr>
        </p:nvSpPr>
        <p:spPr/>
        <p:txBody>
          <a:bodyPr/>
          <a:lstStyle/>
          <a:p>
            <a:r>
              <a:rPr lang="en-US">
                <a:cs typeface="Calibri"/>
              </a:rPr>
              <a:t>Knowledge Check Poll </a:t>
            </a:r>
            <a:endParaRPr lang="en-US"/>
          </a:p>
        </p:txBody>
      </p:sp>
      <p:sp>
        <p:nvSpPr>
          <p:cNvPr id="4" name="Text Placeholder 3">
            <a:extLst>
              <a:ext uri="{FF2B5EF4-FFF2-40B4-BE49-F238E27FC236}">
                <a16:creationId xmlns:a16="http://schemas.microsoft.com/office/drawing/2014/main" id="{A4AFB4DE-2922-FA92-0E68-CFB31DDCA8D1}"/>
              </a:ext>
            </a:extLst>
          </p:cNvPr>
          <p:cNvSpPr>
            <a:spLocks noGrp="1"/>
          </p:cNvSpPr>
          <p:nvPr>
            <p:ph type="body" sz="quarter" idx="12"/>
          </p:nvPr>
        </p:nvSpPr>
        <p:spPr>
          <a:xfrm>
            <a:off x="399245" y="2000101"/>
            <a:ext cx="11449318" cy="3901017"/>
          </a:xfrm>
        </p:spPr>
        <p:txBody>
          <a:bodyPr>
            <a:normAutofit/>
          </a:bodyPr>
          <a:lstStyle/>
          <a:p>
            <a:pPr marL="0" indent="0">
              <a:buNone/>
            </a:pPr>
            <a:r>
              <a:rPr lang="en-US"/>
              <a:t>How familiar are you with COMPASS? </a:t>
            </a:r>
          </a:p>
          <a:p>
            <a:pPr marL="685800" lvl="1" indent="-342900">
              <a:buFont typeface="+mj-lt"/>
              <a:buAutoNum type="arabicPeriod"/>
            </a:pPr>
            <a:r>
              <a:rPr lang="en-US"/>
              <a:t>Not at all familiar/know nothing about it and have never used it</a:t>
            </a:r>
          </a:p>
          <a:p>
            <a:pPr marL="685800" lvl="1" indent="-342900">
              <a:buFont typeface="+mj-lt"/>
              <a:buAutoNum type="arabicPeriod"/>
            </a:pPr>
            <a:r>
              <a:rPr lang="en-US"/>
              <a:t>Slightly familiar/know about it, but haven’t used it </a:t>
            </a:r>
          </a:p>
          <a:p>
            <a:pPr marL="685800" lvl="1" indent="-342900">
              <a:buFont typeface="+mj-lt"/>
              <a:buAutoNum type="arabicPeriod"/>
            </a:pPr>
            <a:r>
              <a:rPr lang="en-US"/>
              <a:t>Moderately familiar/know about it, and have used it once or twice </a:t>
            </a:r>
          </a:p>
          <a:p>
            <a:pPr marL="685800" lvl="1" indent="-342900">
              <a:buFont typeface="+mj-lt"/>
              <a:buAutoNum type="arabicPeriod"/>
            </a:pPr>
            <a:r>
              <a:rPr lang="en-US"/>
              <a:t>Very familiar/know about it and use it with some clients </a:t>
            </a:r>
          </a:p>
          <a:p>
            <a:pPr marL="685800" lvl="1" indent="-342900">
              <a:spcAft>
                <a:spcPts val="1200"/>
              </a:spcAft>
              <a:buFont typeface="+mj-lt"/>
              <a:buAutoNum type="arabicPeriod"/>
            </a:pPr>
            <a:r>
              <a:rPr lang="en-US"/>
              <a:t>Extremely familiar/use it with most clients </a:t>
            </a:r>
          </a:p>
          <a:p>
            <a:pPr marL="0" indent="0">
              <a:buNone/>
            </a:pPr>
            <a:r>
              <a:rPr lang="en-US"/>
              <a:t>Are you/is your organization a COMPASS Community Partner? (Y/N)</a:t>
            </a:r>
          </a:p>
          <a:p>
            <a:endParaRPr lang="en-US"/>
          </a:p>
        </p:txBody>
      </p:sp>
    </p:spTree>
    <p:extLst>
      <p:ext uri="{BB962C8B-B14F-4D97-AF65-F5344CB8AC3E}">
        <p14:creationId xmlns:p14="http://schemas.microsoft.com/office/powerpoint/2010/main" val="2226432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FBC7B-34A0-BD80-DC35-81988B89070C}"/>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5CE7D456-7EA6-9F34-F431-1B7221477FA3}"/>
              </a:ext>
            </a:extLst>
          </p:cNvPr>
          <p:cNvSpPr>
            <a:spLocks noGrp="1"/>
          </p:cNvSpPr>
          <p:nvPr>
            <p:ph type="title"/>
          </p:nvPr>
        </p:nvSpPr>
        <p:spPr>
          <a:xfrm>
            <a:off x="838200" y="365125"/>
            <a:ext cx="10515600" cy="1325563"/>
          </a:xfrm>
        </p:spPr>
        <p:txBody>
          <a:bodyPr anchor="ctr">
            <a:normAutofit/>
          </a:bodyPr>
          <a:lstStyle/>
          <a:p>
            <a:r>
              <a:rPr lang="en-US" b="1">
                <a:latin typeface="Calibri" panose="020F0502020204030204" pitchFamily="34" charset="0"/>
                <a:ea typeface="Calibri" panose="020F0502020204030204" pitchFamily="34" charset="0"/>
                <a:cs typeface="Calibri" panose="020F0502020204030204" pitchFamily="34" charset="0"/>
              </a:rPr>
              <a:t>Discussion Question</a:t>
            </a:r>
          </a:p>
        </p:txBody>
      </p:sp>
      <p:sp>
        <p:nvSpPr>
          <p:cNvPr id="2" name="Content Placeholder 1">
            <a:extLst>
              <a:ext uri="{FF2B5EF4-FFF2-40B4-BE49-F238E27FC236}">
                <a16:creationId xmlns:a16="http://schemas.microsoft.com/office/drawing/2014/main" id="{203FF6C1-0C4D-463D-AFB7-CCE4633D2CD9}"/>
              </a:ext>
            </a:extLst>
          </p:cNvPr>
          <p:cNvSpPr>
            <a:spLocks noGrp="1"/>
          </p:cNvSpPr>
          <p:nvPr>
            <p:ph sz="half" idx="1"/>
          </p:nvPr>
        </p:nvSpPr>
        <p:spPr>
          <a:xfrm>
            <a:off x="636181" y="2591435"/>
            <a:ext cx="5181600" cy="3901440"/>
          </a:xfrm>
        </p:spPr>
        <p:txBody>
          <a:bodyPr>
            <a:normAutofit/>
          </a:bodyPr>
          <a:lstStyle/>
          <a:p>
            <a:pPr marL="0" indent="0" algn="ctr">
              <a:buNone/>
            </a:pPr>
            <a:r>
              <a:rPr lang="en-US" sz="3600"/>
              <a:t>If you are a COMPASS Community Partner, what </a:t>
            </a:r>
            <a:r>
              <a:rPr lang="en-US" sz="3600" b="1"/>
              <a:t>benefits</a:t>
            </a:r>
            <a:r>
              <a:rPr lang="en-US" sz="3600"/>
              <a:t> have you experienced? </a:t>
            </a:r>
          </a:p>
          <a:p>
            <a:pPr marL="0" indent="0" algn="ctr">
              <a:buNone/>
            </a:pPr>
            <a:endParaRPr lang="en-US">
              <a:latin typeface="Calibri" panose="020F0502020204030204" pitchFamily="34" charset="0"/>
              <a:ea typeface="Calibri" panose="020F0502020204030204" pitchFamily="34" charset="0"/>
              <a:cs typeface="Calibri" panose="020F0502020204030204" pitchFamily="34" charset="0"/>
            </a:endParaRPr>
          </a:p>
        </p:txBody>
      </p:sp>
      <p:pic>
        <p:nvPicPr>
          <p:cNvPr id="12" name="Content Placeholder 11" descr="Yellow and blue symbols">
            <a:extLst>
              <a:ext uri="{FF2B5EF4-FFF2-40B4-BE49-F238E27FC236}">
                <a16:creationId xmlns:a16="http://schemas.microsoft.com/office/drawing/2014/main" id="{B04B4AF1-E016-3894-8B5E-22B8C3DC5481}"/>
              </a:ext>
            </a:extLst>
          </p:cNvPr>
          <p:cNvPicPr>
            <a:picLocks noGrp="1" noChangeAspect="1"/>
          </p:cNvPicPr>
          <p:nvPr>
            <p:ph sz="half" idx="2"/>
          </p:nvPr>
        </p:nvPicPr>
        <p:blipFill>
          <a:blip r:embed="rId4"/>
          <a:stretch/>
        </p:blipFill>
        <p:spPr>
          <a:xfrm>
            <a:off x="6706697" y="1930399"/>
            <a:ext cx="4849122" cy="3709579"/>
          </a:xfrm>
          <a:noFill/>
        </p:spPr>
      </p:pic>
    </p:spTree>
    <p:custDataLst>
      <p:tags r:id="rId1"/>
    </p:custDataLst>
    <p:extLst>
      <p:ext uri="{BB962C8B-B14F-4D97-AF65-F5344CB8AC3E}">
        <p14:creationId xmlns:p14="http://schemas.microsoft.com/office/powerpoint/2010/main" val="31705118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A2C66-61CC-3E0D-FD0D-4D51D6CC640F}"/>
              </a:ext>
            </a:extLst>
          </p:cNvPr>
          <p:cNvSpPr>
            <a:spLocks noGrp="1"/>
          </p:cNvSpPr>
          <p:nvPr>
            <p:ph type="title"/>
          </p:nvPr>
        </p:nvSpPr>
        <p:spPr/>
        <p:txBody>
          <a:bodyPr/>
          <a:lstStyle/>
          <a:p>
            <a:r>
              <a:rPr lang="en-US"/>
              <a:t>COMPASS Community Partners </a:t>
            </a:r>
          </a:p>
        </p:txBody>
      </p:sp>
      <p:sp>
        <p:nvSpPr>
          <p:cNvPr id="3" name="Footer Placeholder 2">
            <a:extLst>
              <a:ext uri="{FF2B5EF4-FFF2-40B4-BE49-F238E27FC236}">
                <a16:creationId xmlns:a16="http://schemas.microsoft.com/office/drawing/2014/main" id="{2C2C438B-7DF2-5EF1-5437-667B42F65599}"/>
              </a:ext>
            </a:extLst>
          </p:cNvPr>
          <p:cNvSpPr>
            <a:spLocks noGrp="1"/>
          </p:cNvSpPr>
          <p:nvPr>
            <p:ph type="ftr" sz="quarter" idx="11"/>
          </p:nvPr>
        </p:nvSpPr>
        <p:spPr>
          <a:xfrm>
            <a:off x="730663" y="5923900"/>
            <a:ext cx="6096000" cy="853440"/>
          </a:xfrm>
        </p:spPr>
        <p:txBody>
          <a:bodyPr/>
          <a:lstStyle/>
          <a:p>
            <a:r>
              <a:rPr lang="en-US"/>
              <a:t>(PA DHS, 2018)</a:t>
            </a:r>
          </a:p>
        </p:txBody>
      </p:sp>
      <p:pic>
        <p:nvPicPr>
          <p:cNvPr id="6" name="Picture 5" descr="People in group therapy">
            <a:extLst>
              <a:ext uri="{FF2B5EF4-FFF2-40B4-BE49-F238E27FC236}">
                <a16:creationId xmlns:a16="http://schemas.microsoft.com/office/drawing/2014/main" id="{80B4B23F-452B-08EF-B7F4-A150545C98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7913" y="2205397"/>
            <a:ext cx="3670809" cy="2447206"/>
          </a:xfrm>
          <a:prstGeom prst="rect">
            <a:avLst/>
          </a:prstGeom>
          <a:ln>
            <a:noFill/>
          </a:ln>
          <a:effectLst>
            <a:outerShdw blurRad="190500" algn="tl" rotWithShape="0">
              <a:srgbClr val="000000">
                <a:alpha val="70000"/>
              </a:srgbClr>
            </a:outerShdw>
          </a:effectLst>
        </p:spPr>
      </p:pic>
      <p:pic>
        <p:nvPicPr>
          <p:cNvPr id="7" name="Picture 6" descr="Woman comforting another woman">
            <a:extLst>
              <a:ext uri="{FF2B5EF4-FFF2-40B4-BE49-F238E27FC236}">
                <a16:creationId xmlns:a16="http://schemas.microsoft.com/office/drawing/2014/main" id="{C66CDB1B-FE4F-9E9E-24F9-A7BB07954C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79071" y="2882472"/>
            <a:ext cx="3836079" cy="2558658"/>
          </a:xfrm>
          <a:prstGeom prst="rect">
            <a:avLst/>
          </a:prstGeom>
          <a:ln>
            <a:noFill/>
          </a:ln>
          <a:effectLst>
            <a:outerShdw blurRad="190500" algn="tl" rotWithShape="0">
              <a:srgbClr val="000000">
                <a:alpha val="70000"/>
              </a:srgbClr>
            </a:outerShdw>
          </a:effectLst>
        </p:spPr>
      </p:pic>
      <p:pic>
        <p:nvPicPr>
          <p:cNvPr id="8" name="Picture 7" descr="Doctor with patient">
            <a:extLst>
              <a:ext uri="{FF2B5EF4-FFF2-40B4-BE49-F238E27FC236}">
                <a16:creationId xmlns:a16="http://schemas.microsoft.com/office/drawing/2014/main" id="{ED67CC77-0B8C-3BE7-2263-583BBBEBFB7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35499" y="2057787"/>
            <a:ext cx="2805351" cy="420802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260264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DEBAC-CFDF-E356-5546-3AB6B809817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3FD4B2F-9B86-D613-681A-2F63B1C34EC6}"/>
              </a:ext>
            </a:extLst>
          </p:cNvPr>
          <p:cNvSpPr>
            <a:spLocks noGrp="1"/>
          </p:cNvSpPr>
          <p:nvPr>
            <p:ph type="title"/>
          </p:nvPr>
        </p:nvSpPr>
        <p:spPr>
          <a:xfrm>
            <a:off x="477591" y="686768"/>
            <a:ext cx="9631680" cy="914400"/>
          </a:xfrm>
        </p:spPr>
        <p:txBody>
          <a:bodyPr anchor="ctr">
            <a:normAutofit/>
          </a:bodyPr>
          <a:lstStyle/>
          <a:p>
            <a:r>
              <a:rPr lang="en-US"/>
              <a:t>COMPASS Community Partners can…</a:t>
            </a:r>
          </a:p>
        </p:txBody>
      </p:sp>
      <p:sp>
        <p:nvSpPr>
          <p:cNvPr id="15" name="Footer Placeholder 3">
            <a:extLst>
              <a:ext uri="{FF2B5EF4-FFF2-40B4-BE49-F238E27FC236}">
                <a16:creationId xmlns:a16="http://schemas.microsoft.com/office/drawing/2014/main" id="{F4D17018-DD8A-4283-F33B-C16857E60661}"/>
              </a:ext>
            </a:extLst>
          </p:cNvPr>
          <p:cNvSpPr>
            <a:spLocks noGrp="1"/>
          </p:cNvSpPr>
          <p:nvPr>
            <p:ph type="ftr" sz="quarter" idx="11"/>
          </p:nvPr>
        </p:nvSpPr>
        <p:spPr>
          <a:xfrm>
            <a:off x="968573" y="6171232"/>
            <a:ext cx="5364480" cy="853440"/>
          </a:xfrm>
        </p:spPr>
        <p:txBody>
          <a:bodyPr lIns="91440" tIns="45720" rIns="91440" bIns="45720" anchor="b">
            <a:normAutofit/>
          </a:bodyPr>
          <a:lstStyle/>
          <a:p>
            <a:pPr>
              <a:spcAft>
                <a:spcPts val="600"/>
              </a:spcAft>
            </a:pPr>
            <a:r>
              <a:rPr lang="en-US" sz="1070">
                <a:latin typeface="Calibri" panose="020F0502020204030204" pitchFamily="34" charset="0"/>
                <a:cs typeface="Calibri" panose="020F0502020204030204" pitchFamily="34" charset="0"/>
              </a:rPr>
              <a:t>(PA DHS, </a:t>
            </a:r>
            <a:r>
              <a:rPr lang="en-US" sz="1070">
                <a:latin typeface="Calibri" panose="020F0502020204030204" pitchFamily="34" charset="0"/>
                <a:ea typeface="Calibri" panose="020F0502020204030204" pitchFamily="34" charset="0"/>
                <a:cs typeface="Calibri" panose="020F0502020204030204" pitchFamily="34" charset="0"/>
              </a:rPr>
              <a:t>2018</a:t>
            </a:r>
            <a:r>
              <a:rPr lang="en-US" sz="1070">
                <a:latin typeface="Calibri" panose="020F0502020204030204" pitchFamily="34" charset="0"/>
                <a:cs typeface="Calibri" panose="020F0502020204030204" pitchFamily="34" charset="0"/>
              </a:rPr>
              <a:t>)</a:t>
            </a:r>
          </a:p>
          <a:p>
            <a:pPr>
              <a:spcAft>
                <a:spcPts val="600"/>
              </a:spcAft>
            </a:pPr>
            <a:endParaRPr lang="en-US" sz="1050">
              <a:ea typeface="Roboto Medium"/>
              <a:cs typeface="Roboto Medium"/>
            </a:endParaRPr>
          </a:p>
        </p:txBody>
      </p:sp>
      <p:graphicFrame>
        <p:nvGraphicFramePr>
          <p:cNvPr id="4" name="Content Placeholder 1">
            <a:extLst>
              <a:ext uri="{FF2B5EF4-FFF2-40B4-BE49-F238E27FC236}">
                <a16:creationId xmlns:a16="http://schemas.microsoft.com/office/drawing/2014/main" id="{66678612-3378-A1A0-1343-13878BBC37F8}"/>
              </a:ext>
            </a:extLst>
          </p:cNvPr>
          <p:cNvGraphicFramePr>
            <a:graphicFrameLocks noGrp="1"/>
          </p:cNvGraphicFramePr>
          <p:nvPr>
            <p:ph idx="1"/>
            <p:extLst>
              <p:ext uri="{D42A27DB-BD31-4B8C-83A1-F6EECF244321}">
                <p14:modId xmlns:p14="http://schemas.microsoft.com/office/powerpoint/2010/main" val="3284515213"/>
              </p:ext>
            </p:extLst>
          </p:nvPr>
        </p:nvGraphicFramePr>
        <p:xfrm>
          <a:off x="809223" y="1906073"/>
          <a:ext cx="10573554" cy="3799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84618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51EF1-7BB7-A858-16DA-E3CD3455ACC4}"/>
              </a:ext>
            </a:extLst>
          </p:cNvPr>
          <p:cNvSpPr>
            <a:spLocks noGrp="1"/>
          </p:cNvSpPr>
          <p:nvPr>
            <p:ph type="title"/>
          </p:nvPr>
        </p:nvSpPr>
        <p:spPr>
          <a:xfrm>
            <a:off x="670774" y="410316"/>
            <a:ext cx="11177789" cy="1325563"/>
          </a:xfrm>
        </p:spPr>
        <p:txBody>
          <a:bodyPr>
            <a:normAutofit/>
          </a:bodyPr>
          <a:lstStyle/>
          <a:p>
            <a:r>
              <a:rPr lang="en-US" sz="4200"/>
              <a:t>Register to be a COMPASS Community Partner</a:t>
            </a:r>
          </a:p>
        </p:txBody>
      </p:sp>
      <p:sp>
        <p:nvSpPr>
          <p:cNvPr id="3" name="Footer Placeholder 2">
            <a:extLst>
              <a:ext uri="{FF2B5EF4-FFF2-40B4-BE49-F238E27FC236}">
                <a16:creationId xmlns:a16="http://schemas.microsoft.com/office/drawing/2014/main" id="{EFF35E2D-BCAE-8637-D543-C338284545DC}"/>
              </a:ext>
            </a:extLst>
          </p:cNvPr>
          <p:cNvSpPr>
            <a:spLocks noGrp="1"/>
          </p:cNvSpPr>
          <p:nvPr>
            <p:ph type="ftr" sz="quarter" idx="11"/>
          </p:nvPr>
        </p:nvSpPr>
        <p:spPr/>
        <p:txBody>
          <a:bodyPr/>
          <a:lstStyle/>
          <a:p>
            <a:r>
              <a:rPr lang="en-US">
                <a:latin typeface="Calibri" panose="020F0502020204030204" pitchFamily="34" charset="0"/>
                <a:cs typeface="Calibri" panose="020F0502020204030204" pitchFamily="34" charset="0"/>
              </a:rPr>
              <a:t>(PA DHS, </a:t>
            </a:r>
            <a:r>
              <a:rPr lang="en-US">
                <a:latin typeface="Calibri" panose="020F0502020204030204" pitchFamily="34" charset="0"/>
                <a:ea typeface="Calibri" panose="020F0502020204030204" pitchFamily="34" charset="0"/>
                <a:cs typeface="Calibri" panose="020F0502020204030204" pitchFamily="34" charset="0"/>
              </a:rPr>
              <a:t>2018</a:t>
            </a:r>
            <a:r>
              <a:rPr lang="en-US">
                <a:latin typeface="Calibri" panose="020F0502020204030204" pitchFamily="34" charset="0"/>
                <a:cs typeface="Calibri" panose="020F0502020204030204" pitchFamily="34" charset="0"/>
              </a:rPr>
              <a:t>)</a:t>
            </a:r>
          </a:p>
        </p:txBody>
      </p:sp>
      <p:graphicFrame>
        <p:nvGraphicFramePr>
          <p:cNvPr id="7" name="Content Placeholder 2">
            <a:extLst>
              <a:ext uri="{FF2B5EF4-FFF2-40B4-BE49-F238E27FC236}">
                <a16:creationId xmlns:a16="http://schemas.microsoft.com/office/drawing/2014/main" id="{7F6273B7-6F1C-3FB4-3964-1F9CECA8CC83}"/>
              </a:ext>
            </a:extLst>
          </p:cNvPr>
          <p:cNvGraphicFramePr>
            <a:graphicFrameLocks/>
          </p:cNvGraphicFramePr>
          <p:nvPr>
            <p:extLst>
              <p:ext uri="{D42A27DB-BD31-4B8C-83A1-F6EECF244321}">
                <p14:modId xmlns:p14="http://schemas.microsoft.com/office/powerpoint/2010/main" val="3710393577"/>
              </p:ext>
            </p:extLst>
          </p:nvPr>
        </p:nvGraphicFramePr>
        <p:xfrm>
          <a:off x="838199" y="2232559"/>
          <a:ext cx="9799749" cy="32538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091384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2DAB99-B1D2-6B89-EE7E-9A96DDAF8E82}"/>
              </a:ext>
            </a:extLst>
          </p:cNvPr>
          <p:cNvSpPr>
            <a:spLocks noGrp="1"/>
          </p:cNvSpPr>
          <p:nvPr>
            <p:ph type="title"/>
          </p:nvPr>
        </p:nvSpPr>
        <p:spPr/>
        <p:txBody>
          <a:bodyPr/>
          <a:lstStyle/>
          <a:p>
            <a:r>
              <a:rPr lang="en-US"/>
              <a:t>Navigating COMPASS for Community Partners</a:t>
            </a:r>
            <a:endParaRPr lang="en-US" b="1">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711718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2">
            <a:extLst>
              <a:ext uri="{FF2B5EF4-FFF2-40B4-BE49-F238E27FC236}">
                <a16:creationId xmlns:a16="http://schemas.microsoft.com/office/drawing/2014/main" id="{6A427EAB-60F8-F5E3-793C-205C771380E2}"/>
              </a:ext>
            </a:extLst>
          </p:cNvPr>
          <p:cNvPicPr>
            <a:picLocks noGrp="1"/>
          </p:cNvPicPr>
          <p:nvPr>
            <p:ph idx="1"/>
          </p:nvPr>
        </p:nvPicPr>
        <p:blipFill rotWithShape="1">
          <a:blip r:embed="rId3" cstate="print"/>
          <a:srcRect l="176" t="14368"/>
          <a:stretch/>
        </p:blipFill>
        <p:spPr>
          <a:xfrm>
            <a:off x="2510503" y="1371204"/>
            <a:ext cx="7170995" cy="4378632"/>
          </a:xfrm>
          <a:prstGeom prst="rect">
            <a:avLst/>
          </a:prstGeom>
        </p:spPr>
      </p:pic>
      <p:sp>
        <p:nvSpPr>
          <p:cNvPr id="3" name="Text Placeholder 2">
            <a:extLst>
              <a:ext uri="{FF2B5EF4-FFF2-40B4-BE49-F238E27FC236}">
                <a16:creationId xmlns:a16="http://schemas.microsoft.com/office/drawing/2014/main" id="{942E4B2A-5228-6BD7-9B65-595D97CD91B5}"/>
              </a:ext>
            </a:extLst>
          </p:cNvPr>
          <p:cNvSpPr>
            <a:spLocks noGrp="1"/>
          </p:cNvSpPr>
          <p:nvPr>
            <p:ph type="body" sz="quarter" idx="10"/>
          </p:nvPr>
        </p:nvSpPr>
        <p:spPr/>
        <p:txBody>
          <a:bodyPr/>
          <a:lstStyle/>
          <a:p>
            <a:endParaRPr lang="en-US"/>
          </a:p>
          <a:p>
            <a:endParaRPr lang="en-US"/>
          </a:p>
        </p:txBody>
      </p:sp>
      <p:sp>
        <p:nvSpPr>
          <p:cNvPr id="4" name="Title 3">
            <a:extLst>
              <a:ext uri="{FF2B5EF4-FFF2-40B4-BE49-F238E27FC236}">
                <a16:creationId xmlns:a16="http://schemas.microsoft.com/office/drawing/2014/main" id="{A5D02467-9854-A9F9-5CE6-0794BD10DBD4}"/>
              </a:ext>
            </a:extLst>
          </p:cNvPr>
          <p:cNvSpPr>
            <a:spLocks noGrp="1"/>
          </p:cNvSpPr>
          <p:nvPr>
            <p:ph type="title"/>
          </p:nvPr>
        </p:nvSpPr>
        <p:spPr>
          <a:xfrm>
            <a:off x="838200" y="320200"/>
            <a:ext cx="10515600" cy="928471"/>
          </a:xfrm>
        </p:spPr>
        <p:txBody>
          <a:bodyPr/>
          <a:lstStyle/>
          <a:p>
            <a:r>
              <a:rPr lang="en-US"/>
              <a:t>Home Screen</a:t>
            </a:r>
          </a:p>
        </p:txBody>
      </p:sp>
      <p:sp>
        <p:nvSpPr>
          <p:cNvPr id="2" name="Rectangle 1">
            <a:extLst>
              <a:ext uri="{FF2B5EF4-FFF2-40B4-BE49-F238E27FC236}">
                <a16:creationId xmlns:a16="http://schemas.microsoft.com/office/drawing/2014/main" id="{92896BD1-154D-EC0C-9FC8-3EDDC0E1D40A}"/>
              </a:ext>
            </a:extLst>
          </p:cNvPr>
          <p:cNvSpPr/>
          <p:nvPr/>
        </p:nvSpPr>
        <p:spPr>
          <a:xfrm>
            <a:off x="4581527" y="1676157"/>
            <a:ext cx="4686299" cy="106704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Rectangle 5">
            <a:extLst>
              <a:ext uri="{FF2B5EF4-FFF2-40B4-BE49-F238E27FC236}">
                <a16:creationId xmlns:a16="http://schemas.microsoft.com/office/drawing/2014/main" id="{48E639DE-E981-7D2E-B3CF-50510C330CF5}"/>
              </a:ext>
            </a:extLst>
          </p:cNvPr>
          <p:cNvSpPr/>
          <p:nvPr/>
        </p:nvSpPr>
        <p:spPr>
          <a:xfrm>
            <a:off x="4489451" y="4314825"/>
            <a:ext cx="2435224" cy="35560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Rectangle 6">
            <a:extLst>
              <a:ext uri="{FF2B5EF4-FFF2-40B4-BE49-F238E27FC236}">
                <a16:creationId xmlns:a16="http://schemas.microsoft.com/office/drawing/2014/main" id="{CA6F1386-92D1-3E22-0E0F-C087F7291F38}"/>
              </a:ext>
            </a:extLst>
          </p:cNvPr>
          <p:cNvSpPr/>
          <p:nvPr/>
        </p:nvSpPr>
        <p:spPr>
          <a:xfrm>
            <a:off x="3068638" y="1752599"/>
            <a:ext cx="1177924" cy="2667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Rectangle 7">
            <a:extLst>
              <a:ext uri="{FF2B5EF4-FFF2-40B4-BE49-F238E27FC236}">
                <a16:creationId xmlns:a16="http://schemas.microsoft.com/office/drawing/2014/main" id="{BFADCABE-0F4C-43E6-3D27-890805775D30}"/>
              </a:ext>
            </a:extLst>
          </p:cNvPr>
          <p:cNvSpPr/>
          <p:nvPr/>
        </p:nvSpPr>
        <p:spPr>
          <a:xfrm>
            <a:off x="3068638" y="2034994"/>
            <a:ext cx="1177924" cy="2667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Rectangle 8">
            <a:extLst>
              <a:ext uri="{FF2B5EF4-FFF2-40B4-BE49-F238E27FC236}">
                <a16:creationId xmlns:a16="http://schemas.microsoft.com/office/drawing/2014/main" id="{F60EAFE6-9D3A-D53F-0AC7-72D01AD3A8C7}"/>
              </a:ext>
            </a:extLst>
          </p:cNvPr>
          <p:cNvSpPr/>
          <p:nvPr/>
        </p:nvSpPr>
        <p:spPr>
          <a:xfrm>
            <a:off x="3068637" y="2321654"/>
            <a:ext cx="1177924" cy="2667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9C8921E3-8F60-03EF-0C2E-5C4E05B2CBB7}"/>
              </a:ext>
            </a:extLst>
          </p:cNvPr>
          <p:cNvSpPr/>
          <p:nvPr/>
        </p:nvSpPr>
        <p:spPr>
          <a:xfrm>
            <a:off x="3068635" y="2604049"/>
            <a:ext cx="1177924" cy="2667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Rectangle 10">
            <a:extLst>
              <a:ext uri="{FF2B5EF4-FFF2-40B4-BE49-F238E27FC236}">
                <a16:creationId xmlns:a16="http://schemas.microsoft.com/office/drawing/2014/main" id="{BD71A5CC-1D07-9037-16E1-F24FE422858B}"/>
              </a:ext>
            </a:extLst>
          </p:cNvPr>
          <p:cNvSpPr/>
          <p:nvPr/>
        </p:nvSpPr>
        <p:spPr>
          <a:xfrm>
            <a:off x="3068634" y="2888462"/>
            <a:ext cx="1177924" cy="56703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Rectangle 11">
            <a:extLst>
              <a:ext uri="{FF2B5EF4-FFF2-40B4-BE49-F238E27FC236}">
                <a16:creationId xmlns:a16="http://schemas.microsoft.com/office/drawing/2014/main" id="{5E151400-560C-AA41-20A1-6CC334DEEA75}"/>
              </a:ext>
            </a:extLst>
          </p:cNvPr>
          <p:cNvSpPr/>
          <p:nvPr/>
        </p:nvSpPr>
        <p:spPr>
          <a:xfrm>
            <a:off x="3068633" y="3457289"/>
            <a:ext cx="1177924" cy="2667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Rectangle 12">
            <a:extLst>
              <a:ext uri="{FF2B5EF4-FFF2-40B4-BE49-F238E27FC236}">
                <a16:creationId xmlns:a16="http://schemas.microsoft.com/office/drawing/2014/main" id="{3148AC33-446B-F431-7CEC-B8575601109B}"/>
              </a:ext>
            </a:extLst>
          </p:cNvPr>
          <p:cNvSpPr/>
          <p:nvPr/>
        </p:nvSpPr>
        <p:spPr>
          <a:xfrm>
            <a:off x="4597758" y="6426558"/>
            <a:ext cx="3000777" cy="2833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0186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8"/>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9"/>
                                        </p:tgtEl>
                                        <p:attrNameLst>
                                          <p:attrName>style.visibility</p:attrName>
                                        </p:attrNameLst>
                                      </p:cBhvr>
                                      <p:to>
                                        <p:strVal val="hidden"/>
                                      </p:to>
                                    </p:set>
                                  </p:childTnLst>
                                </p:cTn>
                              </p:par>
                              <p:par>
                                <p:cTn id="35" presetID="1"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10"/>
                                        </p:tgtEl>
                                        <p:attrNameLst>
                                          <p:attrName>style.visibility</p:attrName>
                                        </p:attrNameLst>
                                      </p:cBhvr>
                                      <p:to>
                                        <p:strVal val="hidden"/>
                                      </p:to>
                                    </p:set>
                                  </p:childTnLst>
                                </p:cTn>
                              </p:par>
                              <p:par>
                                <p:cTn id="41" presetID="1"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11"/>
                                        </p:tgtEl>
                                        <p:attrNameLst>
                                          <p:attrName>style.visibility</p:attrName>
                                        </p:attrNameLst>
                                      </p:cBhvr>
                                      <p:to>
                                        <p:strVal val="hidden"/>
                                      </p:to>
                                    </p:set>
                                  </p:childTnLst>
                                </p:cTn>
                              </p:par>
                              <p:par>
                                <p:cTn id="47" presetID="1" presetClass="entr"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DE478-C6AB-96DF-E813-F955CC78B85F}"/>
              </a:ext>
            </a:extLst>
          </p:cNvPr>
          <p:cNvSpPr>
            <a:spLocks noGrp="1"/>
          </p:cNvSpPr>
          <p:nvPr>
            <p:ph type="title"/>
          </p:nvPr>
        </p:nvSpPr>
        <p:spPr>
          <a:xfrm>
            <a:off x="498566" y="599802"/>
            <a:ext cx="9631680" cy="914400"/>
          </a:xfrm>
        </p:spPr>
        <p:txBody>
          <a:bodyPr>
            <a:normAutofit/>
          </a:bodyPr>
          <a:lstStyle/>
          <a:p>
            <a:r>
              <a:rPr lang="en-US" sz="3800"/>
              <a:t>Continuing Education Information</a:t>
            </a:r>
            <a:r>
              <a:rPr lang="en-US" sz="3800" b="0"/>
              <a:t>​</a:t>
            </a:r>
            <a:endParaRPr lang="en-US" sz="3800"/>
          </a:p>
        </p:txBody>
      </p:sp>
      <p:sp>
        <p:nvSpPr>
          <p:cNvPr id="3" name="Content Placeholder 2">
            <a:extLst>
              <a:ext uri="{FF2B5EF4-FFF2-40B4-BE49-F238E27FC236}">
                <a16:creationId xmlns:a16="http://schemas.microsoft.com/office/drawing/2014/main" id="{BE64B68D-7654-C4DA-4BBE-807E625E0D35}"/>
              </a:ext>
            </a:extLst>
          </p:cNvPr>
          <p:cNvSpPr>
            <a:spLocks noGrp="1"/>
          </p:cNvSpPr>
          <p:nvPr>
            <p:ph idx="1"/>
          </p:nvPr>
        </p:nvSpPr>
        <p:spPr>
          <a:xfrm>
            <a:off x="838200" y="1957755"/>
            <a:ext cx="10153408" cy="4156752"/>
          </a:xfrm>
        </p:spPr>
        <p:txBody>
          <a:bodyPr>
            <a:normAutofit fontScale="55000" lnSpcReduction="20000"/>
          </a:bodyPr>
          <a:lstStyle/>
          <a:p>
            <a:pPr fontAlgn="base"/>
            <a:r>
              <a:rPr lang="en-US" sz="4400"/>
              <a:t>In support of improving patient care, this activity has been planned and implemented by the University of Pittsburgh and The Jewish Healthcare Foundation. The University of Pittsburgh is jointly accredited by the Accreditation Council for Continuing Medical Education (ACCME) and the American Nurses Credentialing Center (ANCC), to provide continuing education for the healthcare team. </a:t>
            </a:r>
            <a:r>
              <a:rPr lang="en-US" sz="4400" b="1"/>
              <a:t>1.25 hours is approved for this course</a:t>
            </a:r>
            <a:r>
              <a:rPr lang="en-US" sz="4400"/>
              <a:t>. ​</a:t>
            </a:r>
          </a:p>
          <a:p>
            <a:pPr fontAlgn="base"/>
            <a:r>
              <a:rPr lang="en-US" sz="4400"/>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a:t>
            </a:r>
            <a:r>
              <a:rPr lang="en-US" sz="4400" b="1"/>
              <a:t>1.25 continuing education credits.</a:t>
            </a:r>
            <a:r>
              <a:rPr lang="en-US" sz="4400"/>
              <a:t>​</a:t>
            </a:r>
          </a:p>
          <a:p>
            <a:endParaRPr lang="en-US"/>
          </a:p>
        </p:txBody>
      </p:sp>
    </p:spTree>
    <p:extLst>
      <p:ext uri="{BB962C8B-B14F-4D97-AF65-F5344CB8AC3E}">
        <p14:creationId xmlns:p14="http://schemas.microsoft.com/office/powerpoint/2010/main" val="5617992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6FAD1F6-50A9-737D-7F38-1ADF86570ED6}"/>
              </a:ext>
            </a:extLst>
          </p:cNvPr>
          <p:cNvSpPr>
            <a:spLocks noGrp="1"/>
          </p:cNvSpPr>
          <p:nvPr>
            <p:ph idx="1"/>
          </p:nvPr>
        </p:nvSpPr>
        <p:spPr/>
        <p:txBody>
          <a:bodyPr/>
          <a:lstStyle/>
          <a:p>
            <a:pPr marL="0" indent="0">
              <a:buNone/>
            </a:pPr>
            <a:endParaRPr lang="en-US"/>
          </a:p>
        </p:txBody>
      </p:sp>
      <p:sp>
        <p:nvSpPr>
          <p:cNvPr id="4" name="Title 3">
            <a:extLst>
              <a:ext uri="{FF2B5EF4-FFF2-40B4-BE49-F238E27FC236}">
                <a16:creationId xmlns:a16="http://schemas.microsoft.com/office/drawing/2014/main" id="{34C8ED8E-3859-66AE-09B2-C6AB7D644861}"/>
              </a:ext>
            </a:extLst>
          </p:cNvPr>
          <p:cNvSpPr>
            <a:spLocks noGrp="1"/>
          </p:cNvSpPr>
          <p:nvPr>
            <p:ph type="title"/>
          </p:nvPr>
        </p:nvSpPr>
        <p:spPr/>
        <p:txBody>
          <a:bodyPr/>
          <a:lstStyle/>
          <a:p>
            <a:r>
              <a:rPr lang="en-US"/>
              <a:t>MA Providers</a:t>
            </a:r>
          </a:p>
        </p:txBody>
      </p:sp>
      <p:pic>
        <p:nvPicPr>
          <p:cNvPr id="5" name="object 2">
            <a:extLst>
              <a:ext uri="{FF2B5EF4-FFF2-40B4-BE49-F238E27FC236}">
                <a16:creationId xmlns:a16="http://schemas.microsoft.com/office/drawing/2014/main" id="{D9C69CDE-7D52-41B1-E7A7-024E60BA279A}"/>
              </a:ext>
            </a:extLst>
          </p:cNvPr>
          <p:cNvPicPr>
            <a:picLocks/>
          </p:cNvPicPr>
          <p:nvPr/>
        </p:nvPicPr>
        <p:blipFill rotWithShape="1">
          <a:blip r:embed="rId3" cstate="print"/>
          <a:srcRect l="176" t="78816" b="1"/>
          <a:stretch/>
        </p:blipFill>
        <p:spPr>
          <a:xfrm>
            <a:off x="838200" y="2616598"/>
            <a:ext cx="9665945" cy="2156735"/>
          </a:xfrm>
          <a:prstGeom prst="rect">
            <a:avLst/>
          </a:prstGeom>
        </p:spPr>
      </p:pic>
      <p:sp>
        <p:nvSpPr>
          <p:cNvPr id="6" name="Rectangle 5">
            <a:extLst>
              <a:ext uri="{FF2B5EF4-FFF2-40B4-BE49-F238E27FC236}">
                <a16:creationId xmlns:a16="http://schemas.microsoft.com/office/drawing/2014/main" id="{5F1A4882-DE44-C167-DE0B-17734E6EC6A4}"/>
              </a:ext>
            </a:extLst>
          </p:cNvPr>
          <p:cNvSpPr/>
          <p:nvPr/>
        </p:nvSpPr>
        <p:spPr>
          <a:xfrm>
            <a:off x="1676401" y="3338855"/>
            <a:ext cx="865592" cy="46218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8" name="Straight Connector 7">
            <a:extLst>
              <a:ext uri="{FF2B5EF4-FFF2-40B4-BE49-F238E27FC236}">
                <a16:creationId xmlns:a16="http://schemas.microsoft.com/office/drawing/2014/main" id="{597633AD-177A-C045-0E6A-C1AD0C63EC29}"/>
              </a:ext>
            </a:extLst>
          </p:cNvPr>
          <p:cNvCxnSpPr/>
          <p:nvPr/>
        </p:nvCxnSpPr>
        <p:spPr>
          <a:xfrm flipV="1">
            <a:off x="2573867" y="2884643"/>
            <a:ext cx="693271" cy="68530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E356BA06-167D-ED1F-E58C-8956C8B3B9F7}"/>
              </a:ext>
            </a:extLst>
          </p:cNvPr>
          <p:cNvSpPr/>
          <p:nvPr/>
        </p:nvSpPr>
        <p:spPr>
          <a:xfrm>
            <a:off x="3299012" y="1522683"/>
            <a:ext cx="5593976" cy="1353992"/>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Presumptive Eligibility (PE) Worksheet</a:t>
            </a:r>
          </a:p>
          <a:p>
            <a:pPr marL="380990" indent="-380990">
              <a:buFont typeface="Arial" panose="020B0604020202020204" pitchFamily="34" charset="0"/>
              <a:buChar char="•"/>
            </a:pPr>
            <a:r>
              <a:rPr lang="en-US" sz="2400"/>
              <a:t>Valid MA Provider Number is needed</a:t>
            </a:r>
          </a:p>
          <a:p>
            <a:pPr marL="380990" indent="-380990">
              <a:buFont typeface="Arial" panose="020B0604020202020204" pitchFamily="34" charset="0"/>
              <a:buChar char="•"/>
            </a:pPr>
            <a:r>
              <a:rPr lang="en-US" sz="2400"/>
              <a:t>Used to determine eligibility </a:t>
            </a:r>
          </a:p>
        </p:txBody>
      </p:sp>
      <p:sp>
        <p:nvSpPr>
          <p:cNvPr id="10" name="Rectangle 9">
            <a:extLst>
              <a:ext uri="{FF2B5EF4-FFF2-40B4-BE49-F238E27FC236}">
                <a16:creationId xmlns:a16="http://schemas.microsoft.com/office/drawing/2014/main" id="{F578680F-5DC4-D467-CE20-E715C6A13C99}"/>
              </a:ext>
            </a:extLst>
          </p:cNvPr>
          <p:cNvSpPr/>
          <p:nvPr/>
        </p:nvSpPr>
        <p:spPr>
          <a:xfrm>
            <a:off x="4597758" y="6426558"/>
            <a:ext cx="3000777" cy="2833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4070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1D701-310F-40C1-0AD3-D073660F3B9A}"/>
              </a:ext>
            </a:extLst>
          </p:cNvPr>
          <p:cNvSpPr>
            <a:spLocks noGrp="1"/>
          </p:cNvSpPr>
          <p:nvPr>
            <p:ph type="title"/>
          </p:nvPr>
        </p:nvSpPr>
        <p:spPr/>
        <p:txBody>
          <a:bodyPr/>
          <a:lstStyle/>
          <a:p>
            <a:r>
              <a:rPr lang="en-US"/>
              <a:t>Starting a New Application</a:t>
            </a:r>
          </a:p>
        </p:txBody>
      </p:sp>
      <p:sp>
        <p:nvSpPr>
          <p:cNvPr id="3" name="Footer Placeholder 2">
            <a:extLst>
              <a:ext uri="{FF2B5EF4-FFF2-40B4-BE49-F238E27FC236}">
                <a16:creationId xmlns:a16="http://schemas.microsoft.com/office/drawing/2014/main" id="{CE434F5A-D43A-E5A8-7CE1-2EB43F7AA323}"/>
              </a:ext>
            </a:extLst>
          </p:cNvPr>
          <p:cNvSpPr>
            <a:spLocks noGrp="1"/>
          </p:cNvSpPr>
          <p:nvPr>
            <p:ph type="ftr" sz="quarter" idx="11"/>
          </p:nvPr>
        </p:nvSpPr>
        <p:spPr/>
        <p:txBody>
          <a:bodyPr/>
          <a:lstStyle/>
          <a:p>
            <a:r>
              <a:rPr lang="en-US"/>
              <a:t>(</a:t>
            </a:r>
            <a:r>
              <a:rPr lang="en-US">
                <a:latin typeface="Calibri" panose="020F0502020204030204" pitchFamily="34" charset="0"/>
                <a:cs typeface="Calibri" panose="020F0502020204030204" pitchFamily="34" charset="0"/>
              </a:rPr>
              <a:t>PA DHS, </a:t>
            </a:r>
            <a:r>
              <a:rPr lang="en-US">
                <a:latin typeface="Calibri" panose="020F0502020204030204" pitchFamily="34" charset="0"/>
                <a:ea typeface="Calibri" panose="020F0502020204030204" pitchFamily="34" charset="0"/>
                <a:cs typeface="Calibri" panose="020F0502020204030204" pitchFamily="34" charset="0"/>
              </a:rPr>
              <a:t>2018</a:t>
            </a:r>
            <a:r>
              <a:rPr lang="en-US"/>
              <a:t>)</a:t>
            </a:r>
          </a:p>
        </p:txBody>
      </p:sp>
      <p:sp>
        <p:nvSpPr>
          <p:cNvPr id="4" name="Text Placeholder 3">
            <a:extLst>
              <a:ext uri="{FF2B5EF4-FFF2-40B4-BE49-F238E27FC236}">
                <a16:creationId xmlns:a16="http://schemas.microsoft.com/office/drawing/2014/main" id="{E931C463-B1C1-92E3-FCCF-5B04495A6533}"/>
              </a:ext>
            </a:extLst>
          </p:cNvPr>
          <p:cNvSpPr>
            <a:spLocks noGrp="1"/>
          </p:cNvSpPr>
          <p:nvPr>
            <p:ph type="body" sz="quarter" idx="12"/>
          </p:nvPr>
        </p:nvSpPr>
        <p:spPr/>
        <p:txBody>
          <a:bodyPr>
            <a:normAutofit lnSpcReduction="10000"/>
          </a:bodyPr>
          <a:lstStyle/>
          <a:p>
            <a:pPr marL="227965" indent="-227965"/>
            <a:r>
              <a:rPr lang="en-US"/>
              <a:t>Gather necessary </a:t>
            </a:r>
            <a:r>
              <a:rPr lang="en-US" b="1"/>
              <a:t>information</a:t>
            </a:r>
          </a:p>
          <a:p>
            <a:pPr marL="685051" lvl="1" indent="-227965"/>
            <a:r>
              <a:rPr lang="en-US"/>
              <a:t>Household</a:t>
            </a:r>
            <a:r>
              <a:rPr lang="en-US" b="1"/>
              <a:t> income</a:t>
            </a:r>
          </a:p>
          <a:p>
            <a:pPr marL="685165" lvl="1" indent="-227965"/>
            <a:r>
              <a:rPr lang="en-US" b="1"/>
              <a:t>Social Security numbers</a:t>
            </a:r>
            <a:r>
              <a:rPr lang="en-US"/>
              <a:t> for all family members</a:t>
            </a:r>
            <a:endParaRPr lang="en-US">
              <a:ea typeface="Calibri"/>
              <a:cs typeface="Calibri"/>
            </a:endParaRPr>
          </a:p>
          <a:p>
            <a:pPr marL="685165" lvl="1" indent="-227965"/>
            <a:r>
              <a:rPr lang="en-US" b="1"/>
              <a:t>Health insurance</a:t>
            </a:r>
            <a:r>
              <a:rPr lang="en-US"/>
              <a:t> information</a:t>
            </a:r>
            <a:endParaRPr lang="en-US">
              <a:ea typeface="Calibri"/>
              <a:cs typeface="Calibri"/>
            </a:endParaRPr>
          </a:p>
          <a:p>
            <a:pPr marL="685165" lvl="1" indent="-227965"/>
            <a:r>
              <a:rPr lang="en-US"/>
              <a:t>Housing and utility </a:t>
            </a:r>
            <a:r>
              <a:rPr lang="en-US" b="1"/>
              <a:t>bills</a:t>
            </a:r>
            <a:r>
              <a:rPr lang="en-US" b="1">
                <a:ea typeface="Calibri"/>
                <a:cs typeface="Calibri"/>
              </a:rPr>
              <a:t> </a:t>
            </a:r>
            <a:r>
              <a:rPr lang="en-US">
                <a:ea typeface="Calibri"/>
                <a:cs typeface="Calibri"/>
              </a:rPr>
              <a:t>and </a:t>
            </a:r>
            <a:r>
              <a:rPr lang="en-US" b="1"/>
              <a:t>resources</a:t>
            </a:r>
            <a:endParaRPr lang="en-US" b="1">
              <a:ea typeface="Calibri"/>
              <a:cs typeface="Calibri"/>
            </a:endParaRPr>
          </a:p>
          <a:p>
            <a:pPr marL="685165" lvl="1" indent="-227965"/>
            <a:r>
              <a:rPr lang="en-US"/>
              <a:t>Proof of </a:t>
            </a:r>
            <a:r>
              <a:rPr lang="en-US" b="1"/>
              <a:t>citizenship </a:t>
            </a:r>
            <a:r>
              <a:rPr lang="en-US"/>
              <a:t>or </a:t>
            </a:r>
            <a:r>
              <a:rPr lang="en-US" b="1"/>
              <a:t>identity</a:t>
            </a:r>
            <a:endParaRPr lang="en-US" b="1">
              <a:ea typeface="Calibri"/>
              <a:cs typeface="Calibri"/>
            </a:endParaRPr>
          </a:p>
          <a:p>
            <a:pPr marL="227965" indent="-227965"/>
            <a:r>
              <a:rPr lang="en-US"/>
              <a:t>Ensure you have </a:t>
            </a:r>
            <a:r>
              <a:rPr lang="en-US" b="1"/>
              <a:t>permission from the client</a:t>
            </a:r>
            <a:r>
              <a:rPr lang="en-US"/>
              <a:t> to submit</a:t>
            </a:r>
            <a:endParaRPr lang="en-US">
              <a:ea typeface="Calibri"/>
              <a:cs typeface="Calibri"/>
            </a:endParaRPr>
          </a:p>
          <a:p>
            <a:pPr marL="227965" indent="-227965"/>
            <a:r>
              <a:rPr lang="en-US" b="1"/>
              <a:t>Write down</a:t>
            </a:r>
            <a:r>
              <a:rPr lang="en-US"/>
              <a:t> the e-form number and password for the client</a:t>
            </a:r>
            <a:endParaRPr lang="en-US">
              <a:ea typeface="Calibri"/>
              <a:cs typeface="Calibri"/>
            </a:endParaRPr>
          </a:p>
          <a:p>
            <a:pPr marL="0" indent="0">
              <a:buNone/>
            </a:pPr>
            <a:endParaRPr lang="en-US"/>
          </a:p>
        </p:txBody>
      </p:sp>
    </p:spTree>
    <p:extLst>
      <p:ext uri="{BB962C8B-B14F-4D97-AF65-F5344CB8AC3E}">
        <p14:creationId xmlns:p14="http://schemas.microsoft.com/office/powerpoint/2010/main" val="29271116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428DF-03A2-6F9B-7963-8E53470303F5}"/>
              </a:ext>
            </a:extLst>
          </p:cNvPr>
          <p:cNvSpPr>
            <a:spLocks noGrp="1"/>
          </p:cNvSpPr>
          <p:nvPr>
            <p:ph type="title"/>
          </p:nvPr>
        </p:nvSpPr>
        <p:spPr/>
        <p:txBody>
          <a:bodyPr/>
          <a:lstStyle/>
          <a:p>
            <a:r>
              <a:rPr lang="en-US"/>
              <a:t>Completing a New Application</a:t>
            </a:r>
          </a:p>
        </p:txBody>
      </p:sp>
      <p:sp>
        <p:nvSpPr>
          <p:cNvPr id="3" name="Footer Placeholder 2">
            <a:extLst>
              <a:ext uri="{FF2B5EF4-FFF2-40B4-BE49-F238E27FC236}">
                <a16:creationId xmlns:a16="http://schemas.microsoft.com/office/drawing/2014/main" id="{0EF71AC4-395E-B54E-B676-043AB2903B08}"/>
              </a:ext>
            </a:extLst>
          </p:cNvPr>
          <p:cNvSpPr>
            <a:spLocks noGrp="1"/>
          </p:cNvSpPr>
          <p:nvPr>
            <p:ph type="ftr" sz="quarter" idx="11"/>
          </p:nvPr>
        </p:nvSpPr>
        <p:spPr/>
        <p:txBody>
          <a:bodyPr/>
          <a:lstStyle/>
          <a:p>
            <a:r>
              <a:rPr lang="en-US">
                <a:latin typeface="Calibri" panose="020F0502020204030204" pitchFamily="34" charset="0"/>
                <a:cs typeface="Calibri" panose="020F0502020204030204" pitchFamily="34" charset="0"/>
              </a:rPr>
              <a:t>(PA DHS, 2018)</a:t>
            </a:r>
          </a:p>
        </p:txBody>
      </p:sp>
      <p:graphicFrame>
        <p:nvGraphicFramePr>
          <p:cNvPr id="5" name="Content Placeholder 4">
            <a:extLst>
              <a:ext uri="{FF2B5EF4-FFF2-40B4-BE49-F238E27FC236}">
                <a16:creationId xmlns:a16="http://schemas.microsoft.com/office/drawing/2014/main" id="{49DBA395-37F5-6E16-32F3-DBE82810D1B8}"/>
              </a:ext>
            </a:extLst>
          </p:cNvPr>
          <p:cNvGraphicFramePr>
            <a:graphicFrameLocks noGrp="1"/>
          </p:cNvGraphicFramePr>
          <p:nvPr>
            <p:ph idx="1"/>
            <p:extLst>
              <p:ext uri="{D42A27DB-BD31-4B8C-83A1-F6EECF244321}">
                <p14:modId xmlns:p14="http://schemas.microsoft.com/office/powerpoint/2010/main" val="173408754"/>
              </p:ext>
            </p:extLst>
          </p:nvPr>
        </p:nvGraphicFramePr>
        <p:xfrm>
          <a:off x="534473" y="1828800"/>
          <a:ext cx="10640403" cy="3983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38146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9F52F-907E-C67F-EF4C-446EF44A3F5E}"/>
              </a:ext>
            </a:extLst>
          </p:cNvPr>
          <p:cNvSpPr>
            <a:spLocks noGrp="1"/>
          </p:cNvSpPr>
          <p:nvPr>
            <p:ph type="title"/>
          </p:nvPr>
        </p:nvSpPr>
        <p:spPr/>
        <p:txBody>
          <a:bodyPr/>
          <a:lstStyle/>
          <a:p>
            <a:r>
              <a:rPr lang="en-US"/>
              <a:t>Completing a New Application</a:t>
            </a:r>
          </a:p>
        </p:txBody>
      </p:sp>
      <p:sp>
        <p:nvSpPr>
          <p:cNvPr id="3" name="Footer Placeholder 2">
            <a:extLst>
              <a:ext uri="{FF2B5EF4-FFF2-40B4-BE49-F238E27FC236}">
                <a16:creationId xmlns:a16="http://schemas.microsoft.com/office/drawing/2014/main" id="{B5CD8471-E21A-EE61-A30F-4855B593872C}"/>
              </a:ext>
            </a:extLst>
          </p:cNvPr>
          <p:cNvSpPr>
            <a:spLocks noGrp="1"/>
          </p:cNvSpPr>
          <p:nvPr>
            <p:ph type="ftr" sz="quarter" idx="11"/>
          </p:nvPr>
        </p:nvSpPr>
        <p:spPr/>
        <p:txBody>
          <a:bodyPr/>
          <a:lstStyle/>
          <a:p>
            <a:r>
              <a:rPr lang="en-US">
                <a:latin typeface="Calibri" panose="020F0502020204030204" pitchFamily="34" charset="0"/>
                <a:cs typeface="Calibri" panose="020F0502020204030204" pitchFamily="34" charset="0"/>
              </a:rPr>
              <a:t>(PA DHS, </a:t>
            </a:r>
            <a:r>
              <a:rPr lang="en-US">
                <a:latin typeface="Calibri" panose="020F0502020204030204" pitchFamily="34" charset="0"/>
                <a:ea typeface="Calibri" panose="020F0502020204030204" pitchFamily="34" charset="0"/>
                <a:cs typeface="Calibri" panose="020F0502020204030204" pitchFamily="34" charset="0"/>
              </a:rPr>
              <a:t>2018</a:t>
            </a:r>
            <a:r>
              <a:rPr lang="en-US">
                <a:latin typeface="Calibri" panose="020F0502020204030204" pitchFamily="34" charset="0"/>
                <a:cs typeface="Calibri" panose="020F0502020204030204" pitchFamily="34" charset="0"/>
              </a:rPr>
              <a:t>)</a:t>
            </a:r>
          </a:p>
        </p:txBody>
      </p:sp>
      <p:graphicFrame>
        <p:nvGraphicFramePr>
          <p:cNvPr id="5" name="Content Placeholder 4">
            <a:extLst>
              <a:ext uri="{FF2B5EF4-FFF2-40B4-BE49-F238E27FC236}">
                <a16:creationId xmlns:a16="http://schemas.microsoft.com/office/drawing/2014/main" id="{FA53832E-2904-E115-7D9F-00CE4427E796}"/>
              </a:ext>
            </a:extLst>
          </p:cNvPr>
          <p:cNvGraphicFramePr>
            <a:graphicFrameLocks/>
          </p:cNvGraphicFramePr>
          <p:nvPr>
            <p:extLst>
              <p:ext uri="{D42A27DB-BD31-4B8C-83A1-F6EECF244321}">
                <p14:modId xmlns:p14="http://schemas.microsoft.com/office/powerpoint/2010/main" val="1529932128"/>
              </p:ext>
            </p:extLst>
          </p:nvPr>
        </p:nvGraphicFramePr>
        <p:xfrm>
          <a:off x="579549" y="1882469"/>
          <a:ext cx="10515600" cy="38165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28221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B467B-A7CB-2E42-AE0A-DEA822508161}"/>
              </a:ext>
            </a:extLst>
          </p:cNvPr>
          <p:cNvSpPr>
            <a:spLocks noGrp="1"/>
          </p:cNvSpPr>
          <p:nvPr>
            <p:ph type="title"/>
          </p:nvPr>
        </p:nvSpPr>
        <p:spPr/>
        <p:txBody>
          <a:bodyPr/>
          <a:lstStyle/>
          <a:p>
            <a:r>
              <a:rPr lang="en-US"/>
              <a:t>Completing a New Application</a:t>
            </a:r>
          </a:p>
        </p:txBody>
      </p:sp>
      <p:sp>
        <p:nvSpPr>
          <p:cNvPr id="3" name="Footer Placeholder 2">
            <a:extLst>
              <a:ext uri="{FF2B5EF4-FFF2-40B4-BE49-F238E27FC236}">
                <a16:creationId xmlns:a16="http://schemas.microsoft.com/office/drawing/2014/main" id="{D0D0AC3D-FAEE-5D97-D08E-595B4B5DA746}"/>
              </a:ext>
            </a:extLst>
          </p:cNvPr>
          <p:cNvSpPr>
            <a:spLocks noGrp="1"/>
          </p:cNvSpPr>
          <p:nvPr>
            <p:ph type="ftr" sz="quarter" idx="11"/>
          </p:nvPr>
        </p:nvSpPr>
        <p:spPr/>
        <p:txBody>
          <a:bodyPr/>
          <a:lstStyle/>
          <a:p>
            <a:endParaRPr lang="en-US">
              <a:latin typeface="Calibri" panose="020F0502020204030204" pitchFamily="34" charset="0"/>
              <a:ea typeface="Calibri" panose="020F0502020204030204" pitchFamily="34" charset="0"/>
              <a:cs typeface="Calibri" panose="020F0502020204030204" pitchFamily="34" charset="0"/>
            </a:endParaRPr>
          </a:p>
          <a:p>
            <a:r>
              <a:rPr lang="en-US">
                <a:latin typeface="Calibri" panose="020F0502020204030204" pitchFamily="34" charset="0"/>
                <a:cs typeface="Calibri" panose="020F0502020204030204" pitchFamily="34" charset="0"/>
              </a:rPr>
              <a:t>(PA DHS, 2018)</a:t>
            </a:r>
          </a:p>
        </p:txBody>
      </p:sp>
      <p:graphicFrame>
        <p:nvGraphicFramePr>
          <p:cNvPr id="8" name="Content Placeholder 4">
            <a:extLst>
              <a:ext uri="{FF2B5EF4-FFF2-40B4-BE49-F238E27FC236}">
                <a16:creationId xmlns:a16="http://schemas.microsoft.com/office/drawing/2014/main" id="{ACFC8E82-E51A-BC2D-92E3-4D55486C32CE}"/>
              </a:ext>
            </a:extLst>
          </p:cNvPr>
          <p:cNvGraphicFramePr>
            <a:graphicFrameLocks/>
          </p:cNvGraphicFramePr>
          <p:nvPr>
            <p:extLst>
              <p:ext uri="{D42A27DB-BD31-4B8C-83A1-F6EECF244321}">
                <p14:modId xmlns:p14="http://schemas.microsoft.com/office/powerpoint/2010/main" val="3876359358"/>
              </p:ext>
            </p:extLst>
          </p:nvPr>
        </p:nvGraphicFramePr>
        <p:xfrm>
          <a:off x="672613" y="1817567"/>
          <a:ext cx="10515600" cy="39133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549801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7A9EB-A763-3675-7DB1-D246FF91D01A}"/>
              </a:ext>
            </a:extLst>
          </p:cNvPr>
          <p:cNvSpPr>
            <a:spLocks noGrp="1"/>
          </p:cNvSpPr>
          <p:nvPr>
            <p:ph type="title"/>
          </p:nvPr>
        </p:nvSpPr>
        <p:spPr/>
        <p:txBody>
          <a:bodyPr/>
          <a:lstStyle/>
          <a:p>
            <a:r>
              <a:rPr lang="en-US" dirty="0">
                <a:latin typeface="Calibri"/>
                <a:ea typeface="Calibri"/>
                <a:cs typeface="Calibri"/>
              </a:rPr>
              <a:t>Common Needed Paperwork</a:t>
            </a:r>
          </a:p>
        </p:txBody>
      </p:sp>
      <p:sp>
        <p:nvSpPr>
          <p:cNvPr id="3" name="Footer Placeholder 2">
            <a:extLst>
              <a:ext uri="{FF2B5EF4-FFF2-40B4-BE49-F238E27FC236}">
                <a16:creationId xmlns:a16="http://schemas.microsoft.com/office/drawing/2014/main" id="{BD8451FA-3FAD-61CF-8F62-B9A0E721AAFF}"/>
              </a:ext>
            </a:extLst>
          </p:cNvPr>
          <p:cNvSpPr>
            <a:spLocks noGrp="1"/>
          </p:cNvSpPr>
          <p:nvPr>
            <p:ph type="ftr" sz="quarter" idx="11"/>
          </p:nvPr>
        </p:nvSpPr>
        <p:spPr/>
        <p:txBody>
          <a:bodyPr/>
          <a:lstStyle/>
          <a:p>
            <a:r>
              <a:rPr lang="en-US"/>
              <a:t>Citation</a:t>
            </a:r>
            <a:endParaRPr lang="en-US">
              <a:solidFill>
                <a:schemeClr val="tx1"/>
              </a:solidFill>
            </a:endParaRPr>
          </a:p>
        </p:txBody>
      </p:sp>
      <p:graphicFrame>
        <p:nvGraphicFramePr>
          <p:cNvPr id="5" name="Diagram 4">
            <a:extLst>
              <a:ext uri="{FF2B5EF4-FFF2-40B4-BE49-F238E27FC236}">
                <a16:creationId xmlns:a16="http://schemas.microsoft.com/office/drawing/2014/main" id="{C2E5DC62-9A3C-65F3-7F76-7E534D2C45AE}"/>
              </a:ext>
            </a:extLst>
          </p:cNvPr>
          <p:cNvGraphicFramePr/>
          <p:nvPr>
            <p:extLst>
              <p:ext uri="{D42A27DB-BD31-4B8C-83A1-F6EECF244321}">
                <p14:modId xmlns:p14="http://schemas.microsoft.com/office/powerpoint/2010/main" val="2693793697"/>
              </p:ext>
            </p:extLst>
          </p:nvPr>
        </p:nvGraphicFramePr>
        <p:xfrm>
          <a:off x="838201" y="1446531"/>
          <a:ext cx="10515599" cy="48021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66779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6D406-97AA-8B5C-D8C5-417B70E09C65}"/>
              </a:ext>
            </a:extLst>
          </p:cNvPr>
          <p:cNvSpPr>
            <a:spLocks noGrp="1"/>
          </p:cNvSpPr>
          <p:nvPr>
            <p:ph type="title"/>
          </p:nvPr>
        </p:nvSpPr>
        <p:spPr>
          <a:xfrm>
            <a:off x="585395" y="386345"/>
            <a:ext cx="4998719" cy="1600200"/>
          </a:xfrm>
        </p:spPr>
        <p:txBody>
          <a:bodyPr vert="horz" lIns="91440" tIns="45720" rIns="91440" bIns="45720" rtlCol="0" anchor="ctr">
            <a:normAutofit/>
          </a:bodyPr>
          <a:lstStyle/>
          <a:p>
            <a:r>
              <a:rPr lang="en-US" sz="4400"/>
              <a:t>Benefits Renewal</a:t>
            </a:r>
          </a:p>
        </p:txBody>
      </p:sp>
      <p:sp>
        <p:nvSpPr>
          <p:cNvPr id="5" name="Footer Placeholder 4">
            <a:extLst>
              <a:ext uri="{FF2B5EF4-FFF2-40B4-BE49-F238E27FC236}">
                <a16:creationId xmlns:a16="http://schemas.microsoft.com/office/drawing/2014/main" id="{F3378726-1E1B-828F-C870-823D892EACAE}"/>
              </a:ext>
            </a:extLst>
          </p:cNvPr>
          <p:cNvSpPr>
            <a:spLocks noGrp="1"/>
          </p:cNvSpPr>
          <p:nvPr>
            <p:ph type="ftr" sz="quarter" idx="11"/>
          </p:nvPr>
        </p:nvSpPr>
        <p:spPr/>
        <p:txBody>
          <a:bodyPr/>
          <a:lstStyle/>
          <a:p>
            <a:r>
              <a:rPr lang="en-US"/>
              <a:t>(PA DHS, 2018)</a:t>
            </a:r>
          </a:p>
        </p:txBody>
      </p:sp>
      <p:pic>
        <p:nvPicPr>
          <p:cNvPr id="6" name="object 2">
            <a:extLst>
              <a:ext uri="{FF2B5EF4-FFF2-40B4-BE49-F238E27FC236}">
                <a16:creationId xmlns:a16="http://schemas.microsoft.com/office/drawing/2014/main" id="{D7E15A6F-D660-2222-AA31-A79961D2A2A3}"/>
              </a:ext>
            </a:extLst>
          </p:cNvPr>
          <p:cNvPicPr>
            <a:picLocks noGrp="1"/>
          </p:cNvPicPr>
          <p:nvPr>
            <p:ph type="pic" sz="quarter" idx="10"/>
          </p:nvPr>
        </p:nvPicPr>
        <p:blipFill rotWithShape="1">
          <a:blip r:embed="rId3" cstate="print"/>
          <a:srcRect l="27181" t="42739" r="5002" b="33912"/>
          <a:stretch>
            <a:fillRect/>
          </a:stretch>
        </p:blipFill>
        <p:spPr>
          <a:xfrm>
            <a:off x="331004" y="2716496"/>
            <a:ext cx="5507502" cy="1828162"/>
          </a:xfrm>
          <a:prstGeom prst="rect">
            <a:avLst/>
          </a:prstGeom>
        </p:spPr>
      </p:pic>
      <p:sp>
        <p:nvSpPr>
          <p:cNvPr id="7" name="Rectangle 6">
            <a:extLst>
              <a:ext uri="{FF2B5EF4-FFF2-40B4-BE49-F238E27FC236}">
                <a16:creationId xmlns:a16="http://schemas.microsoft.com/office/drawing/2014/main" id="{69B3FD47-FA8C-D211-0044-46B250078107}"/>
              </a:ext>
            </a:extLst>
          </p:cNvPr>
          <p:cNvSpPr/>
          <p:nvPr/>
        </p:nvSpPr>
        <p:spPr>
          <a:xfrm>
            <a:off x="3503880" y="3764580"/>
            <a:ext cx="1778400" cy="5328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Content Placeholder 1">
            <a:extLst>
              <a:ext uri="{FF2B5EF4-FFF2-40B4-BE49-F238E27FC236}">
                <a16:creationId xmlns:a16="http://schemas.microsoft.com/office/drawing/2014/main" id="{DE5D5CF9-1D47-B7AB-6069-C4E9CD4713E9}"/>
              </a:ext>
            </a:extLst>
          </p:cNvPr>
          <p:cNvGraphicFramePr>
            <a:graphicFrameLocks/>
          </p:cNvGraphicFramePr>
          <p:nvPr>
            <p:extLst>
              <p:ext uri="{D42A27DB-BD31-4B8C-83A1-F6EECF244321}">
                <p14:modId xmlns:p14="http://schemas.microsoft.com/office/powerpoint/2010/main" val="1881130815"/>
              </p:ext>
            </p:extLst>
          </p:nvPr>
        </p:nvGraphicFramePr>
        <p:xfrm>
          <a:off x="6066655" y="1527513"/>
          <a:ext cx="5794341" cy="38029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840791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9A5CF-D7E4-813E-2589-7A939A9177D1}"/>
              </a:ext>
            </a:extLst>
          </p:cNvPr>
          <p:cNvSpPr>
            <a:spLocks noGrp="1"/>
          </p:cNvSpPr>
          <p:nvPr>
            <p:ph type="title"/>
          </p:nvPr>
        </p:nvSpPr>
        <p:spPr/>
        <p:txBody>
          <a:bodyPr/>
          <a:lstStyle/>
          <a:p>
            <a:r>
              <a:rPr lang="en-US"/>
              <a:t>Submitting Applications</a:t>
            </a:r>
          </a:p>
        </p:txBody>
      </p:sp>
      <p:sp>
        <p:nvSpPr>
          <p:cNvPr id="3" name="Footer Placeholder 2">
            <a:extLst>
              <a:ext uri="{FF2B5EF4-FFF2-40B4-BE49-F238E27FC236}">
                <a16:creationId xmlns:a16="http://schemas.microsoft.com/office/drawing/2014/main" id="{DDE13DFE-5353-1D80-E20F-800C3CEC95E2}"/>
              </a:ext>
            </a:extLst>
          </p:cNvPr>
          <p:cNvSpPr>
            <a:spLocks noGrp="1"/>
          </p:cNvSpPr>
          <p:nvPr>
            <p:ph type="ftr" sz="quarter" idx="11"/>
          </p:nvPr>
        </p:nvSpPr>
        <p:spPr/>
        <p:txBody>
          <a:bodyPr/>
          <a:lstStyle/>
          <a:p>
            <a:r>
              <a:rPr lang="en-US">
                <a:latin typeface="Calibri" panose="020F0502020204030204" pitchFamily="34" charset="0"/>
                <a:ea typeface="Calibri" panose="020F0502020204030204" pitchFamily="34" charset="0"/>
                <a:cs typeface="Calibri" panose="020F0502020204030204" pitchFamily="34" charset="0"/>
              </a:rPr>
              <a:t>(PA DHS, 2018)</a:t>
            </a:r>
          </a:p>
        </p:txBody>
      </p:sp>
      <p:sp>
        <p:nvSpPr>
          <p:cNvPr id="4" name="Text Placeholder 3">
            <a:extLst>
              <a:ext uri="{FF2B5EF4-FFF2-40B4-BE49-F238E27FC236}">
                <a16:creationId xmlns:a16="http://schemas.microsoft.com/office/drawing/2014/main" id="{BC6EA316-D969-44A2-4532-BD9EC73B2E97}"/>
              </a:ext>
            </a:extLst>
          </p:cNvPr>
          <p:cNvSpPr>
            <a:spLocks noGrp="1"/>
          </p:cNvSpPr>
          <p:nvPr>
            <p:ph type="body" sz="quarter" idx="12"/>
          </p:nvPr>
        </p:nvSpPr>
        <p:spPr>
          <a:xfrm>
            <a:off x="618186" y="1858434"/>
            <a:ext cx="10735614" cy="3937059"/>
          </a:xfrm>
        </p:spPr>
        <p:txBody>
          <a:bodyPr>
            <a:normAutofit fontScale="92500" lnSpcReduction="10000"/>
          </a:bodyPr>
          <a:lstStyle/>
          <a:p>
            <a:pPr marL="227965" indent="-227965"/>
            <a:r>
              <a:rPr lang="en-US" b="1"/>
              <a:t>Save</a:t>
            </a:r>
            <a:r>
              <a:rPr lang="en-US"/>
              <a:t> or </a:t>
            </a:r>
            <a:r>
              <a:rPr lang="en-US" b="1"/>
              <a:t>print</a:t>
            </a:r>
            <a:r>
              <a:rPr lang="en-US"/>
              <a:t> the application</a:t>
            </a:r>
            <a:endParaRPr lang="en-US">
              <a:ea typeface="Calibri"/>
              <a:cs typeface="Calibri"/>
            </a:endParaRPr>
          </a:p>
          <a:p>
            <a:pPr marL="227965" indent="-227965"/>
            <a:r>
              <a:rPr lang="en-US"/>
              <a:t>No information can be changed </a:t>
            </a:r>
            <a:r>
              <a:rPr lang="en-US" b="1"/>
              <a:t>after submission</a:t>
            </a:r>
            <a:endParaRPr lang="en-US">
              <a:ea typeface="Calibri"/>
              <a:cs typeface="Calibri"/>
            </a:endParaRPr>
          </a:p>
          <a:p>
            <a:pPr marL="227965" indent="-227965"/>
            <a:r>
              <a:rPr lang="en-US"/>
              <a:t>The "</a:t>
            </a:r>
            <a:r>
              <a:rPr lang="en-US" b="1"/>
              <a:t>View Summary</a:t>
            </a:r>
            <a:r>
              <a:rPr lang="en-US"/>
              <a:t>" button will provide a summary of the </a:t>
            </a:r>
            <a:br>
              <a:rPr lang="en-US"/>
            </a:br>
            <a:r>
              <a:rPr lang="en-US"/>
              <a:t>submitted application</a:t>
            </a:r>
            <a:endParaRPr lang="en-US">
              <a:ea typeface="Calibri"/>
              <a:cs typeface="Calibri"/>
            </a:endParaRPr>
          </a:p>
          <a:p>
            <a:pPr marL="227965" indent="-227965"/>
            <a:r>
              <a:rPr lang="en-US"/>
              <a:t>The "</a:t>
            </a:r>
            <a:r>
              <a:rPr lang="en-US" b="1"/>
              <a:t>View Required Documents</a:t>
            </a:r>
            <a:r>
              <a:rPr lang="en-US"/>
              <a:t>" button will show any necessary verification documents</a:t>
            </a:r>
            <a:endParaRPr lang="en-US">
              <a:ea typeface="Calibri"/>
              <a:cs typeface="Calibri"/>
            </a:endParaRPr>
          </a:p>
          <a:p>
            <a:pPr marL="685165" lvl="1" indent="-227965">
              <a:spcAft>
                <a:spcPts val="0"/>
              </a:spcAft>
            </a:pPr>
            <a:r>
              <a:rPr lang="en-US"/>
              <a:t>If </a:t>
            </a:r>
            <a:r>
              <a:rPr lang="en-US" b="1"/>
              <a:t>no verification</a:t>
            </a:r>
            <a:r>
              <a:rPr lang="en-US"/>
              <a:t> is needed, COMPASS will indicate this by leaving the list </a:t>
            </a:r>
            <a:r>
              <a:rPr lang="en-US" b="1"/>
              <a:t>blank</a:t>
            </a:r>
            <a:endParaRPr lang="en-US">
              <a:ea typeface="Calibri"/>
              <a:cs typeface="Calibri"/>
            </a:endParaRPr>
          </a:p>
          <a:p>
            <a:pPr marL="685165" lvl="1" indent="-227965">
              <a:spcAft>
                <a:spcPts val="0"/>
              </a:spcAft>
            </a:pPr>
            <a:r>
              <a:rPr lang="en-US"/>
              <a:t>The "</a:t>
            </a:r>
            <a:r>
              <a:rPr lang="en-US" b="1"/>
              <a:t>Attach A File</a:t>
            </a:r>
            <a:r>
              <a:rPr lang="en-US"/>
              <a:t>" button can be used to submit verification </a:t>
            </a:r>
            <a:r>
              <a:rPr lang="en-US" b="1"/>
              <a:t>documents</a:t>
            </a:r>
            <a:endParaRPr lang="en-US">
              <a:ea typeface="Calibri"/>
              <a:cs typeface="Calibri"/>
            </a:endParaRPr>
          </a:p>
          <a:p>
            <a:pPr marL="0" indent="0">
              <a:buNone/>
            </a:pPr>
            <a:endParaRPr lang="en-US"/>
          </a:p>
        </p:txBody>
      </p:sp>
    </p:spTree>
    <p:extLst>
      <p:ext uri="{BB962C8B-B14F-4D97-AF65-F5344CB8AC3E}">
        <p14:creationId xmlns:p14="http://schemas.microsoft.com/office/powerpoint/2010/main" val="802844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1CCE5-29E1-B3CC-CE76-A4E4755B68ED}"/>
              </a:ext>
            </a:extLst>
          </p:cNvPr>
          <p:cNvSpPr>
            <a:spLocks noGrp="1"/>
          </p:cNvSpPr>
          <p:nvPr>
            <p:ph type="title"/>
          </p:nvPr>
        </p:nvSpPr>
        <p:spPr/>
        <p:txBody>
          <a:bodyPr/>
          <a:lstStyle/>
          <a:p>
            <a:r>
              <a:rPr lang="en-US"/>
              <a:t>Why Community Partner Status Matters</a:t>
            </a:r>
          </a:p>
        </p:txBody>
      </p:sp>
      <p:graphicFrame>
        <p:nvGraphicFramePr>
          <p:cNvPr id="5" name="Diagram 4">
            <a:extLst>
              <a:ext uri="{FF2B5EF4-FFF2-40B4-BE49-F238E27FC236}">
                <a16:creationId xmlns:a16="http://schemas.microsoft.com/office/drawing/2014/main" id="{01D433CE-DB30-9BEA-EE23-5DB4E5371159}"/>
              </a:ext>
            </a:extLst>
          </p:cNvPr>
          <p:cNvGraphicFramePr/>
          <p:nvPr>
            <p:extLst>
              <p:ext uri="{D42A27DB-BD31-4B8C-83A1-F6EECF244321}">
                <p14:modId xmlns:p14="http://schemas.microsoft.com/office/powerpoint/2010/main" val="3963463879"/>
              </p:ext>
            </p:extLst>
          </p:nvPr>
        </p:nvGraphicFramePr>
        <p:xfrm>
          <a:off x="412750" y="1955801"/>
          <a:ext cx="11366500" cy="3972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206552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679936E9-3D3A-8BAD-2841-7355747B8C19}"/>
              </a:ext>
            </a:extLst>
          </p:cNvPr>
          <p:cNvSpPr>
            <a:spLocks noGrp="1"/>
          </p:cNvSpPr>
          <p:nvPr>
            <p:ph type="title"/>
          </p:nvPr>
        </p:nvSpPr>
        <p:spPr>
          <a:xfrm>
            <a:off x="838200" y="365125"/>
            <a:ext cx="10515600" cy="1325563"/>
          </a:xfrm>
        </p:spPr>
        <p:txBody>
          <a:bodyPr anchor="ctr">
            <a:normAutofit/>
          </a:bodyPr>
          <a:lstStyle/>
          <a:p>
            <a:r>
              <a:rPr lang="en-US" b="1">
                <a:latin typeface="Calibri" panose="020F0502020204030204" pitchFamily="34" charset="0"/>
                <a:ea typeface="Calibri" panose="020F0502020204030204" pitchFamily="34" charset="0"/>
                <a:cs typeface="Calibri" panose="020F0502020204030204" pitchFamily="34" charset="0"/>
              </a:rPr>
              <a:t>Discussion Question</a:t>
            </a:r>
          </a:p>
        </p:txBody>
      </p:sp>
      <p:sp>
        <p:nvSpPr>
          <p:cNvPr id="2" name="Content Placeholder 1">
            <a:extLst>
              <a:ext uri="{FF2B5EF4-FFF2-40B4-BE49-F238E27FC236}">
                <a16:creationId xmlns:a16="http://schemas.microsoft.com/office/drawing/2014/main" id="{CE44D983-DBFE-B12D-A080-EBC0DEBC8347}"/>
              </a:ext>
            </a:extLst>
          </p:cNvPr>
          <p:cNvSpPr>
            <a:spLocks noGrp="1"/>
          </p:cNvSpPr>
          <p:nvPr>
            <p:ph sz="half" idx="1"/>
          </p:nvPr>
        </p:nvSpPr>
        <p:spPr>
          <a:xfrm>
            <a:off x="636181" y="2591435"/>
            <a:ext cx="5181600" cy="3901440"/>
          </a:xfrm>
        </p:spPr>
        <p:txBody>
          <a:bodyPr>
            <a:normAutofit/>
          </a:bodyPr>
          <a:lstStyle/>
          <a:p>
            <a:pPr marL="0" indent="0" algn="ctr">
              <a:buNone/>
            </a:pPr>
            <a:r>
              <a:rPr lang="en-US" sz="3400"/>
              <a:t>How does your COE currently </a:t>
            </a:r>
            <a:r>
              <a:rPr lang="en-US" sz="3400" b="1"/>
              <a:t>support access </a:t>
            </a:r>
            <a:r>
              <a:rPr lang="en-US" sz="3400"/>
              <a:t>to benefits?</a:t>
            </a:r>
          </a:p>
          <a:p>
            <a:pPr marL="0" indent="0" algn="ctr">
              <a:buNone/>
            </a:pPr>
            <a:endParaRPr lang="en-US">
              <a:latin typeface="Calibri" panose="020F0502020204030204" pitchFamily="34" charset="0"/>
              <a:ea typeface="Calibri" panose="020F0502020204030204" pitchFamily="34" charset="0"/>
              <a:cs typeface="Calibri" panose="020F0502020204030204" pitchFamily="34" charset="0"/>
            </a:endParaRPr>
          </a:p>
        </p:txBody>
      </p:sp>
      <p:pic>
        <p:nvPicPr>
          <p:cNvPr id="12" name="Content Placeholder 11" descr="Yellow and blue symbols">
            <a:extLst>
              <a:ext uri="{FF2B5EF4-FFF2-40B4-BE49-F238E27FC236}">
                <a16:creationId xmlns:a16="http://schemas.microsoft.com/office/drawing/2014/main" id="{D97622D0-83BB-77D1-5F3D-8EDB1370F464}"/>
              </a:ext>
            </a:extLst>
          </p:cNvPr>
          <p:cNvPicPr>
            <a:picLocks noGrp="1" noChangeAspect="1"/>
          </p:cNvPicPr>
          <p:nvPr>
            <p:ph sz="half" idx="2"/>
          </p:nvPr>
        </p:nvPicPr>
        <p:blipFill>
          <a:blip r:embed="rId4"/>
          <a:stretch/>
        </p:blipFill>
        <p:spPr>
          <a:xfrm>
            <a:off x="6706697" y="1930399"/>
            <a:ext cx="4849122" cy="3709579"/>
          </a:xfrm>
          <a:noFill/>
        </p:spPr>
      </p:pic>
    </p:spTree>
    <p:custDataLst>
      <p:tags r:id="rId1"/>
    </p:custDataLst>
    <p:extLst>
      <p:ext uri="{BB962C8B-B14F-4D97-AF65-F5344CB8AC3E}">
        <p14:creationId xmlns:p14="http://schemas.microsoft.com/office/powerpoint/2010/main" val="3149324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57B64D-DF99-0163-2486-97F7FA34DA9D}"/>
              </a:ext>
            </a:extLst>
          </p:cNvPr>
          <p:cNvSpPr>
            <a:spLocks noGrp="1"/>
          </p:cNvSpPr>
          <p:nvPr>
            <p:ph type="title"/>
          </p:nvPr>
        </p:nvSpPr>
        <p:spPr>
          <a:xfrm>
            <a:off x="825499" y="365033"/>
            <a:ext cx="9631680" cy="914400"/>
          </a:xfrm>
        </p:spPr>
        <p:txBody>
          <a:bodyPr anchor="ctr">
            <a:normAutofit/>
          </a:bodyPr>
          <a:lstStyle/>
          <a:p>
            <a:r>
              <a:rPr lang="en-US" sz="3733" b="1">
                <a:latin typeface="Calibri" panose="020F0502020204030204" pitchFamily="34" charset="0"/>
                <a:ea typeface="Calibri" panose="020F0502020204030204" pitchFamily="34" charset="0"/>
                <a:cs typeface="Calibri" panose="020F0502020204030204" pitchFamily="34" charset="0"/>
              </a:rPr>
              <a:t>Disclosures</a:t>
            </a:r>
            <a:endParaRPr lang="en-US" sz="4267" b="1">
              <a:latin typeface="Calibri" panose="020F0502020204030204" pitchFamily="34" charset="0"/>
              <a:ea typeface="Calibri" panose="020F0502020204030204" pitchFamily="34" charset="0"/>
              <a:cs typeface="Calibri" panose="020F0502020204030204" pitchFamily="34" charset="0"/>
            </a:endParaRPr>
          </a:p>
        </p:txBody>
      </p:sp>
      <p:sp>
        <p:nvSpPr>
          <p:cNvPr id="2" name="Content Placeholder 1">
            <a:extLst>
              <a:ext uri="{FF2B5EF4-FFF2-40B4-BE49-F238E27FC236}">
                <a16:creationId xmlns:a16="http://schemas.microsoft.com/office/drawing/2014/main" id="{433177B3-3ADE-72AD-E133-3B840E8AB0C3}"/>
              </a:ext>
            </a:extLst>
          </p:cNvPr>
          <p:cNvSpPr>
            <a:spLocks noGrp="1"/>
          </p:cNvSpPr>
          <p:nvPr>
            <p:ph idx="1"/>
          </p:nvPr>
        </p:nvSpPr>
        <p:spPr>
          <a:xfrm>
            <a:off x="825499" y="2289048"/>
            <a:ext cx="10099799" cy="3434858"/>
          </a:xfrm>
        </p:spPr>
        <p:txBody>
          <a:bodyPr vert="horz" lIns="91440" tIns="45720" rIns="91440" bIns="45720" rtlCol="0">
            <a:normAutofit/>
          </a:bodyPr>
          <a:lstStyle/>
          <a:p>
            <a:r>
              <a:rPr lang="en-US" sz="2667">
                <a:latin typeface="Calibri" panose="020F0502020204030204" pitchFamily="34" charset="0"/>
                <a:ea typeface="Calibri" panose="020F0502020204030204" pitchFamily="34" charset="0"/>
                <a:cs typeface="Calibri" panose="020F0502020204030204" pitchFamily="34" charset="0"/>
              </a:rPr>
              <a:t>No members of the planning committee, speakers, presenters, authors, content reviewers, and/or anyone else in a position to control the content of this education activity have relevant financial relationships with any entity producing, marketing, re-selling, or distributing health care goods or services, used on, or consumed by, clients to disclose.</a:t>
            </a:r>
          </a:p>
          <a:p>
            <a:endParaRPr lang="en-US" sz="2667"/>
          </a:p>
        </p:txBody>
      </p:sp>
    </p:spTree>
    <p:custDataLst>
      <p:tags r:id="rId1"/>
    </p:custDataLst>
    <p:extLst>
      <p:ext uri="{BB962C8B-B14F-4D97-AF65-F5344CB8AC3E}">
        <p14:creationId xmlns:p14="http://schemas.microsoft.com/office/powerpoint/2010/main" val="25405130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ABC78-DA6A-511F-A4D6-968028D5836B}"/>
              </a:ext>
            </a:extLst>
          </p:cNvPr>
          <p:cNvSpPr>
            <a:spLocks noGrp="1"/>
          </p:cNvSpPr>
          <p:nvPr>
            <p:ph type="ctrTitle"/>
          </p:nvPr>
        </p:nvSpPr>
        <p:spPr/>
        <p:txBody>
          <a:bodyPr/>
          <a:lstStyle/>
          <a:p>
            <a:r>
              <a:rPr lang="en-US"/>
              <a:t>Practice</a:t>
            </a:r>
          </a:p>
        </p:txBody>
      </p:sp>
      <p:sp>
        <p:nvSpPr>
          <p:cNvPr id="4" name="Footer Placeholder 3">
            <a:extLst>
              <a:ext uri="{FF2B5EF4-FFF2-40B4-BE49-F238E27FC236}">
                <a16:creationId xmlns:a16="http://schemas.microsoft.com/office/drawing/2014/main" id="{C5DBBC13-DD9C-9EAB-C157-424566A0D6C8}"/>
              </a:ext>
            </a:extLst>
          </p:cNvPr>
          <p:cNvSpPr>
            <a:spLocks noGrp="1"/>
          </p:cNvSpPr>
          <p:nvPr>
            <p:ph type="ftr" sz="quarter" idx="10"/>
          </p:nvPr>
        </p:nvSpPr>
        <p:spPr/>
        <p:txBody>
          <a:bodyPr/>
          <a:lstStyle/>
          <a:p>
            <a:r>
              <a:rPr lang="en-US">
                <a:solidFill>
                  <a:srgbClr val="003594"/>
                </a:solidFill>
              </a:rPr>
              <a:t>Citation</a:t>
            </a:r>
          </a:p>
        </p:txBody>
      </p:sp>
    </p:spTree>
    <p:extLst>
      <p:ext uri="{BB962C8B-B14F-4D97-AF65-F5344CB8AC3E}">
        <p14:creationId xmlns:p14="http://schemas.microsoft.com/office/powerpoint/2010/main" val="24406051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295F87-90B7-ECF6-A87E-8731F9DC5A1D}"/>
              </a:ext>
            </a:extLst>
          </p:cNvPr>
          <p:cNvSpPr>
            <a:spLocks noGrp="1"/>
          </p:cNvSpPr>
          <p:nvPr>
            <p:ph type="body" sz="half" idx="2"/>
          </p:nvPr>
        </p:nvSpPr>
        <p:spPr>
          <a:xfrm>
            <a:off x="8362021" y="1340541"/>
            <a:ext cx="3657600" cy="3811588"/>
          </a:xfrm>
        </p:spPr>
        <p:txBody>
          <a:bodyPr>
            <a:normAutofit/>
          </a:bodyPr>
          <a:lstStyle/>
          <a:p>
            <a:r>
              <a:rPr lang="en-US" sz="4400"/>
              <a:t>Case Study</a:t>
            </a:r>
          </a:p>
        </p:txBody>
      </p:sp>
      <p:sp>
        <p:nvSpPr>
          <p:cNvPr id="5" name="TextBox 4">
            <a:extLst>
              <a:ext uri="{FF2B5EF4-FFF2-40B4-BE49-F238E27FC236}">
                <a16:creationId xmlns:a16="http://schemas.microsoft.com/office/drawing/2014/main" id="{1B996F9B-8648-196C-F505-4B6E28E816B4}"/>
              </a:ext>
            </a:extLst>
          </p:cNvPr>
          <p:cNvSpPr txBox="1"/>
          <p:nvPr/>
        </p:nvSpPr>
        <p:spPr>
          <a:xfrm>
            <a:off x="454105" y="920621"/>
            <a:ext cx="6957811" cy="5016758"/>
          </a:xfrm>
          <a:prstGeom prst="rect">
            <a:avLst/>
          </a:prstGeom>
          <a:noFill/>
        </p:spPr>
        <p:txBody>
          <a:bodyPr wrap="square">
            <a:spAutoFit/>
          </a:bodyPr>
          <a:lstStyle/>
          <a:p>
            <a:pPr marL="0" indent="0">
              <a:buNone/>
            </a:pPr>
            <a:r>
              <a:rPr lang="en-US" sz="2000">
                <a:latin typeface="Calibri" panose="020F0502020204030204" pitchFamily="34" charset="0"/>
                <a:ea typeface="Calibri" panose="020F0502020204030204" pitchFamily="34" charset="0"/>
                <a:cs typeface="Calibri" panose="020F0502020204030204" pitchFamily="34" charset="0"/>
              </a:rPr>
              <a:t>Maria is a 38-year-old client receiving medications for opioid use disorder (MOUD) through a Center of Excellence. She recently lost her </a:t>
            </a:r>
            <a:r>
              <a:rPr lang="en-US" sz="2000" b="1">
                <a:latin typeface="Calibri" panose="020F0502020204030204" pitchFamily="34" charset="0"/>
                <a:ea typeface="Calibri" panose="020F0502020204030204" pitchFamily="34" charset="0"/>
                <a:cs typeface="Calibri" panose="020F0502020204030204" pitchFamily="34" charset="0"/>
              </a:rPr>
              <a:t>SNAP benefits </a:t>
            </a:r>
            <a:r>
              <a:rPr lang="en-US" sz="2000">
                <a:latin typeface="Calibri" panose="020F0502020204030204" pitchFamily="34" charset="0"/>
                <a:ea typeface="Calibri" panose="020F0502020204030204" pitchFamily="34" charset="0"/>
                <a:cs typeface="Calibri" panose="020F0502020204030204" pitchFamily="34" charset="0"/>
              </a:rPr>
              <a:t>and is unsure whether her </a:t>
            </a:r>
            <a:r>
              <a:rPr lang="en-US" sz="2000" b="1">
                <a:latin typeface="Calibri" panose="020F0502020204030204" pitchFamily="34" charset="0"/>
                <a:ea typeface="Calibri" panose="020F0502020204030204" pitchFamily="34" charset="0"/>
                <a:cs typeface="Calibri" panose="020F0502020204030204" pitchFamily="34" charset="0"/>
              </a:rPr>
              <a:t>Medical Assistance (MA) coverage </a:t>
            </a:r>
            <a:r>
              <a:rPr lang="en-US" sz="2000">
                <a:latin typeface="Calibri" panose="020F0502020204030204" pitchFamily="34" charset="0"/>
                <a:ea typeface="Calibri" panose="020F0502020204030204" pitchFamily="34" charset="0"/>
                <a:cs typeface="Calibri" panose="020F0502020204030204" pitchFamily="34" charset="0"/>
              </a:rPr>
              <a:t>is still active. Maria has been staying with different friends and family members and does not currently have stable housing.</a:t>
            </a:r>
          </a:p>
          <a:p>
            <a:pPr marL="0" indent="0">
              <a:buNone/>
            </a:pPr>
            <a:endParaRPr lang="en-US" sz="200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000">
                <a:latin typeface="Calibri" panose="020F0502020204030204" pitchFamily="34" charset="0"/>
                <a:ea typeface="Calibri" panose="020F0502020204030204" pitchFamily="34" charset="0"/>
                <a:cs typeface="Calibri" panose="020F0502020204030204" pitchFamily="34" charset="0"/>
              </a:rPr>
              <a:t>Maria reports that she received a </a:t>
            </a:r>
            <a:r>
              <a:rPr lang="en-US" sz="2000" b="1">
                <a:latin typeface="Calibri" panose="020F0502020204030204" pitchFamily="34" charset="0"/>
                <a:ea typeface="Calibri" panose="020F0502020204030204" pitchFamily="34" charset="0"/>
                <a:cs typeface="Calibri" panose="020F0502020204030204" pitchFamily="34" charset="0"/>
              </a:rPr>
              <a:t>renewal notice </a:t>
            </a:r>
            <a:r>
              <a:rPr lang="en-US" sz="2000">
                <a:latin typeface="Calibri" panose="020F0502020204030204" pitchFamily="34" charset="0"/>
                <a:ea typeface="Calibri" panose="020F0502020204030204" pitchFamily="34" charset="0"/>
                <a:cs typeface="Calibri" panose="020F0502020204030204" pitchFamily="34" charset="0"/>
              </a:rPr>
              <a:t>in the mail several weeks ago but </a:t>
            </a:r>
            <a:r>
              <a:rPr lang="en-US" sz="2000" b="1">
                <a:latin typeface="Calibri" panose="020F0502020204030204" pitchFamily="34" charset="0"/>
                <a:ea typeface="Calibri" panose="020F0502020204030204" pitchFamily="34" charset="0"/>
                <a:cs typeface="Calibri" panose="020F0502020204030204" pitchFamily="34" charset="0"/>
              </a:rPr>
              <a:t>misplaced </a:t>
            </a:r>
            <a:r>
              <a:rPr lang="en-US" sz="2000">
                <a:latin typeface="Calibri" panose="020F0502020204030204" pitchFamily="34" charset="0"/>
                <a:ea typeface="Calibri" panose="020F0502020204030204" pitchFamily="34" charset="0"/>
                <a:cs typeface="Calibri" panose="020F0502020204030204" pitchFamily="34" charset="0"/>
              </a:rPr>
              <a:t>it during a move and is unsure what steps she was supposed to take. She has a cell phone but </a:t>
            </a:r>
            <a:r>
              <a:rPr lang="en-US" sz="2000" b="1">
                <a:latin typeface="Calibri" panose="020F0502020204030204" pitchFamily="34" charset="0"/>
                <a:ea typeface="Calibri" panose="020F0502020204030204" pitchFamily="34" charset="0"/>
                <a:cs typeface="Calibri" panose="020F0502020204030204" pitchFamily="34" charset="0"/>
              </a:rPr>
              <a:t>limited minutes </a:t>
            </a:r>
            <a:r>
              <a:rPr lang="en-US" sz="2000">
                <a:latin typeface="Calibri" panose="020F0502020204030204" pitchFamily="34" charset="0"/>
                <a:ea typeface="Calibri" panose="020F0502020204030204" pitchFamily="34" charset="0"/>
                <a:cs typeface="Calibri" panose="020F0502020204030204" pitchFamily="34" charset="0"/>
              </a:rPr>
              <a:t>and unreliable access to internet service. She does not own a printer or scanner and feels overwhelmed by paperwork and application requirements.</a:t>
            </a:r>
          </a:p>
          <a:p>
            <a:pPr marL="0" indent="0">
              <a:buNone/>
            </a:pPr>
            <a:endParaRPr lang="en-US" sz="200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000">
                <a:latin typeface="Calibri" panose="020F0502020204030204" pitchFamily="34" charset="0"/>
                <a:ea typeface="Calibri" panose="020F0502020204030204" pitchFamily="34" charset="0"/>
                <a:cs typeface="Calibri" panose="020F0502020204030204" pitchFamily="34" charset="0"/>
              </a:rPr>
              <a:t>Maria is concerned that losing benefits may affect her </a:t>
            </a:r>
            <a:r>
              <a:rPr lang="en-US" sz="2000" b="1">
                <a:latin typeface="Calibri" panose="020F0502020204030204" pitchFamily="34" charset="0"/>
                <a:ea typeface="Calibri" panose="020F0502020204030204" pitchFamily="34" charset="0"/>
                <a:cs typeface="Calibri" panose="020F0502020204030204" pitchFamily="34" charset="0"/>
              </a:rPr>
              <a:t>access to treatment</a:t>
            </a:r>
            <a:r>
              <a:rPr lang="en-US" sz="2000">
                <a:latin typeface="Calibri" panose="020F0502020204030204" pitchFamily="34" charset="0"/>
                <a:ea typeface="Calibri" panose="020F0502020204030204" pitchFamily="34" charset="0"/>
                <a:cs typeface="Calibri" panose="020F0502020204030204" pitchFamily="34" charset="0"/>
              </a:rPr>
              <a:t>, </a:t>
            </a:r>
            <a:r>
              <a:rPr lang="en-US" sz="2000" b="1">
                <a:latin typeface="Calibri" panose="020F0502020204030204" pitchFamily="34" charset="0"/>
                <a:ea typeface="Calibri" panose="020F0502020204030204" pitchFamily="34" charset="0"/>
                <a:cs typeface="Calibri" panose="020F0502020204030204" pitchFamily="34" charset="0"/>
              </a:rPr>
              <a:t>medications</a:t>
            </a:r>
            <a:r>
              <a:rPr lang="en-US" sz="2000">
                <a:latin typeface="Calibri" panose="020F0502020204030204" pitchFamily="34" charset="0"/>
                <a:ea typeface="Calibri" panose="020F0502020204030204" pitchFamily="34" charset="0"/>
                <a:cs typeface="Calibri" panose="020F0502020204030204" pitchFamily="34" charset="0"/>
              </a:rPr>
              <a:t>, and </a:t>
            </a:r>
            <a:r>
              <a:rPr lang="en-US" sz="2000" b="1">
                <a:latin typeface="Calibri" panose="020F0502020204030204" pitchFamily="34" charset="0"/>
                <a:ea typeface="Calibri" panose="020F0502020204030204" pitchFamily="34" charset="0"/>
                <a:cs typeface="Calibri" panose="020F0502020204030204" pitchFamily="34" charset="0"/>
              </a:rPr>
              <a:t>other needed supports</a:t>
            </a:r>
            <a:r>
              <a:rPr lang="en-US" sz="200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2077870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C7150-D2E5-4C5D-FC6C-FC3D64B3369B}"/>
              </a:ext>
            </a:extLst>
          </p:cNvPr>
          <p:cNvSpPr>
            <a:spLocks noGrp="1"/>
          </p:cNvSpPr>
          <p:nvPr>
            <p:ph type="title"/>
          </p:nvPr>
        </p:nvSpPr>
        <p:spPr/>
        <p:txBody>
          <a:bodyPr/>
          <a:lstStyle/>
          <a:p>
            <a:r>
              <a:rPr lang="en-US"/>
              <a:t>Questions</a:t>
            </a:r>
          </a:p>
        </p:txBody>
      </p:sp>
      <p:sp>
        <p:nvSpPr>
          <p:cNvPr id="4" name="Text Placeholder 3">
            <a:extLst>
              <a:ext uri="{FF2B5EF4-FFF2-40B4-BE49-F238E27FC236}">
                <a16:creationId xmlns:a16="http://schemas.microsoft.com/office/drawing/2014/main" id="{C32F9652-6E37-3683-B8E1-887A0ACAC8C4}"/>
              </a:ext>
            </a:extLst>
          </p:cNvPr>
          <p:cNvSpPr>
            <a:spLocks noGrp="1"/>
          </p:cNvSpPr>
          <p:nvPr>
            <p:ph type="body" sz="quarter" idx="12"/>
          </p:nvPr>
        </p:nvSpPr>
        <p:spPr>
          <a:xfrm>
            <a:off x="838199" y="2103543"/>
            <a:ext cx="10515600" cy="3901017"/>
          </a:xfrm>
        </p:spPr>
        <p:txBody>
          <a:bodyPr>
            <a:normAutofit fontScale="92500" lnSpcReduction="10000"/>
          </a:bodyPr>
          <a:lstStyle/>
          <a:p>
            <a:r>
              <a:rPr lang="en-US"/>
              <a:t>What benefits or supports may be relevant for Maria?</a:t>
            </a:r>
          </a:p>
          <a:p>
            <a:r>
              <a:rPr lang="en-US"/>
              <a:t>What information would Maria need before starting a COMPASS application or renewal?</a:t>
            </a:r>
          </a:p>
          <a:p>
            <a:r>
              <a:rPr lang="en-US"/>
              <a:t>What barriers may interfere with Maria successfully completing the process?</a:t>
            </a:r>
          </a:p>
          <a:p>
            <a:r>
              <a:rPr lang="en-US"/>
              <a:t>How could a COE care manager support Maria through this process?</a:t>
            </a:r>
          </a:p>
          <a:p>
            <a:r>
              <a:rPr lang="en-US"/>
              <a:t>How might being a COMPASS Community Partner support this process?</a:t>
            </a:r>
          </a:p>
        </p:txBody>
      </p:sp>
    </p:spTree>
    <p:extLst>
      <p:ext uri="{BB962C8B-B14F-4D97-AF65-F5344CB8AC3E}">
        <p14:creationId xmlns:p14="http://schemas.microsoft.com/office/powerpoint/2010/main" val="14767000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FD5A6-1280-1E2C-7EF2-20E04FA90AA2}"/>
              </a:ext>
            </a:extLst>
          </p:cNvPr>
          <p:cNvSpPr>
            <a:spLocks noGrp="1"/>
          </p:cNvSpPr>
          <p:nvPr>
            <p:ph type="title"/>
          </p:nvPr>
        </p:nvSpPr>
        <p:spPr>
          <a:xfrm>
            <a:off x="471242" y="576263"/>
            <a:ext cx="10515600" cy="2852737"/>
          </a:xfrm>
        </p:spPr>
        <p:txBody>
          <a:bodyPr/>
          <a:lstStyle/>
          <a:p>
            <a:r>
              <a:rPr lang="en-US"/>
              <a:t>Knowledge Check</a:t>
            </a:r>
          </a:p>
        </p:txBody>
      </p:sp>
    </p:spTree>
    <p:extLst>
      <p:ext uri="{BB962C8B-B14F-4D97-AF65-F5344CB8AC3E}">
        <p14:creationId xmlns:p14="http://schemas.microsoft.com/office/powerpoint/2010/main" val="24842634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BBB90-EDF1-06D6-C83C-FAEE700E84AA}"/>
              </a:ext>
            </a:extLst>
          </p:cNvPr>
          <p:cNvSpPr>
            <a:spLocks noGrp="1"/>
          </p:cNvSpPr>
          <p:nvPr>
            <p:ph type="title"/>
          </p:nvPr>
        </p:nvSpPr>
        <p:spPr/>
        <p:txBody>
          <a:bodyPr/>
          <a:lstStyle/>
          <a:p>
            <a:r>
              <a:rPr lang="en-US"/>
              <a:t>Myth or Fact</a:t>
            </a:r>
          </a:p>
        </p:txBody>
      </p:sp>
      <p:sp>
        <p:nvSpPr>
          <p:cNvPr id="4" name="Text Placeholder 3">
            <a:extLst>
              <a:ext uri="{FF2B5EF4-FFF2-40B4-BE49-F238E27FC236}">
                <a16:creationId xmlns:a16="http://schemas.microsoft.com/office/drawing/2014/main" id="{7E26714B-43F4-9F7E-947E-744DD6929259}"/>
              </a:ext>
            </a:extLst>
          </p:cNvPr>
          <p:cNvSpPr>
            <a:spLocks noGrp="1"/>
          </p:cNvSpPr>
          <p:nvPr>
            <p:ph type="body" sz="quarter" idx="12"/>
          </p:nvPr>
        </p:nvSpPr>
        <p:spPr>
          <a:xfrm>
            <a:off x="838199" y="2103543"/>
            <a:ext cx="10515600" cy="3901017"/>
          </a:xfrm>
        </p:spPr>
        <p:txBody>
          <a:bodyPr/>
          <a:lstStyle/>
          <a:p>
            <a:r>
              <a:rPr lang="en-US"/>
              <a:t>Applications can be saved and returned to later.</a:t>
            </a:r>
          </a:p>
          <a:p>
            <a:r>
              <a:rPr lang="en-US"/>
              <a:t>Community Partners can upload documents.</a:t>
            </a:r>
          </a:p>
          <a:p>
            <a:r>
              <a:rPr lang="en-US"/>
              <a:t>Changes can be made after submission.</a:t>
            </a:r>
          </a:p>
          <a:p>
            <a:r>
              <a:rPr lang="en-US"/>
              <a:t>Renewal dates can be checked in COMPASS.</a:t>
            </a:r>
          </a:p>
          <a:p>
            <a:r>
              <a:rPr lang="en-US"/>
              <a:t>Clients must complete COMPASS independently.</a:t>
            </a:r>
          </a:p>
          <a:p>
            <a:pPr marL="0" indent="0">
              <a:buNone/>
            </a:pPr>
            <a:endParaRPr lang="en-US"/>
          </a:p>
        </p:txBody>
      </p:sp>
    </p:spTree>
    <p:extLst>
      <p:ext uri="{BB962C8B-B14F-4D97-AF65-F5344CB8AC3E}">
        <p14:creationId xmlns:p14="http://schemas.microsoft.com/office/powerpoint/2010/main" val="10279112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49A2EA52-EF8F-910A-74B4-6C328174A818}"/>
              </a:ext>
            </a:extLst>
          </p:cNvPr>
          <p:cNvSpPr>
            <a:spLocks noGrp="1"/>
          </p:cNvSpPr>
          <p:nvPr>
            <p:ph type="title"/>
          </p:nvPr>
        </p:nvSpPr>
        <p:spPr>
          <a:xfrm>
            <a:off x="838200" y="365125"/>
            <a:ext cx="10515600" cy="1325563"/>
          </a:xfrm>
        </p:spPr>
        <p:txBody>
          <a:bodyPr anchor="ctr">
            <a:normAutofit/>
          </a:bodyPr>
          <a:lstStyle/>
          <a:p>
            <a:r>
              <a:rPr lang="en-US"/>
              <a:t>Questions</a:t>
            </a:r>
          </a:p>
        </p:txBody>
      </p:sp>
      <p:pic>
        <p:nvPicPr>
          <p:cNvPr id="7" name="Content Placeholder 5" descr="Badge Question Mark with solid fill">
            <a:extLst>
              <a:ext uri="{FF2B5EF4-FFF2-40B4-BE49-F238E27FC236}">
                <a16:creationId xmlns:a16="http://schemas.microsoft.com/office/drawing/2014/main" id="{AA6B168C-9F2D-6082-3233-82FD3BCB91D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812280" y="1825625"/>
            <a:ext cx="3901440" cy="3901440"/>
          </a:xfrm>
          <a:prstGeom prst="rect">
            <a:avLst/>
          </a:prstGeom>
        </p:spPr>
      </p:pic>
      <p:sp>
        <p:nvSpPr>
          <p:cNvPr id="5" name="Slide Number Placeholder 4" hidden="1">
            <a:extLst>
              <a:ext uri="{FF2B5EF4-FFF2-40B4-BE49-F238E27FC236}">
                <a16:creationId xmlns:a16="http://schemas.microsoft.com/office/drawing/2014/main" id="{DB0BE36E-A4DA-5E31-AB3B-039F670126FA}"/>
              </a:ext>
            </a:extLst>
          </p:cNvPr>
          <p:cNvSpPr>
            <a:spLocks noGrp="1"/>
          </p:cNvSpPr>
          <p:nvPr>
            <p:ph type="sldNum" sz="quarter" idx="4294967295"/>
          </p:nvPr>
        </p:nvSpPr>
        <p:spPr>
          <a:xfrm>
            <a:off x="11460476" y="109304"/>
            <a:ext cx="609600" cy="365125"/>
          </a:xfrm>
        </p:spPr>
        <p:txBody>
          <a:bodyPr/>
          <a:lstStyle/>
          <a:p>
            <a:pPr>
              <a:spcAft>
                <a:spcPts val="600"/>
              </a:spcAft>
            </a:pPr>
            <a:r>
              <a:rPr lang="en-US" b="1">
                <a:solidFill>
                  <a:schemeClr val="accent2"/>
                </a:solidFill>
                <a:latin typeface="Arial" panose="020B0604020202020204" pitchFamily="34" charset="0"/>
                <a:cs typeface="Arial" panose="020B0604020202020204" pitchFamily="34" charset="0"/>
              </a:rPr>
              <a:t>Slide </a:t>
            </a:r>
            <a:fld id="{7CD06EFF-F9A5-9E40-A502-3D98189BE54D}" type="slidenum">
              <a:rPr lang="en-US" b="1" smtClean="0">
                <a:solidFill>
                  <a:schemeClr val="accent2"/>
                </a:solidFill>
                <a:latin typeface="Arial" panose="020B0604020202020204" pitchFamily="34" charset="0"/>
                <a:cs typeface="Arial" panose="020B0604020202020204" pitchFamily="34" charset="0"/>
              </a:rPr>
              <a:pPr>
                <a:spcAft>
                  <a:spcPts val="600"/>
                </a:spcAft>
              </a:pPr>
              <a:t>45</a:t>
            </a:fld>
            <a:endParaRPr lang="en-US" b="1">
              <a:solidFill>
                <a:schemeClr val="accent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04702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B48DE-8AE0-FE04-FA39-75DDBF96A5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00E1BB-F847-85A4-5D39-5B8D16E54829}"/>
              </a:ext>
            </a:extLst>
          </p:cNvPr>
          <p:cNvSpPr>
            <a:spLocks noGrp="1"/>
          </p:cNvSpPr>
          <p:nvPr>
            <p:ph type="title"/>
          </p:nvPr>
        </p:nvSpPr>
        <p:spPr/>
        <p:txBody>
          <a:bodyPr/>
          <a:lstStyle/>
          <a:p>
            <a:r>
              <a:rPr lang="en-US" b="1"/>
              <a:t>Resources</a:t>
            </a:r>
          </a:p>
        </p:txBody>
      </p:sp>
      <p:sp>
        <p:nvSpPr>
          <p:cNvPr id="3" name="Text Placeholder 2">
            <a:extLst>
              <a:ext uri="{FF2B5EF4-FFF2-40B4-BE49-F238E27FC236}">
                <a16:creationId xmlns:a16="http://schemas.microsoft.com/office/drawing/2014/main" id="{033C8C61-A664-3875-25A2-3B3BA06BE9DB}"/>
              </a:ext>
            </a:extLst>
          </p:cNvPr>
          <p:cNvSpPr>
            <a:spLocks noGrp="1"/>
          </p:cNvSpPr>
          <p:nvPr>
            <p:ph type="body" sz="quarter" idx="12"/>
          </p:nvPr>
        </p:nvSpPr>
        <p:spPr>
          <a:xfrm>
            <a:off x="489397" y="1858434"/>
            <a:ext cx="10864403" cy="3901017"/>
          </a:xfrm>
        </p:spPr>
        <p:txBody>
          <a:bodyPr>
            <a:normAutofit/>
          </a:bodyPr>
          <a:lstStyle/>
          <a:p>
            <a:r>
              <a:rPr lang="en-US" sz="3000">
                <a:solidFill>
                  <a:schemeClr val="bg2">
                    <a:lumMod val="25000"/>
                  </a:schemeClr>
                </a:solidFill>
                <a:hlinkClick r:id="rId3">
                  <a:extLst>
                    <a:ext uri="{A12FA001-AC4F-418D-AE19-62706E023703}">
                      <ahyp:hlinkClr xmlns:ahyp="http://schemas.microsoft.com/office/drawing/2018/hyperlinkcolor" val="tx"/>
                    </a:ext>
                  </a:extLst>
                </a:hlinkClick>
              </a:rPr>
              <a:t>Community Partner Online Self-Registration Quick Reference Guide</a:t>
            </a:r>
            <a:endParaRPr lang="en-US" sz="3000">
              <a:solidFill>
                <a:schemeClr val="bg2">
                  <a:lumMod val="25000"/>
                </a:schemeClr>
              </a:solidFill>
            </a:endParaRPr>
          </a:p>
          <a:p>
            <a:r>
              <a:rPr lang="en-US" sz="3000">
                <a:solidFill>
                  <a:schemeClr val="bg2">
                    <a:lumMod val="25000"/>
                  </a:schemeClr>
                </a:solidFill>
                <a:hlinkClick r:id="rId4">
                  <a:extLst>
                    <a:ext uri="{A12FA001-AC4F-418D-AE19-62706E023703}">
                      <ahyp:hlinkClr xmlns:ahyp="http://schemas.microsoft.com/office/drawing/2018/hyperlinkcolor" val="tx"/>
                    </a:ext>
                  </a:extLst>
                </a:hlinkClick>
              </a:rPr>
              <a:t>Community Partner Quick Reference Guide</a:t>
            </a:r>
            <a:endParaRPr lang="en-US" sz="3000">
              <a:solidFill>
                <a:schemeClr val="bg2">
                  <a:lumMod val="25000"/>
                </a:schemeClr>
              </a:solidFill>
            </a:endParaRPr>
          </a:p>
          <a:p>
            <a:pPr marL="0" indent="0">
              <a:buNone/>
            </a:pPr>
            <a:r>
              <a:rPr lang="en-US" sz="1800"/>
              <a:t> </a:t>
            </a:r>
            <a:endParaRPr lang="en-US" sz="1733"/>
          </a:p>
          <a:p>
            <a:endParaRPr lang="en-US" sz="1600"/>
          </a:p>
        </p:txBody>
      </p:sp>
    </p:spTree>
    <p:extLst>
      <p:ext uri="{BB962C8B-B14F-4D97-AF65-F5344CB8AC3E}">
        <p14:creationId xmlns:p14="http://schemas.microsoft.com/office/powerpoint/2010/main" val="34575840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A5D3FD-53B3-B609-5B7F-38986BE19120}"/>
              </a:ext>
            </a:extLst>
          </p:cNvPr>
          <p:cNvSpPr>
            <a:spLocks noGrp="1"/>
          </p:cNvSpPr>
          <p:nvPr>
            <p:ph type="title"/>
          </p:nvPr>
        </p:nvSpPr>
        <p:spPr>
          <a:xfrm>
            <a:off x="838200" y="365125"/>
            <a:ext cx="10515600" cy="1325563"/>
          </a:xfrm>
        </p:spPr>
        <p:txBody>
          <a:bodyPr anchor="ctr">
            <a:normAutofit/>
          </a:bodyPr>
          <a:lstStyle/>
          <a:p>
            <a:r>
              <a:rPr lang="en-US"/>
              <a:t>Wrap up and Next Session </a:t>
            </a:r>
          </a:p>
        </p:txBody>
      </p:sp>
      <p:sp>
        <p:nvSpPr>
          <p:cNvPr id="4" name="Text Placeholder 3">
            <a:extLst>
              <a:ext uri="{FF2B5EF4-FFF2-40B4-BE49-F238E27FC236}">
                <a16:creationId xmlns:a16="http://schemas.microsoft.com/office/drawing/2014/main" id="{C4F16AC0-74A4-9C46-F800-2A6DE702B2A4}"/>
              </a:ext>
            </a:extLst>
          </p:cNvPr>
          <p:cNvSpPr>
            <a:spLocks noGrp="1"/>
          </p:cNvSpPr>
          <p:nvPr>
            <p:ph sz="half" idx="1"/>
          </p:nvPr>
        </p:nvSpPr>
        <p:spPr>
          <a:xfrm>
            <a:off x="838200" y="1825625"/>
            <a:ext cx="5867400" cy="3901440"/>
          </a:xfrm>
        </p:spPr>
        <p:txBody>
          <a:bodyPr>
            <a:normAutofit/>
          </a:bodyPr>
          <a:lstStyle/>
          <a:p>
            <a:pPr marL="457200" marR="0" lvl="0" indent="-457200" defTabSz="914400" rtl="0" eaLnBrk="1" fontAlgn="auto" latinLnBrk="0" hangingPunct="1">
              <a:spcBef>
                <a:spcPts val="0"/>
              </a:spcBef>
              <a:spcAft>
                <a:spcPts val="600"/>
              </a:spcAft>
              <a:buClr>
                <a:srgbClr val="003594"/>
              </a:buClr>
              <a:buSzTx/>
              <a:buFont typeface="Wingdings" pitchFamily="2" charset="2"/>
              <a:buChar char="§"/>
              <a:tabLst/>
              <a:defRPr/>
            </a:pPr>
            <a:r>
              <a:rPr kumimoji="0" lang="en-US" b="0" i="0" u="none" strike="noStrike" kern="1200" cap="none" spc="0" normalizeH="0" baseline="0" noProof="0">
                <a:ln>
                  <a:noFill/>
                </a:ln>
                <a:effectLst/>
                <a:uLnTx/>
                <a:uFillTx/>
              </a:rPr>
              <a:t>Please complete the </a:t>
            </a:r>
            <a:r>
              <a:rPr kumimoji="0" lang="en-US" b="1" i="0" u="none" strike="noStrike" kern="1200" cap="none" spc="0" normalizeH="0" baseline="0" noProof="0">
                <a:ln>
                  <a:noFill/>
                </a:ln>
                <a:effectLst/>
                <a:uLnTx/>
                <a:uFillTx/>
              </a:rPr>
              <a:t>session evaluation</a:t>
            </a:r>
            <a:endParaRPr kumimoji="0" lang="en-US" b="0" i="0" u="none" strike="noStrike" kern="1200" cap="none" spc="0" normalizeH="0" baseline="0" noProof="0">
              <a:ln>
                <a:noFill/>
              </a:ln>
              <a:effectLst/>
              <a:uLnTx/>
              <a:uFillTx/>
            </a:endParaRPr>
          </a:p>
          <a:p>
            <a:pPr marL="457200" marR="0" lvl="0" indent="-457200" defTabSz="914400" rtl="0" eaLnBrk="1" fontAlgn="auto" latinLnBrk="0" hangingPunct="1">
              <a:spcBef>
                <a:spcPts val="0"/>
              </a:spcBef>
              <a:spcAft>
                <a:spcPts val="600"/>
              </a:spcAft>
              <a:buClr>
                <a:srgbClr val="003594"/>
              </a:buClr>
              <a:buSzTx/>
              <a:buFont typeface="Wingdings" pitchFamily="2" charset="2"/>
              <a:buChar char="§"/>
              <a:tabLst/>
              <a:defRPr/>
            </a:pPr>
            <a:r>
              <a:rPr kumimoji="0" lang="en-US" b="0" i="0" u="none" strike="noStrike" kern="1200" cap="none" spc="0" normalizeH="0" baseline="0" noProof="0">
                <a:ln>
                  <a:noFill/>
                </a:ln>
                <a:effectLst/>
                <a:uLnTx/>
                <a:uFillTx/>
              </a:rPr>
              <a:t>Slides and recording available on </a:t>
            </a:r>
            <a:r>
              <a:rPr kumimoji="0" lang="en-US" b="0" i="0" u="none" strike="noStrike" kern="1200" cap="none" spc="0" normalizeH="0" baseline="0" noProof="0">
                <a:ln>
                  <a:noFill/>
                </a:ln>
                <a:effectLst/>
                <a:uLnTx/>
                <a:uFillTx/>
                <a:hlinkClick r:id="rId3"/>
              </a:rPr>
              <a:t>Tomorrow’s Healthcare </a:t>
            </a:r>
            <a:endParaRPr kumimoji="0" lang="en-US" b="0" i="0" u="none" strike="noStrike" kern="1200" cap="none" spc="0" normalizeH="0" baseline="0" noProof="0">
              <a:ln>
                <a:noFill/>
              </a:ln>
              <a:effectLst/>
              <a:uLnTx/>
              <a:uFillTx/>
            </a:endParaRPr>
          </a:p>
          <a:p>
            <a:pPr marL="457200" lvl="0" indent="-457200" defTabSz="914400">
              <a:spcBef>
                <a:spcPts val="0"/>
              </a:spcBef>
              <a:spcAft>
                <a:spcPts val="600"/>
              </a:spcAft>
              <a:buClr>
                <a:srgbClr val="003594"/>
              </a:buClr>
              <a:buFont typeface="Wingdings" pitchFamily="2" charset="2"/>
              <a:buChar char="§"/>
              <a:defRPr/>
            </a:pPr>
            <a:r>
              <a:rPr kumimoji="0" lang="en-US" b="1" i="0" u="none" strike="noStrike" kern="1200" cap="none" spc="0" normalizeH="0" baseline="0" noProof="0">
                <a:ln>
                  <a:noFill/>
                </a:ln>
                <a:effectLst/>
                <a:uLnTx/>
                <a:uFillTx/>
              </a:rPr>
              <a:t>Next Session: </a:t>
            </a:r>
            <a:r>
              <a:rPr lang="en-US"/>
              <a:t>July 29, 2026-</a:t>
            </a:r>
            <a:r>
              <a:rPr lang="en-US" b="1"/>
              <a:t>​Marketing COE Services: Building Visibility, Trust, and Referral Pathways</a:t>
            </a:r>
            <a:endParaRPr kumimoji="0" lang="en-US" b="1" i="0" u="none" strike="noStrike" kern="1200" cap="none" spc="0" normalizeH="0" baseline="0" noProof="0">
              <a:ln>
                <a:noFill/>
              </a:ln>
              <a:effectLst/>
              <a:uLnTx/>
              <a:uFillTx/>
            </a:endParaRPr>
          </a:p>
          <a:p>
            <a:endParaRPr lang="en-US"/>
          </a:p>
        </p:txBody>
      </p:sp>
      <p:pic>
        <p:nvPicPr>
          <p:cNvPr id="6" name="Picture 5">
            <a:extLst>
              <a:ext uri="{FF2B5EF4-FFF2-40B4-BE49-F238E27FC236}">
                <a16:creationId xmlns:a16="http://schemas.microsoft.com/office/drawing/2014/main" id="{E61CB20E-152A-5C41-A267-D425899741B8}"/>
              </a:ext>
            </a:extLst>
          </p:cNvPr>
          <p:cNvPicPr>
            <a:picLocks noChangeAspect="1"/>
          </p:cNvPicPr>
          <p:nvPr/>
        </p:nvPicPr>
        <p:blipFill>
          <a:blip r:embed="rId4"/>
          <a:stretch>
            <a:fillRect/>
          </a:stretch>
        </p:blipFill>
        <p:spPr>
          <a:xfrm>
            <a:off x="7092594" y="2766218"/>
            <a:ext cx="4493434" cy="1325563"/>
          </a:xfrm>
          <a:prstGeom prst="rect">
            <a:avLst/>
          </a:prstGeom>
          <a:noFill/>
        </p:spPr>
      </p:pic>
      <p:sp>
        <p:nvSpPr>
          <p:cNvPr id="5" name="Slide Number Placeholder 4" hidden="1">
            <a:extLst>
              <a:ext uri="{FF2B5EF4-FFF2-40B4-BE49-F238E27FC236}">
                <a16:creationId xmlns:a16="http://schemas.microsoft.com/office/drawing/2014/main" id="{2DB364F4-FE7E-444C-5FFA-6D5D2742603C}"/>
              </a:ext>
            </a:extLst>
          </p:cNvPr>
          <p:cNvSpPr>
            <a:spLocks noGrp="1"/>
          </p:cNvSpPr>
          <p:nvPr>
            <p:ph type="sldNum" sz="quarter" idx="4294967295"/>
          </p:nvPr>
        </p:nvSpPr>
        <p:spPr>
          <a:xfrm>
            <a:off x="11460476" y="109304"/>
            <a:ext cx="609600" cy="365125"/>
          </a:xfrm>
        </p:spPr>
        <p:txBody>
          <a:bodyPr/>
          <a:lstStyle/>
          <a:p>
            <a:pPr>
              <a:spcAft>
                <a:spcPts val="600"/>
              </a:spcAft>
            </a:pPr>
            <a:r>
              <a:rPr lang="en-US" b="1">
                <a:solidFill>
                  <a:schemeClr val="accent2"/>
                </a:solidFill>
                <a:latin typeface="Arial" panose="020B0604020202020204" pitchFamily="34" charset="0"/>
                <a:cs typeface="Arial" panose="020B0604020202020204" pitchFamily="34" charset="0"/>
              </a:rPr>
              <a:t>Slide </a:t>
            </a:r>
            <a:fld id="{7CD06EFF-F9A5-9E40-A502-3D98189BE54D}" type="slidenum">
              <a:rPr lang="en-US" b="1" smtClean="0">
                <a:solidFill>
                  <a:schemeClr val="accent2"/>
                </a:solidFill>
                <a:latin typeface="Arial" panose="020B0604020202020204" pitchFamily="34" charset="0"/>
                <a:cs typeface="Arial" panose="020B0604020202020204" pitchFamily="34" charset="0"/>
              </a:rPr>
              <a:pPr>
                <a:spcAft>
                  <a:spcPts val="600"/>
                </a:spcAft>
              </a:pPr>
              <a:t>47</a:t>
            </a:fld>
            <a:endParaRPr lang="en-US" b="1">
              <a:solidFill>
                <a:schemeClr val="accent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38060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F271E-FD84-5B91-EED4-B1502ED122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E7E674-60D5-E936-A655-BA2596A66618}"/>
              </a:ext>
            </a:extLst>
          </p:cNvPr>
          <p:cNvSpPr>
            <a:spLocks noGrp="1"/>
          </p:cNvSpPr>
          <p:nvPr>
            <p:ph type="title"/>
          </p:nvPr>
        </p:nvSpPr>
        <p:spPr/>
        <p:txBody>
          <a:bodyPr/>
          <a:lstStyle/>
          <a:p>
            <a:r>
              <a:rPr lang="en-US" b="1"/>
              <a:t>References</a:t>
            </a:r>
          </a:p>
        </p:txBody>
      </p:sp>
      <p:sp>
        <p:nvSpPr>
          <p:cNvPr id="3" name="Text Placeholder 2">
            <a:extLst>
              <a:ext uri="{FF2B5EF4-FFF2-40B4-BE49-F238E27FC236}">
                <a16:creationId xmlns:a16="http://schemas.microsoft.com/office/drawing/2014/main" id="{C8813ABD-0F01-1394-8A2B-DAB495EF063B}"/>
              </a:ext>
            </a:extLst>
          </p:cNvPr>
          <p:cNvSpPr>
            <a:spLocks noGrp="1"/>
          </p:cNvSpPr>
          <p:nvPr>
            <p:ph type="body" sz="quarter" idx="12"/>
          </p:nvPr>
        </p:nvSpPr>
        <p:spPr>
          <a:xfrm>
            <a:off x="489397" y="1858434"/>
            <a:ext cx="10864403" cy="4529487"/>
          </a:xfrm>
        </p:spPr>
        <p:txBody>
          <a:bodyPr>
            <a:normAutofit fontScale="62500" lnSpcReduction="20000"/>
          </a:bodyPr>
          <a:lstStyle/>
          <a:p>
            <a:r>
              <a:rPr lang="en-US" sz="2800"/>
              <a:t>Centers for Disease Control and Prevention. (2024, January 17). </a:t>
            </a:r>
            <a:r>
              <a:rPr lang="en-US" sz="2800" i="1"/>
              <a:t>Why are social determinants of health important?</a:t>
            </a:r>
            <a:r>
              <a:rPr lang="en-US" sz="2800"/>
              <a:t> U.S. Department of Health and Human Services. </a:t>
            </a:r>
            <a:r>
              <a:rPr lang="en-US" sz="2800">
                <a:hlinkClick r:id="rId3"/>
              </a:rPr>
              <a:t>https://www.cdc.gov/about/priorities/why-is-addressing-sdoh-important.html</a:t>
            </a:r>
            <a:endParaRPr lang="en-US" sz="2800"/>
          </a:p>
          <a:p>
            <a:pPr marL="0" indent="0">
              <a:buNone/>
            </a:pPr>
            <a:endParaRPr lang="en-US" sz="2800"/>
          </a:p>
          <a:p>
            <a:r>
              <a:rPr lang="en-US" sz="2800"/>
              <a:t>Pennsylvania Department of Human Services. (2018, April 29). COMPASS community partner quick reference guide. </a:t>
            </a:r>
            <a:r>
              <a:rPr lang="en-US" sz="2800">
                <a:hlinkClick r:id="rId4"/>
              </a:rPr>
              <a:t>https://www.compass-t.state.pa.us/Compass.Web/Custom/PDF/CompassCPQRG.pdf </a:t>
            </a:r>
            <a:endParaRPr lang="en-US" sz="2800"/>
          </a:p>
          <a:p>
            <a:pPr marL="0" indent="0">
              <a:buNone/>
            </a:pPr>
            <a:endParaRPr lang="en-US" sz="2800"/>
          </a:p>
          <a:p>
            <a:r>
              <a:rPr lang="en-US" sz="2800"/>
              <a:t>Pennsylvania Department of Health. For community partners. </a:t>
            </a:r>
            <a:r>
              <a:rPr lang="en-US" sz="2800">
                <a:hlinkClick r:id="rId5"/>
              </a:rPr>
              <a:t>https://www.pa.gov/content/dam/copapwp-pagov/en/dhs/documents/services/other-services/documents/reproductive-health/Community%20Partner%20Information.pdf </a:t>
            </a:r>
            <a:endParaRPr lang="en-US" sz="2800"/>
          </a:p>
          <a:p>
            <a:pPr marL="0" indent="0">
              <a:buNone/>
            </a:pPr>
            <a:endParaRPr lang="en-US" sz="2800"/>
          </a:p>
          <a:p>
            <a:r>
              <a:rPr lang="en-US" sz="2800"/>
              <a:t>Pennsylvania Department of Human Services. (2023, February 15). COMPASS community partner technical assistance call 20230124 1804 1 [Video]. YouTube. </a:t>
            </a:r>
            <a:r>
              <a:rPr lang="en-US" sz="2800">
                <a:hlinkClick r:id="rId6"/>
              </a:rPr>
              <a:t>https://www.youtube.com/watch?v=ogpuuehz2Nk </a:t>
            </a:r>
            <a:endParaRPr lang="en-US" sz="2800"/>
          </a:p>
          <a:p>
            <a:pPr marL="0" indent="0">
              <a:buNone/>
            </a:pPr>
            <a:endParaRPr lang="en-US" sz="2800"/>
          </a:p>
          <a:p>
            <a:r>
              <a:rPr lang="en-US" sz="2800"/>
              <a:t>Pennsylvania Health Care Association. (2017, January 11). Overview of COMPASS and the community partner dashboard [Video]. YouTube. </a:t>
            </a:r>
            <a:r>
              <a:rPr lang="en-US" sz="2800">
                <a:hlinkClick r:id="rId7"/>
              </a:rPr>
              <a:t>https://www.youtube.com/watch?v=TYcbebt-VrY </a:t>
            </a:r>
            <a:endParaRPr lang="en-US" sz="2800"/>
          </a:p>
          <a:p>
            <a:pPr marL="0" indent="0">
              <a:buNone/>
            </a:pPr>
            <a:r>
              <a:rPr lang="en-US" sz="1800"/>
              <a:t> </a:t>
            </a:r>
            <a:endParaRPr lang="en-US" sz="1733"/>
          </a:p>
          <a:p>
            <a:endParaRPr lang="en-US" sz="1600"/>
          </a:p>
        </p:txBody>
      </p:sp>
    </p:spTree>
    <p:extLst>
      <p:ext uri="{BB962C8B-B14F-4D97-AF65-F5344CB8AC3E}">
        <p14:creationId xmlns:p14="http://schemas.microsoft.com/office/powerpoint/2010/main" val="5273177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EE82C-8E31-29FA-0DAE-2A1BD0DF22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FB700D-EB3C-B93F-6D46-E432D400D9BA}"/>
              </a:ext>
            </a:extLst>
          </p:cNvPr>
          <p:cNvSpPr>
            <a:spLocks noGrp="1"/>
          </p:cNvSpPr>
          <p:nvPr>
            <p:ph type="title"/>
          </p:nvPr>
        </p:nvSpPr>
        <p:spPr/>
        <p:txBody>
          <a:bodyPr/>
          <a:lstStyle/>
          <a:p>
            <a:r>
              <a:rPr lang="en-US" b="1"/>
              <a:t>References</a:t>
            </a:r>
          </a:p>
        </p:txBody>
      </p:sp>
      <p:sp>
        <p:nvSpPr>
          <p:cNvPr id="3" name="Text Placeholder 2">
            <a:extLst>
              <a:ext uri="{FF2B5EF4-FFF2-40B4-BE49-F238E27FC236}">
                <a16:creationId xmlns:a16="http://schemas.microsoft.com/office/drawing/2014/main" id="{60DA9A32-A798-1B22-560C-B1F203FC2035}"/>
              </a:ext>
            </a:extLst>
          </p:cNvPr>
          <p:cNvSpPr>
            <a:spLocks noGrp="1"/>
          </p:cNvSpPr>
          <p:nvPr>
            <p:ph type="body" sz="quarter" idx="12"/>
          </p:nvPr>
        </p:nvSpPr>
        <p:spPr>
          <a:xfrm>
            <a:off x="489397" y="2110853"/>
            <a:ext cx="10864403" cy="2636293"/>
          </a:xfrm>
        </p:spPr>
        <p:txBody>
          <a:bodyPr>
            <a:normAutofit fontScale="85000" lnSpcReduction="20000"/>
          </a:bodyPr>
          <a:lstStyle/>
          <a:p>
            <a:r>
              <a:rPr lang="en-US" sz="2800"/>
              <a:t>Pennsylvania Department of Human Services. COMPASS. </a:t>
            </a:r>
            <a:r>
              <a:rPr lang="en-US" sz="2800">
                <a:hlinkClick r:id="rId3"/>
              </a:rPr>
              <a:t>https://www.compass.dhs.pa.gov/home/#/</a:t>
            </a:r>
            <a:endParaRPr lang="en-US" sz="2800"/>
          </a:p>
          <a:p>
            <a:endParaRPr lang="en-US" sz="2800"/>
          </a:p>
          <a:p>
            <a:r>
              <a:rPr lang="en-US" sz="2800"/>
              <a:t>Substance Abuse and Mental Health Services Administration. (2021). </a:t>
            </a:r>
            <a:r>
              <a:rPr lang="en-US" sz="2800" i="1"/>
              <a:t>TIP 27: Comprehensive case management for substance abuse treatment</a:t>
            </a:r>
            <a:r>
              <a:rPr lang="en-US" sz="2800"/>
              <a:t> (Treatment Improvement Protocol Series No. 27, PEP21-02-01-004). U.S. Department of Health and Human Services. https://store.samhsa.gov/product/tip-27-comprehensive-case-management-substance-abuse-treatment/PEP21-02-01-004</a:t>
            </a:r>
          </a:p>
          <a:p>
            <a:pPr marL="0" indent="0">
              <a:buNone/>
            </a:pPr>
            <a:r>
              <a:rPr lang="en-US" sz="1800"/>
              <a:t> </a:t>
            </a:r>
            <a:endParaRPr lang="en-US" sz="1733"/>
          </a:p>
          <a:p>
            <a:endParaRPr lang="en-US" sz="1600"/>
          </a:p>
        </p:txBody>
      </p:sp>
    </p:spTree>
    <p:extLst>
      <p:ext uri="{BB962C8B-B14F-4D97-AF65-F5344CB8AC3E}">
        <p14:creationId xmlns:p14="http://schemas.microsoft.com/office/powerpoint/2010/main" val="1753095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57B64D-DF99-0163-2486-97F7FA34DA9D}"/>
              </a:ext>
            </a:extLst>
          </p:cNvPr>
          <p:cNvSpPr>
            <a:spLocks noGrp="1"/>
          </p:cNvSpPr>
          <p:nvPr>
            <p:ph type="title"/>
          </p:nvPr>
        </p:nvSpPr>
        <p:spPr>
          <a:xfrm>
            <a:off x="838200" y="202202"/>
            <a:ext cx="10515600" cy="1325563"/>
          </a:xfrm>
        </p:spPr>
        <p:txBody>
          <a:bodyPr>
            <a:normAutofit/>
          </a:bodyPr>
          <a:lstStyle/>
          <a:p>
            <a:r>
              <a:rPr lang="en-US" sz="3733" b="1">
                <a:latin typeface="Calibri" panose="020F0502020204030204" pitchFamily="34" charset="0"/>
                <a:ea typeface="Calibri" panose="020F0502020204030204" pitchFamily="34" charset="0"/>
                <a:cs typeface="Calibri" panose="020F0502020204030204" pitchFamily="34" charset="0"/>
              </a:rPr>
              <a:t>Disclaimer</a:t>
            </a:r>
            <a:endParaRPr lang="en-US" sz="4267" b="1">
              <a:latin typeface="Calibri" panose="020F0502020204030204" pitchFamily="34" charset="0"/>
              <a:ea typeface="Calibri" panose="020F0502020204030204" pitchFamily="34" charset="0"/>
              <a:cs typeface="Calibri" panose="020F0502020204030204" pitchFamily="34" charset="0"/>
            </a:endParaRPr>
          </a:p>
        </p:txBody>
      </p:sp>
      <p:sp>
        <p:nvSpPr>
          <p:cNvPr id="2" name="Content Placeholder 1">
            <a:extLst>
              <a:ext uri="{FF2B5EF4-FFF2-40B4-BE49-F238E27FC236}">
                <a16:creationId xmlns:a16="http://schemas.microsoft.com/office/drawing/2014/main" id="{433177B3-3ADE-72AD-E133-3B840E8AB0C3}"/>
              </a:ext>
            </a:extLst>
          </p:cNvPr>
          <p:cNvSpPr>
            <a:spLocks noGrp="1"/>
          </p:cNvSpPr>
          <p:nvPr>
            <p:ph type="body" sz="quarter" idx="12"/>
          </p:nvPr>
        </p:nvSpPr>
        <p:spPr>
          <a:xfrm>
            <a:off x="838200" y="1846559"/>
            <a:ext cx="10134600" cy="3901017"/>
          </a:xfrm>
        </p:spPr>
        <p:txBody>
          <a:bodyPr vert="horz" lIns="91440" tIns="45720" rIns="91440" bIns="45720" rtlCol="0" anchor="t">
            <a:noAutofit/>
          </a:bodyPr>
          <a:lstStyle/>
          <a:p>
            <a:pPr marL="0" indent="0">
              <a:buNone/>
            </a:pPr>
            <a:r>
              <a:rPr lang="en-US" sz="2400">
                <a:latin typeface="Calibri" panose="020F0502020204030204" pitchFamily="34" charset="0"/>
                <a:ea typeface="Calibri" panose="020F0502020204030204" pitchFamily="34" charset="0"/>
                <a:cs typeface="Calibri" panose="020F0502020204030204" pitchFamily="34" charset="0"/>
              </a:rPr>
              <a:t>The information presented at this Center for Continuing Education in Health Sciences program represents the views and opinions of the individual presenters, and does not constitute the opinion or endorsement of, or promotion by, the UPMC Center for Continuing Education in the Health Sciences, UPMC/University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their own personal and professional judgment when considering further application of this information, particularly as it may relate to patient diagnostic or treatment decisions including, without limitation, FDA-approved uses, and any off-label uses.</a:t>
            </a:r>
          </a:p>
          <a:p>
            <a:pPr marL="0" indent="0">
              <a:buNone/>
            </a:pPr>
            <a:endParaRPr lang="en-US"/>
          </a:p>
        </p:txBody>
      </p:sp>
    </p:spTree>
    <p:custDataLst>
      <p:tags r:id="rId1"/>
    </p:custDataLst>
    <p:extLst>
      <p:ext uri="{BB962C8B-B14F-4D97-AF65-F5344CB8AC3E}">
        <p14:creationId xmlns:p14="http://schemas.microsoft.com/office/powerpoint/2010/main" val="91446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528DE-7838-46C0-9C7E-0A748FBEBC2C}"/>
              </a:ext>
            </a:extLst>
          </p:cNvPr>
          <p:cNvSpPr>
            <a:spLocks noGrp="1"/>
          </p:cNvSpPr>
          <p:nvPr>
            <p:ph type="title"/>
          </p:nvPr>
        </p:nvSpPr>
        <p:spPr>
          <a:xfrm>
            <a:off x="838200" y="240665"/>
            <a:ext cx="10515600" cy="1325563"/>
          </a:xfrm>
        </p:spPr>
        <p:txBody>
          <a:bodyPr>
            <a:normAutofit/>
          </a:bodyPr>
          <a:lstStyle/>
          <a:p>
            <a:r>
              <a:rPr lang="en-US" sz="3733" b="1">
                <a:latin typeface="Calibri" panose="020F0502020204030204" pitchFamily="34" charset="0"/>
                <a:ea typeface="Calibri" panose="020F0502020204030204" pitchFamily="34" charset="0"/>
                <a:cs typeface="Calibri" panose="020F0502020204030204" pitchFamily="34" charset="0"/>
              </a:rPr>
              <a:t>Mutual Agreement </a:t>
            </a:r>
          </a:p>
        </p:txBody>
      </p:sp>
      <p:sp>
        <p:nvSpPr>
          <p:cNvPr id="3" name="Content Placeholder 2">
            <a:extLst>
              <a:ext uri="{FF2B5EF4-FFF2-40B4-BE49-F238E27FC236}">
                <a16:creationId xmlns:a16="http://schemas.microsoft.com/office/drawing/2014/main" id="{A02A87C2-91F0-43F6-AE20-B7FB1B2AFE07}"/>
              </a:ext>
            </a:extLst>
          </p:cNvPr>
          <p:cNvSpPr>
            <a:spLocks noGrp="1"/>
          </p:cNvSpPr>
          <p:nvPr>
            <p:ph type="body" sz="quarter" idx="12"/>
          </p:nvPr>
        </p:nvSpPr>
        <p:spPr/>
        <p:txBody>
          <a:bodyPr vert="horz" lIns="91359" tIns="45679" rIns="91359" bIns="45679" rtlCol="0" anchor="t">
            <a:noAutofit/>
          </a:bodyPr>
          <a:lstStyle/>
          <a:p>
            <a:pPr marL="227960" indent="-227960"/>
            <a:r>
              <a:rPr lang="en-US" sz="2300">
                <a:latin typeface="Calibri" panose="020F0502020204030204" pitchFamily="34" charset="0"/>
                <a:ea typeface="Calibri" panose="020F0502020204030204" pitchFamily="34" charset="0"/>
                <a:cs typeface="Calibri" panose="020F0502020204030204" pitchFamily="34" charset="0"/>
              </a:rPr>
              <a:t>Everyone on every Learning Network webinar is </a:t>
            </a:r>
            <a:r>
              <a:rPr lang="en-US" sz="2300" b="1">
                <a:latin typeface="Calibri" panose="020F0502020204030204" pitchFamily="34" charset="0"/>
                <a:ea typeface="Calibri" panose="020F0502020204030204" pitchFamily="34" charset="0"/>
                <a:cs typeface="Calibri" panose="020F0502020204030204" pitchFamily="34" charset="0"/>
              </a:rPr>
              <a:t>valued</a:t>
            </a:r>
            <a:r>
              <a:rPr lang="en-US" sz="2300">
                <a:latin typeface="Calibri" panose="020F0502020204030204" pitchFamily="34" charset="0"/>
                <a:ea typeface="Calibri" panose="020F0502020204030204" pitchFamily="34" charset="0"/>
                <a:cs typeface="Calibri" panose="020F0502020204030204" pitchFamily="34" charset="0"/>
              </a:rPr>
              <a:t>. Everyone has an expectation of </a:t>
            </a:r>
            <a:r>
              <a:rPr lang="en-US" sz="2300" b="1">
                <a:latin typeface="Calibri" panose="020F0502020204030204" pitchFamily="34" charset="0"/>
                <a:ea typeface="Calibri" panose="020F0502020204030204" pitchFamily="34" charset="0"/>
                <a:cs typeface="Calibri" panose="020F0502020204030204" pitchFamily="34" charset="0"/>
              </a:rPr>
              <a:t>mutual, positive regard </a:t>
            </a:r>
            <a:r>
              <a:rPr lang="en-US" sz="2300">
                <a:latin typeface="Calibri" panose="020F0502020204030204" pitchFamily="34" charset="0"/>
                <a:ea typeface="Calibri" panose="020F0502020204030204" pitchFamily="34" charset="0"/>
                <a:cs typeface="Calibri" panose="020F0502020204030204" pitchFamily="34" charset="0"/>
              </a:rPr>
              <a:t>for everyone else that respects the </a:t>
            </a:r>
            <a:r>
              <a:rPr lang="en-US" sz="2300" b="1">
                <a:latin typeface="Calibri" panose="020F0502020204030204" pitchFamily="34" charset="0"/>
                <a:ea typeface="Calibri" panose="020F0502020204030204" pitchFamily="34" charset="0"/>
                <a:cs typeface="Calibri" panose="020F0502020204030204" pitchFamily="34" charset="0"/>
              </a:rPr>
              <a:t>diversity </a:t>
            </a:r>
            <a:r>
              <a:rPr lang="en-US" sz="2300">
                <a:latin typeface="Calibri" panose="020F0502020204030204" pitchFamily="34" charset="0"/>
                <a:ea typeface="Calibri" panose="020F0502020204030204" pitchFamily="34" charset="0"/>
                <a:cs typeface="Calibri" panose="020F0502020204030204" pitchFamily="34" charset="0"/>
              </a:rPr>
              <a:t>of everyone on the webinar. </a:t>
            </a:r>
          </a:p>
          <a:p>
            <a:pPr marL="227960" indent="-227960"/>
            <a:r>
              <a:rPr lang="en-US" sz="2300">
                <a:latin typeface="Calibri" panose="020F0502020204030204" pitchFamily="34" charset="0"/>
                <a:ea typeface="Calibri" panose="020F0502020204030204" pitchFamily="34" charset="0"/>
                <a:cs typeface="Calibri" panose="020F0502020204030204" pitchFamily="34" charset="0"/>
              </a:rPr>
              <a:t>We operate from a </a:t>
            </a:r>
            <a:r>
              <a:rPr lang="en-US" sz="2300" b="1">
                <a:latin typeface="Calibri" panose="020F0502020204030204" pitchFamily="34" charset="0"/>
                <a:ea typeface="Calibri" panose="020F0502020204030204" pitchFamily="34" charset="0"/>
                <a:cs typeface="Calibri" panose="020F0502020204030204" pitchFamily="34" charset="0"/>
              </a:rPr>
              <a:t>strength-based, empathetic, and supportive</a:t>
            </a:r>
            <a:r>
              <a:rPr lang="en-US" sz="2300">
                <a:latin typeface="Calibri" panose="020F0502020204030204" pitchFamily="34" charset="0"/>
                <a:ea typeface="Calibri" panose="020F0502020204030204" pitchFamily="34" charset="0"/>
                <a:cs typeface="Calibri" panose="020F0502020204030204" pitchFamily="34" charset="0"/>
              </a:rPr>
              <a:t> framework – with the people we serve, and with each other on these webinars.</a:t>
            </a:r>
          </a:p>
          <a:p>
            <a:pPr marL="227960" indent="-227960"/>
            <a:r>
              <a:rPr lang="en-US" sz="2300">
                <a:latin typeface="Calibri" panose="020F0502020204030204" pitchFamily="34" charset="0"/>
                <a:ea typeface="Calibri" panose="020F0502020204030204" pitchFamily="34" charset="0"/>
                <a:cs typeface="Calibri" panose="020F0502020204030204" pitchFamily="34" charset="0"/>
              </a:rPr>
              <a:t>We encourage the use of </a:t>
            </a:r>
            <a:r>
              <a:rPr lang="en-US" sz="2300" b="1">
                <a:latin typeface="Calibri" panose="020F0502020204030204" pitchFamily="34" charset="0"/>
                <a:ea typeface="Calibri" panose="020F0502020204030204" pitchFamily="34" charset="0"/>
                <a:cs typeface="Calibri" panose="020F0502020204030204" pitchFamily="34" charset="0"/>
              </a:rPr>
              <a:t>affirming language </a:t>
            </a:r>
            <a:r>
              <a:rPr lang="en-US" sz="2300">
                <a:latin typeface="Calibri" panose="020F0502020204030204" pitchFamily="34" charset="0"/>
                <a:ea typeface="Calibri" panose="020F0502020204030204" pitchFamily="34" charset="0"/>
                <a:cs typeface="Calibri" panose="020F0502020204030204" pitchFamily="34" charset="0"/>
              </a:rPr>
              <a:t>that is not discriminatory or stigmatizing.</a:t>
            </a:r>
          </a:p>
          <a:p>
            <a:pPr marL="227960" indent="-227960"/>
            <a:r>
              <a:rPr lang="en-US" sz="2300">
                <a:latin typeface="Calibri" panose="020F0502020204030204" pitchFamily="34" charset="0"/>
                <a:ea typeface="Calibri" panose="020F0502020204030204" pitchFamily="34" charset="0"/>
                <a:cs typeface="Calibri" panose="020F0502020204030204" pitchFamily="34" charset="0"/>
              </a:rPr>
              <a:t>We treat others as </a:t>
            </a:r>
            <a:r>
              <a:rPr lang="en-US" sz="2300" b="1">
                <a:latin typeface="Calibri" panose="020F0502020204030204" pitchFamily="34" charset="0"/>
                <a:ea typeface="Calibri" panose="020F0502020204030204" pitchFamily="34" charset="0"/>
                <a:cs typeface="Calibri" panose="020F0502020204030204" pitchFamily="34" charset="0"/>
              </a:rPr>
              <a:t>they</a:t>
            </a:r>
            <a:r>
              <a:rPr lang="en-US" sz="2300">
                <a:latin typeface="Calibri" panose="020F0502020204030204" pitchFamily="34" charset="0"/>
                <a:ea typeface="Calibri" panose="020F0502020204030204" pitchFamily="34" charset="0"/>
                <a:cs typeface="Calibri" panose="020F0502020204030204" pitchFamily="34" charset="0"/>
              </a:rPr>
              <a:t> would like to be treated and, therefore, avoid argumentative, disruptive, and/or aggressive language.</a:t>
            </a:r>
          </a:p>
          <a:p>
            <a:pPr marL="227960" indent="-227960"/>
            <a:endParaRPr lang="en-US" sz="2199">
              <a:cs typeface="Calibri"/>
            </a:endParaRPr>
          </a:p>
          <a:p>
            <a:pPr marL="227960" indent="-227960"/>
            <a:endParaRPr lang="en-US" sz="2199">
              <a:cs typeface="Calibri"/>
            </a:endParaRPr>
          </a:p>
        </p:txBody>
      </p:sp>
    </p:spTree>
    <p:custDataLst>
      <p:tags r:id="rId1"/>
    </p:custDataLst>
    <p:extLst>
      <p:ext uri="{BB962C8B-B14F-4D97-AF65-F5344CB8AC3E}">
        <p14:creationId xmlns:p14="http://schemas.microsoft.com/office/powerpoint/2010/main" val="1678374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9BCCD-D850-46D5-8055-27095C725A93}"/>
              </a:ext>
            </a:extLst>
          </p:cNvPr>
          <p:cNvSpPr>
            <a:spLocks noGrp="1"/>
          </p:cNvSpPr>
          <p:nvPr>
            <p:ph type="title"/>
          </p:nvPr>
        </p:nvSpPr>
        <p:spPr>
          <a:xfrm>
            <a:off x="838200" y="176439"/>
            <a:ext cx="10515600" cy="1325563"/>
          </a:xfrm>
        </p:spPr>
        <p:txBody>
          <a:bodyPr>
            <a:normAutofit/>
          </a:bodyPr>
          <a:lstStyle/>
          <a:p>
            <a:r>
              <a:rPr lang="en-US" sz="3733" b="1">
                <a:latin typeface="Calibri" panose="020F0502020204030204" pitchFamily="34" charset="0"/>
                <a:ea typeface="Calibri" panose="020F0502020204030204" pitchFamily="34" charset="0"/>
                <a:cs typeface="Calibri" panose="020F0502020204030204" pitchFamily="34" charset="0"/>
              </a:rPr>
              <a:t>Mutual Agreement (continued)</a:t>
            </a:r>
          </a:p>
        </p:txBody>
      </p:sp>
      <p:sp>
        <p:nvSpPr>
          <p:cNvPr id="3" name="Content Placeholder 2">
            <a:extLst>
              <a:ext uri="{FF2B5EF4-FFF2-40B4-BE49-F238E27FC236}">
                <a16:creationId xmlns:a16="http://schemas.microsoft.com/office/drawing/2014/main" id="{16BF13AD-53B7-4C61-BFE5-6C093C73CA21}"/>
              </a:ext>
            </a:extLst>
          </p:cNvPr>
          <p:cNvSpPr>
            <a:spLocks noGrp="1"/>
          </p:cNvSpPr>
          <p:nvPr>
            <p:ph type="body" sz="quarter" idx="12"/>
          </p:nvPr>
        </p:nvSpPr>
        <p:spPr/>
        <p:txBody>
          <a:bodyPr vert="horz" lIns="91359" tIns="45679" rIns="91359" bIns="45679" rtlCol="0" anchor="t">
            <a:noAutofit/>
          </a:bodyPr>
          <a:lstStyle/>
          <a:p>
            <a:pPr marL="227960" indent="-227960"/>
            <a:r>
              <a:rPr lang="en-US" sz="2300">
                <a:latin typeface="Calibri" panose="020F0502020204030204" pitchFamily="34" charset="0"/>
                <a:ea typeface="Calibri" panose="020F0502020204030204" pitchFamily="34" charset="0"/>
                <a:cs typeface="Calibri" panose="020F0502020204030204" pitchFamily="34" charset="0"/>
              </a:rPr>
              <a:t>We strive to </a:t>
            </a:r>
            <a:r>
              <a:rPr lang="en-US" sz="2300" b="1">
                <a:latin typeface="Calibri" panose="020F0502020204030204" pitchFamily="34" charset="0"/>
                <a:ea typeface="Calibri" panose="020F0502020204030204" pitchFamily="34" charset="0"/>
                <a:cs typeface="Calibri" panose="020F0502020204030204" pitchFamily="34" charset="0"/>
              </a:rPr>
              <a:t>listen</a:t>
            </a:r>
            <a:r>
              <a:rPr lang="en-US" sz="2300">
                <a:latin typeface="Calibri" panose="020F0502020204030204" pitchFamily="34" charset="0"/>
                <a:ea typeface="Calibri" panose="020F0502020204030204" pitchFamily="34" charset="0"/>
                <a:cs typeface="Calibri" panose="020F0502020204030204" pitchFamily="34" charset="0"/>
              </a:rPr>
              <a:t> to each person, avoid interrupting others, and seek to </a:t>
            </a:r>
            <a:r>
              <a:rPr lang="en-US" sz="2300" b="1">
                <a:latin typeface="Calibri" panose="020F0502020204030204" pitchFamily="34" charset="0"/>
                <a:ea typeface="Calibri" panose="020F0502020204030204" pitchFamily="34" charset="0"/>
                <a:cs typeface="Calibri" panose="020F0502020204030204" pitchFamily="34" charset="0"/>
              </a:rPr>
              <a:t>understand</a:t>
            </a:r>
            <a:r>
              <a:rPr lang="en-US" sz="2300">
                <a:latin typeface="Calibri" panose="020F0502020204030204" pitchFamily="34" charset="0"/>
                <a:ea typeface="Calibri" panose="020F0502020204030204" pitchFamily="34" charset="0"/>
                <a:cs typeface="Calibri" panose="020F0502020204030204" pitchFamily="34" charset="0"/>
              </a:rPr>
              <a:t> each other through the Learning Network as we work toward the highest quality services for Centers of Excellence (COE) clients.</a:t>
            </a:r>
          </a:p>
          <a:p>
            <a:pPr marL="227960" indent="-227960"/>
            <a:r>
              <a:rPr lang="en-US" sz="2300">
                <a:latin typeface="Calibri" panose="020F0502020204030204" pitchFamily="34" charset="0"/>
                <a:ea typeface="Calibri" panose="020F0502020204030204" pitchFamily="34" charset="0"/>
                <a:cs typeface="Calibri" panose="020F0502020204030204" pitchFamily="34" charset="0"/>
              </a:rPr>
              <a:t>Information presented in Learning Network sessions has been vetted. We recognize that people have different opinions, and those </a:t>
            </a:r>
            <a:r>
              <a:rPr lang="en-US" sz="2300" b="1">
                <a:latin typeface="Calibri" panose="020F0502020204030204" pitchFamily="34" charset="0"/>
                <a:ea typeface="Calibri" panose="020F0502020204030204" pitchFamily="34" charset="0"/>
                <a:cs typeface="Calibri" panose="020F0502020204030204" pitchFamily="34" charset="0"/>
              </a:rPr>
              <a:t>diverse perspectives </a:t>
            </a:r>
            <a:r>
              <a:rPr lang="en-US" sz="2300">
                <a:latin typeface="Calibri" panose="020F0502020204030204" pitchFamily="34" charset="0"/>
                <a:ea typeface="Calibri" panose="020F0502020204030204" pitchFamily="34" charset="0"/>
                <a:cs typeface="Calibri" panose="020F0502020204030204" pitchFamily="34" charset="0"/>
              </a:rPr>
              <a:t>are welcomed and valued. Questions and comments should be framed as </a:t>
            </a:r>
            <a:r>
              <a:rPr lang="en-US" sz="2300" b="1">
                <a:latin typeface="Calibri" panose="020F0502020204030204" pitchFamily="34" charset="0"/>
                <a:ea typeface="Calibri" panose="020F0502020204030204" pitchFamily="34" charset="0"/>
                <a:cs typeface="Calibri" panose="020F0502020204030204" pitchFamily="34" charset="0"/>
              </a:rPr>
              <a:t>constructive feedback</a:t>
            </a:r>
            <a:r>
              <a:rPr lang="en-US" sz="2300">
                <a:latin typeface="Calibri" panose="020F0502020204030204" pitchFamily="34" charset="0"/>
                <a:ea typeface="Calibri" panose="020F0502020204030204" pitchFamily="34" charset="0"/>
                <a:cs typeface="Calibri" panose="020F0502020204030204" pitchFamily="34" charset="0"/>
              </a:rPr>
              <a:t>.</a:t>
            </a:r>
          </a:p>
          <a:p>
            <a:pPr marL="227960" indent="-227960"/>
            <a:r>
              <a:rPr lang="en-US" sz="2300">
                <a:latin typeface="Calibri" panose="020F0502020204030204" pitchFamily="34" charset="0"/>
                <a:ea typeface="Calibri" panose="020F0502020204030204" pitchFamily="34" charset="0"/>
                <a:cs typeface="Calibri" panose="020F0502020204030204" pitchFamily="34" charset="0"/>
              </a:rPr>
              <a:t>The Learning Network format is </a:t>
            </a:r>
            <a:r>
              <a:rPr lang="en-US" sz="2300" b="1">
                <a:latin typeface="Calibri" panose="020F0502020204030204" pitchFamily="34" charset="0"/>
                <a:ea typeface="Calibri" panose="020F0502020204030204" pitchFamily="34" charset="0"/>
                <a:cs typeface="Calibri" panose="020F0502020204030204" pitchFamily="34" charset="0"/>
              </a:rPr>
              <a:t>not conducive to debate</a:t>
            </a:r>
            <a:r>
              <a:rPr lang="en-US" sz="2300">
                <a:latin typeface="Calibri" panose="020F0502020204030204" pitchFamily="34" charset="0"/>
                <a:ea typeface="Calibri" panose="020F0502020204030204" pitchFamily="34" charset="0"/>
                <a:cs typeface="Calibri" panose="020F0502020204030204" pitchFamily="34" charset="0"/>
              </a:rPr>
              <a:t>. If something happens that concerns you, </a:t>
            </a:r>
            <a:r>
              <a:rPr lang="en-US" sz="2300" b="1">
                <a:latin typeface="Calibri" panose="020F0502020204030204" pitchFamily="34" charset="0"/>
                <a:ea typeface="Calibri" panose="020F0502020204030204" pitchFamily="34" charset="0"/>
                <a:cs typeface="Calibri" panose="020F0502020204030204" pitchFamily="34" charset="0"/>
              </a:rPr>
              <a:t>please send a chat during the session</a:t>
            </a:r>
            <a:r>
              <a:rPr lang="en-US" sz="2300">
                <a:latin typeface="Calibri" panose="020F0502020204030204" pitchFamily="34" charset="0"/>
                <a:ea typeface="Calibri" panose="020F0502020204030204" pitchFamily="34" charset="0"/>
                <a:cs typeface="Calibri" panose="020F0502020204030204" pitchFamily="34" charset="0"/>
              </a:rPr>
              <a:t> to the panelists and we will attempt to make room to address it either during the session or by scheduling time outside of the session to process and understand it. </a:t>
            </a:r>
            <a:r>
              <a:rPr lang="en-US" sz="2300" b="1">
                <a:latin typeface="Calibri" panose="020F0502020204030204" pitchFamily="34" charset="0"/>
                <a:ea typeface="Calibri" panose="020F0502020204030204" pitchFamily="34" charset="0"/>
                <a:cs typeface="Calibri" panose="020F0502020204030204" pitchFamily="34" charset="0"/>
              </a:rPr>
              <a:t>Alternatively, you can reach out offline to your University point of contact.</a:t>
            </a:r>
          </a:p>
          <a:p>
            <a:pPr marL="227960" indent="-227960"/>
            <a:endParaRPr lang="en-US" sz="2199">
              <a:cs typeface="Calibri"/>
            </a:endParaRPr>
          </a:p>
        </p:txBody>
      </p:sp>
    </p:spTree>
    <p:custDataLst>
      <p:tags r:id="rId1"/>
    </p:custDataLst>
    <p:extLst>
      <p:ext uri="{BB962C8B-B14F-4D97-AF65-F5344CB8AC3E}">
        <p14:creationId xmlns:p14="http://schemas.microsoft.com/office/powerpoint/2010/main" val="2535754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0A1D582-CE3A-4649-875D-172F7973E1E9}"/>
              </a:ext>
            </a:extLst>
          </p:cNvPr>
          <p:cNvSpPr>
            <a:spLocks noGrp="1"/>
          </p:cNvSpPr>
          <p:nvPr>
            <p:ph type="title"/>
          </p:nvPr>
        </p:nvSpPr>
        <p:spPr>
          <a:xfrm>
            <a:off x="838200" y="295124"/>
            <a:ext cx="10515600" cy="1325563"/>
          </a:xfrm>
        </p:spPr>
        <p:txBody>
          <a:bodyPr anchor="ctr">
            <a:normAutofit/>
          </a:bodyPr>
          <a:lstStyle/>
          <a:p>
            <a:r>
              <a:rPr lang="en-US" sz="3733" b="1">
                <a:latin typeface="Calibri" panose="020F0502020204030204" pitchFamily="34" charset="0"/>
                <a:ea typeface="Calibri" panose="020F0502020204030204" pitchFamily="34" charset="0"/>
                <a:cs typeface="Calibri" panose="020F0502020204030204" pitchFamily="34" charset="0"/>
              </a:rPr>
              <a:t>Acknowledgements</a:t>
            </a:r>
            <a:endParaRPr lang="en-US" b="1">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62DED28A-E43F-624A-A984-7387AEF95DA1}"/>
              </a:ext>
            </a:extLst>
          </p:cNvPr>
          <p:cNvSpPr>
            <a:spLocks noGrp="1"/>
          </p:cNvSpPr>
          <p:nvPr>
            <p:ph sz="half" idx="1"/>
          </p:nvPr>
        </p:nvSpPr>
        <p:spPr>
          <a:xfrm>
            <a:off x="598200" y="1960880"/>
            <a:ext cx="5257800" cy="3901440"/>
          </a:xfrm>
        </p:spPr>
        <p:txBody>
          <a:bodyPr vert="horz" lIns="91416" tIns="45708" rIns="91416" bIns="45708" rtlCol="0">
            <a:normAutofit/>
          </a:bodyPr>
          <a:lstStyle/>
          <a:p>
            <a:pPr marL="227960" indent="-227960"/>
            <a:r>
              <a:rPr lang="en-US" sz="2400">
                <a:latin typeface="Calibri" panose="020F0502020204030204" pitchFamily="34" charset="0"/>
                <a:ea typeface="Calibri" panose="020F0502020204030204" pitchFamily="34" charset="0"/>
                <a:cs typeface="Calibri" panose="020F0502020204030204" pitchFamily="34" charset="0"/>
              </a:rPr>
              <a:t>The COE project is a partnership of the University of Pittsburgh and the Pennsylvania Department of Human Services; and is funded by the Pennsylvania Department of Human Services, grant number 601747.</a:t>
            </a:r>
          </a:p>
        </p:txBody>
      </p:sp>
      <p:sp>
        <p:nvSpPr>
          <p:cNvPr id="9" name="Content Placeholder 2">
            <a:extLst>
              <a:ext uri="{FF2B5EF4-FFF2-40B4-BE49-F238E27FC236}">
                <a16:creationId xmlns:a16="http://schemas.microsoft.com/office/drawing/2014/main" id="{BF3E9FA8-CE23-B390-4BEB-2EF9330D2DC1}"/>
              </a:ext>
            </a:extLst>
          </p:cNvPr>
          <p:cNvSpPr txBox="1">
            <a:spLocks/>
          </p:cNvSpPr>
          <p:nvPr/>
        </p:nvSpPr>
        <p:spPr>
          <a:xfrm>
            <a:off x="6023800" y="1960881"/>
            <a:ext cx="5257800" cy="2033575"/>
          </a:xfrm>
          <a:prstGeom prst="rect">
            <a:avLst/>
          </a:prstGeom>
        </p:spPr>
        <p:txBody>
          <a:bodyPr vert="horz" lIns="91416" tIns="45708" rIns="91416" bIns="45708" rtlCol="0">
            <a:noAutofit/>
          </a:bodyPr>
          <a:lstStyle>
            <a:lvl1pPr marL="182880" indent="-182880" algn="l" defTabSz="68580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1pPr>
            <a:lvl2pPr marL="365760" indent="-182880" algn="l" defTabSz="6858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548640" indent="-182880" algn="l" defTabSz="6858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27960" indent="-227960" defTabSz="914377">
              <a:spcBef>
                <a:spcPts val="800"/>
              </a:spcBef>
            </a:pPr>
            <a:r>
              <a:rPr lang="en-US">
                <a:solidFill>
                  <a:srgbClr val="003594"/>
                </a:solidFill>
                <a:latin typeface="Calibri" panose="020F0502020204030204" pitchFamily="34" charset="0"/>
                <a:ea typeface="Calibri" panose="020F0502020204030204" pitchFamily="34" charset="0"/>
                <a:cs typeface="Calibri" panose="020F0502020204030204" pitchFamily="34" charset="0"/>
              </a:rPr>
              <a:t>COE vision: The Centers of Excellence will ensure care coordination, increase access to medication-assisted treatment and integrate physical and behavioral health for individuals with opioid use disorder.</a:t>
            </a:r>
          </a:p>
        </p:txBody>
      </p:sp>
      <p:pic>
        <p:nvPicPr>
          <p:cNvPr id="1030" name="Picture 6" descr="Commonwealth of Pennsylvania">
            <a:extLst>
              <a:ext uri="{FF2B5EF4-FFF2-40B4-BE49-F238E27FC236}">
                <a16:creationId xmlns:a16="http://schemas.microsoft.com/office/drawing/2014/main" id="{C9C09241-DDCC-AFB4-ED0E-5CF0139F56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500" y="4847399"/>
            <a:ext cx="5326800" cy="67472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593348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F270792-B839-0479-E77B-12CD1AB7C52F}"/>
              </a:ext>
            </a:extLst>
          </p:cNvPr>
          <p:cNvSpPr>
            <a:spLocks noGrp="1"/>
          </p:cNvSpPr>
          <p:nvPr>
            <p:ph type="ctrTitle"/>
          </p:nvPr>
        </p:nvSpPr>
        <p:spPr>
          <a:xfrm>
            <a:off x="272857" y="1661160"/>
            <a:ext cx="9566602" cy="1767840"/>
          </a:xfrm>
        </p:spPr>
        <p:txBody>
          <a:bodyPr vert="horz" lIns="91440" tIns="45720" rIns="91440" bIns="45720" rtlCol="0" anchor="b">
            <a:noAutofit/>
          </a:bodyPr>
          <a:lstStyle/>
          <a:p>
            <a:r>
              <a:rPr lang="en-US" sz="5000"/>
              <a:t>Being an Effective </a:t>
            </a:r>
            <a:br>
              <a:rPr lang="en-US" sz="5000"/>
            </a:br>
            <a:r>
              <a:rPr lang="en-US" sz="5000"/>
              <a:t>COMPASS Community Partner</a:t>
            </a:r>
            <a:endParaRPr lang="en-US" sz="5000" b="1">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504676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Pitt Colors">
      <a:dk1>
        <a:srgbClr val="003594"/>
      </a:dk1>
      <a:lt1>
        <a:srgbClr val="FFFFFF"/>
      </a:lt1>
      <a:dk2>
        <a:srgbClr val="FFB81C"/>
      </a:dk2>
      <a:lt2>
        <a:srgbClr val="E7E6E6"/>
      </a:lt2>
      <a:accent1>
        <a:srgbClr val="003594"/>
      </a:accent1>
      <a:accent2>
        <a:srgbClr val="FFB81C"/>
      </a:accent2>
      <a:accent3>
        <a:srgbClr val="B87333"/>
      </a:accent3>
      <a:accent4>
        <a:srgbClr val="C8C9C7"/>
      </a:accent4>
      <a:accent5>
        <a:srgbClr val="66B2E3"/>
      </a:accent5>
      <a:accent6>
        <a:srgbClr val="770538"/>
      </a:accent6>
      <a:hlink>
        <a:srgbClr val="000000"/>
      </a:hlink>
      <a:folHlink>
        <a:srgbClr val="000000"/>
      </a:folHlink>
    </a:clrScheme>
    <a:fontScheme name="Roboto">
      <a:majorFont>
        <a:latin typeface="Roboto Black"/>
        <a:ea typeface=""/>
        <a:cs typeface=""/>
      </a:majorFont>
      <a:minorFont>
        <a:latin typeface="Roboto Medium"/>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5E1B9AE4639B14BBF883D08B2823EAB" ma:contentTypeVersion="25" ma:contentTypeDescription="Create a new document." ma:contentTypeScope="" ma:versionID="1128e1f3fe45fa585ed5ae7cc5f6de45">
  <xsd:schema xmlns:xsd="http://www.w3.org/2001/XMLSchema" xmlns:xs="http://www.w3.org/2001/XMLSchema" xmlns:p="http://schemas.microsoft.com/office/2006/metadata/properties" xmlns:ns1="http://schemas.microsoft.com/sharepoint/v3" xmlns:ns2="ba516c2e-2337-4fd1-b351-3b2416ecab68" xmlns:ns3="e2a3c3e7-7426-4151-8c50-1673f5abcf0a" targetNamespace="http://schemas.microsoft.com/office/2006/metadata/properties" ma:root="true" ma:fieldsID="6c6cc95a6fbcae2d3e19a1eb62a96033" ns1:_="" ns2:_="" ns3:_="">
    <xsd:import namespace="http://schemas.microsoft.com/sharepoint/v3"/>
    <xsd:import namespace="ba516c2e-2337-4fd1-b351-3b2416ecab68"/>
    <xsd:import namespace="e2a3c3e7-7426-4151-8c50-1673f5abcf0a"/>
    <xsd:element name="properties">
      <xsd:complexType>
        <xsd:sequence>
          <xsd:element name="documentManagement">
            <xsd:complexType>
              <xsd:all>
                <xsd:element ref="ns2:MediaServiceMetadata" minOccurs="0"/>
                <xsd:element ref="ns2:MediaServiceFastMetadata" minOccurs="0"/>
                <xsd:element ref="ns2:Stakeholder" minOccurs="0"/>
                <xsd:element ref="ns2:DocumentType" minOccurs="0"/>
                <xsd:element ref="ns2:BriefSummary" minOccurs="0"/>
                <xsd:element ref="ns2:Sign_x002d_OffStatu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DateTaken" minOccurs="0"/>
                <xsd:element ref="ns2:MediaLengthInSeconds" minOccurs="0"/>
                <xsd:element ref="ns2:lcf76f155ced4ddcb4097134ff3c332f" minOccurs="0"/>
                <xsd:element ref="ns3:TaxCatchAll" minOccurs="0"/>
                <xsd:element ref="ns3:_dlc_DocId" minOccurs="0"/>
                <xsd:element ref="ns3:_dlc_DocIdUrl" minOccurs="0"/>
                <xsd:element ref="ns3:_dlc_DocIdPersistId" minOccurs="0"/>
                <xsd:element ref="ns2:MediaServiceObjectDetectorVersion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33" nillable="true" ma:displayName="Unified Compliance Policy Properties" ma:hidden="true" ma:internalName="_ip_UnifiedCompliancePolicyProperties">
      <xsd:simpleType>
        <xsd:restriction base="dms:Note"/>
      </xsd:simpleType>
    </xsd:element>
    <xsd:element name="_ip_UnifiedCompliancePolicyUIAction" ma:index="3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a516c2e-2337-4fd1-b351-3b2416ecab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Stakeholder" ma:index="10" nillable="true" ma:displayName="Stakeholder" ma:format="Dropdown" ma:internalName="Stakeholder">
      <xsd:complexType>
        <xsd:complexContent>
          <xsd:extension base="dms:MultiChoice">
            <xsd:sequence>
              <xsd:element name="Value" maxOccurs="unbounded" minOccurs="0" nillable="true">
                <xsd:simpleType>
                  <xsd:restriction base="dms:Choice">
                    <xsd:enumeration value="Funder - DHS"/>
                    <xsd:enumeration value="MCO"/>
                    <xsd:enumeration value="Alliance Medical Services"/>
                    <xsd:enumeration value="AIDS Care Group"/>
                    <xsd:enumeration value="Butler Memorial Hospital"/>
                    <xsd:enumeration value="CASA Trinity"/>
                    <xsd:enumeration value="Clearfield-Jefferson Drug and Alcohol Commission"/>
                    <xsd:enumeration value="Clinical Outcomes Group"/>
                    <xsd:enumeration value="CleanSlate Centers"/>
                    <xsd:enumeration value="Community Health and Dental Care"/>
                    <xsd:enumeration value="Crossroads Counseling"/>
                    <xsd:enumeration value="Crozer-Chester"/>
                    <xsd:enumeration value="Dunmore Comprehensive"/>
                    <xsd:enumeration value="ESPER Treatment Center"/>
                    <xsd:enumeration value="Family First Health"/>
                    <xsd:enumeration value="Family Service Association"/>
                    <xsd:enumeration value="Gateway Rehabilitation"/>
                    <xsd:enumeration value="Geisinger"/>
                    <xsd:enumeration value="Hamilton Health Center"/>
                    <xsd:enumeration value="Highlands Hospital"/>
                    <xsd:enumeration value="Lancaster General Hospital"/>
                    <xsd:enumeration value="Magee Women's Hospital of UPMC"/>
                    <xsd:enumeration value="Miners Medical Center"/>
                    <xsd:enumeration value="Mt. Pocono Medical Center"/>
                    <xsd:enumeration value="Neighborhood Health Centers of the Lehigh Valley"/>
                    <xsd:enumeration value="New Directions Treatment Services"/>
                    <xsd:enumeration value="Pathways to Housing PA"/>
                    <xsd:enumeration value="Penn Foundation"/>
                    <xsd:enumeration value="Penn Presbyterian Medical Center (Mothers Matter Program is BH)"/>
                    <xsd:enumeration value="PA Counseling-Dauphin"/>
                    <xsd:enumeration value="PA Counseling-York"/>
                    <xsd:enumeration value="Public Health Management Corporation"/>
                    <xsd:enumeration value="Pyramid Healthcare, Inc"/>
                    <xsd:enumeration value="Reading Hospital"/>
                    <xsd:enumeration value="Resources for Human Development"/>
                    <xsd:enumeration value="SPHS- Care Center"/>
                    <xsd:enumeration value="SPHS-Mon Valley"/>
                    <xsd:enumeration value="Tadiso"/>
                    <xsd:enumeration value="Temple University"/>
                    <xsd:enumeration value="The Wright Center"/>
                    <xsd:enumeration value="Thomas Jefferson- MATER"/>
                    <xsd:enumeration value="Thomas Jefferson- NARP"/>
                    <xsd:enumeration value="Treatment Trends"/>
                    <xsd:enumeration value="TW Ponessa and Associates"/>
                    <xsd:enumeration value="University of PGH Physicians"/>
                    <xsd:enumeration value="Wedge Medical"/>
                    <xsd:enumeration value="West Penn Allegheny"/>
                    <xsd:enumeration value="WPIC of UPMC"/>
                    <xsd:enumeration value="Internal"/>
                  </xsd:restriction>
                </xsd:simpleType>
              </xsd:element>
            </xsd:sequence>
          </xsd:extension>
        </xsd:complexContent>
      </xsd:complexType>
    </xsd:element>
    <xsd:element name="DocumentType" ma:index="11" nillable="true" ma:displayName="Document Type" ma:default="None" ma:format="Dropdown" ma:internalName="DocumentType">
      <xsd:simpleType>
        <xsd:restriction base="dms:Choice">
          <xsd:enumeration value="Data"/>
          <xsd:enumeration value="Implementation Plan/Guide"/>
          <xsd:enumeration value="Special Project"/>
          <xsd:enumeration value="Strategic Plan"/>
          <xsd:enumeration value="Presentation"/>
          <xsd:enumeration value="Meeting Material"/>
          <xsd:enumeration value="None"/>
        </xsd:restriction>
      </xsd:simpleType>
    </xsd:element>
    <xsd:element name="BriefSummary" ma:index="12" nillable="true" ma:displayName="Brief Summary" ma:format="Dropdown" ma:internalName="BriefSummary">
      <xsd:simpleType>
        <xsd:restriction base="dms:Text">
          <xsd:maxLength value="255"/>
        </xsd:restriction>
      </xsd:simpleType>
    </xsd:element>
    <xsd:element name="Sign_x002d_OffStatus" ma:index="13" nillable="true" ma:displayName="Sign-Off Status" ma:format="Dropdown" ma:internalName="Sign_x002d_OffStatus">
      <xsd:simpleType>
        <xsd:restriction base="dms:Choice">
          <xsd:enumeration value="Draft"/>
          <xsd:enumeration value="Final"/>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DateTaken" ma:index="22" nillable="true" ma:displayName="MediaServiceDateTaken" ma:hidden="true" ma:internalName="MediaServiceDateTaken" ma:readOnly="true">
      <xsd:simpleType>
        <xsd:restriction base="dms:Text"/>
      </xsd:simpleType>
    </xsd:element>
    <xsd:element name="MediaLengthInSeconds" ma:index="23"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7b90debd-ee09-4e04-a4c4-812a7ed26de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0" nillable="true" ma:displayName="MediaServiceObjectDetectorVersions" ma:hidden="true" ma:indexed="true" ma:internalName="MediaServiceObjectDetectorVersions" ma:readOnly="true">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element name="MediaServiceBillingMetadata" ma:index="3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a3c3e7-7426-4151-8c50-1673f5abcf0a"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a9bf98-66fd-4dd5-9a1b-2628c94cfb20}" ma:internalName="TaxCatchAll" ma:showField="CatchAllData" ma:web="e2a3c3e7-7426-4151-8c50-1673f5abcf0a">
      <xsd:complexType>
        <xsd:complexContent>
          <xsd:extension base="dms:MultiChoiceLookup">
            <xsd:sequence>
              <xsd:element name="Value" type="dms:Lookup" maxOccurs="unbounded" minOccurs="0" nillable="true"/>
            </xsd:sequence>
          </xsd:extension>
        </xsd:complexContent>
      </xsd:complexType>
    </xsd:element>
    <xsd:element name="_dlc_DocId" ma:index="27" nillable="true" ma:displayName="Document ID Value" ma:description="The value of the document ID assigned to this item." ma:indexed="true" ma:internalName="_dlc_DocId" ma:readOnly="true">
      <xsd:simpleType>
        <xsd:restriction base="dms:Text"/>
      </xsd:simpleType>
    </xsd:element>
    <xsd:element name="_dlc_DocIdUrl" ma:index="2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Sign_x002d_OffStatus xmlns="ba516c2e-2337-4fd1-b351-3b2416ecab68" xsi:nil="true"/>
    <_ip_UnifiedCompliancePolicyUIAction xmlns="http://schemas.microsoft.com/sharepoint/v3" xsi:nil="true"/>
    <Stakeholder xmlns="ba516c2e-2337-4fd1-b351-3b2416ecab68" xsi:nil="true"/>
    <DocumentType xmlns="ba516c2e-2337-4fd1-b351-3b2416ecab68">None</DocumentType>
    <lcf76f155ced4ddcb4097134ff3c332f xmlns="ba516c2e-2337-4fd1-b351-3b2416ecab68">
      <Terms xmlns="http://schemas.microsoft.com/office/infopath/2007/PartnerControls"/>
    </lcf76f155ced4ddcb4097134ff3c332f>
    <_ip_UnifiedCompliancePolicyProperties xmlns="http://schemas.microsoft.com/sharepoint/v3" xsi:nil="true"/>
    <BriefSummary xmlns="ba516c2e-2337-4fd1-b351-3b2416ecab68" xsi:nil="true"/>
    <TaxCatchAll xmlns="e2a3c3e7-7426-4151-8c50-1673f5abcf0a" xsi:nil="true"/>
    <_dlc_DocId xmlns="e2a3c3e7-7426-4151-8c50-1673f5abcf0a">P2A3NJ5CMAVY-993345139-51749</_dlc_DocId>
    <_dlc_DocIdUrl xmlns="e2a3c3e7-7426-4151-8c50-1673f5abcf0a">
      <Url>https://pitt.sharepoint.com/sites/PERU.CHI/_layouts/15/DocIdRedir.aspx?ID=P2A3NJ5CMAVY-993345139-51749</Url>
      <Description>P2A3NJ5CMAVY-993345139-51749</Description>
    </_dlc_DocIdUrl>
  </documentManagement>
</p:properties>
</file>

<file path=customXml/itemProps1.xml><?xml version="1.0" encoding="utf-8"?>
<ds:datastoreItem xmlns:ds="http://schemas.openxmlformats.org/officeDocument/2006/customXml" ds:itemID="{5DE40BBA-57A0-4610-8A82-F12EF94CD72F}">
  <ds:schemaRefs>
    <ds:schemaRef ds:uri="http://schemas.microsoft.com/sharepoint/events"/>
  </ds:schemaRefs>
</ds:datastoreItem>
</file>

<file path=customXml/itemProps2.xml><?xml version="1.0" encoding="utf-8"?>
<ds:datastoreItem xmlns:ds="http://schemas.openxmlformats.org/officeDocument/2006/customXml" ds:itemID="{1C681098-F0B4-483D-893B-DB5933560330}">
  <ds:schemaRefs>
    <ds:schemaRef ds:uri="http://schemas.microsoft.com/sharepoint/v3/contenttype/forms"/>
  </ds:schemaRefs>
</ds:datastoreItem>
</file>

<file path=customXml/itemProps3.xml><?xml version="1.0" encoding="utf-8"?>
<ds:datastoreItem xmlns:ds="http://schemas.openxmlformats.org/officeDocument/2006/customXml" ds:itemID="{4BF1414E-4287-4CE3-ACD5-2DE8C0176797}">
  <ds:schemaRefs>
    <ds:schemaRef ds:uri="ba516c2e-2337-4fd1-b351-3b2416ecab68"/>
    <ds:schemaRef ds:uri="e2a3c3e7-7426-4151-8c50-1673f5abcf0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AA796A4E-94A4-4810-AF7B-B33BFDD679A9}">
  <ds:schemaRefs>
    <ds:schemaRef ds:uri="ba516c2e-2337-4fd1-b351-3b2416ecab68"/>
    <ds:schemaRef ds:uri="e2a3c3e7-7426-4151-8c50-1673f5abcf0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9ef9f489-e0a0-4eeb-87cc-3a526112fd0d}" enabled="0" method="" siteId="{9ef9f489-e0a0-4eeb-87cc-3a526112fd0d}" removed="1"/>
</clbl:labelList>
</file>

<file path=docProps/app.xml><?xml version="1.0" encoding="utf-8"?>
<Properties xmlns="http://schemas.openxmlformats.org/officeDocument/2006/extended-properties" xmlns:vt="http://schemas.openxmlformats.org/officeDocument/2006/docPropsVTypes">
  <Template/>
  <TotalTime>0</TotalTime>
  <Words>8140</Words>
  <Application>Microsoft Office PowerPoint</Application>
  <PresentationFormat>Widescreen</PresentationFormat>
  <Paragraphs>503</Paragraphs>
  <Slides>49</Slides>
  <Notes>47</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1_Office Theme</vt:lpstr>
      <vt:lpstr>Welcome!  While we wait to start, please review ways to navigate this webinar.</vt:lpstr>
      <vt:lpstr>Housekeeping</vt:lpstr>
      <vt:lpstr>Continuing Education Information​</vt:lpstr>
      <vt:lpstr>Disclosures</vt:lpstr>
      <vt:lpstr>Disclaimer</vt:lpstr>
      <vt:lpstr>Mutual Agreement </vt:lpstr>
      <vt:lpstr>Mutual Agreement (continued)</vt:lpstr>
      <vt:lpstr>Acknowledgements</vt:lpstr>
      <vt:lpstr>Being an Effective  COMPASS Community Partner</vt:lpstr>
      <vt:lpstr>Learning Objectives</vt:lpstr>
      <vt:lpstr>Connection to the Fidelity Guidelines</vt:lpstr>
      <vt:lpstr>Discussion Question</vt:lpstr>
      <vt:lpstr>What is COMPASS?</vt:lpstr>
      <vt:lpstr>Common Benefits and Services  Available Through COMPASS</vt:lpstr>
      <vt:lpstr>Other Benefits and Services  Available Through COMPASS</vt:lpstr>
      <vt:lpstr>Benefits Assessment as Part of COE Care</vt:lpstr>
      <vt:lpstr>Life Changes That May Affect Benefits</vt:lpstr>
      <vt:lpstr>Common Client Barriers to Benefits Access</vt:lpstr>
      <vt:lpstr>How Being a Community Partner Can Address Barriers</vt:lpstr>
      <vt:lpstr>Addressing Common Barriers Improves Retention</vt:lpstr>
      <vt:lpstr>Opportunities for Intervention</vt:lpstr>
      <vt:lpstr>COE Role in Benefit Navigation</vt:lpstr>
      <vt:lpstr>Knowledge Check Poll </vt:lpstr>
      <vt:lpstr>Discussion Question</vt:lpstr>
      <vt:lpstr>COMPASS Community Partners </vt:lpstr>
      <vt:lpstr>COMPASS Community Partners can…</vt:lpstr>
      <vt:lpstr>Register to be a COMPASS Community Partner</vt:lpstr>
      <vt:lpstr>Navigating COMPASS for Community Partners</vt:lpstr>
      <vt:lpstr>Home Screen</vt:lpstr>
      <vt:lpstr>MA Providers</vt:lpstr>
      <vt:lpstr>Starting a New Application</vt:lpstr>
      <vt:lpstr>Completing a New Application</vt:lpstr>
      <vt:lpstr>Completing a New Application</vt:lpstr>
      <vt:lpstr>Completing a New Application</vt:lpstr>
      <vt:lpstr>Common Needed Paperwork</vt:lpstr>
      <vt:lpstr>Benefits Renewal</vt:lpstr>
      <vt:lpstr>Submitting Applications</vt:lpstr>
      <vt:lpstr>Why Community Partner Status Matters</vt:lpstr>
      <vt:lpstr>Discussion Question</vt:lpstr>
      <vt:lpstr>Practice</vt:lpstr>
      <vt:lpstr>PowerPoint Presentation</vt:lpstr>
      <vt:lpstr>Questions</vt:lpstr>
      <vt:lpstr>Knowledge Check</vt:lpstr>
      <vt:lpstr>Myth or Fact</vt:lpstr>
      <vt:lpstr>Questions</vt:lpstr>
      <vt:lpstr>Resources</vt:lpstr>
      <vt:lpstr>Wrap up and Next Session </vt:lpstr>
      <vt:lpstr>References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Beresh, Zachary</dc:creator>
  <cp:lastModifiedBy>Brewer, Julie A</cp:lastModifiedBy>
  <cp:revision>2</cp:revision>
  <dcterms:created xsi:type="dcterms:W3CDTF">2023-04-18T08:30:07Z</dcterms:created>
  <dcterms:modified xsi:type="dcterms:W3CDTF">2026-07-02T13:41:34Z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0x01010015E1B9AE4639B14BBF883D08B2823EAB</vt:lpwstr>
  </property>
  <property fmtid="{D5CDD505-2E9C-101B-9397-08002B2CF9AE}" pid="3" name="_dlc_DocIdItemGuid">
    <vt:lpwstr>58bf563d-fa8c-4355-85ca-1b100c965daa</vt:lpwstr>
  </property>
  <property fmtid="{D5CDD505-2E9C-101B-9397-08002B2CF9AE}" pid="4" name="MediaServiceImageTags">
    <vt:lpwstr/>
  </property>
</Properties>
</file>