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7E_BBC8525A.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17F2_5DE94A5C.xml" ContentType="application/vnd.ms-powerpoint.comments+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811_C5655DFE.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comments/modernComment_17F5_39D631A9.xml" ContentType="application/vnd.ms-powerpoint.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xml" ContentType="application/vnd.openxmlformats-officedocument.presentationml.notesSlide+xml"/>
  <Override PartName="/ppt/comments/modernComment_17F6_45A3A478.xml" ContentType="application/vnd.ms-powerpoint.comment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modernComment_180E_1865C4F5.xml" ContentType="application/vnd.ms-powerpoint.comments+xml"/>
  <Override PartName="/ppt/notesSlides/notesSlide42.xml" ContentType="application/vnd.openxmlformats-officedocument.presentationml.notesSlide+xml"/>
  <Override PartName="/ppt/comments/modernComment_180B_9D78C7BC.xml" ContentType="application/vnd.ms-powerpoint.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8" r:id="rId5"/>
  </p:sldMasterIdLst>
  <p:notesMasterIdLst>
    <p:notesMasterId r:id="rId60"/>
  </p:notesMasterIdLst>
  <p:handoutMasterIdLst>
    <p:handoutMasterId r:id="rId61"/>
  </p:handoutMasterIdLst>
  <p:sldIdLst>
    <p:sldId id="2660" r:id="rId6"/>
    <p:sldId id="2567" r:id="rId7"/>
    <p:sldId id="6116" r:id="rId8"/>
    <p:sldId id="1724" r:id="rId9"/>
    <p:sldId id="1725" r:id="rId10"/>
    <p:sldId id="1721" r:id="rId11"/>
    <p:sldId id="1722" r:id="rId12"/>
    <p:sldId id="2566" r:id="rId13"/>
    <p:sldId id="382" r:id="rId14"/>
    <p:sldId id="6010" r:id="rId15"/>
    <p:sldId id="6163" r:id="rId16"/>
    <p:sldId id="6011" r:id="rId17"/>
    <p:sldId id="6117" r:id="rId18"/>
    <p:sldId id="6061" r:id="rId19"/>
    <p:sldId id="6121" r:id="rId20"/>
    <p:sldId id="6118" r:id="rId21"/>
    <p:sldId id="6119" r:id="rId22"/>
    <p:sldId id="6125" r:id="rId23"/>
    <p:sldId id="6124" r:id="rId24"/>
    <p:sldId id="6122" r:id="rId25"/>
    <p:sldId id="6150" r:id="rId26"/>
    <p:sldId id="6127" r:id="rId27"/>
    <p:sldId id="6130" r:id="rId28"/>
    <p:sldId id="6151" r:id="rId29"/>
    <p:sldId id="6160" r:id="rId30"/>
    <p:sldId id="6156" r:id="rId31"/>
    <p:sldId id="6153" r:id="rId32"/>
    <p:sldId id="6154" r:id="rId33"/>
    <p:sldId id="6128" r:id="rId34"/>
    <p:sldId id="6161" r:id="rId35"/>
    <p:sldId id="6131" r:id="rId36"/>
    <p:sldId id="6162" r:id="rId37"/>
    <p:sldId id="6146" r:id="rId38"/>
    <p:sldId id="6147" r:id="rId39"/>
    <p:sldId id="6148" r:id="rId40"/>
    <p:sldId id="6133" r:id="rId41"/>
    <p:sldId id="6134" r:id="rId42"/>
    <p:sldId id="6138" r:id="rId43"/>
    <p:sldId id="6135" r:id="rId44"/>
    <p:sldId id="6149" r:id="rId45"/>
    <p:sldId id="6145" r:id="rId46"/>
    <p:sldId id="6139" r:id="rId47"/>
    <p:sldId id="6158" r:id="rId48"/>
    <p:sldId id="6155" r:id="rId49"/>
    <p:sldId id="6142" r:id="rId50"/>
    <p:sldId id="6143" r:id="rId51"/>
    <p:sldId id="6157" r:id="rId52"/>
    <p:sldId id="6048" r:id="rId53"/>
    <p:sldId id="6164" r:id="rId54"/>
    <p:sldId id="6165" r:id="rId55"/>
    <p:sldId id="6166" r:id="rId56"/>
    <p:sldId id="6167" r:id="rId57"/>
    <p:sldId id="6168" r:id="rId58"/>
    <p:sldId id="6169"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ent Slides" id="{835124B9-8DE6-8342-B908-164D85DF03A7}">
          <p14:sldIdLst>
            <p14:sldId id="2660"/>
            <p14:sldId id="2567"/>
            <p14:sldId id="6116"/>
            <p14:sldId id="1724"/>
            <p14:sldId id="1725"/>
            <p14:sldId id="1721"/>
            <p14:sldId id="1722"/>
            <p14:sldId id="2566"/>
            <p14:sldId id="382"/>
            <p14:sldId id="6010"/>
            <p14:sldId id="6163"/>
            <p14:sldId id="6011"/>
            <p14:sldId id="6117"/>
            <p14:sldId id="6061"/>
            <p14:sldId id="6121"/>
            <p14:sldId id="6118"/>
            <p14:sldId id="6119"/>
            <p14:sldId id="6125"/>
            <p14:sldId id="6124"/>
            <p14:sldId id="6122"/>
            <p14:sldId id="6150"/>
            <p14:sldId id="6127"/>
            <p14:sldId id="6130"/>
            <p14:sldId id="6151"/>
            <p14:sldId id="6160"/>
            <p14:sldId id="6156"/>
            <p14:sldId id="6153"/>
            <p14:sldId id="6154"/>
            <p14:sldId id="6128"/>
            <p14:sldId id="6161"/>
            <p14:sldId id="6131"/>
            <p14:sldId id="6162"/>
            <p14:sldId id="6146"/>
            <p14:sldId id="6147"/>
            <p14:sldId id="6148"/>
            <p14:sldId id="6133"/>
            <p14:sldId id="6134"/>
            <p14:sldId id="6138"/>
            <p14:sldId id="6135"/>
            <p14:sldId id="6149"/>
            <p14:sldId id="6145"/>
            <p14:sldId id="6139"/>
            <p14:sldId id="6158"/>
            <p14:sldId id="6155"/>
            <p14:sldId id="6142"/>
            <p14:sldId id="6143"/>
            <p14:sldId id="6157"/>
            <p14:sldId id="6048"/>
            <p14:sldId id="6164"/>
            <p14:sldId id="6165"/>
            <p14:sldId id="6166"/>
            <p14:sldId id="6167"/>
            <p14:sldId id="6168"/>
            <p14:sldId id="616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4E7106-311B-FA91-DCF3-E4F1D7B03008}" name="Brewer, Julie A" initials="JB" userId="S::JAB567@pitt.edu::52f33661-9687-445a-970c-7e1f52186b07" providerId="AD"/>
  <p188:author id="{773D4F07-3E4B-F17D-A21D-96FCB7A0A1AD}" name="Scott, Georgie L" initials="GS" userId="S::GLS54@pitt.edu::ef263dcc-7247-42a6-ad2d-f3744b5bda9d" providerId="AD"/>
  <p188:author id="{0FBDF812-C54A-5022-9988-BDBD71CED241}" name="Schrage, Elizabeth" initials="ES" userId="S::ELS242@pitt.edu::14a08c2f-6f18-4af1-a53b-ca9299595003" providerId="AD"/>
  <p188:author id="{50528036-021B-71B0-9656-A493F9DF971C}" name="Baisden, Francesca" initials="FB" userId="S::FMB16@pitt.edu::db6f4b25-33a7-42cf-a15f-b53f749339c3" providerId="AD"/>
  <p188:author id="{A9802C96-4F69-49BE-56F6-0750DCB2A117}" name="Barto, Shiryl Henry" initials="BS" userId="S::shb210@pitt.edu::f374b635-cc8d-4299-9ffe-109486440785" providerId="AD"/>
  <p188:author id="{B296F3DF-9115-19F4-C754-2C509682D17F}" name="Brewer, Julie A" initials="BJ" userId="S::jab567@pitt.edu::52f33661-9687-445a-970c-7e1f52186b07" providerId="AD"/>
  <p188:author id="{8023ADFD-217B-C980-30E2-77D97A4C8B88}" name="Barto, Shiryl Henry" initials="SB" userId="S::SHB210@pitt.edu::f374b635-cc8d-4299-9ffe-1094864407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594"/>
    <a:srgbClr val="EDE939"/>
    <a:srgbClr val="141B4D"/>
    <a:srgbClr val="71C5E8"/>
    <a:srgbClr val="0081A6"/>
    <a:srgbClr val="008264"/>
    <a:srgbClr val="B58500"/>
    <a:srgbClr val="A4D65E"/>
    <a:srgbClr val="E87722"/>
    <a:srgbClr val="C8C9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39" autoAdjust="0"/>
    <p:restoredTop sz="94660"/>
  </p:normalViewPr>
  <p:slideViewPr>
    <p:cSldViewPr snapToGrid="0">
      <p:cViewPr varScale="1">
        <p:scale>
          <a:sx n="70" d="100"/>
          <a:sy n="70" d="100"/>
        </p:scale>
        <p:origin x="496"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8/10/relationships/authors" Target="authors.xml"/><Relationship Id="rId5" Type="http://schemas.openxmlformats.org/officeDocument/2006/relationships/slideMaster" Target="slideMasters/slideMaster1.xml"/><Relationship Id="rId61" Type="http://schemas.openxmlformats.org/officeDocument/2006/relationships/handoutMaster" Target="handoutMasters/handout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omments/modernComment_17E_BBC8525A.xml><?xml version="1.0" encoding="utf-8"?>
<p188:cmLst xmlns:a="http://schemas.openxmlformats.org/drawingml/2006/main" xmlns:r="http://schemas.openxmlformats.org/officeDocument/2006/relationships" xmlns:p188="http://schemas.microsoft.com/office/powerpoint/2018/8/main">
  <p188:cm id="{DD73CD1D-90D3-4784-8DDA-8E26185A7BD6}" authorId="{B296F3DF-9115-19F4-C754-2C509682D17F}" created="2026-06-29T11:49:05.248">
    <pc:sldMkLst xmlns:pc="http://schemas.microsoft.com/office/powerpoint/2013/main/command">
      <pc:docMk/>
      <pc:sldMk cId="3150467674" sldId="382"/>
    </pc:sldMkLst>
    <p188:txBody>
      <a:bodyPr/>
      <a:lstStyle/>
      <a:p>
        <a:r>
          <a:rPr lang="en-US"/>
          <a:t>I replaced "patient" with "client" because that is how they're referred to in the COE DHS docs</a:t>
        </a:r>
      </a:p>
    </p188:txBody>
  </p188:cm>
</p188:cmLst>
</file>

<file path=ppt/comments/modernComment_17F2_5DE94A5C.xml><?xml version="1.0" encoding="utf-8"?>
<p188:cmLst xmlns:a="http://schemas.openxmlformats.org/drawingml/2006/main" xmlns:r="http://schemas.openxmlformats.org/officeDocument/2006/relationships" xmlns:p188="http://schemas.microsoft.com/office/powerpoint/2018/8/main">
  <p188:cm id="{8AF03261-1B17-4472-B46E-66ABF8471FAA}" authorId="{504E7106-311B-FA91-DCF3-E4F1D7B03008}" created="2026-06-26T12:39:54.487">
    <pc:sldMkLst xmlns:pc="http://schemas.microsoft.com/office/powerpoint/2013/main/command">
      <pc:docMk/>
      <pc:sldMk cId="1575570012" sldId="6130"/>
    </pc:sldMkLst>
    <p188:txBody>
      <a:bodyPr/>
      <a:lstStyle/>
      <a:p>
        <a:r>
          <a:rPr lang="en-US"/>
          <a:t>I think we could look at where this might fit better… Maybe with the engagement strategies?</a:t>
        </a:r>
      </a:p>
    </p188:txBody>
    <p188:extLst>
      <p:ext xmlns:p="http://schemas.openxmlformats.org/presentationml/2006/main" uri="{57CB4572-C831-44C2-8A1C-0ADB6CCDFE69}">
        <p223:reactions xmlns:p223="http://schemas.microsoft.com/office/powerpoint/2022/03/main">
          <p223:rxn type="👍">
            <p223:instance time="2026-06-26T18:11:36.991" authorId="{50528036-021B-71B0-9656-A493F9DF971C}"/>
          </p223:rxn>
        </p223:reactions>
      </p:ext>
    </p188:extLst>
  </p188:cm>
</p188:cmLst>
</file>

<file path=ppt/comments/modernComment_17F5_39D631A9.xml><?xml version="1.0" encoding="utf-8"?>
<p188:cmLst xmlns:a="http://schemas.openxmlformats.org/drawingml/2006/main" xmlns:r="http://schemas.openxmlformats.org/officeDocument/2006/relationships" xmlns:p188="http://schemas.microsoft.com/office/powerpoint/2018/8/main">
  <p188:cm id="{49C6A6F6-BA1E-493F-B4B8-89253F7F0A34}" authorId="{504E7106-311B-FA91-DCF3-E4F1D7B03008}" created="2026-06-24T19:33:10.180">
    <ac:deMkLst xmlns:ac="http://schemas.microsoft.com/office/drawing/2013/main/command">
      <pc:docMk xmlns:pc="http://schemas.microsoft.com/office/powerpoint/2013/main/command"/>
      <pc:sldMk xmlns:pc="http://schemas.microsoft.com/office/powerpoint/2013/main/command" cId="970338729" sldId="6133"/>
      <ac:graphicFrameMk id="8" creationId="{E176FDAE-E1DE-EA5B-3DB9-B59238888E2D}"/>
    </ac:deMkLst>
    <p188:txBody>
      <a:bodyPr/>
      <a:lstStyle/>
      <a:p>
        <a:r>
          <a:rPr lang="en-US"/>
          <a:t>I made all of the titles the same size and all of the bullets</a:t>
        </a:r>
      </a:p>
    </p188:txBody>
  </p188:cm>
</p188:cmLst>
</file>

<file path=ppt/comments/modernComment_17F6_45A3A478.xml><?xml version="1.0" encoding="utf-8"?>
<p188:cmLst xmlns:a="http://schemas.openxmlformats.org/drawingml/2006/main" xmlns:r="http://schemas.openxmlformats.org/officeDocument/2006/relationships" xmlns:p188="http://schemas.microsoft.com/office/powerpoint/2018/8/main">
  <p188:cm id="{6D423544-89E5-44EE-9DAB-96B99EDCA33D}" authorId="{504E7106-311B-FA91-DCF3-E4F1D7B03008}" created="2026-06-26T12:37:29.693">
    <pc:sldMkLst xmlns:pc="http://schemas.microsoft.com/office/powerpoint/2013/main/command">
      <pc:docMk/>
      <pc:sldMk cId="1168352376" sldId="6134"/>
    </pc:sldMkLst>
    <p188:replyLst>
      <p188:reply id="{1948626B-EDD0-4206-B48C-F1D9591E5270}" authorId="{50528036-021B-71B0-9656-A493F9DF971C}" created="2026-06-28T19:29:46.985">
        <p188:txBody>
          <a:bodyPr/>
          <a:lstStyle/>
          <a:p>
            <a:r>
              <a:rPr lang="en-US"/>
              <a:t>[@Brewer, Julie A] How do you feel about this Smart Art instead?</a:t>
            </a:r>
          </a:p>
        </p188:txBody>
      </p188:reply>
      <p188:reply id="{4E11D5ED-73EA-4B10-90E1-F8365D4A03D8}" authorId="{B296F3DF-9115-19F4-C754-2C509682D17F}" created="2026-06-29T11:41:05.779">
        <p188:txBody>
          <a:bodyPr/>
          <a:lstStyle/>
          <a:p>
            <a:r>
              <a:rPr lang="en-US"/>
              <a:t>Looks great!</a:t>
            </a:r>
          </a:p>
        </p188:txBody>
      </p188:reply>
    </p188:replyLst>
    <p188:txBody>
      <a:bodyPr/>
      <a:lstStyle/>
      <a:p>
        <a:r>
          <a:rPr lang="en-US"/>
          <a:t>Should this look the same as the previous slide? Might this be a place for your new fancy slide?</a:t>
        </a:r>
      </a:p>
    </p188:txBody>
  </p188:cm>
</p188:cmLst>
</file>

<file path=ppt/comments/modernComment_180B_9D78C7BC.xml><?xml version="1.0" encoding="utf-8"?>
<p188:cmLst xmlns:a="http://schemas.openxmlformats.org/drawingml/2006/main" xmlns:r="http://schemas.openxmlformats.org/officeDocument/2006/relationships" xmlns:p188="http://schemas.microsoft.com/office/powerpoint/2018/8/main">
  <p188:cm id="{B815CC35-A454-40E8-B1EB-2E9C4D4DE41C}" authorId="{504E7106-311B-FA91-DCF3-E4F1D7B03008}" created="2026-06-26T14:37:58.338">
    <pc:sldMkLst xmlns:pc="http://schemas.microsoft.com/office/powerpoint/2013/main/command">
      <pc:docMk/>
      <pc:sldMk cId="2641938364" sldId="6155"/>
    </pc:sldMkLst>
    <p188:replyLst>
      <p188:reply id="{9C1CD307-D0E5-4F42-BEFA-CAE79AF69A9F}" authorId="{504E7106-311B-FA91-DCF3-E4F1D7B03008}" created="2026-06-26T14:38:39.235">
        <p188:txBody>
          <a:bodyPr/>
          <a:lstStyle/>
          <a:p>
            <a:r>
              <a:rPr lang="en-US"/>
              <a:t>I put a kind of why there’s no source for this in the speaker notes
</a:t>
            </a:r>
          </a:p>
        </p188:txBody>
      </p188:reply>
      <p188:reply id="{82E25E83-2C9E-4F4C-B813-4EF8249914B4}" authorId="{50528036-021B-71B0-9656-A493F9DF971C}" created="2026-06-26T15:45:03.249">
        <p188:txBody>
          <a:bodyPr/>
          <a:lstStyle/>
          <a:p>
            <a:r>
              <a:rPr lang="en-US"/>
              <a:t>[@Brewer, Julie A]  How is this instead?</a:t>
            </a:r>
          </a:p>
        </p188:txBody>
      </p188:reply>
      <p188:reply id="{2B22D824-25EF-4533-A1F0-ACE0D3C766DA}" authorId="{504E7106-311B-FA91-DCF3-E4F1D7B03008}" created="2026-06-26T16:27:39.235">
        <p188:txBody>
          <a:bodyPr/>
          <a:lstStyle/>
          <a:p>
            <a:r>
              <a:rPr lang="en-US"/>
              <a:t>Love it. I made the font Calibri
</a:t>
            </a:r>
          </a:p>
        </p188:txBody>
      </p188:reply>
    </p188:replyLst>
    <p188:txBody>
      <a:bodyPr/>
      <a:lstStyle/>
      <a:p>
        <a:r>
          <a:rPr lang="en-US"/>
          <a:t>Spacing is weird...I can’t fix it...Maybe remove the numbers and make a comparison chart?</a:t>
        </a:r>
      </a:p>
    </p188:txBody>
  </p188:cm>
</p188:cmLst>
</file>

<file path=ppt/comments/modernComment_180E_1865C4F5.xml><?xml version="1.0" encoding="utf-8"?>
<p188:cmLst xmlns:a="http://schemas.openxmlformats.org/drawingml/2006/main" xmlns:r="http://schemas.openxmlformats.org/officeDocument/2006/relationships" xmlns:p188="http://schemas.microsoft.com/office/powerpoint/2018/8/main">
  <p188:cm id="{310452D5-52A2-4B20-800C-3996D49BF416}" authorId="{504E7106-311B-FA91-DCF3-E4F1D7B03008}" created="2026-06-26T16:31:55.446">
    <pc:sldMkLst xmlns:pc="http://schemas.microsoft.com/office/powerpoint/2013/main/command">
      <pc:docMk/>
      <pc:sldMk cId="409322741" sldId="6158"/>
    </pc:sldMkLst>
    <p188:txBody>
      <a:bodyPr/>
      <a:lstStyle/>
      <a:p>
        <a:r>
          <a:rPr lang="en-US"/>
          <a:t>I made this one like the next</a:t>
        </a:r>
      </a:p>
    </p188:txBody>
    <p188:extLst>
      <p:ext xmlns:p="http://schemas.openxmlformats.org/presentationml/2006/main" uri="{57CB4572-C831-44C2-8A1C-0ADB6CCDFE69}">
        <p223:reactions xmlns:p223="http://schemas.microsoft.com/office/powerpoint/2022/03/main">
          <p223:rxn type="👍">
            <p223:instance time="2026-06-26T17:00:03.617" authorId="{50528036-021B-71B0-9656-A493F9DF971C}"/>
          </p223:rxn>
        </p223:reactions>
      </p:ext>
    </p188:extLst>
  </p188:cm>
</p188:cmLst>
</file>

<file path=ppt/comments/modernComment_1811_C5655DFE.xml><?xml version="1.0" encoding="utf-8"?>
<p188:cmLst xmlns:a="http://schemas.openxmlformats.org/drawingml/2006/main" xmlns:r="http://schemas.openxmlformats.org/officeDocument/2006/relationships" xmlns:p188="http://schemas.microsoft.com/office/powerpoint/2018/8/main">
  <p188:cm id="{92878970-6E88-40BD-8C5E-FD1CE7A8D445}" authorId="{504E7106-311B-FA91-DCF3-E4F1D7B03008}" created="2026-06-24T19:28:33.345">
    <pc:sldMkLst xmlns:pc="http://schemas.microsoft.com/office/powerpoint/2013/main/command">
      <pc:docMk/>
      <pc:sldMk cId="3311754750" sldId="6161"/>
    </pc:sldMkLst>
    <p188:txBody>
      <a:bodyPr/>
      <a:lstStyle/>
      <a:p>
        <a:r>
          <a:rPr lang="en-US"/>
          <a:t>I thought this would be a nice place for your cool graphic</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png"/></Relationships>
</file>

<file path=ppt/diagrams/_rels/data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jpeg"/></Relationships>
</file>

<file path=ppt/diagrams/_rels/data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diagrams/_rels/data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image" Target="../media/image18.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3AABC6-06F5-46CF-9457-38DABA0ACCB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C74F6C9D-D912-49AC-B8B6-CC629C992E43}">
      <dgm:prSet/>
      <dgm:spPr/>
      <dgm:t>
        <a:bodyPr/>
        <a:lstStyle/>
        <a:p>
          <a:r>
            <a:rPr lang="en-US" sz="1900" b="1"/>
            <a:t>Primary Care &amp; EDs</a:t>
          </a:r>
          <a:endParaRPr lang="en-US" sz="1900"/>
        </a:p>
      </dgm:t>
    </dgm:pt>
    <dgm:pt modelId="{F4890168-C4D6-450E-9648-2768C82BAC61}" type="parTrans" cxnId="{8E800AE4-4063-4330-9E70-1D1DF53B447B}">
      <dgm:prSet/>
      <dgm:spPr/>
      <dgm:t>
        <a:bodyPr/>
        <a:lstStyle/>
        <a:p>
          <a:endParaRPr lang="en-US"/>
        </a:p>
      </dgm:t>
    </dgm:pt>
    <dgm:pt modelId="{976A8004-DD91-44A8-A4A2-33373B051CDC}" type="sibTrans" cxnId="{8E800AE4-4063-4330-9E70-1D1DF53B447B}">
      <dgm:prSet/>
      <dgm:spPr/>
      <dgm:t>
        <a:bodyPr/>
        <a:lstStyle/>
        <a:p>
          <a:endParaRPr lang="en-US"/>
        </a:p>
      </dgm:t>
    </dgm:pt>
    <dgm:pt modelId="{F0BAF6B1-E4D2-490A-955C-253F95997FEE}">
      <dgm:prSet custT="1"/>
      <dgm:spPr/>
      <dgm:t>
        <a:bodyPr/>
        <a:lstStyle/>
        <a:p>
          <a:r>
            <a:rPr lang="en-US" sz="1600"/>
            <a:t>Warm hand-off protocol </a:t>
          </a:r>
        </a:p>
      </dgm:t>
    </dgm:pt>
    <dgm:pt modelId="{5B6B9BCE-F3B0-4C28-8BFE-21CECA556617}" type="parTrans" cxnId="{D947D106-F48B-4DC0-82F1-BC29D89459D0}">
      <dgm:prSet/>
      <dgm:spPr/>
      <dgm:t>
        <a:bodyPr/>
        <a:lstStyle/>
        <a:p>
          <a:endParaRPr lang="en-US"/>
        </a:p>
      </dgm:t>
    </dgm:pt>
    <dgm:pt modelId="{489FD4E5-EE6D-491D-9BD1-1FD268A56D49}" type="sibTrans" cxnId="{D947D106-F48B-4DC0-82F1-BC29D89459D0}">
      <dgm:prSet/>
      <dgm:spPr/>
      <dgm:t>
        <a:bodyPr/>
        <a:lstStyle/>
        <a:p>
          <a:endParaRPr lang="en-US"/>
        </a:p>
      </dgm:t>
    </dgm:pt>
    <dgm:pt modelId="{96AB67F0-8023-4A61-B9F9-C2ECEB06A1B6}">
      <dgm:prSet custT="1"/>
      <dgm:spPr/>
      <dgm:t>
        <a:bodyPr/>
        <a:lstStyle/>
        <a:p>
          <a:r>
            <a:rPr lang="en-US" sz="1600"/>
            <a:t>Lunch-and-learns </a:t>
          </a:r>
        </a:p>
      </dgm:t>
    </dgm:pt>
    <dgm:pt modelId="{BE88E4D8-0628-49D8-A57E-A2035C220DA4}" type="parTrans" cxnId="{D00D2ED5-B4FD-4487-B370-F930C57CA15E}">
      <dgm:prSet/>
      <dgm:spPr/>
      <dgm:t>
        <a:bodyPr/>
        <a:lstStyle/>
        <a:p>
          <a:endParaRPr lang="en-US"/>
        </a:p>
      </dgm:t>
    </dgm:pt>
    <dgm:pt modelId="{A6330DD6-8EE0-46DB-805F-0CF928ADA4E3}" type="sibTrans" cxnId="{D00D2ED5-B4FD-4487-B370-F930C57CA15E}">
      <dgm:prSet/>
      <dgm:spPr/>
      <dgm:t>
        <a:bodyPr/>
        <a:lstStyle/>
        <a:p>
          <a:endParaRPr lang="en-US"/>
        </a:p>
      </dgm:t>
    </dgm:pt>
    <dgm:pt modelId="{6C244348-3D03-4589-AA7F-D268A55C5058}">
      <dgm:prSet custT="1"/>
      <dgm:spPr/>
      <dgm:t>
        <a:bodyPr/>
        <a:lstStyle/>
        <a:p>
          <a:r>
            <a:rPr lang="en-US" sz="1600"/>
            <a:t>Provider one-pagers </a:t>
          </a:r>
        </a:p>
      </dgm:t>
    </dgm:pt>
    <dgm:pt modelId="{5E63940C-2FC5-45D2-BBF7-7A253294DFD6}" type="parTrans" cxnId="{845ACE0F-26C0-4272-A015-16D4FE3E86A6}">
      <dgm:prSet/>
      <dgm:spPr/>
      <dgm:t>
        <a:bodyPr/>
        <a:lstStyle/>
        <a:p>
          <a:endParaRPr lang="en-US"/>
        </a:p>
      </dgm:t>
    </dgm:pt>
    <dgm:pt modelId="{BA6DE0EE-82BF-40CA-A1D9-48AE54A096DF}" type="sibTrans" cxnId="{845ACE0F-26C0-4272-A015-16D4FE3E86A6}">
      <dgm:prSet/>
      <dgm:spPr/>
      <dgm:t>
        <a:bodyPr/>
        <a:lstStyle/>
        <a:p>
          <a:endParaRPr lang="en-US"/>
        </a:p>
      </dgm:t>
    </dgm:pt>
    <dgm:pt modelId="{7CAF022E-B8AA-4FD7-AB7B-156FA2618720}">
      <dgm:prSet/>
      <dgm:spPr/>
      <dgm:t>
        <a:bodyPr/>
        <a:lstStyle/>
        <a:p>
          <a:r>
            <a:rPr lang="en-US" sz="1900" b="1"/>
            <a:t>Faith Communities </a:t>
          </a:r>
          <a:endParaRPr lang="en-US" sz="1900"/>
        </a:p>
      </dgm:t>
    </dgm:pt>
    <dgm:pt modelId="{F835A2FE-017C-4423-92BF-49C2CD817C88}" type="parTrans" cxnId="{9108B075-EDF6-4B6B-9753-93211717972B}">
      <dgm:prSet/>
      <dgm:spPr/>
      <dgm:t>
        <a:bodyPr/>
        <a:lstStyle/>
        <a:p>
          <a:endParaRPr lang="en-US"/>
        </a:p>
      </dgm:t>
    </dgm:pt>
    <dgm:pt modelId="{E412C4A8-BEF6-49B2-B5BC-903880CCD867}" type="sibTrans" cxnId="{9108B075-EDF6-4B6B-9753-93211717972B}">
      <dgm:prSet/>
      <dgm:spPr/>
      <dgm:t>
        <a:bodyPr/>
        <a:lstStyle/>
        <a:p>
          <a:endParaRPr lang="en-US"/>
        </a:p>
      </dgm:t>
    </dgm:pt>
    <dgm:pt modelId="{7038E19C-F2CA-4BCF-A6BD-C0C4181EEF46}">
      <dgm:prSet custT="1"/>
      <dgm:spPr/>
      <dgm:t>
        <a:bodyPr/>
        <a:lstStyle/>
        <a:p>
          <a:r>
            <a:rPr lang="en-US" sz="1600"/>
            <a:t>Pastoral training on SUD </a:t>
          </a:r>
        </a:p>
      </dgm:t>
    </dgm:pt>
    <dgm:pt modelId="{2A338BFC-73A1-4F76-85CC-C865B2250BD3}" type="parTrans" cxnId="{86830642-C4F2-4D45-874B-838AEE9A671D}">
      <dgm:prSet/>
      <dgm:spPr/>
      <dgm:t>
        <a:bodyPr/>
        <a:lstStyle/>
        <a:p>
          <a:endParaRPr lang="en-US"/>
        </a:p>
      </dgm:t>
    </dgm:pt>
    <dgm:pt modelId="{A136CD39-D3F5-4329-875C-A21CC494877A}" type="sibTrans" cxnId="{86830642-C4F2-4D45-874B-838AEE9A671D}">
      <dgm:prSet/>
      <dgm:spPr/>
      <dgm:t>
        <a:bodyPr/>
        <a:lstStyle/>
        <a:p>
          <a:endParaRPr lang="en-US"/>
        </a:p>
      </dgm:t>
    </dgm:pt>
    <dgm:pt modelId="{902663DB-6165-4EF5-8E83-D5782EA36817}">
      <dgm:prSet custT="1"/>
      <dgm:spPr/>
      <dgm:t>
        <a:bodyPr/>
        <a:lstStyle/>
        <a:p>
          <a:r>
            <a:rPr lang="en-US" sz="1600"/>
            <a:t>Bulletin inserts </a:t>
          </a:r>
        </a:p>
      </dgm:t>
    </dgm:pt>
    <dgm:pt modelId="{EBD28505-73A3-45D1-B46F-3402E33DA16A}" type="parTrans" cxnId="{4DA554A7-213A-4C1B-A73D-1F9ED8F7D9BA}">
      <dgm:prSet/>
      <dgm:spPr/>
      <dgm:t>
        <a:bodyPr/>
        <a:lstStyle/>
        <a:p>
          <a:endParaRPr lang="en-US"/>
        </a:p>
      </dgm:t>
    </dgm:pt>
    <dgm:pt modelId="{5D980F46-43F8-40B1-B1FD-CA69796E549B}" type="sibTrans" cxnId="{4DA554A7-213A-4C1B-A73D-1F9ED8F7D9BA}">
      <dgm:prSet/>
      <dgm:spPr/>
      <dgm:t>
        <a:bodyPr/>
        <a:lstStyle/>
        <a:p>
          <a:endParaRPr lang="en-US"/>
        </a:p>
      </dgm:t>
    </dgm:pt>
    <dgm:pt modelId="{56C3C5AD-59C3-45D4-AD52-8D221E253B45}">
      <dgm:prSet custT="1"/>
      <dgm:spPr/>
      <dgm:t>
        <a:bodyPr/>
        <a:lstStyle/>
        <a:p>
          <a:r>
            <a:rPr lang="en-US" sz="1600"/>
            <a:t>Safe messaging guidelines </a:t>
          </a:r>
        </a:p>
      </dgm:t>
    </dgm:pt>
    <dgm:pt modelId="{742E7C1C-3DD1-428D-AC35-850ABE744A75}" type="parTrans" cxnId="{B097C5FD-5795-4F92-BB5B-AC7C11EB7392}">
      <dgm:prSet/>
      <dgm:spPr/>
      <dgm:t>
        <a:bodyPr/>
        <a:lstStyle/>
        <a:p>
          <a:endParaRPr lang="en-US"/>
        </a:p>
      </dgm:t>
    </dgm:pt>
    <dgm:pt modelId="{CD766946-5A63-41F9-83EC-1730CDC642D7}" type="sibTrans" cxnId="{B097C5FD-5795-4F92-BB5B-AC7C11EB7392}">
      <dgm:prSet/>
      <dgm:spPr/>
      <dgm:t>
        <a:bodyPr/>
        <a:lstStyle/>
        <a:p>
          <a:endParaRPr lang="en-US"/>
        </a:p>
      </dgm:t>
    </dgm:pt>
    <dgm:pt modelId="{C1584022-996B-4400-87C1-05913A08800F}">
      <dgm:prSet/>
      <dgm:spPr/>
      <dgm:t>
        <a:bodyPr/>
        <a:lstStyle/>
        <a:p>
          <a:r>
            <a:rPr lang="en-US" sz="1900" b="1"/>
            <a:t>Recovery Community Orgs </a:t>
          </a:r>
          <a:endParaRPr lang="en-US" sz="1900"/>
        </a:p>
      </dgm:t>
    </dgm:pt>
    <dgm:pt modelId="{F6C93426-F173-4E2B-9532-D7F23EABBCB1}" type="parTrans" cxnId="{E009FA9E-510A-4585-BF93-235B49B7435F}">
      <dgm:prSet/>
      <dgm:spPr/>
      <dgm:t>
        <a:bodyPr/>
        <a:lstStyle/>
        <a:p>
          <a:endParaRPr lang="en-US"/>
        </a:p>
      </dgm:t>
    </dgm:pt>
    <dgm:pt modelId="{C0A17F0D-F1D1-444E-9939-890107C7FD0E}" type="sibTrans" cxnId="{E009FA9E-510A-4585-BF93-235B49B7435F}">
      <dgm:prSet/>
      <dgm:spPr/>
      <dgm:t>
        <a:bodyPr/>
        <a:lstStyle/>
        <a:p>
          <a:endParaRPr lang="en-US"/>
        </a:p>
      </dgm:t>
    </dgm:pt>
    <dgm:pt modelId="{6892819B-E176-4AA3-8518-E22429AD8ABA}">
      <dgm:prSet custT="1"/>
      <dgm:spPr/>
      <dgm:t>
        <a:bodyPr/>
        <a:lstStyle/>
        <a:p>
          <a:r>
            <a:rPr lang="en-US" sz="1600"/>
            <a:t>Cross-referrals </a:t>
          </a:r>
        </a:p>
      </dgm:t>
    </dgm:pt>
    <dgm:pt modelId="{938E63DD-C23F-4C99-A07C-51FBB33C448F}" type="parTrans" cxnId="{DB12541E-8803-4D8A-8D9D-E30421EF2FE9}">
      <dgm:prSet/>
      <dgm:spPr/>
      <dgm:t>
        <a:bodyPr/>
        <a:lstStyle/>
        <a:p>
          <a:endParaRPr lang="en-US"/>
        </a:p>
      </dgm:t>
    </dgm:pt>
    <dgm:pt modelId="{CA7DF2EC-F02F-4F01-84E1-4D42D6608821}" type="sibTrans" cxnId="{DB12541E-8803-4D8A-8D9D-E30421EF2FE9}">
      <dgm:prSet/>
      <dgm:spPr/>
      <dgm:t>
        <a:bodyPr/>
        <a:lstStyle/>
        <a:p>
          <a:endParaRPr lang="en-US"/>
        </a:p>
      </dgm:t>
    </dgm:pt>
    <dgm:pt modelId="{0A9466DF-F670-42A0-A366-271466D26074}">
      <dgm:prSet custT="1"/>
      <dgm:spPr/>
      <dgm:t>
        <a:bodyPr/>
        <a:lstStyle/>
        <a:p>
          <a:r>
            <a:rPr lang="en-US" sz="1600"/>
            <a:t>Shared events </a:t>
          </a:r>
        </a:p>
      </dgm:t>
    </dgm:pt>
    <dgm:pt modelId="{FE48C924-BB95-4B9C-9EEA-EFC43E0E451A}" type="parTrans" cxnId="{05D89746-2EC0-440D-9AE5-6DCFA85251FC}">
      <dgm:prSet/>
      <dgm:spPr/>
      <dgm:t>
        <a:bodyPr/>
        <a:lstStyle/>
        <a:p>
          <a:endParaRPr lang="en-US"/>
        </a:p>
      </dgm:t>
    </dgm:pt>
    <dgm:pt modelId="{7FAE2F4F-0DB4-491D-99FD-ABEF18538EA9}" type="sibTrans" cxnId="{05D89746-2EC0-440D-9AE5-6DCFA85251FC}">
      <dgm:prSet/>
      <dgm:spPr/>
      <dgm:t>
        <a:bodyPr/>
        <a:lstStyle/>
        <a:p>
          <a:endParaRPr lang="en-US"/>
        </a:p>
      </dgm:t>
    </dgm:pt>
    <dgm:pt modelId="{4F12D161-8493-4D34-A681-8F29E1F6E088}">
      <dgm:prSet custT="1"/>
      <dgm:spPr/>
      <dgm:t>
        <a:bodyPr/>
        <a:lstStyle/>
        <a:p>
          <a:r>
            <a:rPr lang="en-US" sz="1600"/>
            <a:t>Peer support connections </a:t>
          </a:r>
        </a:p>
      </dgm:t>
    </dgm:pt>
    <dgm:pt modelId="{A13557D0-FFF1-4717-B54C-1A3DE741F32B}" type="parTrans" cxnId="{241C643E-4C76-490B-80B1-7BF272195274}">
      <dgm:prSet/>
      <dgm:spPr/>
      <dgm:t>
        <a:bodyPr/>
        <a:lstStyle/>
        <a:p>
          <a:endParaRPr lang="en-US"/>
        </a:p>
      </dgm:t>
    </dgm:pt>
    <dgm:pt modelId="{CAAAA1AE-EE55-46B3-9B45-654BF70EA063}" type="sibTrans" cxnId="{241C643E-4C76-490B-80B1-7BF272195274}">
      <dgm:prSet/>
      <dgm:spPr/>
      <dgm:t>
        <a:bodyPr/>
        <a:lstStyle/>
        <a:p>
          <a:endParaRPr lang="en-US"/>
        </a:p>
      </dgm:t>
    </dgm:pt>
    <dgm:pt modelId="{68C9CF10-7F9A-4144-9BAC-464FD28A0388}" type="pres">
      <dgm:prSet presAssocID="{163AABC6-06F5-46CF-9457-38DABA0ACCB4}" presName="linearFlow" presStyleCnt="0">
        <dgm:presLayoutVars>
          <dgm:dir/>
          <dgm:resizeHandles val="exact"/>
        </dgm:presLayoutVars>
      </dgm:prSet>
      <dgm:spPr/>
    </dgm:pt>
    <dgm:pt modelId="{D7DF588A-C6A7-44A4-8BC2-D95918DF7160}" type="pres">
      <dgm:prSet presAssocID="{C74F6C9D-D912-49AC-B8B6-CC629C992E43}" presName="composite" presStyleCnt="0"/>
      <dgm:spPr/>
    </dgm:pt>
    <dgm:pt modelId="{D96D7A33-0CED-412E-AF68-27F6E4169889}" type="pres">
      <dgm:prSet presAssocID="{C74F6C9D-D912-49AC-B8B6-CC629C992E43}" presName="imgShp" presStyleLbl="fgImgPlace1" presStyleIdx="0" presStyleCnt="3"/>
      <dgm:spPr>
        <a:blipFill>
          <a:blip xmlns:r="http://schemas.openxmlformats.org/officeDocument/2006/relationships" r:embed="rId1"/>
          <a:srcRect/>
          <a:stretch>
            <a:fillRect/>
          </a:stretch>
        </a:blipFill>
      </dgm:spPr>
    </dgm:pt>
    <dgm:pt modelId="{BEC7F59E-B4AA-4E30-A621-34EBA187391D}" type="pres">
      <dgm:prSet presAssocID="{C74F6C9D-D912-49AC-B8B6-CC629C992E43}" presName="txShp" presStyleLbl="node1" presStyleIdx="0" presStyleCnt="3">
        <dgm:presLayoutVars>
          <dgm:bulletEnabled val="1"/>
        </dgm:presLayoutVars>
      </dgm:prSet>
      <dgm:spPr/>
    </dgm:pt>
    <dgm:pt modelId="{13066B3A-B330-4EDB-B5FD-EE21371B8375}" type="pres">
      <dgm:prSet presAssocID="{976A8004-DD91-44A8-A4A2-33373B051CDC}" presName="spacing" presStyleCnt="0"/>
      <dgm:spPr/>
    </dgm:pt>
    <dgm:pt modelId="{C197547C-55D2-4E66-BB26-C14E1BB29536}" type="pres">
      <dgm:prSet presAssocID="{7CAF022E-B8AA-4FD7-AB7B-156FA2618720}" presName="composite" presStyleCnt="0"/>
      <dgm:spPr/>
    </dgm:pt>
    <dgm:pt modelId="{9661301C-5227-47B2-979B-95123C7B6B91}" type="pres">
      <dgm:prSet presAssocID="{7CAF022E-B8AA-4FD7-AB7B-156FA2618720}" presName="imgShp" presStyleLbl="fgImgPlace1" presStyleIdx="1" presStyleCnt="3"/>
      <dgm:spPr>
        <a:blipFill>
          <a:blip xmlns:r="http://schemas.openxmlformats.org/officeDocument/2006/relationships" r:embed="rId2"/>
          <a:srcRect/>
          <a:stretch>
            <a:fillRect t="-9000" b="-9000"/>
          </a:stretch>
        </a:blipFill>
      </dgm:spPr>
    </dgm:pt>
    <dgm:pt modelId="{A287F6C0-45A6-40DD-9A67-65207AAD8AFB}" type="pres">
      <dgm:prSet presAssocID="{7CAF022E-B8AA-4FD7-AB7B-156FA2618720}" presName="txShp" presStyleLbl="node1" presStyleIdx="1" presStyleCnt="3">
        <dgm:presLayoutVars>
          <dgm:bulletEnabled val="1"/>
        </dgm:presLayoutVars>
      </dgm:prSet>
      <dgm:spPr/>
    </dgm:pt>
    <dgm:pt modelId="{A7E469C0-C61B-425F-8036-ACFB4479CE6C}" type="pres">
      <dgm:prSet presAssocID="{E412C4A8-BEF6-49B2-B5BC-903880CCD867}" presName="spacing" presStyleCnt="0"/>
      <dgm:spPr/>
    </dgm:pt>
    <dgm:pt modelId="{283754FB-4E39-49A3-B693-1BB891FD4B96}" type="pres">
      <dgm:prSet presAssocID="{C1584022-996B-4400-87C1-05913A08800F}" presName="composite" presStyleCnt="0"/>
      <dgm:spPr/>
    </dgm:pt>
    <dgm:pt modelId="{2E6D8015-89C1-4092-8EDB-6928D902BAE8}" type="pres">
      <dgm:prSet presAssocID="{C1584022-996B-4400-87C1-05913A08800F}" presName="imgShp" presStyleLbl="fgImgPlace1" presStyleIdx="2" presStyleCnt="3"/>
      <dgm:spPr>
        <a:blipFill>
          <a:blip xmlns:r="http://schemas.openxmlformats.org/officeDocument/2006/relationships" r:embed="rId3"/>
          <a:srcRect/>
          <a:stretch>
            <a:fillRect l="-10000" r="-10000"/>
          </a:stretch>
        </a:blipFill>
      </dgm:spPr>
    </dgm:pt>
    <dgm:pt modelId="{F264EFF0-A71B-4F75-AE44-55283AE4F00E}" type="pres">
      <dgm:prSet presAssocID="{C1584022-996B-4400-87C1-05913A08800F}" presName="txShp" presStyleLbl="node1" presStyleIdx="2" presStyleCnt="3">
        <dgm:presLayoutVars>
          <dgm:bulletEnabled val="1"/>
        </dgm:presLayoutVars>
      </dgm:prSet>
      <dgm:spPr/>
    </dgm:pt>
  </dgm:ptLst>
  <dgm:cxnLst>
    <dgm:cxn modelId="{D947D106-F48B-4DC0-82F1-BC29D89459D0}" srcId="{C74F6C9D-D912-49AC-B8B6-CC629C992E43}" destId="{F0BAF6B1-E4D2-490A-955C-253F95997FEE}" srcOrd="0" destOrd="0" parTransId="{5B6B9BCE-F3B0-4C28-8BFE-21CECA556617}" sibTransId="{489FD4E5-EE6D-491D-9BD1-1FD268A56D49}"/>
    <dgm:cxn modelId="{22770D0D-05BD-4A44-94D5-3E89520BA5DC}" type="presOf" srcId="{902663DB-6165-4EF5-8E83-D5782EA36817}" destId="{A287F6C0-45A6-40DD-9A67-65207AAD8AFB}" srcOrd="0" destOrd="2" presId="urn:microsoft.com/office/officeart/2005/8/layout/vList3"/>
    <dgm:cxn modelId="{845ACE0F-26C0-4272-A015-16D4FE3E86A6}" srcId="{C74F6C9D-D912-49AC-B8B6-CC629C992E43}" destId="{6C244348-3D03-4589-AA7F-D268A55C5058}" srcOrd="2" destOrd="0" parTransId="{5E63940C-2FC5-45D2-BBF7-7A253294DFD6}" sibTransId="{BA6DE0EE-82BF-40CA-A1D9-48AE54A096DF}"/>
    <dgm:cxn modelId="{093FB512-364C-40F5-BF9A-0BB1E416348D}" type="presOf" srcId="{7038E19C-F2CA-4BCF-A6BD-C0C4181EEF46}" destId="{A287F6C0-45A6-40DD-9A67-65207AAD8AFB}" srcOrd="0" destOrd="1" presId="urn:microsoft.com/office/officeart/2005/8/layout/vList3"/>
    <dgm:cxn modelId="{DB12541E-8803-4D8A-8D9D-E30421EF2FE9}" srcId="{C1584022-996B-4400-87C1-05913A08800F}" destId="{6892819B-E176-4AA3-8518-E22429AD8ABA}" srcOrd="0" destOrd="0" parTransId="{938E63DD-C23F-4C99-A07C-51FBB33C448F}" sibTransId="{CA7DF2EC-F02F-4F01-84E1-4D42D6608821}"/>
    <dgm:cxn modelId="{D76F2735-AEBB-4784-9CD1-98A641FC28BC}" type="presOf" srcId="{C1584022-996B-4400-87C1-05913A08800F}" destId="{F264EFF0-A71B-4F75-AE44-55283AE4F00E}" srcOrd="0" destOrd="0" presId="urn:microsoft.com/office/officeart/2005/8/layout/vList3"/>
    <dgm:cxn modelId="{241C643E-4C76-490B-80B1-7BF272195274}" srcId="{C1584022-996B-4400-87C1-05913A08800F}" destId="{4F12D161-8493-4D34-A681-8F29E1F6E088}" srcOrd="2" destOrd="0" parTransId="{A13557D0-FFF1-4717-B54C-1A3DE741F32B}" sibTransId="{CAAAA1AE-EE55-46B3-9B45-654BF70EA063}"/>
    <dgm:cxn modelId="{68CE8240-1195-4572-830F-FF73C92B6E44}" type="presOf" srcId="{56C3C5AD-59C3-45D4-AD52-8D221E253B45}" destId="{A287F6C0-45A6-40DD-9A67-65207AAD8AFB}" srcOrd="0" destOrd="3" presId="urn:microsoft.com/office/officeart/2005/8/layout/vList3"/>
    <dgm:cxn modelId="{86830642-C4F2-4D45-874B-838AEE9A671D}" srcId="{7CAF022E-B8AA-4FD7-AB7B-156FA2618720}" destId="{7038E19C-F2CA-4BCF-A6BD-C0C4181EEF46}" srcOrd="0" destOrd="0" parTransId="{2A338BFC-73A1-4F76-85CC-C865B2250BD3}" sibTransId="{A136CD39-D3F5-4329-875C-A21CC494877A}"/>
    <dgm:cxn modelId="{46188243-B66A-48D5-A4B9-CB065F66F380}" type="presOf" srcId="{96AB67F0-8023-4A61-B9F9-C2ECEB06A1B6}" destId="{BEC7F59E-B4AA-4E30-A621-34EBA187391D}" srcOrd="0" destOrd="2" presId="urn:microsoft.com/office/officeart/2005/8/layout/vList3"/>
    <dgm:cxn modelId="{05D89746-2EC0-440D-9AE5-6DCFA85251FC}" srcId="{C1584022-996B-4400-87C1-05913A08800F}" destId="{0A9466DF-F670-42A0-A366-271466D26074}" srcOrd="1" destOrd="0" parTransId="{FE48C924-BB95-4B9C-9EEA-EFC43E0E451A}" sibTransId="{7FAE2F4F-0DB4-491D-99FD-ABEF18538EA9}"/>
    <dgm:cxn modelId="{53162870-A0C6-49BF-8302-1205392C3697}" type="presOf" srcId="{4F12D161-8493-4D34-A681-8F29E1F6E088}" destId="{F264EFF0-A71B-4F75-AE44-55283AE4F00E}" srcOrd="0" destOrd="3" presId="urn:microsoft.com/office/officeart/2005/8/layout/vList3"/>
    <dgm:cxn modelId="{9108B075-EDF6-4B6B-9753-93211717972B}" srcId="{163AABC6-06F5-46CF-9457-38DABA0ACCB4}" destId="{7CAF022E-B8AA-4FD7-AB7B-156FA2618720}" srcOrd="1" destOrd="0" parTransId="{F835A2FE-017C-4423-92BF-49C2CD817C88}" sibTransId="{E412C4A8-BEF6-49B2-B5BC-903880CCD867}"/>
    <dgm:cxn modelId="{450B077B-CA1D-42B0-95ED-19D8E93BE5F1}" type="presOf" srcId="{6892819B-E176-4AA3-8518-E22429AD8ABA}" destId="{F264EFF0-A71B-4F75-AE44-55283AE4F00E}" srcOrd="0" destOrd="1" presId="urn:microsoft.com/office/officeart/2005/8/layout/vList3"/>
    <dgm:cxn modelId="{60086885-AD6F-417E-8C05-814D13027C40}" type="presOf" srcId="{7CAF022E-B8AA-4FD7-AB7B-156FA2618720}" destId="{A287F6C0-45A6-40DD-9A67-65207AAD8AFB}" srcOrd="0" destOrd="0" presId="urn:microsoft.com/office/officeart/2005/8/layout/vList3"/>
    <dgm:cxn modelId="{D25F5392-6E82-48A4-A630-4CE4D96506A7}" type="presOf" srcId="{163AABC6-06F5-46CF-9457-38DABA0ACCB4}" destId="{68C9CF10-7F9A-4144-9BAC-464FD28A0388}" srcOrd="0" destOrd="0" presId="urn:microsoft.com/office/officeart/2005/8/layout/vList3"/>
    <dgm:cxn modelId="{E009FA9E-510A-4585-BF93-235B49B7435F}" srcId="{163AABC6-06F5-46CF-9457-38DABA0ACCB4}" destId="{C1584022-996B-4400-87C1-05913A08800F}" srcOrd="2" destOrd="0" parTransId="{F6C93426-F173-4E2B-9532-D7F23EABBCB1}" sibTransId="{C0A17F0D-F1D1-444E-9939-890107C7FD0E}"/>
    <dgm:cxn modelId="{4DA554A7-213A-4C1B-A73D-1F9ED8F7D9BA}" srcId="{7CAF022E-B8AA-4FD7-AB7B-156FA2618720}" destId="{902663DB-6165-4EF5-8E83-D5782EA36817}" srcOrd="1" destOrd="0" parTransId="{EBD28505-73A3-45D1-B46F-3402E33DA16A}" sibTransId="{5D980F46-43F8-40B1-B1FD-CA69796E549B}"/>
    <dgm:cxn modelId="{D00D2ED5-B4FD-4487-B370-F930C57CA15E}" srcId="{C74F6C9D-D912-49AC-B8B6-CC629C992E43}" destId="{96AB67F0-8023-4A61-B9F9-C2ECEB06A1B6}" srcOrd="1" destOrd="0" parTransId="{BE88E4D8-0628-49D8-A57E-A2035C220DA4}" sibTransId="{A6330DD6-8EE0-46DB-805F-0CF928ADA4E3}"/>
    <dgm:cxn modelId="{3EEC5CDA-04EA-4ED3-8AE9-0348FDE8CB42}" type="presOf" srcId="{C74F6C9D-D912-49AC-B8B6-CC629C992E43}" destId="{BEC7F59E-B4AA-4E30-A621-34EBA187391D}" srcOrd="0" destOrd="0" presId="urn:microsoft.com/office/officeart/2005/8/layout/vList3"/>
    <dgm:cxn modelId="{1162ABE2-8053-4754-8F94-898F18550A3A}" type="presOf" srcId="{F0BAF6B1-E4D2-490A-955C-253F95997FEE}" destId="{BEC7F59E-B4AA-4E30-A621-34EBA187391D}" srcOrd="0" destOrd="1" presId="urn:microsoft.com/office/officeart/2005/8/layout/vList3"/>
    <dgm:cxn modelId="{8E800AE4-4063-4330-9E70-1D1DF53B447B}" srcId="{163AABC6-06F5-46CF-9457-38DABA0ACCB4}" destId="{C74F6C9D-D912-49AC-B8B6-CC629C992E43}" srcOrd="0" destOrd="0" parTransId="{F4890168-C4D6-450E-9648-2768C82BAC61}" sibTransId="{976A8004-DD91-44A8-A4A2-33373B051CDC}"/>
    <dgm:cxn modelId="{5C93A8E5-8D78-44D4-A8F6-2E06B699FCA0}" type="presOf" srcId="{0A9466DF-F670-42A0-A366-271466D26074}" destId="{F264EFF0-A71B-4F75-AE44-55283AE4F00E}" srcOrd="0" destOrd="2" presId="urn:microsoft.com/office/officeart/2005/8/layout/vList3"/>
    <dgm:cxn modelId="{4BDBEAF7-1FA1-4AC1-9D70-B8D26B82C607}" type="presOf" srcId="{6C244348-3D03-4589-AA7F-D268A55C5058}" destId="{BEC7F59E-B4AA-4E30-A621-34EBA187391D}" srcOrd="0" destOrd="3" presId="urn:microsoft.com/office/officeart/2005/8/layout/vList3"/>
    <dgm:cxn modelId="{B097C5FD-5795-4F92-BB5B-AC7C11EB7392}" srcId="{7CAF022E-B8AA-4FD7-AB7B-156FA2618720}" destId="{56C3C5AD-59C3-45D4-AD52-8D221E253B45}" srcOrd="2" destOrd="0" parTransId="{742E7C1C-3DD1-428D-AC35-850ABE744A75}" sibTransId="{CD766946-5A63-41F9-83EC-1730CDC642D7}"/>
    <dgm:cxn modelId="{99C1E2F7-4BA4-417A-9D19-54C35D3A46CC}" type="presParOf" srcId="{68C9CF10-7F9A-4144-9BAC-464FD28A0388}" destId="{D7DF588A-C6A7-44A4-8BC2-D95918DF7160}" srcOrd="0" destOrd="0" presId="urn:microsoft.com/office/officeart/2005/8/layout/vList3"/>
    <dgm:cxn modelId="{38BCD19B-5B20-49B5-9FC3-23CE62232BAC}" type="presParOf" srcId="{D7DF588A-C6A7-44A4-8BC2-D95918DF7160}" destId="{D96D7A33-0CED-412E-AF68-27F6E4169889}" srcOrd="0" destOrd="0" presId="urn:microsoft.com/office/officeart/2005/8/layout/vList3"/>
    <dgm:cxn modelId="{7A9D29C1-6C30-45A7-B5D1-F181F5EA19EB}" type="presParOf" srcId="{D7DF588A-C6A7-44A4-8BC2-D95918DF7160}" destId="{BEC7F59E-B4AA-4E30-A621-34EBA187391D}" srcOrd="1" destOrd="0" presId="urn:microsoft.com/office/officeart/2005/8/layout/vList3"/>
    <dgm:cxn modelId="{A1A9F008-529D-43E9-B99F-527EC724FE5F}" type="presParOf" srcId="{68C9CF10-7F9A-4144-9BAC-464FD28A0388}" destId="{13066B3A-B330-4EDB-B5FD-EE21371B8375}" srcOrd="1" destOrd="0" presId="urn:microsoft.com/office/officeart/2005/8/layout/vList3"/>
    <dgm:cxn modelId="{1F94389F-9CEC-49A0-8086-30141FDAA727}" type="presParOf" srcId="{68C9CF10-7F9A-4144-9BAC-464FD28A0388}" destId="{C197547C-55D2-4E66-BB26-C14E1BB29536}" srcOrd="2" destOrd="0" presId="urn:microsoft.com/office/officeart/2005/8/layout/vList3"/>
    <dgm:cxn modelId="{B829203D-EF1A-4745-8F71-3396811EF15F}" type="presParOf" srcId="{C197547C-55D2-4E66-BB26-C14E1BB29536}" destId="{9661301C-5227-47B2-979B-95123C7B6B91}" srcOrd="0" destOrd="0" presId="urn:microsoft.com/office/officeart/2005/8/layout/vList3"/>
    <dgm:cxn modelId="{64740F25-B4D6-4791-BD11-EE79CF688270}" type="presParOf" srcId="{C197547C-55D2-4E66-BB26-C14E1BB29536}" destId="{A287F6C0-45A6-40DD-9A67-65207AAD8AFB}" srcOrd="1" destOrd="0" presId="urn:microsoft.com/office/officeart/2005/8/layout/vList3"/>
    <dgm:cxn modelId="{A767DA93-4074-4EAA-93AA-1C036181E261}" type="presParOf" srcId="{68C9CF10-7F9A-4144-9BAC-464FD28A0388}" destId="{A7E469C0-C61B-425F-8036-ACFB4479CE6C}" srcOrd="3" destOrd="0" presId="urn:microsoft.com/office/officeart/2005/8/layout/vList3"/>
    <dgm:cxn modelId="{6785495A-8968-4AA0-A3C4-BDF0124A036C}" type="presParOf" srcId="{68C9CF10-7F9A-4144-9BAC-464FD28A0388}" destId="{283754FB-4E39-49A3-B693-1BB891FD4B96}" srcOrd="4" destOrd="0" presId="urn:microsoft.com/office/officeart/2005/8/layout/vList3"/>
    <dgm:cxn modelId="{53C15884-FD11-4F0D-AA87-DC93F28CCA4B}" type="presParOf" srcId="{283754FB-4E39-49A3-B693-1BB891FD4B96}" destId="{2E6D8015-89C1-4092-8EDB-6928D902BAE8}" srcOrd="0" destOrd="0" presId="urn:microsoft.com/office/officeart/2005/8/layout/vList3"/>
    <dgm:cxn modelId="{5F55179B-94F4-4F9E-9CCD-500C639C545A}" type="presParOf" srcId="{283754FB-4E39-49A3-B693-1BB891FD4B96}" destId="{F264EFF0-A71B-4F75-AE44-55283AE4F00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8063C3-D397-4413-8E04-0BDEEDEB2CDD}"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4DE94CB3-57A8-46A6-81D7-3A432D52B03C}">
      <dgm:prSet custT="1"/>
      <dgm:spPr/>
      <dgm:t>
        <a:bodyPr/>
        <a:lstStyle/>
        <a:p>
          <a:r>
            <a:rPr lang="en-US" sz="1900" b="1">
              <a:latin typeface="Calibri" panose="020F0502020204030204" pitchFamily="34" charset="0"/>
              <a:ea typeface="Calibri" panose="020F0502020204030204" pitchFamily="34" charset="0"/>
              <a:cs typeface="Calibri" panose="020F0502020204030204" pitchFamily="34" charset="0"/>
            </a:rPr>
            <a:t>Transportation and/ or childcare</a:t>
          </a:r>
        </a:p>
      </dgm:t>
    </dgm:pt>
    <dgm:pt modelId="{B89FE087-5EFD-4B94-AF4A-7F262C2A1826}" type="parTrans" cxnId="{6F3E6FBF-00E3-4864-8B44-711D9644121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4340F17-6C06-4F77-87C2-C850A11D9DE2}" type="sibTrans" cxnId="{6F3E6FBF-00E3-4864-8B44-711D9644121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AB7568C-80A6-4D5A-9BF8-C8758DF06264}">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Partner with </a:t>
          </a:r>
          <a:r>
            <a:rPr lang="en-US" b="1">
              <a:latin typeface="Calibri" panose="020F0502020204030204" pitchFamily="34" charset="0"/>
              <a:ea typeface="Calibri" panose="020F0502020204030204" pitchFamily="34" charset="0"/>
              <a:cs typeface="Calibri" panose="020F0502020204030204" pitchFamily="34" charset="0"/>
            </a:rPr>
            <a:t>transportation</a:t>
          </a:r>
          <a:r>
            <a:rPr lang="en-US">
              <a:latin typeface="Calibri" panose="020F0502020204030204" pitchFamily="34" charset="0"/>
              <a:ea typeface="Calibri" panose="020F0502020204030204" pitchFamily="34" charset="0"/>
              <a:cs typeface="Calibri" panose="020F0502020204030204" pitchFamily="34" charset="0"/>
            </a:rPr>
            <a:t> vendors </a:t>
          </a:r>
        </a:p>
      </dgm:t>
    </dgm:pt>
    <dgm:pt modelId="{34CF2EC8-B53C-4508-B379-63E1159C2B2E}" type="parTrans" cxnId="{296EE5C3-E0E5-4C20-AEB9-812A1D6430D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9B2089A-F968-465E-B783-F9B017D0AD94}" type="sibTrans" cxnId="{296EE5C3-E0E5-4C20-AEB9-812A1D6430D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B7A4D28-D1C5-4677-9BE1-C096E4EDC3FA}">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Identify and refer to </a:t>
          </a:r>
          <a:r>
            <a:rPr lang="en-US" b="1">
              <a:latin typeface="Calibri" panose="020F0502020204030204" pitchFamily="34" charset="0"/>
              <a:ea typeface="Calibri" panose="020F0502020204030204" pitchFamily="34" charset="0"/>
              <a:cs typeface="Calibri" panose="020F0502020204030204" pitchFamily="34" charset="0"/>
            </a:rPr>
            <a:t>community resource </a:t>
          </a:r>
          <a:r>
            <a:rPr lang="en-US">
              <a:latin typeface="Calibri" panose="020F0502020204030204" pitchFamily="34" charset="0"/>
              <a:ea typeface="Calibri" panose="020F0502020204030204" pitchFamily="34" charset="0"/>
              <a:cs typeface="Calibri" panose="020F0502020204030204" pitchFamily="34" charset="0"/>
            </a:rPr>
            <a:t>programs </a:t>
          </a:r>
        </a:p>
      </dgm:t>
    </dgm:pt>
    <dgm:pt modelId="{D07A9B22-9489-43C1-A0C0-9D23CA8C0DE4}" type="parTrans" cxnId="{31E760C2-3EBE-429E-9C60-EF3DB65CA22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BF27475-C278-4084-9234-96A71272148C}" type="sibTrans" cxnId="{31E760C2-3EBE-429E-9C60-EF3DB65CA22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686F096-8A77-456F-BEC9-F5E122AF5B19}">
      <dgm:prSet custT="1"/>
      <dgm:spPr/>
      <dgm:t>
        <a:bodyPr/>
        <a:lstStyle/>
        <a:p>
          <a:r>
            <a:rPr lang="en-US" sz="2000" b="1">
              <a:latin typeface="Calibri" panose="020F0502020204030204" pitchFamily="34" charset="0"/>
              <a:ea typeface="Calibri" panose="020F0502020204030204" pitchFamily="34" charset="0"/>
              <a:cs typeface="Calibri" panose="020F0502020204030204" pitchFamily="34" charset="0"/>
            </a:rPr>
            <a:t>Stigma</a:t>
          </a:r>
        </a:p>
      </dgm:t>
    </dgm:pt>
    <dgm:pt modelId="{D690994D-D213-4604-A584-E5750BAF9793}" type="parTrans" cxnId="{B24565E7-88F2-42B5-8321-A3AAF6FB79F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A552ABD-8FB8-4FAB-8F47-B2FBCD8A5C00}" type="sibTrans" cxnId="{B24565E7-88F2-42B5-8321-A3AAF6FB79F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0FAE0EF-9B87-4611-9480-3A77C8E43405}">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Train staff in </a:t>
          </a:r>
          <a:r>
            <a:rPr lang="en-US" b="1">
              <a:latin typeface="Calibri" panose="020F0502020204030204" pitchFamily="34" charset="0"/>
              <a:ea typeface="Calibri" panose="020F0502020204030204" pitchFamily="34" charset="0"/>
              <a:cs typeface="Calibri" panose="020F0502020204030204" pitchFamily="34" charset="0"/>
            </a:rPr>
            <a:t>person-first</a:t>
          </a:r>
          <a:r>
            <a:rPr lang="en-US">
              <a:latin typeface="Calibri" panose="020F0502020204030204" pitchFamily="34" charset="0"/>
              <a:ea typeface="Calibri" panose="020F0502020204030204" pitchFamily="34" charset="0"/>
              <a:cs typeface="Calibri" panose="020F0502020204030204" pitchFamily="34" charset="0"/>
            </a:rPr>
            <a:t>, non-judgmental communication </a:t>
          </a:r>
        </a:p>
      </dgm:t>
    </dgm:pt>
    <dgm:pt modelId="{9862CF91-D023-4D31-84AE-EC040AA8E7CD}" type="parTrans" cxnId="{0B5A1799-BE5F-47D6-92EF-A1D6ADB48A2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46AA9F5-BC53-4419-86FF-70700F0FBFD5}" type="sibTrans" cxnId="{0B5A1799-BE5F-47D6-92EF-A1D6ADB48A2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C448CD8-ECC3-46FB-9FB8-B398D9E7231F}">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Peer support navigators/</a:t>
          </a:r>
          <a:r>
            <a:rPr lang="en-US" b="1">
              <a:latin typeface="Calibri" panose="020F0502020204030204" pitchFamily="34" charset="0"/>
              <a:ea typeface="Calibri" panose="020F0502020204030204" pitchFamily="34" charset="0"/>
              <a:cs typeface="Calibri" panose="020F0502020204030204" pitchFamily="34" charset="0"/>
            </a:rPr>
            <a:t>CRS</a:t>
          </a:r>
          <a:endParaRPr lang="en-US">
            <a:latin typeface="Calibri" panose="020F0502020204030204" pitchFamily="34" charset="0"/>
            <a:ea typeface="Calibri" panose="020F0502020204030204" pitchFamily="34" charset="0"/>
            <a:cs typeface="Calibri" panose="020F0502020204030204" pitchFamily="34" charset="0"/>
          </a:endParaRPr>
        </a:p>
      </dgm:t>
    </dgm:pt>
    <dgm:pt modelId="{CF5D7841-F776-4909-BD32-16263BEB2CFA}" type="parTrans" cxnId="{2434EC0D-9FB1-4487-ABA0-07AD16DBC83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273C00D-161D-4E3A-B130-AEA60FC3C976}" type="sibTrans" cxnId="{2434EC0D-9FB1-4487-ABA0-07AD16DBC83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2D904A4-054D-4C34-91C9-4D257A926F19}">
      <dgm:prSet/>
      <dgm:spPr/>
      <dgm:t>
        <a:bodyPr/>
        <a:lstStyle/>
        <a:p>
          <a:r>
            <a:rPr lang="en-US" b="1">
              <a:latin typeface="Calibri" panose="020F0502020204030204" pitchFamily="34" charset="0"/>
              <a:ea typeface="Calibri" panose="020F0502020204030204" pitchFamily="34" charset="0"/>
              <a:cs typeface="Calibri" panose="020F0502020204030204" pitchFamily="34" charset="0"/>
            </a:rPr>
            <a:t>Strengths-based</a:t>
          </a:r>
          <a:r>
            <a:rPr lang="en-US">
              <a:latin typeface="Calibri" panose="020F0502020204030204" pitchFamily="34" charset="0"/>
              <a:ea typeface="Calibri" panose="020F0502020204030204" pitchFamily="34" charset="0"/>
              <a:cs typeface="Calibri" panose="020F0502020204030204" pitchFamily="34" charset="0"/>
            </a:rPr>
            <a:t> intake scripts/motivational interviewing </a:t>
          </a:r>
        </a:p>
      </dgm:t>
    </dgm:pt>
    <dgm:pt modelId="{8F9C5F2D-B284-47A8-9FF7-7C2100835793}" type="parTrans" cxnId="{38B0C2E8-AD88-4D7D-9EFD-3544DA00ECC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824FE90-743C-44CF-A2C1-718C9C7826B9}" type="sibTrans" cxnId="{38B0C2E8-AD88-4D7D-9EFD-3544DA00ECC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FF667271-D0F4-44BC-A6C3-820AE7B17EE9}" type="pres">
      <dgm:prSet presAssocID="{208063C3-D397-4413-8E04-0BDEEDEB2CDD}" presName="linearFlow" presStyleCnt="0">
        <dgm:presLayoutVars>
          <dgm:dir/>
          <dgm:animLvl val="lvl"/>
          <dgm:resizeHandles val="exact"/>
        </dgm:presLayoutVars>
      </dgm:prSet>
      <dgm:spPr/>
    </dgm:pt>
    <dgm:pt modelId="{9E5CB0A6-9E49-4155-A751-8B3415E103E6}" type="pres">
      <dgm:prSet presAssocID="{4DE94CB3-57A8-46A6-81D7-3A432D52B03C}" presName="composite" presStyleCnt="0"/>
      <dgm:spPr/>
    </dgm:pt>
    <dgm:pt modelId="{90190FE9-FB4A-406D-8442-58E6F02F258F}" type="pres">
      <dgm:prSet presAssocID="{4DE94CB3-57A8-46A6-81D7-3A432D52B03C}" presName="parentText" presStyleLbl="alignNode1" presStyleIdx="0" presStyleCnt="2">
        <dgm:presLayoutVars>
          <dgm:chMax val="1"/>
          <dgm:bulletEnabled val="1"/>
        </dgm:presLayoutVars>
      </dgm:prSet>
      <dgm:spPr/>
    </dgm:pt>
    <dgm:pt modelId="{C4495291-6A9B-4389-9A69-955346C45D02}" type="pres">
      <dgm:prSet presAssocID="{4DE94CB3-57A8-46A6-81D7-3A432D52B03C}" presName="descendantText" presStyleLbl="alignAcc1" presStyleIdx="0" presStyleCnt="2">
        <dgm:presLayoutVars>
          <dgm:bulletEnabled val="1"/>
        </dgm:presLayoutVars>
      </dgm:prSet>
      <dgm:spPr/>
    </dgm:pt>
    <dgm:pt modelId="{19F7DB2D-B770-4CA1-92B6-0ACAC7F3B247}" type="pres">
      <dgm:prSet presAssocID="{E4340F17-6C06-4F77-87C2-C850A11D9DE2}" presName="sp" presStyleCnt="0"/>
      <dgm:spPr/>
    </dgm:pt>
    <dgm:pt modelId="{E7B3FE2F-1976-4756-BDB7-A0C36F1CB133}" type="pres">
      <dgm:prSet presAssocID="{5686F096-8A77-456F-BEC9-F5E122AF5B19}" presName="composite" presStyleCnt="0"/>
      <dgm:spPr/>
    </dgm:pt>
    <dgm:pt modelId="{D93AAC34-3116-4054-8BB3-5608D52CCBA1}" type="pres">
      <dgm:prSet presAssocID="{5686F096-8A77-456F-BEC9-F5E122AF5B19}" presName="parentText" presStyleLbl="alignNode1" presStyleIdx="1" presStyleCnt="2">
        <dgm:presLayoutVars>
          <dgm:chMax val="1"/>
          <dgm:bulletEnabled val="1"/>
        </dgm:presLayoutVars>
      </dgm:prSet>
      <dgm:spPr/>
    </dgm:pt>
    <dgm:pt modelId="{C14E2B3A-4EB5-4582-8FE9-A05994E974C1}" type="pres">
      <dgm:prSet presAssocID="{5686F096-8A77-456F-BEC9-F5E122AF5B19}" presName="descendantText" presStyleLbl="alignAcc1" presStyleIdx="1" presStyleCnt="2">
        <dgm:presLayoutVars>
          <dgm:bulletEnabled val="1"/>
        </dgm:presLayoutVars>
      </dgm:prSet>
      <dgm:spPr/>
    </dgm:pt>
  </dgm:ptLst>
  <dgm:cxnLst>
    <dgm:cxn modelId="{2434EC0D-9FB1-4487-ABA0-07AD16DBC839}" srcId="{5686F096-8A77-456F-BEC9-F5E122AF5B19}" destId="{8C448CD8-ECC3-46FB-9FB8-B398D9E7231F}" srcOrd="1" destOrd="0" parTransId="{CF5D7841-F776-4909-BD32-16263BEB2CFA}" sibTransId="{E273C00D-161D-4E3A-B130-AEA60FC3C976}"/>
    <dgm:cxn modelId="{79BA7222-1C87-4A5A-94C6-E0B9F856BF8D}" type="presOf" srcId="{8C448CD8-ECC3-46FB-9FB8-B398D9E7231F}" destId="{C14E2B3A-4EB5-4582-8FE9-A05994E974C1}" srcOrd="0" destOrd="1" presId="urn:microsoft.com/office/officeart/2005/8/layout/chevron2"/>
    <dgm:cxn modelId="{7AE83824-DC99-4A0D-8DE4-22FFF1427E43}" type="presOf" srcId="{4DE94CB3-57A8-46A6-81D7-3A432D52B03C}" destId="{90190FE9-FB4A-406D-8442-58E6F02F258F}" srcOrd="0" destOrd="0" presId="urn:microsoft.com/office/officeart/2005/8/layout/chevron2"/>
    <dgm:cxn modelId="{EE06C925-496F-4FFB-84F6-6B3FE6F284B6}" type="presOf" srcId="{208063C3-D397-4413-8E04-0BDEEDEB2CDD}" destId="{FF667271-D0F4-44BC-A6C3-820AE7B17EE9}" srcOrd="0" destOrd="0" presId="urn:microsoft.com/office/officeart/2005/8/layout/chevron2"/>
    <dgm:cxn modelId="{0B5A1799-BE5F-47D6-92EF-A1D6ADB48A25}" srcId="{5686F096-8A77-456F-BEC9-F5E122AF5B19}" destId="{00FAE0EF-9B87-4611-9480-3A77C8E43405}" srcOrd="0" destOrd="0" parTransId="{9862CF91-D023-4D31-84AE-EC040AA8E7CD}" sibTransId="{546AA9F5-BC53-4419-86FF-70700F0FBFD5}"/>
    <dgm:cxn modelId="{59352999-4AAD-4FCE-BDC2-374D9D49B969}" type="presOf" srcId="{DB7A4D28-D1C5-4677-9BE1-C096E4EDC3FA}" destId="{C4495291-6A9B-4389-9A69-955346C45D02}" srcOrd="0" destOrd="1" presId="urn:microsoft.com/office/officeart/2005/8/layout/chevron2"/>
    <dgm:cxn modelId="{6F3E6FBF-00E3-4864-8B44-711D9644121B}" srcId="{208063C3-D397-4413-8E04-0BDEEDEB2CDD}" destId="{4DE94CB3-57A8-46A6-81D7-3A432D52B03C}" srcOrd="0" destOrd="0" parTransId="{B89FE087-5EFD-4B94-AF4A-7F262C2A1826}" sibTransId="{E4340F17-6C06-4F77-87C2-C850A11D9DE2}"/>
    <dgm:cxn modelId="{0EBB3DC0-B475-46E7-90AE-A3D78A71EBB9}" type="presOf" srcId="{52D904A4-054D-4C34-91C9-4D257A926F19}" destId="{C14E2B3A-4EB5-4582-8FE9-A05994E974C1}" srcOrd="0" destOrd="2" presId="urn:microsoft.com/office/officeart/2005/8/layout/chevron2"/>
    <dgm:cxn modelId="{31E760C2-3EBE-429E-9C60-EF3DB65CA227}" srcId="{4DE94CB3-57A8-46A6-81D7-3A432D52B03C}" destId="{DB7A4D28-D1C5-4677-9BE1-C096E4EDC3FA}" srcOrd="1" destOrd="0" parTransId="{D07A9B22-9489-43C1-A0C0-9D23CA8C0DE4}" sibTransId="{DBF27475-C278-4084-9234-96A71272148C}"/>
    <dgm:cxn modelId="{296EE5C3-E0E5-4C20-AEB9-812A1D6430DE}" srcId="{4DE94CB3-57A8-46A6-81D7-3A432D52B03C}" destId="{0AB7568C-80A6-4D5A-9BF8-C8758DF06264}" srcOrd="0" destOrd="0" parTransId="{34CF2EC8-B53C-4508-B379-63E1159C2B2E}" sibTransId="{A9B2089A-F968-465E-B783-F9B017D0AD94}"/>
    <dgm:cxn modelId="{6E988BC8-105E-4A3E-85A3-637BBCB8AEC5}" type="presOf" srcId="{5686F096-8A77-456F-BEC9-F5E122AF5B19}" destId="{D93AAC34-3116-4054-8BB3-5608D52CCBA1}" srcOrd="0" destOrd="0" presId="urn:microsoft.com/office/officeart/2005/8/layout/chevron2"/>
    <dgm:cxn modelId="{33A34CDE-D464-47EA-B9FC-D22884317D0E}" type="presOf" srcId="{00FAE0EF-9B87-4611-9480-3A77C8E43405}" destId="{C14E2B3A-4EB5-4582-8FE9-A05994E974C1}" srcOrd="0" destOrd="0" presId="urn:microsoft.com/office/officeart/2005/8/layout/chevron2"/>
    <dgm:cxn modelId="{B24565E7-88F2-42B5-8321-A3AAF6FB79F7}" srcId="{208063C3-D397-4413-8E04-0BDEEDEB2CDD}" destId="{5686F096-8A77-456F-BEC9-F5E122AF5B19}" srcOrd="1" destOrd="0" parTransId="{D690994D-D213-4604-A584-E5750BAF9793}" sibTransId="{EA552ABD-8FB8-4FAB-8F47-B2FBCD8A5C00}"/>
    <dgm:cxn modelId="{38B0C2E8-AD88-4D7D-9EFD-3544DA00ECCF}" srcId="{5686F096-8A77-456F-BEC9-F5E122AF5B19}" destId="{52D904A4-054D-4C34-91C9-4D257A926F19}" srcOrd="2" destOrd="0" parTransId="{8F9C5F2D-B284-47A8-9FF7-7C2100835793}" sibTransId="{3824FE90-743C-44CF-A2C1-718C9C7826B9}"/>
    <dgm:cxn modelId="{7922EEF1-CD8D-4D7C-8AFD-2938883AB0BE}" type="presOf" srcId="{0AB7568C-80A6-4D5A-9BF8-C8758DF06264}" destId="{C4495291-6A9B-4389-9A69-955346C45D02}" srcOrd="0" destOrd="0" presId="urn:microsoft.com/office/officeart/2005/8/layout/chevron2"/>
    <dgm:cxn modelId="{2E352C03-8562-436B-BA70-C9CDAA2E80B1}" type="presParOf" srcId="{FF667271-D0F4-44BC-A6C3-820AE7B17EE9}" destId="{9E5CB0A6-9E49-4155-A751-8B3415E103E6}" srcOrd="0" destOrd="0" presId="urn:microsoft.com/office/officeart/2005/8/layout/chevron2"/>
    <dgm:cxn modelId="{CDE953E9-9CA5-4100-AFA8-B27EA90477B7}" type="presParOf" srcId="{9E5CB0A6-9E49-4155-A751-8B3415E103E6}" destId="{90190FE9-FB4A-406D-8442-58E6F02F258F}" srcOrd="0" destOrd="0" presId="urn:microsoft.com/office/officeart/2005/8/layout/chevron2"/>
    <dgm:cxn modelId="{1B2E8298-8A26-4144-A8E1-A511E9E7332B}" type="presParOf" srcId="{9E5CB0A6-9E49-4155-A751-8B3415E103E6}" destId="{C4495291-6A9B-4389-9A69-955346C45D02}" srcOrd="1" destOrd="0" presId="urn:microsoft.com/office/officeart/2005/8/layout/chevron2"/>
    <dgm:cxn modelId="{DFCAE54A-8E26-429C-9A9B-34215DCD08D5}" type="presParOf" srcId="{FF667271-D0F4-44BC-A6C3-820AE7B17EE9}" destId="{19F7DB2D-B770-4CA1-92B6-0ACAC7F3B247}" srcOrd="1" destOrd="0" presId="urn:microsoft.com/office/officeart/2005/8/layout/chevron2"/>
    <dgm:cxn modelId="{F9190AB2-1466-4A97-A37C-AC2C5DF196CD}" type="presParOf" srcId="{FF667271-D0F4-44BC-A6C3-820AE7B17EE9}" destId="{E7B3FE2F-1976-4756-BDB7-A0C36F1CB133}" srcOrd="2" destOrd="0" presId="urn:microsoft.com/office/officeart/2005/8/layout/chevron2"/>
    <dgm:cxn modelId="{2EA32402-6CD0-43EE-B203-66D8F284C382}" type="presParOf" srcId="{E7B3FE2F-1976-4756-BDB7-A0C36F1CB133}" destId="{D93AAC34-3116-4054-8BB3-5608D52CCBA1}" srcOrd="0" destOrd="0" presId="urn:microsoft.com/office/officeart/2005/8/layout/chevron2"/>
    <dgm:cxn modelId="{5350DA8E-4C3D-4A58-A50E-34D14C7D68CF}" type="presParOf" srcId="{E7B3FE2F-1976-4756-BDB7-A0C36F1CB133}" destId="{C14E2B3A-4EB5-4582-8FE9-A05994E974C1}" srcOrd="1" destOrd="0" presId="urn:microsoft.com/office/officeart/2005/8/layout/chevron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4F6777C-306B-49EA-B164-4A78C5A8931A}"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4ED06381-F758-43D5-8F50-1AB0F6978D3D}">
      <dgm:prSet custT="1"/>
      <dgm:spPr/>
      <dgm:t>
        <a:bodyPr/>
        <a:lstStyle/>
        <a:p>
          <a:r>
            <a:rPr lang="en-US" sz="2800" b="1">
              <a:latin typeface="Calibri" panose="020F0502020204030204" pitchFamily="34" charset="0"/>
              <a:ea typeface="Calibri" panose="020F0502020204030204" pitchFamily="34" charset="0"/>
              <a:cs typeface="Calibri" panose="020F0502020204030204" pitchFamily="34" charset="0"/>
            </a:rPr>
            <a:t>Incomplete</a:t>
          </a:r>
          <a:r>
            <a:rPr lang="en-US" sz="2800">
              <a:latin typeface="Calibri" panose="020F0502020204030204" pitchFamily="34" charset="0"/>
              <a:ea typeface="Calibri" panose="020F0502020204030204" pitchFamily="34" charset="0"/>
              <a:cs typeface="Calibri" panose="020F0502020204030204" pitchFamily="34" charset="0"/>
            </a:rPr>
            <a:t> referral information </a:t>
          </a:r>
        </a:p>
      </dgm:t>
    </dgm:pt>
    <dgm:pt modelId="{76730FE5-A3A9-4D8C-93D1-0D342B76BEEA}" type="parTrans" cxnId="{00F54657-C905-4D8D-AECE-AA8F79A8863F}">
      <dgm:prSet/>
      <dgm:spPr/>
      <dgm:t>
        <a:bodyPr/>
        <a:lstStyle/>
        <a:p>
          <a:endParaRPr lang="en-US"/>
        </a:p>
      </dgm:t>
    </dgm:pt>
    <dgm:pt modelId="{83487607-F3C8-4CD8-AB0E-72D778A0F1FF}" type="sibTrans" cxnId="{00F54657-C905-4D8D-AECE-AA8F79A8863F}">
      <dgm:prSet/>
      <dgm:spPr/>
      <dgm:t>
        <a:bodyPr/>
        <a:lstStyle/>
        <a:p>
          <a:endParaRPr lang="en-US"/>
        </a:p>
      </dgm:t>
    </dgm:pt>
    <dgm:pt modelId="{27D95250-B724-448A-85CA-2460EC821D07}">
      <dgm:prSet custT="1"/>
      <dgm:spPr/>
      <dgm:t>
        <a:bodyPr/>
        <a:lstStyle/>
        <a:p>
          <a:r>
            <a:rPr lang="en-US" sz="2400">
              <a:latin typeface="Calibri" panose="020F0502020204030204" pitchFamily="34" charset="0"/>
              <a:ea typeface="Calibri" panose="020F0502020204030204" pitchFamily="34" charset="0"/>
              <a:cs typeface="Calibri" panose="020F0502020204030204" pitchFamily="34" charset="0"/>
            </a:rPr>
            <a:t>Build EHR order sets that require </a:t>
          </a:r>
          <a:r>
            <a:rPr lang="en-US" sz="2400" b="1">
              <a:latin typeface="Calibri" panose="020F0502020204030204" pitchFamily="34" charset="0"/>
              <a:ea typeface="Calibri" panose="020F0502020204030204" pitchFamily="34" charset="0"/>
              <a:cs typeface="Calibri" panose="020F0502020204030204" pitchFamily="34" charset="0"/>
            </a:rPr>
            <a:t>key</a:t>
          </a:r>
          <a:r>
            <a:rPr lang="en-US" sz="2400">
              <a:latin typeface="Calibri" panose="020F0502020204030204" pitchFamily="34" charset="0"/>
              <a:ea typeface="Calibri" panose="020F0502020204030204" pitchFamily="34" charset="0"/>
              <a:cs typeface="Calibri" panose="020F0502020204030204" pitchFamily="34" charset="0"/>
            </a:rPr>
            <a:t> clinical fields before submission</a:t>
          </a:r>
        </a:p>
      </dgm:t>
    </dgm:pt>
    <dgm:pt modelId="{3BF83C38-E260-4251-8106-096F7CA3518C}" type="parTrans" cxnId="{EFDD8963-A683-4BA7-A5CE-D325DCA8DEDE}">
      <dgm:prSet/>
      <dgm:spPr/>
      <dgm:t>
        <a:bodyPr/>
        <a:lstStyle/>
        <a:p>
          <a:endParaRPr lang="en-US"/>
        </a:p>
      </dgm:t>
    </dgm:pt>
    <dgm:pt modelId="{0FE4CAF1-D9E7-4BE1-AABB-0A1E7B3A2247}" type="sibTrans" cxnId="{EFDD8963-A683-4BA7-A5CE-D325DCA8DEDE}">
      <dgm:prSet/>
      <dgm:spPr/>
      <dgm:t>
        <a:bodyPr/>
        <a:lstStyle/>
        <a:p>
          <a:endParaRPr lang="en-US"/>
        </a:p>
      </dgm:t>
    </dgm:pt>
    <dgm:pt modelId="{F85F7DA5-C8BE-41A5-88A1-51B019F13C8F}">
      <dgm:prSet custT="1"/>
      <dgm:spPr/>
      <dgm:t>
        <a:bodyPr/>
        <a:lstStyle/>
        <a:p>
          <a:r>
            <a:rPr lang="en-US" sz="2800" b="1">
              <a:latin typeface="Calibri" panose="020F0502020204030204" pitchFamily="34" charset="0"/>
              <a:ea typeface="Calibri" panose="020F0502020204030204" pitchFamily="34" charset="0"/>
              <a:cs typeface="Calibri" panose="020F0502020204030204" pitchFamily="34" charset="0"/>
            </a:rPr>
            <a:t>Long</a:t>
          </a:r>
          <a:r>
            <a:rPr lang="en-US" sz="2800">
              <a:latin typeface="Calibri" panose="020F0502020204030204" pitchFamily="34" charset="0"/>
              <a:ea typeface="Calibri" panose="020F0502020204030204" pitchFamily="34" charset="0"/>
              <a:cs typeface="Calibri" panose="020F0502020204030204" pitchFamily="34" charset="0"/>
            </a:rPr>
            <a:t> wait times for first appointment </a:t>
          </a:r>
        </a:p>
      </dgm:t>
    </dgm:pt>
    <dgm:pt modelId="{7BE95C42-A0DB-45C1-887D-D146E517412E}" type="parTrans" cxnId="{A43719F0-7FBB-4817-9C29-885F18F04A3F}">
      <dgm:prSet/>
      <dgm:spPr/>
      <dgm:t>
        <a:bodyPr/>
        <a:lstStyle/>
        <a:p>
          <a:endParaRPr lang="en-US"/>
        </a:p>
      </dgm:t>
    </dgm:pt>
    <dgm:pt modelId="{FB466542-E96D-42D2-83C4-CA0644D9E707}" type="sibTrans" cxnId="{A43719F0-7FBB-4817-9C29-885F18F04A3F}">
      <dgm:prSet/>
      <dgm:spPr/>
      <dgm:t>
        <a:bodyPr/>
        <a:lstStyle/>
        <a:p>
          <a:endParaRPr lang="en-US"/>
        </a:p>
      </dgm:t>
    </dgm:pt>
    <dgm:pt modelId="{466BDAD3-C747-4456-81FE-77BF37410AB1}">
      <dgm:prSet custT="1"/>
      <dgm:spPr/>
      <dgm:t>
        <a:bodyPr/>
        <a:lstStyle/>
        <a:p>
          <a:r>
            <a:rPr lang="en-US" sz="2400">
              <a:latin typeface="Calibri" panose="020F0502020204030204" pitchFamily="34" charset="0"/>
              <a:ea typeface="Calibri" panose="020F0502020204030204" pitchFamily="34" charset="0"/>
              <a:cs typeface="Calibri" panose="020F0502020204030204" pitchFamily="34" charset="0"/>
            </a:rPr>
            <a:t>Target </a:t>
          </a:r>
          <a:r>
            <a:rPr lang="en-US" sz="2400" b="1">
              <a:latin typeface="Calibri" panose="020F0502020204030204" pitchFamily="34" charset="0"/>
              <a:ea typeface="Calibri" panose="020F0502020204030204" pitchFamily="34" charset="0"/>
              <a:cs typeface="Calibri" panose="020F0502020204030204" pitchFamily="34" charset="0"/>
            </a:rPr>
            <a:t>30</a:t>
          </a:r>
          <a:r>
            <a:rPr lang="en-US" sz="2400">
              <a:latin typeface="Calibri" panose="020F0502020204030204" pitchFamily="34" charset="0"/>
              <a:ea typeface="Calibri" panose="020F0502020204030204" pitchFamily="34" charset="0"/>
              <a:cs typeface="Calibri" panose="020F0502020204030204" pitchFamily="34" charset="0"/>
            </a:rPr>
            <a:t> days from referral to first appointment </a:t>
          </a:r>
        </a:p>
      </dgm:t>
    </dgm:pt>
    <dgm:pt modelId="{EE6CE9D9-2802-4A02-BAE8-4C8F62A26A53}" type="parTrans" cxnId="{7F3E935F-AF66-45B5-BE04-CABD7C3245B4}">
      <dgm:prSet/>
      <dgm:spPr/>
      <dgm:t>
        <a:bodyPr/>
        <a:lstStyle/>
        <a:p>
          <a:endParaRPr lang="en-US"/>
        </a:p>
      </dgm:t>
    </dgm:pt>
    <dgm:pt modelId="{BDAB0F17-733E-4423-8A20-4432117FCA1D}" type="sibTrans" cxnId="{7F3E935F-AF66-45B5-BE04-CABD7C3245B4}">
      <dgm:prSet/>
      <dgm:spPr/>
      <dgm:t>
        <a:bodyPr/>
        <a:lstStyle/>
        <a:p>
          <a:endParaRPr lang="en-US"/>
        </a:p>
      </dgm:t>
    </dgm:pt>
    <dgm:pt modelId="{F2354618-688C-4E66-A7C2-C503822E047D}">
      <dgm:prSet custT="1"/>
      <dgm:spPr/>
      <dgm:t>
        <a:bodyPr/>
        <a:lstStyle/>
        <a:p>
          <a:r>
            <a:rPr lang="en-US" sz="2400">
              <a:latin typeface="Calibri" panose="020F0502020204030204" pitchFamily="34" charset="0"/>
              <a:ea typeface="Calibri" panose="020F0502020204030204" pitchFamily="34" charset="0"/>
              <a:cs typeface="Calibri" panose="020F0502020204030204" pitchFamily="34" charset="0"/>
            </a:rPr>
            <a:t>Use </a:t>
          </a:r>
          <a:r>
            <a:rPr lang="en-US" sz="2400" b="1">
              <a:latin typeface="Calibri" panose="020F0502020204030204" pitchFamily="34" charset="0"/>
              <a:ea typeface="Calibri" panose="020F0502020204030204" pitchFamily="34" charset="0"/>
              <a:cs typeface="Calibri" panose="020F0502020204030204" pitchFamily="34" charset="0"/>
            </a:rPr>
            <a:t>telehealth</a:t>
          </a:r>
          <a:r>
            <a:rPr lang="en-US" sz="2400">
              <a:latin typeface="Calibri" panose="020F0502020204030204" pitchFamily="34" charset="0"/>
              <a:ea typeface="Calibri" panose="020F0502020204030204" pitchFamily="34" charset="0"/>
              <a:cs typeface="Calibri" panose="020F0502020204030204" pitchFamily="34" charset="0"/>
            </a:rPr>
            <a:t> for initial consultations when possible </a:t>
          </a:r>
        </a:p>
      </dgm:t>
    </dgm:pt>
    <dgm:pt modelId="{B12CB3F4-04C9-4ECE-B1F3-92C184367AD6}" type="parTrans" cxnId="{6C389AB7-0185-4561-9E6B-4A81CFEF4948}">
      <dgm:prSet/>
      <dgm:spPr/>
      <dgm:t>
        <a:bodyPr/>
        <a:lstStyle/>
        <a:p>
          <a:endParaRPr lang="en-US"/>
        </a:p>
      </dgm:t>
    </dgm:pt>
    <dgm:pt modelId="{29543B2A-70DC-476D-B40E-D9EB8097BB7E}" type="sibTrans" cxnId="{6C389AB7-0185-4561-9E6B-4A81CFEF4948}">
      <dgm:prSet/>
      <dgm:spPr/>
      <dgm:t>
        <a:bodyPr/>
        <a:lstStyle/>
        <a:p>
          <a:endParaRPr lang="en-US"/>
        </a:p>
      </dgm:t>
    </dgm:pt>
    <dgm:pt modelId="{A6954C49-2B30-4A11-9BE7-E2B794B9B80E}">
      <dgm:prSet custT="1"/>
      <dgm:spPr/>
      <dgm:t>
        <a:bodyPr/>
        <a:lstStyle/>
        <a:p>
          <a:r>
            <a:rPr lang="en-US" sz="2800">
              <a:latin typeface="Calibri" panose="020F0502020204030204" pitchFamily="34" charset="0"/>
              <a:ea typeface="Calibri" panose="020F0502020204030204" pitchFamily="34" charset="0"/>
              <a:cs typeface="Calibri" panose="020F0502020204030204" pitchFamily="34" charset="0"/>
            </a:rPr>
            <a:t>Inadequate </a:t>
          </a:r>
          <a:r>
            <a:rPr lang="en-US" sz="2800" b="1">
              <a:latin typeface="Calibri" panose="020F0502020204030204" pitchFamily="34" charset="0"/>
              <a:ea typeface="Calibri" panose="020F0502020204030204" pitchFamily="34" charset="0"/>
              <a:cs typeface="Calibri" panose="020F0502020204030204" pitchFamily="34" charset="0"/>
            </a:rPr>
            <a:t>communication</a:t>
          </a:r>
          <a:r>
            <a:rPr lang="en-US" sz="2800">
              <a:latin typeface="Calibri" panose="020F0502020204030204" pitchFamily="34" charset="0"/>
              <a:ea typeface="Calibri" panose="020F0502020204030204" pitchFamily="34" charset="0"/>
              <a:cs typeface="Calibri" panose="020F0502020204030204" pitchFamily="34" charset="0"/>
            </a:rPr>
            <a:t> back to referrers </a:t>
          </a:r>
        </a:p>
      </dgm:t>
    </dgm:pt>
    <dgm:pt modelId="{BF415E0E-D5FB-448D-8F59-962344E59FCB}" type="parTrans" cxnId="{18479B5E-D916-493F-94E9-ECF8D1E2AD4C}">
      <dgm:prSet/>
      <dgm:spPr/>
      <dgm:t>
        <a:bodyPr/>
        <a:lstStyle/>
        <a:p>
          <a:endParaRPr lang="en-US"/>
        </a:p>
      </dgm:t>
    </dgm:pt>
    <dgm:pt modelId="{138375C0-1C5D-4B90-8A14-436DCD697A25}" type="sibTrans" cxnId="{18479B5E-D916-493F-94E9-ECF8D1E2AD4C}">
      <dgm:prSet/>
      <dgm:spPr/>
      <dgm:t>
        <a:bodyPr/>
        <a:lstStyle/>
        <a:p>
          <a:endParaRPr lang="en-US"/>
        </a:p>
      </dgm:t>
    </dgm:pt>
    <dgm:pt modelId="{9733BA64-581D-4E51-A806-29BA7011B47F}">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Use </a:t>
          </a:r>
          <a:r>
            <a:rPr lang="en-US" b="1">
              <a:latin typeface="Calibri" panose="020F0502020204030204" pitchFamily="34" charset="0"/>
              <a:ea typeface="Calibri" panose="020F0502020204030204" pitchFamily="34" charset="0"/>
              <a:cs typeface="Calibri" panose="020F0502020204030204" pitchFamily="34" charset="0"/>
            </a:rPr>
            <a:t>automatic</a:t>
          </a:r>
          <a:r>
            <a:rPr lang="en-US">
              <a:latin typeface="Calibri" panose="020F0502020204030204" pitchFamily="34" charset="0"/>
              <a:ea typeface="Calibri" panose="020F0502020204030204" pitchFamily="34" charset="0"/>
              <a:cs typeface="Calibri" panose="020F0502020204030204" pitchFamily="34" charset="0"/>
            </a:rPr>
            <a:t> EHR tools to confirm receipt and create a </a:t>
          </a:r>
          <a:r>
            <a:rPr lang="en-US" b="1">
              <a:latin typeface="Calibri" panose="020F0502020204030204" pitchFamily="34" charset="0"/>
              <a:ea typeface="Calibri" panose="020F0502020204030204" pitchFamily="34" charset="0"/>
              <a:cs typeface="Calibri" panose="020F0502020204030204" pitchFamily="34" charset="0"/>
            </a:rPr>
            <a:t>dedicated</a:t>
          </a:r>
          <a:r>
            <a:rPr lang="en-US">
              <a:latin typeface="Calibri" panose="020F0502020204030204" pitchFamily="34" charset="0"/>
              <a:ea typeface="Calibri" panose="020F0502020204030204" pitchFamily="34" charset="0"/>
              <a:cs typeface="Calibri" panose="020F0502020204030204" pitchFamily="34" charset="0"/>
            </a:rPr>
            <a:t> provider inquiry line </a:t>
          </a:r>
        </a:p>
      </dgm:t>
    </dgm:pt>
    <dgm:pt modelId="{3154101A-6C45-418C-9C79-98CAB60D6816}" type="parTrans" cxnId="{67F9CD62-AC15-4828-872D-2358BD367460}">
      <dgm:prSet/>
      <dgm:spPr/>
      <dgm:t>
        <a:bodyPr/>
        <a:lstStyle/>
        <a:p>
          <a:endParaRPr lang="en-US"/>
        </a:p>
      </dgm:t>
    </dgm:pt>
    <dgm:pt modelId="{E4A2F38B-49A5-4FF1-B7AB-3F55E0B16ED6}" type="sibTrans" cxnId="{67F9CD62-AC15-4828-872D-2358BD367460}">
      <dgm:prSet/>
      <dgm:spPr/>
      <dgm:t>
        <a:bodyPr/>
        <a:lstStyle/>
        <a:p>
          <a:endParaRPr lang="en-US"/>
        </a:p>
      </dgm:t>
    </dgm:pt>
    <dgm:pt modelId="{8A1399D3-853B-45E4-B579-E00D31C6F0F2}" type="pres">
      <dgm:prSet presAssocID="{F4F6777C-306B-49EA-B164-4A78C5A8931A}" presName="Name0" presStyleCnt="0">
        <dgm:presLayoutVars>
          <dgm:dir/>
          <dgm:animLvl val="lvl"/>
          <dgm:resizeHandles val="exact"/>
        </dgm:presLayoutVars>
      </dgm:prSet>
      <dgm:spPr/>
    </dgm:pt>
    <dgm:pt modelId="{9F421176-F843-4A2A-9754-2B64ED9F7290}" type="pres">
      <dgm:prSet presAssocID="{4ED06381-F758-43D5-8F50-1AB0F6978D3D}" presName="linNode" presStyleCnt="0"/>
      <dgm:spPr/>
    </dgm:pt>
    <dgm:pt modelId="{245020EC-7D37-415D-A22B-7B67AE05940F}" type="pres">
      <dgm:prSet presAssocID="{4ED06381-F758-43D5-8F50-1AB0F6978D3D}" presName="parentText" presStyleLbl="node1" presStyleIdx="0" presStyleCnt="3">
        <dgm:presLayoutVars>
          <dgm:chMax val="1"/>
          <dgm:bulletEnabled val="1"/>
        </dgm:presLayoutVars>
      </dgm:prSet>
      <dgm:spPr/>
    </dgm:pt>
    <dgm:pt modelId="{9FCA3AC2-D5B6-4A4C-A1B7-CD14DEADA3A0}" type="pres">
      <dgm:prSet presAssocID="{4ED06381-F758-43D5-8F50-1AB0F6978D3D}" presName="descendantText" presStyleLbl="alignAccFollowNode1" presStyleIdx="0" presStyleCnt="3">
        <dgm:presLayoutVars>
          <dgm:bulletEnabled val="1"/>
        </dgm:presLayoutVars>
      </dgm:prSet>
      <dgm:spPr/>
    </dgm:pt>
    <dgm:pt modelId="{84F0912D-FF2C-4F83-88AB-D2A764E608C2}" type="pres">
      <dgm:prSet presAssocID="{83487607-F3C8-4CD8-AB0E-72D778A0F1FF}" presName="sp" presStyleCnt="0"/>
      <dgm:spPr/>
    </dgm:pt>
    <dgm:pt modelId="{197B8810-71E9-49E3-AB1D-543BBF2382FE}" type="pres">
      <dgm:prSet presAssocID="{F85F7DA5-C8BE-41A5-88A1-51B019F13C8F}" presName="linNode" presStyleCnt="0"/>
      <dgm:spPr/>
    </dgm:pt>
    <dgm:pt modelId="{BDC524E9-08E9-4773-830F-901548B82DD2}" type="pres">
      <dgm:prSet presAssocID="{F85F7DA5-C8BE-41A5-88A1-51B019F13C8F}" presName="parentText" presStyleLbl="node1" presStyleIdx="1" presStyleCnt="3">
        <dgm:presLayoutVars>
          <dgm:chMax val="1"/>
          <dgm:bulletEnabled val="1"/>
        </dgm:presLayoutVars>
      </dgm:prSet>
      <dgm:spPr/>
    </dgm:pt>
    <dgm:pt modelId="{B9A9EFEA-4AE5-4D43-A6A2-07621D085F96}" type="pres">
      <dgm:prSet presAssocID="{F85F7DA5-C8BE-41A5-88A1-51B019F13C8F}" presName="descendantText" presStyleLbl="alignAccFollowNode1" presStyleIdx="1" presStyleCnt="3">
        <dgm:presLayoutVars>
          <dgm:bulletEnabled val="1"/>
        </dgm:presLayoutVars>
      </dgm:prSet>
      <dgm:spPr/>
    </dgm:pt>
    <dgm:pt modelId="{6A2FAD20-ECF8-468E-BCD8-6088A34A6AFD}" type="pres">
      <dgm:prSet presAssocID="{FB466542-E96D-42D2-83C4-CA0644D9E707}" presName="sp" presStyleCnt="0"/>
      <dgm:spPr/>
    </dgm:pt>
    <dgm:pt modelId="{916CD40D-4039-426D-83F1-3749C5B18180}" type="pres">
      <dgm:prSet presAssocID="{A6954C49-2B30-4A11-9BE7-E2B794B9B80E}" presName="linNode" presStyleCnt="0"/>
      <dgm:spPr/>
    </dgm:pt>
    <dgm:pt modelId="{D2584B3A-2130-40D9-AAAA-E3A0ED9C892B}" type="pres">
      <dgm:prSet presAssocID="{A6954C49-2B30-4A11-9BE7-E2B794B9B80E}" presName="parentText" presStyleLbl="node1" presStyleIdx="2" presStyleCnt="3">
        <dgm:presLayoutVars>
          <dgm:chMax val="1"/>
          <dgm:bulletEnabled val="1"/>
        </dgm:presLayoutVars>
      </dgm:prSet>
      <dgm:spPr/>
    </dgm:pt>
    <dgm:pt modelId="{25CDD77A-F67E-4BFB-AB38-531A8ED42DFC}" type="pres">
      <dgm:prSet presAssocID="{A6954C49-2B30-4A11-9BE7-E2B794B9B80E}" presName="descendantText" presStyleLbl="alignAccFollowNode1" presStyleIdx="2" presStyleCnt="3">
        <dgm:presLayoutVars>
          <dgm:bulletEnabled val="1"/>
        </dgm:presLayoutVars>
      </dgm:prSet>
      <dgm:spPr/>
    </dgm:pt>
  </dgm:ptLst>
  <dgm:cxnLst>
    <dgm:cxn modelId="{E072DA04-2096-40AA-A801-37D4B899232A}" type="presOf" srcId="{4ED06381-F758-43D5-8F50-1AB0F6978D3D}" destId="{245020EC-7D37-415D-A22B-7B67AE05940F}" srcOrd="0" destOrd="0" presId="urn:microsoft.com/office/officeart/2005/8/layout/vList5"/>
    <dgm:cxn modelId="{CCBBF63E-7841-4325-8EDF-799E5BD862CA}" type="presOf" srcId="{F2354618-688C-4E66-A7C2-C503822E047D}" destId="{B9A9EFEA-4AE5-4D43-A6A2-07621D085F96}" srcOrd="0" destOrd="1" presId="urn:microsoft.com/office/officeart/2005/8/layout/vList5"/>
    <dgm:cxn modelId="{18479B5E-D916-493F-94E9-ECF8D1E2AD4C}" srcId="{F4F6777C-306B-49EA-B164-4A78C5A8931A}" destId="{A6954C49-2B30-4A11-9BE7-E2B794B9B80E}" srcOrd="2" destOrd="0" parTransId="{BF415E0E-D5FB-448D-8F59-962344E59FCB}" sibTransId="{138375C0-1C5D-4B90-8A14-436DCD697A25}"/>
    <dgm:cxn modelId="{7F3E935F-AF66-45B5-BE04-CABD7C3245B4}" srcId="{F85F7DA5-C8BE-41A5-88A1-51B019F13C8F}" destId="{466BDAD3-C747-4456-81FE-77BF37410AB1}" srcOrd="0" destOrd="0" parTransId="{EE6CE9D9-2802-4A02-BAE8-4C8F62A26A53}" sibTransId="{BDAB0F17-733E-4423-8A20-4432117FCA1D}"/>
    <dgm:cxn modelId="{67F9CD62-AC15-4828-872D-2358BD367460}" srcId="{A6954C49-2B30-4A11-9BE7-E2B794B9B80E}" destId="{9733BA64-581D-4E51-A806-29BA7011B47F}" srcOrd="0" destOrd="0" parTransId="{3154101A-6C45-418C-9C79-98CAB60D6816}" sibTransId="{E4A2F38B-49A5-4FF1-B7AB-3F55E0B16ED6}"/>
    <dgm:cxn modelId="{EFDD8963-A683-4BA7-A5CE-D325DCA8DEDE}" srcId="{4ED06381-F758-43D5-8F50-1AB0F6978D3D}" destId="{27D95250-B724-448A-85CA-2460EC821D07}" srcOrd="0" destOrd="0" parTransId="{3BF83C38-E260-4251-8106-096F7CA3518C}" sibTransId="{0FE4CAF1-D9E7-4BE1-AABB-0A1E7B3A2247}"/>
    <dgm:cxn modelId="{3A0EDA44-BE4D-4A68-9A97-9503FA7C25B6}" type="presOf" srcId="{A6954C49-2B30-4A11-9BE7-E2B794B9B80E}" destId="{D2584B3A-2130-40D9-AAAA-E3A0ED9C892B}" srcOrd="0" destOrd="0" presId="urn:microsoft.com/office/officeart/2005/8/layout/vList5"/>
    <dgm:cxn modelId="{E8973846-DAF4-4B25-AFB9-3474BDC9F62F}" type="presOf" srcId="{F85F7DA5-C8BE-41A5-88A1-51B019F13C8F}" destId="{BDC524E9-08E9-4773-830F-901548B82DD2}" srcOrd="0" destOrd="0" presId="urn:microsoft.com/office/officeart/2005/8/layout/vList5"/>
    <dgm:cxn modelId="{2464C375-BAAE-4842-ACC4-7363569FA505}" type="presOf" srcId="{27D95250-B724-448A-85CA-2460EC821D07}" destId="{9FCA3AC2-D5B6-4A4C-A1B7-CD14DEADA3A0}" srcOrd="0" destOrd="0" presId="urn:microsoft.com/office/officeart/2005/8/layout/vList5"/>
    <dgm:cxn modelId="{00F54657-C905-4D8D-AECE-AA8F79A8863F}" srcId="{F4F6777C-306B-49EA-B164-4A78C5A8931A}" destId="{4ED06381-F758-43D5-8F50-1AB0F6978D3D}" srcOrd="0" destOrd="0" parTransId="{76730FE5-A3A9-4D8C-93D1-0D342B76BEEA}" sibTransId="{83487607-F3C8-4CD8-AB0E-72D778A0F1FF}"/>
    <dgm:cxn modelId="{F6FD78AB-6F77-47AB-8DC3-FD69F839AC49}" type="presOf" srcId="{466BDAD3-C747-4456-81FE-77BF37410AB1}" destId="{B9A9EFEA-4AE5-4D43-A6A2-07621D085F96}" srcOrd="0" destOrd="0" presId="urn:microsoft.com/office/officeart/2005/8/layout/vList5"/>
    <dgm:cxn modelId="{A31A8CB5-2D17-4C9F-B262-7546772FCB3C}" type="presOf" srcId="{F4F6777C-306B-49EA-B164-4A78C5A8931A}" destId="{8A1399D3-853B-45E4-B579-E00D31C6F0F2}" srcOrd="0" destOrd="0" presId="urn:microsoft.com/office/officeart/2005/8/layout/vList5"/>
    <dgm:cxn modelId="{6C389AB7-0185-4561-9E6B-4A81CFEF4948}" srcId="{F85F7DA5-C8BE-41A5-88A1-51B019F13C8F}" destId="{F2354618-688C-4E66-A7C2-C503822E047D}" srcOrd="1" destOrd="0" parTransId="{B12CB3F4-04C9-4ECE-B1F3-92C184367AD6}" sibTransId="{29543B2A-70DC-476D-B40E-D9EB8097BB7E}"/>
    <dgm:cxn modelId="{E51F80D1-03E6-4B66-B46D-04DC44A5311D}" type="presOf" srcId="{9733BA64-581D-4E51-A806-29BA7011B47F}" destId="{25CDD77A-F67E-4BFB-AB38-531A8ED42DFC}" srcOrd="0" destOrd="0" presId="urn:microsoft.com/office/officeart/2005/8/layout/vList5"/>
    <dgm:cxn modelId="{A43719F0-7FBB-4817-9C29-885F18F04A3F}" srcId="{F4F6777C-306B-49EA-B164-4A78C5A8931A}" destId="{F85F7DA5-C8BE-41A5-88A1-51B019F13C8F}" srcOrd="1" destOrd="0" parTransId="{7BE95C42-A0DB-45C1-887D-D146E517412E}" sibTransId="{FB466542-E96D-42D2-83C4-CA0644D9E707}"/>
    <dgm:cxn modelId="{ACDB0CA4-66F6-41EB-8D05-4A5432349273}" type="presParOf" srcId="{8A1399D3-853B-45E4-B579-E00D31C6F0F2}" destId="{9F421176-F843-4A2A-9754-2B64ED9F7290}" srcOrd="0" destOrd="0" presId="urn:microsoft.com/office/officeart/2005/8/layout/vList5"/>
    <dgm:cxn modelId="{C29B7284-FFD3-436B-8F65-01FA43E08BB9}" type="presParOf" srcId="{9F421176-F843-4A2A-9754-2B64ED9F7290}" destId="{245020EC-7D37-415D-A22B-7B67AE05940F}" srcOrd="0" destOrd="0" presId="urn:microsoft.com/office/officeart/2005/8/layout/vList5"/>
    <dgm:cxn modelId="{BFB32DA2-8984-4A05-B263-2F993504E5AB}" type="presParOf" srcId="{9F421176-F843-4A2A-9754-2B64ED9F7290}" destId="{9FCA3AC2-D5B6-4A4C-A1B7-CD14DEADA3A0}" srcOrd="1" destOrd="0" presId="urn:microsoft.com/office/officeart/2005/8/layout/vList5"/>
    <dgm:cxn modelId="{22AA42DF-2D9B-43B1-AB9A-F5D465DAC3FA}" type="presParOf" srcId="{8A1399D3-853B-45E4-B579-E00D31C6F0F2}" destId="{84F0912D-FF2C-4F83-88AB-D2A764E608C2}" srcOrd="1" destOrd="0" presId="urn:microsoft.com/office/officeart/2005/8/layout/vList5"/>
    <dgm:cxn modelId="{342B832E-3D45-4A6A-9965-D64DCD837A4E}" type="presParOf" srcId="{8A1399D3-853B-45E4-B579-E00D31C6F0F2}" destId="{197B8810-71E9-49E3-AB1D-543BBF2382FE}" srcOrd="2" destOrd="0" presId="urn:microsoft.com/office/officeart/2005/8/layout/vList5"/>
    <dgm:cxn modelId="{27F98313-32C3-424E-A471-2F9BD8604673}" type="presParOf" srcId="{197B8810-71E9-49E3-AB1D-543BBF2382FE}" destId="{BDC524E9-08E9-4773-830F-901548B82DD2}" srcOrd="0" destOrd="0" presId="urn:microsoft.com/office/officeart/2005/8/layout/vList5"/>
    <dgm:cxn modelId="{F92A1C73-7214-4A04-8843-B9149D884B7A}" type="presParOf" srcId="{197B8810-71E9-49E3-AB1D-543BBF2382FE}" destId="{B9A9EFEA-4AE5-4D43-A6A2-07621D085F96}" srcOrd="1" destOrd="0" presId="urn:microsoft.com/office/officeart/2005/8/layout/vList5"/>
    <dgm:cxn modelId="{C2D50052-4F8B-41B1-8A24-C261CE65E1B7}" type="presParOf" srcId="{8A1399D3-853B-45E4-B579-E00D31C6F0F2}" destId="{6A2FAD20-ECF8-468E-BCD8-6088A34A6AFD}" srcOrd="3" destOrd="0" presId="urn:microsoft.com/office/officeart/2005/8/layout/vList5"/>
    <dgm:cxn modelId="{5020D0B6-CAA2-4FE5-8306-8CEB4E14237D}" type="presParOf" srcId="{8A1399D3-853B-45E4-B579-E00D31C6F0F2}" destId="{916CD40D-4039-426D-83F1-3749C5B18180}" srcOrd="4" destOrd="0" presId="urn:microsoft.com/office/officeart/2005/8/layout/vList5"/>
    <dgm:cxn modelId="{B8E518C9-8531-450C-985E-419473A98291}" type="presParOf" srcId="{916CD40D-4039-426D-83F1-3749C5B18180}" destId="{D2584B3A-2130-40D9-AAAA-E3A0ED9C892B}" srcOrd="0" destOrd="0" presId="urn:microsoft.com/office/officeart/2005/8/layout/vList5"/>
    <dgm:cxn modelId="{AED06995-70DF-4AC4-8D93-61C52DE4D7FD}" type="presParOf" srcId="{916CD40D-4039-426D-83F1-3749C5B18180}" destId="{25CDD77A-F67E-4BFB-AB38-531A8ED42DFC}"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E5EE22F-B4FC-4B68-B983-5D196F648681}"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5AC4DDFB-EEE1-43B0-B67F-7B1FE9B3A4F8}">
      <dgm:prSet phldrT="[Text]" phldr="0"/>
      <dgm:spPr/>
      <dgm:t>
        <a:bodyPr/>
        <a:lstStyle/>
        <a:p>
          <a:r>
            <a:rPr lang="en-US"/>
            <a:t>Forms of Word-of-Mouth Referrals in COE Settings</a:t>
          </a:r>
        </a:p>
      </dgm:t>
    </dgm:pt>
    <dgm:pt modelId="{0B60BE15-C056-42F6-A943-2DFBBA8907D1}" type="parTrans" cxnId="{78C99016-4E04-4941-8687-62C13B0F7B51}">
      <dgm:prSet/>
      <dgm:spPr/>
      <dgm:t>
        <a:bodyPr/>
        <a:lstStyle/>
        <a:p>
          <a:endParaRPr lang="en-US"/>
        </a:p>
      </dgm:t>
    </dgm:pt>
    <dgm:pt modelId="{7D7C183F-6661-443D-AB2C-96126276D33A}" type="sibTrans" cxnId="{78C99016-4E04-4941-8687-62C13B0F7B51}">
      <dgm:prSet/>
      <dgm:spPr/>
      <dgm:t>
        <a:bodyPr/>
        <a:lstStyle/>
        <a:p>
          <a:endParaRPr lang="en-US"/>
        </a:p>
      </dgm:t>
    </dgm:pt>
    <dgm:pt modelId="{C11AB517-93C7-4CA8-9937-05770C4F165A}">
      <dgm:prSet phldrT="[Text]" phldr="0"/>
      <dgm:spPr/>
      <dgm:t>
        <a:bodyPr/>
        <a:lstStyle/>
        <a:p>
          <a:r>
            <a:rPr lang="en-US"/>
            <a:t>1.) </a:t>
          </a:r>
          <a:r>
            <a:rPr lang="en-US">
              <a:latin typeface="Roboto Black"/>
            </a:rPr>
            <a:t>Client-to-Client</a:t>
          </a:r>
          <a:r>
            <a:rPr lang="en-US"/>
            <a:t> Referrals</a:t>
          </a:r>
        </a:p>
      </dgm:t>
    </dgm:pt>
    <dgm:pt modelId="{1DB36980-6D5C-4550-B81C-95D0DC889A84}" type="parTrans" cxnId="{7F064E81-7451-4225-92D0-738B557CB524}">
      <dgm:prSet/>
      <dgm:spPr/>
      <dgm:t>
        <a:bodyPr/>
        <a:lstStyle/>
        <a:p>
          <a:endParaRPr lang="en-US"/>
        </a:p>
      </dgm:t>
    </dgm:pt>
    <dgm:pt modelId="{E1143D3C-4CD0-45C1-B2F4-03CF7E9A774F}" type="sibTrans" cxnId="{7F064E81-7451-4225-92D0-738B557CB524}">
      <dgm:prSet/>
      <dgm:spPr/>
      <dgm:t>
        <a:bodyPr/>
        <a:lstStyle/>
        <a:p>
          <a:endParaRPr lang="en-US"/>
        </a:p>
      </dgm:t>
    </dgm:pt>
    <dgm:pt modelId="{DC62C80F-3791-4E31-B07C-D70A16768E16}">
      <dgm:prSet phldrT="[Text]" phldr="0"/>
      <dgm:spPr/>
      <dgm:t>
        <a:bodyPr/>
        <a:lstStyle/>
        <a:p>
          <a:r>
            <a:rPr lang="en-US"/>
            <a:t>2.) </a:t>
          </a:r>
          <a:r>
            <a:rPr lang="en-US">
              <a:latin typeface="Roboto Black"/>
            </a:rPr>
            <a:t>Physician-to-Client</a:t>
          </a:r>
          <a:r>
            <a:rPr lang="en-US"/>
            <a:t> Referrals</a:t>
          </a:r>
        </a:p>
      </dgm:t>
    </dgm:pt>
    <dgm:pt modelId="{152CA673-1EBC-4DA5-83A2-2E5D205ED2B0}" type="parTrans" cxnId="{11CE6B8B-63CC-4504-AE78-D15CBE88E896}">
      <dgm:prSet/>
      <dgm:spPr/>
      <dgm:t>
        <a:bodyPr/>
        <a:lstStyle/>
        <a:p>
          <a:endParaRPr lang="en-US"/>
        </a:p>
      </dgm:t>
    </dgm:pt>
    <dgm:pt modelId="{EAAB1CD5-ED24-4A4E-953E-1BE0683D34F4}" type="sibTrans" cxnId="{11CE6B8B-63CC-4504-AE78-D15CBE88E896}">
      <dgm:prSet/>
      <dgm:spPr/>
      <dgm:t>
        <a:bodyPr/>
        <a:lstStyle/>
        <a:p>
          <a:endParaRPr lang="en-US"/>
        </a:p>
      </dgm:t>
    </dgm:pt>
    <dgm:pt modelId="{83C39F45-54C4-47E3-B2BB-88A6BAD042EC}">
      <dgm:prSet phldrT="[Text]" phldr="0"/>
      <dgm:spPr/>
      <dgm:t>
        <a:bodyPr/>
        <a:lstStyle/>
        <a:p>
          <a:r>
            <a:rPr lang="en-US"/>
            <a:t>3.) Online Reviews and Ratings</a:t>
          </a:r>
        </a:p>
      </dgm:t>
    </dgm:pt>
    <dgm:pt modelId="{B6195274-EBE6-478B-8F2B-1156FA56525F}" type="parTrans" cxnId="{7A29E88D-7805-46A3-819E-167C7E52DE92}">
      <dgm:prSet/>
      <dgm:spPr/>
      <dgm:t>
        <a:bodyPr/>
        <a:lstStyle/>
        <a:p>
          <a:endParaRPr lang="en-US"/>
        </a:p>
      </dgm:t>
    </dgm:pt>
    <dgm:pt modelId="{39838F45-9F02-46A5-BBE4-4CFF59866535}" type="sibTrans" cxnId="{7A29E88D-7805-46A3-819E-167C7E52DE92}">
      <dgm:prSet/>
      <dgm:spPr/>
      <dgm:t>
        <a:bodyPr/>
        <a:lstStyle/>
        <a:p>
          <a:endParaRPr lang="en-US"/>
        </a:p>
      </dgm:t>
    </dgm:pt>
    <dgm:pt modelId="{2C055590-57BA-4152-B645-454686145DED}">
      <dgm:prSet phldrT="[Text]" phldr="0"/>
      <dgm:spPr/>
      <dgm:t>
        <a:bodyPr/>
        <a:lstStyle/>
        <a:p>
          <a:r>
            <a:rPr lang="en-US"/>
            <a:t>4.) Support Group and Community Testimonials</a:t>
          </a:r>
        </a:p>
      </dgm:t>
    </dgm:pt>
    <dgm:pt modelId="{3E9B6857-807C-4114-AC8D-8F10E30CD664}" type="parTrans" cxnId="{871E1C38-F8E8-45B0-9E18-291C68C57B6F}">
      <dgm:prSet/>
      <dgm:spPr/>
      <dgm:t>
        <a:bodyPr/>
        <a:lstStyle/>
        <a:p>
          <a:endParaRPr lang="en-US"/>
        </a:p>
      </dgm:t>
    </dgm:pt>
    <dgm:pt modelId="{AA77E220-7BFC-4218-8526-1FBE4D78C308}" type="sibTrans" cxnId="{871E1C38-F8E8-45B0-9E18-291C68C57B6F}">
      <dgm:prSet/>
      <dgm:spPr/>
      <dgm:t>
        <a:bodyPr/>
        <a:lstStyle/>
        <a:p>
          <a:endParaRPr lang="en-US"/>
        </a:p>
      </dgm:t>
    </dgm:pt>
    <dgm:pt modelId="{5273A7E7-266E-4F11-BAFD-9E4A30C3ADEF}" type="pres">
      <dgm:prSet presAssocID="{5E5EE22F-B4FC-4B68-B983-5D196F648681}" presName="diagram" presStyleCnt="0">
        <dgm:presLayoutVars>
          <dgm:chMax val="1"/>
          <dgm:dir/>
          <dgm:animLvl val="ctr"/>
          <dgm:resizeHandles val="exact"/>
        </dgm:presLayoutVars>
      </dgm:prSet>
      <dgm:spPr/>
    </dgm:pt>
    <dgm:pt modelId="{733E52EC-D320-45E2-9342-4413A21E2DD8}" type="pres">
      <dgm:prSet presAssocID="{5E5EE22F-B4FC-4B68-B983-5D196F648681}" presName="matrix" presStyleCnt="0"/>
      <dgm:spPr/>
    </dgm:pt>
    <dgm:pt modelId="{A20BA056-DA4A-4491-90DD-0947E5C87B2C}" type="pres">
      <dgm:prSet presAssocID="{5E5EE22F-B4FC-4B68-B983-5D196F648681}" presName="tile1" presStyleLbl="node1" presStyleIdx="0" presStyleCnt="4" custLinFactNeighborX="-12500" custLinFactNeighborY="-3003"/>
      <dgm:spPr/>
    </dgm:pt>
    <dgm:pt modelId="{A78C74EB-AC0F-4526-897E-06E0E633324A}" type="pres">
      <dgm:prSet presAssocID="{5E5EE22F-B4FC-4B68-B983-5D196F648681}" presName="tile1text" presStyleLbl="node1" presStyleIdx="0" presStyleCnt="4">
        <dgm:presLayoutVars>
          <dgm:chMax val="0"/>
          <dgm:chPref val="0"/>
          <dgm:bulletEnabled val="1"/>
        </dgm:presLayoutVars>
      </dgm:prSet>
      <dgm:spPr/>
    </dgm:pt>
    <dgm:pt modelId="{28CAEF2B-8072-42C3-A2DE-CDD9D7EEB00F}" type="pres">
      <dgm:prSet presAssocID="{5E5EE22F-B4FC-4B68-B983-5D196F648681}" presName="tile2" presStyleLbl="node1" presStyleIdx="1" presStyleCnt="4" custLinFactNeighborX="1875" custLinFactNeighborY="-50"/>
      <dgm:spPr/>
    </dgm:pt>
    <dgm:pt modelId="{A5B55973-4984-470D-9118-82E0F1133AF3}" type="pres">
      <dgm:prSet presAssocID="{5E5EE22F-B4FC-4B68-B983-5D196F648681}" presName="tile2text" presStyleLbl="node1" presStyleIdx="1" presStyleCnt="4">
        <dgm:presLayoutVars>
          <dgm:chMax val="0"/>
          <dgm:chPref val="0"/>
          <dgm:bulletEnabled val="1"/>
        </dgm:presLayoutVars>
      </dgm:prSet>
      <dgm:spPr/>
    </dgm:pt>
    <dgm:pt modelId="{C78D770C-E972-4FEE-8B7F-8580179AECB6}" type="pres">
      <dgm:prSet presAssocID="{5E5EE22F-B4FC-4B68-B983-5D196F648681}" presName="tile3" presStyleLbl="node1" presStyleIdx="2" presStyleCnt="4"/>
      <dgm:spPr/>
    </dgm:pt>
    <dgm:pt modelId="{B01EEB61-3016-4E8A-8863-FEE6F652985C}" type="pres">
      <dgm:prSet presAssocID="{5E5EE22F-B4FC-4B68-B983-5D196F648681}" presName="tile3text" presStyleLbl="node1" presStyleIdx="2" presStyleCnt="4">
        <dgm:presLayoutVars>
          <dgm:chMax val="0"/>
          <dgm:chPref val="0"/>
          <dgm:bulletEnabled val="1"/>
        </dgm:presLayoutVars>
      </dgm:prSet>
      <dgm:spPr/>
    </dgm:pt>
    <dgm:pt modelId="{E3AB9604-413F-4860-ACC2-F08612AB6703}" type="pres">
      <dgm:prSet presAssocID="{5E5EE22F-B4FC-4B68-B983-5D196F648681}" presName="tile4" presStyleLbl="node1" presStyleIdx="3" presStyleCnt="4"/>
      <dgm:spPr/>
    </dgm:pt>
    <dgm:pt modelId="{97D1C565-E2A1-4222-AD75-D4B6CCD898A1}" type="pres">
      <dgm:prSet presAssocID="{5E5EE22F-B4FC-4B68-B983-5D196F648681}" presName="tile4text" presStyleLbl="node1" presStyleIdx="3" presStyleCnt="4">
        <dgm:presLayoutVars>
          <dgm:chMax val="0"/>
          <dgm:chPref val="0"/>
          <dgm:bulletEnabled val="1"/>
        </dgm:presLayoutVars>
      </dgm:prSet>
      <dgm:spPr/>
    </dgm:pt>
    <dgm:pt modelId="{00C7BCB4-5033-462D-BBB6-2AA9C5168A8F}" type="pres">
      <dgm:prSet presAssocID="{5E5EE22F-B4FC-4B68-B983-5D196F648681}" presName="centerTile" presStyleLbl="fgShp" presStyleIdx="0" presStyleCnt="1" custLinFactNeighborX="-3402" custLinFactNeighborY="-6711">
        <dgm:presLayoutVars>
          <dgm:chMax val="0"/>
          <dgm:chPref val="0"/>
        </dgm:presLayoutVars>
      </dgm:prSet>
      <dgm:spPr/>
    </dgm:pt>
  </dgm:ptLst>
  <dgm:cxnLst>
    <dgm:cxn modelId="{CE2C6610-0B29-4982-A0B5-6403FBC6DA80}" type="presOf" srcId="{DC62C80F-3791-4E31-B07C-D70A16768E16}" destId="{28CAEF2B-8072-42C3-A2DE-CDD9D7EEB00F}" srcOrd="0" destOrd="0" presId="urn:microsoft.com/office/officeart/2005/8/layout/matrix1"/>
    <dgm:cxn modelId="{D2B0D913-F31E-4B00-92A8-3A4FA98C8601}" type="presOf" srcId="{C11AB517-93C7-4CA8-9937-05770C4F165A}" destId="{A20BA056-DA4A-4491-90DD-0947E5C87B2C}" srcOrd="0" destOrd="0" presId="urn:microsoft.com/office/officeart/2005/8/layout/matrix1"/>
    <dgm:cxn modelId="{78C99016-4E04-4941-8687-62C13B0F7B51}" srcId="{5E5EE22F-B4FC-4B68-B983-5D196F648681}" destId="{5AC4DDFB-EEE1-43B0-B67F-7B1FE9B3A4F8}" srcOrd="0" destOrd="0" parTransId="{0B60BE15-C056-42F6-A943-2DFBBA8907D1}" sibTransId="{7D7C183F-6661-443D-AB2C-96126276D33A}"/>
    <dgm:cxn modelId="{6161B727-4075-4B67-968B-026F44F57B67}" type="presOf" srcId="{2C055590-57BA-4152-B645-454686145DED}" destId="{97D1C565-E2A1-4222-AD75-D4B6CCD898A1}" srcOrd="1" destOrd="0" presId="urn:microsoft.com/office/officeart/2005/8/layout/matrix1"/>
    <dgm:cxn modelId="{871E1C38-F8E8-45B0-9E18-291C68C57B6F}" srcId="{5AC4DDFB-EEE1-43B0-B67F-7B1FE9B3A4F8}" destId="{2C055590-57BA-4152-B645-454686145DED}" srcOrd="3" destOrd="0" parTransId="{3E9B6857-807C-4114-AC8D-8F10E30CD664}" sibTransId="{AA77E220-7BFC-4218-8526-1FBE4D78C308}"/>
    <dgm:cxn modelId="{8397435F-492A-469F-B876-9209B4823120}" type="presOf" srcId="{DC62C80F-3791-4E31-B07C-D70A16768E16}" destId="{A5B55973-4984-470D-9118-82E0F1133AF3}" srcOrd="1" destOrd="0" presId="urn:microsoft.com/office/officeart/2005/8/layout/matrix1"/>
    <dgm:cxn modelId="{B7833C59-3C47-40CD-A32F-4641AFF2F6F2}" type="presOf" srcId="{5AC4DDFB-EEE1-43B0-B67F-7B1FE9B3A4F8}" destId="{00C7BCB4-5033-462D-BBB6-2AA9C5168A8F}" srcOrd="0" destOrd="0" presId="urn:microsoft.com/office/officeart/2005/8/layout/matrix1"/>
    <dgm:cxn modelId="{7F064E81-7451-4225-92D0-738B557CB524}" srcId="{5AC4DDFB-EEE1-43B0-B67F-7B1FE9B3A4F8}" destId="{C11AB517-93C7-4CA8-9937-05770C4F165A}" srcOrd="0" destOrd="0" parTransId="{1DB36980-6D5C-4550-B81C-95D0DC889A84}" sibTransId="{E1143D3C-4CD0-45C1-B2F4-03CF7E9A774F}"/>
    <dgm:cxn modelId="{11CE6B8B-63CC-4504-AE78-D15CBE88E896}" srcId="{5AC4DDFB-EEE1-43B0-B67F-7B1FE9B3A4F8}" destId="{DC62C80F-3791-4E31-B07C-D70A16768E16}" srcOrd="1" destOrd="0" parTransId="{152CA673-1EBC-4DA5-83A2-2E5D205ED2B0}" sibTransId="{EAAB1CD5-ED24-4A4E-953E-1BE0683D34F4}"/>
    <dgm:cxn modelId="{7A29E88D-7805-46A3-819E-167C7E52DE92}" srcId="{5AC4DDFB-EEE1-43B0-B67F-7B1FE9B3A4F8}" destId="{83C39F45-54C4-47E3-B2BB-88A6BAD042EC}" srcOrd="2" destOrd="0" parTransId="{B6195274-EBE6-478B-8F2B-1156FA56525F}" sibTransId="{39838F45-9F02-46A5-BBE4-4CFF59866535}"/>
    <dgm:cxn modelId="{7F63C6A9-CAFC-4472-B72A-5FB9B2763AB9}" type="presOf" srcId="{5E5EE22F-B4FC-4B68-B983-5D196F648681}" destId="{5273A7E7-266E-4F11-BAFD-9E4A30C3ADEF}" srcOrd="0" destOrd="0" presId="urn:microsoft.com/office/officeart/2005/8/layout/matrix1"/>
    <dgm:cxn modelId="{E9D0CFA9-B359-4182-A534-6B12789479B6}" type="presOf" srcId="{83C39F45-54C4-47E3-B2BB-88A6BAD042EC}" destId="{B01EEB61-3016-4E8A-8863-FEE6F652985C}" srcOrd="1" destOrd="0" presId="urn:microsoft.com/office/officeart/2005/8/layout/matrix1"/>
    <dgm:cxn modelId="{9F7711BA-BD88-48E2-901A-4E135348BAD8}" type="presOf" srcId="{83C39F45-54C4-47E3-B2BB-88A6BAD042EC}" destId="{C78D770C-E972-4FEE-8B7F-8580179AECB6}" srcOrd="0" destOrd="0" presId="urn:microsoft.com/office/officeart/2005/8/layout/matrix1"/>
    <dgm:cxn modelId="{31CF57EA-5B7C-42D2-8AE8-952D724023A8}" type="presOf" srcId="{C11AB517-93C7-4CA8-9937-05770C4F165A}" destId="{A78C74EB-AC0F-4526-897E-06E0E633324A}" srcOrd="1" destOrd="0" presId="urn:microsoft.com/office/officeart/2005/8/layout/matrix1"/>
    <dgm:cxn modelId="{AF01BCF9-B721-4BFD-A2B3-3477A7F1F77A}" type="presOf" srcId="{2C055590-57BA-4152-B645-454686145DED}" destId="{E3AB9604-413F-4860-ACC2-F08612AB6703}" srcOrd="0" destOrd="0" presId="urn:microsoft.com/office/officeart/2005/8/layout/matrix1"/>
    <dgm:cxn modelId="{27CACCC0-526A-4982-B6B0-3C3BE55BF78D}" type="presParOf" srcId="{5273A7E7-266E-4F11-BAFD-9E4A30C3ADEF}" destId="{733E52EC-D320-45E2-9342-4413A21E2DD8}" srcOrd="0" destOrd="0" presId="urn:microsoft.com/office/officeart/2005/8/layout/matrix1"/>
    <dgm:cxn modelId="{23E23B01-8E76-4776-80FC-8E5A99C0E452}" type="presParOf" srcId="{733E52EC-D320-45E2-9342-4413A21E2DD8}" destId="{A20BA056-DA4A-4491-90DD-0947E5C87B2C}" srcOrd="0" destOrd="0" presId="urn:microsoft.com/office/officeart/2005/8/layout/matrix1"/>
    <dgm:cxn modelId="{C115092B-A714-4852-B0E4-99320B8E094B}" type="presParOf" srcId="{733E52EC-D320-45E2-9342-4413A21E2DD8}" destId="{A78C74EB-AC0F-4526-897E-06E0E633324A}" srcOrd="1" destOrd="0" presId="urn:microsoft.com/office/officeart/2005/8/layout/matrix1"/>
    <dgm:cxn modelId="{06264A71-3D68-42BD-9B2C-D67E59DBAB92}" type="presParOf" srcId="{733E52EC-D320-45E2-9342-4413A21E2DD8}" destId="{28CAEF2B-8072-42C3-A2DE-CDD9D7EEB00F}" srcOrd="2" destOrd="0" presId="urn:microsoft.com/office/officeart/2005/8/layout/matrix1"/>
    <dgm:cxn modelId="{D46340C4-50B1-488A-8A4B-4703ADFB6D24}" type="presParOf" srcId="{733E52EC-D320-45E2-9342-4413A21E2DD8}" destId="{A5B55973-4984-470D-9118-82E0F1133AF3}" srcOrd="3" destOrd="0" presId="urn:microsoft.com/office/officeart/2005/8/layout/matrix1"/>
    <dgm:cxn modelId="{9201D551-413E-444C-A428-6DBB69815D3B}" type="presParOf" srcId="{733E52EC-D320-45E2-9342-4413A21E2DD8}" destId="{C78D770C-E972-4FEE-8B7F-8580179AECB6}" srcOrd="4" destOrd="0" presId="urn:microsoft.com/office/officeart/2005/8/layout/matrix1"/>
    <dgm:cxn modelId="{63597A5B-394F-45EB-B0AA-7806D645AF52}" type="presParOf" srcId="{733E52EC-D320-45E2-9342-4413A21E2DD8}" destId="{B01EEB61-3016-4E8A-8863-FEE6F652985C}" srcOrd="5" destOrd="0" presId="urn:microsoft.com/office/officeart/2005/8/layout/matrix1"/>
    <dgm:cxn modelId="{C5674201-8584-49BA-8A60-7E6A4C43DB54}" type="presParOf" srcId="{733E52EC-D320-45E2-9342-4413A21E2DD8}" destId="{E3AB9604-413F-4860-ACC2-F08612AB6703}" srcOrd="6" destOrd="0" presId="urn:microsoft.com/office/officeart/2005/8/layout/matrix1"/>
    <dgm:cxn modelId="{03B4FA4A-9E43-41F0-83A1-E181E3040233}" type="presParOf" srcId="{733E52EC-D320-45E2-9342-4413A21E2DD8}" destId="{97D1C565-E2A1-4222-AD75-D4B6CCD898A1}" srcOrd="7" destOrd="0" presId="urn:microsoft.com/office/officeart/2005/8/layout/matrix1"/>
    <dgm:cxn modelId="{5571797F-B7DB-488E-BACA-C1CF61A795D0}" type="presParOf" srcId="{5273A7E7-266E-4F11-BAFD-9E4A30C3ADEF}" destId="{00C7BCB4-5033-462D-BBB6-2AA9C5168A8F}"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394971-819B-4F3B-8244-ED80F581325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D010A1C3-FF69-4A53-A006-6D7C20B5E254}">
      <dgm:prSet/>
      <dgm:spPr/>
      <dgm:t>
        <a:bodyPr/>
        <a:lstStyle/>
        <a:p>
          <a:r>
            <a:rPr lang="en-US" sz="1900" b="1"/>
            <a:t>Courts &amp; Social Services </a:t>
          </a:r>
          <a:endParaRPr lang="en-US" sz="1900"/>
        </a:p>
      </dgm:t>
    </dgm:pt>
    <dgm:pt modelId="{30E7375D-90C9-489A-9B46-69055F5189F4}" type="parTrans" cxnId="{37B1C0AD-D58E-46F1-BC3F-09055950A4E7}">
      <dgm:prSet/>
      <dgm:spPr/>
      <dgm:t>
        <a:bodyPr/>
        <a:lstStyle/>
        <a:p>
          <a:endParaRPr lang="en-US"/>
        </a:p>
      </dgm:t>
    </dgm:pt>
    <dgm:pt modelId="{3900CCF4-F16B-43A9-B173-5B10D46BE59A}" type="sibTrans" cxnId="{37B1C0AD-D58E-46F1-BC3F-09055950A4E7}">
      <dgm:prSet/>
      <dgm:spPr/>
      <dgm:t>
        <a:bodyPr/>
        <a:lstStyle/>
        <a:p>
          <a:endParaRPr lang="en-US"/>
        </a:p>
      </dgm:t>
    </dgm:pt>
    <dgm:pt modelId="{2A4B4E11-71E3-424D-852A-346BF6659227}">
      <dgm:prSet custT="1"/>
      <dgm:spPr/>
      <dgm:t>
        <a:bodyPr/>
        <a:lstStyle/>
        <a:p>
          <a:r>
            <a:rPr lang="en-US" sz="1600"/>
            <a:t>MOUD-friendly documentation </a:t>
          </a:r>
        </a:p>
      </dgm:t>
    </dgm:pt>
    <dgm:pt modelId="{FCBBE554-E6C7-4086-A45B-AA56637DDAF9}" type="parTrans" cxnId="{B25D58D3-EDE3-4E0F-86FC-5FEAF3585504}">
      <dgm:prSet/>
      <dgm:spPr/>
      <dgm:t>
        <a:bodyPr/>
        <a:lstStyle/>
        <a:p>
          <a:endParaRPr lang="en-US"/>
        </a:p>
      </dgm:t>
    </dgm:pt>
    <dgm:pt modelId="{B9F0AB87-7FED-4A37-94C7-67C2DEDA1CFA}" type="sibTrans" cxnId="{B25D58D3-EDE3-4E0F-86FC-5FEAF3585504}">
      <dgm:prSet/>
      <dgm:spPr/>
      <dgm:t>
        <a:bodyPr/>
        <a:lstStyle/>
        <a:p>
          <a:endParaRPr lang="en-US"/>
        </a:p>
      </dgm:t>
    </dgm:pt>
    <dgm:pt modelId="{C5ED2A34-CAD9-4667-A60D-6221CEAF97C5}">
      <dgm:prSet custT="1"/>
      <dgm:spPr/>
      <dgm:t>
        <a:bodyPr/>
        <a:lstStyle/>
        <a:p>
          <a:r>
            <a:rPr lang="en-US" sz="1600"/>
            <a:t>Justice-involved pathways </a:t>
          </a:r>
        </a:p>
      </dgm:t>
    </dgm:pt>
    <dgm:pt modelId="{9A4CCADE-8323-4304-86B1-B8AAB220D71F}" type="parTrans" cxnId="{BC69DB77-B516-4477-9F20-F79DBE933C56}">
      <dgm:prSet/>
      <dgm:spPr/>
      <dgm:t>
        <a:bodyPr/>
        <a:lstStyle/>
        <a:p>
          <a:endParaRPr lang="en-US"/>
        </a:p>
      </dgm:t>
    </dgm:pt>
    <dgm:pt modelId="{C1C4E131-9DAB-4516-B85A-D1CD9C09F6B7}" type="sibTrans" cxnId="{BC69DB77-B516-4477-9F20-F79DBE933C56}">
      <dgm:prSet/>
      <dgm:spPr/>
      <dgm:t>
        <a:bodyPr/>
        <a:lstStyle/>
        <a:p>
          <a:endParaRPr lang="en-US"/>
        </a:p>
      </dgm:t>
    </dgm:pt>
    <dgm:pt modelId="{2C5889E7-42FC-4BF8-AB1A-7C5E73E3DCA0}">
      <dgm:prSet custT="1"/>
      <dgm:spPr/>
      <dgm:t>
        <a:bodyPr/>
        <a:lstStyle/>
        <a:p>
          <a:r>
            <a:rPr lang="en-US" sz="1600"/>
            <a:t>Housing referral networks </a:t>
          </a:r>
        </a:p>
      </dgm:t>
    </dgm:pt>
    <dgm:pt modelId="{DD5649A6-55B2-4965-9760-23A0DF043C4B}" type="parTrans" cxnId="{43C38798-2DA2-41FD-8A66-A5AE82851D3C}">
      <dgm:prSet/>
      <dgm:spPr/>
      <dgm:t>
        <a:bodyPr/>
        <a:lstStyle/>
        <a:p>
          <a:endParaRPr lang="en-US"/>
        </a:p>
      </dgm:t>
    </dgm:pt>
    <dgm:pt modelId="{C72EE402-2376-49C5-AF9A-3314632DA031}" type="sibTrans" cxnId="{43C38798-2DA2-41FD-8A66-A5AE82851D3C}">
      <dgm:prSet/>
      <dgm:spPr/>
      <dgm:t>
        <a:bodyPr/>
        <a:lstStyle/>
        <a:p>
          <a:endParaRPr lang="en-US"/>
        </a:p>
      </dgm:t>
    </dgm:pt>
    <dgm:pt modelId="{52EE35DD-DB59-45DB-AA1D-CBD14F985238}">
      <dgm:prSet/>
      <dgm:spPr/>
      <dgm:t>
        <a:bodyPr/>
        <a:lstStyle/>
        <a:p>
          <a:r>
            <a:rPr lang="en-US" sz="1900" b="1"/>
            <a:t>Employers </a:t>
          </a:r>
          <a:endParaRPr lang="en-US" sz="1900"/>
        </a:p>
      </dgm:t>
    </dgm:pt>
    <dgm:pt modelId="{C2CC73C3-EEF5-4A08-A0D7-3E9D69D58991}" type="parTrans" cxnId="{4135AC6F-6764-4074-80A1-6D0C33B4702F}">
      <dgm:prSet/>
      <dgm:spPr/>
      <dgm:t>
        <a:bodyPr/>
        <a:lstStyle/>
        <a:p>
          <a:endParaRPr lang="en-US"/>
        </a:p>
      </dgm:t>
    </dgm:pt>
    <dgm:pt modelId="{0AD4B9A1-7424-4CA9-B6AE-498989741772}" type="sibTrans" cxnId="{4135AC6F-6764-4074-80A1-6D0C33B4702F}">
      <dgm:prSet/>
      <dgm:spPr/>
      <dgm:t>
        <a:bodyPr/>
        <a:lstStyle/>
        <a:p>
          <a:endParaRPr lang="en-US"/>
        </a:p>
      </dgm:t>
    </dgm:pt>
    <dgm:pt modelId="{F3BD86F2-7666-478A-9184-E769C1CEB466}">
      <dgm:prSet custT="1"/>
      <dgm:spPr/>
      <dgm:t>
        <a:bodyPr/>
        <a:lstStyle/>
        <a:p>
          <a:r>
            <a:rPr lang="en-US" sz="1800"/>
            <a:t>Lunch-and-learns </a:t>
          </a:r>
        </a:p>
      </dgm:t>
    </dgm:pt>
    <dgm:pt modelId="{70466EC2-B1A2-4FE8-BE3A-662337A0B133}" type="parTrans" cxnId="{C27FC449-D8FC-4B9E-B897-DA571F98B72D}">
      <dgm:prSet/>
      <dgm:spPr/>
      <dgm:t>
        <a:bodyPr/>
        <a:lstStyle/>
        <a:p>
          <a:endParaRPr lang="en-US"/>
        </a:p>
      </dgm:t>
    </dgm:pt>
    <dgm:pt modelId="{24B9BE5B-20CD-4D4B-A20A-37F0D42187B7}" type="sibTrans" cxnId="{C27FC449-D8FC-4B9E-B897-DA571F98B72D}">
      <dgm:prSet/>
      <dgm:spPr/>
      <dgm:t>
        <a:bodyPr/>
        <a:lstStyle/>
        <a:p>
          <a:endParaRPr lang="en-US"/>
        </a:p>
      </dgm:t>
    </dgm:pt>
    <dgm:pt modelId="{582F3C44-9FF8-49B4-AEAC-3594B0920344}">
      <dgm:prSet custT="1"/>
      <dgm:spPr/>
      <dgm:t>
        <a:bodyPr/>
        <a:lstStyle/>
        <a:p>
          <a:r>
            <a:rPr lang="en-US" sz="1800"/>
            <a:t>HR partnership </a:t>
          </a:r>
        </a:p>
      </dgm:t>
    </dgm:pt>
    <dgm:pt modelId="{86E301B1-73DC-40BB-B931-581E0C3DE51A}" type="parTrans" cxnId="{872D2BBE-9FF2-48E2-8806-B3A99FF5DCBC}">
      <dgm:prSet/>
      <dgm:spPr/>
      <dgm:t>
        <a:bodyPr/>
        <a:lstStyle/>
        <a:p>
          <a:endParaRPr lang="en-US"/>
        </a:p>
      </dgm:t>
    </dgm:pt>
    <dgm:pt modelId="{D16DF6A4-983B-4B2A-98DB-25F1AB20C483}" type="sibTrans" cxnId="{872D2BBE-9FF2-48E2-8806-B3A99FF5DCBC}">
      <dgm:prSet/>
      <dgm:spPr/>
      <dgm:t>
        <a:bodyPr/>
        <a:lstStyle/>
        <a:p>
          <a:endParaRPr lang="en-US"/>
        </a:p>
      </dgm:t>
    </dgm:pt>
    <dgm:pt modelId="{ACCD88CE-A4B1-413D-BD10-A6047F960CCF}">
      <dgm:prSet custT="1"/>
      <dgm:spPr/>
      <dgm:t>
        <a:bodyPr/>
        <a:lstStyle/>
        <a:p>
          <a:r>
            <a:rPr lang="en-US" sz="1800"/>
            <a:t>Confidential referral programs for working adults </a:t>
          </a:r>
        </a:p>
      </dgm:t>
    </dgm:pt>
    <dgm:pt modelId="{88D4DFE3-012A-4031-8C7E-27891C56C787}" type="parTrans" cxnId="{1FAF4DF6-C811-4CA3-94F7-4DA90F43C34A}">
      <dgm:prSet/>
      <dgm:spPr/>
      <dgm:t>
        <a:bodyPr/>
        <a:lstStyle/>
        <a:p>
          <a:endParaRPr lang="en-US"/>
        </a:p>
      </dgm:t>
    </dgm:pt>
    <dgm:pt modelId="{3A0F224F-1DE2-47D5-A51F-F9072FC3377D}" type="sibTrans" cxnId="{1FAF4DF6-C811-4CA3-94F7-4DA90F43C34A}">
      <dgm:prSet/>
      <dgm:spPr/>
      <dgm:t>
        <a:bodyPr/>
        <a:lstStyle/>
        <a:p>
          <a:endParaRPr lang="en-US"/>
        </a:p>
      </dgm:t>
    </dgm:pt>
    <dgm:pt modelId="{EEB4B9B5-399B-4FD2-B65A-2DFAFB77EAAC}" type="pres">
      <dgm:prSet presAssocID="{F3394971-819B-4F3B-8244-ED80F581325F}" presName="linearFlow" presStyleCnt="0">
        <dgm:presLayoutVars>
          <dgm:dir/>
          <dgm:resizeHandles val="exact"/>
        </dgm:presLayoutVars>
      </dgm:prSet>
      <dgm:spPr/>
    </dgm:pt>
    <dgm:pt modelId="{7723312C-65AC-4E6F-86E5-78FB5FCE7410}" type="pres">
      <dgm:prSet presAssocID="{D010A1C3-FF69-4A53-A006-6D7C20B5E254}" presName="composite" presStyleCnt="0"/>
      <dgm:spPr/>
    </dgm:pt>
    <dgm:pt modelId="{A0923B14-2585-49BB-AE77-20B524BAA7AF}" type="pres">
      <dgm:prSet presAssocID="{D010A1C3-FF69-4A53-A006-6D7C20B5E254}" presName="imgShp" presStyleLbl="fgImgPlace1" presStyleIdx="0" presStyleCnt="2"/>
      <dgm:spPr>
        <a:blipFill>
          <a:blip xmlns:r="http://schemas.openxmlformats.org/officeDocument/2006/relationships" r:embed="rId1"/>
          <a:srcRect/>
          <a:stretch>
            <a:fillRect l="-15000" r="-15000"/>
          </a:stretch>
        </a:blipFill>
      </dgm:spPr>
    </dgm:pt>
    <dgm:pt modelId="{446AAA9E-C661-428A-B711-FCA6FC9BDEC9}" type="pres">
      <dgm:prSet presAssocID="{D010A1C3-FF69-4A53-A006-6D7C20B5E254}" presName="txShp" presStyleLbl="node1" presStyleIdx="0" presStyleCnt="2" custLinFactNeighborX="-759" custLinFactNeighborY="-52">
        <dgm:presLayoutVars>
          <dgm:bulletEnabled val="1"/>
        </dgm:presLayoutVars>
      </dgm:prSet>
      <dgm:spPr/>
    </dgm:pt>
    <dgm:pt modelId="{F47E1A0C-6B98-4371-BC9F-898301E9D6C3}" type="pres">
      <dgm:prSet presAssocID="{3900CCF4-F16B-43A9-B173-5B10D46BE59A}" presName="spacing" presStyleCnt="0"/>
      <dgm:spPr/>
    </dgm:pt>
    <dgm:pt modelId="{7855C29B-9344-425E-9B1B-28C36867237C}" type="pres">
      <dgm:prSet presAssocID="{52EE35DD-DB59-45DB-AA1D-CBD14F985238}" presName="composite" presStyleCnt="0"/>
      <dgm:spPr/>
    </dgm:pt>
    <dgm:pt modelId="{645FD807-5346-4F44-AD8A-69F3C3F7DEC0}" type="pres">
      <dgm:prSet presAssocID="{52EE35DD-DB59-45DB-AA1D-CBD14F985238}" presName="imgShp" presStyleLbl="fgImgPlace1" presStyleIdx="1" presStyleCnt="2" custLinFactNeighborY="-8616"/>
      <dgm:spPr>
        <a:blipFill>
          <a:blip xmlns:r="http://schemas.openxmlformats.org/officeDocument/2006/relationships" r:embed="rId2"/>
          <a:srcRect/>
          <a:stretch>
            <a:fillRect l="-10000" r="-10000"/>
          </a:stretch>
        </a:blipFill>
      </dgm:spPr>
    </dgm:pt>
    <dgm:pt modelId="{17B846F7-DF14-4F22-989E-90E11CCEB7EC}" type="pres">
      <dgm:prSet presAssocID="{52EE35DD-DB59-45DB-AA1D-CBD14F985238}" presName="txShp" presStyleLbl="node1" presStyleIdx="1" presStyleCnt="2" custLinFactNeighborY="-10770">
        <dgm:presLayoutVars>
          <dgm:bulletEnabled val="1"/>
        </dgm:presLayoutVars>
      </dgm:prSet>
      <dgm:spPr/>
    </dgm:pt>
  </dgm:ptLst>
  <dgm:cxnLst>
    <dgm:cxn modelId="{C037BB04-D445-42A5-B110-5F81E8FAD34A}" type="presOf" srcId="{D010A1C3-FF69-4A53-A006-6D7C20B5E254}" destId="{446AAA9E-C661-428A-B711-FCA6FC9BDEC9}" srcOrd="0" destOrd="0" presId="urn:microsoft.com/office/officeart/2005/8/layout/vList3"/>
    <dgm:cxn modelId="{E188C90B-90D7-449F-98AF-069D6AAEAA31}" type="presOf" srcId="{F3394971-819B-4F3B-8244-ED80F581325F}" destId="{EEB4B9B5-399B-4FD2-B65A-2DFAFB77EAAC}" srcOrd="0" destOrd="0" presId="urn:microsoft.com/office/officeart/2005/8/layout/vList3"/>
    <dgm:cxn modelId="{9CBD5F35-8649-4F6C-BFE8-E92FD73C714D}" type="presOf" srcId="{F3BD86F2-7666-478A-9184-E769C1CEB466}" destId="{17B846F7-DF14-4F22-989E-90E11CCEB7EC}" srcOrd="0" destOrd="1" presId="urn:microsoft.com/office/officeart/2005/8/layout/vList3"/>
    <dgm:cxn modelId="{B3685639-B308-4AEF-B4C4-1CB46524EEC3}" type="presOf" srcId="{2C5889E7-42FC-4BF8-AB1A-7C5E73E3DCA0}" destId="{446AAA9E-C661-428A-B711-FCA6FC9BDEC9}" srcOrd="0" destOrd="3" presId="urn:microsoft.com/office/officeart/2005/8/layout/vList3"/>
    <dgm:cxn modelId="{9678513D-B948-4179-89BC-77E51CC0543D}" type="presOf" srcId="{C5ED2A34-CAD9-4667-A60D-6221CEAF97C5}" destId="{446AAA9E-C661-428A-B711-FCA6FC9BDEC9}" srcOrd="0" destOrd="2" presId="urn:microsoft.com/office/officeart/2005/8/layout/vList3"/>
    <dgm:cxn modelId="{C27FC449-D8FC-4B9E-B897-DA571F98B72D}" srcId="{52EE35DD-DB59-45DB-AA1D-CBD14F985238}" destId="{F3BD86F2-7666-478A-9184-E769C1CEB466}" srcOrd="0" destOrd="0" parTransId="{70466EC2-B1A2-4FE8-BE3A-662337A0B133}" sibTransId="{24B9BE5B-20CD-4D4B-A20A-37F0D42187B7}"/>
    <dgm:cxn modelId="{F52E6D6E-AB30-4289-85C8-5A936EFEDD88}" type="presOf" srcId="{ACCD88CE-A4B1-413D-BD10-A6047F960CCF}" destId="{17B846F7-DF14-4F22-989E-90E11CCEB7EC}" srcOrd="0" destOrd="3" presId="urn:microsoft.com/office/officeart/2005/8/layout/vList3"/>
    <dgm:cxn modelId="{4135AC6F-6764-4074-80A1-6D0C33B4702F}" srcId="{F3394971-819B-4F3B-8244-ED80F581325F}" destId="{52EE35DD-DB59-45DB-AA1D-CBD14F985238}" srcOrd="1" destOrd="0" parTransId="{C2CC73C3-EEF5-4A08-A0D7-3E9D69D58991}" sibTransId="{0AD4B9A1-7424-4CA9-B6AE-498989741772}"/>
    <dgm:cxn modelId="{BC69DB77-B516-4477-9F20-F79DBE933C56}" srcId="{D010A1C3-FF69-4A53-A006-6D7C20B5E254}" destId="{C5ED2A34-CAD9-4667-A60D-6221CEAF97C5}" srcOrd="1" destOrd="0" parTransId="{9A4CCADE-8323-4304-86B1-B8AAB220D71F}" sibTransId="{C1C4E131-9DAB-4516-B85A-D1CD9C09F6B7}"/>
    <dgm:cxn modelId="{EBFCFA89-0462-4A81-A1F7-4DD81989C4FE}" type="presOf" srcId="{582F3C44-9FF8-49B4-AEAC-3594B0920344}" destId="{17B846F7-DF14-4F22-989E-90E11CCEB7EC}" srcOrd="0" destOrd="2" presId="urn:microsoft.com/office/officeart/2005/8/layout/vList3"/>
    <dgm:cxn modelId="{43C38798-2DA2-41FD-8A66-A5AE82851D3C}" srcId="{D010A1C3-FF69-4A53-A006-6D7C20B5E254}" destId="{2C5889E7-42FC-4BF8-AB1A-7C5E73E3DCA0}" srcOrd="2" destOrd="0" parTransId="{DD5649A6-55B2-4965-9760-23A0DF043C4B}" sibTransId="{C72EE402-2376-49C5-AF9A-3314632DA031}"/>
    <dgm:cxn modelId="{37B1C0AD-D58E-46F1-BC3F-09055950A4E7}" srcId="{F3394971-819B-4F3B-8244-ED80F581325F}" destId="{D010A1C3-FF69-4A53-A006-6D7C20B5E254}" srcOrd="0" destOrd="0" parTransId="{30E7375D-90C9-489A-9B46-69055F5189F4}" sibTransId="{3900CCF4-F16B-43A9-B173-5B10D46BE59A}"/>
    <dgm:cxn modelId="{872D2BBE-9FF2-48E2-8806-B3A99FF5DCBC}" srcId="{52EE35DD-DB59-45DB-AA1D-CBD14F985238}" destId="{582F3C44-9FF8-49B4-AEAC-3594B0920344}" srcOrd="1" destOrd="0" parTransId="{86E301B1-73DC-40BB-B931-581E0C3DE51A}" sibTransId="{D16DF6A4-983B-4B2A-98DB-25F1AB20C483}"/>
    <dgm:cxn modelId="{B25D58D3-EDE3-4E0F-86FC-5FEAF3585504}" srcId="{D010A1C3-FF69-4A53-A006-6D7C20B5E254}" destId="{2A4B4E11-71E3-424D-852A-346BF6659227}" srcOrd="0" destOrd="0" parTransId="{FCBBE554-E6C7-4086-A45B-AA56637DDAF9}" sibTransId="{B9F0AB87-7FED-4A37-94C7-67C2DEDA1CFA}"/>
    <dgm:cxn modelId="{0FC426DD-C725-4DA6-BD2B-290259F143A0}" type="presOf" srcId="{2A4B4E11-71E3-424D-852A-346BF6659227}" destId="{446AAA9E-C661-428A-B711-FCA6FC9BDEC9}" srcOrd="0" destOrd="1" presId="urn:microsoft.com/office/officeart/2005/8/layout/vList3"/>
    <dgm:cxn modelId="{1FAF4DF6-C811-4CA3-94F7-4DA90F43C34A}" srcId="{52EE35DD-DB59-45DB-AA1D-CBD14F985238}" destId="{ACCD88CE-A4B1-413D-BD10-A6047F960CCF}" srcOrd="2" destOrd="0" parTransId="{88D4DFE3-012A-4031-8C7E-27891C56C787}" sibTransId="{3A0F224F-1DE2-47D5-A51F-F9072FC3377D}"/>
    <dgm:cxn modelId="{66477CFA-53ED-4CEA-8212-10E8C9DB3664}" type="presOf" srcId="{52EE35DD-DB59-45DB-AA1D-CBD14F985238}" destId="{17B846F7-DF14-4F22-989E-90E11CCEB7EC}" srcOrd="0" destOrd="0" presId="urn:microsoft.com/office/officeart/2005/8/layout/vList3"/>
    <dgm:cxn modelId="{5616350E-A328-4CC8-8DBD-91FD616159DD}" type="presParOf" srcId="{EEB4B9B5-399B-4FD2-B65A-2DFAFB77EAAC}" destId="{7723312C-65AC-4E6F-86E5-78FB5FCE7410}" srcOrd="0" destOrd="0" presId="urn:microsoft.com/office/officeart/2005/8/layout/vList3"/>
    <dgm:cxn modelId="{6920A240-F845-40F1-B4EC-92ADFAE5EDC3}" type="presParOf" srcId="{7723312C-65AC-4E6F-86E5-78FB5FCE7410}" destId="{A0923B14-2585-49BB-AE77-20B524BAA7AF}" srcOrd="0" destOrd="0" presId="urn:microsoft.com/office/officeart/2005/8/layout/vList3"/>
    <dgm:cxn modelId="{15477302-0D22-40A9-84F0-6A7DD72CC317}" type="presParOf" srcId="{7723312C-65AC-4E6F-86E5-78FB5FCE7410}" destId="{446AAA9E-C661-428A-B711-FCA6FC9BDEC9}" srcOrd="1" destOrd="0" presId="urn:microsoft.com/office/officeart/2005/8/layout/vList3"/>
    <dgm:cxn modelId="{DA32CDF6-88EC-4026-A659-CA7663B96F3F}" type="presParOf" srcId="{EEB4B9B5-399B-4FD2-B65A-2DFAFB77EAAC}" destId="{F47E1A0C-6B98-4371-BC9F-898301E9D6C3}" srcOrd="1" destOrd="0" presId="urn:microsoft.com/office/officeart/2005/8/layout/vList3"/>
    <dgm:cxn modelId="{BA3059B2-DD73-4A08-8A35-D7E2D58C48A5}" type="presParOf" srcId="{EEB4B9B5-399B-4FD2-B65A-2DFAFB77EAAC}" destId="{7855C29B-9344-425E-9B1B-28C36867237C}" srcOrd="2" destOrd="0" presId="urn:microsoft.com/office/officeart/2005/8/layout/vList3"/>
    <dgm:cxn modelId="{0B9194B8-FE9F-40F3-A942-D9C43D9C2A6F}" type="presParOf" srcId="{7855C29B-9344-425E-9B1B-28C36867237C}" destId="{645FD807-5346-4F44-AD8A-69F3C3F7DEC0}" srcOrd="0" destOrd="0" presId="urn:microsoft.com/office/officeart/2005/8/layout/vList3"/>
    <dgm:cxn modelId="{691085DB-0554-4EF6-A39D-1E2389A571BD}" type="presParOf" srcId="{7855C29B-9344-425E-9B1B-28C36867237C}" destId="{17B846F7-DF14-4F22-989E-90E11CCEB7EC}"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3AABC6-06F5-46CF-9457-38DABA0ACCB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C74F6C9D-D912-49AC-B8B6-CC629C992E43}">
      <dgm:prSet custT="1"/>
      <dgm:spPr/>
      <dgm:t>
        <a:bodyPr/>
        <a:lstStyle/>
        <a:p>
          <a:r>
            <a:rPr lang="en-US" sz="1900" b="1">
              <a:latin typeface="Calibri" panose="020F0502020204030204" pitchFamily="34" charset="0"/>
              <a:ea typeface="Calibri" panose="020F0502020204030204" pitchFamily="34" charset="0"/>
              <a:cs typeface="Calibri" panose="020F0502020204030204" pitchFamily="34" charset="0"/>
            </a:rPr>
            <a:t>Primary Care &amp; FQCHs</a:t>
          </a:r>
        </a:p>
        <a:p>
          <a:r>
            <a:rPr lang="en-US" sz="1600" b="0">
              <a:latin typeface="Calibri" panose="020F0502020204030204" pitchFamily="34" charset="0"/>
              <a:ea typeface="Calibri" panose="020F0502020204030204" pitchFamily="34" charset="0"/>
              <a:cs typeface="Calibri" panose="020F0502020204030204" pitchFamily="34" charset="0"/>
            </a:rPr>
            <a:t>Warm handoffs &amp; integrated electronic referrals via shared EHR platforms strengthen care continuity</a:t>
          </a:r>
          <a:r>
            <a:rPr lang="en-US" sz="1600" b="0" baseline="30000">
              <a:latin typeface="Calibri" panose="020F0502020204030204" pitchFamily="34" charset="0"/>
              <a:ea typeface="Calibri" panose="020F0502020204030204" pitchFamily="34" charset="0"/>
              <a:cs typeface="Calibri" panose="020F0502020204030204" pitchFamily="34" charset="0"/>
            </a:rPr>
            <a:t>1</a:t>
          </a:r>
          <a:endParaRPr lang="en-US" sz="1600" b="1">
            <a:latin typeface="Calibri" panose="020F0502020204030204" pitchFamily="34" charset="0"/>
            <a:ea typeface="Calibri" panose="020F0502020204030204" pitchFamily="34" charset="0"/>
            <a:cs typeface="Calibri" panose="020F0502020204030204" pitchFamily="34" charset="0"/>
          </a:endParaRPr>
        </a:p>
      </dgm:t>
    </dgm:pt>
    <dgm:pt modelId="{F4890168-C4D6-450E-9648-2768C82BAC61}" type="parTrans" cxnId="{8E800AE4-4063-4330-9E70-1D1DF53B447B}">
      <dgm:prSet/>
      <dgm:spPr/>
      <dgm:t>
        <a:bodyPr/>
        <a:lstStyle/>
        <a:p>
          <a:endParaRPr lang="en-US"/>
        </a:p>
      </dgm:t>
    </dgm:pt>
    <dgm:pt modelId="{976A8004-DD91-44A8-A4A2-33373B051CDC}" type="sibTrans" cxnId="{8E800AE4-4063-4330-9E70-1D1DF53B447B}">
      <dgm:prSet/>
      <dgm:spPr/>
      <dgm:t>
        <a:bodyPr/>
        <a:lstStyle/>
        <a:p>
          <a:endParaRPr lang="en-US"/>
        </a:p>
      </dgm:t>
    </dgm:pt>
    <dgm:pt modelId="{2C7F4BE7-E34E-4D89-9BD1-CBD29B2144E0}">
      <dgm:prSet custT="1"/>
      <dgm:spPr/>
      <dgm:t>
        <a:bodyPr/>
        <a:lstStyle/>
        <a:p>
          <a:r>
            <a:rPr lang="en-US" sz="1900" b="1">
              <a:latin typeface="Calibri" panose="020F0502020204030204" pitchFamily="34" charset="0"/>
              <a:ea typeface="Calibri" panose="020F0502020204030204" pitchFamily="34" charset="0"/>
              <a:cs typeface="Calibri" panose="020F0502020204030204" pitchFamily="34" charset="0"/>
            </a:rPr>
            <a:t>Justice System </a:t>
          </a:r>
        </a:p>
        <a:p>
          <a:r>
            <a:rPr lang="en-US" sz="1600" b="0">
              <a:latin typeface="Calibri" panose="020F0502020204030204" pitchFamily="34" charset="0"/>
              <a:ea typeface="Calibri" panose="020F0502020204030204" pitchFamily="34" charset="0"/>
              <a:cs typeface="Calibri" panose="020F0502020204030204" pitchFamily="34" charset="0"/>
            </a:rPr>
            <a:t>Diversion programs, reentry coordinators, and drug courts create structured referral pipelines for court-ordered and voluntary care</a:t>
          </a:r>
          <a:r>
            <a:rPr lang="en-US" sz="1600" b="0" baseline="30000">
              <a:latin typeface="Calibri" panose="020F0502020204030204" pitchFamily="34" charset="0"/>
              <a:ea typeface="Calibri" panose="020F0502020204030204" pitchFamily="34" charset="0"/>
              <a:cs typeface="Calibri" panose="020F0502020204030204" pitchFamily="34" charset="0"/>
            </a:rPr>
            <a:t>2</a:t>
          </a:r>
        </a:p>
      </dgm:t>
    </dgm:pt>
    <dgm:pt modelId="{09EB15B6-1246-406C-B09F-8242F355A07C}" type="parTrans" cxnId="{33DED769-4AFB-434D-8BC9-3BD265B53C2C}">
      <dgm:prSet/>
      <dgm:spPr/>
      <dgm:t>
        <a:bodyPr/>
        <a:lstStyle/>
        <a:p>
          <a:endParaRPr lang="en-US"/>
        </a:p>
      </dgm:t>
    </dgm:pt>
    <dgm:pt modelId="{1FDC1A2F-9082-4FD0-8DEC-A413C7B73AC9}" type="sibTrans" cxnId="{33DED769-4AFB-434D-8BC9-3BD265B53C2C}">
      <dgm:prSet/>
      <dgm:spPr/>
      <dgm:t>
        <a:bodyPr/>
        <a:lstStyle/>
        <a:p>
          <a:endParaRPr lang="en-US"/>
        </a:p>
      </dgm:t>
    </dgm:pt>
    <dgm:pt modelId="{68C9CF10-7F9A-4144-9BAC-464FD28A0388}" type="pres">
      <dgm:prSet presAssocID="{163AABC6-06F5-46CF-9457-38DABA0ACCB4}" presName="linearFlow" presStyleCnt="0">
        <dgm:presLayoutVars>
          <dgm:dir/>
          <dgm:resizeHandles val="exact"/>
        </dgm:presLayoutVars>
      </dgm:prSet>
      <dgm:spPr/>
    </dgm:pt>
    <dgm:pt modelId="{D7DF588A-C6A7-44A4-8BC2-D95918DF7160}" type="pres">
      <dgm:prSet presAssocID="{C74F6C9D-D912-49AC-B8B6-CC629C992E43}" presName="composite" presStyleCnt="0"/>
      <dgm:spPr/>
    </dgm:pt>
    <dgm:pt modelId="{D96D7A33-0CED-412E-AF68-27F6E4169889}" type="pres">
      <dgm:prSet presAssocID="{C74F6C9D-D912-49AC-B8B6-CC629C992E43}" presName="imgShp" presStyleLbl="fgImgPlace1" presStyleIdx="0" presStyleCnt="2"/>
      <dgm:spPr>
        <a:blipFill>
          <a:blip xmlns:r="http://schemas.openxmlformats.org/officeDocument/2006/relationships" r:embed="rId1"/>
          <a:srcRect/>
          <a:stretch>
            <a:fillRect l="-25000" r="-25000"/>
          </a:stretch>
        </a:blipFill>
      </dgm:spPr>
      <dgm:extLst>
        <a:ext uri="{E40237B7-FDA0-4F09-8148-C483321AD2D9}">
          <dgm14:cNvPr xmlns:dgm14="http://schemas.microsoft.com/office/drawing/2010/diagram" id="0" name="" descr="Person wearing a white coat and stethoscope"/>
        </a:ext>
      </dgm:extLst>
    </dgm:pt>
    <dgm:pt modelId="{BEC7F59E-B4AA-4E30-A621-34EBA187391D}" type="pres">
      <dgm:prSet presAssocID="{C74F6C9D-D912-49AC-B8B6-CC629C992E43}" presName="txShp" presStyleLbl="node1" presStyleIdx="0" presStyleCnt="2">
        <dgm:presLayoutVars>
          <dgm:bulletEnabled val="1"/>
        </dgm:presLayoutVars>
      </dgm:prSet>
      <dgm:spPr/>
    </dgm:pt>
    <dgm:pt modelId="{13066B3A-B330-4EDB-B5FD-EE21371B8375}" type="pres">
      <dgm:prSet presAssocID="{976A8004-DD91-44A8-A4A2-33373B051CDC}" presName="spacing" presStyleCnt="0"/>
      <dgm:spPr/>
    </dgm:pt>
    <dgm:pt modelId="{13E986F4-1CBC-4A6C-AC81-6A70C2F0ABAA}" type="pres">
      <dgm:prSet presAssocID="{2C7F4BE7-E34E-4D89-9BD1-CBD29B2144E0}" presName="composite" presStyleCnt="0"/>
      <dgm:spPr/>
    </dgm:pt>
    <dgm:pt modelId="{24E40989-A095-4554-B221-2EBCB1D02ABE}" type="pres">
      <dgm:prSet presAssocID="{2C7F4BE7-E34E-4D89-9BD1-CBD29B2144E0}" presName="imgShp" presStyleLbl="fgImgPlace1" presStyleIdx="1" presStyleCnt="2"/>
      <dgm:spPr>
        <a:blipFill>
          <a:blip xmlns:r="http://schemas.openxmlformats.org/officeDocument/2006/relationships" r:embed="rId2"/>
          <a:srcRect/>
          <a:stretch>
            <a:fillRect l="-25000" r="-25000"/>
          </a:stretch>
        </a:blipFill>
      </dgm:spPr>
      <dgm:extLst>
        <a:ext uri="{E40237B7-FDA0-4F09-8148-C483321AD2D9}">
          <dgm14:cNvPr xmlns:dgm14="http://schemas.microsoft.com/office/drawing/2010/diagram" id="0" name="" descr="Hand with a gavel"/>
        </a:ext>
      </dgm:extLst>
    </dgm:pt>
    <dgm:pt modelId="{D7B2A0C4-4423-4666-AC89-8D4A46627F1B}" type="pres">
      <dgm:prSet presAssocID="{2C7F4BE7-E34E-4D89-9BD1-CBD29B2144E0}" presName="txShp" presStyleLbl="node1" presStyleIdx="1" presStyleCnt="2">
        <dgm:presLayoutVars>
          <dgm:bulletEnabled val="1"/>
        </dgm:presLayoutVars>
      </dgm:prSet>
      <dgm:spPr/>
    </dgm:pt>
  </dgm:ptLst>
  <dgm:cxnLst>
    <dgm:cxn modelId="{33DED769-4AFB-434D-8BC9-3BD265B53C2C}" srcId="{163AABC6-06F5-46CF-9457-38DABA0ACCB4}" destId="{2C7F4BE7-E34E-4D89-9BD1-CBD29B2144E0}" srcOrd="1" destOrd="0" parTransId="{09EB15B6-1246-406C-B09F-8242F355A07C}" sibTransId="{1FDC1A2F-9082-4FD0-8DEC-A413C7B73AC9}"/>
    <dgm:cxn modelId="{D25F5392-6E82-48A4-A630-4CE4D96506A7}" type="presOf" srcId="{163AABC6-06F5-46CF-9457-38DABA0ACCB4}" destId="{68C9CF10-7F9A-4144-9BAC-464FD28A0388}" srcOrd="0" destOrd="0" presId="urn:microsoft.com/office/officeart/2005/8/layout/vList3"/>
    <dgm:cxn modelId="{4F2DF39B-3550-4601-AAF5-388E3A93EA61}" type="presOf" srcId="{2C7F4BE7-E34E-4D89-9BD1-CBD29B2144E0}" destId="{D7B2A0C4-4423-4666-AC89-8D4A46627F1B}" srcOrd="0" destOrd="0" presId="urn:microsoft.com/office/officeart/2005/8/layout/vList3"/>
    <dgm:cxn modelId="{3EEC5CDA-04EA-4ED3-8AE9-0348FDE8CB42}" type="presOf" srcId="{C74F6C9D-D912-49AC-B8B6-CC629C992E43}" destId="{BEC7F59E-B4AA-4E30-A621-34EBA187391D}" srcOrd="0" destOrd="0" presId="urn:microsoft.com/office/officeart/2005/8/layout/vList3"/>
    <dgm:cxn modelId="{8E800AE4-4063-4330-9E70-1D1DF53B447B}" srcId="{163AABC6-06F5-46CF-9457-38DABA0ACCB4}" destId="{C74F6C9D-D912-49AC-B8B6-CC629C992E43}" srcOrd="0" destOrd="0" parTransId="{F4890168-C4D6-450E-9648-2768C82BAC61}" sibTransId="{976A8004-DD91-44A8-A4A2-33373B051CDC}"/>
    <dgm:cxn modelId="{99C1E2F7-4BA4-417A-9D19-54C35D3A46CC}" type="presParOf" srcId="{68C9CF10-7F9A-4144-9BAC-464FD28A0388}" destId="{D7DF588A-C6A7-44A4-8BC2-D95918DF7160}" srcOrd="0" destOrd="0" presId="urn:microsoft.com/office/officeart/2005/8/layout/vList3"/>
    <dgm:cxn modelId="{38BCD19B-5B20-49B5-9FC3-23CE62232BAC}" type="presParOf" srcId="{D7DF588A-C6A7-44A4-8BC2-D95918DF7160}" destId="{D96D7A33-0CED-412E-AF68-27F6E4169889}" srcOrd="0" destOrd="0" presId="urn:microsoft.com/office/officeart/2005/8/layout/vList3"/>
    <dgm:cxn modelId="{7A9D29C1-6C30-45A7-B5D1-F181F5EA19EB}" type="presParOf" srcId="{D7DF588A-C6A7-44A4-8BC2-D95918DF7160}" destId="{BEC7F59E-B4AA-4E30-A621-34EBA187391D}" srcOrd="1" destOrd="0" presId="urn:microsoft.com/office/officeart/2005/8/layout/vList3"/>
    <dgm:cxn modelId="{A1A9F008-529D-43E9-B99F-527EC724FE5F}" type="presParOf" srcId="{68C9CF10-7F9A-4144-9BAC-464FD28A0388}" destId="{13066B3A-B330-4EDB-B5FD-EE21371B8375}" srcOrd="1" destOrd="0" presId="urn:microsoft.com/office/officeart/2005/8/layout/vList3"/>
    <dgm:cxn modelId="{AE2129C6-7CBE-45C5-AD65-29CDEC986D78}" type="presParOf" srcId="{68C9CF10-7F9A-4144-9BAC-464FD28A0388}" destId="{13E986F4-1CBC-4A6C-AC81-6A70C2F0ABAA}" srcOrd="2" destOrd="0" presId="urn:microsoft.com/office/officeart/2005/8/layout/vList3"/>
    <dgm:cxn modelId="{85B07143-9879-4071-A824-C57C703B2251}" type="presParOf" srcId="{13E986F4-1CBC-4A6C-AC81-6A70C2F0ABAA}" destId="{24E40989-A095-4554-B221-2EBCB1D02ABE}" srcOrd="0" destOrd="0" presId="urn:microsoft.com/office/officeart/2005/8/layout/vList3"/>
    <dgm:cxn modelId="{BA4E7D49-4923-4C2F-B929-A188AF6FB1BE}" type="presParOf" srcId="{13E986F4-1CBC-4A6C-AC81-6A70C2F0ABAA}" destId="{D7B2A0C4-4423-4666-AC89-8D4A46627F1B}"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3AABC6-06F5-46CF-9457-38DABA0ACCB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C74F6C9D-D912-49AC-B8B6-CC629C992E43}">
      <dgm:prSet custT="1"/>
      <dgm:spPr/>
      <dgm:t>
        <a:bodyPr/>
        <a:lstStyle/>
        <a:p>
          <a:pPr>
            <a:buNone/>
          </a:pPr>
          <a:r>
            <a:rPr lang="en-US" sz="1900" b="1">
              <a:latin typeface="Calibri" panose="020F0502020204030204" pitchFamily="34" charset="0"/>
              <a:ea typeface="Calibri" panose="020F0502020204030204" pitchFamily="34" charset="0"/>
              <a:cs typeface="Calibri" panose="020F0502020204030204" pitchFamily="34" charset="0"/>
            </a:rPr>
            <a:t>Faith-Based Organizations </a:t>
          </a:r>
        </a:p>
        <a:p>
          <a:pPr>
            <a:buNone/>
          </a:pPr>
          <a:r>
            <a:rPr lang="en-US" sz="1600" b="0">
              <a:latin typeface="Calibri" panose="020F0502020204030204" pitchFamily="34" charset="0"/>
              <a:ea typeface="Calibri" panose="020F0502020204030204" pitchFamily="34" charset="0"/>
              <a:cs typeface="Calibri" panose="020F0502020204030204" pitchFamily="34" charset="0"/>
            </a:rPr>
            <a:t>Congregational health workers reduce stigma and act as trusted navigators, especially in underserved communities</a:t>
          </a:r>
          <a:r>
            <a:rPr lang="en-US" sz="1600" b="0" baseline="30000">
              <a:latin typeface="Calibri" panose="020F0502020204030204" pitchFamily="34" charset="0"/>
              <a:ea typeface="Calibri" panose="020F0502020204030204" pitchFamily="34" charset="0"/>
              <a:cs typeface="Calibri" panose="020F0502020204030204" pitchFamily="34" charset="0"/>
            </a:rPr>
            <a:t>3</a:t>
          </a:r>
          <a:endParaRPr lang="en-US" sz="1600" b="1" baseline="30000">
            <a:latin typeface="Calibri" panose="020F0502020204030204" pitchFamily="34" charset="0"/>
            <a:ea typeface="Calibri" panose="020F0502020204030204" pitchFamily="34" charset="0"/>
            <a:cs typeface="Calibri" panose="020F0502020204030204" pitchFamily="34" charset="0"/>
          </a:endParaRPr>
        </a:p>
      </dgm:t>
    </dgm:pt>
    <dgm:pt modelId="{F4890168-C4D6-450E-9648-2768C82BAC61}" type="parTrans" cxnId="{8E800AE4-4063-4330-9E70-1D1DF53B447B}">
      <dgm:prSet/>
      <dgm:spPr/>
      <dgm:t>
        <a:bodyPr/>
        <a:lstStyle/>
        <a:p>
          <a:endParaRPr lang="en-US"/>
        </a:p>
      </dgm:t>
    </dgm:pt>
    <dgm:pt modelId="{976A8004-DD91-44A8-A4A2-33373B051CDC}" type="sibTrans" cxnId="{8E800AE4-4063-4330-9E70-1D1DF53B447B}">
      <dgm:prSet/>
      <dgm:spPr/>
      <dgm:t>
        <a:bodyPr/>
        <a:lstStyle/>
        <a:p>
          <a:endParaRPr lang="en-US"/>
        </a:p>
      </dgm:t>
    </dgm:pt>
    <dgm:pt modelId="{9C55B884-9516-46D6-9CEE-BDFE9F9D69C4}">
      <dgm:prSet custT="1"/>
      <dgm:spPr/>
      <dgm:t>
        <a:bodyPr/>
        <a:lstStyle/>
        <a:p>
          <a:pPr>
            <a:buFont typeface="Times New Roman" panose="02020603050405020304" pitchFamily="18" charset="0"/>
            <a:buChar char="•"/>
          </a:pPr>
          <a:r>
            <a:rPr lang="en-US" sz="1900" b="1">
              <a:latin typeface="Calibri" panose="020F0502020204030204" pitchFamily="34" charset="0"/>
              <a:ea typeface="Calibri" panose="020F0502020204030204" pitchFamily="34" charset="0"/>
              <a:cs typeface="Calibri" panose="020F0502020204030204" pitchFamily="34" charset="0"/>
            </a:rPr>
            <a:t>Social Services </a:t>
          </a:r>
        </a:p>
        <a:p>
          <a:pPr>
            <a:buFont typeface="Times New Roman" panose="02020603050405020304" pitchFamily="18" charset="0"/>
            <a:buChar char="•"/>
          </a:pPr>
          <a:r>
            <a:rPr lang="en-US" sz="1600" b="0">
              <a:latin typeface="Calibri" panose="020F0502020204030204" pitchFamily="34" charset="0"/>
              <a:ea typeface="Calibri" panose="020F0502020204030204" pitchFamily="34" charset="0"/>
              <a:cs typeface="Calibri" panose="020F0502020204030204" pitchFamily="34" charset="0"/>
            </a:rPr>
            <a:t>Housing, food security, and case management agencies identify patients in crisis and can co-locate referral resources</a:t>
          </a:r>
          <a:r>
            <a:rPr lang="en-US" sz="1600" b="0" baseline="30000">
              <a:latin typeface="Calibri" panose="020F0502020204030204" pitchFamily="34" charset="0"/>
              <a:ea typeface="Calibri" panose="020F0502020204030204" pitchFamily="34" charset="0"/>
              <a:cs typeface="Calibri" panose="020F0502020204030204" pitchFamily="34" charset="0"/>
            </a:rPr>
            <a:t>4</a:t>
          </a:r>
          <a:endParaRPr lang="en-US" sz="1600" b="1" baseline="30000">
            <a:latin typeface="Calibri" panose="020F0502020204030204" pitchFamily="34" charset="0"/>
            <a:ea typeface="Calibri" panose="020F0502020204030204" pitchFamily="34" charset="0"/>
            <a:cs typeface="Calibri" panose="020F0502020204030204" pitchFamily="34" charset="0"/>
          </a:endParaRPr>
        </a:p>
      </dgm:t>
    </dgm:pt>
    <dgm:pt modelId="{871A24CD-80BC-454D-B467-F81D05679926}" type="parTrans" cxnId="{8B6258F9-10A1-4BC4-816F-55787958FCD5}">
      <dgm:prSet/>
      <dgm:spPr/>
      <dgm:t>
        <a:bodyPr/>
        <a:lstStyle/>
        <a:p>
          <a:endParaRPr lang="en-US"/>
        </a:p>
      </dgm:t>
    </dgm:pt>
    <dgm:pt modelId="{106F3EF1-53A9-4C2B-8CFE-62ADB1E6BCFD}" type="sibTrans" cxnId="{8B6258F9-10A1-4BC4-816F-55787958FCD5}">
      <dgm:prSet/>
      <dgm:spPr/>
      <dgm:t>
        <a:bodyPr/>
        <a:lstStyle/>
        <a:p>
          <a:endParaRPr lang="en-US"/>
        </a:p>
      </dgm:t>
    </dgm:pt>
    <dgm:pt modelId="{68C9CF10-7F9A-4144-9BAC-464FD28A0388}" type="pres">
      <dgm:prSet presAssocID="{163AABC6-06F5-46CF-9457-38DABA0ACCB4}" presName="linearFlow" presStyleCnt="0">
        <dgm:presLayoutVars>
          <dgm:dir/>
          <dgm:resizeHandles val="exact"/>
        </dgm:presLayoutVars>
      </dgm:prSet>
      <dgm:spPr/>
    </dgm:pt>
    <dgm:pt modelId="{D7DF588A-C6A7-44A4-8BC2-D95918DF7160}" type="pres">
      <dgm:prSet presAssocID="{C74F6C9D-D912-49AC-B8B6-CC629C992E43}" presName="composite" presStyleCnt="0"/>
      <dgm:spPr/>
    </dgm:pt>
    <dgm:pt modelId="{D96D7A33-0CED-412E-AF68-27F6E4169889}" type="pres">
      <dgm:prSet presAssocID="{C74F6C9D-D912-49AC-B8B6-CC629C992E43}" presName="imgShp" presStyleLbl="fgImgPlace1" presStyleIdx="0" presStyleCnt="2"/>
      <dgm:spPr>
        <a:blipFill>
          <a:blip xmlns:r="http://schemas.openxmlformats.org/officeDocument/2006/relationships" r:embed="rId1"/>
          <a:srcRect/>
          <a:stretch>
            <a:fillRect t="-21000" b="-21000"/>
          </a:stretch>
        </a:blipFill>
      </dgm:spPr>
    </dgm:pt>
    <dgm:pt modelId="{BEC7F59E-B4AA-4E30-A621-34EBA187391D}" type="pres">
      <dgm:prSet presAssocID="{C74F6C9D-D912-49AC-B8B6-CC629C992E43}" presName="txShp" presStyleLbl="node1" presStyleIdx="0" presStyleCnt="2">
        <dgm:presLayoutVars>
          <dgm:bulletEnabled val="1"/>
        </dgm:presLayoutVars>
      </dgm:prSet>
      <dgm:spPr/>
    </dgm:pt>
    <dgm:pt modelId="{13066B3A-B330-4EDB-B5FD-EE21371B8375}" type="pres">
      <dgm:prSet presAssocID="{976A8004-DD91-44A8-A4A2-33373B051CDC}" presName="spacing" presStyleCnt="0"/>
      <dgm:spPr/>
    </dgm:pt>
    <dgm:pt modelId="{E32E34D2-1B8C-4A87-A4AA-A69210A4D3F0}" type="pres">
      <dgm:prSet presAssocID="{9C55B884-9516-46D6-9CEE-BDFE9F9D69C4}" presName="composite" presStyleCnt="0"/>
      <dgm:spPr/>
    </dgm:pt>
    <dgm:pt modelId="{8062755C-4CDE-4248-AE79-14886D4CA97C}" type="pres">
      <dgm:prSet presAssocID="{9C55B884-9516-46D6-9CEE-BDFE9F9D69C4}" presName="imgShp" presStyleLbl="fgImgPlace1" presStyleIdx="1" presStyleCnt="2"/>
      <dgm:spPr>
        <a:blipFill>
          <a:blip xmlns:r="http://schemas.openxmlformats.org/officeDocument/2006/relationships" r:embed="rId2"/>
          <a:srcRect/>
          <a:stretch>
            <a:fillRect l="-27000" r="-27000"/>
          </a:stretch>
        </a:blipFill>
      </dgm:spPr>
      <dgm:extLst>
        <a:ext uri="{E40237B7-FDA0-4F09-8148-C483321AD2D9}">
          <dgm14:cNvPr xmlns:dgm14="http://schemas.microsoft.com/office/drawing/2010/diagram" id="0" name="" descr="Person in therapy"/>
        </a:ext>
      </dgm:extLst>
    </dgm:pt>
    <dgm:pt modelId="{FF320631-D2DC-41DA-BF04-9E37BAEF9943}" type="pres">
      <dgm:prSet presAssocID="{9C55B884-9516-46D6-9CEE-BDFE9F9D69C4}" presName="txShp" presStyleLbl="node1" presStyleIdx="1" presStyleCnt="2">
        <dgm:presLayoutVars>
          <dgm:bulletEnabled val="1"/>
        </dgm:presLayoutVars>
      </dgm:prSet>
      <dgm:spPr/>
    </dgm:pt>
  </dgm:ptLst>
  <dgm:cxnLst>
    <dgm:cxn modelId="{5F48E900-C49D-47CF-BF74-15DD873C726A}" type="presOf" srcId="{9C55B884-9516-46D6-9CEE-BDFE9F9D69C4}" destId="{FF320631-D2DC-41DA-BF04-9E37BAEF9943}" srcOrd="0" destOrd="0" presId="urn:microsoft.com/office/officeart/2005/8/layout/vList3"/>
    <dgm:cxn modelId="{D25F5392-6E82-48A4-A630-4CE4D96506A7}" type="presOf" srcId="{163AABC6-06F5-46CF-9457-38DABA0ACCB4}" destId="{68C9CF10-7F9A-4144-9BAC-464FD28A0388}" srcOrd="0" destOrd="0" presId="urn:microsoft.com/office/officeart/2005/8/layout/vList3"/>
    <dgm:cxn modelId="{3EEC5CDA-04EA-4ED3-8AE9-0348FDE8CB42}" type="presOf" srcId="{C74F6C9D-D912-49AC-B8B6-CC629C992E43}" destId="{BEC7F59E-B4AA-4E30-A621-34EBA187391D}" srcOrd="0" destOrd="0" presId="urn:microsoft.com/office/officeart/2005/8/layout/vList3"/>
    <dgm:cxn modelId="{8E800AE4-4063-4330-9E70-1D1DF53B447B}" srcId="{163AABC6-06F5-46CF-9457-38DABA0ACCB4}" destId="{C74F6C9D-D912-49AC-B8B6-CC629C992E43}" srcOrd="0" destOrd="0" parTransId="{F4890168-C4D6-450E-9648-2768C82BAC61}" sibTransId="{976A8004-DD91-44A8-A4A2-33373B051CDC}"/>
    <dgm:cxn modelId="{8B6258F9-10A1-4BC4-816F-55787958FCD5}" srcId="{163AABC6-06F5-46CF-9457-38DABA0ACCB4}" destId="{9C55B884-9516-46D6-9CEE-BDFE9F9D69C4}" srcOrd="1" destOrd="0" parTransId="{871A24CD-80BC-454D-B467-F81D05679926}" sibTransId="{106F3EF1-53A9-4C2B-8CFE-62ADB1E6BCFD}"/>
    <dgm:cxn modelId="{99C1E2F7-4BA4-417A-9D19-54C35D3A46CC}" type="presParOf" srcId="{68C9CF10-7F9A-4144-9BAC-464FD28A0388}" destId="{D7DF588A-C6A7-44A4-8BC2-D95918DF7160}" srcOrd="0" destOrd="0" presId="urn:microsoft.com/office/officeart/2005/8/layout/vList3"/>
    <dgm:cxn modelId="{38BCD19B-5B20-49B5-9FC3-23CE62232BAC}" type="presParOf" srcId="{D7DF588A-C6A7-44A4-8BC2-D95918DF7160}" destId="{D96D7A33-0CED-412E-AF68-27F6E4169889}" srcOrd="0" destOrd="0" presId="urn:microsoft.com/office/officeart/2005/8/layout/vList3"/>
    <dgm:cxn modelId="{7A9D29C1-6C30-45A7-B5D1-F181F5EA19EB}" type="presParOf" srcId="{D7DF588A-C6A7-44A4-8BC2-D95918DF7160}" destId="{BEC7F59E-B4AA-4E30-A621-34EBA187391D}" srcOrd="1" destOrd="0" presId="urn:microsoft.com/office/officeart/2005/8/layout/vList3"/>
    <dgm:cxn modelId="{A1A9F008-529D-43E9-B99F-527EC724FE5F}" type="presParOf" srcId="{68C9CF10-7F9A-4144-9BAC-464FD28A0388}" destId="{13066B3A-B330-4EDB-B5FD-EE21371B8375}" srcOrd="1" destOrd="0" presId="urn:microsoft.com/office/officeart/2005/8/layout/vList3"/>
    <dgm:cxn modelId="{EDCFA4D3-7348-46C1-AAF0-14A8EFA498EF}" type="presParOf" srcId="{68C9CF10-7F9A-4144-9BAC-464FD28A0388}" destId="{E32E34D2-1B8C-4A87-A4AA-A69210A4D3F0}" srcOrd="2" destOrd="0" presId="urn:microsoft.com/office/officeart/2005/8/layout/vList3"/>
    <dgm:cxn modelId="{97E82F36-3CD4-4FEE-93C9-48FE5DFE87C9}" type="presParOf" srcId="{E32E34D2-1B8C-4A87-A4AA-A69210A4D3F0}" destId="{8062755C-4CDE-4248-AE79-14886D4CA97C}" srcOrd="0" destOrd="0" presId="urn:microsoft.com/office/officeart/2005/8/layout/vList3"/>
    <dgm:cxn modelId="{3190F042-5175-4A6C-BFA2-B52DD31F3952}" type="presParOf" srcId="{E32E34D2-1B8C-4A87-A4AA-A69210A4D3F0}" destId="{FF320631-D2DC-41DA-BF04-9E37BAEF9943}"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CA7CDB-28C3-4F1C-BE8A-171431159ED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DA20AA8A-3D35-4541-B661-16313D29F210}">
      <dgm:prSet phldrT="[Text]" phldr="0"/>
      <dgm:spPr/>
      <dgm:t>
        <a:bodyPr/>
        <a:lstStyle/>
        <a:p>
          <a:r>
            <a:rPr lang="en-US"/>
            <a:t>1.) Standardized Referral Protocols</a:t>
          </a:r>
          <a:r>
            <a:rPr lang="en-US" baseline="30000"/>
            <a:t>1,2</a:t>
          </a:r>
        </a:p>
      </dgm:t>
    </dgm:pt>
    <dgm:pt modelId="{51044AA6-222C-4555-9B0F-DE3A0F0EEF0C}" type="parTrans" cxnId="{C24967B9-3634-4D03-B4C3-5FDEBF8EC1FD}">
      <dgm:prSet/>
      <dgm:spPr/>
      <dgm:t>
        <a:bodyPr/>
        <a:lstStyle/>
        <a:p>
          <a:endParaRPr lang="en-US"/>
        </a:p>
      </dgm:t>
    </dgm:pt>
    <dgm:pt modelId="{513AE8DF-0930-423E-BA6D-0E92E316C194}" type="sibTrans" cxnId="{C24967B9-3634-4D03-B4C3-5FDEBF8EC1FD}">
      <dgm:prSet/>
      <dgm:spPr/>
      <dgm:t>
        <a:bodyPr/>
        <a:lstStyle/>
        <a:p>
          <a:endParaRPr lang="en-US"/>
        </a:p>
      </dgm:t>
    </dgm:pt>
    <dgm:pt modelId="{DFC54450-832F-46E7-AAE4-35D5E656631F}">
      <dgm:prSet phldrT="[Text]" phldr="0"/>
      <dgm:spPr/>
      <dgm:t>
        <a:bodyPr/>
        <a:lstStyle/>
        <a:p>
          <a:r>
            <a:rPr lang="en-US"/>
            <a:t>2.) Dedicated Referral Coordination</a:t>
          </a:r>
          <a:r>
            <a:rPr lang="en-US" baseline="30000"/>
            <a:t>3</a:t>
          </a:r>
        </a:p>
      </dgm:t>
    </dgm:pt>
    <dgm:pt modelId="{33651090-C679-4986-BFCC-D26864F5CF39}" type="parTrans" cxnId="{FC134C1A-E0ED-487F-9E6D-19AD951DDF3F}">
      <dgm:prSet/>
      <dgm:spPr/>
      <dgm:t>
        <a:bodyPr/>
        <a:lstStyle/>
        <a:p>
          <a:endParaRPr lang="en-US"/>
        </a:p>
      </dgm:t>
    </dgm:pt>
    <dgm:pt modelId="{497CD3CB-5734-4E6D-9327-FD5EA154406D}" type="sibTrans" cxnId="{FC134C1A-E0ED-487F-9E6D-19AD951DDF3F}">
      <dgm:prSet/>
      <dgm:spPr/>
      <dgm:t>
        <a:bodyPr/>
        <a:lstStyle/>
        <a:p>
          <a:endParaRPr lang="en-US"/>
        </a:p>
      </dgm:t>
    </dgm:pt>
    <dgm:pt modelId="{291D3F5D-3703-44FA-9E67-9CFA1F1DA735}">
      <dgm:prSet phldrT="[Text]" phldr="0"/>
      <dgm:spPr/>
      <dgm:t>
        <a:bodyPr/>
        <a:lstStyle/>
        <a:p>
          <a:r>
            <a:rPr lang="en-US"/>
            <a:t>3.) Closed-Loop Communication</a:t>
          </a:r>
          <a:r>
            <a:rPr lang="en-US" baseline="30000"/>
            <a:t>4</a:t>
          </a:r>
        </a:p>
      </dgm:t>
    </dgm:pt>
    <dgm:pt modelId="{8A805ECA-188C-4736-A05F-31497E7C72B7}" type="parTrans" cxnId="{FEAD76F6-5772-47E4-949A-0D605A1D03D4}">
      <dgm:prSet/>
      <dgm:spPr/>
      <dgm:t>
        <a:bodyPr/>
        <a:lstStyle/>
        <a:p>
          <a:endParaRPr lang="en-US"/>
        </a:p>
      </dgm:t>
    </dgm:pt>
    <dgm:pt modelId="{A8A49873-7A47-43B3-B8BD-C2378278F9E2}" type="sibTrans" cxnId="{FEAD76F6-5772-47E4-949A-0D605A1D03D4}">
      <dgm:prSet/>
      <dgm:spPr/>
      <dgm:t>
        <a:bodyPr/>
        <a:lstStyle/>
        <a:p>
          <a:endParaRPr lang="en-US"/>
        </a:p>
      </dgm:t>
    </dgm:pt>
    <dgm:pt modelId="{3FA07572-0B78-4B0D-BA27-49D4F07749D8}">
      <dgm:prSet/>
      <dgm:spPr/>
      <dgm:t>
        <a:bodyPr/>
        <a:lstStyle/>
        <a:p>
          <a:r>
            <a:rPr lang="en-US"/>
            <a:t>4.) Tracking, Accountability, and Quality Improvement</a:t>
          </a:r>
          <a:r>
            <a:rPr lang="en-US" baseline="30000"/>
            <a:t>5,6</a:t>
          </a:r>
        </a:p>
      </dgm:t>
    </dgm:pt>
    <dgm:pt modelId="{81EB8899-83E9-47D3-8C80-384E1971A022}" type="parTrans" cxnId="{34E7E684-B0A2-4556-8E7D-A91A49727D66}">
      <dgm:prSet/>
      <dgm:spPr/>
      <dgm:t>
        <a:bodyPr/>
        <a:lstStyle/>
        <a:p>
          <a:endParaRPr lang="en-US"/>
        </a:p>
      </dgm:t>
    </dgm:pt>
    <dgm:pt modelId="{DF0C0D67-F59E-4813-BAB6-FA48673FFD58}" type="sibTrans" cxnId="{34E7E684-B0A2-4556-8E7D-A91A49727D66}">
      <dgm:prSet/>
      <dgm:spPr/>
      <dgm:t>
        <a:bodyPr/>
        <a:lstStyle/>
        <a:p>
          <a:endParaRPr lang="en-US"/>
        </a:p>
      </dgm:t>
    </dgm:pt>
    <dgm:pt modelId="{C59700FA-895F-401C-90BE-A6564DCFC8DA}" type="pres">
      <dgm:prSet presAssocID="{5CCA7CDB-28C3-4F1C-BE8A-171431159ED8}" presName="hierChild1" presStyleCnt="0">
        <dgm:presLayoutVars>
          <dgm:chPref val="1"/>
          <dgm:dir/>
          <dgm:animOne val="branch"/>
          <dgm:animLvl val="lvl"/>
          <dgm:resizeHandles/>
        </dgm:presLayoutVars>
      </dgm:prSet>
      <dgm:spPr/>
    </dgm:pt>
    <dgm:pt modelId="{0A069003-B496-4378-A469-44D92AC5F725}" type="pres">
      <dgm:prSet presAssocID="{DA20AA8A-3D35-4541-B661-16313D29F210}" presName="hierRoot1" presStyleCnt="0"/>
      <dgm:spPr/>
    </dgm:pt>
    <dgm:pt modelId="{7D8DEF79-0D13-4EBB-A9CF-4D8170CF1797}" type="pres">
      <dgm:prSet presAssocID="{DA20AA8A-3D35-4541-B661-16313D29F210}" presName="composite" presStyleCnt="0"/>
      <dgm:spPr/>
    </dgm:pt>
    <dgm:pt modelId="{CEC335C2-5196-47D5-BDDA-F1B0A79630DA}" type="pres">
      <dgm:prSet presAssocID="{DA20AA8A-3D35-4541-B661-16313D29F210}" presName="background" presStyleLbl="node0" presStyleIdx="0" presStyleCnt="4"/>
      <dgm:spPr/>
    </dgm:pt>
    <dgm:pt modelId="{9FEABEF2-019B-490D-931C-B1C7DAC32384}" type="pres">
      <dgm:prSet presAssocID="{DA20AA8A-3D35-4541-B661-16313D29F210}" presName="text" presStyleLbl="fgAcc0" presStyleIdx="0" presStyleCnt="4">
        <dgm:presLayoutVars>
          <dgm:chPref val="3"/>
        </dgm:presLayoutVars>
      </dgm:prSet>
      <dgm:spPr/>
    </dgm:pt>
    <dgm:pt modelId="{6BFA6767-DA73-41FA-8BE2-34931F57BF7B}" type="pres">
      <dgm:prSet presAssocID="{DA20AA8A-3D35-4541-B661-16313D29F210}" presName="hierChild2" presStyleCnt="0"/>
      <dgm:spPr/>
    </dgm:pt>
    <dgm:pt modelId="{C218C6C0-5495-4B7A-B31A-D7E144337A0F}" type="pres">
      <dgm:prSet presAssocID="{DFC54450-832F-46E7-AAE4-35D5E656631F}" presName="hierRoot1" presStyleCnt="0"/>
      <dgm:spPr/>
    </dgm:pt>
    <dgm:pt modelId="{4E594044-3E4F-499B-B977-1301672E063A}" type="pres">
      <dgm:prSet presAssocID="{DFC54450-832F-46E7-AAE4-35D5E656631F}" presName="composite" presStyleCnt="0"/>
      <dgm:spPr/>
    </dgm:pt>
    <dgm:pt modelId="{9F4D651C-EF1C-4605-8E18-E381884F075A}" type="pres">
      <dgm:prSet presAssocID="{DFC54450-832F-46E7-AAE4-35D5E656631F}" presName="background" presStyleLbl="node0" presStyleIdx="1" presStyleCnt="4"/>
      <dgm:spPr/>
    </dgm:pt>
    <dgm:pt modelId="{CA4BCB27-A467-4A8E-94EF-BAD8FC400BB6}" type="pres">
      <dgm:prSet presAssocID="{DFC54450-832F-46E7-AAE4-35D5E656631F}" presName="text" presStyleLbl="fgAcc0" presStyleIdx="1" presStyleCnt="4">
        <dgm:presLayoutVars>
          <dgm:chPref val="3"/>
        </dgm:presLayoutVars>
      </dgm:prSet>
      <dgm:spPr/>
    </dgm:pt>
    <dgm:pt modelId="{441F2199-FE3E-44AB-B0E1-3C00F580A38F}" type="pres">
      <dgm:prSet presAssocID="{DFC54450-832F-46E7-AAE4-35D5E656631F}" presName="hierChild2" presStyleCnt="0"/>
      <dgm:spPr/>
    </dgm:pt>
    <dgm:pt modelId="{483CCD2F-8A81-4203-BA60-2B435655E15D}" type="pres">
      <dgm:prSet presAssocID="{291D3F5D-3703-44FA-9E67-9CFA1F1DA735}" presName="hierRoot1" presStyleCnt="0"/>
      <dgm:spPr/>
    </dgm:pt>
    <dgm:pt modelId="{8FDAD163-F883-4C8D-B7AC-946EA003DFBF}" type="pres">
      <dgm:prSet presAssocID="{291D3F5D-3703-44FA-9E67-9CFA1F1DA735}" presName="composite" presStyleCnt="0"/>
      <dgm:spPr/>
    </dgm:pt>
    <dgm:pt modelId="{E51F958B-4E20-46CF-A6FB-008435E68964}" type="pres">
      <dgm:prSet presAssocID="{291D3F5D-3703-44FA-9E67-9CFA1F1DA735}" presName="background" presStyleLbl="node0" presStyleIdx="2" presStyleCnt="4"/>
      <dgm:spPr/>
    </dgm:pt>
    <dgm:pt modelId="{66DDD5C5-68B4-42CD-9DF3-70BD46340076}" type="pres">
      <dgm:prSet presAssocID="{291D3F5D-3703-44FA-9E67-9CFA1F1DA735}" presName="text" presStyleLbl="fgAcc0" presStyleIdx="2" presStyleCnt="4">
        <dgm:presLayoutVars>
          <dgm:chPref val="3"/>
        </dgm:presLayoutVars>
      </dgm:prSet>
      <dgm:spPr/>
    </dgm:pt>
    <dgm:pt modelId="{2076B4B6-A3AB-49E2-AB07-BC18D093E24C}" type="pres">
      <dgm:prSet presAssocID="{291D3F5D-3703-44FA-9E67-9CFA1F1DA735}" presName="hierChild2" presStyleCnt="0"/>
      <dgm:spPr/>
    </dgm:pt>
    <dgm:pt modelId="{1D247E1E-0CCB-4033-8D06-346887036D86}" type="pres">
      <dgm:prSet presAssocID="{3FA07572-0B78-4B0D-BA27-49D4F07749D8}" presName="hierRoot1" presStyleCnt="0"/>
      <dgm:spPr/>
    </dgm:pt>
    <dgm:pt modelId="{165D2A2F-A5C0-4F73-BC2C-E75613414D27}" type="pres">
      <dgm:prSet presAssocID="{3FA07572-0B78-4B0D-BA27-49D4F07749D8}" presName="composite" presStyleCnt="0"/>
      <dgm:spPr/>
    </dgm:pt>
    <dgm:pt modelId="{B987D6D2-7593-4C39-9BDA-D1486F6D3C90}" type="pres">
      <dgm:prSet presAssocID="{3FA07572-0B78-4B0D-BA27-49D4F07749D8}" presName="background" presStyleLbl="node0" presStyleIdx="3" presStyleCnt="4"/>
      <dgm:spPr/>
    </dgm:pt>
    <dgm:pt modelId="{0DC578CF-1FDF-400E-91FA-F7EBCD1FE48E}" type="pres">
      <dgm:prSet presAssocID="{3FA07572-0B78-4B0D-BA27-49D4F07749D8}" presName="text" presStyleLbl="fgAcc0" presStyleIdx="3" presStyleCnt="4">
        <dgm:presLayoutVars>
          <dgm:chPref val="3"/>
        </dgm:presLayoutVars>
      </dgm:prSet>
      <dgm:spPr/>
    </dgm:pt>
    <dgm:pt modelId="{CCAA869D-F479-4D75-9179-D7919D9C393D}" type="pres">
      <dgm:prSet presAssocID="{3FA07572-0B78-4B0D-BA27-49D4F07749D8}" presName="hierChild2" presStyleCnt="0"/>
      <dgm:spPr/>
    </dgm:pt>
  </dgm:ptLst>
  <dgm:cxnLst>
    <dgm:cxn modelId="{FC134C1A-E0ED-487F-9E6D-19AD951DDF3F}" srcId="{5CCA7CDB-28C3-4F1C-BE8A-171431159ED8}" destId="{DFC54450-832F-46E7-AAE4-35D5E656631F}" srcOrd="1" destOrd="0" parTransId="{33651090-C679-4986-BFCC-D26864F5CF39}" sibTransId="{497CD3CB-5734-4E6D-9327-FD5EA154406D}"/>
    <dgm:cxn modelId="{95ED8B2E-071D-4D5E-95FF-B2872B5BC445}" type="presOf" srcId="{291D3F5D-3703-44FA-9E67-9CFA1F1DA735}" destId="{66DDD5C5-68B4-42CD-9DF3-70BD46340076}" srcOrd="0" destOrd="0" presId="urn:microsoft.com/office/officeart/2005/8/layout/hierarchy1"/>
    <dgm:cxn modelId="{BAFFCD3E-C5B2-4084-9075-1D14FA49ACBC}" type="presOf" srcId="{3FA07572-0B78-4B0D-BA27-49D4F07749D8}" destId="{0DC578CF-1FDF-400E-91FA-F7EBCD1FE48E}" srcOrd="0" destOrd="0" presId="urn:microsoft.com/office/officeart/2005/8/layout/hierarchy1"/>
    <dgm:cxn modelId="{7FD3FC7C-6791-4746-A67F-298457B898E0}" type="presOf" srcId="{DA20AA8A-3D35-4541-B661-16313D29F210}" destId="{9FEABEF2-019B-490D-931C-B1C7DAC32384}" srcOrd="0" destOrd="0" presId="urn:microsoft.com/office/officeart/2005/8/layout/hierarchy1"/>
    <dgm:cxn modelId="{34E7E684-B0A2-4556-8E7D-A91A49727D66}" srcId="{5CCA7CDB-28C3-4F1C-BE8A-171431159ED8}" destId="{3FA07572-0B78-4B0D-BA27-49D4F07749D8}" srcOrd="3" destOrd="0" parTransId="{81EB8899-83E9-47D3-8C80-384E1971A022}" sibTransId="{DF0C0D67-F59E-4813-BAB6-FA48673FFD58}"/>
    <dgm:cxn modelId="{B206FD91-B83A-4F96-AC48-A92A59632683}" type="presOf" srcId="{DFC54450-832F-46E7-AAE4-35D5E656631F}" destId="{CA4BCB27-A467-4A8E-94EF-BAD8FC400BB6}" srcOrd="0" destOrd="0" presId="urn:microsoft.com/office/officeart/2005/8/layout/hierarchy1"/>
    <dgm:cxn modelId="{8A5A9A9A-B983-4266-8FC6-539DB02A19CA}" type="presOf" srcId="{5CCA7CDB-28C3-4F1C-BE8A-171431159ED8}" destId="{C59700FA-895F-401C-90BE-A6564DCFC8DA}" srcOrd="0" destOrd="0" presId="urn:microsoft.com/office/officeart/2005/8/layout/hierarchy1"/>
    <dgm:cxn modelId="{C24967B9-3634-4D03-B4C3-5FDEBF8EC1FD}" srcId="{5CCA7CDB-28C3-4F1C-BE8A-171431159ED8}" destId="{DA20AA8A-3D35-4541-B661-16313D29F210}" srcOrd="0" destOrd="0" parTransId="{51044AA6-222C-4555-9B0F-DE3A0F0EEF0C}" sibTransId="{513AE8DF-0930-423E-BA6D-0E92E316C194}"/>
    <dgm:cxn modelId="{FEAD76F6-5772-47E4-949A-0D605A1D03D4}" srcId="{5CCA7CDB-28C3-4F1C-BE8A-171431159ED8}" destId="{291D3F5D-3703-44FA-9E67-9CFA1F1DA735}" srcOrd="2" destOrd="0" parTransId="{8A805ECA-188C-4736-A05F-31497E7C72B7}" sibTransId="{A8A49873-7A47-43B3-B8BD-C2378278F9E2}"/>
    <dgm:cxn modelId="{FD6655C1-65C4-46E0-955D-179DE572831B}" type="presParOf" srcId="{C59700FA-895F-401C-90BE-A6564DCFC8DA}" destId="{0A069003-B496-4378-A469-44D92AC5F725}" srcOrd="0" destOrd="0" presId="urn:microsoft.com/office/officeart/2005/8/layout/hierarchy1"/>
    <dgm:cxn modelId="{1021E715-4F58-4002-8780-E5902085B568}" type="presParOf" srcId="{0A069003-B496-4378-A469-44D92AC5F725}" destId="{7D8DEF79-0D13-4EBB-A9CF-4D8170CF1797}" srcOrd="0" destOrd="0" presId="urn:microsoft.com/office/officeart/2005/8/layout/hierarchy1"/>
    <dgm:cxn modelId="{890C9C7D-D8CD-4FD4-B3FC-4D77B1F7B7AE}" type="presParOf" srcId="{7D8DEF79-0D13-4EBB-A9CF-4D8170CF1797}" destId="{CEC335C2-5196-47D5-BDDA-F1B0A79630DA}" srcOrd="0" destOrd="0" presId="urn:microsoft.com/office/officeart/2005/8/layout/hierarchy1"/>
    <dgm:cxn modelId="{D40B00F0-9B30-40FF-88D3-CC4781F078A9}" type="presParOf" srcId="{7D8DEF79-0D13-4EBB-A9CF-4D8170CF1797}" destId="{9FEABEF2-019B-490D-931C-B1C7DAC32384}" srcOrd="1" destOrd="0" presId="urn:microsoft.com/office/officeart/2005/8/layout/hierarchy1"/>
    <dgm:cxn modelId="{3E4000ED-496C-4FF5-A63F-5BE90FD765D9}" type="presParOf" srcId="{0A069003-B496-4378-A469-44D92AC5F725}" destId="{6BFA6767-DA73-41FA-8BE2-34931F57BF7B}" srcOrd="1" destOrd="0" presId="urn:microsoft.com/office/officeart/2005/8/layout/hierarchy1"/>
    <dgm:cxn modelId="{72708ED9-CE61-4CE8-9F6A-0D55248D4B72}" type="presParOf" srcId="{C59700FA-895F-401C-90BE-A6564DCFC8DA}" destId="{C218C6C0-5495-4B7A-B31A-D7E144337A0F}" srcOrd="1" destOrd="0" presId="urn:microsoft.com/office/officeart/2005/8/layout/hierarchy1"/>
    <dgm:cxn modelId="{45D575B5-D045-4FB4-8104-B5BF0C23A008}" type="presParOf" srcId="{C218C6C0-5495-4B7A-B31A-D7E144337A0F}" destId="{4E594044-3E4F-499B-B977-1301672E063A}" srcOrd="0" destOrd="0" presId="urn:microsoft.com/office/officeart/2005/8/layout/hierarchy1"/>
    <dgm:cxn modelId="{25A6C847-6919-4F20-9ABA-133A708CCA23}" type="presParOf" srcId="{4E594044-3E4F-499B-B977-1301672E063A}" destId="{9F4D651C-EF1C-4605-8E18-E381884F075A}" srcOrd="0" destOrd="0" presId="urn:microsoft.com/office/officeart/2005/8/layout/hierarchy1"/>
    <dgm:cxn modelId="{E2F29437-019A-49C5-8CDC-032517567FAD}" type="presParOf" srcId="{4E594044-3E4F-499B-B977-1301672E063A}" destId="{CA4BCB27-A467-4A8E-94EF-BAD8FC400BB6}" srcOrd="1" destOrd="0" presId="urn:microsoft.com/office/officeart/2005/8/layout/hierarchy1"/>
    <dgm:cxn modelId="{AC873DA4-7F63-4ED6-89CE-EEF336DD43C1}" type="presParOf" srcId="{C218C6C0-5495-4B7A-B31A-D7E144337A0F}" destId="{441F2199-FE3E-44AB-B0E1-3C00F580A38F}" srcOrd="1" destOrd="0" presId="urn:microsoft.com/office/officeart/2005/8/layout/hierarchy1"/>
    <dgm:cxn modelId="{6FD2E0A1-E24C-476A-8B6F-6DFDBC75A9CC}" type="presParOf" srcId="{C59700FA-895F-401C-90BE-A6564DCFC8DA}" destId="{483CCD2F-8A81-4203-BA60-2B435655E15D}" srcOrd="2" destOrd="0" presId="urn:microsoft.com/office/officeart/2005/8/layout/hierarchy1"/>
    <dgm:cxn modelId="{212B1B44-AA69-45A4-B301-583C3C91CD4A}" type="presParOf" srcId="{483CCD2F-8A81-4203-BA60-2B435655E15D}" destId="{8FDAD163-F883-4C8D-B7AC-946EA003DFBF}" srcOrd="0" destOrd="0" presId="urn:microsoft.com/office/officeart/2005/8/layout/hierarchy1"/>
    <dgm:cxn modelId="{37567344-4900-406F-A17A-BC102DEF5119}" type="presParOf" srcId="{8FDAD163-F883-4C8D-B7AC-946EA003DFBF}" destId="{E51F958B-4E20-46CF-A6FB-008435E68964}" srcOrd="0" destOrd="0" presId="urn:microsoft.com/office/officeart/2005/8/layout/hierarchy1"/>
    <dgm:cxn modelId="{A304ADBC-6632-4EE7-82DC-0EC2B7D0F21C}" type="presParOf" srcId="{8FDAD163-F883-4C8D-B7AC-946EA003DFBF}" destId="{66DDD5C5-68B4-42CD-9DF3-70BD46340076}" srcOrd="1" destOrd="0" presId="urn:microsoft.com/office/officeart/2005/8/layout/hierarchy1"/>
    <dgm:cxn modelId="{31800F26-E8A3-453C-8DE6-29FAEA23704E}" type="presParOf" srcId="{483CCD2F-8A81-4203-BA60-2B435655E15D}" destId="{2076B4B6-A3AB-49E2-AB07-BC18D093E24C}" srcOrd="1" destOrd="0" presId="urn:microsoft.com/office/officeart/2005/8/layout/hierarchy1"/>
    <dgm:cxn modelId="{9E0679D1-2827-43A0-B338-BFCBC63DA006}" type="presParOf" srcId="{C59700FA-895F-401C-90BE-A6564DCFC8DA}" destId="{1D247E1E-0CCB-4033-8D06-346887036D86}" srcOrd="3" destOrd="0" presId="urn:microsoft.com/office/officeart/2005/8/layout/hierarchy1"/>
    <dgm:cxn modelId="{05B069EF-9694-4554-96D0-D72711AFF0C5}" type="presParOf" srcId="{1D247E1E-0CCB-4033-8D06-346887036D86}" destId="{165D2A2F-A5C0-4F73-BC2C-E75613414D27}" srcOrd="0" destOrd="0" presId="urn:microsoft.com/office/officeart/2005/8/layout/hierarchy1"/>
    <dgm:cxn modelId="{0C68F783-71BB-4AF3-97C9-0EC6A05A8296}" type="presParOf" srcId="{165D2A2F-A5C0-4F73-BC2C-E75613414D27}" destId="{B987D6D2-7593-4C39-9BDA-D1486F6D3C90}" srcOrd="0" destOrd="0" presId="urn:microsoft.com/office/officeart/2005/8/layout/hierarchy1"/>
    <dgm:cxn modelId="{80BB01E6-34D0-4338-BE4B-E28E1734569D}" type="presParOf" srcId="{165D2A2F-A5C0-4F73-BC2C-E75613414D27}" destId="{0DC578CF-1FDF-400E-91FA-F7EBCD1FE48E}" srcOrd="1" destOrd="0" presId="urn:microsoft.com/office/officeart/2005/8/layout/hierarchy1"/>
    <dgm:cxn modelId="{9A732D38-E657-44B7-85C4-9F825D6971EE}" type="presParOf" srcId="{1D247E1E-0CCB-4033-8D06-346887036D86}" destId="{CCAA869D-F479-4D75-9179-D7919D9C393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CCFC697-7176-42D8-8082-CDC03639815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6C1F572-621B-4448-856B-A2F461BB2E95}">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Referral source </a:t>
          </a:r>
          <a:r>
            <a:rPr lang="en-US" b="1">
              <a:latin typeface="Calibri" panose="020F0502020204030204" pitchFamily="34" charset="0"/>
              <a:ea typeface="Calibri" panose="020F0502020204030204" pitchFamily="34" charset="0"/>
              <a:cs typeface="Calibri" panose="020F0502020204030204" pitchFamily="34" charset="0"/>
            </a:rPr>
            <a:t>audit </a:t>
          </a:r>
        </a:p>
      </dgm:t>
    </dgm:pt>
    <dgm:pt modelId="{40564A3B-ACB5-4D27-94FB-89C0855F4773}" type="parTrans" cxnId="{0C0D787F-C311-45B0-A3AB-28CCFD96A8E0}">
      <dgm:prSet/>
      <dgm:spPr/>
      <dgm:t>
        <a:bodyPr/>
        <a:lstStyle/>
        <a:p>
          <a:endParaRPr lang="en-US"/>
        </a:p>
      </dgm:t>
    </dgm:pt>
    <dgm:pt modelId="{324A9C61-7824-40CD-9AD1-AF14CA29A0A2}" type="sibTrans" cxnId="{0C0D787F-C311-45B0-A3AB-28CCFD96A8E0}">
      <dgm:prSet/>
      <dgm:spPr/>
      <dgm:t>
        <a:bodyPr/>
        <a:lstStyle/>
        <a:p>
          <a:endParaRPr lang="en-US"/>
        </a:p>
      </dgm:t>
    </dgm:pt>
    <dgm:pt modelId="{6ACFB21D-0BA7-431B-BB60-455F6C0F42DC}">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End-to-end referral journey </a:t>
          </a:r>
          <a:r>
            <a:rPr lang="en-US" b="1">
              <a:latin typeface="Calibri" panose="020F0502020204030204" pitchFamily="34" charset="0"/>
              <a:ea typeface="Calibri" panose="020F0502020204030204" pitchFamily="34" charset="0"/>
              <a:cs typeface="Calibri" panose="020F0502020204030204" pitchFamily="34" charset="0"/>
            </a:rPr>
            <a:t>mapping </a:t>
          </a:r>
        </a:p>
      </dgm:t>
    </dgm:pt>
    <dgm:pt modelId="{1D747B7E-499D-4043-9EFB-0FC609B90408}" type="parTrans" cxnId="{11FB0557-BD6D-48F0-8ACC-291EE7913960}">
      <dgm:prSet/>
      <dgm:spPr/>
      <dgm:t>
        <a:bodyPr/>
        <a:lstStyle/>
        <a:p>
          <a:endParaRPr lang="en-US"/>
        </a:p>
      </dgm:t>
    </dgm:pt>
    <dgm:pt modelId="{DFF6D610-EA37-404C-B686-D1A2C3E1162E}" type="sibTrans" cxnId="{11FB0557-BD6D-48F0-8ACC-291EE7913960}">
      <dgm:prSet/>
      <dgm:spPr/>
      <dgm:t>
        <a:bodyPr/>
        <a:lstStyle/>
        <a:p>
          <a:endParaRPr lang="en-US"/>
        </a:p>
      </dgm:t>
    </dgm:pt>
    <dgm:pt modelId="{51543A32-65E9-4DAA-A855-04B0926B0665}">
      <dgm:prSet/>
      <dgm:spPr/>
      <dgm:t>
        <a:bodyPr/>
        <a:lstStyle/>
        <a:p>
          <a:r>
            <a:rPr lang="en-US" b="1">
              <a:latin typeface="Calibri" panose="020F0502020204030204" pitchFamily="34" charset="0"/>
              <a:ea typeface="Calibri" panose="020F0502020204030204" pitchFamily="34" charset="0"/>
              <a:cs typeface="Calibri" panose="020F0502020204030204" pitchFamily="34" charset="0"/>
            </a:rPr>
            <a:t>Prioritize</a:t>
          </a:r>
          <a:r>
            <a:rPr lang="en-US">
              <a:latin typeface="Calibri" panose="020F0502020204030204" pitchFamily="34" charset="0"/>
              <a:ea typeface="Calibri" panose="020F0502020204030204" pitchFamily="34" charset="0"/>
              <a:cs typeface="Calibri" panose="020F0502020204030204" pitchFamily="34" charset="0"/>
            </a:rPr>
            <a:t> top 5-7 community partners</a:t>
          </a:r>
        </a:p>
      </dgm:t>
    </dgm:pt>
    <dgm:pt modelId="{9668780D-0F5A-4560-950D-B0BE46B5A574}" type="parTrans" cxnId="{F28C2588-B8C6-4FB9-AC87-2B2074AB70CD}">
      <dgm:prSet/>
      <dgm:spPr/>
      <dgm:t>
        <a:bodyPr/>
        <a:lstStyle/>
        <a:p>
          <a:endParaRPr lang="en-US"/>
        </a:p>
      </dgm:t>
    </dgm:pt>
    <dgm:pt modelId="{FF6A5DEF-9A1E-4193-8F29-D2562E4040CB}" type="sibTrans" cxnId="{F28C2588-B8C6-4FB9-AC87-2B2074AB70CD}">
      <dgm:prSet/>
      <dgm:spPr/>
      <dgm:t>
        <a:bodyPr/>
        <a:lstStyle/>
        <a:p>
          <a:endParaRPr lang="en-US"/>
        </a:p>
      </dgm:t>
    </dgm:pt>
    <dgm:pt modelId="{3E6AAC24-D75F-420A-BE16-BB1DB5B402FB}">
      <dgm:prSet/>
      <dgm:spPr/>
      <dgm:t>
        <a:bodyPr/>
        <a:lstStyle/>
        <a:p>
          <a:r>
            <a:rPr lang="en-US">
              <a:latin typeface="Calibri" panose="020F0502020204030204" pitchFamily="34" charset="0"/>
              <a:ea typeface="Calibri" panose="020F0502020204030204" pitchFamily="34" charset="0"/>
              <a:cs typeface="Calibri" panose="020F0502020204030204" pitchFamily="34" charset="0"/>
            </a:rPr>
            <a:t>Identify referral </a:t>
          </a:r>
          <a:r>
            <a:rPr lang="en-US" b="1">
              <a:latin typeface="Calibri" panose="020F0502020204030204" pitchFamily="34" charset="0"/>
              <a:ea typeface="Calibri" panose="020F0502020204030204" pitchFamily="34" charset="0"/>
              <a:cs typeface="Calibri" panose="020F0502020204030204" pitchFamily="34" charset="0"/>
            </a:rPr>
            <a:t>coordinator</a:t>
          </a:r>
          <a:r>
            <a:rPr lang="en-US">
              <a:latin typeface="Calibri" panose="020F0502020204030204" pitchFamily="34" charset="0"/>
              <a:ea typeface="Calibri" panose="020F0502020204030204" pitchFamily="34" charset="0"/>
              <a:cs typeface="Calibri" panose="020F0502020204030204" pitchFamily="34" charset="0"/>
            </a:rPr>
            <a:t> among staff</a:t>
          </a:r>
        </a:p>
      </dgm:t>
    </dgm:pt>
    <dgm:pt modelId="{68E7E7A8-9012-4AEB-AE2F-72E476AD3014}" type="parTrans" cxnId="{394F3C75-99BF-4C55-83A3-F7DCECBB4CB5}">
      <dgm:prSet/>
      <dgm:spPr/>
      <dgm:t>
        <a:bodyPr/>
        <a:lstStyle/>
        <a:p>
          <a:endParaRPr lang="en-US"/>
        </a:p>
      </dgm:t>
    </dgm:pt>
    <dgm:pt modelId="{580FBC44-D7EA-4DAF-8B51-4CCBC948C27E}" type="sibTrans" cxnId="{394F3C75-99BF-4C55-83A3-F7DCECBB4CB5}">
      <dgm:prSet/>
      <dgm:spPr/>
      <dgm:t>
        <a:bodyPr/>
        <a:lstStyle/>
        <a:p>
          <a:endParaRPr lang="en-US"/>
        </a:p>
      </dgm:t>
    </dgm:pt>
    <dgm:pt modelId="{ABB74A82-687A-4C3A-B4F0-EE6854D8E3A1}" type="pres">
      <dgm:prSet presAssocID="{FCCFC697-7176-42D8-8082-CDC03639815D}" presName="vert0" presStyleCnt="0">
        <dgm:presLayoutVars>
          <dgm:dir/>
          <dgm:animOne val="branch"/>
          <dgm:animLvl val="lvl"/>
        </dgm:presLayoutVars>
      </dgm:prSet>
      <dgm:spPr/>
    </dgm:pt>
    <dgm:pt modelId="{74F02623-90B1-4EF8-AE93-FA674772FCF7}" type="pres">
      <dgm:prSet presAssocID="{D6C1F572-621B-4448-856B-A2F461BB2E95}" presName="thickLine" presStyleLbl="alignNode1" presStyleIdx="0" presStyleCnt="4"/>
      <dgm:spPr/>
    </dgm:pt>
    <dgm:pt modelId="{DA46D951-66C2-4AA2-A2C2-498453A034E7}" type="pres">
      <dgm:prSet presAssocID="{D6C1F572-621B-4448-856B-A2F461BB2E95}" presName="horz1" presStyleCnt="0"/>
      <dgm:spPr/>
    </dgm:pt>
    <dgm:pt modelId="{5A7EF23C-9094-43E0-944E-680A3534D51E}" type="pres">
      <dgm:prSet presAssocID="{D6C1F572-621B-4448-856B-A2F461BB2E95}" presName="tx1" presStyleLbl="revTx" presStyleIdx="0" presStyleCnt="4"/>
      <dgm:spPr/>
    </dgm:pt>
    <dgm:pt modelId="{1724B647-5979-48B4-A5AA-387B0F980F48}" type="pres">
      <dgm:prSet presAssocID="{D6C1F572-621B-4448-856B-A2F461BB2E95}" presName="vert1" presStyleCnt="0"/>
      <dgm:spPr/>
    </dgm:pt>
    <dgm:pt modelId="{87822693-5B0F-4863-B40A-31D50F91D64D}" type="pres">
      <dgm:prSet presAssocID="{6ACFB21D-0BA7-431B-BB60-455F6C0F42DC}" presName="thickLine" presStyleLbl="alignNode1" presStyleIdx="1" presStyleCnt="4"/>
      <dgm:spPr/>
    </dgm:pt>
    <dgm:pt modelId="{6806B988-80CB-4CF9-B416-97FA4D1A4DC8}" type="pres">
      <dgm:prSet presAssocID="{6ACFB21D-0BA7-431B-BB60-455F6C0F42DC}" presName="horz1" presStyleCnt="0"/>
      <dgm:spPr/>
    </dgm:pt>
    <dgm:pt modelId="{0547F21E-9F43-4F5B-901A-036747CD9C1F}" type="pres">
      <dgm:prSet presAssocID="{6ACFB21D-0BA7-431B-BB60-455F6C0F42DC}" presName="tx1" presStyleLbl="revTx" presStyleIdx="1" presStyleCnt="4"/>
      <dgm:spPr/>
    </dgm:pt>
    <dgm:pt modelId="{9BCADD52-4FB1-4FCC-92AB-64F46DC866D1}" type="pres">
      <dgm:prSet presAssocID="{6ACFB21D-0BA7-431B-BB60-455F6C0F42DC}" presName="vert1" presStyleCnt="0"/>
      <dgm:spPr/>
    </dgm:pt>
    <dgm:pt modelId="{F3B5FBD1-5077-4295-A16E-79CD578D376C}" type="pres">
      <dgm:prSet presAssocID="{51543A32-65E9-4DAA-A855-04B0926B0665}" presName="thickLine" presStyleLbl="alignNode1" presStyleIdx="2" presStyleCnt="4"/>
      <dgm:spPr/>
    </dgm:pt>
    <dgm:pt modelId="{8C892177-C93C-4D82-8723-64D62A71A8FC}" type="pres">
      <dgm:prSet presAssocID="{51543A32-65E9-4DAA-A855-04B0926B0665}" presName="horz1" presStyleCnt="0"/>
      <dgm:spPr/>
    </dgm:pt>
    <dgm:pt modelId="{8255FE89-A5DE-4FD7-B306-C8C0839C642E}" type="pres">
      <dgm:prSet presAssocID="{51543A32-65E9-4DAA-A855-04B0926B0665}" presName="tx1" presStyleLbl="revTx" presStyleIdx="2" presStyleCnt="4"/>
      <dgm:spPr/>
    </dgm:pt>
    <dgm:pt modelId="{189626E1-B51A-498D-887F-4C0131970CB7}" type="pres">
      <dgm:prSet presAssocID="{51543A32-65E9-4DAA-A855-04B0926B0665}" presName="vert1" presStyleCnt="0"/>
      <dgm:spPr/>
    </dgm:pt>
    <dgm:pt modelId="{4DDB4704-43F3-4314-8756-E66659FFA2D9}" type="pres">
      <dgm:prSet presAssocID="{3E6AAC24-D75F-420A-BE16-BB1DB5B402FB}" presName="thickLine" presStyleLbl="alignNode1" presStyleIdx="3" presStyleCnt="4"/>
      <dgm:spPr/>
    </dgm:pt>
    <dgm:pt modelId="{4811E958-1D43-41D4-9BA7-90955A55233D}" type="pres">
      <dgm:prSet presAssocID="{3E6AAC24-D75F-420A-BE16-BB1DB5B402FB}" presName="horz1" presStyleCnt="0"/>
      <dgm:spPr/>
    </dgm:pt>
    <dgm:pt modelId="{51C8DBA7-F0FE-4803-9C1B-3DDFFEB60E5B}" type="pres">
      <dgm:prSet presAssocID="{3E6AAC24-D75F-420A-BE16-BB1DB5B402FB}" presName="tx1" presStyleLbl="revTx" presStyleIdx="3" presStyleCnt="4"/>
      <dgm:spPr/>
    </dgm:pt>
    <dgm:pt modelId="{F8DE2A16-326C-4042-828B-A71C49BE31AF}" type="pres">
      <dgm:prSet presAssocID="{3E6AAC24-D75F-420A-BE16-BB1DB5B402FB}" presName="vert1" presStyleCnt="0"/>
      <dgm:spPr/>
    </dgm:pt>
  </dgm:ptLst>
  <dgm:cxnLst>
    <dgm:cxn modelId="{394F3C75-99BF-4C55-83A3-F7DCECBB4CB5}" srcId="{FCCFC697-7176-42D8-8082-CDC03639815D}" destId="{3E6AAC24-D75F-420A-BE16-BB1DB5B402FB}" srcOrd="3" destOrd="0" parTransId="{68E7E7A8-9012-4AEB-AE2F-72E476AD3014}" sibTransId="{580FBC44-D7EA-4DAF-8B51-4CCBC948C27E}"/>
    <dgm:cxn modelId="{11FB0557-BD6D-48F0-8ACC-291EE7913960}" srcId="{FCCFC697-7176-42D8-8082-CDC03639815D}" destId="{6ACFB21D-0BA7-431B-BB60-455F6C0F42DC}" srcOrd="1" destOrd="0" parTransId="{1D747B7E-499D-4043-9EFB-0FC609B90408}" sibTransId="{DFF6D610-EA37-404C-B686-D1A2C3E1162E}"/>
    <dgm:cxn modelId="{A6DEB67C-1C8F-4652-954D-3EB9298EB525}" type="presOf" srcId="{6ACFB21D-0BA7-431B-BB60-455F6C0F42DC}" destId="{0547F21E-9F43-4F5B-901A-036747CD9C1F}" srcOrd="0" destOrd="0" presId="urn:microsoft.com/office/officeart/2008/layout/LinedList"/>
    <dgm:cxn modelId="{0C0D787F-C311-45B0-A3AB-28CCFD96A8E0}" srcId="{FCCFC697-7176-42D8-8082-CDC03639815D}" destId="{D6C1F572-621B-4448-856B-A2F461BB2E95}" srcOrd="0" destOrd="0" parTransId="{40564A3B-ACB5-4D27-94FB-89C0855F4773}" sibTransId="{324A9C61-7824-40CD-9AD1-AF14CA29A0A2}"/>
    <dgm:cxn modelId="{F28C2588-B8C6-4FB9-AC87-2B2074AB70CD}" srcId="{FCCFC697-7176-42D8-8082-CDC03639815D}" destId="{51543A32-65E9-4DAA-A855-04B0926B0665}" srcOrd="2" destOrd="0" parTransId="{9668780D-0F5A-4560-950D-B0BE46B5A574}" sibTransId="{FF6A5DEF-9A1E-4193-8F29-D2562E4040CB}"/>
    <dgm:cxn modelId="{2072F19C-7626-4570-B2C6-C220AF83DEC0}" type="presOf" srcId="{FCCFC697-7176-42D8-8082-CDC03639815D}" destId="{ABB74A82-687A-4C3A-B4F0-EE6854D8E3A1}" srcOrd="0" destOrd="0" presId="urn:microsoft.com/office/officeart/2008/layout/LinedList"/>
    <dgm:cxn modelId="{2D939E9D-6B44-444B-9E38-6AEFDAE919E4}" type="presOf" srcId="{51543A32-65E9-4DAA-A855-04B0926B0665}" destId="{8255FE89-A5DE-4FD7-B306-C8C0839C642E}" srcOrd="0" destOrd="0" presId="urn:microsoft.com/office/officeart/2008/layout/LinedList"/>
    <dgm:cxn modelId="{AB3401B8-622C-44CA-90B9-BE332249BDBD}" type="presOf" srcId="{3E6AAC24-D75F-420A-BE16-BB1DB5B402FB}" destId="{51C8DBA7-F0FE-4803-9C1B-3DDFFEB60E5B}" srcOrd="0" destOrd="0" presId="urn:microsoft.com/office/officeart/2008/layout/LinedList"/>
    <dgm:cxn modelId="{124D5FE4-2E2B-4B47-8D27-05829D72DCD8}" type="presOf" srcId="{D6C1F572-621B-4448-856B-A2F461BB2E95}" destId="{5A7EF23C-9094-43E0-944E-680A3534D51E}" srcOrd="0" destOrd="0" presId="urn:microsoft.com/office/officeart/2008/layout/LinedList"/>
    <dgm:cxn modelId="{E6EDDEA5-8360-4C81-85FF-141707ABFC98}" type="presParOf" srcId="{ABB74A82-687A-4C3A-B4F0-EE6854D8E3A1}" destId="{74F02623-90B1-4EF8-AE93-FA674772FCF7}" srcOrd="0" destOrd="0" presId="urn:microsoft.com/office/officeart/2008/layout/LinedList"/>
    <dgm:cxn modelId="{DD3A8E27-9CBE-4BD5-8634-69EDB8A1A674}" type="presParOf" srcId="{ABB74A82-687A-4C3A-B4F0-EE6854D8E3A1}" destId="{DA46D951-66C2-4AA2-A2C2-498453A034E7}" srcOrd="1" destOrd="0" presId="urn:microsoft.com/office/officeart/2008/layout/LinedList"/>
    <dgm:cxn modelId="{7A25D1B9-37DA-4057-8116-6FEA61292AC7}" type="presParOf" srcId="{DA46D951-66C2-4AA2-A2C2-498453A034E7}" destId="{5A7EF23C-9094-43E0-944E-680A3534D51E}" srcOrd="0" destOrd="0" presId="urn:microsoft.com/office/officeart/2008/layout/LinedList"/>
    <dgm:cxn modelId="{D4E408E5-027F-4E54-BD32-D01772ABBB70}" type="presParOf" srcId="{DA46D951-66C2-4AA2-A2C2-498453A034E7}" destId="{1724B647-5979-48B4-A5AA-387B0F980F48}" srcOrd="1" destOrd="0" presId="urn:microsoft.com/office/officeart/2008/layout/LinedList"/>
    <dgm:cxn modelId="{5B8A399F-A49C-44A3-87DC-E35AD1587D94}" type="presParOf" srcId="{ABB74A82-687A-4C3A-B4F0-EE6854D8E3A1}" destId="{87822693-5B0F-4863-B40A-31D50F91D64D}" srcOrd="2" destOrd="0" presId="urn:microsoft.com/office/officeart/2008/layout/LinedList"/>
    <dgm:cxn modelId="{25DEA0FB-8C3B-45E5-8C92-A3DDA94F0C52}" type="presParOf" srcId="{ABB74A82-687A-4C3A-B4F0-EE6854D8E3A1}" destId="{6806B988-80CB-4CF9-B416-97FA4D1A4DC8}" srcOrd="3" destOrd="0" presId="urn:microsoft.com/office/officeart/2008/layout/LinedList"/>
    <dgm:cxn modelId="{7C8C4D1A-17BA-4146-9255-546D94AAA980}" type="presParOf" srcId="{6806B988-80CB-4CF9-B416-97FA4D1A4DC8}" destId="{0547F21E-9F43-4F5B-901A-036747CD9C1F}" srcOrd="0" destOrd="0" presId="urn:microsoft.com/office/officeart/2008/layout/LinedList"/>
    <dgm:cxn modelId="{AF29DE78-19A3-41EE-83DA-9120F48D0DF8}" type="presParOf" srcId="{6806B988-80CB-4CF9-B416-97FA4D1A4DC8}" destId="{9BCADD52-4FB1-4FCC-92AB-64F46DC866D1}" srcOrd="1" destOrd="0" presId="urn:microsoft.com/office/officeart/2008/layout/LinedList"/>
    <dgm:cxn modelId="{573508F7-4A62-4A3B-871A-23E2483B7798}" type="presParOf" srcId="{ABB74A82-687A-4C3A-B4F0-EE6854D8E3A1}" destId="{F3B5FBD1-5077-4295-A16E-79CD578D376C}" srcOrd="4" destOrd="0" presId="urn:microsoft.com/office/officeart/2008/layout/LinedList"/>
    <dgm:cxn modelId="{4D824230-4640-46A9-9DAC-D1389293E407}" type="presParOf" srcId="{ABB74A82-687A-4C3A-B4F0-EE6854D8E3A1}" destId="{8C892177-C93C-4D82-8723-64D62A71A8FC}" srcOrd="5" destOrd="0" presId="urn:microsoft.com/office/officeart/2008/layout/LinedList"/>
    <dgm:cxn modelId="{E55A45D0-866E-415B-85E4-C73CBF34C31C}" type="presParOf" srcId="{8C892177-C93C-4D82-8723-64D62A71A8FC}" destId="{8255FE89-A5DE-4FD7-B306-C8C0839C642E}" srcOrd="0" destOrd="0" presId="urn:microsoft.com/office/officeart/2008/layout/LinedList"/>
    <dgm:cxn modelId="{D794D687-459B-4801-8B9E-517FD5F6036B}" type="presParOf" srcId="{8C892177-C93C-4D82-8723-64D62A71A8FC}" destId="{189626E1-B51A-498D-887F-4C0131970CB7}" srcOrd="1" destOrd="0" presId="urn:microsoft.com/office/officeart/2008/layout/LinedList"/>
    <dgm:cxn modelId="{E53CBD16-86CA-4FB6-BD17-0864BFFE40B0}" type="presParOf" srcId="{ABB74A82-687A-4C3A-B4F0-EE6854D8E3A1}" destId="{4DDB4704-43F3-4314-8756-E66659FFA2D9}" srcOrd="6" destOrd="0" presId="urn:microsoft.com/office/officeart/2008/layout/LinedList"/>
    <dgm:cxn modelId="{1A336A27-274E-4D20-9D4F-968E5A76AF2F}" type="presParOf" srcId="{ABB74A82-687A-4C3A-B4F0-EE6854D8E3A1}" destId="{4811E958-1D43-41D4-9BA7-90955A55233D}" srcOrd="7" destOrd="0" presId="urn:microsoft.com/office/officeart/2008/layout/LinedList"/>
    <dgm:cxn modelId="{D5270289-B1E9-48F0-902D-3AC7C129903E}" type="presParOf" srcId="{4811E958-1D43-41D4-9BA7-90955A55233D}" destId="{51C8DBA7-F0FE-4803-9C1B-3DDFFEB60E5B}" srcOrd="0" destOrd="0" presId="urn:microsoft.com/office/officeart/2008/layout/LinedList"/>
    <dgm:cxn modelId="{320A0829-64F4-45A1-9D6C-35472D35A62E}" type="presParOf" srcId="{4811E958-1D43-41D4-9BA7-90955A55233D}" destId="{F8DE2A16-326C-4042-828B-A71C49BE31A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CCFC697-7176-42D8-8082-CDC03639815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6C1F572-621B-4448-856B-A2F461BB2E95}">
      <dgm:prSet/>
      <dgm:spPr/>
      <dgm:t>
        <a:bodyPr/>
        <a:lstStyle/>
        <a:p>
          <a:r>
            <a:rPr lang="en-US">
              <a:solidFill>
                <a:srgbClr val="003594"/>
              </a:solidFill>
              <a:latin typeface="Calibri"/>
              <a:ea typeface="Calibri"/>
              <a:cs typeface="Calibri"/>
            </a:rPr>
            <a:t>Draft and execute </a:t>
          </a:r>
          <a:r>
            <a:rPr lang="en-US" b="1">
              <a:solidFill>
                <a:srgbClr val="003594"/>
              </a:solidFill>
              <a:latin typeface="Calibri"/>
              <a:ea typeface="Calibri"/>
              <a:cs typeface="Calibri"/>
            </a:rPr>
            <a:t>MOU</a:t>
          </a:r>
          <a:r>
            <a:rPr lang="en-US">
              <a:solidFill>
                <a:srgbClr val="003594"/>
              </a:solidFill>
              <a:latin typeface="Calibri"/>
              <a:ea typeface="Calibri"/>
              <a:cs typeface="Calibri"/>
            </a:rPr>
            <a:t> templates </a:t>
          </a:r>
          <a:endParaRPr lang="en-US">
            <a:latin typeface="Calibri"/>
            <a:ea typeface="Calibri"/>
            <a:cs typeface="Calibri"/>
          </a:endParaRPr>
        </a:p>
      </dgm:t>
    </dgm:pt>
    <dgm:pt modelId="{40564A3B-ACB5-4D27-94FB-89C0855F4773}" type="parTrans" cxnId="{0C0D787F-C311-45B0-A3AB-28CCFD96A8E0}">
      <dgm:prSet/>
      <dgm:spPr/>
      <dgm:t>
        <a:bodyPr/>
        <a:lstStyle/>
        <a:p>
          <a:endParaRPr lang="en-US"/>
        </a:p>
      </dgm:t>
    </dgm:pt>
    <dgm:pt modelId="{324A9C61-7824-40CD-9AD1-AF14CA29A0A2}" type="sibTrans" cxnId="{0C0D787F-C311-45B0-A3AB-28CCFD96A8E0}">
      <dgm:prSet/>
      <dgm:spPr/>
      <dgm:t>
        <a:bodyPr/>
        <a:lstStyle/>
        <a:p>
          <a:endParaRPr lang="en-US"/>
        </a:p>
      </dgm:t>
    </dgm:pt>
    <dgm:pt modelId="{ED2B51C0-9840-4D3A-9995-7A9A21E846F3}">
      <dgm:prSet/>
      <dgm:spPr/>
      <dgm:t>
        <a:bodyPr/>
        <a:lstStyle/>
        <a:p>
          <a:r>
            <a:rPr lang="en-US">
              <a:solidFill>
                <a:srgbClr val="003594"/>
              </a:solidFill>
              <a:latin typeface="Calibri"/>
              <a:ea typeface="Calibri"/>
              <a:cs typeface="Calibri"/>
            </a:rPr>
            <a:t>Build or update</a:t>
          </a:r>
          <a:r>
            <a:rPr lang="en-US" b="1">
              <a:solidFill>
                <a:srgbClr val="003594"/>
              </a:solidFill>
              <a:latin typeface="Calibri"/>
              <a:ea typeface="Calibri"/>
              <a:cs typeface="Calibri"/>
            </a:rPr>
            <a:t> EHR referral</a:t>
          </a:r>
          <a:r>
            <a:rPr lang="en-US">
              <a:solidFill>
                <a:srgbClr val="003594"/>
              </a:solidFill>
              <a:latin typeface="Calibri"/>
              <a:ea typeface="Calibri"/>
              <a:cs typeface="Calibri"/>
            </a:rPr>
            <a:t> order sets </a:t>
          </a:r>
        </a:p>
      </dgm:t>
    </dgm:pt>
    <dgm:pt modelId="{F0A5C8EB-B743-4344-974F-561D70115380}" type="parTrans" cxnId="{EEEFEB90-0B59-4EF4-876A-87EF2582BFAD}">
      <dgm:prSet/>
      <dgm:spPr/>
      <dgm:t>
        <a:bodyPr/>
        <a:lstStyle/>
        <a:p>
          <a:endParaRPr lang="en-US"/>
        </a:p>
      </dgm:t>
    </dgm:pt>
    <dgm:pt modelId="{FF7966E8-BD83-496F-8AB3-BD137DE35496}" type="sibTrans" cxnId="{EEEFEB90-0B59-4EF4-876A-87EF2582BFAD}">
      <dgm:prSet/>
      <dgm:spPr/>
      <dgm:t>
        <a:bodyPr/>
        <a:lstStyle/>
        <a:p>
          <a:endParaRPr lang="en-US"/>
        </a:p>
      </dgm:t>
    </dgm:pt>
    <dgm:pt modelId="{C7C71F3C-57CC-450F-A5D8-CB4E67FCABFD}">
      <dgm:prSet/>
      <dgm:spPr/>
      <dgm:t>
        <a:bodyPr/>
        <a:lstStyle/>
        <a:p>
          <a:r>
            <a:rPr lang="en-US">
              <a:solidFill>
                <a:srgbClr val="003594"/>
              </a:solidFill>
              <a:latin typeface="Calibri"/>
              <a:ea typeface="Calibri"/>
              <a:cs typeface="Calibri"/>
            </a:rPr>
            <a:t>Set up basic </a:t>
          </a:r>
          <a:r>
            <a:rPr lang="en-US" b="1">
              <a:solidFill>
                <a:srgbClr val="003594"/>
              </a:solidFill>
              <a:latin typeface="Calibri"/>
              <a:ea typeface="Calibri"/>
              <a:cs typeface="Calibri"/>
            </a:rPr>
            <a:t>referral tracking</a:t>
          </a:r>
          <a:r>
            <a:rPr lang="en-US">
              <a:solidFill>
                <a:srgbClr val="003594"/>
              </a:solidFill>
              <a:latin typeface="Calibri"/>
              <a:ea typeface="Calibri"/>
              <a:cs typeface="Calibri"/>
            </a:rPr>
            <a:t> dashboard</a:t>
          </a:r>
        </a:p>
      </dgm:t>
    </dgm:pt>
    <dgm:pt modelId="{C290B4A5-7C34-4B7F-8E71-5917BB51356B}" type="parTrans" cxnId="{915B2D93-15D0-45DF-BFF5-757504FA6BD5}">
      <dgm:prSet/>
      <dgm:spPr/>
      <dgm:t>
        <a:bodyPr/>
        <a:lstStyle/>
        <a:p>
          <a:endParaRPr lang="en-US"/>
        </a:p>
      </dgm:t>
    </dgm:pt>
    <dgm:pt modelId="{BD1A4E35-F589-49C9-97C1-52175E16EE58}" type="sibTrans" cxnId="{915B2D93-15D0-45DF-BFF5-757504FA6BD5}">
      <dgm:prSet/>
      <dgm:spPr/>
      <dgm:t>
        <a:bodyPr/>
        <a:lstStyle/>
        <a:p>
          <a:endParaRPr lang="en-US"/>
        </a:p>
      </dgm:t>
    </dgm:pt>
    <dgm:pt modelId="{E5563533-44E5-491D-A969-44665A03165F}">
      <dgm:prSet/>
      <dgm:spPr/>
      <dgm:t>
        <a:bodyPr/>
        <a:lstStyle/>
        <a:p>
          <a:r>
            <a:rPr lang="en-US">
              <a:solidFill>
                <a:srgbClr val="003594"/>
              </a:solidFill>
              <a:latin typeface="Calibri"/>
              <a:ea typeface="Calibri"/>
              <a:cs typeface="Calibri"/>
            </a:rPr>
            <a:t>Develop or update</a:t>
          </a:r>
          <a:r>
            <a:rPr lang="en-US" b="1">
              <a:solidFill>
                <a:srgbClr val="003594"/>
              </a:solidFill>
              <a:latin typeface="Calibri"/>
              <a:ea typeface="Calibri"/>
              <a:cs typeface="Calibri"/>
            </a:rPr>
            <a:t> client-facing </a:t>
          </a:r>
          <a:r>
            <a:rPr lang="en-US">
              <a:solidFill>
                <a:srgbClr val="003594"/>
              </a:solidFill>
              <a:latin typeface="Calibri"/>
              <a:ea typeface="Calibri"/>
              <a:cs typeface="Calibri"/>
            </a:rPr>
            <a:t>intake materials </a:t>
          </a:r>
        </a:p>
      </dgm:t>
    </dgm:pt>
    <dgm:pt modelId="{659C699A-B9E4-4821-8790-3726486DB5A5}" type="parTrans" cxnId="{ED692A5E-BA56-4574-82D3-7CA7DEE537E3}">
      <dgm:prSet/>
      <dgm:spPr/>
      <dgm:t>
        <a:bodyPr/>
        <a:lstStyle/>
        <a:p>
          <a:endParaRPr lang="en-US"/>
        </a:p>
      </dgm:t>
    </dgm:pt>
    <dgm:pt modelId="{F83F9891-6986-43C8-A590-0CD1DB51C9D2}" type="sibTrans" cxnId="{ED692A5E-BA56-4574-82D3-7CA7DEE537E3}">
      <dgm:prSet/>
      <dgm:spPr/>
      <dgm:t>
        <a:bodyPr/>
        <a:lstStyle/>
        <a:p>
          <a:endParaRPr lang="en-US"/>
        </a:p>
      </dgm:t>
    </dgm:pt>
    <dgm:pt modelId="{ABB74A82-687A-4C3A-B4F0-EE6854D8E3A1}" type="pres">
      <dgm:prSet presAssocID="{FCCFC697-7176-42D8-8082-CDC03639815D}" presName="vert0" presStyleCnt="0">
        <dgm:presLayoutVars>
          <dgm:dir/>
          <dgm:animOne val="branch"/>
          <dgm:animLvl val="lvl"/>
        </dgm:presLayoutVars>
      </dgm:prSet>
      <dgm:spPr/>
    </dgm:pt>
    <dgm:pt modelId="{74F02623-90B1-4EF8-AE93-FA674772FCF7}" type="pres">
      <dgm:prSet presAssocID="{D6C1F572-621B-4448-856B-A2F461BB2E95}" presName="thickLine" presStyleLbl="alignNode1" presStyleIdx="0" presStyleCnt="4"/>
      <dgm:spPr/>
    </dgm:pt>
    <dgm:pt modelId="{DA46D951-66C2-4AA2-A2C2-498453A034E7}" type="pres">
      <dgm:prSet presAssocID="{D6C1F572-621B-4448-856B-A2F461BB2E95}" presName="horz1" presStyleCnt="0"/>
      <dgm:spPr/>
    </dgm:pt>
    <dgm:pt modelId="{5A7EF23C-9094-43E0-944E-680A3534D51E}" type="pres">
      <dgm:prSet presAssocID="{D6C1F572-621B-4448-856B-A2F461BB2E95}" presName="tx1" presStyleLbl="revTx" presStyleIdx="0" presStyleCnt="4"/>
      <dgm:spPr/>
    </dgm:pt>
    <dgm:pt modelId="{1724B647-5979-48B4-A5AA-387B0F980F48}" type="pres">
      <dgm:prSet presAssocID="{D6C1F572-621B-4448-856B-A2F461BB2E95}" presName="vert1" presStyleCnt="0"/>
      <dgm:spPr/>
    </dgm:pt>
    <dgm:pt modelId="{9E2EF0AD-84ED-4E2B-A92D-3F4F90F8612B}" type="pres">
      <dgm:prSet presAssocID="{ED2B51C0-9840-4D3A-9995-7A9A21E846F3}" presName="thickLine" presStyleLbl="alignNode1" presStyleIdx="1" presStyleCnt="4"/>
      <dgm:spPr/>
    </dgm:pt>
    <dgm:pt modelId="{3BB9101A-2213-4466-BD30-B22E6D55A1BE}" type="pres">
      <dgm:prSet presAssocID="{ED2B51C0-9840-4D3A-9995-7A9A21E846F3}" presName="horz1" presStyleCnt="0"/>
      <dgm:spPr/>
    </dgm:pt>
    <dgm:pt modelId="{C65D56A9-560D-4606-99AD-A9903961B8F6}" type="pres">
      <dgm:prSet presAssocID="{ED2B51C0-9840-4D3A-9995-7A9A21E846F3}" presName="tx1" presStyleLbl="revTx" presStyleIdx="1" presStyleCnt="4"/>
      <dgm:spPr/>
    </dgm:pt>
    <dgm:pt modelId="{0EB5D204-4947-4ED7-924C-493190677BD6}" type="pres">
      <dgm:prSet presAssocID="{ED2B51C0-9840-4D3A-9995-7A9A21E846F3}" presName="vert1" presStyleCnt="0"/>
      <dgm:spPr/>
    </dgm:pt>
    <dgm:pt modelId="{ACA4D15F-5A20-4BA1-BDF4-7044CE2C4D16}" type="pres">
      <dgm:prSet presAssocID="{C7C71F3C-57CC-450F-A5D8-CB4E67FCABFD}" presName="thickLine" presStyleLbl="alignNode1" presStyleIdx="2" presStyleCnt="4"/>
      <dgm:spPr/>
    </dgm:pt>
    <dgm:pt modelId="{D54907F2-3554-40B3-863A-1DD68B991877}" type="pres">
      <dgm:prSet presAssocID="{C7C71F3C-57CC-450F-A5D8-CB4E67FCABFD}" presName="horz1" presStyleCnt="0"/>
      <dgm:spPr/>
    </dgm:pt>
    <dgm:pt modelId="{EA081CA8-A40D-4526-BF0F-867FA7D2F0D7}" type="pres">
      <dgm:prSet presAssocID="{C7C71F3C-57CC-450F-A5D8-CB4E67FCABFD}" presName="tx1" presStyleLbl="revTx" presStyleIdx="2" presStyleCnt="4"/>
      <dgm:spPr/>
    </dgm:pt>
    <dgm:pt modelId="{B552E2C9-0390-45B2-966E-D0E2EFAE2611}" type="pres">
      <dgm:prSet presAssocID="{C7C71F3C-57CC-450F-A5D8-CB4E67FCABFD}" presName="vert1" presStyleCnt="0"/>
      <dgm:spPr/>
    </dgm:pt>
    <dgm:pt modelId="{A0446414-F486-45DF-AB57-5E728CBF8643}" type="pres">
      <dgm:prSet presAssocID="{E5563533-44E5-491D-A969-44665A03165F}" presName="thickLine" presStyleLbl="alignNode1" presStyleIdx="3" presStyleCnt="4"/>
      <dgm:spPr/>
    </dgm:pt>
    <dgm:pt modelId="{87F6C94D-9409-4EA8-8CD2-EA65AD7060C1}" type="pres">
      <dgm:prSet presAssocID="{E5563533-44E5-491D-A969-44665A03165F}" presName="horz1" presStyleCnt="0"/>
      <dgm:spPr/>
    </dgm:pt>
    <dgm:pt modelId="{4EBEF4A6-68E7-41D8-972B-6A58F122CAB9}" type="pres">
      <dgm:prSet presAssocID="{E5563533-44E5-491D-A969-44665A03165F}" presName="tx1" presStyleLbl="revTx" presStyleIdx="3" presStyleCnt="4"/>
      <dgm:spPr/>
    </dgm:pt>
    <dgm:pt modelId="{8CB9F2BD-F14C-4444-BD3D-C91D8FB70079}" type="pres">
      <dgm:prSet presAssocID="{E5563533-44E5-491D-A969-44665A03165F}" presName="vert1" presStyleCnt="0"/>
      <dgm:spPr/>
    </dgm:pt>
  </dgm:ptLst>
  <dgm:cxnLst>
    <dgm:cxn modelId="{5CEC9417-1BB6-4308-AE34-E86D884A90AA}" type="presOf" srcId="{E5563533-44E5-491D-A969-44665A03165F}" destId="{4EBEF4A6-68E7-41D8-972B-6A58F122CAB9}" srcOrd="0" destOrd="0" presId="urn:microsoft.com/office/officeart/2008/layout/LinedList"/>
    <dgm:cxn modelId="{ED692A5E-BA56-4574-82D3-7CA7DEE537E3}" srcId="{FCCFC697-7176-42D8-8082-CDC03639815D}" destId="{E5563533-44E5-491D-A969-44665A03165F}" srcOrd="3" destOrd="0" parTransId="{659C699A-B9E4-4821-8790-3726486DB5A5}" sibTransId="{F83F9891-6986-43C8-A590-0CD1DB51C9D2}"/>
    <dgm:cxn modelId="{0C0D787F-C311-45B0-A3AB-28CCFD96A8E0}" srcId="{FCCFC697-7176-42D8-8082-CDC03639815D}" destId="{D6C1F572-621B-4448-856B-A2F461BB2E95}" srcOrd="0" destOrd="0" parTransId="{40564A3B-ACB5-4D27-94FB-89C0855F4773}" sibTransId="{324A9C61-7824-40CD-9AD1-AF14CA29A0A2}"/>
    <dgm:cxn modelId="{EEEFEB90-0B59-4EF4-876A-87EF2582BFAD}" srcId="{FCCFC697-7176-42D8-8082-CDC03639815D}" destId="{ED2B51C0-9840-4D3A-9995-7A9A21E846F3}" srcOrd="1" destOrd="0" parTransId="{F0A5C8EB-B743-4344-974F-561D70115380}" sibTransId="{FF7966E8-BD83-496F-8AB3-BD137DE35496}"/>
    <dgm:cxn modelId="{915B2D93-15D0-45DF-BFF5-757504FA6BD5}" srcId="{FCCFC697-7176-42D8-8082-CDC03639815D}" destId="{C7C71F3C-57CC-450F-A5D8-CB4E67FCABFD}" srcOrd="2" destOrd="0" parTransId="{C290B4A5-7C34-4B7F-8E71-5917BB51356B}" sibTransId="{BD1A4E35-F589-49C9-97C1-52175E16EE58}"/>
    <dgm:cxn modelId="{2072F19C-7626-4570-B2C6-C220AF83DEC0}" type="presOf" srcId="{FCCFC697-7176-42D8-8082-CDC03639815D}" destId="{ABB74A82-687A-4C3A-B4F0-EE6854D8E3A1}" srcOrd="0" destOrd="0" presId="urn:microsoft.com/office/officeart/2008/layout/LinedList"/>
    <dgm:cxn modelId="{2E91C4AF-6FA0-4FF1-BD25-32E946A28121}" type="presOf" srcId="{C7C71F3C-57CC-450F-A5D8-CB4E67FCABFD}" destId="{EA081CA8-A40D-4526-BF0F-867FA7D2F0D7}" srcOrd="0" destOrd="0" presId="urn:microsoft.com/office/officeart/2008/layout/LinedList"/>
    <dgm:cxn modelId="{799153D2-E70F-4DA4-B2FF-3BDAA1C746A2}" type="presOf" srcId="{ED2B51C0-9840-4D3A-9995-7A9A21E846F3}" destId="{C65D56A9-560D-4606-99AD-A9903961B8F6}" srcOrd="0" destOrd="0" presId="urn:microsoft.com/office/officeart/2008/layout/LinedList"/>
    <dgm:cxn modelId="{124D5FE4-2E2B-4B47-8D27-05829D72DCD8}" type="presOf" srcId="{D6C1F572-621B-4448-856B-A2F461BB2E95}" destId="{5A7EF23C-9094-43E0-944E-680A3534D51E}" srcOrd="0" destOrd="0" presId="urn:microsoft.com/office/officeart/2008/layout/LinedList"/>
    <dgm:cxn modelId="{E6EDDEA5-8360-4C81-85FF-141707ABFC98}" type="presParOf" srcId="{ABB74A82-687A-4C3A-B4F0-EE6854D8E3A1}" destId="{74F02623-90B1-4EF8-AE93-FA674772FCF7}" srcOrd="0" destOrd="0" presId="urn:microsoft.com/office/officeart/2008/layout/LinedList"/>
    <dgm:cxn modelId="{DD3A8E27-9CBE-4BD5-8634-69EDB8A1A674}" type="presParOf" srcId="{ABB74A82-687A-4C3A-B4F0-EE6854D8E3A1}" destId="{DA46D951-66C2-4AA2-A2C2-498453A034E7}" srcOrd="1" destOrd="0" presId="urn:microsoft.com/office/officeart/2008/layout/LinedList"/>
    <dgm:cxn modelId="{7A25D1B9-37DA-4057-8116-6FEA61292AC7}" type="presParOf" srcId="{DA46D951-66C2-4AA2-A2C2-498453A034E7}" destId="{5A7EF23C-9094-43E0-944E-680A3534D51E}" srcOrd="0" destOrd="0" presId="urn:microsoft.com/office/officeart/2008/layout/LinedList"/>
    <dgm:cxn modelId="{D4E408E5-027F-4E54-BD32-D01772ABBB70}" type="presParOf" srcId="{DA46D951-66C2-4AA2-A2C2-498453A034E7}" destId="{1724B647-5979-48B4-A5AA-387B0F980F48}" srcOrd="1" destOrd="0" presId="urn:microsoft.com/office/officeart/2008/layout/LinedList"/>
    <dgm:cxn modelId="{D63FB5E1-7886-41A6-911D-E9AFD444DA96}" type="presParOf" srcId="{ABB74A82-687A-4C3A-B4F0-EE6854D8E3A1}" destId="{9E2EF0AD-84ED-4E2B-A92D-3F4F90F8612B}" srcOrd="2" destOrd="0" presId="urn:microsoft.com/office/officeart/2008/layout/LinedList"/>
    <dgm:cxn modelId="{091607B4-DED5-4BDF-B21C-4C421B48EF78}" type="presParOf" srcId="{ABB74A82-687A-4C3A-B4F0-EE6854D8E3A1}" destId="{3BB9101A-2213-4466-BD30-B22E6D55A1BE}" srcOrd="3" destOrd="0" presId="urn:microsoft.com/office/officeart/2008/layout/LinedList"/>
    <dgm:cxn modelId="{74927F41-AA9F-48CD-89C2-5E8D60A7579F}" type="presParOf" srcId="{3BB9101A-2213-4466-BD30-B22E6D55A1BE}" destId="{C65D56A9-560D-4606-99AD-A9903961B8F6}" srcOrd="0" destOrd="0" presId="urn:microsoft.com/office/officeart/2008/layout/LinedList"/>
    <dgm:cxn modelId="{915039C4-33FA-4085-B1DB-BEAE5DEEE237}" type="presParOf" srcId="{3BB9101A-2213-4466-BD30-B22E6D55A1BE}" destId="{0EB5D204-4947-4ED7-924C-493190677BD6}" srcOrd="1" destOrd="0" presId="urn:microsoft.com/office/officeart/2008/layout/LinedList"/>
    <dgm:cxn modelId="{FA42047D-AF2D-40E5-8B6D-33E2366B244A}" type="presParOf" srcId="{ABB74A82-687A-4C3A-B4F0-EE6854D8E3A1}" destId="{ACA4D15F-5A20-4BA1-BDF4-7044CE2C4D16}" srcOrd="4" destOrd="0" presId="urn:microsoft.com/office/officeart/2008/layout/LinedList"/>
    <dgm:cxn modelId="{B9FCD1CB-248C-40BC-8CBC-8CC9375F9F09}" type="presParOf" srcId="{ABB74A82-687A-4C3A-B4F0-EE6854D8E3A1}" destId="{D54907F2-3554-40B3-863A-1DD68B991877}" srcOrd="5" destOrd="0" presId="urn:microsoft.com/office/officeart/2008/layout/LinedList"/>
    <dgm:cxn modelId="{00044D8A-B4D2-456C-8810-540720A4495D}" type="presParOf" srcId="{D54907F2-3554-40B3-863A-1DD68B991877}" destId="{EA081CA8-A40D-4526-BF0F-867FA7D2F0D7}" srcOrd="0" destOrd="0" presId="urn:microsoft.com/office/officeart/2008/layout/LinedList"/>
    <dgm:cxn modelId="{E48E7AC5-76D9-438B-A6EB-3E59AAF6EBD1}" type="presParOf" srcId="{D54907F2-3554-40B3-863A-1DD68B991877}" destId="{B552E2C9-0390-45B2-966E-D0E2EFAE2611}" srcOrd="1" destOrd="0" presId="urn:microsoft.com/office/officeart/2008/layout/LinedList"/>
    <dgm:cxn modelId="{D20FB2AB-7EEE-4878-963F-1C69A9338DCA}" type="presParOf" srcId="{ABB74A82-687A-4C3A-B4F0-EE6854D8E3A1}" destId="{A0446414-F486-45DF-AB57-5E728CBF8643}" srcOrd="6" destOrd="0" presId="urn:microsoft.com/office/officeart/2008/layout/LinedList"/>
    <dgm:cxn modelId="{199C2AF4-37BD-4350-9842-FA0EB956006C}" type="presParOf" srcId="{ABB74A82-687A-4C3A-B4F0-EE6854D8E3A1}" destId="{87F6C94D-9409-4EA8-8CD2-EA65AD7060C1}" srcOrd="7" destOrd="0" presId="urn:microsoft.com/office/officeart/2008/layout/LinedList"/>
    <dgm:cxn modelId="{ACFC0447-44F5-40D8-BE47-7303C13D550A}" type="presParOf" srcId="{87F6C94D-9409-4EA8-8CD2-EA65AD7060C1}" destId="{4EBEF4A6-68E7-41D8-972B-6A58F122CAB9}" srcOrd="0" destOrd="0" presId="urn:microsoft.com/office/officeart/2008/layout/LinedList"/>
    <dgm:cxn modelId="{59D3D44A-28A9-4AC2-B024-4ADC31FB2DDB}" type="presParOf" srcId="{87F6C94D-9409-4EA8-8CD2-EA65AD7060C1}" destId="{8CB9F2BD-F14C-4444-BD3D-C91D8FB7007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CFC697-7176-42D8-8082-CDC03639815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6C1F572-621B-4448-856B-A2F461BB2E95}">
      <dgm:prSet/>
      <dgm:spPr/>
      <dgm:t>
        <a:bodyPr/>
        <a:lstStyle/>
        <a:p>
          <a:r>
            <a:rPr lang="en-US">
              <a:latin typeface="Calibri"/>
              <a:ea typeface="Calibri"/>
              <a:cs typeface="Calibri"/>
            </a:rPr>
            <a:t>Train all staff on</a:t>
          </a:r>
          <a:r>
            <a:rPr lang="en-US" b="1">
              <a:latin typeface="Calibri"/>
              <a:ea typeface="Calibri"/>
              <a:cs typeface="Calibri"/>
            </a:rPr>
            <a:t> new workflow</a:t>
          </a:r>
          <a:r>
            <a:rPr lang="en-US">
              <a:latin typeface="Calibri"/>
              <a:ea typeface="Calibri"/>
              <a:cs typeface="Calibri"/>
            </a:rPr>
            <a:t> </a:t>
          </a:r>
        </a:p>
      </dgm:t>
    </dgm:pt>
    <dgm:pt modelId="{40564A3B-ACB5-4D27-94FB-89C0855F4773}" type="parTrans" cxnId="{0C0D787F-C311-45B0-A3AB-28CCFD96A8E0}">
      <dgm:prSet/>
      <dgm:spPr/>
      <dgm:t>
        <a:bodyPr/>
        <a:lstStyle/>
        <a:p>
          <a:endParaRPr lang="en-US"/>
        </a:p>
      </dgm:t>
    </dgm:pt>
    <dgm:pt modelId="{324A9C61-7824-40CD-9AD1-AF14CA29A0A2}" type="sibTrans" cxnId="{0C0D787F-C311-45B0-A3AB-28CCFD96A8E0}">
      <dgm:prSet/>
      <dgm:spPr/>
      <dgm:t>
        <a:bodyPr/>
        <a:lstStyle/>
        <a:p>
          <a:endParaRPr lang="en-US"/>
        </a:p>
      </dgm:t>
    </dgm:pt>
    <dgm:pt modelId="{EE70EEFB-C399-45E6-A9FE-1107EE3943FF}">
      <dgm:prSet/>
      <dgm:spPr/>
      <dgm:t>
        <a:bodyPr/>
        <a:lstStyle/>
        <a:p>
          <a:r>
            <a:rPr lang="en-US">
              <a:latin typeface="Calibri"/>
              <a:ea typeface="Calibri"/>
              <a:cs typeface="Calibri"/>
            </a:rPr>
            <a:t>Host a </a:t>
          </a:r>
          <a:r>
            <a:rPr lang="en-US" b="1">
              <a:latin typeface="Calibri"/>
              <a:ea typeface="Calibri"/>
              <a:cs typeface="Calibri"/>
            </a:rPr>
            <a:t>launch event</a:t>
          </a:r>
          <a:r>
            <a:rPr lang="en-US">
              <a:latin typeface="Calibri"/>
              <a:ea typeface="Calibri"/>
              <a:cs typeface="Calibri"/>
            </a:rPr>
            <a:t> with top-referring partners </a:t>
          </a:r>
        </a:p>
      </dgm:t>
    </dgm:pt>
    <dgm:pt modelId="{E55E294C-40EA-43FD-B45B-DC9BF1775EF2}" type="parTrans" cxnId="{64D36027-E57A-48F3-A626-85E7B387FDEC}">
      <dgm:prSet/>
      <dgm:spPr/>
      <dgm:t>
        <a:bodyPr/>
        <a:lstStyle/>
        <a:p>
          <a:endParaRPr lang="en-US"/>
        </a:p>
      </dgm:t>
    </dgm:pt>
    <dgm:pt modelId="{CC9A4335-4BEA-4688-B75E-699B99273531}" type="sibTrans" cxnId="{64D36027-E57A-48F3-A626-85E7B387FDEC}">
      <dgm:prSet/>
      <dgm:spPr/>
      <dgm:t>
        <a:bodyPr/>
        <a:lstStyle/>
        <a:p>
          <a:endParaRPr lang="en-US"/>
        </a:p>
      </dgm:t>
    </dgm:pt>
    <dgm:pt modelId="{3EAE2703-13F8-49C4-9D07-63D51477014E}">
      <dgm:prSet/>
      <dgm:spPr/>
      <dgm:t>
        <a:bodyPr/>
        <a:lstStyle/>
        <a:p>
          <a:r>
            <a:rPr lang="en-US">
              <a:latin typeface="Calibri"/>
              <a:ea typeface="Calibri"/>
              <a:cs typeface="Calibri"/>
            </a:rPr>
            <a:t>Establish a </a:t>
          </a:r>
          <a:r>
            <a:rPr lang="en-US" b="1">
              <a:latin typeface="Calibri"/>
              <a:ea typeface="Calibri"/>
              <a:cs typeface="Calibri"/>
            </a:rPr>
            <a:t>quarterly review</a:t>
          </a:r>
          <a:r>
            <a:rPr lang="en-US">
              <a:latin typeface="Calibri"/>
              <a:ea typeface="Calibri"/>
              <a:cs typeface="Calibri"/>
            </a:rPr>
            <a:t> methodology </a:t>
          </a:r>
        </a:p>
      </dgm:t>
    </dgm:pt>
    <dgm:pt modelId="{9FE0CAA9-E35C-4B8A-A311-31528B56631F}" type="parTrans" cxnId="{09B6CB15-A46A-41E0-BAD4-42D13D6BC20D}">
      <dgm:prSet/>
      <dgm:spPr/>
      <dgm:t>
        <a:bodyPr/>
        <a:lstStyle/>
        <a:p>
          <a:endParaRPr lang="en-US"/>
        </a:p>
      </dgm:t>
    </dgm:pt>
    <dgm:pt modelId="{48949DDC-1EF5-40A6-B9B6-DE03EEF6F583}" type="sibTrans" cxnId="{09B6CB15-A46A-41E0-BAD4-42D13D6BC20D}">
      <dgm:prSet/>
      <dgm:spPr/>
      <dgm:t>
        <a:bodyPr/>
        <a:lstStyle/>
        <a:p>
          <a:endParaRPr lang="en-US"/>
        </a:p>
      </dgm:t>
    </dgm:pt>
    <dgm:pt modelId="{1A0CD9D1-76FD-4976-A5F0-6FFAF8CE12C3}">
      <dgm:prSet/>
      <dgm:spPr/>
      <dgm:t>
        <a:bodyPr/>
        <a:lstStyle/>
        <a:p>
          <a:r>
            <a:rPr lang="en-US">
              <a:latin typeface="Calibri"/>
              <a:ea typeface="Calibri"/>
              <a:cs typeface="Calibri"/>
            </a:rPr>
            <a:t>Identify one “quick win” metric to demonstrate </a:t>
          </a:r>
          <a:r>
            <a:rPr lang="en-US" b="1">
              <a:latin typeface="Calibri"/>
              <a:ea typeface="Calibri"/>
              <a:cs typeface="Calibri"/>
            </a:rPr>
            <a:t>early progress</a:t>
          </a:r>
        </a:p>
      </dgm:t>
    </dgm:pt>
    <dgm:pt modelId="{CA805332-C9E7-4B46-9C12-EC97D2E5A129}" type="parTrans" cxnId="{A95FD1AA-55CE-4E02-877E-D011745AC952}">
      <dgm:prSet/>
      <dgm:spPr/>
      <dgm:t>
        <a:bodyPr/>
        <a:lstStyle/>
        <a:p>
          <a:endParaRPr lang="en-US"/>
        </a:p>
      </dgm:t>
    </dgm:pt>
    <dgm:pt modelId="{28662A83-B3BB-43C8-BED3-4B7C39A5EA94}" type="sibTrans" cxnId="{A95FD1AA-55CE-4E02-877E-D011745AC952}">
      <dgm:prSet/>
      <dgm:spPr/>
      <dgm:t>
        <a:bodyPr/>
        <a:lstStyle/>
        <a:p>
          <a:endParaRPr lang="en-US"/>
        </a:p>
      </dgm:t>
    </dgm:pt>
    <dgm:pt modelId="{ABB74A82-687A-4C3A-B4F0-EE6854D8E3A1}" type="pres">
      <dgm:prSet presAssocID="{FCCFC697-7176-42D8-8082-CDC03639815D}" presName="vert0" presStyleCnt="0">
        <dgm:presLayoutVars>
          <dgm:dir/>
          <dgm:animOne val="branch"/>
          <dgm:animLvl val="lvl"/>
        </dgm:presLayoutVars>
      </dgm:prSet>
      <dgm:spPr/>
    </dgm:pt>
    <dgm:pt modelId="{74F02623-90B1-4EF8-AE93-FA674772FCF7}" type="pres">
      <dgm:prSet presAssocID="{D6C1F572-621B-4448-856B-A2F461BB2E95}" presName="thickLine" presStyleLbl="alignNode1" presStyleIdx="0" presStyleCnt="4"/>
      <dgm:spPr/>
    </dgm:pt>
    <dgm:pt modelId="{DA46D951-66C2-4AA2-A2C2-498453A034E7}" type="pres">
      <dgm:prSet presAssocID="{D6C1F572-621B-4448-856B-A2F461BB2E95}" presName="horz1" presStyleCnt="0"/>
      <dgm:spPr/>
    </dgm:pt>
    <dgm:pt modelId="{5A7EF23C-9094-43E0-944E-680A3534D51E}" type="pres">
      <dgm:prSet presAssocID="{D6C1F572-621B-4448-856B-A2F461BB2E95}" presName="tx1" presStyleLbl="revTx" presStyleIdx="0" presStyleCnt="4"/>
      <dgm:spPr/>
    </dgm:pt>
    <dgm:pt modelId="{1724B647-5979-48B4-A5AA-387B0F980F48}" type="pres">
      <dgm:prSet presAssocID="{D6C1F572-621B-4448-856B-A2F461BB2E95}" presName="vert1" presStyleCnt="0"/>
      <dgm:spPr/>
    </dgm:pt>
    <dgm:pt modelId="{66BB8335-285A-448F-A0FB-D5B7F2F36270}" type="pres">
      <dgm:prSet presAssocID="{EE70EEFB-C399-45E6-A9FE-1107EE3943FF}" presName="thickLine" presStyleLbl="alignNode1" presStyleIdx="1" presStyleCnt="4"/>
      <dgm:spPr/>
    </dgm:pt>
    <dgm:pt modelId="{D8DA9F95-EB0D-4C66-9148-1A9FF5CA6055}" type="pres">
      <dgm:prSet presAssocID="{EE70EEFB-C399-45E6-A9FE-1107EE3943FF}" presName="horz1" presStyleCnt="0"/>
      <dgm:spPr/>
    </dgm:pt>
    <dgm:pt modelId="{2B9070B8-68C3-433E-8185-AA12594F72AF}" type="pres">
      <dgm:prSet presAssocID="{EE70EEFB-C399-45E6-A9FE-1107EE3943FF}" presName="tx1" presStyleLbl="revTx" presStyleIdx="1" presStyleCnt="4"/>
      <dgm:spPr/>
    </dgm:pt>
    <dgm:pt modelId="{2BA30452-0741-4B3D-8059-DAA94315B7B2}" type="pres">
      <dgm:prSet presAssocID="{EE70EEFB-C399-45E6-A9FE-1107EE3943FF}" presName="vert1" presStyleCnt="0"/>
      <dgm:spPr/>
    </dgm:pt>
    <dgm:pt modelId="{91D06E4F-BCD7-4104-A817-362D127BC765}" type="pres">
      <dgm:prSet presAssocID="{3EAE2703-13F8-49C4-9D07-63D51477014E}" presName="thickLine" presStyleLbl="alignNode1" presStyleIdx="2" presStyleCnt="4"/>
      <dgm:spPr/>
    </dgm:pt>
    <dgm:pt modelId="{6749C1C2-7926-4CB8-B09A-31D6175C6090}" type="pres">
      <dgm:prSet presAssocID="{3EAE2703-13F8-49C4-9D07-63D51477014E}" presName="horz1" presStyleCnt="0"/>
      <dgm:spPr/>
    </dgm:pt>
    <dgm:pt modelId="{CDB77275-D05F-4E54-A13E-0E07D98413CD}" type="pres">
      <dgm:prSet presAssocID="{3EAE2703-13F8-49C4-9D07-63D51477014E}" presName="tx1" presStyleLbl="revTx" presStyleIdx="2" presStyleCnt="4"/>
      <dgm:spPr/>
    </dgm:pt>
    <dgm:pt modelId="{92480F2A-72C1-42FB-A674-F0EECE1A33AA}" type="pres">
      <dgm:prSet presAssocID="{3EAE2703-13F8-49C4-9D07-63D51477014E}" presName="vert1" presStyleCnt="0"/>
      <dgm:spPr/>
    </dgm:pt>
    <dgm:pt modelId="{BF57DDC0-DA9A-4FE2-8233-83E20C99B813}" type="pres">
      <dgm:prSet presAssocID="{1A0CD9D1-76FD-4976-A5F0-6FFAF8CE12C3}" presName="thickLine" presStyleLbl="alignNode1" presStyleIdx="3" presStyleCnt="4"/>
      <dgm:spPr/>
    </dgm:pt>
    <dgm:pt modelId="{FB1001AA-93A2-4B58-A4AC-2080CBE8410D}" type="pres">
      <dgm:prSet presAssocID="{1A0CD9D1-76FD-4976-A5F0-6FFAF8CE12C3}" presName="horz1" presStyleCnt="0"/>
      <dgm:spPr/>
    </dgm:pt>
    <dgm:pt modelId="{FBFB3B2B-BBEF-4FF1-BDD7-6585576E8269}" type="pres">
      <dgm:prSet presAssocID="{1A0CD9D1-76FD-4976-A5F0-6FFAF8CE12C3}" presName="tx1" presStyleLbl="revTx" presStyleIdx="3" presStyleCnt="4"/>
      <dgm:spPr/>
    </dgm:pt>
    <dgm:pt modelId="{3247A70A-1103-41A2-98AC-15A0E39EEEB3}" type="pres">
      <dgm:prSet presAssocID="{1A0CD9D1-76FD-4976-A5F0-6FFAF8CE12C3}" presName="vert1" presStyleCnt="0"/>
      <dgm:spPr/>
    </dgm:pt>
  </dgm:ptLst>
  <dgm:cxnLst>
    <dgm:cxn modelId="{09B6CB15-A46A-41E0-BAD4-42D13D6BC20D}" srcId="{FCCFC697-7176-42D8-8082-CDC03639815D}" destId="{3EAE2703-13F8-49C4-9D07-63D51477014E}" srcOrd="2" destOrd="0" parTransId="{9FE0CAA9-E35C-4B8A-A311-31528B56631F}" sibTransId="{48949DDC-1EF5-40A6-B9B6-DE03EEF6F583}"/>
    <dgm:cxn modelId="{64D36027-E57A-48F3-A626-85E7B387FDEC}" srcId="{FCCFC697-7176-42D8-8082-CDC03639815D}" destId="{EE70EEFB-C399-45E6-A9FE-1107EE3943FF}" srcOrd="1" destOrd="0" parTransId="{E55E294C-40EA-43FD-B45B-DC9BF1775EF2}" sibTransId="{CC9A4335-4BEA-4688-B75E-699B99273531}"/>
    <dgm:cxn modelId="{546E4A62-AF43-476A-BBD9-F0369D3E9265}" type="presOf" srcId="{3EAE2703-13F8-49C4-9D07-63D51477014E}" destId="{CDB77275-D05F-4E54-A13E-0E07D98413CD}" srcOrd="0" destOrd="0" presId="urn:microsoft.com/office/officeart/2008/layout/LinedList"/>
    <dgm:cxn modelId="{0C0D787F-C311-45B0-A3AB-28CCFD96A8E0}" srcId="{FCCFC697-7176-42D8-8082-CDC03639815D}" destId="{D6C1F572-621B-4448-856B-A2F461BB2E95}" srcOrd="0" destOrd="0" parTransId="{40564A3B-ACB5-4D27-94FB-89C0855F4773}" sibTransId="{324A9C61-7824-40CD-9AD1-AF14CA29A0A2}"/>
    <dgm:cxn modelId="{2072F19C-7626-4570-B2C6-C220AF83DEC0}" type="presOf" srcId="{FCCFC697-7176-42D8-8082-CDC03639815D}" destId="{ABB74A82-687A-4C3A-B4F0-EE6854D8E3A1}" srcOrd="0" destOrd="0" presId="urn:microsoft.com/office/officeart/2008/layout/LinedList"/>
    <dgm:cxn modelId="{A95FD1AA-55CE-4E02-877E-D011745AC952}" srcId="{FCCFC697-7176-42D8-8082-CDC03639815D}" destId="{1A0CD9D1-76FD-4976-A5F0-6FFAF8CE12C3}" srcOrd="3" destOrd="0" parTransId="{CA805332-C9E7-4B46-9C12-EC97D2E5A129}" sibTransId="{28662A83-B3BB-43C8-BED3-4B7C39A5EA94}"/>
    <dgm:cxn modelId="{BEA462BD-1ED0-45DE-B54C-A5C834680F09}" type="presOf" srcId="{1A0CD9D1-76FD-4976-A5F0-6FFAF8CE12C3}" destId="{FBFB3B2B-BBEF-4FF1-BDD7-6585576E8269}" srcOrd="0" destOrd="0" presId="urn:microsoft.com/office/officeart/2008/layout/LinedList"/>
    <dgm:cxn modelId="{124D5FE4-2E2B-4B47-8D27-05829D72DCD8}" type="presOf" srcId="{D6C1F572-621B-4448-856B-A2F461BB2E95}" destId="{5A7EF23C-9094-43E0-944E-680A3534D51E}" srcOrd="0" destOrd="0" presId="urn:microsoft.com/office/officeart/2008/layout/LinedList"/>
    <dgm:cxn modelId="{5B66DDFC-F3D8-4CA0-B2D4-B977B763FCC9}" type="presOf" srcId="{EE70EEFB-C399-45E6-A9FE-1107EE3943FF}" destId="{2B9070B8-68C3-433E-8185-AA12594F72AF}" srcOrd="0" destOrd="0" presId="urn:microsoft.com/office/officeart/2008/layout/LinedList"/>
    <dgm:cxn modelId="{E6EDDEA5-8360-4C81-85FF-141707ABFC98}" type="presParOf" srcId="{ABB74A82-687A-4C3A-B4F0-EE6854D8E3A1}" destId="{74F02623-90B1-4EF8-AE93-FA674772FCF7}" srcOrd="0" destOrd="0" presId="urn:microsoft.com/office/officeart/2008/layout/LinedList"/>
    <dgm:cxn modelId="{DD3A8E27-9CBE-4BD5-8634-69EDB8A1A674}" type="presParOf" srcId="{ABB74A82-687A-4C3A-B4F0-EE6854D8E3A1}" destId="{DA46D951-66C2-4AA2-A2C2-498453A034E7}" srcOrd="1" destOrd="0" presId="urn:microsoft.com/office/officeart/2008/layout/LinedList"/>
    <dgm:cxn modelId="{7A25D1B9-37DA-4057-8116-6FEA61292AC7}" type="presParOf" srcId="{DA46D951-66C2-4AA2-A2C2-498453A034E7}" destId="{5A7EF23C-9094-43E0-944E-680A3534D51E}" srcOrd="0" destOrd="0" presId="urn:microsoft.com/office/officeart/2008/layout/LinedList"/>
    <dgm:cxn modelId="{D4E408E5-027F-4E54-BD32-D01772ABBB70}" type="presParOf" srcId="{DA46D951-66C2-4AA2-A2C2-498453A034E7}" destId="{1724B647-5979-48B4-A5AA-387B0F980F48}" srcOrd="1" destOrd="0" presId="urn:microsoft.com/office/officeart/2008/layout/LinedList"/>
    <dgm:cxn modelId="{CB8700DE-A8FA-4731-9CC0-AA8E6DF6C2E1}" type="presParOf" srcId="{ABB74A82-687A-4C3A-B4F0-EE6854D8E3A1}" destId="{66BB8335-285A-448F-A0FB-D5B7F2F36270}" srcOrd="2" destOrd="0" presId="urn:microsoft.com/office/officeart/2008/layout/LinedList"/>
    <dgm:cxn modelId="{804AF5EF-DA65-428F-A2A7-5591799FDCD3}" type="presParOf" srcId="{ABB74A82-687A-4C3A-B4F0-EE6854D8E3A1}" destId="{D8DA9F95-EB0D-4C66-9148-1A9FF5CA6055}" srcOrd="3" destOrd="0" presId="urn:microsoft.com/office/officeart/2008/layout/LinedList"/>
    <dgm:cxn modelId="{32EAEBC8-6374-4F17-B351-503774AE41F4}" type="presParOf" srcId="{D8DA9F95-EB0D-4C66-9148-1A9FF5CA6055}" destId="{2B9070B8-68C3-433E-8185-AA12594F72AF}" srcOrd="0" destOrd="0" presId="urn:microsoft.com/office/officeart/2008/layout/LinedList"/>
    <dgm:cxn modelId="{49B14B59-026A-492A-9446-CD9906475F13}" type="presParOf" srcId="{D8DA9F95-EB0D-4C66-9148-1A9FF5CA6055}" destId="{2BA30452-0741-4B3D-8059-DAA94315B7B2}" srcOrd="1" destOrd="0" presId="urn:microsoft.com/office/officeart/2008/layout/LinedList"/>
    <dgm:cxn modelId="{EDD72176-FE51-4FB1-BEB7-F44FDD00D197}" type="presParOf" srcId="{ABB74A82-687A-4C3A-B4F0-EE6854D8E3A1}" destId="{91D06E4F-BCD7-4104-A817-362D127BC765}" srcOrd="4" destOrd="0" presId="urn:microsoft.com/office/officeart/2008/layout/LinedList"/>
    <dgm:cxn modelId="{0D8B676C-8D13-4986-8109-1FC8B0C5C642}" type="presParOf" srcId="{ABB74A82-687A-4C3A-B4F0-EE6854D8E3A1}" destId="{6749C1C2-7926-4CB8-B09A-31D6175C6090}" srcOrd="5" destOrd="0" presId="urn:microsoft.com/office/officeart/2008/layout/LinedList"/>
    <dgm:cxn modelId="{A88E07BA-BC99-4971-93DB-B937DFD7EF98}" type="presParOf" srcId="{6749C1C2-7926-4CB8-B09A-31D6175C6090}" destId="{CDB77275-D05F-4E54-A13E-0E07D98413CD}" srcOrd="0" destOrd="0" presId="urn:microsoft.com/office/officeart/2008/layout/LinedList"/>
    <dgm:cxn modelId="{6A94BB4A-8B77-480B-9131-D2A8205604F2}" type="presParOf" srcId="{6749C1C2-7926-4CB8-B09A-31D6175C6090}" destId="{92480F2A-72C1-42FB-A674-F0EECE1A33AA}" srcOrd="1" destOrd="0" presId="urn:microsoft.com/office/officeart/2008/layout/LinedList"/>
    <dgm:cxn modelId="{A918A29B-771B-4EF8-B161-ECE8648C6C8A}" type="presParOf" srcId="{ABB74A82-687A-4C3A-B4F0-EE6854D8E3A1}" destId="{BF57DDC0-DA9A-4FE2-8233-83E20C99B813}" srcOrd="6" destOrd="0" presId="urn:microsoft.com/office/officeart/2008/layout/LinedList"/>
    <dgm:cxn modelId="{72A040F4-B34F-4DF8-BB8D-4E23E5C4248F}" type="presParOf" srcId="{ABB74A82-687A-4C3A-B4F0-EE6854D8E3A1}" destId="{FB1001AA-93A2-4B58-A4AC-2080CBE8410D}" srcOrd="7" destOrd="0" presId="urn:microsoft.com/office/officeart/2008/layout/LinedList"/>
    <dgm:cxn modelId="{E621844C-9A02-48B2-9E2F-44695D1E6769}" type="presParOf" srcId="{FB1001AA-93A2-4B58-A4AC-2080CBE8410D}" destId="{FBFB3B2B-BBEF-4FF1-BDD7-6585576E8269}" srcOrd="0" destOrd="0" presId="urn:microsoft.com/office/officeart/2008/layout/LinedList"/>
    <dgm:cxn modelId="{50F5DB8D-2644-4A52-B64F-D630C2DE27D7}" type="presParOf" srcId="{FB1001AA-93A2-4B58-A4AC-2080CBE8410D}" destId="{3247A70A-1103-41A2-98AC-15A0E39EEEB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5F127C-0E3F-4F7C-AC64-0CE5F1608BB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592636A5-FD16-4510-8F68-92C453706A92}">
      <dgm:prSet custT="1"/>
      <dgm:spPr/>
      <dgm:t>
        <a:bodyPr/>
        <a:lstStyle/>
        <a:p>
          <a:r>
            <a:rPr lang="en-US" sz="2000" b="1">
              <a:latin typeface="Calibri" panose="020F0502020204030204" pitchFamily="34" charset="0"/>
              <a:ea typeface="Calibri" panose="020F0502020204030204" pitchFamily="34" charset="0"/>
              <a:cs typeface="Calibri" panose="020F0502020204030204" pitchFamily="34" charset="0"/>
            </a:rPr>
            <a:t>Unresponsive-ness to outreach</a:t>
          </a:r>
        </a:p>
      </dgm:t>
    </dgm:pt>
    <dgm:pt modelId="{97117778-B588-4081-BC59-E05962FE8D7E}" type="parTrans" cxnId="{B453E990-AD96-4EB8-B0F4-D9CFB1172DC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93EE7686-403E-4468-88B3-4EEDA51FD161}" type="sibTrans" cxnId="{B453E990-AD96-4EB8-B0F4-D9CFB1172DC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6709E66-0D1F-4154-A119-20354C6D4A7F}">
      <dgm:prSet custT="1"/>
      <dgm:spPr/>
      <dgm:t>
        <a:bodyPr/>
        <a:lstStyle/>
        <a:p>
          <a:r>
            <a:rPr lang="en-US" sz="1600" b="1">
              <a:latin typeface="Calibri" panose="020F0502020204030204" pitchFamily="34" charset="0"/>
              <a:ea typeface="Calibri" panose="020F0502020204030204" pitchFamily="34" charset="0"/>
              <a:cs typeface="Calibri" panose="020F0502020204030204" pitchFamily="34" charset="0"/>
            </a:rPr>
            <a:t>Multi-modal</a:t>
          </a:r>
          <a:r>
            <a:rPr lang="en-US" sz="1600">
              <a:latin typeface="Calibri" panose="020F0502020204030204" pitchFamily="34" charset="0"/>
              <a:ea typeface="Calibri" panose="020F0502020204030204" pitchFamily="34" charset="0"/>
              <a:cs typeface="Calibri" panose="020F0502020204030204" pitchFamily="34" charset="0"/>
            </a:rPr>
            <a:t> contact (phone, text, email) </a:t>
          </a:r>
        </a:p>
      </dgm:t>
    </dgm:pt>
    <dgm:pt modelId="{56195C22-F2DA-45A2-A16B-4FB3C4B696A0}" type="parTrans" cxnId="{A8D49686-A0BA-477E-BD61-EB553D9DCE1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7A8DC2F-84B4-4B4A-8F94-ADB8B1E2FF4A}" type="sibTrans" cxnId="{A8D49686-A0BA-477E-BD61-EB553D9DCE1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822B784-05B9-4419-B998-5EEDBCE2969D}">
      <dgm:prSet custT="1"/>
      <dgm:spPr/>
      <dgm:t>
        <a:bodyPr/>
        <a:lstStyle/>
        <a:p>
          <a:r>
            <a:rPr lang="en-US" sz="1600">
              <a:latin typeface="Calibri" panose="020F0502020204030204" pitchFamily="34" charset="0"/>
              <a:ea typeface="Calibri" panose="020F0502020204030204" pitchFamily="34" charset="0"/>
              <a:cs typeface="Calibri" panose="020F0502020204030204" pitchFamily="34" charset="0"/>
            </a:rPr>
            <a:t>In-person or </a:t>
          </a:r>
          <a:r>
            <a:rPr lang="en-US" sz="1600" b="1">
              <a:latin typeface="Calibri" panose="020F0502020204030204" pitchFamily="34" charset="0"/>
              <a:ea typeface="Calibri" panose="020F0502020204030204" pitchFamily="34" charset="0"/>
              <a:cs typeface="Calibri" panose="020F0502020204030204" pitchFamily="34" charset="0"/>
            </a:rPr>
            <a:t>community-based</a:t>
          </a:r>
          <a:r>
            <a:rPr lang="en-US" sz="1600">
              <a:latin typeface="Calibri" panose="020F0502020204030204" pitchFamily="34" charset="0"/>
              <a:ea typeface="Calibri" panose="020F0502020204030204" pitchFamily="34" charset="0"/>
              <a:cs typeface="Calibri" panose="020F0502020204030204" pitchFamily="34" charset="0"/>
            </a:rPr>
            <a:t> follow-up </a:t>
          </a:r>
        </a:p>
      </dgm:t>
    </dgm:pt>
    <dgm:pt modelId="{B003447F-34BF-409A-90CB-7F550BA7402B}" type="parTrans" cxnId="{F08874A6-ADF3-43A7-A1FE-3E7DD860DFB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A9E4DA5-E56D-4556-8727-B139727F6993}" type="sibTrans" cxnId="{F08874A6-ADF3-43A7-A1FE-3E7DD860DFB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5BFBC10-92CB-4EA4-A863-CF27E08C7188}">
      <dgm:prSet custT="1"/>
      <dgm:spPr/>
      <dgm:t>
        <a:bodyPr/>
        <a:lstStyle/>
        <a:p>
          <a:r>
            <a:rPr lang="en-US" sz="1600">
              <a:latin typeface="Calibri" panose="020F0502020204030204" pitchFamily="34" charset="0"/>
              <a:ea typeface="Calibri" panose="020F0502020204030204" pitchFamily="34" charset="0"/>
              <a:cs typeface="Calibri" panose="020F0502020204030204" pitchFamily="34" charset="0"/>
            </a:rPr>
            <a:t>Offer </a:t>
          </a:r>
          <a:r>
            <a:rPr lang="en-US" sz="1600" b="1">
              <a:latin typeface="Calibri" panose="020F0502020204030204" pitchFamily="34" charset="0"/>
              <a:ea typeface="Calibri" panose="020F0502020204030204" pitchFamily="34" charset="0"/>
              <a:cs typeface="Calibri" panose="020F0502020204030204" pitchFamily="34" charset="0"/>
            </a:rPr>
            <a:t>evening</a:t>
          </a:r>
          <a:r>
            <a:rPr lang="en-US" sz="1600">
              <a:latin typeface="Calibri" panose="020F0502020204030204" pitchFamily="34" charset="0"/>
              <a:ea typeface="Calibri" panose="020F0502020204030204" pitchFamily="34" charset="0"/>
              <a:cs typeface="Calibri" panose="020F0502020204030204" pitchFamily="34" charset="0"/>
            </a:rPr>
            <a:t> and </a:t>
          </a:r>
          <a:r>
            <a:rPr lang="en-US" sz="1600" b="1">
              <a:latin typeface="Calibri" panose="020F0502020204030204" pitchFamily="34" charset="0"/>
              <a:ea typeface="Calibri" panose="020F0502020204030204" pitchFamily="34" charset="0"/>
              <a:cs typeface="Calibri" panose="020F0502020204030204" pitchFamily="34" charset="0"/>
            </a:rPr>
            <a:t>weekend</a:t>
          </a:r>
          <a:r>
            <a:rPr lang="en-US" sz="1600">
              <a:latin typeface="Calibri" panose="020F0502020204030204" pitchFamily="34" charset="0"/>
              <a:ea typeface="Calibri" panose="020F0502020204030204" pitchFamily="34" charset="0"/>
              <a:cs typeface="Calibri" panose="020F0502020204030204" pitchFamily="34" charset="0"/>
            </a:rPr>
            <a:t> contact windows </a:t>
          </a:r>
        </a:p>
      </dgm:t>
    </dgm:pt>
    <dgm:pt modelId="{52E5B28D-369D-4151-91CB-BCF21DCE6E58}" type="parTrans" cxnId="{74CEA64C-C655-4867-9232-301AF7E6380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6561CC5-6ECA-4F3D-AA9D-C0E10CB8A3C4}" type="sibTrans" cxnId="{74CEA64C-C655-4867-9232-301AF7E6380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C333262-9EBA-4BBC-8EEB-C87E8FE7DB09}">
      <dgm:prSet custT="1"/>
      <dgm:spPr/>
      <dgm:t>
        <a:bodyPr/>
        <a:lstStyle/>
        <a:p>
          <a:r>
            <a:rPr lang="en-US" sz="2000" b="1">
              <a:latin typeface="Calibri" panose="020F0502020204030204" pitchFamily="34" charset="0"/>
              <a:ea typeface="Calibri" panose="020F0502020204030204" pitchFamily="34" charset="0"/>
              <a:cs typeface="Calibri" panose="020F0502020204030204" pitchFamily="34" charset="0"/>
            </a:rPr>
            <a:t>Insurance or cost concerns</a:t>
          </a:r>
        </a:p>
      </dgm:t>
    </dgm:pt>
    <dgm:pt modelId="{A6C10DCA-74B2-44D8-A713-264A82BE6511}" type="parTrans" cxnId="{72594C66-75E8-46C1-8646-9D43691D1634}">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134BB1B-B7DD-4B55-A509-6CAFB4170071}" type="sibTrans" cxnId="{72594C66-75E8-46C1-8646-9D43691D1634}">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AF274D9-67FC-4DA7-A3FF-B6C3A49A4AD1}">
      <dgm:prSet custT="1"/>
      <dgm:spPr/>
      <dgm:t>
        <a:bodyPr/>
        <a:lstStyle/>
        <a:p>
          <a:r>
            <a:rPr lang="en-US" sz="1700">
              <a:latin typeface="Calibri" panose="020F0502020204030204" pitchFamily="34" charset="0"/>
              <a:ea typeface="Calibri" panose="020F0502020204030204" pitchFamily="34" charset="0"/>
              <a:cs typeface="Calibri" panose="020F0502020204030204" pitchFamily="34" charset="0"/>
            </a:rPr>
            <a:t>Embed </a:t>
          </a:r>
          <a:r>
            <a:rPr lang="en-US" sz="1700" b="1">
              <a:latin typeface="Calibri" panose="020F0502020204030204" pitchFamily="34" charset="0"/>
              <a:ea typeface="Calibri" panose="020F0502020204030204" pitchFamily="34" charset="0"/>
              <a:cs typeface="Calibri" panose="020F0502020204030204" pitchFamily="34" charset="0"/>
            </a:rPr>
            <a:t>financial navigator </a:t>
          </a:r>
          <a:r>
            <a:rPr lang="en-US" sz="1700">
              <a:latin typeface="Calibri" panose="020F0502020204030204" pitchFamily="34" charset="0"/>
              <a:ea typeface="Calibri" panose="020F0502020204030204" pitchFamily="34" charset="0"/>
              <a:cs typeface="Calibri" panose="020F0502020204030204" pitchFamily="34" charset="0"/>
            </a:rPr>
            <a:t>in intake process </a:t>
          </a:r>
        </a:p>
      </dgm:t>
    </dgm:pt>
    <dgm:pt modelId="{56AE8284-66EF-4D3E-AAB2-C0C9DA9F4DAB}" type="parTrans" cxnId="{3D2B7BB3-C1CE-4980-857E-BA3682B5404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9C6FA17-E45E-4D86-B389-B22FDFDFAB20}" type="sibTrans" cxnId="{3D2B7BB3-C1CE-4980-857E-BA3682B5404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3D07BF0-5535-4426-8520-31FA37BFF72A}">
      <dgm:prSet custT="1"/>
      <dgm:spPr/>
      <dgm:t>
        <a:bodyPr/>
        <a:lstStyle/>
        <a:p>
          <a:r>
            <a:rPr lang="en-US" sz="1700">
              <a:latin typeface="Calibri" panose="020F0502020204030204" pitchFamily="34" charset="0"/>
              <a:ea typeface="Calibri" panose="020F0502020204030204" pitchFamily="34" charset="0"/>
              <a:cs typeface="Calibri" panose="020F0502020204030204" pitchFamily="34" charset="0"/>
            </a:rPr>
            <a:t>Screen all referred patients for financial </a:t>
          </a:r>
          <a:r>
            <a:rPr lang="en-US" sz="1700" b="1">
              <a:latin typeface="Calibri" panose="020F0502020204030204" pitchFamily="34" charset="0"/>
              <a:ea typeface="Calibri" panose="020F0502020204030204" pitchFamily="34" charset="0"/>
              <a:cs typeface="Calibri" panose="020F0502020204030204" pitchFamily="34" charset="0"/>
            </a:rPr>
            <a:t>barriers</a:t>
          </a:r>
          <a:r>
            <a:rPr lang="en-US" sz="1700">
              <a:latin typeface="Calibri" panose="020F0502020204030204" pitchFamily="34" charset="0"/>
              <a:ea typeface="Calibri" panose="020F0502020204030204" pitchFamily="34" charset="0"/>
              <a:cs typeface="Calibri" panose="020F0502020204030204" pitchFamily="34" charset="0"/>
            </a:rPr>
            <a:t> at first contact </a:t>
          </a:r>
        </a:p>
      </dgm:t>
    </dgm:pt>
    <dgm:pt modelId="{14C3D870-5E80-493C-99AB-684FCBCA56C4}" type="parTrans" cxnId="{4E0AB3B4-318A-4BCC-B87A-E56845239D2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498B70C-FAF8-4E14-8B79-168A5241094D}" type="sibTrans" cxnId="{4E0AB3B4-318A-4BCC-B87A-E56845239D2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465CF97-535F-4CD0-8032-359949E6187B}" type="pres">
      <dgm:prSet presAssocID="{A15F127C-0E3F-4F7C-AC64-0CE5F1608BBA}" presName="linearFlow" presStyleCnt="0">
        <dgm:presLayoutVars>
          <dgm:dir/>
          <dgm:animLvl val="lvl"/>
          <dgm:resizeHandles val="exact"/>
        </dgm:presLayoutVars>
      </dgm:prSet>
      <dgm:spPr/>
    </dgm:pt>
    <dgm:pt modelId="{DCCABFC6-288C-4E80-841F-8E333AE879EA}" type="pres">
      <dgm:prSet presAssocID="{592636A5-FD16-4510-8F68-92C453706A92}" presName="composite" presStyleCnt="0"/>
      <dgm:spPr/>
    </dgm:pt>
    <dgm:pt modelId="{97E98C60-71F1-421D-9C00-9C7343C62A56}" type="pres">
      <dgm:prSet presAssocID="{592636A5-FD16-4510-8F68-92C453706A92}" presName="parentText" presStyleLbl="alignNode1" presStyleIdx="0" presStyleCnt="2">
        <dgm:presLayoutVars>
          <dgm:chMax val="1"/>
          <dgm:bulletEnabled val="1"/>
        </dgm:presLayoutVars>
      </dgm:prSet>
      <dgm:spPr/>
    </dgm:pt>
    <dgm:pt modelId="{91CB5B7B-4618-4346-9F1D-16116C0796C0}" type="pres">
      <dgm:prSet presAssocID="{592636A5-FD16-4510-8F68-92C453706A92}" presName="descendantText" presStyleLbl="alignAcc1" presStyleIdx="0" presStyleCnt="2">
        <dgm:presLayoutVars>
          <dgm:bulletEnabled val="1"/>
        </dgm:presLayoutVars>
      </dgm:prSet>
      <dgm:spPr/>
    </dgm:pt>
    <dgm:pt modelId="{EB30B277-F878-4355-8E96-BA75978CE6E6}" type="pres">
      <dgm:prSet presAssocID="{93EE7686-403E-4468-88B3-4EEDA51FD161}" presName="sp" presStyleCnt="0"/>
      <dgm:spPr/>
    </dgm:pt>
    <dgm:pt modelId="{72A0D8BC-337A-4E0F-AB2B-B7FDDB90E862}" type="pres">
      <dgm:prSet presAssocID="{DC333262-9EBA-4BBC-8EEB-C87E8FE7DB09}" presName="composite" presStyleCnt="0"/>
      <dgm:spPr/>
    </dgm:pt>
    <dgm:pt modelId="{449D73E3-04CF-43E0-885B-39B22D1DDADB}" type="pres">
      <dgm:prSet presAssocID="{DC333262-9EBA-4BBC-8EEB-C87E8FE7DB09}" presName="parentText" presStyleLbl="alignNode1" presStyleIdx="1" presStyleCnt="2">
        <dgm:presLayoutVars>
          <dgm:chMax val="1"/>
          <dgm:bulletEnabled val="1"/>
        </dgm:presLayoutVars>
      </dgm:prSet>
      <dgm:spPr/>
    </dgm:pt>
    <dgm:pt modelId="{4143D095-3D78-4504-A6E8-142D5E306262}" type="pres">
      <dgm:prSet presAssocID="{DC333262-9EBA-4BBC-8EEB-C87E8FE7DB09}" presName="descendantText" presStyleLbl="alignAcc1" presStyleIdx="1" presStyleCnt="2">
        <dgm:presLayoutVars>
          <dgm:bulletEnabled val="1"/>
        </dgm:presLayoutVars>
      </dgm:prSet>
      <dgm:spPr/>
    </dgm:pt>
  </dgm:ptLst>
  <dgm:cxnLst>
    <dgm:cxn modelId="{249F510E-5CA3-4FBE-957E-651972179AE8}" type="presOf" srcId="{B5BFBC10-92CB-4EA4-A863-CF27E08C7188}" destId="{91CB5B7B-4618-4346-9F1D-16116C0796C0}" srcOrd="0" destOrd="2" presId="urn:microsoft.com/office/officeart/2005/8/layout/chevron2"/>
    <dgm:cxn modelId="{EB187D14-5B4B-4E08-923B-077D4FA65537}" type="presOf" srcId="{DC333262-9EBA-4BBC-8EEB-C87E8FE7DB09}" destId="{449D73E3-04CF-43E0-885B-39B22D1DDADB}" srcOrd="0" destOrd="0" presId="urn:microsoft.com/office/officeart/2005/8/layout/chevron2"/>
    <dgm:cxn modelId="{E20C001D-58B3-4840-A384-90146F840723}" type="presOf" srcId="{B6709E66-0D1F-4154-A119-20354C6D4A7F}" destId="{91CB5B7B-4618-4346-9F1D-16116C0796C0}" srcOrd="0" destOrd="0" presId="urn:microsoft.com/office/officeart/2005/8/layout/chevron2"/>
    <dgm:cxn modelId="{72594C66-75E8-46C1-8646-9D43691D1634}" srcId="{A15F127C-0E3F-4F7C-AC64-0CE5F1608BBA}" destId="{DC333262-9EBA-4BBC-8EEB-C87E8FE7DB09}" srcOrd="1" destOrd="0" parTransId="{A6C10DCA-74B2-44D8-A713-264A82BE6511}" sibTransId="{C134BB1B-B7DD-4B55-A509-6CAFB4170071}"/>
    <dgm:cxn modelId="{94C5A968-642F-4782-815D-7DBBE1AA3FF3}" type="presOf" srcId="{03D07BF0-5535-4426-8520-31FA37BFF72A}" destId="{4143D095-3D78-4504-A6E8-142D5E306262}" srcOrd="0" destOrd="1" presId="urn:microsoft.com/office/officeart/2005/8/layout/chevron2"/>
    <dgm:cxn modelId="{525E1B4C-AA3B-4859-8321-8840022E457A}" type="presOf" srcId="{A15F127C-0E3F-4F7C-AC64-0CE5F1608BBA}" destId="{0465CF97-535F-4CD0-8032-359949E6187B}" srcOrd="0" destOrd="0" presId="urn:microsoft.com/office/officeart/2005/8/layout/chevron2"/>
    <dgm:cxn modelId="{74CEA64C-C655-4867-9232-301AF7E63806}" srcId="{592636A5-FD16-4510-8F68-92C453706A92}" destId="{B5BFBC10-92CB-4EA4-A863-CF27E08C7188}" srcOrd="2" destOrd="0" parTransId="{52E5B28D-369D-4151-91CB-BCF21DCE6E58}" sibTransId="{76561CC5-6ECA-4F3D-AA9D-C0E10CB8A3C4}"/>
    <dgm:cxn modelId="{EB19417C-4F57-4F1F-B859-3DB78882B9D2}" type="presOf" srcId="{3822B784-05B9-4419-B998-5EEDBCE2969D}" destId="{91CB5B7B-4618-4346-9F1D-16116C0796C0}" srcOrd="0" destOrd="1" presId="urn:microsoft.com/office/officeart/2005/8/layout/chevron2"/>
    <dgm:cxn modelId="{A8D49686-A0BA-477E-BD61-EB553D9DCE1C}" srcId="{592636A5-FD16-4510-8F68-92C453706A92}" destId="{B6709E66-0D1F-4154-A119-20354C6D4A7F}" srcOrd="0" destOrd="0" parTransId="{56195C22-F2DA-45A2-A16B-4FB3C4B696A0}" sibTransId="{C7A8DC2F-84B4-4B4A-8F94-ADB8B1E2FF4A}"/>
    <dgm:cxn modelId="{E933A08F-16A4-40C8-AB3E-EA51D82C67A8}" type="presOf" srcId="{592636A5-FD16-4510-8F68-92C453706A92}" destId="{97E98C60-71F1-421D-9C00-9C7343C62A56}" srcOrd="0" destOrd="0" presId="urn:microsoft.com/office/officeart/2005/8/layout/chevron2"/>
    <dgm:cxn modelId="{B453E990-AD96-4EB8-B0F4-D9CFB1172DCA}" srcId="{A15F127C-0E3F-4F7C-AC64-0CE5F1608BBA}" destId="{592636A5-FD16-4510-8F68-92C453706A92}" srcOrd="0" destOrd="0" parTransId="{97117778-B588-4081-BC59-E05962FE8D7E}" sibTransId="{93EE7686-403E-4468-88B3-4EEDA51FD161}"/>
    <dgm:cxn modelId="{AD6CB391-E103-47A0-8AFC-661B61E18364}" type="presOf" srcId="{6AF274D9-67FC-4DA7-A3FF-B6C3A49A4AD1}" destId="{4143D095-3D78-4504-A6E8-142D5E306262}" srcOrd="0" destOrd="0" presId="urn:microsoft.com/office/officeart/2005/8/layout/chevron2"/>
    <dgm:cxn modelId="{F08874A6-ADF3-43A7-A1FE-3E7DD860DFB3}" srcId="{592636A5-FD16-4510-8F68-92C453706A92}" destId="{3822B784-05B9-4419-B998-5EEDBCE2969D}" srcOrd="1" destOrd="0" parTransId="{B003447F-34BF-409A-90CB-7F550BA7402B}" sibTransId="{BA9E4DA5-E56D-4556-8727-B139727F6993}"/>
    <dgm:cxn modelId="{3D2B7BB3-C1CE-4980-857E-BA3682B54040}" srcId="{DC333262-9EBA-4BBC-8EEB-C87E8FE7DB09}" destId="{6AF274D9-67FC-4DA7-A3FF-B6C3A49A4AD1}" srcOrd="0" destOrd="0" parTransId="{56AE8284-66EF-4D3E-AAB2-C0C9DA9F4DAB}" sibTransId="{69C6FA17-E45E-4D86-B389-B22FDFDFAB20}"/>
    <dgm:cxn modelId="{4E0AB3B4-318A-4BCC-B87A-E56845239D2D}" srcId="{DC333262-9EBA-4BBC-8EEB-C87E8FE7DB09}" destId="{03D07BF0-5535-4426-8520-31FA37BFF72A}" srcOrd="1" destOrd="0" parTransId="{14C3D870-5E80-493C-99AB-684FCBCA56C4}" sibTransId="{3498B70C-FAF8-4E14-8B79-168A5241094D}"/>
    <dgm:cxn modelId="{35CA8131-367E-43EA-A974-0D2F33BE8060}" type="presParOf" srcId="{0465CF97-535F-4CD0-8032-359949E6187B}" destId="{DCCABFC6-288C-4E80-841F-8E333AE879EA}" srcOrd="0" destOrd="0" presId="urn:microsoft.com/office/officeart/2005/8/layout/chevron2"/>
    <dgm:cxn modelId="{FC1828F1-5830-4B42-BD2E-7E85348465B5}" type="presParOf" srcId="{DCCABFC6-288C-4E80-841F-8E333AE879EA}" destId="{97E98C60-71F1-421D-9C00-9C7343C62A56}" srcOrd="0" destOrd="0" presId="urn:microsoft.com/office/officeart/2005/8/layout/chevron2"/>
    <dgm:cxn modelId="{03F132E7-D72F-465E-986C-84E689039D8C}" type="presParOf" srcId="{DCCABFC6-288C-4E80-841F-8E333AE879EA}" destId="{91CB5B7B-4618-4346-9F1D-16116C0796C0}" srcOrd="1" destOrd="0" presId="urn:microsoft.com/office/officeart/2005/8/layout/chevron2"/>
    <dgm:cxn modelId="{C371C5EB-A4FD-4DAD-9A26-B8357C7D3FAC}" type="presParOf" srcId="{0465CF97-535F-4CD0-8032-359949E6187B}" destId="{EB30B277-F878-4355-8E96-BA75978CE6E6}" srcOrd="1" destOrd="0" presId="urn:microsoft.com/office/officeart/2005/8/layout/chevron2"/>
    <dgm:cxn modelId="{C55C85D7-C668-4016-B45E-310F911A78ED}" type="presParOf" srcId="{0465CF97-535F-4CD0-8032-359949E6187B}" destId="{72A0D8BC-337A-4E0F-AB2B-B7FDDB90E862}" srcOrd="2" destOrd="0" presId="urn:microsoft.com/office/officeart/2005/8/layout/chevron2"/>
    <dgm:cxn modelId="{0DC033A0-BED5-40F8-AF88-3826A15C68F4}" type="presParOf" srcId="{72A0D8BC-337A-4E0F-AB2B-B7FDDB90E862}" destId="{449D73E3-04CF-43E0-885B-39B22D1DDADB}" srcOrd="0" destOrd="0" presId="urn:microsoft.com/office/officeart/2005/8/layout/chevron2"/>
    <dgm:cxn modelId="{58D92AF0-0313-4F98-9094-373AF7674797}" type="presParOf" srcId="{72A0D8BC-337A-4E0F-AB2B-B7FDDB90E862}" destId="{4143D095-3D78-4504-A6E8-142D5E306262}"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7F59E-B4AA-4E30-A621-34EBA187391D}">
      <dsp:nvSpPr>
        <dsp:cNvPr id="0" name=""/>
        <dsp:cNvSpPr/>
      </dsp:nvSpPr>
      <dsp:spPr>
        <a:xfrm rot="10800000">
          <a:off x="1353916" y="2762"/>
          <a:ext cx="4176219" cy="120804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715" tIns="60960" rIns="113792" bIns="60960" numCol="1" spcCol="1270" anchor="t" anchorCtr="0">
          <a:noAutofit/>
        </a:bodyPr>
        <a:lstStyle/>
        <a:p>
          <a:pPr marL="0" lvl="0" indent="0" algn="l" defTabSz="844550">
            <a:lnSpc>
              <a:spcPct val="90000"/>
            </a:lnSpc>
            <a:spcBef>
              <a:spcPct val="0"/>
            </a:spcBef>
            <a:spcAft>
              <a:spcPct val="35000"/>
            </a:spcAft>
            <a:buNone/>
          </a:pPr>
          <a:r>
            <a:rPr lang="en-US" sz="1900" b="1" kern="1200"/>
            <a:t>Primary Care &amp; EDs</a:t>
          </a:r>
          <a:endParaRPr lang="en-US" sz="1900" kern="1200"/>
        </a:p>
        <a:p>
          <a:pPr marL="171450" lvl="1" indent="-171450" algn="l" defTabSz="711200">
            <a:lnSpc>
              <a:spcPct val="90000"/>
            </a:lnSpc>
            <a:spcBef>
              <a:spcPct val="0"/>
            </a:spcBef>
            <a:spcAft>
              <a:spcPct val="15000"/>
            </a:spcAft>
            <a:buChar char="•"/>
          </a:pPr>
          <a:r>
            <a:rPr lang="en-US" sz="1600" kern="1200"/>
            <a:t>Warm hand-off protocol </a:t>
          </a:r>
        </a:p>
        <a:p>
          <a:pPr marL="171450" lvl="1" indent="-171450" algn="l" defTabSz="711200">
            <a:lnSpc>
              <a:spcPct val="90000"/>
            </a:lnSpc>
            <a:spcBef>
              <a:spcPct val="0"/>
            </a:spcBef>
            <a:spcAft>
              <a:spcPct val="15000"/>
            </a:spcAft>
            <a:buChar char="•"/>
          </a:pPr>
          <a:r>
            <a:rPr lang="en-US" sz="1600" kern="1200"/>
            <a:t>Lunch-and-learns </a:t>
          </a:r>
        </a:p>
        <a:p>
          <a:pPr marL="171450" lvl="1" indent="-171450" algn="l" defTabSz="711200">
            <a:lnSpc>
              <a:spcPct val="90000"/>
            </a:lnSpc>
            <a:spcBef>
              <a:spcPct val="0"/>
            </a:spcBef>
            <a:spcAft>
              <a:spcPct val="15000"/>
            </a:spcAft>
            <a:buChar char="•"/>
          </a:pPr>
          <a:r>
            <a:rPr lang="en-US" sz="1600" kern="1200"/>
            <a:t>Provider one-pagers </a:t>
          </a:r>
        </a:p>
      </dsp:txBody>
      <dsp:txXfrm rot="10800000">
        <a:off x="1655928" y="2762"/>
        <a:ext cx="3874207" cy="1208047"/>
      </dsp:txXfrm>
    </dsp:sp>
    <dsp:sp modelId="{D96D7A33-0CED-412E-AF68-27F6E4169889}">
      <dsp:nvSpPr>
        <dsp:cNvPr id="0" name=""/>
        <dsp:cNvSpPr/>
      </dsp:nvSpPr>
      <dsp:spPr>
        <a:xfrm>
          <a:off x="749893" y="2762"/>
          <a:ext cx="1208047" cy="1208047"/>
        </a:xfrm>
        <a:prstGeom prst="ellipse">
          <a:avLst/>
        </a:prstGeom>
        <a:blipFill>
          <a:blip xmlns:r="http://schemas.openxmlformats.org/officeDocument/2006/relationships" r:embed="rId1"/>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87F6C0-45A6-40DD-9A67-65207AAD8AFB}">
      <dsp:nvSpPr>
        <dsp:cNvPr id="0" name=""/>
        <dsp:cNvSpPr/>
      </dsp:nvSpPr>
      <dsp:spPr>
        <a:xfrm rot="10800000">
          <a:off x="1353916" y="1571420"/>
          <a:ext cx="4176219" cy="120804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715" tIns="60960" rIns="113792" bIns="60960" numCol="1" spcCol="1270" anchor="t" anchorCtr="0">
          <a:noAutofit/>
        </a:bodyPr>
        <a:lstStyle/>
        <a:p>
          <a:pPr marL="0" lvl="0" indent="0" algn="l" defTabSz="844550">
            <a:lnSpc>
              <a:spcPct val="90000"/>
            </a:lnSpc>
            <a:spcBef>
              <a:spcPct val="0"/>
            </a:spcBef>
            <a:spcAft>
              <a:spcPct val="35000"/>
            </a:spcAft>
            <a:buNone/>
          </a:pPr>
          <a:r>
            <a:rPr lang="en-US" sz="1900" b="1" kern="1200"/>
            <a:t>Faith Communities </a:t>
          </a:r>
          <a:endParaRPr lang="en-US" sz="1900" kern="1200"/>
        </a:p>
        <a:p>
          <a:pPr marL="171450" lvl="1" indent="-171450" algn="l" defTabSz="711200">
            <a:lnSpc>
              <a:spcPct val="90000"/>
            </a:lnSpc>
            <a:spcBef>
              <a:spcPct val="0"/>
            </a:spcBef>
            <a:spcAft>
              <a:spcPct val="15000"/>
            </a:spcAft>
            <a:buChar char="•"/>
          </a:pPr>
          <a:r>
            <a:rPr lang="en-US" sz="1600" kern="1200"/>
            <a:t>Pastoral training on SUD </a:t>
          </a:r>
        </a:p>
        <a:p>
          <a:pPr marL="171450" lvl="1" indent="-171450" algn="l" defTabSz="711200">
            <a:lnSpc>
              <a:spcPct val="90000"/>
            </a:lnSpc>
            <a:spcBef>
              <a:spcPct val="0"/>
            </a:spcBef>
            <a:spcAft>
              <a:spcPct val="15000"/>
            </a:spcAft>
            <a:buChar char="•"/>
          </a:pPr>
          <a:r>
            <a:rPr lang="en-US" sz="1600" kern="1200"/>
            <a:t>Bulletin inserts </a:t>
          </a:r>
        </a:p>
        <a:p>
          <a:pPr marL="171450" lvl="1" indent="-171450" algn="l" defTabSz="711200">
            <a:lnSpc>
              <a:spcPct val="90000"/>
            </a:lnSpc>
            <a:spcBef>
              <a:spcPct val="0"/>
            </a:spcBef>
            <a:spcAft>
              <a:spcPct val="15000"/>
            </a:spcAft>
            <a:buChar char="•"/>
          </a:pPr>
          <a:r>
            <a:rPr lang="en-US" sz="1600" kern="1200"/>
            <a:t>Safe messaging guidelines </a:t>
          </a:r>
        </a:p>
      </dsp:txBody>
      <dsp:txXfrm rot="10800000">
        <a:off x="1655928" y="1571420"/>
        <a:ext cx="3874207" cy="1208047"/>
      </dsp:txXfrm>
    </dsp:sp>
    <dsp:sp modelId="{9661301C-5227-47B2-979B-95123C7B6B91}">
      <dsp:nvSpPr>
        <dsp:cNvPr id="0" name=""/>
        <dsp:cNvSpPr/>
      </dsp:nvSpPr>
      <dsp:spPr>
        <a:xfrm>
          <a:off x="749893" y="1571420"/>
          <a:ext cx="1208047" cy="1208047"/>
        </a:xfrm>
        <a:prstGeom prst="ellipse">
          <a:avLst/>
        </a:prstGeom>
        <a:blipFill>
          <a:blip xmlns:r="http://schemas.openxmlformats.org/officeDocument/2006/relationships" r:embed="rId2"/>
          <a:srcRect/>
          <a:stretch>
            <a:fillRect t="-9000" b="-9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64EFF0-A71B-4F75-AE44-55283AE4F00E}">
      <dsp:nvSpPr>
        <dsp:cNvPr id="0" name=""/>
        <dsp:cNvSpPr/>
      </dsp:nvSpPr>
      <dsp:spPr>
        <a:xfrm rot="10800000">
          <a:off x="1353916" y="3140078"/>
          <a:ext cx="4176219" cy="120804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715" tIns="60960" rIns="113792" bIns="60960" numCol="1" spcCol="1270" anchor="t" anchorCtr="0">
          <a:noAutofit/>
        </a:bodyPr>
        <a:lstStyle/>
        <a:p>
          <a:pPr marL="0" lvl="0" indent="0" algn="l" defTabSz="844550">
            <a:lnSpc>
              <a:spcPct val="90000"/>
            </a:lnSpc>
            <a:spcBef>
              <a:spcPct val="0"/>
            </a:spcBef>
            <a:spcAft>
              <a:spcPct val="35000"/>
            </a:spcAft>
            <a:buNone/>
          </a:pPr>
          <a:r>
            <a:rPr lang="en-US" sz="1900" b="1" kern="1200"/>
            <a:t>Recovery Community Orgs </a:t>
          </a:r>
          <a:endParaRPr lang="en-US" sz="1900" kern="1200"/>
        </a:p>
        <a:p>
          <a:pPr marL="171450" lvl="1" indent="-171450" algn="l" defTabSz="711200">
            <a:lnSpc>
              <a:spcPct val="90000"/>
            </a:lnSpc>
            <a:spcBef>
              <a:spcPct val="0"/>
            </a:spcBef>
            <a:spcAft>
              <a:spcPct val="15000"/>
            </a:spcAft>
            <a:buChar char="•"/>
          </a:pPr>
          <a:r>
            <a:rPr lang="en-US" sz="1600" kern="1200"/>
            <a:t>Cross-referrals </a:t>
          </a:r>
        </a:p>
        <a:p>
          <a:pPr marL="171450" lvl="1" indent="-171450" algn="l" defTabSz="711200">
            <a:lnSpc>
              <a:spcPct val="90000"/>
            </a:lnSpc>
            <a:spcBef>
              <a:spcPct val="0"/>
            </a:spcBef>
            <a:spcAft>
              <a:spcPct val="15000"/>
            </a:spcAft>
            <a:buChar char="•"/>
          </a:pPr>
          <a:r>
            <a:rPr lang="en-US" sz="1600" kern="1200"/>
            <a:t>Shared events </a:t>
          </a:r>
        </a:p>
        <a:p>
          <a:pPr marL="171450" lvl="1" indent="-171450" algn="l" defTabSz="711200">
            <a:lnSpc>
              <a:spcPct val="90000"/>
            </a:lnSpc>
            <a:spcBef>
              <a:spcPct val="0"/>
            </a:spcBef>
            <a:spcAft>
              <a:spcPct val="15000"/>
            </a:spcAft>
            <a:buChar char="•"/>
          </a:pPr>
          <a:r>
            <a:rPr lang="en-US" sz="1600" kern="1200"/>
            <a:t>Peer support connections </a:t>
          </a:r>
        </a:p>
      </dsp:txBody>
      <dsp:txXfrm rot="10800000">
        <a:off x="1655928" y="3140078"/>
        <a:ext cx="3874207" cy="1208047"/>
      </dsp:txXfrm>
    </dsp:sp>
    <dsp:sp modelId="{2E6D8015-89C1-4092-8EDB-6928D902BAE8}">
      <dsp:nvSpPr>
        <dsp:cNvPr id="0" name=""/>
        <dsp:cNvSpPr/>
      </dsp:nvSpPr>
      <dsp:spPr>
        <a:xfrm>
          <a:off x="749893" y="3140078"/>
          <a:ext cx="1208047" cy="1208047"/>
        </a:xfrm>
        <a:prstGeom prst="ellipse">
          <a:avLst/>
        </a:prstGeom>
        <a:blipFill>
          <a:blip xmlns:r="http://schemas.openxmlformats.org/officeDocument/2006/relationships" r:embed="rId3"/>
          <a:srcRect/>
          <a:stretch>
            <a:fillRect l="-10000" r="-10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90FE9-FB4A-406D-8442-58E6F02F258F}">
      <dsp:nvSpPr>
        <dsp:cNvPr id="0" name=""/>
        <dsp:cNvSpPr/>
      </dsp:nvSpPr>
      <dsp:spPr>
        <a:xfrm rot="5400000">
          <a:off x="-336869" y="341753"/>
          <a:ext cx="2245798" cy="1572058"/>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a:latin typeface="Calibri" panose="020F0502020204030204" pitchFamily="34" charset="0"/>
              <a:ea typeface="Calibri" panose="020F0502020204030204" pitchFamily="34" charset="0"/>
              <a:cs typeface="Calibri" panose="020F0502020204030204" pitchFamily="34" charset="0"/>
            </a:rPr>
            <a:t>Transportation and/ or childcare</a:t>
          </a:r>
        </a:p>
      </dsp:txBody>
      <dsp:txXfrm rot="-5400000">
        <a:off x="1" y="790912"/>
        <a:ext cx="1572058" cy="673740"/>
      </dsp:txXfrm>
    </dsp:sp>
    <dsp:sp modelId="{C4495291-6A9B-4389-9A69-955346C45D02}">
      <dsp:nvSpPr>
        <dsp:cNvPr id="0" name=""/>
        <dsp:cNvSpPr/>
      </dsp:nvSpPr>
      <dsp:spPr>
        <a:xfrm rot="5400000">
          <a:off x="2968125" y="-1391182"/>
          <a:ext cx="1460536" cy="425266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Partner with </a:t>
          </a:r>
          <a:r>
            <a:rPr lang="en-US" sz="1700" b="1" kern="1200">
              <a:latin typeface="Calibri" panose="020F0502020204030204" pitchFamily="34" charset="0"/>
              <a:ea typeface="Calibri" panose="020F0502020204030204" pitchFamily="34" charset="0"/>
              <a:cs typeface="Calibri" panose="020F0502020204030204" pitchFamily="34" charset="0"/>
            </a:rPr>
            <a:t>transportation</a:t>
          </a:r>
          <a:r>
            <a:rPr lang="en-US" sz="1700" kern="1200">
              <a:latin typeface="Calibri" panose="020F0502020204030204" pitchFamily="34" charset="0"/>
              <a:ea typeface="Calibri" panose="020F0502020204030204" pitchFamily="34" charset="0"/>
              <a:cs typeface="Calibri" panose="020F0502020204030204" pitchFamily="34" charset="0"/>
            </a:rPr>
            <a:t> vendors </a:t>
          </a: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Identify and refer to </a:t>
          </a:r>
          <a:r>
            <a:rPr lang="en-US" sz="1700" b="1" kern="1200">
              <a:latin typeface="Calibri" panose="020F0502020204030204" pitchFamily="34" charset="0"/>
              <a:ea typeface="Calibri" panose="020F0502020204030204" pitchFamily="34" charset="0"/>
              <a:cs typeface="Calibri" panose="020F0502020204030204" pitchFamily="34" charset="0"/>
            </a:rPr>
            <a:t>community resource </a:t>
          </a:r>
          <a:r>
            <a:rPr lang="en-US" sz="1700" kern="1200">
              <a:latin typeface="Calibri" panose="020F0502020204030204" pitchFamily="34" charset="0"/>
              <a:ea typeface="Calibri" panose="020F0502020204030204" pitchFamily="34" charset="0"/>
              <a:cs typeface="Calibri" panose="020F0502020204030204" pitchFamily="34" charset="0"/>
            </a:rPr>
            <a:t>programs </a:t>
          </a:r>
        </a:p>
      </dsp:txBody>
      <dsp:txXfrm rot="-5400000">
        <a:off x="1572059" y="76181"/>
        <a:ext cx="4181372" cy="1317942"/>
      </dsp:txXfrm>
    </dsp:sp>
    <dsp:sp modelId="{D93AAC34-3116-4054-8BB3-5608D52CCBA1}">
      <dsp:nvSpPr>
        <dsp:cNvPr id="0" name=""/>
        <dsp:cNvSpPr/>
      </dsp:nvSpPr>
      <dsp:spPr>
        <a:xfrm rot="5400000">
          <a:off x="-336869" y="2302204"/>
          <a:ext cx="2245798" cy="1572058"/>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latin typeface="Calibri" panose="020F0502020204030204" pitchFamily="34" charset="0"/>
              <a:ea typeface="Calibri" panose="020F0502020204030204" pitchFamily="34" charset="0"/>
              <a:cs typeface="Calibri" panose="020F0502020204030204" pitchFamily="34" charset="0"/>
            </a:rPr>
            <a:t>Stigma</a:t>
          </a:r>
        </a:p>
      </dsp:txBody>
      <dsp:txXfrm rot="-5400000">
        <a:off x="1" y="2751363"/>
        <a:ext cx="1572058" cy="673740"/>
      </dsp:txXfrm>
    </dsp:sp>
    <dsp:sp modelId="{C14E2B3A-4EB5-4582-8FE9-A05994E974C1}">
      <dsp:nvSpPr>
        <dsp:cNvPr id="0" name=""/>
        <dsp:cNvSpPr/>
      </dsp:nvSpPr>
      <dsp:spPr>
        <a:xfrm rot="5400000">
          <a:off x="2968508" y="568884"/>
          <a:ext cx="1459768" cy="425266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Train staff in </a:t>
          </a:r>
          <a:r>
            <a:rPr lang="en-US" sz="1700" b="1" kern="1200">
              <a:latin typeface="Calibri" panose="020F0502020204030204" pitchFamily="34" charset="0"/>
              <a:ea typeface="Calibri" panose="020F0502020204030204" pitchFamily="34" charset="0"/>
              <a:cs typeface="Calibri" panose="020F0502020204030204" pitchFamily="34" charset="0"/>
            </a:rPr>
            <a:t>person-first</a:t>
          </a:r>
          <a:r>
            <a:rPr lang="en-US" sz="1700" kern="1200">
              <a:latin typeface="Calibri" panose="020F0502020204030204" pitchFamily="34" charset="0"/>
              <a:ea typeface="Calibri" panose="020F0502020204030204" pitchFamily="34" charset="0"/>
              <a:cs typeface="Calibri" panose="020F0502020204030204" pitchFamily="34" charset="0"/>
            </a:rPr>
            <a:t>, non-judgmental communication </a:t>
          </a: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Peer support navigators/</a:t>
          </a:r>
          <a:r>
            <a:rPr lang="en-US" sz="1700" b="1" kern="1200">
              <a:latin typeface="Calibri" panose="020F0502020204030204" pitchFamily="34" charset="0"/>
              <a:ea typeface="Calibri" panose="020F0502020204030204" pitchFamily="34" charset="0"/>
              <a:cs typeface="Calibri" panose="020F0502020204030204" pitchFamily="34" charset="0"/>
            </a:rPr>
            <a:t>CRS</a:t>
          </a:r>
          <a:endParaRPr lang="en-US" sz="1700" kern="1200">
            <a:latin typeface="Calibri" panose="020F0502020204030204" pitchFamily="34" charset="0"/>
            <a:ea typeface="Calibri" panose="020F0502020204030204" pitchFamily="34" charset="0"/>
            <a:cs typeface="Calibri" panose="020F0502020204030204" pitchFamily="34" charset="0"/>
          </a:endParaRPr>
        </a:p>
        <a:p>
          <a:pPr marL="171450" lvl="1" indent="-171450" algn="l" defTabSz="755650">
            <a:lnSpc>
              <a:spcPct val="90000"/>
            </a:lnSpc>
            <a:spcBef>
              <a:spcPct val="0"/>
            </a:spcBef>
            <a:spcAft>
              <a:spcPct val="15000"/>
            </a:spcAft>
            <a:buChar char="•"/>
          </a:pPr>
          <a:r>
            <a:rPr lang="en-US" sz="1700" b="1" kern="1200">
              <a:latin typeface="Calibri" panose="020F0502020204030204" pitchFamily="34" charset="0"/>
              <a:ea typeface="Calibri" panose="020F0502020204030204" pitchFamily="34" charset="0"/>
              <a:cs typeface="Calibri" panose="020F0502020204030204" pitchFamily="34" charset="0"/>
            </a:rPr>
            <a:t>Strengths-based</a:t>
          </a:r>
          <a:r>
            <a:rPr lang="en-US" sz="1700" kern="1200">
              <a:latin typeface="Calibri" panose="020F0502020204030204" pitchFamily="34" charset="0"/>
              <a:ea typeface="Calibri" panose="020F0502020204030204" pitchFamily="34" charset="0"/>
              <a:cs typeface="Calibri" panose="020F0502020204030204" pitchFamily="34" charset="0"/>
            </a:rPr>
            <a:t> intake scripts/motivational interviewing </a:t>
          </a:r>
        </a:p>
      </dsp:txBody>
      <dsp:txXfrm rot="-5400000">
        <a:off x="1572058" y="2036594"/>
        <a:ext cx="4181409" cy="13172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A3AC2-D5B6-4A4C-A1B7-CD14DEADA3A0}">
      <dsp:nvSpPr>
        <dsp:cNvPr id="0" name=""/>
        <dsp:cNvSpPr/>
      </dsp:nvSpPr>
      <dsp:spPr>
        <a:xfrm rot="5400000">
          <a:off x="6647742" y="-2734505"/>
          <a:ext cx="1005730"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89535" rIns="179070" bIns="89535" numCol="1" spcCol="1270" anchor="ctr" anchorCtr="0">
          <a:noAutofit/>
        </a:bodyPr>
        <a:lstStyle/>
        <a:p>
          <a:pPr marL="228600" lvl="1" indent="-228600" algn="l" defTabSz="1066800">
            <a:lnSpc>
              <a:spcPct val="90000"/>
            </a:lnSpc>
            <a:spcBef>
              <a:spcPct val="0"/>
            </a:spcBef>
            <a:spcAft>
              <a:spcPct val="15000"/>
            </a:spcAft>
            <a:buChar char="•"/>
          </a:pPr>
          <a:r>
            <a:rPr lang="en-US" sz="2400" kern="1200">
              <a:latin typeface="Calibri" panose="020F0502020204030204" pitchFamily="34" charset="0"/>
              <a:ea typeface="Calibri" panose="020F0502020204030204" pitchFamily="34" charset="0"/>
              <a:cs typeface="Calibri" panose="020F0502020204030204" pitchFamily="34" charset="0"/>
            </a:rPr>
            <a:t>Build EHR order sets that require </a:t>
          </a:r>
          <a:r>
            <a:rPr lang="en-US" sz="2400" b="1" kern="1200">
              <a:latin typeface="Calibri" panose="020F0502020204030204" pitchFamily="34" charset="0"/>
              <a:ea typeface="Calibri" panose="020F0502020204030204" pitchFamily="34" charset="0"/>
              <a:cs typeface="Calibri" panose="020F0502020204030204" pitchFamily="34" charset="0"/>
            </a:rPr>
            <a:t>key</a:t>
          </a:r>
          <a:r>
            <a:rPr lang="en-US" sz="2400" kern="1200">
              <a:latin typeface="Calibri" panose="020F0502020204030204" pitchFamily="34" charset="0"/>
              <a:ea typeface="Calibri" panose="020F0502020204030204" pitchFamily="34" charset="0"/>
              <a:cs typeface="Calibri" panose="020F0502020204030204" pitchFamily="34" charset="0"/>
            </a:rPr>
            <a:t> clinical fields before submission</a:t>
          </a:r>
        </a:p>
      </dsp:txBody>
      <dsp:txXfrm rot="-5400000">
        <a:off x="3785615" y="176718"/>
        <a:ext cx="6680888" cy="907538"/>
      </dsp:txXfrm>
    </dsp:sp>
    <dsp:sp modelId="{245020EC-7D37-415D-A22B-7B67AE05940F}">
      <dsp:nvSpPr>
        <dsp:cNvPr id="0" name=""/>
        <dsp:cNvSpPr/>
      </dsp:nvSpPr>
      <dsp:spPr>
        <a:xfrm>
          <a:off x="0" y="1904"/>
          <a:ext cx="3785616" cy="12571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a:latin typeface="Calibri" panose="020F0502020204030204" pitchFamily="34" charset="0"/>
              <a:ea typeface="Calibri" panose="020F0502020204030204" pitchFamily="34" charset="0"/>
              <a:cs typeface="Calibri" panose="020F0502020204030204" pitchFamily="34" charset="0"/>
            </a:rPr>
            <a:t>Incomplete</a:t>
          </a:r>
          <a:r>
            <a:rPr lang="en-US" sz="2800" kern="1200">
              <a:latin typeface="Calibri" panose="020F0502020204030204" pitchFamily="34" charset="0"/>
              <a:ea typeface="Calibri" panose="020F0502020204030204" pitchFamily="34" charset="0"/>
              <a:cs typeface="Calibri" panose="020F0502020204030204" pitchFamily="34" charset="0"/>
            </a:rPr>
            <a:t> referral information </a:t>
          </a:r>
        </a:p>
      </dsp:txBody>
      <dsp:txXfrm>
        <a:off x="61370" y="63274"/>
        <a:ext cx="3662876" cy="1134423"/>
      </dsp:txXfrm>
    </dsp:sp>
    <dsp:sp modelId="{B9A9EFEA-4AE5-4D43-A6A2-07621D085F96}">
      <dsp:nvSpPr>
        <dsp:cNvPr id="0" name=""/>
        <dsp:cNvSpPr/>
      </dsp:nvSpPr>
      <dsp:spPr>
        <a:xfrm rot="5400000">
          <a:off x="6647742" y="-1414483"/>
          <a:ext cx="1005730"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89535" rIns="179070" bIns="89535" numCol="1" spcCol="1270" anchor="ctr" anchorCtr="0">
          <a:noAutofit/>
        </a:bodyPr>
        <a:lstStyle/>
        <a:p>
          <a:pPr marL="228600" lvl="1" indent="-228600" algn="l" defTabSz="1066800">
            <a:lnSpc>
              <a:spcPct val="90000"/>
            </a:lnSpc>
            <a:spcBef>
              <a:spcPct val="0"/>
            </a:spcBef>
            <a:spcAft>
              <a:spcPct val="15000"/>
            </a:spcAft>
            <a:buChar char="•"/>
          </a:pPr>
          <a:r>
            <a:rPr lang="en-US" sz="2400" kern="1200">
              <a:latin typeface="Calibri" panose="020F0502020204030204" pitchFamily="34" charset="0"/>
              <a:ea typeface="Calibri" panose="020F0502020204030204" pitchFamily="34" charset="0"/>
              <a:cs typeface="Calibri" panose="020F0502020204030204" pitchFamily="34" charset="0"/>
            </a:rPr>
            <a:t>Target </a:t>
          </a:r>
          <a:r>
            <a:rPr lang="en-US" sz="2400" b="1" kern="1200">
              <a:latin typeface="Calibri" panose="020F0502020204030204" pitchFamily="34" charset="0"/>
              <a:ea typeface="Calibri" panose="020F0502020204030204" pitchFamily="34" charset="0"/>
              <a:cs typeface="Calibri" panose="020F0502020204030204" pitchFamily="34" charset="0"/>
            </a:rPr>
            <a:t>30</a:t>
          </a:r>
          <a:r>
            <a:rPr lang="en-US" sz="2400" kern="1200">
              <a:latin typeface="Calibri" panose="020F0502020204030204" pitchFamily="34" charset="0"/>
              <a:ea typeface="Calibri" panose="020F0502020204030204" pitchFamily="34" charset="0"/>
              <a:cs typeface="Calibri" panose="020F0502020204030204" pitchFamily="34" charset="0"/>
            </a:rPr>
            <a:t> days from referral to first appointment </a:t>
          </a:r>
        </a:p>
        <a:p>
          <a:pPr marL="228600" lvl="1" indent="-228600" algn="l" defTabSz="1066800">
            <a:lnSpc>
              <a:spcPct val="90000"/>
            </a:lnSpc>
            <a:spcBef>
              <a:spcPct val="0"/>
            </a:spcBef>
            <a:spcAft>
              <a:spcPct val="15000"/>
            </a:spcAft>
            <a:buChar char="•"/>
          </a:pPr>
          <a:r>
            <a:rPr lang="en-US" sz="2400" kern="1200">
              <a:latin typeface="Calibri" panose="020F0502020204030204" pitchFamily="34" charset="0"/>
              <a:ea typeface="Calibri" panose="020F0502020204030204" pitchFamily="34" charset="0"/>
              <a:cs typeface="Calibri" panose="020F0502020204030204" pitchFamily="34" charset="0"/>
            </a:rPr>
            <a:t>Use </a:t>
          </a:r>
          <a:r>
            <a:rPr lang="en-US" sz="2400" b="1" kern="1200">
              <a:latin typeface="Calibri" panose="020F0502020204030204" pitchFamily="34" charset="0"/>
              <a:ea typeface="Calibri" panose="020F0502020204030204" pitchFamily="34" charset="0"/>
              <a:cs typeface="Calibri" panose="020F0502020204030204" pitchFamily="34" charset="0"/>
            </a:rPr>
            <a:t>telehealth</a:t>
          </a:r>
          <a:r>
            <a:rPr lang="en-US" sz="2400" kern="1200">
              <a:latin typeface="Calibri" panose="020F0502020204030204" pitchFamily="34" charset="0"/>
              <a:ea typeface="Calibri" panose="020F0502020204030204" pitchFamily="34" charset="0"/>
              <a:cs typeface="Calibri" panose="020F0502020204030204" pitchFamily="34" charset="0"/>
            </a:rPr>
            <a:t> for initial consultations when possible </a:t>
          </a:r>
        </a:p>
      </dsp:txBody>
      <dsp:txXfrm rot="-5400000">
        <a:off x="3785615" y="1496740"/>
        <a:ext cx="6680888" cy="907538"/>
      </dsp:txXfrm>
    </dsp:sp>
    <dsp:sp modelId="{BDC524E9-08E9-4773-830F-901548B82DD2}">
      <dsp:nvSpPr>
        <dsp:cNvPr id="0" name=""/>
        <dsp:cNvSpPr/>
      </dsp:nvSpPr>
      <dsp:spPr>
        <a:xfrm>
          <a:off x="0" y="1321926"/>
          <a:ext cx="3785616" cy="12571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a:latin typeface="Calibri" panose="020F0502020204030204" pitchFamily="34" charset="0"/>
              <a:ea typeface="Calibri" panose="020F0502020204030204" pitchFamily="34" charset="0"/>
              <a:cs typeface="Calibri" panose="020F0502020204030204" pitchFamily="34" charset="0"/>
            </a:rPr>
            <a:t>Long</a:t>
          </a:r>
          <a:r>
            <a:rPr lang="en-US" sz="2800" kern="1200">
              <a:latin typeface="Calibri" panose="020F0502020204030204" pitchFamily="34" charset="0"/>
              <a:ea typeface="Calibri" panose="020F0502020204030204" pitchFamily="34" charset="0"/>
              <a:cs typeface="Calibri" panose="020F0502020204030204" pitchFamily="34" charset="0"/>
            </a:rPr>
            <a:t> wait times for first appointment </a:t>
          </a:r>
        </a:p>
      </dsp:txBody>
      <dsp:txXfrm>
        <a:off x="61370" y="1383296"/>
        <a:ext cx="3662876" cy="1134423"/>
      </dsp:txXfrm>
    </dsp:sp>
    <dsp:sp modelId="{25CDD77A-F67E-4BFB-AB38-531A8ED42DFC}">
      <dsp:nvSpPr>
        <dsp:cNvPr id="0" name=""/>
        <dsp:cNvSpPr/>
      </dsp:nvSpPr>
      <dsp:spPr>
        <a:xfrm rot="5400000">
          <a:off x="6647742" y="-94461"/>
          <a:ext cx="1005730"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kern="1200">
              <a:latin typeface="Calibri" panose="020F0502020204030204" pitchFamily="34" charset="0"/>
              <a:ea typeface="Calibri" panose="020F0502020204030204" pitchFamily="34" charset="0"/>
              <a:cs typeface="Calibri" panose="020F0502020204030204" pitchFamily="34" charset="0"/>
            </a:rPr>
            <a:t>Use </a:t>
          </a:r>
          <a:r>
            <a:rPr lang="en-US" sz="2700" b="1" kern="1200">
              <a:latin typeface="Calibri" panose="020F0502020204030204" pitchFamily="34" charset="0"/>
              <a:ea typeface="Calibri" panose="020F0502020204030204" pitchFamily="34" charset="0"/>
              <a:cs typeface="Calibri" panose="020F0502020204030204" pitchFamily="34" charset="0"/>
            </a:rPr>
            <a:t>automatic</a:t>
          </a:r>
          <a:r>
            <a:rPr lang="en-US" sz="2700" kern="1200">
              <a:latin typeface="Calibri" panose="020F0502020204030204" pitchFamily="34" charset="0"/>
              <a:ea typeface="Calibri" panose="020F0502020204030204" pitchFamily="34" charset="0"/>
              <a:cs typeface="Calibri" panose="020F0502020204030204" pitchFamily="34" charset="0"/>
            </a:rPr>
            <a:t> EHR tools to confirm receipt and create a </a:t>
          </a:r>
          <a:r>
            <a:rPr lang="en-US" sz="2700" b="1" kern="1200">
              <a:latin typeface="Calibri" panose="020F0502020204030204" pitchFamily="34" charset="0"/>
              <a:ea typeface="Calibri" panose="020F0502020204030204" pitchFamily="34" charset="0"/>
              <a:cs typeface="Calibri" panose="020F0502020204030204" pitchFamily="34" charset="0"/>
            </a:rPr>
            <a:t>dedicated</a:t>
          </a:r>
          <a:r>
            <a:rPr lang="en-US" sz="2700" kern="1200">
              <a:latin typeface="Calibri" panose="020F0502020204030204" pitchFamily="34" charset="0"/>
              <a:ea typeface="Calibri" panose="020F0502020204030204" pitchFamily="34" charset="0"/>
              <a:cs typeface="Calibri" panose="020F0502020204030204" pitchFamily="34" charset="0"/>
            </a:rPr>
            <a:t> provider inquiry line </a:t>
          </a:r>
        </a:p>
      </dsp:txBody>
      <dsp:txXfrm rot="-5400000">
        <a:off x="3785615" y="2816762"/>
        <a:ext cx="6680888" cy="907538"/>
      </dsp:txXfrm>
    </dsp:sp>
    <dsp:sp modelId="{D2584B3A-2130-40D9-AAAA-E3A0ED9C892B}">
      <dsp:nvSpPr>
        <dsp:cNvPr id="0" name=""/>
        <dsp:cNvSpPr/>
      </dsp:nvSpPr>
      <dsp:spPr>
        <a:xfrm>
          <a:off x="0" y="2641948"/>
          <a:ext cx="3785616" cy="12571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panose="020F0502020204030204" pitchFamily="34" charset="0"/>
              <a:ea typeface="Calibri" panose="020F0502020204030204" pitchFamily="34" charset="0"/>
              <a:cs typeface="Calibri" panose="020F0502020204030204" pitchFamily="34" charset="0"/>
            </a:rPr>
            <a:t>Inadequate </a:t>
          </a:r>
          <a:r>
            <a:rPr lang="en-US" sz="2800" b="1" kern="1200">
              <a:latin typeface="Calibri" panose="020F0502020204030204" pitchFamily="34" charset="0"/>
              <a:ea typeface="Calibri" panose="020F0502020204030204" pitchFamily="34" charset="0"/>
              <a:cs typeface="Calibri" panose="020F0502020204030204" pitchFamily="34" charset="0"/>
            </a:rPr>
            <a:t>communication</a:t>
          </a:r>
          <a:r>
            <a:rPr lang="en-US" sz="2800" kern="1200">
              <a:latin typeface="Calibri" panose="020F0502020204030204" pitchFamily="34" charset="0"/>
              <a:ea typeface="Calibri" panose="020F0502020204030204" pitchFamily="34" charset="0"/>
              <a:cs typeface="Calibri" panose="020F0502020204030204" pitchFamily="34" charset="0"/>
            </a:rPr>
            <a:t> back to referrers </a:t>
          </a:r>
        </a:p>
      </dsp:txBody>
      <dsp:txXfrm>
        <a:off x="61370" y="2703318"/>
        <a:ext cx="3662876" cy="113442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BA056-DA4A-4491-90DD-0947E5C87B2C}">
      <dsp:nvSpPr>
        <dsp:cNvPr id="0" name=""/>
        <dsp:cNvSpPr/>
      </dsp:nvSpPr>
      <dsp:spPr>
        <a:xfrm rot="16200000">
          <a:off x="1436914" y="-1436914"/>
          <a:ext cx="1981200" cy="4855028"/>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1.) </a:t>
          </a:r>
          <a:r>
            <a:rPr lang="en-US" sz="1800" kern="1200">
              <a:latin typeface="Roboto Black"/>
            </a:rPr>
            <a:t>Client-to-Client</a:t>
          </a:r>
          <a:r>
            <a:rPr lang="en-US" sz="1800" kern="1200"/>
            <a:t> Referrals</a:t>
          </a:r>
        </a:p>
      </dsp:txBody>
      <dsp:txXfrm rot="5400000">
        <a:off x="0" y="0"/>
        <a:ext cx="4855028" cy="1485900"/>
      </dsp:txXfrm>
    </dsp:sp>
    <dsp:sp modelId="{28CAEF2B-8072-42C3-A2DE-CDD9D7EEB00F}">
      <dsp:nvSpPr>
        <dsp:cNvPr id="0" name=""/>
        <dsp:cNvSpPr/>
      </dsp:nvSpPr>
      <dsp:spPr>
        <a:xfrm>
          <a:off x="4855028" y="0"/>
          <a:ext cx="4855028" cy="1981200"/>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2.) </a:t>
          </a:r>
          <a:r>
            <a:rPr lang="en-US" sz="1800" kern="1200">
              <a:latin typeface="Roboto Black"/>
            </a:rPr>
            <a:t>Physician-to-Client</a:t>
          </a:r>
          <a:r>
            <a:rPr lang="en-US" sz="1800" kern="1200"/>
            <a:t> Referrals</a:t>
          </a:r>
        </a:p>
      </dsp:txBody>
      <dsp:txXfrm>
        <a:off x="4855028" y="0"/>
        <a:ext cx="4855028" cy="1485900"/>
      </dsp:txXfrm>
    </dsp:sp>
    <dsp:sp modelId="{C78D770C-E972-4FEE-8B7F-8580179AECB6}">
      <dsp:nvSpPr>
        <dsp:cNvPr id="0" name=""/>
        <dsp:cNvSpPr/>
      </dsp:nvSpPr>
      <dsp:spPr>
        <a:xfrm rot="10800000">
          <a:off x="0" y="1981200"/>
          <a:ext cx="4855028" cy="1981200"/>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3.) Online Reviews and Ratings</a:t>
          </a:r>
        </a:p>
      </dsp:txBody>
      <dsp:txXfrm rot="10800000">
        <a:off x="0" y="2476499"/>
        <a:ext cx="4855028" cy="1485900"/>
      </dsp:txXfrm>
    </dsp:sp>
    <dsp:sp modelId="{E3AB9604-413F-4860-ACC2-F08612AB6703}">
      <dsp:nvSpPr>
        <dsp:cNvPr id="0" name=""/>
        <dsp:cNvSpPr/>
      </dsp:nvSpPr>
      <dsp:spPr>
        <a:xfrm rot="5400000">
          <a:off x="6291942" y="544285"/>
          <a:ext cx="1981200" cy="4855028"/>
        </a:xfrm>
        <a:prstGeom prst="round1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4.) Support Group and Community Testimonials</a:t>
          </a:r>
        </a:p>
      </dsp:txBody>
      <dsp:txXfrm rot="-5400000">
        <a:off x="4855028" y="2476499"/>
        <a:ext cx="4855028" cy="1485900"/>
      </dsp:txXfrm>
    </dsp:sp>
    <dsp:sp modelId="{00C7BCB4-5033-462D-BBB6-2AA9C5168A8F}">
      <dsp:nvSpPr>
        <dsp:cNvPr id="0" name=""/>
        <dsp:cNvSpPr/>
      </dsp:nvSpPr>
      <dsp:spPr>
        <a:xfrm>
          <a:off x="3299419" y="1419420"/>
          <a:ext cx="2913017" cy="990600"/>
        </a:xfrm>
        <a:prstGeom prst="roundRect">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Forms of Word-of-Mouth Referrals in COE Settings</a:t>
          </a:r>
        </a:p>
      </dsp:txBody>
      <dsp:txXfrm>
        <a:off x="3347776" y="1467777"/>
        <a:ext cx="2816303" cy="893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AAA9E-C661-428A-B711-FCA6FC9BDEC9}">
      <dsp:nvSpPr>
        <dsp:cNvPr id="0" name=""/>
        <dsp:cNvSpPr/>
      </dsp:nvSpPr>
      <dsp:spPr>
        <a:xfrm rot="10800000">
          <a:off x="1432856" y="1254"/>
          <a:ext cx="4003167" cy="1819696"/>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2435" tIns="60960" rIns="113792" bIns="60960" numCol="1" spcCol="1270" anchor="t" anchorCtr="0">
          <a:noAutofit/>
        </a:bodyPr>
        <a:lstStyle/>
        <a:p>
          <a:pPr marL="0" lvl="0" indent="0" algn="l" defTabSz="844550">
            <a:lnSpc>
              <a:spcPct val="90000"/>
            </a:lnSpc>
            <a:spcBef>
              <a:spcPct val="0"/>
            </a:spcBef>
            <a:spcAft>
              <a:spcPct val="35000"/>
            </a:spcAft>
            <a:buNone/>
          </a:pPr>
          <a:r>
            <a:rPr lang="en-US" sz="1900" b="1" kern="1200"/>
            <a:t>Courts &amp; Social Services </a:t>
          </a:r>
          <a:endParaRPr lang="en-US" sz="1900" kern="1200"/>
        </a:p>
        <a:p>
          <a:pPr marL="171450" lvl="1" indent="-171450" algn="l" defTabSz="711200">
            <a:lnSpc>
              <a:spcPct val="90000"/>
            </a:lnSpc>
            <a:spcBef>
              <a:spcPct val="0"/>
            </a:spcBef>
            <a:spcAft>
              <a:spcPct val="15000"/>
            </a:spcAft>
            <a:buChar char="•"/>
          </a:pPr>
          <a:r>
            <a:rPr lang="en-US" sz="1600" kern="1200"/>
            <a:t>MOUD-friendly documentation </a:t>
          </a:r>
        </a:p>
        <a:p>
          <a:pPr marL="171450" lvl="1" indent="-171450" algn="l" defTabSz="711200">
            <a:lnSpc>
              <a:spcPct val="90000"/>
            </a:lnSpc>
            <a:spcBef>
              <a:spcPct val="0"/>
            </a:spcBef>
            <a:spcAft>
              <a:spcPct val="15000"/>
            </a:spcAft>
            <a:buChar char="•"/>
          </a:pPr>
          <a:r>
            <a:rPr lang="en-US" sz="1600" kern="1200"/>
            <a:t>Justice-involved pathways </a:t>
          </a:r>
        </a:p>
        <a:p>
          <a:pPr marL="171450" lvl="1" indent="-171450" algn="l" defTabSz="711200">
            <a:lnSpc>
              <a:spcPct val="90000"/>
            </a:lnSpc>
            <a:spcBef>
              <a:spcPct val="0"/>
            </a:spcBef>
            <a:spcAft>
              <a:spcPct val="15000"/>
            </a:spcAft>
            <a:buChar char="•"/>
          </a:pPr>
          <a:r>
            <a:rPr lang="en-US" sz="1600" kern="1200"/>
            <a:t>Housing referral networks </a:t>
          </a:r>
        </a:p>
      </dsp:txBody>
      <dsp:txXfrm rot="10800000">
        <a:off x="1887780" y="1254"/>
        <a:ext cx="3548243" cy="1819696"/>
      </dsp:txXfrm>
    </dsp:sp>
    <dsp:sp modelId="{A0923B14-2585-49BB-AE77-20B524BAA7AF}">
      <dsp:nvSpPr>
        <dsp:cNvPr id="0" name=""/>
        <dsp:cNvSpPr/>
      </dsp:nvSpPr>
      <dsp:spPr>
        <a:xfrm>
          <a:off x="553392" y="2200"/>
          <a:ext cx="1819696" cy="1819696"/>
        </a:xfrm>
        <a:prstGeom prst="ellipse">
          <a:avLst/>
        </a:prstGeom>
        <a:blipFill>
          <a:blip xmlns:r="http://schemas.openxmlformats.org/officeDocument/2006/relationships" r:embed="rId1"/>
          <a:srcRect/>
          <a:stretch>
            <a:fillRect l="-15000" r="-1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B846F7-DF14-4F22-989E-90E11CCEB7EC}">
      <dsp:nvSpPr>
        <dsp:cNvPr id="0" name=""/>
        <dsp:cNvSpPr/>
      </dsp:nvSpPr>
      <dsp:spPr>
        <a:xfrm rot="10800000">
          <a:off x="1463240" y="2169108"/>
          <a:ext cx="4003167" cy="1819696"/>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2435" tIns="68580" rIns="128016" bIns="68580" numCol="1" spcCol="1270" anchor="t" anchorCtr="0">
          <a:noAutofit/>
        </a:bodyPr>
        <a:lstStyle/>
        <a:p>
          <a:pPr marL="0" lvl="0" indent="0" algn="l" defTabSz="844550">
            <a:lnSpc>
              <a:spcPct val="90000"/>
            </a:lnSpc>
            <a:spcBef>
              <a:spcPct val="0"/>
            </a:spcBef>
            <a:spcAft>
              <a:spcPct val="35000"/>
            </a:spcAft>
            <a:buNone/>
          </a:pPr>
          <a:r>
            <a:rPr lang="en-US" sz="1900" b="1" kern="1200"/>
            <a:t>Employers </a:t>
          </a:r>
          <a:endParaRPr lang="en-US" sz="1900" kern="1200"/>
        </a:p>
        <a:p>
          <a:pPr marL="171450" lvl="1" indent="-171450" algn="l" defTabSz="800100">
            <a:lnSpc>
              <a:spcPct val="90000"/>
            </a:lnSpc>
            <a:spcBef>
              <a:spcPct val="0"/>
            </a:spcBef>
            <a:spcAft>
              <a:spcPct val="15000"/>
            </a:spcAft>
            <a:buChar char="•"/>
          </a:pPr>
          <a:r>
            <a:rPr lang="en-US" sz="1800" kern="1200"/>
            <a:t>Lunch-and-learns </a:t>
          </a:r>
        </a:p>
        <a:p>
          <a:pPr marL="171450" lvl="1" indent="-171450" algn="l" defTabSz="800100">
            <a:lnSpc>
              <a:spcPct val="90000"/>
            </a:lnSpc>
            <a:spcBef>
              <a:spcPct val="0"/>
            </a:spcBef>
            <a:spcAft>
              <a:spcPct val="15000"/>
            </a:spcAft>
            <a:buChar char="•"/>
          </a:pPr>
          <a:r>
            <a:rPr lang="en-US" sz="1800" kern="1200"/>
            <a:t>HR partnership </a:t>
          </a:r>
        </a:p>
        <a:p>
          <a:pPr marL="171450" lvl="1" indent="-171450" algn="l" defTabSz="800100">
            <a:lnSpc>
              <a:spcPct val="90000"/>
            </a:lnSpc>
            <a:spcBef>
              <a:spcPct val="0"/>
            </a:spcBef>
            <a:spcAft>
              <a:spcPct val="15000"/>
            </a:spcAft>
            <a:buChar char="•"/>
          </a:pPr>
          <a:r>
            <a:rPr lang="en-US" sz="1800" kern="1200"/>
            <a:t>Confidential referral programs for working adults </a:t>
          </a:r>
        </a:p>
      </dsp:txBody>
      <dsp:txXfrm rot="10800000">
        <a:off x="1918164" y="2169108"/>
        <a:ext cx="3548243" cy="1819696"/>
      </dsp:txXfrm>
    </dsp:sp>
    <dsp:sp modelId="{645FD807-5346-4F44-AD8A-69F3C3F7DEC0}">
      <dsp:nvSpPr>
        <dsp:cNvPr id="0" name=""/>
        <dsp:cNvSpPr/>
      </dsp:nvSpPr>
      <dsp:spPr>
        <a:xfrm>
          <a:off x="553392" y="2208304"/>
          <a:ext cx="1819696" cy="1819696"/>
        </a:xfrm>
        <a:prstGeom prst="ellipse">
          <a:avLst/>
        </a:prstGeom>
        <a:blipFill>
          <a:blip xmlns:r="http://schemas.openxmlformats.org/officeDocument/2006/relationships" r:embed="rId2"/>
          <a:srcRect/>
          <a:stretch>
            <a:fillRect l="-10000" r="-10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7F59E-B4AA-4E30-A621-34EBA187391D}">
      <dsp:nvSpPr>
        <dsp:cNvPr id="0" name=""/>
        <dsp:cNvSpPr/>
      </dsp:nvSpPr>
      <dsp:spPr>
        <a:xfrm rot="10800000">
          <a:off x="1387522" y="741"/>
          <a:ext cx="3824325" cy="1697010"/>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8335"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a:latin typeface="Calibri" panose="020F0502020204030204" pitchFamily="34" charset="0"/>
              <a:ea typeface="Calibri" panose="020F0502020204030204" pitchFamily="34" charset="0"/>
              <a:cs typeface="Calibri" panose="020F0502020204030204" pitchFamily="34" charset="0"/>
            </a:rPr>
            <a:t>Primary Care &amp; FQCHs</a:t>
          </a:r>
        </a:p>
        <a:p>
          <a:pPr marL="0" lvl="0" indent="0" algn="ctr" defTabSz="844550">
            <a:lnSpc>
              <a:spcPct val="90000"/>
            </a:lnSpc>
            <a:spcBef>
              <a:spcPct val="0"/>
            </a:spcBef>
            <a:spcAft>
              <a:spcPct val="35000"/>
            </a:spcAft>
            <a:buNone/>
          </a:pPr>
          <a:r>
            <a:rPr lang="en-US" sz="1600" b="0" kern="1200">
              <a:latin typeface="Calibri" panose="020F0502020204030204" pitchFamily="34" charset="0"/>
              <a:ea typeface="Calibri" panose="020F0502020204030204" pitchFamily="34" charset="0"/>
              <a:cs typeface="Calibri" panose="020F0502020204030204" pitchFamily="34" charset="0"/>
            </a:rPr>
            <a:t>Warm handoffs &amp; integrated electronic referrals via shared EHR platforms strengthen care continuity</a:t>
          </a:r>
          <a:r>
            <a:rPr lang="en-US" sz="1600" b="0" kern="1200" baseline="30000">
              <a:latin typeface="Calibri" panose="020F0502020204030204" pitchFamily="34" charset="0"/>
              <a:ea typeface="Calibri" panose="020F0502020204030204" pitchFamily="34" charset="0"/>
              <a:cs typeface="Calibri" panose="020F0502020204030204" pitchFamily="34" charset="0"/>
            </a:rPr>
            <a:t>1</a:t>
          </a:r>
          <a:endParaRPr lang="en-US" sz="1600" b="1" kern="1200">
            <a:latin typeface="Calibri" panose="020F0502020204030204" pitchFamily="34" charset="0"/>
            <a:ea typeface="Calibri" panose="020F0502020204030204" pitchFamily="34" charset="0"/>
            <a:cs typeface="Calibri" panose="020F0502020204030204" pitchFamily="34" charset="0"/>
          </a:endParaRPr>
        </a:p>
      </dsp:txBody>
      <dsp:txXfrm rot="10800000">
        <a:off x="1811774" y="741"/>
        <a:ext cx="3400073" cy="1697010"/>
      </dsp:txXfrm>
    </dsp:sp>
    <dsp:sp modelId="{D96D7A33-0CED-412E-AF68-27F6E4169889}">
      <dsp:nvSpPr>
        <dsp:cNvPr id="0" name=""/>
        <dsp:cNvSpPr/>
      </dsp:nvSpPr>
      <dsp:spPr>
        <a:xfrm>
          <a:off x="539017" y="741"/>
          <a:ext cx="1697010" cy="1697010"/>
        </a:xfrm>
        <a:prstGeom prst="ellipse">
          <a:avLst/>
        </a:prstGeom>
        <a:blipFill>
          <a:blip xmlns:r="http://schemas.openxmlformats.org/officeDocument/2006/relationships" r:embed="rId1"/>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B2A0C4-4423-4666-AC89-8D4A46627F1B}">
      <dsp:nvSpPr>
        <dsp:cNvPr id="0" name=""/>
        <dsp:cNvSpPr/>
      </dsp:nvSpPr>
      <dsp:spPr>
        <a:xfrm rot="10800000">
          <a:off x="1387522" y="2204322"/>
          <a:ext cx="3824325" cy="1697010"/>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8335"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a:latin typeface="Calibri" panose="020F0502020204030204" pitchFamily="34" charset="0"/>
              <a:ea typeface="Calibri" panose="020F0502020204030204" pitchFamily="34" charset="0"/>
              <a:cs typeface="Calibri" panose="020F0502020204030204" pitchFamily="34" charset="0"/>
            </a:rPr>
            <a:t>Justice System </a:t>
          </a:r>
        </a:p>
        <a:p>
          <a:pPr marL="0" lvl="0" indent="0" algn="ctr" defTabSz="844550">
            <a:lnSpc>
              <a:spcPct val="90000"/>
            </a:lnSpc>
            <a:spcBef>
              <a:spcPct val="0"/>
            </a:spcBef>
            <a:spcAft>
              <a:spcPct val="35000"/>
            </a:spcAft>
            <a:buNone/>
          </a:pPr>
          <a:r>
            <a:rPr lang="en-US" sz="1600" b="0" kern="1200">
              <a:latin typeface="Calibri" panose="020F0502020204030204" pitchFamily="34" charset="0"/>
              <a:ea typeface="Calibri" panose="020F0502020204030204" pitchFamily="34" charset="0"/>
              <a:cs typeface="Calibri" panose="020F0502020204030204" pitchFamily="34" charset="0"/>
            </a:rPr>
            <a:t>Diversion programs, reentry coordinators, and drug courts create structured referral pipelines for court-ordered and voluntary care</a:t>
          </a:r>
          <a:r>
            <a:rPr lang="en-US" sz="1600" b="0" kern="1200" baseline="30000">
              <a:latin typeface="Calibri" panose="020F0502020204030204" pitchFamily="34" charset="0"/>
              <a:ea typeface="Calibri" panose="020F0502020204030204" pitchFamily="34" charset="0"/>
              <a:cs typeface="Calibri" panose="020F0502020204030204" pitchFamily="34" charset="0"/>
            </a:rPr>
            <a:t>2</a:t>
          </a:r>
        </a:p>
      </dsp:txBody>
      <dsp:txXfrm rot="10800000">
        <a:off x="1811774" y="2204322"/>
        <a:ext cx="3400073" cy="1697010"/>
      </dsp:txXfrm>
    </dsp:sp>
    <dsp:sp modelId="{24E40989-A095-4554-B221-2EBCB1D02ABE}">
      <dsp:nvSpPr>
        <dsp:cNvPr id="0" name=""/>
        <dsp:cNvSpPr/>
      </dsp:nvSpPr>
      <dsp:spPr>
        <a:xfrm>
          <a:off x="539017" y="2204322"/>
          <a:ext cx="1697010" cy="1697010"/>
        </a:xfrm>
        <a:prstGeom prst="ellipse">
          <a:avLst/>
        </a:prstGeom>
        <a:blipFill>
          <a:blip xmlns:r="http://schemas.openxmlformats.org/officeDocument/2006/relationships" r:embed="rId2"/>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7F59E-B4AA-4E30-A621-34EBA187391D}">
      <dsp:nvSpPr>
        <dsp:cNvPr id="0" name=""/>
        <dsp:cNvSpPr/>
      </dsp:nvSpPr>
      <dsp:spPr>
        <a:xfrm rot="10800000">
          <a:off x="1432715" y="69"/>
          <a:ext cx="4003167" cy="1697595"/>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8592"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a:latin typeface="Calibri" panose="020F0502020204030204" pitchFamily="34" charset="0"/>
              <a:ea typeface="Calibri" panose="020F0502020204030204" pitchFamily="34" charset="0"/>
              <a:cs typeface="Calibri" panose="020F0502020204030204" pitchFamily="34" charset="0"/>
            </a:rPr>
            <a:t>Faith-Based Organizations </a:t>
          </a:r>
        </a:p>
        <a:p>
          <a:pPr marL="0" lvl="0" indent="0" algn="ctr" defTabSz="844550">
            <a:lnSpc>
              <a:spcPct val="90000"/>
            </a:lnSpc>
            <a:spcBef>
              <a:spcPct val="0"/>
            </a:spcBef>
            <a:spcAft>
              <a:spcPct val="35000"/>
            </a:spcAft>
            <a:buNone/>
          </a:pPr>
          <a:r>
            <a:rPr lang="en-US" sz="1600" b="0" kern="1200">
              <a:latin typeface="Calibri" panose="020F0502020204030204" pitchFamily="34" charset="0"/>
              <a:ea typeface="Calibri" panose="020F0502020204030204" pitchFamily="34" charset="0"/>
              <a:cs typeface="Calibri" panose="020F0502020204030204" pitchFamily="34" charset="0"/>
            </a:rPr>
            <a:t>Congregational health workers reduce stigma and act as trusted navigators, especially in underserved communities</a:t>
          </a:r>
          <a:r>
            <a:rPr lang="en-US" sz="1600" b="0" kern="1200" baseline="30000">
              <a:latin typeface="Calibri" panose="020F0502020204030204" pitchFamily="34" charset="0"/>
              <a:ea typeface="Calibri" panose="020F0502020204030204" pitchFamily="34" charset="0"/>
              <a:cs typeface="Calibri" panose="020F0502020204030204" pitchFamily="34" charset="0"/>
            </a:rPr>
            <a:t>3</a:t>
          </a:r>
          <a:endParaRPr lang="en-US" sz="1600" b="1" kern="1200" baseline="30000">
            <a:latin typeface="Calibri" panose="020F0502020204030204" pitchFamily="34" charset="0"/>
            <a:ea typeface="Calibri" panose="020F0502020204030204" pitchFamily="34" charset="0"/>
            <a:cs typeface="Calibri" panose="020F0502020204030204" pitchFamily="34" charset="0"/>
          </a:endParaRPr>
        </a:p>
      </dsp:txBody>
      <dsp:txXfrm rot="10800000">
        <a:off x="1857114" y="69"/>
        <a:ext cx="3578768" cy="1697595"/>
      </dsp:txXfrm>
    </dsp:sp>
    <dsp:sp modelId="{D96D7A33-0CED-412E-AF68-27F6E4169889}">
      <dsp:nvSpPr>
        <dsp:cNvPr id="0" name=""/>
        <dsp:cNvSpPr/>
      </dsp:nvSpPr>
      <dsp:spPr>
        <a:xfrm>
          <a:off x="583917" y="69"/>
          <a:ext cx="1697595" cy="1697595"/>
        </a:xfrm>
        <a:prstGeom prst="ellipse">
          <a:avLst/>
        </a:prstGeom>
        <a:blipFill>
          <a:blip xmlns:r="http://schemas.openxmlformats.org/officeDocument/2006/relationships" r:embed="rId1"/>
          <a:srcRect/>
          <a:stretch>
            <a:fillRect t="-21000" b="-2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320631-D2DC-41DA-BF04-9E37BAEF9943}">
      <dsp:nvSpPr>
        <dsp:cNvPr id="0" name=""/>
        <dsp:cNvSpPr/>
      </dsp:nvSpPr>
      <dsp:spPr>
        <a:xfrm rot="10800000">
          <a:off x="1432715" y="2204409"/>
          <a:ext cx="4003167" cy="1697595"/>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8592" tIns="72390" rIns="135128" bIns="72390" numCol="1" spcCol="1270" anchor="ctr" anchorCtr="0">
          <a:noAutofit/>
        </a:bodyPr>
        <a:lstStyle/>
        <a:p>
          <a:pPr marL="0" lvl="0" indent="0" algn="ctr" defTabSz="844550">
            <a:lnSpc>
              <a:spcPct val="90000"/>
            </a:lnSpc>
            <a:spcBef>
              <a:spcPct val="0"/>
            </a:spcBef>
            <a:spcAft>
              <a:spcPct val="35000"/>
            </a:spcAft>
            <a:buFont typeface="Times New Roman" panose="02020603050405020304" pitchFamily="18" charset="0"/>
            <a:buNone/>
          </a:pPr>
          <a:r>
            <a:rPr lang="en-US" sz="1900" b="1" kern="1200">
              <a:latin typeface="Calibri" panose="020F0502020204030204" pitchFamily="34" charset="0"/>
              <a:ea typeface="Calibri" panose="020F0502020204030204" pitchFamily="34" charset="0"/>
              <a:cs typeface="Calibri" panose="020F0502020204030204" pitchFamily="34" charset="0"/>
            </a:rPr>
            <a:t>Social Services </a:t>
          </a:r>
        </a:p>
        <a:p>
          <a:pPr marL="0" lvl="0" indent="0" algn="ctr" defTabSz="844550">
            <a:lnSpc>
              <a:spcPct val="90000"/>
            </a:lnSpc>
            <a:spcBef>
              <a:spcPct val="0"/>
            </a:spcBef>
            <a:spcAft>
              <a:spcPct val="35000"/>
            </a:spcAft>
            <a:buFont typeface="Times New Roman" panose="02020603050405020304" pitchFamily="18" charset="0"/>
            <a:buNone/>
          </a:pPr>
          <a:r>
            <a:rPr lang="en-US" sz="1600" b="0" kern="1200">
              <a:latin typeface="Calibri" panose="020F0502020204030204" pitchFamily="34" charset="0"/>
              <a:ea typeface="Calibri" panose="020F0502020204030204" pitchFamily="34" charset="0"/>
              <a:cs typeface="Calibri" panose="020F0502020204030204" pitchFamily="34" charset="0"/>
            </a:rPr>
            <a:t>Housing, food security, and case management agencies identify patients in crisis and can co-locate referral resources</a:t>
          </a:r>
          <a:r>
            <a:rPr lang="en-US" sz="1600" b="0" kern="1200" baseline="30000">
              <a:latin typeface="Calibri" panose="020F0502020204030204" pitchFamily="34" charset="0"/>
              <a:ea typeface="Calibri" panose="020F0502020204030204" pitchFamily="34" charset="0"/>
              <a:cs typeface="Calibri" panose="020F0502020204030204" pitchFamily="34" charset="0"/>
            </a:rPr>
            <a:t>4</a:t>
          </a:r>
          <a:endParaRPr lang="en-US" sz="1600" b="1" kern="1200" baseline="30000">
            <a:latin typeface="Calibri" panose="020F0502020204030204" pitchFamily="34" charset="0"/>
            <a:ea typeface="Calibri" panose="020F0502020204030204" pitchFamily="34" charset="0"/>
            <a:cs typeface="Calibri" panose="020F0502020204030204" pitchFamily="34" charset="0"/>
          </a:endParaRPr>
        </a:p>
      </dsp:txBody>
      <dsp:txXfrm rot="10800000">
        <a:off x="1857114" y="2204409"/>
        <a:ext cx="3578768" cy="1697595"/>
      </dsp:txXfrm>
    </dsp:sp>
    <dsp:sp modelId="{8062755C-4CDE-4248-AE79-14886D4CA97C}">
      <dsp:nvSpPr>
        <dsp:cNvPr id="0" name=""/>
        <dsp:cNvSpPr/>
      </dsp:nvSpPr>
      <dsp:spPr>
        <a:xfrm>
          <a:off x="583917" y="2204409"/>
          <a:ext cx="1697595" cy="1697595"/>
        </a:xfrm>
        <a:prstGeom prst="ellipse">
          <a:avLst/>
        </a:prstGeom>
        <a:blipFill>
          <a:blip xmlns:r="http://schemas.openxmlformats.org/officeDocument/2006/relationships" r:embed="rId2"/>
          <a:srcRect/>
          <a:stretch>
            <a:fillRect l="-27000" r="-2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335C2-5196-47D5-BDDA-F1B0A79630DA}">
      <dsp:nvSpPr>
        <dsp:cNvPr id="0" name=""/>
        <dsp:cNvSpPr/>
      </dsp:nvSpPr>
      <dsp:spPr>
        <a:xfrm>
          <a:off x="3212" y="1063504"/>
          <a:ext cx="2293482" cy="14563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EABEF2-019B-490D-931C-B1C7DAC32384}">
      <dsp:nvSpPr>
        <dsp:cNvPr id="0" name=""/>
        <dsp:cNvSpPr/>
      </dsp:nvSpPr>
      <dsp:spPr>
        <a:xfrm>
          <a:off x="258043" y="1305593"/>
          <a:ext cx="2293482" cy="145636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1.) Standardized Referral Protocols</a:t>
          </a:r>
          <a:r>
            <a:rPr lang="en-US" sz="2100" kern="1200" baseline="30000"/>
            <a:t>1,2</a:t>
          </a:r>
        </a:p>
      </dsp:txBody>
      <dsp:txXfrm>
        <a:off x="300698" y="1348248"/>
        <a:ext cx="2208172" cy="1371051"/>
      </dsp:txXfrm>
    </dsp:sp>
    <dsp:sp modelId="{9F4D651C-EF1C-4605-8E18-E381884F075A}">
      <dsp:nvSpPr>
        <dsp:cNvPr id="0" name=""/>
        <dsp:cNvSpPr/>
      </dsp:nvSpPr>
      <dsp:spPr>
        <a:xfrm>
          <a:off x="2806356" y="1063504"/>
          <a:ext cx="2293482" cy="14563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4BCB27-A467-4A8E-94EF-BAD8FC400BB6}">
      <dsp:nvSpPr>
        <dsp:cNvPr id="0" name=""/>
        <dsp:cNvSpPr/>
      </dsp:nvSpPr>
      <dsp:spPr>
        <a:xfrm>
          <a:off x="3061188" y="1305593"/>
          <a:ext cx="2293482" cy="145636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2.) Dedicated Referral Coordination</a:t>
          </a:r>
          <a:r>
            <a:rPr lang="en-US" sz="2100" kern="1200" baseline="30000"/>
            <a:t>3</a:t>
          </a:r>
        </a:p>
      </dsp:txBody>
      <dsp:txXfrm>
        <a:off x="3103843" y="1348248"/>
        <a:ext cx="2208172" cy="1371051"/>
      </dsp:txXfrm>
    </dsp:sp>
    <dsp:sp modelId="{E51F958B-4E20-46CF-A6FB-008435E68964}">
      <dsp:nvSpPr>
        <dsp:cNvPr id="0" name=""/>
        <dsp:cNvSpPr/>
      </dsp:nvSpPr>
      <dsp:spPr>
        <a:xfrm>
          <a:off x="5609501" y="1063504"/>
          <a:ext cx="2293482" cy="14563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DDD5C5-68B4-42CD-9DF3-70BD46340076}">
      <dsp:nvSpPr>
        <dsp:cNvPr id="0" name=""/>
        <dsp:cNvSpPr/>
      </dsp:nvSpPr>
      <dsp:spPr>
        <a:xfrm>
          <a:off x="5864333" y="1305593"/>
          <a:ext cx="2293482" cy="145636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3.) Closed-Loop Communication</a:t>
          </a:r>
          <a:r>
            <a:rPr lang="en-US" sz="2100" kern="1200" baseline="30000"/>
            <a:t>4</a:t>
          </a:r>
        </a:p>
      </dsp:txBody>
      <dsp:txXfrm>
        <a:off x="5906988" y="1348248"/>
        <a:ext cx="2208172" cy="1371051"/>
      </dsp:txXfrm>
    </dsp:sp>
    <dsp:sp modelId="{B987D6D2-7593-4C39-9BDA-D1486F6D3C90}">
      <dsp:nvSpPr>
        <dsp:cNvPr id="0" name=""/>
        <dsp:cNvSpPr/>
      </dsp:nvSpPr>
      <dsp:spPr>
        <a:xfrm>
          <a:off x="8412646" y="1063504"/>
          <a:ext cx="2293482" cy="14563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C578CF-1FDF-400E-91FA-F7EBCD1FE48E}">
      <dsp:nvSpPr>
        <dsp:cNvPr id="0" name=""/>
        <dsp:cNvSpPr/>
      </dsp:nvSpPr>
      <dsp:spPr>
        <a:xfrm>
          <a:off x="8667477" y="1305593"/>
          <a:ext cx="2293482" cy="145636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4.) Tracking, Accountability, and Quality Improvement</a:t>
          </a:r>
          <a:r>
            <a:rPr lang="en-US" sz="2100" kern="1200" baseline="30000"/>
            <a:t>5,6</a:t>
          </a:r>
        </a:p>
      </dsp:txBody>
      <dsp:txXfrm>
        <a:off x="8710132" y="1348248"/>
        <a:ext cx="2208172" cy="13710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02623-90B1-4EF8-AE93-FA674772FCF7}">
      <dsp:nvSpPr>
        <dsp:cNvPr id="0" name=""/>
        <dsp:cNvSpPr/>
      </dsp:nvSpPr>
      <dsp:spPr>
        <a:xfrm>
          <a:off x="0" y="0"/>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7EF23C-9094-43E0-944E-680A3534D51E}">
      <dsp:nvSpPr>
        <dsp:cNvPr id="0" name=""/>
        <dsp:cNvSpPr/>
      </dsp:nvSpPr>
      <dsp:spPr>
        <a:xfrm>
          <a:off x="0" y="0"/>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latin typeface="Calibri" panose="020F0502020204030204" pitchFamily="34" charset="0"/>
              <a:ea typeface="Calibri" panose="020F0502020204030204" pitchFamily="34" charset="0"/>
              <a:cs typeface="Calibri" panose="020F0502020204030204" pitchFamily="34" charset="0"/>
            </a:rPr>
            <a:t>Referral source </a:t>
          </a:r>
          <a:r>
            <a:rPr lang="en-US" sz="4000" b="1" kern="1200">
              <a:latin typeface="Calibri" panose="020F0502020204030204" pitchFamily="34" charset="0"/>
              <a:ea typeface="Calibri" panose="020F0502020204030204" pitchFamily="34" charset="0"/>
              <a:cs typeface="Calibri" panose="020F0502020204030204" pitchFamily="34" charset="0"/>
            </a:rPr>
            <a:t>audit </a:t>
          </a:r>
        </a:p>
      </dsp:txBody>
      <dsp:txXfrm>
        <a:off x="0" y="0"/>
        <a:ext cx="8780041" cy="995538"/>
      </dsp:txXfrm>
    </dsp:sp>
    <dsp:sp modelId="{87822693-5B0F-4863-B40A-31D50F91D64D}">
      <dsp:nvSpPr>
        <dsp:cNvPr id="0" name=""/>
        <dsp:cNvSpPr/>
      </dsp:nvSpPr>
      <dsp:spPr>
        <a:xfrm>
          <a:off x="0" y="995538"/>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47F21E-9F43-4F5B-901A-036747CD9C1F}">
      <dsp:nvSpPr>
        <dsp:cNvPr id="0" name=""/>
        <dsp:cNvSpPr/>
      </dsp:nvSpPr>
      <dsp:spPr>
        <a:xfrm>
          <a:off x="0" y="995538"/>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latin typeface="Calibri" panose="020F0502020204030204" pitchFamily="34" charset="0"/>
              <a:ea typeface="Calibri" panose="020F0502020204030204" pitchFamily="34" charset="0"/>
              <a:cs typeface="Calibri" panose="020F0502020204030204" pitchFamily="34" charset="0"/>
            </a:rPr>
            <a:t>End-to-end referral journey </a:t>
          </a:r>
          <a:r>
            <a:rPr lang="en-US" sz="4000" b="1" kern="1200">
              <a:latin typeface="Calibri" panose="020F0502020204030204" pitchFamily="34" charset="0"/>
              <a:ea typeface="Calibri" panose="020F0502020204030204" pitchFamily="34" charset="0"/>
              <a:cs typeface="Calibri" panose="020F0502020204030204" pitchFamily="34" charset="0"/>
            </a:rPr>
            <a:t>mapping </a:t>
          </a:r>
        </a:p>
      </dsp:txBody>
      <dsp:txXfrm>
        <a:off x="0" y="995538"/>
        <a:ext cx="8780041" cy="995538"/>
      </dsp:txXfrm>
    </dsp:sp>
    <dsp:sp modelId="{F3B5FBD1-5077-4295-A16E-79CD578D376C}">
      <dsp:nvSpPr>
        <dsp:cNvPr id="0" name=""/>
        <dsp:cNvSpPr/>
      </dsp:nvSpPr>
      <dsp:spPr>
        <a:xfrm>
          <a:off x="0" y="1991077"/>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55FE89-A5DE-4FD7-B306-C8C0839C642E}">
      <dsp:nvSpPr>
        <dsp:cNvPr id="0" name=""/>
        <dsp:cNvSpPr/>
      </dsp:nvSpPr>
      <dsp:spPr>
        <a:xfrm>
          <a:off x="0" y="1991077"/>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a:latin typeface="Calibri" panose="020F0502020204030204" pitchFamily="34" charset="0"/>
              <a:ea typeface="Calibri" panose="020F0502020204030204" pitchFamily="34" charset="0"/>
              <a:cs typeface="Calibri" panose="020F0502020204030204" pitchFamily="34" charset="0"/>
            </a:rPr>
            <a:t>Prioritize</a:t>
          </a:r>
          <a:r>
            <a:rPr lang="en-US" sz="4000" kern="1200">
              <a:latin typeface="Calibri" panose="020F0502020204030204" pitchFamily="34" charset="0"/>
              <a:ea typeface="Calibri" panose="020F0502020204030204" pitchFamily="34" charset="0"/>
              <a:cs typeface="Calibri" panose="020F0502020204030204" pitchFamily="34" charset="0"/>
            </a:rPr>
            <a:t> top 5-7 community partners</a:t>
          </a:r>
        </a:p>
      </dsp:txBody>
      <dsp:txXfrm>
        <a:off x="0" y="1991077"/>
        <a:ext cx="8780041" cy="995538"/>
      </dsp:txXfrm>
    </dsp:sp>
    <dsp:sp modelId="{4DDB4704-43F3-4314-8756-E66659FFA2D9}">
      <dsp:nvSpPr>
        <dsp:cNvPr id="0" name=""/>
        <dsp:cNvSpPr/>
      </dsp:nvSpPr>
      <dsp:spPr>
        <a:xfrm>
          <a:off x="0" y="2986616"/>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C8DBA7-F0FE-4803-9C1B-3DDFFEB60E5B}">
      <dsp:nvSpPr>
        <dsp:cNvPr id="0" name=""/>
        <dsp:cNvSpPr/>
      </dsp:nvSpPr>
      <dsp:spPr>
        <a:xfrm>
          <a:off x="0" y="2986616"/>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latin typeface="Calibri" panose="020F0502020204030204" pitchFamily="34" charset="0"/>
              <a:ea typeface="Calibri" panose="020F0502020204030204" pitchFamily="34" charset="0"/>
              <a:cs typeface="Calibri" panose="020F0502020204030204" pitchFamily="34" charset="0"/>
            </a:rPr>
            <a:t>Identify referral </a:t>
          </a:r>
          <a:r>
            <a:rPr lang="en-US" sz="4000" b="1" kern="1200">
              <a:latin typeface="Calibri" panose="020F0502020204030204" pitchFamily="34" charset="0"/>
              <a:ea typeface="Calibri" panose="020F0502020204030204" pitchFamily="34" charset="0"/>
              <a:cs typeface="Calibri" panose="020F0502020204030204" pitchFamily="34" charset="0"/>
            </a:rPr>
            <a:t>coordinator</a:t>
          </a:r>
          <a:r>
            <a:rPr lang="en-US" sz="4000" kern="1200">
              <a:latin typeface="Calibri" panose="020F0502020204030204" pitchFamily="34" charset="0"/>
              <a:ea typeface="Calibri" panose="020F0502020204030204" pitchFamily="34" charset="0"/>
              <a:cs typeface="Calibri" panose="020F0502020204030204" pitchFamily="34" charset="0"/>
            </a:rPr>
            <a:t> among staff</a:t>
          </a:r>
        </a:p>
      </dsp:txBody>
      <dsp:txXfrm>
        <a:off x="0" y="2986616"/>
        <a:ext cx="8780041" cy="9955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02623-90B1-4EF8-AE93-FA674772FCF7}">
      <dsp:nvSpPr>
        <dsp:cNvPr id="0" name=""/>
        <dsp:cNvSpPr/>
      </dsp:nvSpPr>
      <dsp:spPr>
        <a:xfrm>
          <a:off x="0" y="0"/>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7EF23C-9094-43E0-944E-680A3534D51E}">
      <dsp:nvSpPr>
        <dsp:cNvPr id="0" name=""/>
        <dsp:cNvSpPr/>
      </dsp:nvSpPr>
      <dsp:spPr>
        <a:xfrm>
          <a:off x="0" y="0"/>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solidFill>
                <a:srgbClr val="003594"/>
              </a:solidFill>
              <a:latin typeface="Calibri"/>
              <a:ea typeface="Calibri"/>
              <a:cs typeface="Calibri"/>
            </a:rPr>
            <a:t>Draft and execute </a:t>
          </a:r>
          <a:r>
            <a:rPr lang="en-US" sz="3400" b="1" kern="1200">
              <a:solidFill>
                <a:srgbClr val="003594"/>
              </a:solidFill>
              <a:latin typeface="Calibri"/>
              <a:ea typeface="Calibri"/>
              <a:cs typeface="Calibri"/>
            </a:rPr>
            <a:t>MOU</a:t>
          </a:r>
          <a:r>
            <a:rPr lang="en-US" sz="3400" kern="1200">
              <a:solidFill>
                <a:srgbClr val="003594"/>
              </a:solidFill>
              <a:latin typeface="Calibri"/>
              <a:ea typeface="Calibri"/>
              <a:cs typeface="Calibri"/>
            </a:rPr>
            <a:t> templates </a:t>
          </a:r>
          <a:endParaRPr lang="en-US" sz="3400" kern="1200">
            <a:latin typeface="Calibri"/>
            <a:ea typeface="Calibri"/>
            <a:cs typeface="Calibri"/>
          </a:endParaRPr>
        </a:p>
      </dsp:txBody>
      <dsp:txXfrm>
        <a:off x="0" y="0"/>
        <a:ext cx="8780041" cy="995538"/>
      </dsp:txXfrm>
    </dsp:sp>
    <dsp:sp modelId="{9E2EF0AD-84ED-4E2B-A92D-3F4F90F8612B}">
      <dsp:nvSpPr>
        <dsp:cNvPr id="0" name=""/>
        <dsp:cNvSpPr/>
      </dsp:nvSpPr>
      <dsp:spPr>
        <a:xfrm>
          <a:off x="0" y="995538"/>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5D56A9-560D-4606-99AD-A9903961B8F6}">
      <dsp:nvSpPr>
        <dsp:cNvPr id="0" name=""/>
        <dsp:cNvSpPr/>
      </dsp:nvSpPr>
      <dsp:spPr>
        <a:xfrm>
          <a:off x="0" y="995538"/>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solidFill>
                <a:srgbClr val="003594"/>
              </a:solidFill>
              <a:latin typeface="Calibri"/>
              <a:ea typeface="Calibri"/>
              <a:cs typeface="Calibri"/>
            </a:rPr>
            <a:t>Build or update</a:t>
          </a:r>
          <a:r>
            <a:rPr lang="en-US" sz="3400" b="1" kern="1200">
              <a:solidFill>
                <a:srgbClr val="003594"/>
              </a:solidFill>
              <a:latin typeface="Calibri"/>
              <a:ea typeface="Calibri"/>
              <a:cs typeface="Calibri"/>
            </a:rPr>
            <a:t> EHR referral</a:t>
          </a:r>
          <a:r>
            <a:rPr lang="en-US" sz="3400" kern="1200">
              <a:solidFill>
                <a:srgbClr val="003594"/>
              </a:solidFill>
              <a:latin typeface="Calibri"/>
              <a:ea typeface="Calibri"/>
              <a:cs typeface="Calibri"/>
            </a:rPr>
            <a:t> order sets </a:t>
          </a:r>
        </a:p>
      </dsp:txBody>
      <dsp:txXfrm>
        <a:off x="0" y="995538"/>
        <a:ext cx="8780041" cy="995538"/>
      </dsp:txXfrm>
    </dsp:sp>
    <dsp:sp modelId="{ACA4D15F-5A20-4BA1-BDF4-7044CE2C4D16}">
      <dsp:nvSpPr>
        <dsp:cNvPr id="0" name=""/>
        <dsp:cNvSpPr/>
      </dsp:nvSpPr>
      <dsp:spPr>
        <a:xfrm>
          <a:off x="0" y="1991077"/>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081CA8-A40D-4526-BF0F-867FA7D2F0D7}">
      <dsp:nvSpPr>
        <dsp:cNvPr id="0" name=""/>
        <dsp:cNvSpPr/>
      </dsp:nvSpPr>
      <dsp:spPr>
        <a:xfrm>
          <a:off x="0" y="1991077"/>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solidFill>
                <a:srgbClr val="003594"/>
              </a:solidFill>
              <a:latin typeface="Calibri"/>
              <a:ea typeface="Calibri"/>
              <a:cs typeface="Calibri"/>
            </a:rPr>
            <a:t>Set up basic </a:t>
          </a:r>
          <a:r>
            <a:rPr lang="en-US" sz="3400" b="1" kern="1200">
              <a:solidFill>
                <a:srgbClr val="003594"/>
              </a:solidFill>
              <a:latin typeface="Calibri"/>
              <a:ea typeface="Calibri"/>
              <a:cs typeface="Calibri"/>
            </a:rPr>
            <a:t>referral tracking</a:t>
          </a:r>
          <a:r>
            <a:rPr lang="en-US" sz="3400" kern="1200">
              <a:solidFill>
                <a:srgbClr val="003594"/>
              </a:solidFill>
              <a:latin typeface="Calibri"/>
              <a:ea typeface="Calibri"/>
              <a:cs typeface="Calibri"/>
            </a:rPr>
            <a:t> dashboard</a:t>
          </a:r>
        </a:p>
      </dsp:txBody>
      <dsp:txXfrm>
        <a:off x="0" y="1991077"/>
        <a:ext cx="8780041" cy="995538"/>
      </dsp:txXfrm>
    </dsp:sp>
    <dsp:sp modelId="{A0446414-F486-45DF-AB57-5E728CBF8643}">
      <dsp:nvSpPr>
        <dsp:cNvPr id="0" name=""/>
        <dsp:cNvSpPr/>
      </dsp:nvSpPr>
      <dsp:spPr>
        <a:xfrm>
          <a:off x="0" y="2986616"/>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BEF4A6-68E7-41D8-972B-6A58F122CAB9}">
      <dsp:nvSpPr>
        <dsp:cNvPr id="0" name=""/>
        <dsp:cNvSpPr/>
      </dsp:nvSpPr>
      <dsp:spPr>
        <a:xfrm>
          <a:off x="0" y="2986616"/>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solidFill>
                <a:srgbClr val="003594"/>
              </a:solidFill>
              <a:latin typeface="Calibri"/>
              <a:ea typeface="Calibri"/>
              <a:cs typeface="Calibri"/>
            </a:rPr>
            <a:t>Develop or update</a:t>
          </a:r>
          <a:r>
            <a:rPr lang="en-US" sz="3400" b="1" kern="1200">
              <a:solidFill>
                <a:srgbClr val="003594"/>
              </a:solidFill>
              <a:latin typeface="Calibri"/>
              <a:ea typeface="Calibri"/>
              <a:cs typeface="Calibri"/>
            </a:rPr>
            <a:t> client-facing </a:t>
          </a:r>
          <a:r>
            <a:rPr lang="en-US" sz="3400" kern="1200">
              <a:solidFill>
                <a:srgbClr val="003594"/>
              </a:solidFill>
              <a:latin typeface="Calibri"/>
              <a:ea typeface="Calibri"/>
              <a:cs typeface="Calibri"/>
            </a:rPr>
            <a:t>intake materials </a:t>
          </a:r>
        </a:p>
      </dsp:txBody>
      <dsp:txXfrm>
        <a:off x="0" y="2986616"/>
        <a:ext cx="8780041" cy="9955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02623-90B1-4EF8-AE93-FA674772FCF7}">
      <dsp:nvSpPr>
        <dsp:cNvPr id="0" name=""/>
        <dsp:cNvSpPr/>
      </dsp:nvSpPr>
      <dsp:spPr>
        <a:xfrm>
          <a:off x="0" y="0"/>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7EF23C-9094-43E0-944E-680A3534D51E}">
      <dsp:nvSpPr>
        <dsp:cNvPr id="0" name=""/>
        <dsp:cNvSpPr/>
      </dsp:nvSpPr>
      <dsp:spPr>
        <a:xfrm>
          <a:off x="0" y="0"/>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Calibri"/>
              <a:ea typeface="Calibri"/>
              <a:cs typeface="Calibri"/>
            </a:rPr>
            <a:t>Train all staff on</a:t>
          </a:r>
          <a:r>
            <a:rPr lang="en-US" sz="2800" b="1" kern="1200">
              <a:latin typeface="Calibri"/>
              <a:ea typeface="Calibri"/>
              <a:cs typeface="Calibri"/>
            </a:rPr>
            <a:t> new workflow</a:t>
          </a:r>
          <a:r>
            <a:rPr lang="en-US" sz="2800" kern="1200">
              <a:latin typeface="Calibri"/>
              <a:ea typeface="Calibri"/>
              <a:cs typeface="Calibri"/>
            </a:rPr>
            <a:t> </a:t>
          </a:r>
        </a:p>
      </dsp:txBody>
      <dsp:txXfrm>
        <a:off x="0" y="0"/>
        <a:ext cx="8780041" cy="995538"/>
      </dsp:txXfrm>
    </dsp:sp>
    <dsp:sp modelId="{66BB8335-285A-448F-A0FB-D5B7F2F36270}">
      <dsp:nvSpPr>
        <dsp:cNvPr id="0" name=""/>
        <dsp:cNvSpPr/>
      </dsp:nvSpPr>
      <dsp:spPr>
        <a:xfrm>
          <a:off x="0" y="995538"/>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9070B8-68C3-433E-8185-AA12594F72AF}">
      <dsp:nvSpPr>
        <dsp:cNvPr id="0" name=""/>
        <dsp:cNvSpPr/>
      </dsp:nvSpPr>
      <dsp:spPr>
        <a:xfrm>
          <a:off x="0" y="995538"/>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Calibri"/>
              <a:ea typeface="Calibri"/>
              <a:cs typeface="Calibri"/>
            </a:rPr>
            <a:t>Host a </a:t>
          </a:r>
          <a:r>
            <a:rPr lang="en-US" sz="2800" b="1" kern="1200">
              <a:latin typeface="Calibri"/>
              <a:ea typeface="Calibri"/>
              <a:cs typeface="Calibri"/>
            </a:rPr>
            <a:t>launch event</a:t>
          </a:r>
          <a:r>
            <a:rPr lang="en-US" sz="2800" kern="1200">
              <a:latin typeface="Calibri"/>
              <a:ea typeface="Calibri"/>
              <a:cs typeface="Calibri"/>
            </a:rPr>
            <a:t> with top-referring partners </a:t>
          </a:r>
        </a:p>
      </dsp:txBody>
      <dsp:txXfrm>
        <a:off x="0" y="995538"/>
        <a:ext cx="8780041" cy="995538"/>
      </dsp:txXfrm>
    </dsp:sp>
    <dsp:sp modelId="{91D06E4F-BCD7-4104-A817-362D127BC765}">
      <dsp:nvSpPr>
        <dsp:cNvPr id="0" name=""/>
        <dsp:cNvSpPr/>
      </dsp:nvSpPr>
      <dsp:spPr>
        <a:xfrm>
          <a:off x="0" y="1991077"/>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B77275-D05F-4E54-A13E-0E07D98413CD}">
      <dsp:nvSpPr>
        <dsp:cNvPr id="0" name=""/>
        <dsp:cNvSpPr/>
      </dsp:nvSpPr>
      <dsp:spPr>
        <a:xfrm>
          <a:off x="0" y="1991077"/>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Calibri"/>
              <a:ea typeface="Calibri"/>
              <a:cs typeface="Calibri"/>
            </a:rPr>
            <a:t>Establish a </a:t>
          </a:r>
          <a:r>
            <a:rPr lang="en-US" sz="2800" b="1" kern="1200">
              <a:latin typeface="Calibri"/>
              <a:ea typeface="Calibri"/>
              <a:cs typeface="Calibri"/>
            </a:rPr>
            <a:t>quarterly review</a:t>
          </a:r>
          <a:r>
            <a:rPr lang="en-US" sz="2800" kern="1200">
              <a:latin typeface="Calibri"/>
              <a:ea typeface="Calibri"/>
              <a:cs typeface="Calibri"/>
            </a:rPr>
            <a:t> methodology </a:t>
          </a:r>
        </a:p>
      </dsp:txBody>
      <dsp:txXfrm>
        <a:off x="0" y="1991077"/>
        <a:ext cx="8780041" cy="995538"/>
      </dsp:txXfrm>
    </dsp:sp>
    <dsp:sp modelId="{BF57DDC0-DA9A-4FE2-8233-83E20C99B813}">
      <dsp:nvSpPr>
        <dsp:cNvPr id="0" name=""/>
        <dsp:cNvSpPr/>
      </dsp:nvSpPr>
      <dsp:spPr>
        <a:xfrm>
          <a:off x="0" y="2986616"/>
          <a:ext cx="87800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FB3B2B-BBEF-4FF1-BDD7-6585576E8269}">
      <dsp:nvSpPr>
        <dsp:cNvPr id="0" name=""/>
        <dsp:cNvSpPr/>
      </dsp:nvSpPr>
      <dsp:spPr>
        <a:xfrm>
          <a:off x="0" y="2986616"/>
          <a:ext cx="8780041" cy="995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latin typeface="Calibri"/>
              <a:ea typeface="Calibri"/>
              <a:cs typeface="Calibri"/>
            </a:rPr>
            <a:t>Identify one “quick win” metric to demonstrate </a:t>
          </a:r>
          <a:r>
            <a:rPr lang="en-US" sz="2800" b="1" kern="1200">
              <a:latin typeface="Calibri"/>
              <a:ea typeface="Calibri"/>
              <a:cs typeface="Calibri"/>
            </a:rPr>
            <a:t>early progress</a:t>
          </a:r>
        </a:p>
      </dsp:txBody>
      <dsp:txXfrm>
        <a:off x="0" y="2986616"/>
        <a:ext cx="8780041" cy="9955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98C60-71F1-421D-9C00-9C7343C62A56}">
      <dsp:nvSpPr>
        <dsp:cNvPr id="0" name=""/>
        <dsp:cNvSpPr/>
      </dsp:nvSpPr>
      <dsp:spPr>
        <a:xfrm rot="5400000">
          <a:off x="-343268" y="349215"/>
          <a:ext cx="2288454" cy="1601918"/>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latin typeface="Calibri" panose="020F0502020204030204" pitchFamily="34" charset="0"/>
              <a:ea typeface="Calibri" panose="020F0502020204030204" pitchFamily="34" charset="0"/>
              <a:cs typeface="Calibri" panose="020F0502020204030204" pitchFamily="34" charset="0"/>
            </a:rPr>
            <a:t>Unresponsive-ness to outreach</a:t>
          </a:r>
        </a:p>
      </dsp:txBody>
      <dsp:txXfrm rot="-5400000">
        <a:off x="0" y="806906"/>
        <a:ext cx="1601918" cy="686536"/>
      </dsp:txXfrm>
    </dsp:sp>
    <dsp:sp modelId="{91CB5B7B-4618-4346-9F1D-16116C0796C0}">
      <dsp:nvSpPr>
        <dsp:cNvPr id="0" name=""/>
        <dsp:cNvSpPr/>
      </dsp:nvSpPr>
      <dsp:spPr>
        <a:xfrm rot="5400000">
          <a:off x="2969184" y="-1361319"/>
          <a:ext cx="1488277" cy="422280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b="1" kern="1200">
              <a:latin typeface="Calibri" panose="020F0502020204030204" pitchFamily="34" charset="0"/>
              <a:ea typeface="Calibri" panose="020F0502020204030204" pitchFamily="34" charset="0"/>
              <a:cs typeface="Calibri" panose="020F0502020204030204" pitchFamily="34" charset="0"/>
            </a:rPr>
            <a:t>Multi-modal</a:t>
          </a:r>
          <a:r>
            <a:rPr lang="en-US" sz="1600" kern="1200">
              <a:latin typeface="Calibri" panose="020F0502020204030204" pitchFamily="34" charset="0"/>
              <a:ea typeface="Calibri" panose="020F0502020204030204" pitchFamily="34" charset="0"/>
              <a:cs typeface="Calibri" panose="020F0502020204030204" pitchFamily="34" charset="0"/>
            </a:rPr>
            <a:t> contact (phone, text, email) </a:t>
          </a:r>
        </a:p>
        <a:p>
          <a:pPr marL="171450" lvl="1" indent="-171450" algn="l" defTabSz="711200">
            <a:lnSpc>
              <a:spcPct val="90000"/>
            </a:lnSpc>
            <a:spcBef>
              <a:spcPct val="0"/>
            </a:spcBef>
            <a:spcAft>
              <a:spcPct val="15000"/>
            </a:spcAft>
            <a:buChar char="•"/>
          </a:pPr>
          <a:r>
            <a:rPr lang="en-US" sz="1600" kern="1200">
              <a:latin typeface="Calibri" panose="020F0502020204030204" pitchFamily="34" charset="0"/>
              <a:ea typeface="Calibri" panose="020F0502020204030204" pitchFamily="34" charset="0"/>
              <a:cs typeface="Calibri" panose="020F0502020204030204" pitchFamily="34" charset="0"/>
            </a:rPr>
            <a:t>In-person or </a:t>
          </a:r>
          <a:r>
            <a:rPr lang="en-US" sz="1600" b="1" kern="1200">
              <a:latin typeface="Calibri" panose="020F0502020204030204" pitchFamily="34" charset="0"/>
              <a:ea typeface="Calibri" panose="020F0502020204030204" pitchFamily="34" charset="0"/>
              <a:cs typeface="Calibri" panose="020F0502020204030204" pitchFamily="34" charset="0"/>
            </a:rPr>
            <a:t>community-based</a:t>
          </a:r>
          <a:r>
            <a:rPr lang="en-US" sz="1600" kern="1200">
              <a:latin typeface="Calibri" panose="020F0502020204030204" pitchFamily="34" charset="0"/>
              <a:ea typeface="Calibri" panose="020F0502020204030204" pitchFamily="34" charset="0"/>
              <a:cs typeface="Calibri" panose="020F0502020204030204" pitchFamily="34" charset="0"/>
            </a:rPr>
            <a:t> follow-up </a:t>
          </a:r>
        </a:p>
        <a:p>
          <a:pPr marL="171450" lvl="1" indent="-171450" algn="l" defTabSz="711200">
            <a:lnSpc>
              <a:spcPct val="90000"/>
            </a:lnSpc>
            <a:spcBef>
              <a:spcPct val="0"/>
            </a:spcBef>
            <a:spcAft>
              <a:spcPct val="15000"/>
            </a:spcAft>
            <a:buChar char="•"/>
          </a:pPr>
          <a:r>
            <a:rPr lang="en-US" sz="1600" kern="1200">
              <a:latin typeface="Calibri" panose="020F0502020204030204" pitchFamily="34" charset="0"/>
              <a:ea typeface="Calibri" panose="020F0502020204030204" pitchFamily="34" charset="0"/>
              <a:cs typeface="Calibri" panose="020F0502020204030204" pitchFamily="34" charset="0"/>
            </a:rPr>
            <a:t>Offer </a:t>
          </a:r>
          <a:r>
            <a:rPr lang="en-US" sz="1600" b="1" kern="1200">
              <a:latin typeface="Calibri" panose="020F0502020204030204" pitchFamily="34" charset="0"/>
              <a:ea typeface="Calibri" panose="020F0502020204030204" pitchFamily="34" charset="0"/>
              <a:cs typeface="Calibri" panose="020F0502020204030204" pitchFamily="34" charset="0"/>
            </a:rPr>
            <a:t>evening</a:t>
          </a:r>
          <a:r>
            <a:rPr lang="en-US" sz="1600" kern="1200">
              <a:latin typeface="Calibri" panose="020F0502020204030204" pitchFamily="34" charset="0"/>
              <a:ea typeface="Calibri" panose="020F0502020204030204" pitchFamily="34" charset="0"/>
              <a:cs typeface="Calibri" panose="020F0502020204030204" pitchFamily="34" charset="0"/>
            </a:rPr>
            <a:t> and </a:t>
          </a:r>
          <a:r>
            <a:rPr lang="en-US" sz="1600" b="1" kern="1200">
              <a:latin typeface="Calibri" panose="020F0502020204030204" pitchFamily="34" charset="0"/>
              <a:ea typeface="Calibri" panose="020F0502020204030204" pitchFamily="34" charset="0"/>
              <a:cs typeface="Calibri" panose="020F0502020204030204" pitchFamily="34" charset="0"/>
            </a:rPr>
            <a:t>weekend</a:t>
          </a:r>
          <a:r>
            <a:rPr lang="en-US" sz="1600" kern="1200">
              <a:latin typeface="Calibri" panose="020F0502020204030204" pitchFamily="34" charset="0"/>
              <a:ea typeface="Calibri" panose="020F0502020204030204" pitchFamily="34" charset="0"/>
              <a:cs typeface="Calibri" panose="020F0502020204030204" pitchFamily="34" charset="0"/>
            </a:rPr>
            <a:t> contact windows </a:t>
          </a:r>
        </a:p>
      </dsp:txBody>
      <dsp:txXfrm rot="-5400000">
        <a:off x="1601918" y="78599"/>
        <a:ext cx="4150157" cy="1342973"/>
      </dsp:txXfrm>
    </dsp:sp>
    <dsp:sp modelId="{449D73E3-04CF-43E0-885B-39B22D1DDADB}">
      <dsp:nvSpPr>
        <dsp:cNvPr id="0" name=""/>
        <dsp:cNvSpPr/>
      </dsp:nvSpPr>
      <dsp:spPr>
        <a:xfrm rot="5400000">
          <a:off x="-343268" y="2352844"/>
          <a:ext cx="2288454" cy="1601918"/>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latin typeface="Calibri" panose="020F0502020204030204" pitchFamily="34" charset="0"/>
              <a:ea typeface="Calibri" panose="020F0502020204030204" pitchFamily="34" charset="0"/>
              <a:cs typeface="Calibri" panose="020F0502020204030204" pitchFamily="34" charset="0"/>
            </a:rPr>
            <a:t>Insurance or cost concerns</a:t>
          </a:r>
        </a:p>
      </dsp:txBody>
      <dsp:txXfrm rot="-5400000">
        <a:off x="0" y="2810535"/>
        <a:ext cx="1601918" cy="686536"/>
      </dsp:txXfrm>
    </dsp:sp>
    <dsp:sp modelId="{4143D095-3D78-4504-A6E8-142D5E306262}">
      <dsp:nvSpPr>
        <dsp:cNvPr id="0" name=""/>
        <dsp:cNvSpPr/>
      </dsp:nvSpPr>
      <dsp:spPr>
        <a:xfrm rot="5400000">
          <a:off x="2969575" y="641919"/>
          <a:ext cx="1487495" cy="4222809"/>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Embed </a:t>
          </a:r>
          <a:r>
            <a:rPr lang="en-US" sz="1700" b="1" kern="1200">
              <a:latin typeface="Calibri" panose="020F0502020204030204" pitchFamily="34" charset="0"/>
              <a:ea typeface="Calibri" panose="020F0502020204030204" pitchFamily="34" charset="0"/>
              <a:cs typeface="Calibri" panose="020F0502020204030204" pitchFamily="34" charset="0"/>
            </a:rPr>
            <a:t>financial navigator </a:t>
          </a:r>
          <a:r>
            <a:rPr lang="en-US" sz="1700" kern="1200">
              <a:latin typeface="Calibri" panose="020F0502020204030204" pitchFamily="34" charset="0"/>
              <a:ea typeface="Calibri" panose="020F0502020204030204" pitchFamily="34" charset="0"/>
              <a:cs typeface="Calibri" panose="020F0502020204030204" pitchFamily="34" charset="0"/>
            </a:rPr>
            <a:t>in intake process </a:t>
          </a: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ea typeface="Calibri" panose="020F0502020204030204" pitchFamily="34" charset="0"/>
              <a:cs typeface="Calibri" panose="020F0502020204030204" pitchFamily="34" charset="0"/>
            </a:rPr>
            <a:t>Screen all referred patients for financial </a:t>
          </a:r>
          <a:r>
            <a:rPr lang="en-US" sz="1700" b="1" kern="1200">
              <a:latin typeface="Calibri" panose="020F0502020204030204" pitchFamily="34" charset="0"/>
              <a:ea typeface="Calibri" panose="020F0502020204030204" pitchFamily="34" charset="0"/>
              <a:cs typeface="Calibri" panose="020F0502020204030204" pitchFamily="34" charset="0"/>
            </a:rPr>
            <a:t>barriers</a:t>
          </a:r>
          <a:r>
            <a:rPr lang="en-US" sz="1700" kern="1200">
              <a:latin typeface="Calibri" panose="020F0502020204030204" pitchFamily="34" charset="0"/>
              <a:ea typeface="Calibri" panose="020F0502020204030204" pitchFamily="34" charset="0"/>
              <a:cs typeface="Calibri" panose="020F0502020204030204" pitchFamily="34" charset="0"/>
            </a:rPr>
            <a:t> at first contact </a:t>
          </a:r>
        </a:p>
      </dsp:txBody>
      <dsp:txXfrm rot="-5400000">
        <a:off x="1601918" y="2082190"/>
        <a:ext cx="4150195" cy="1342267"/>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F0CA1B-CF8D-D841-753A-BB421C82EF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2D3749DA-D677-5005-3CAF-BE7FFEABE5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A46F79C-F6A3-B849-ABE2-BE30273DC2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0609B-2765-A548-B2BD-E97BFCB79043}" type="slidenum">
              <a:rPr lang="en-US" smtClean="0"/>
              <a:t>‹#›</a:t>
            </a:fld>
            <a:endParaRPr lang="en-US"/>
          </a:p>
        </p:txBody>
      </p:sp>
    </p:spTree>
    <p:extLst>
      <p:ext uri="{BB962C8B-B14F-4D97-AF65-F5344CB8AC3E}">
        <p14:creationId xmlns:p14="http://schemas.microsoft.com/office/powerpoint/2010/main" val="408270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6BBAF-EE9F-4D48-B3DA-748E4DBD4CF8}"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88FCF-0715-2948-AC3D-C3A199CA1425}" type="slidenum">
              <a:rPr lang="en-US" smtClean="0"/>
              <a:t>‹#›</a:t>
            </a:fld>
            <a:endParaRPr lang="en-US"/>
          </a:p>
        </p:txBody>
      </p:sp>
    </p:spTree>
    <p:extLst>
      <p:ext uri="{BB962C8B-B14F-4D97-AF65-F5344CB8AC3E}">
        <p14:creationId xmlns:p14="http://schemas.microsoft.com/office/powerpoint/2010/main" val="729702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Hello, everyone. Welcome to today’s COE Learning Network session. We will be getting started in about two minutes to allow more participants to connect. In the meantime, please familiarize yourself with the instructions on this slide so you can easily navigate this meeting format.</a:t>
            </a:r>
          </a:p>
          <a:p>
            <a:endParaRPr lang="en-US"/>
          </a:p>
          <a:p>
            <a:r>
              <a:rPr lang="en-US"/>
              <a:t>12:02: Let’s get started.</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90570C-BE98-3142-8567-CC5EE0398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39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get started, I want to take a minute to highlight what we'll be focusing on today.</a:t>
            </a:r>
          </a:p>
          <a:p>
            <a:r>
              <a:rPr lang="en-US"/>
              <a:t>By the end of this session, you should have a stronger understanding of what effective, stigma-free marketing looks like in the context of COE services. Marketing in behavioral health is different from traditional marketing, and we'll talk about approaches that help build trust, reduce stigma, and connect people to care.</a:t>
            </a:r>
          </a:p>
          <a:p>
            <a:r>
              <a:rPr lang="en-US"/>
              <a:t>We'll also explore practical outreach strategies for engaging not only potential clients, but also referral partners and other community stakeholders. Successful outreach is really about relationship-building and making sure people know who you are, what you do, and how to access your services.</a:t>
            </a:r>
          </a:p>
          <a:p>
            <a:r>
              <a:rPr lang="en-US"/>
              <a:t>Another area we'll cover is developing and maintaining referral relationships. Strong referral networks are critical to connecting individuals with the services they need, so we'll discuss ways to establish partnerships and keep those connections active over time.</a:t>
            </a:r>
          </a:p>
          <a:p>
            <a:r>
              <a:rPr lang="en-US"/>
              <a:t>Finally, we'll look at how to evaluate your outreach and marketing efforts. Just like any other aspect of service delivery, it's important to understand what's working, what isn't, and how to use data to continuously improve your approach.</a:t>
            </a:r>
          </a:p>
          <a:p>
            <a:r>
              <a:rPr lang="en-US"/>
              <a:t>As we move through today's training, keep these objectives in mind. Everything we discuss will tie back to helping your COE increase visibility, strengthen partnerships, and ultimately improve access to care for the individuals and communities you serve.</a:t>
            </a:r>
          </a:p>
        </p:txBody>
      </p:sp>
      <p:sp>
        <p:nvSpPr>
          <p:cNvPr id="4" name="Slide Number Placeholder 3"/>
          <p:cNvSpPr>
            <a:spLocks noGrp="1"/>
          </p:cNvSpPr>
          <p:nvPr>
            <p:ph type="sldNum" sz="quarter" idx="5"/>
          </p:nvPr>
        </p:nvSpPr>
        <p:spPr/>
        <p:txBody>
          <a:bodyPr/>
          <a:lstStyle/>
          <a:p>
            <a:fld id="{57688FCF-0715-2948-AC3D-C3A199CA1425}" type="slidenum">
              <a:rPr lang="en-US" smtClean="0"/>
              <a:t>10</a:t>
            </a:fld>
            <a:endParaRPr lang="en-US"/>
          </a:p>
        </p:txBody>
      </p:sp>
    </p:spTree>
    <p:extLst>
      <p:ext uri="{BB962C8B-B14F-4D97-AF65-F5344CB8AC3E}">
        <p14:creationId xmlns:p14="http://schemas.microsoft.com/office/powerpoint/2010/main" val="3082772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Before we begin discussing marketing strategies, it's important to understand how this topic connects to the COE Fidelity Guidelines.</a:t>
            </a:r>
          </a:p>
          <a:p>
            <a:r>
              <a:rPr lang="en-US" b="0"/>
              <a:t>While the Fidelity Guidelines don't have a section specifically called "marketing," many of the expectations align closely with the concepts we'll discuss today. For example, every COE is required to maintain a front-facing service description that clearly explains the services they provide and how individuals can access care. That same information can often be adapted for websites, brochures, and referral materials, helping ensure consistent messaging across the community.</a:t>
            </a:r>
          </a:p>
          <a:p>
            <a:r>
              <a:rPr lang="en-US" b="0"/>
              <a:t>The Guidelines also emphasize building referral pathways, collaborating with community partners, identifying individuals with opioid use disorder, and improving access to care. Effective outreach and communication support each of these activities by making sure providers, community organizations, and potential clients know how to connect with your COE.</a:t>
            </a:r>
          </a:p>
          <a:p>
            <a:r>
              <a:rPr lang="en-US" b="0"/>
              <a:t>So throughout this session, think of marketing as an implementation strategy. It's not about promoting your organization for the sake of promotion—it's about increasing awareness, strengthening partnerships, and making it easier for people who need services to find and access them. That's exactly what the Fidelity Guidelines are trying to accomplish.</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11</a:t>
            </a:fld>
            <a:endParaRPr lang="en-US"/>
          </a:p>
        </p:txBody>
      </p:sp>
    </p:spTree>
    <p:extLst>
      <p:ext uri="{BB962C8B-B14F-4D97-AF65-F5344CB8AC3E}">
        <p14:creationId xmlns:p14="http://schemas.microsoft.com/office/powerpoint/2010/main" val="309798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We're going to start with some background to frame the 'why' behind today's session.</a:t>
            </a:r>
          </a:p>
          <a:p>
            <a:endParaRPr lang="en-US"/>
          </a:p>
          <a:p>
            <a:r>
              <a:rPr lang="en-US"/>
              <a:t>Understanding the context in which COE marketing happens is critical, because it shapes everything from the language you use to the channels you prioritize. Healthcare marketing is not like marketing consumer products — and behavioral health marketing is even more nuanced. Let's explore why.</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12</a:t>
            </a:fld>
            <a:endParaRPr lang="en-US"/>
          </a:p>
        </p:txBody>
      </p:sp>
    </p:spTree>
    <p:extLst>
      <p:ext uri="{BB962C8B-B14F-4D97-AF65-F5344CB8AC3E}">
        <p14:creationId xmlns:p14="http://schemas.microsoft.com/office/powerpoint/2010/main" val="68082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Marketing is about making sure the people who need your services know they exist and understand how to access them.</a:t>
            </a:r>
          </a:p>
          <a:p>
            <a:r>
              <a:rPr lang="en-US" b="0"/>
              <a:t>Effective marketing builds awareness of available COE services and helps connect individuals to enhanced care management as early as possible. It also strengthens relationships with referral partners, keeping your COE visible and making it easier for providers and community organizations to confidently refer patients.</a:t>
            </a:r>
          </a:p>
          <a:p>
            <a:r>
              <a:rPr lang="en-US" b="0"/>
              <a:t>Marketing can also support workforce recruitment by highlighting your organization's mission and the impact of its work, which is especially important during staffing shortages.</a:t>
            </a:r>
          </a:p>
          <a:p>
            <a:r>
              <a:rPr lang="en-US" b="0"/>
              <a:t>Finally, maintaining a strong presence in your community enhances your credibility and visibility and helps your COE remain relevant in an increasingly competitive healthcare environment.</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13</a:t>
            </a:fld>
            <a:endParaRPr lang="en-US"/>
          </a:p>
        </p:txBody>
      </p:sp>
    </p:spTree>
    <p:extLst>
      <p:ext uri="{BB962C8B-B14F-4D97-AF65-F5344CB8AC3E}">
        <p14:creationId xmlns:p14="http://schemas.microsoft.com/office/powerpoint/2010/main" val="1534184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Healthcare marketing doesn't follow a one-size-fits-all playbook, COEs face a unique set of obstacles that general marketing frameworks don't always address. Without standardized approaches, organizations often have to build strategies from scratch, which takes time and resources. Rural and urban settings present very different outreach realities: rural areas may face limited digital access and smaller referral networks, while urban markets tend to be more saturated and competitive. Workforce shortages compound the challenge, since recruitment is itself a marketing function. And because COE services often touch sensitive health issues, trust and reputation aren't just nice to have, they directly affect whether clients and partners choose to engage at all.</a:t>
            </a:r>
          </a:p>
        </p:txBody>
      </p:sp>
      <p:sp>
        <p:nvSpPr>
          <p:cNvPr id="4" name="Slide Number Placeholder 3"/>
          <p:cNvSpPr>
            <a:spLocks noGrp="1"/>
          </p:cNvSpPr>
          <p:nvPr>
            <p:ph type="sldNum" sz="quarter" idx="5"/>
          </p:nvPr>
        </p:nvSpPr>
        <p:spPr/>
        <p:txBody>
          <a:bodyPr/>
          <a:lstStyle/>
          <a:p>
            <a:fld id="{57688FCF-0715-2948-AC3D-C3A199CA1425}" type="slidenum">
              <a:rPr lang="en-US" smtClean="0"/>
              <a:t>14</a:t>
            </a:fld>
            <a:endParaRPr lang="en-US"/>
          </a:p>
        </p:txBody>
      </p:sp>
    </p:spTree>
    <p:extLst>
      <p:ext uri="{BB962C8B-B14F-4D97-AF65-F5344CB8AC3E}">
        <p14:creationId xmlns:p14="http://schemas.microsoft.com/office/powerpoint/2010/main" val="1200273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we've reviewed the background, let's start by looking at what effective and stigma-free marketing means for a COE.</a:t>
            </a:r>
          </a:p>
        </p:txBody>
      </p:sp>
      <p:sp>
        <p:nvSpPr>
          <p:cNvPr id="4" name="Slide Number Placeholder 3"/>
          <p:cNvSpPr>
            <a:spLocks noGrp="1"/>
          </p:cNvSpPr>
          <p:nvPr>
            <p:ph type="sldNum" sz="quarter" idx="5"/>
          </p:nvPr>
        </p:nvSpPr>
        <p:spPr/>
        <p:txBody>
          <a:bodyPr/>
          <a:lstStyle/>
          <a:p>
            <a:fld id="{57688FCF-0715-2948-AC3D-C3A199CA1425}" type="slidenum">
              <a:rPr lang="en-US" smtClean="0"/>
              <a:t>15</a:t>
            </a:fld>
            <a:endParaRPr lang="en-US"/>
          </a:p>
        </p:txBody>
      </p:sp>
    </p:spTree>
    <p:extLst>
      <p:ext uri="{BB962C8B-B14F-4D97-AF65-F5344CB8AC3E}">
        <p14:creationId xmlns:p14="http://schemas.microsoft.com/office/powerpoint/2010/main" val="4135377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Effective marketing for a Center of Excellence starts with messaging that is clear, honest, and free of stigmatizing language. The words we choose matter — especially in healthcare, where stigma can be a real barrier to someone seeking help. Avoid clinical jargon or labels that reduce a person to their diagnosis or condition.</a:t>
            </a:r>
          </a:p>
          <a:p>
            <a:r>
              <a:rPr lang="en-US"/>
              <a:t>Keep in mind that your audience will have varying levels of health literacy, so materials should be written at an accessible reading level and tested with real community members when possible. At the same time, messaging should be tailored to your specific audiences — what resonates with a referring physician may look very different from what connects with a patient or family member.</a:t>
            </a:r>
          </a:p>
          <a:p>
            <a:r>
              <a:rPr lang="en-US"/>
              <a:t>Consistency across all your materials — your website, brochures, social media, and in-person outreach — builds credibility and reinforces your COE's identity. When people see a coherent, professional presence, it signals reliability.</a:t>
            </a:r>
          </a:p>
          <a:p>
            <a:r>
              <a:rPr lang="en-US"/>
              <a:t>Ultimately, everything should come back to person-centered care. Lead with empathy and compassion in how your services are described. When potential clients and referral partners feel that your COE genuinely prioritizes the people it serves, trust follows naturally — and trust is the foundation of every successful referral relationship</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16</a:t>
            </a:fld>
            <a:endParaRPr lang="en-US"/>
          </a:p>
        </p:txBody>
      </p:sp>
    </p:spTree>
    <p:extLst>
      <p:ext uri="{BB962C8B-B14F-4D97-AF65-F5344CB8AC3E}">
        <p14:creationId xmlns:p14="http://schemas.microsoft.com/office/powerpoint/2010/main" val="8293404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Stigma is one of the most significant obstacles preventing people from seeking the care they need. Whether it comes from society, family, or even within the healthcare system itself, stigma creates shame and fear that can keep individuals from ever walking through your door. Understanding this is essential for anyone involved in outreach and marketing.</a:t>
            </a:r>
          </a:p>
          <a:p>
            <a:r>
              <a:rPr lang="en-US">
                <a:effectLst/>
              </a:rPr>
              <a:t>Negative past experiences with healthcare — feeling judged, dismissed, or misunderstood — can leave lasting impressions that discourage people from trying again. This is especially true for populations your COE may serve, where mistrust of the healthcare system may already run deep.</a:t>
            </a:r>
          </a:p>
          <a:p>
            <a:r>
              <a:rPr lang="en-US">
                <a:effectLst/>
              </a:rPr>
              <a:t>Provider attitudes play a powerful role as well. Even subtle cues — tone of voice, word choice, body language — can signal to a patient whether they are truly welcome. Training staff to lead with empathy and nonjudgmental communication is just as important as any marketing material you produce.</a:t>
            </a:r>
          </a:p>
          <a:p>
            <a:r>
              <a:rPr lang="en-US">
                <a:effectLst/>
              </a:rPr>
              <a:t>Language is one of the most practical tools we have to reduce stigma. Choosing person-first language — such as "a person with a substance use disorder" rather than "an addict" — signals respect and dignity. Review all of your outreach materials with this lens.</a:t>
            </a:r>
          </a:p>
          <a:p>
            <a:r>
              <a:rPr lang="en-US">
                <a:effectLst/>
              </a:rPr>
              <a:t>When people feel genuinely trusted and heard, engagement improves. Building that sense of safety and empathy into every touchpoint — from your first flyer to your first appointment — is how your COE earns and keeps the trust of the communities you serve. </a:t>
            </a:r>
          </a:p>
        </p:txBody>
      </p:sp>
      <p:sp>
        <p:nvSpPr>
          <p:cNvPr id="4" name="Slide Number Placeholder 3"/>
          <p:cNvSpPr>
            <a:spLocks noGrp="1"/>
          </p:cNvSpPr>
          <p:nvPr>
            <p:ph type="sldNum" sz="quarter" idx="5"/>
          </p:nvPr>
        </p:nvSpPr>
        <p:spPr/>
        <p:txBody>
          <a:bodyPr/>
          <a:lstStyle/>
          <a:p>
            <a:fld id="{57688FCF-0715-2948-AC3D-C3A199CA1425}" type="slidenum">
              <a:rPr lang="en-US" smtClean="0"/>
              <a:t>17</a:t>
            </a:fld>
            <a:endParaRPr lang="en-US"/>
          </a:p>
        </p:txBody>
      </p:sp>
    </p:spTree>
    <p:extLst>
      <p:ext uri="{BB962C8B-B14F-4D97-AF65-F5344CB8AC3E}">
        <p14:creationId xmlns:p14="http://schemas.microsoft.com/office/powerpoint/2010/main" val="2436790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language we use in marketing and outreach materials is never neutral. Certain words and phrases — even when used without any harmful intent — can feel unwelcoming or even offensive to the very people we are trying to reach. This can cause someone to disengage before they ever make contact with your COE.</a:t>
            </a:r>
          </a:p>
          <a:p>
            <a:r>
              <a:rPr lang="en-US"/>
              <a:t>This is why thoughtful, intentional language review should be a standard part of developing any outreach material. Before anything is published or distributed, ask: could this word or phrase cause someone to feel judged, excluded, or unseen? If the answer is yes, revise it. Involving people with lived experience in reviewing your materials is one of the most effective ways to catch language that staff might otherwise overlook.</a:t>
            </a:r>
          </a:p>
          <a:p>
            <a:r>
              <a:rPr lang="en-US"/>
              <a:t>Effective engagement begins with making every person feel that your COE is a place where they belong and will be treated with dignity. The right language opens that door — the wrong language can quietly close it.</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18</a:t>
            </a:fld>
            <a:endParaRPr lang="en-US"/>
          </a:p>
        </p:txBody>
      </p:sp>
    </p:spTree>
    <p:extLst>
      <p:ext uri="{BB962C8B-B14F-4D97-AF65-F5344CB8AC3E}">
        <p14:creationId xmlns:p14="http://schemas.microsoft.com/office/powerpoint/2010/main" val="1745004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Stigma doesn't just exist in attitudes — it lives in language. The words we choose to describe people with a substance use disorder directly shape how others perceive them, and how they perceive themselves. Research has shown that stigmatizing language isn't just offensive — it has measurable, real-world consequences on a person's physical and mental health outcomes.</a:t>
            </a:r>
          </a:p>
          <a:p>
            <a:r>
              <a:rPr lang="en-US"/>
              <a:t>When individuals are described using negative or dehumanizing terms, it reinforces a narrative that they are defined by their disorder rather than seen as a whole person. This can deepen shame, reduce motivation to seek treatment, and create additional psychological harm on top of an already difficult situation.</a:t>
            </a:r>
          </a:p>
          <a:p>
            <a:r>
              <a:rPr lang="en-US"/>
              <a:t>For COE staff, providers, and care coordinators, this means that language is not just a communications concern — it is a clinical and ethical one. How we talk about the people we serve, in our materials, in referral conversations, and even in internal discussions, has an impact. Building awareness of stigmatizing language and actively replacing it with respectful, person-first alternatives is a meaningful step your COE can take to improve both engagement and outcomes.</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19</a:t>
            </a:fld>
            <a:endParaRPr lang="en-US"/>
          </a:p>
        </p:txBody>
      </p:sp>
    </p:spTree>
    <p:extLst>
      <p:ext uri="{BB962C8B-B14F-4D97-AF65-F5344CB8AC3E}">
        <p14:creationId xmlns:p14="http://schemas.microsoft.com/office/powerpoint/2010/main" val="3321247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begin, we have some housekeeping items to review.</a:t>
            </a:r>
            <a:endParaRPr lang="en-US">
              <a:ea typeface="Calibri"/>
              <a:cs typeface="Calibri"/>
            </a:endParaRPr>
          </a:p>
          <a:p>
            <a:endParaRPr lang="en-US"/>
          </a:p>
          <a:p>
            <a:r>
              <a:rPr lang="en-US"/>
              <a:t>Please know that this learning network is being recorded and continued participation constitutes consent to be recorded. All recordings will be added to Tomorrow’s Healthcare for future viewing or to share with individuals in your organization who were unable to participate in this webinar. </a:t>
            </a:r>
          </a:p>
          <a:p>
            <a:endParaRPr lang="en-US"/>
          </a:p>
          <a:p>
            <a:r>
              <a:rPr lang="en-US"/>
              <a:t>If you used a link that was forwarded to you by a colleague and your name is not the name showing up as you on Zoom, it is likely that we will not have your email address to send the LN evaluation reminder and any follow up material. Please put your email address in the chat and we will be sure you receive follow up material.</a:t>
            </a:r>
            <a:endParaRPr lang="en-US">
              <a:ea typeface="Calibri"/>
              <a:cs typeface="Calibri"/>
            </a:endParaRPr>
          </a:p>
          <a:p>
            <a:endParaRPr lang="en-US"/>
          </a:p>
          <a:p>
            <a:r>
              <a:rPr lang="en-US"/>
              <a:t>You can type any questions you have in the chat box during the session, and we’ll answer them throughout the presentation. Please use the “everyone” option when sending your questions. You may also use the Q&amp;A feature, if you prefer. </a:t>
            </a:r>
            <a:endParaRPr lang="en-US">
              <a:ea typeface="Calibri"/>
              <a:cs typeface="Calibri"/>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At the end of the session, we will share a link in the chat box which will direct you to the session evaluation. </a:t>
            </a:r>
            <a:r>
              <a:rPr lang="en-US">
                <a:latin typeface="Cambria"/>
                <a:ea typeface="Cambria"/>
              </a:rPr>
              <a:t>This is also how you will claim continuing education credits for this session. </a:t>
            </a:r>
            <a:endParaRPr lang="en-US"/>
          </a:p>
          <a:p>
            <a:endParaRPr lang="en-US"/>
          </a:p>
          <a:p>
            <a:r>
              <a:rPr lang="en-US"/>
              <a:t>Next slide, please.</a:t>
            </a:r>
            <a:endParaRPr lang="en-US">
              <a:ea typeface="Calibri"/>
              <a:cs typeface="Calibri"/>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D6B6D5-F8F3-2A47-89A2-B5B77D2D6E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219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recognizes that some language may be acceptable or even preferred within certain recovery communities, but may not be appropriate in public-facing materials, clinical settings, or professional communications.</a:t>
            </a:r>
          </a:p>
          <a:p>
            <a:r>
              <a:rPr lang="en-US"/>
              <a:t>On the left side of the slide, you'll see examples of terms that are sometimes used within peer recovery communities, such as 'addict,' 'alcoholic,' or 'relapse.' While individuals may choose these words to describe themselves, research has shown that when organizations use this language publicly, it can reinforce stigma and negative stereotypes.</a:t>
            </a:r>
          </a:p>
          <a:p>
            <a:r>
              <a:rPr lang="en-US"/>
              <a:t>As COEs, our marketing materials, websites, social media posts, presentations, and outreach efforts should generally avoid labels that define people by their condition. Instead, we want to use person-first, recovery-oriented language.</a:t>
            </a:r>
          </a:p>
          <a:p>
            <a:r>
              <a:rPr lang="en-US"/>
              <a:t>On the right side of the slide are examples of preferred terms. Rather than saying 'addict,' we might say 'person with a substance use disorder.' Rather than 'opioid addict,' we would use 'person with an opioid use disorder.' Similarly, terms like 'medication-assisted recovery' or 'pharmacotherapy' emphasize treatment and recovery rather than focusing solely on the disorder itself.</a:t>
            </a:r>
          </a:p>
          <a:p>
            <a:r>
              <a:rPr lang="en-US"/>
              <a:t>It's also important to remember that language should communicate hope. Terms like 'long-term recovery' acknowledge that recovery is possible and that people can and do build meaningful lives beyond substance use.</a:t>
            </a:r>
          </a:p>
          <a:p>
            <a:r>
              <a:rPr lang="en-US"/>
              <a:t>When developing marketing materials, ask yourself: Does this language respect the dignity of the individual? Does it reduce stigma? Does it promote hope and recovery? If the answer is yes, you're moving in the right direction.</a:t>
            </a:r>
          </a:p>
        </p:txBody>
      </p:sp>
      <p:sp>
        <p:nvSpPr>
          <p:cNvPr id="4" name="Slide Number Placeholder 3"/>
          <p:cNvSpPr>
            <a:spLocks noGrp="1"/>
          </p:cNvSpPr>
          <p:nvPr>
            <p:ph type="sldNum" sz="quarter" idx="5"/>
          </p:nvPr>
        </p:nvSpPr>
        <p:spPr/>
        <p:txBody>
          <a:bodyPr/>
          <a:lstStyle/>
          <a:p>
            <a:fld id="{57688FCF-0715-2948-AC3D-C3A199CA1425}" type="slidenum">
              <a:rPr lang="en-US" smtClean="0"/>
              <a:t>20</a:t>
            </a:fld>
            <a:endParaRPr lang="en-US"/>
          </a:p>
        </p:txBody>
      </p:sp>
    </p:spTree>
    <p:extLst>
      <p:ext uri="{BB962C8B-B14F-4D97-AF65-F5344CB8AC3E}">
        <p14:creationId xmlns:p14="http://schemas.microsoft.com/office/powerpoint/2010/main" val="2053294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Effective marketing isn't one-size-fits-all — it requires tailoring your message to the specific needs and motivations of each audience you're trying to reach.</a:t>
            </a:r>
          </a:p>
          <a:p>
            <a:r>
              <a:rPr lang="en-US"/>
              <a:t>For individuals seeking help, remember that they may be at very different stages of readiness. Some may be considering treatment for the first time; others may have tried before. What they all need is messaging that feels hopeful, simple, and completely free of judgment. Overcomplicated language or clinical framing can feel intimidating — keep it human and accessible.</a:t>
            </a:r>
          </a:p>
          <a:p>
            <a:endParaRPr lang="en-US"/>
          </a:p>
          <a:p>
            <a:r>
              <a:rPr lang="en-US"/>
              <a:t>Families and loved ones are often the ones making the first call on someone else's behalf. They are frequently overwhelmed, scared, and unsure of what to do next. Your messaging for this audience should lead with empathy and provide clear, actionable guidance so they feel equipped to take the next step.</a:t>
            </a:r>
          </a:p>
          <a:p>
            <a:r>
              <a:rPr lang="en-US"/>
              <a:t>Referring providers — PCPs, emergency departments, therapists, and clinical social workers — need to trust your COE clinically. They want to know that their patients will be in good hands. Focus on demonstrating your clinical credibility, making referral pathways as simple and frictionless as possible, and offering warm handoffs that support continuity of care.</a:t>
            </a:r>
          </a:p>
          <a:p>
            <a:endParaRPr lang="en-US"/>
          </a:p>
          <a:p>
            <a:r>
              <a:rPr lang="en-US"/>
              <a:t>Finally, community stakeholders like employers and faith communities are motivated by broader impact. Speak their language — share outcome data, success stories, and the tangible difference your COE is making in the community. These relationships can be powerful drivers of awareness and referrals when cultivated thoughtfully.</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21</a:t>
            </a:fld>
            <a:endParaRPr lang="en-US"/>
          </a:p>
        </p:txBody>
      </p:sp>
    </p:spTree>
    <p:extLst>
      <p:ext uri="{BB962C8B-B14F-4D97-AF65-F5344CB8AC3E}">
        <p14:creationId xmlns:p14="http://schemas.microsoft.com/office/powerpoint/2010/main" val="1546129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we've talked about the importance of using stigma-free, recovery-oriented language, the next question becomes: how do we actually get these messages in front of the people who need to hear them?</a:t>
            </a:r>
          </a:p>
          <a:p>
            <a:r>
              <a:rPr lang="en-US"/>
              <a:t>Effective marketing isn't just about what we say—it's also about how, where, and with whom we communicate. Even the most thoughtfully crafted message won't have an impact if it doesn't reach the right audience.</a:t>
            </a:r>
          </a:p>
          <a:p>
            <a:r>
              <a:rPr lang="en-US"/>
              <a:t>That's where engagement strategies come in. </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22</a:t>
            </a:fld>
            <a:endParaRPr lang="en-US"/>
          </a:p>
        </p:txBody>
      </p:sp>
    </p:spTree>
    <p:extLst>
      <p:ext uri="{BB962C8B-B14F-4D97-AF65-F5344CB8AC3E}">
        <p14:creationId xmlns:p14="http://schemas.microsoft.com/office/powerpoint/2010/main" val="1654695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One of the most effective—and often overlooked—ways to grow referrals is through word of mouth. In behavioral health, people are much more likely to trust the recommendation of someone they know than an advertisement or brochure.</a:t>
            </a:r>
          </a:p>
          <a:p>
            <a:r>
              <a:rPr lang="en-US" b="0"/>
              <a:t>This is because of social proof. When individuals hear that someone with a similar experience had a positive outcome, it reduces fear, builds trust, and makes them more willing to seek care.</a:t>
            </a:r>
          </a:p>
          <a:p>
            <a:r>
              <a:rPr lang="en-US" b="0"/>
              <a:t>Word of mouth is also a good indicator of the quality of your services. When patients and families recommend your COE to others, it reflects a positive patient experience. On the other hand, if those referrals aren't happening, it may signal opportunities to improve engagement or satisfaction.</a:t>
            </a:r>
          </a:p>
          <a:p>
            <a:r>
              <a:rPr lang="en-US" b="0"/>
              <a:t>Finally, word of mouth is one of the most cost-effective marketing strategies available. Every positive patient experience has the potential to generate future referrals without additional marketing costs.</a:t>
            </a:r>
          </a:p>
          <a:p>
            <a:r>
              <a:rPr lang="en-US" b="0" i="0"/>
              <a:t>Think about your own COE. Have you ever had a patient or family member tell you they came because someone they trusted recommended your program? </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23</a:t>
            </a:fld>
            <a:endParaRPr lang="en-US"/>
          </a:p>
        </p:txBody>
      </p:sp>
    </p:spTree>
    <p:extLst>
      <p:ext uri="{BB962C8B-B14F-4D97-AF65-F5344CB8AC3E}">
        <p14:creationId xmlns:p14="http://schemas.microsoft.com/office/powerpoint/2010/main" val="1703397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Community partnerships are among the most powerful and cost-effective marketing channels available to your COE. Rather than relying solely on traditional advertising, building strong relationships with trusted community institutions puts your services in front of people at the moments they need them most.</a:t>
            </a:r>
          </a:p>
          <a:p>
            <a:endParaRPr lang="en-US">
              <a:effectLst/>
            </a:endParaRPr>
          </a:p>
          <a:p>
            <a:r>
              <a:rPr lang="en-US">
                <a:effectLst/>
              </a:rPr>
              <a:t>In primary care settings and emergency departments, the goal is to make referral to your COE as seamless as possible. Warm hand-off protocols remove the burden from the patient to follow up on their own, which significantly improves connection to care. Lunch-and-learns and concise provider one-pagers keep your COE top of mind for busy clinicians.</a:t>
            </a:r>
          </a:p>
          <a:p>
            <a:endParaRPr lang="en-US">
              <a:effectLst/>
            </a:endParaRPr>
          </a:p>
          <a:p>
            <a:r>
              <a:rPr lang="en-US">
                <a:effectLst/>
              </a:rPr>
              <a:t>Faith communities are deeply trusted within many of the populations your COE serves. Offering pastoral training on substance use disorder helps faith leaders recognize when someone needs help and feel confident in pointing them toward your services. Safe messaging guidelines ensure that conversations happening in these spaces are supportive and stigma-free.</a:t>
            </a:r>
          </a:p>
          <a:p>
            <a:endParaRPr lang="en-US">
              <a:effectLst/>
            </a:endParaRPr>
          </a:p>
          <a:p>
            <a:r>
              <a:rPr lang="en-US">
                <a:effectLst/>
              </a:rPr>
              <a:t>Recovery community organizations are natural allies. Cross-referrals, shared events, and peer support connections create a network of care that extends well beyond your COE's walls and reinforces that recovery is possible.</a:t>
            </a:r>
          </a:p>
          <a:p>
            <a:r>
              <a:rPr lang="en-US">
                <a:effectLst/>
              </a:rPr>
              <a:t>Courts and social services represent a critical pathway for justice-involved individuals. Ensuring your documentation is MOUD-friendly and that your COE has clear pathways for this population — including connections to housing referral networks — removes barriers that might otherwise prevent engagement.</a:t>
            </a:r>
          </a:p>
          <a:p>
            <a:endParaRPr lang="en-US">
              <a:effectLst/>
            </a:endParaRPr>
          </a:p>
          <a:p>
            <a:r>
              <a:rPr lang="en-US">
                <a:effectLst/>
              </a:rPr>
              <a:t>Finally, employers are an often-overlooked partner. Lunch-and-learns with HR teams and confidential referral programs make it easier for working adults to access help without fear of professional consequences, reaching people who might never seek services on their own.</a:t>
            </a:r>
          </a:p>
          <a:p>
            <a:endParaRPr lang="en-US">
              <a:effectLst/>
            </a:endParaRPr>
          </a:p>
        </p:txBody>
      </p:sp>
      <p:sp>
        <p:nvSpPr>
          <p:cNvPr id="4" name="Slide Number Placeholder 3"/>
          <p:cNvSpPr>
            <a:spLocks noGrp="1"/>
          </p:cNvSpPr>
          <p:nvPr>
            <p:ph type="sldNum" sz="quarter" idx="5"/>
          </p:nvPr>
        </p:nvSpPr>
        <p:spPr/>
        <p:txBody>
          <a:bodyPr/>
          <a:lstStyle/>
          <a:p>
            <a:fld id="{57688FCF-0715-2948-AC3D-C3A199CA1425}" type="slidenum">
              <a:rPr lang="en-US" smtClean="0"/>
              <a:t>24</a:t>
            </a:fld>
            <a:endParaRPr lang="en-US"/>
          </a:p>
        </p:txBody>
      </p:sp>
    </p:spTree>
    <p:extLst>
      <p:ext uri="{BB962C8B-B14F-4D97-AF65-F5344CB8AC3E}">
        <p14:creationId xmlns:p14="http://schemas.microsoft.com/office/powerpoint/2010/main" val="838740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Effective marketing doesn't have to come with a large price tag. There are several free and low-cost strategies that can significantly expand your COE's visibility and reach.</a:t>
            </a:r>
          </a:p>
          <a:p>
            <a:endParaRPr lang="en-US">
              <a:effectLst/>
            </a:endParaRPr>
          </a:p>
          <a:p>
            <a:r>
              <a:rPr lang="en-US">
                <a:effectLst/>
              </a:rPr>
              <a:t>Starting with free options — a Google Business Profile is one of the simplest and most impactful things your COE can do. When someone searches for treatment services in your area, a complete and accurate profile ensures your COE appears in results, complete with your location, hours, contact information, and reviews. It takes minimal time to set up and maintain, and the visibility it provides is substantial.</a:t>
            </a:r>
          </a:p>
          <a:p>
            <a:endParaRPr lang="en-US">
              <a:effectLst/>
            </a:endParaRPr>
          </a:p>
          <a:p>
            <a:r>
              <a:rPr lang="en-US">
                <a:effectLst/>
              </a:rPr>
              <a:t>Email newsletters are a low-effort way to stay connected with referral partners, community stakeholders, and supporters. Regular updates about your services, outcomes, and resources keep your COE on people's radar without requiring significant resources.</a:t>
            </a:r>
          </a:p>
          <a:p>
            <a:endParaRPr lang="en-US">
              <a:effectLst/>
            </a:endParaRPr>
          </a:p>
          <a:p>
            <a:r>
              <a:rPr lang="en-US">
                <a:effectLst/>
              </a:rPr>
              <a:t>Local media pitching — reaching out to newspapers, radio stations, and community news outlets — can generate meaningful coverage at no cost. Human interest stories, awareness campaigns tied to national observances, and data about community impact are all angles that local journalists may find compelling.</a:t>
            </a:r>
          </a:p>
          <a:p>
            <a:endParaRPr lang="en-US">
              <a:effectLst/>
            </a:endParaRPr>
          </a:p>
          <a:p>
            <a:r>
              <a:rPr lang="en-US">
                <a:effectLst/>
              </a:rPr>
              <a:t>On the low-cost side, speaking at community events positions your staff as trusted experts and gets your COE's name in front of new audiences. Printed one-pagers remain one of the most practical tools for referral partner outreach — simple, easy to leave behind, and easy to share.</a:t>
            </a:r>
          </a:p>
          <a:p>
            <a:r>
              <a:rPr lang="en-US">
                <a:effectLst/>
              </a:rPr>
              <a:t>A peer ambassador program is particularly powerful in the COE context. Individuals with lived experience who are willing to share their story — with appropriate boundaries and support — can be among your most credible and compelling voices. This builds community trust in a way that no traditional marketing can replicate.</a:t>
            </a:r>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25</a:t>
            </a:fld>
            <a:endParaRPr lang="en-US"/>
          </a:p>
        </p:txBody>
      </p:sp>
    </p:spTree>
    <p:extLst>
      <p:ext uri="{BB962C8B-B14F-4D97-AF65-F5344CB8AC3E}">
        <p14:creationId xmlns:p14="http://schemas.microsoft.com/office/powerpoint/2010/main" val="2761146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Traditional marketing methods still have a place in your COE's overall outreach strategy, but it's important to understand both their strengths and their limitations so you can deploy them wisely</a:t>
            </a:r>
          </a:p>
          <a:p>
            <a:r>
              <a:rPr lang="en-US"/>
              <a:t>.</a:t>
            </a:r>
          </a:p>
          <a:p>
            <a:r>
              <a:rPr lang="en-US"/>
              <a:t>Billboards and broadcast advertising — such as radio or TV spots — offer the ability to reach a large volume of people quickly and build general name recognition for your COE in the community. However, the information conveyed is limited, and the exposure is passive. Someone driving past a billboard or half-listening to a radio ad has little opportunity to engage further in that moment. Compared to strategies like word of mouth, community event presence, or online advertising, the ability to connect that audience to actionable next steps is more limited.</a:t>
            </a:r>
          </a:p>
          <a:p>
            <a:endParaRPr lang="en-US"/>
          </a:p>
          <a:p>
            <a:r>
              <a:rPr lang="en-US"/>
              <a:t>Print media — brochures, flyers, and similar materials — requires more intentional distribution effort to reach a wide audience, but offers a key advantage: the person holding it can read it at their own pace, share it with someone else, and refer back to it later. This makes the information more accessible and actionable than a billboard or broadcast ad. Placing well-designed print materials in waiting rooms, community centers, pharmacies, and partner offices puts them directly in the hands of people who may be actively seeking help or supporting someone who is.</a:t>
            </a:r>
          </a:p>
          <a:p>
            <a:endParaRPr lang="en-US"/>
          </a:p>
          <a:p>
            <a:r>
              <a:rPr lang="en-US"/>
              <a:t>The takeaway is that traditional marketing works best as part of a broader, layered strategy — used to build awareness and visibility while other channels do the work of deeper engagement and connection to care.</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26</a:t>
            </a:fld>
            <a:endParaRPr lang="en-US"/>
          </a:p>
        </p:txBody>
      </p:sp>
    </p:spTree>
    <p:extLst>
      <p:ext uri="{BB962C8B-B14F-4D97-AF65-F5344CB8AC3E}">
        <p14:creationId xmlns:p14="http://schemas.microsoft.com/office/powerpoint/2010/main" val="2090059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Successful outreach doesn't end with making connections. The real goal is to create reliable pathways that help people move from awareness to action and ultimately into services. In the next section, we'll discuss how COEs can develop and maintain consistent referral pathways that support timely access to services, strengthen community partnerships, and create a more coordinated system of care.</a:t>
            </a:r>
          </a:p>
        </p:txBody>
      </p:sp>
      <p:sp>
        <p:nvSpPr>
          <p:cNvPr id="4" name="Slide Number Placeholder 3"/>
          <p:cNvSpPr>
            <a:spLocks noGrp="1"/>
          </p:cNvSpPr>
          <p:nvPr>
            <p:ph type="sldNum" sz="quarter" idx="5"/>
          </p:nvPr>
        </p:nvSpPr>
        <p:spPr/>
        <p:txBody>
          <a:bodyPr/>
          <a:lstStyle/>
          <a:p>
            <a:fld id="{57688FCF-0715-2948-AC3D-C3A199CA1425}" type="slidenum">
              <a:rPr lang="en-US" smtClean="0"/>
              <a:t>29</a:t>
            </a:fld>
            <a:endParaRPr lang="en-US"/>
          </a:p>
        </p:txBody>
      </p:sp>
    </p:spTree>
    <p:extLst>
      <p:ext uri="{BB962C8B-B14F-4D97-AF65-F5344CB8AC3E}">
        <p14:creationId xmlns:p14="http://schemas.microsoft.com/office/powerpoint/2010/main" val="2049264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DDADC-C3FC-D96A-E3EE-ED511C6ED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FC7A7-E1B0-7ABC-F007-1AA26911A5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C5FCDE-CC75-67F6-A0DF-C7AE8FF080D0}"/>
              </a:ext>
            </a:extLst>
          </p:cNvPr>
          <p:cNvSpPr>
            <a:spLocks noGrp="1"/>
          </p:cNvSpPr>
          <p:nvPr>
            <p:ph type="body" idx="1"/>
          </p:nvPr>
        </p:nvSpPr>
        <p:spPr/>
        <p:txBody>
          <a:bodyPr/>
          <a:lstStyle/>
          <a:p>
            <a:r>
              <a:rPr lang="en-US"/>
              <a:t>COEs rely on strong community partnerships to identify individuals who may benefit from services and connect them to care. While referral sources vary across communities, four sectors consistently play a critical role in helping individuals access treatment and recovery support.</a:t>
            </a:r>
          </a:p>
          <a:p>
            <a:r>
              <a:rPr lang="en-US" b="1"/>
              <a:t>Primary Care Practices and Federally Qualified Health Centers (FQHCs)</a:t>
            </a:r>
            <a:br>
              <a:rPr lang="en-US"/>
            </a:br>
            <a:r>
              <a:rPr lang="en-US"/>
              <a:t>Primary care providers and FQHCs are often the first point of contact for individuals experiencing substance use, mental health, or social needs. These settings provide valuable opportunities to identify individuals who may benefit from COE services. Collaborative relationships, warm handoffs, and streamlined referral processes can improve engagement and reduce the likelihood that individuals fall through the cracks during transitions in care.</a:t>
            </a:r>
          </a:p>
          <a:p>
            <a:r>
              <a:rPr lang="en-US" b="1"/>
              <a:t>Criminal Justice and Reentry Systems</a:t>
            </a:r>
            <a:br>
              <a:rPr lang="en-US"/>
            </a:br>
            <a:r>
              <a:rPr lang="en-US"/>
              <a:t>Many individuals with opioid use disorder have interactions with the criminal legal system. Probation and parole offices, drug treatment courts, diversion programs, correctional facilities, and reentry organizations can serve as important referral partners. Building relationships with probation officers, reentry coordinators, public defenders, and other justice-system professionals helps ensure that individuals have access to treatment and recovery support during critical transition periods.</a:t>
            </a:r>
          </a:p>
          <a:p>
            <a:r>
              <a:rPr lang="en-US" b="1"/>
              <a:t>Faith-Based Organizations and Community Faith Leaders</a:t>
            </a:r>
            <a:br>
              <a:rPr lang="en-US"/>
            </a:br>
            <a:r>
              <a:rPr lang="en-US"/>
              <a:t>Faith-based organizations often serve as trusted sources of support within their communities. For some individuals, faith leaders may be the first person they approach when facing challenges related to substance use or mental health. Partnering with faith communities can help reduce stigma, increase awareness of available services, and connect individuals to care through trusted community networks.</a:t>
            </a:r>
          </a:p>
          <a:p>
            <a:r>
              <a:rPr lang="en-US" b="1"/>
              <a:t>Social Service Agencies and Community-Based Organizations</a:t>
            </a:r>
            <a:br>
              <a:rPr lang="en-US"/>
            </a:br>
            <a:r>
              <a:rPr lang="en-US"/>
              <a:t>Housing programs, food assistance programs, employment services, family support organizations, and other community-based organizations frequently work with individuals who are experiencing complex social and health-related challenges. These organizations are often well positioned to identify unmet needs and connect individuals to COE services. Providing referral resources, conducting outreach, and educating staff about COE services can strengthen these partnerships and expand access to care.</a:t>
            </a:r>
          </a:p>
          <a:p>
            <a:r>
              <a:rPr lang="en-US"/>
              <a:t>No matter the referral source, the most successful partnerships are built on consistent communication, mutual trust, and a shared commitment to improving outcomes for the individuals and communities being served.</a:t>
            </a:r>
          </a:p>
          <a:p>
            <a:endParaRPr lang="en-US">
              <a:effectLst/>
            </a:endParaRPr>
          </a:p>
        </p:txBody>
      </p:sp>
      <p:sp>
        <p:nvSpPr>
          <p:cNvPr id="4" name="Slide Number Placeholder 3">
            <a:extLst>
              <a:ext uri="{FF2B5EF4-FFF2-40B4-BE49-F238E27FC236}">
                <a16:creationId xmlns:a16="http://schemas.microsoft.com/office/drawing/2014/main" id="{1654B830-057B-AFF7-EAEF-A6951357210D}"/>
              </a:ext>
            </a:extLst>
          </p:cNvPr>
          <p:cNvSpPr>
            <a:spLocks noGrp="1"/>
          </p:cNvSpPr>
          <p:nvPr>
            <p:ph type="sldNum" sz="quarter" idx="5"/>
          </p:nvPr>
        </p:nvSpPr>
        <p:spPr/>
        <p:txBody>
          <a:bodyPr/>
          <a:lstStyle/>
          <a:p>
            <a:fld id="{57688FCF-0715-2948-AC3D-C3A199CA1425}" type="slidenum">
              <a:rPr lang="en-US" smtClean="0"/>
              <a:t>30</a:t>
            </a:fld>
            <a:endParaRPr lang="en-US"/>
          </a:p>
        </p:txBody>
      </p:sp>
    </p:spTree>
    <p:extLst>
      <p:ext uri="{BB962C8B-B14F-4D97-AF65-F5344CB8AC3E}">
        <p14:creationId xmlns:p14="http://schemas.microsoft.com/office/powerpoint/2010/main" val="1508848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Many organizations receive referrals, but not all organizations have a referral system. A referral system is a structured process that helps ensure individuals move smoothly from referral to engagement in services. The strongest referral pathways are built on four key pillars.</a:t>
            </a:r>
          </a:p>
          <a:p>
            <a:r>
              <a:rPr lang="en-US"/>
              <a:t>Let's take a look at four key components of a strong referral pathway system.</a:t>
            </a:r>
          </a:p>
          <a:p>
            <a:r>
              <a:rPr lang="en-US"/>
              <a:t>First, </a:t>
            </a:r>
            <a:r>
              <a:rPr lang="en-US" b="1"/>
              <a:t>standardized referral protocols</a:t>
            </a:r>
            <a:r>
              <a:rPr lang="en-US"/>
              <a:t>. Referral partners should have a clear and consistent process for connecting individuals to your COE. The easier and more predictable the process is, the more likely partners are to use it consistently. Standardization also helps ensure that referrals are handled the same way regardless of who receives them.</a:t>
            </a:r>
          </a:p>
          <a:p>
            <a:r>
              <a:rPr lang="en-US"/>
              <a:t>Second, </a:t>
            </a:r>
            <a:r>
              <a:rPr lang="en-US" b="1"/>
              <a:t>dedicated referral coordination</a:t>
            </a:r>
            <a:r>
              <a:rPr lang="en-US"/>
              <a:t>. Someone within the organization should be responsible for overseeing referrals and serving as a point of contact for both clients and referral partners. Having a designated person helps improve communication, reduce delays, and ensure that referrals move efficiently from initial contact to engagement in services.</a:t>
            </a:r>
          </a:p>
          <a:p>
            <a:r>
              <a:rPr lang="en-US"/>
              <a:t>Third, </a:t>
            </a:r>
            <a:r>
              <a:rPr lang="en-US" b="1"/>
              <a:t>closed-loop communication</a:t>
            </a:r>
            <a:r>
              <a:rPr lang="en-US"/>
              <a:t>. Referral relationships are strongest when information flows both ways. Partners want to know that their referral was received and that appropriate follow-up occurred. Providing timely feedback builds trust and increases confidence in the referral process.</a:t>
            </a:r>
          </a:p>
          <a:p>
            <a:r>
              <a:rPr lang="en-US"/>
              <a:t>Finally, </a:t>
            </a:r>
            <a:r>
              <a:rPr lang="en-US" b="1"/>
              <a:t>tracking, accountability, and quality improvement</a:t>
            </a:r>
            <a:r>
              <a:rPr lang="en-US"/>
              <a:t>. Referral pathways should be monitored just like any other important process. Tracking referral volume, engagement rates, response times, and outcomes can help identify barriers, improve performance, and strengthen relationships with referral partners over time.</a:t>
            </a:r>
          </a:p>
          <a:p>
            <a:r>
              <a:rPr lang="en-US"/>
              <a:t>Together, these four pillars create a referral system that is organized, responsive, and effective at connecting individuals to care.</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31</a:t>
            </a:fld>
            <a:endParaRPr lang="en-US"/>
          </a:p>
        </p:txBody>
      </p:sp>
    </p:spTree>
    <p:extLst>
      <p:ext uri="{BB962C8B-B14F-4D97-AF65-F5344CB8AC3E}">
        <p14:creationId xmlns:p14="http://schemas.microsoft.com/office/powerpoint/2010/main" val="3929442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This session is approved for 1.25 hours of continuing education credit.</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57688FCF-0715-2948-AC3D-C3A199CA1425}" type="slidenum">
              <a:rPr lang="en-US" smtClean="0"/>
              <a:t>3</a:t>
            </a:fld>
            <a:endParaRPr lang="en-US"/>
          </a:p>
        </p:txBody>
      </p:sp>
    </p:spTree>
    <p:extLst>
      <p:ext uri="{BB962C8B-B14F-4D97-AF65-F5344CB8AC3E}">
        <p14:creationId xmlns:p14="http://schemas.microsoft.com/office/powerpoint/2010/main" val="37963198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talked about the key components of an effective referral pathway. Now let's look at how to put those ideas into practice. This 90-day roadmap provides a practical framework that COE leadership can use to build—or strengthen—a referral pathway system in manageable phases. It's meant to be flexible, so each COE can adapt these steps based on its size, staffing, community partnerships, and available resources.</a:t>
            </a:r>
          </a:p>
        </p:txBody>
      </p:sp>
      <p:sp>
        <p:nvSpPr>
          <p:cNvPr id="4" name="Slide Number Placeholder 3"/>
          <p:cNvSpPr>
            <a:spLocks noGrp="1"/>
          </p:cNvSpPr>
          <p:nvPr>
            <p:ph type="sldNum" sz="quarter" idx="5"/>
          </p:nvPr>
        </p:nvSpPr>
        <p:spPr/>
        <p:txBody>
          <a:bodyPr/>
          <a:lstStyle/>
          <a:p>
            <a:fld id="{57688FCF-0715-2948-AC3D-C3A199CA1425}" type="slidenum">
              <a:rPr lang="en-US" smtClean="0"/>
              <a:t>32</a:t>
            </a:fld>
            <a:endParaRPr lang="en-US"/>
          </a:p>
        </p:txBody>
      </p:sp>
    </p:spTree>
    <p:extLst>
      <p:ext uri="{BB962C8B-B14F-4D97-AF65-F5344CB8AC3E}">
        <p14:creationId xmlns:p14="http://schemas.microsoft.com/office/powerpoint/2010/main" val="29269143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the first month, the focus is understanding where you are today. Start by conducting a referral source audit to identify who is referring patients, how many referrals are coming from each source, and how many of those referrals actually result in enrollment. This helps identify which partnerships are working well and where opportunities exist.</a:t>
            </a:r>
          </a:p>
          <a:p>
            <a:r>
              <a:rPr lang="en-US"/>
              <a:t>Next, map the referral process from beginning to end. Talk with your staff, referring organizations, and even patients who recently entered your program to identify where delays, confusion, or lost referrals are occurring. Those real-world experiences often uncover issues that data alone cannot.</a:t>
            </a:r>
          </a:p>
          <a:p>
            <a:r>
              <a:rPr lang="en-US"/>
              <a:t>Based on what you learn, identify your highest-priority referral partners—typically five to seven organizations that either send the highest volume of referrals or serve populations you want to reach more effectively.</a:t>
            </a:r>
          </a:p>
          <a:p>
            <a:r>
              <a:rPr lang="en-US"/>
              <a:t>Finally, designate someone to serve as the Referral Coordinator. This role doesn't have to be full-time initially, but having one consistent point of contact is one of the biggest predictors of a successful referral system.</a:t>
            </a:r>
          </a:p>
        </p:txBody>
      </p:sp>
      <p:sp>
        <p:nvSpPr>
          <p:cNvPr id="4" name="Slide Number Placeholder 3"/>
          <p:cNvSpPr>
            <a:spLocks noGrp="1"/>
          </p:cNvSpPr>
          <p:nvPr>
            <p:ph type="sldNum" sz="quarter" idx="5"/>
          </p:nvPr>
        </p:nvSpPr>
        <p:spPr/>
        <p:txBody>
          <a:bodyPr/>
          <a:lstStyle/>
          <a:p>
            <a:fld id="{57688FCF-0715-2948-AC3D-C3A199CA1425}" type="slidenum">
              <a:rPr lang="en-US" smtClean="0"/>
              <a:t>33</a:t>
            </a:fld>
            <a:endParaRPr lang="en-US"/>
          </a:p>
        </p:txBody>
      </p:sp>
    </p:spTree>
    <p:extLst>
      <p:ext uri="{BB962C8B-B14F-4D97-AF65-F5344CB8AC3E}">
        <p14:creationId xmlns:p14="http://schemas.microsoft.com/office/powerpoint/2010/main" val="3342797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you've assessed your current process, the next step is building the infrastructure to support it.</a:t>
            </a:r>
          </a:p>
          <a:p>
            <a:r>
              <a:rPr lang="en-US"/>
              <a:t>Begin formalizing relationships with key partners through Memoranda of Understanding or other partnership agreements. These help establish clear expectations for communication, referral processes, and shared responsibilities.</a:t>
            </a:r>
          </a:p>
          <a:p>
            <a:r>
              <a:rPr lang="en-US"/>
              <a:t>At the same time, work with your IT or informatics staff to build or improve referral order sets within your electronic health record. Before rolling changes out broadly, test them with a few referral partners to make sure they work as intended.</a:t>
            </a:r>
          </a:p>
          <a:p>
            <a:r>
              <a:rPr lang="en-US"/>
              <a:t>You should also establish a referral tracking system. This doesn't have to be sophisticated at first—even a shared spreadsheet with a designated owner is much better than having no tracking at all. The important part is deciding what measures you'll monitor from the beginning.</a:t>
            </a:r>
          </a:p>
          <a:p>
            <a:r>
              <a:rPr lang="en-US"/>
              <a:t>Finally, review your client-facing materials. This could include your required client facing service description. Clear welcome information, frequently asked questions, financial assistance resources, and contact information for the Referral Coordinator can reduce anxiety and improve engagement before the first appointment even occurs.</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34</a:t>
            </a:fld>
            <a:endParaRPr lang="en-US"/>
          </a:p>
        </p:txBody>
      </p:sp>
    </p:spTree>
    <p:extLst>
      <p:ext uri="{BB962C8B-B14F-4D97-AF65-F5344CB8AC3E}">
        <p14:creationId xmlns:p14="http://schemas.microsoft.com/office/powerpoint/2010/main" val="33986942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final phase is putting the new system into practice and making it sustainable.</a:t>
            </a:r>
          </a:p>
          <a:p>
            <a:r>
              <a:rPr lang="en-US"/>
              <a:t>Train everyone involved in the referral process so staff understand the new workflow, how referrals are tracked, and the expected response times. Consistency across the team is critical.</a:t>
            </a:r>
            <a:endParaRPr lang="en-US">
              <a:ea typeface="Calibri"/>
              <a:cs typeface="Calibri"/>
            </a:endParaRPr>
          </a:p>
          <a:p>
            <a:r>
              <a:rPr lang="en-US"/>
              <a:t>Next, reconnect with your referral partners. Consider hosting a lunch-and-learn, webinar, or other outreach event to introduce the updated referral process, explain how the pathway works, and introduce the Referral Coordinator. This helps build confidence and encourages continued referrals.</a:t>
            </a:r>
          </a:p>
          <a:p>
            <a:r>
              <a:rPr lang="en-US"/>
              <a:t>It's also important to establish a regular quality improvement process from the beginning. Schedule quarterly reviews to evaluate referral performance, gather partner feedback, and share outcome reports. These meetings help identify opportunities for continuous improvement.</a:t>
            </a:r>
          </a:p>
          <a:p>
            <a:r>
              <a:rPr lang="en-US"/>
              <a:t>Finally, choose one early success measure—or a "quick win"—such as reducing the time from referral receipt to first client contact. Demonstrating measurable improvement early helps build momentum, reinforces staff engagement, and shows referral partners that the investment is making a difference.</a:t>
            </a:r>
          </a:p>
          <a:p>
            <a:endParaRPr lang="en-US" sz="1200">
              <a:solidFill>
                <a:srgbClr val="1C2D3A"/>
              </a:solidFill>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8FA3B1"/>
                </a:solidFill>
                <a:latin typeface="Calibri" pitchFamily="34" charset="0"/>
                <a:ea typeface="Calibri" pitchFamily="34" charset="-122"/>
                <a:cs typeface="Calibri" pitchFamily="34" charset="-120"/>
              </a:rPr>
              <a:t>Sources: IHI (2021) Improvement Framework; Langley et al. (2009); Bodenheimer et al. (2014), Ann Fam Med; Gandhi et al. (2019), J Gen Intern Med.</a:t>
            </a:r>
            <a:endParaRPr lang="en-US" sz="1200"/>
          </a:p>
          <a:p>
            <a:endParaRPr lang="en-US" sz="1200">
              <a:solidFill>
                <a:srgbClr val="1C2D3A"/>
              </a:solidFill>
              <a:latin typeface="Calibri" pitchFamily="34" charset="0"/>
              <a:ea typeface="Calibri" pitchFamily="34" charset="-122"/>
              <a:cs typeface="Calibri" pitchFamily="34" charset="-120"/>
            </a:endParaRP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35</a:t>
            </a:fld>
            <a:endParaRPr lang="en-US"/>
          </a:p>
        </p:txBody>
      </p:sp>
    </p:spTree>
    <p:extLst>
      <p:ext uri="{BB962C8B-B14F-4D97-AF65-F5344CB8AC3E}">
        <p14:creationId xmlns:p14="http://schemas.microsoft.com/office/powerpoint/2010/main" val="27134115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Even with a strong referral pathway, barriers can prevent clients from following through with treatment. The good news is that many of these challenges are predictable and can be addressed proactively.</a:t>
            </a:r>
            <a:endParaRPr lang="en-US">
              <a:ea typeface="Calibri"/>
              <a:cs typeface="Calibri"/>
            </a:endParaRPr>
          </a:p>
          <a:p>
            <a:r>
              <a:rPr lang="en-US"/>
              <a:t>One common barrier is unresponsiveness to outreach. Rather than relying on one phone call, COEs should use multiple communication methods—such as phone, text, and email—and, when possible, conduct community-based outreach or offer evening and weekend contact times.</a:t>
            </a:r>
            <a:endParaRPr lang="en-US">
              <a:ea typeface="Calibri"/>
              <a:cs typeface="Calibri"/>
            </a:endParaRPr>
          </a:p>
          <a:p>
            <a:r>
              <a:rPr lang="en-US"/>
              <a:t>Another barrier is insurance or cost concerns. Screening clients for financial barriers during the first contact and connecting them with a financial navigator or knowledgeable staff member can help resolve issues before they delay care.</a:t>
            </a:r>
            <a:endParaRPr lang="en-US">
              <a:ea typeface="Calibri"/>
              <a:cs typeface="Calibri"/>
            </a:endParaRPr>
          </a:p>
          <a:p>
            <a:r>
              <a:rPr lang="en-US"/>
              <a:t>Transportation and childcare can also prevent clients from attending appointments. Partnering with transportation providers and connecting clients to community resources can help remove these practical barriers.</a:t>
            </a:r>
            <a:endParaRPr lang="en-US">
              <a:ea typeface="Calibri"/>
              <a:cs typeface="Calibri"/>
            </a:endParaRPr>
          </a:p>
          <a:p>
            <a:r>
              <a:rPr lang="en-US"/>
              <a:t>Finally, stigma continues to affect treatment engagement. Using person-first, non-judgmental language, incorporating Certified Recovery Specialists or peer support navigators, and using strengths-based, motivational interviewing approaches can help build trust and encourage clients to enter care.</a:t>
            </a:r>
            <a:endParaRPr lang="en-US" b="1">
              <a:ea typeface="Calibri"/>
              <a:cs typeface="Calibri"/>
            </a:endParaRPr>
          </a:p>
        </p:txBody>
      </p:sp>
      <p:sp>
        <p:nvSpPr>
          <p:cNvPr id="4" name="Slide Number Placeholder 3"/>
          <p:cNvSpPr>
            <a:spLocks noGrp="1"/>
          </p:cNvSpPr>
          <p:nvPr>
            <p:ph type="sldNum" sz="quarter" idx="5"/>
          </p:nvPr>
        </p:nvSpPr>
        <p:spPr/>
        <p:txBody>
          <a:bodyPr/>
          <a:lstStyle/>
          <a:p>
            <a:fld id="{57688FCF-0715-2948-AC3D-C3A199CA1425}" type="slidenum">
              <a:rPr lang="en-US" smtClean="0"/>
              <a:t>36</a:t>
            </a:fld>
            <a:endParaRPr lang="en-US"/>
          </a:p>
        </p:txBody>
      </p:sp>
    </p:spTree>
    <p:extLst>
      <p:ext uri="{BB962C8B-B14F-4D97-AF65-F5344CB8AC3E}">
        <p14:creationId xmlns:p14="http://schemas.microsoft.com/office/powerpoint/2010/main" val="3721765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to client-level barriers, COEs often face system-level challenges that can delay or prevent successful referrals. These barriers require operational improvements rather than client-focused interventions.</a:t>
            </a:r>
            <a:endParaRPr lang="en-US">
              <a:ea typeface="Calibri"/>
              <a:cs typeface="Calibri"/>
            </a:endParaRPr>
          </a:p>
          <a:p>
            <a:r>
              <a:rPr lang="en-US"/>
              <a:t>One common issue is incomplete referral information. Missing clinical details, insurance information, or contact information can delay scheduling and create extra work. Standardized referral forms or EHR order sets that require key fields before submission can help ensure referrals arrive complete.</a:t>
            </a:r>
            <a:endParaRPr lang="en-US">
              <a:ea typeface="Calibri"/>
              <a:cs typeface="Calibri"/>
            </a:endParaRPr>
          </a:p>
          <a:p>
            <a:r>
              <a:rPr lang="en-US"/>
              <a:t>Another challenge is long wait times for the first appointment. Individuals with opioid use disorder often need timely access to care, so lengthy delays can result in lost referrals. Setting goals for rapid scheduling and using telehealth when appropriate can improve access and reduce wait times.</a:t>
            </a:r>
            <a:endParaRPr lang="en-US">
              <a:ea typeface="Calibri"/>
              <a:cs typeface="Calibri"/>
            </a:endParaRPr>
          </a:p>
          <a:p>
            <a:r>
              <a:rPr lang="en-US"/>
              <a:t>Finally, poor communication with referring providers can weaken referral relationships. Providers are more likely to continue referring when they know what happened to their clients. Automated referral confirmations, a dedicated contact person, and timely consult notes help create a closed-loop referral process and build trust with community partners.</a:t>
            </a:r>
            <a:endParaRPr lang="en-US">
              <a:ea typeface="Calibri"/>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37</a:t>
            </a:fld>
            <a:endParaRPr lang="en-US"/>
          </a:p>
        </p:txBody>
      </p:sp>
    </p:spTree>
    <p:extLst>
      <p:ext uri="{BB962C8B-B14F-4D97-AF65-F5344CB8AC3E}">
        <p14:creationId xmlns:p14="http://schemas.microsoft.com/office/powerpoint/2010/main" val="6083612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Word-of-mouth is one of the oldest and most effective marketing channels in healthcare — and in the COE context, it may be the most trusted of all. When someone is considering treatment, hearing from a person they trust carries far more weight than any advertisement or brochure.</a:t>
            </a:r>
          </a:p>
          <a:p>
            <a:endParaRPr lang="en-US">
              <a:effectLst/>
            </a:endParaRPr>
          </a:p>
          <a:p>
            <a:r>
              <a:rPr lang="en-US"/>
              <a:t>Client-to-client</a:t>
            </a:r>
            <a:r>
              <a:rPr lang="en-US">
                <a:effectLst/>
              </a:rPr>
              <a:t> referrals are particularly powerful for COEs serving individuals with substance use disorders. People in recovery talk to others who are still struggling. When a former or current client has a positive experience with your COE and feels comfortable sharing that, it can be the deciding factor for someone on the fence about seeking help. Creating an environment where clients feel genuinely cared for is, in itself, a marketing strategy.</a:t>
            </a:r>
            <a:endParaRPr lang="en-US">
              <a:effectLst/>
              <a:ea typeface="Calibri"/>
              <a:cs typeface="Calibri"/>
            </a:endParaRPr>
          </a:p>
          <a:p>
            <a:endParaRPr lang="en-US">
              <a:effectLst/>
            </a:endParaRPr>
          </a:p>
          <a:p>
            <a:r>
              <a:rPr lang="en-US"/>
              <a:t>Physician-to-client</a:t>
            </a:r>
            <a:r>
              <a:rPr lang="en-US">
                <a:effectLst/>
              </a:rPr>
              <a:t> referrals represent a more formal but equally important channel. When a primary care provider or specialist speaks positively about your COE to their </a:t>
            </a:r>
            <a:r>
              <a:rPr lang="en-US"/>
              <a:t>client</a:t>
            </a:r>
            <a:r>
              <a:rPr lang="en-US">
                <a:effectLst/>
              </a:rPr>
              <a:t> — by name, with confidence — it lends significant clinical credibility. This is why investing in those referral relationships and making providers feel informed and supported pays dividends over time.</a:t>
            </a:r>
          </a:p>
          <a:p>
            <a:endParaRPr lang="en-US">
              <a:effectLst/>
            </a:endParaRPr>
          </a:p>
          <a:p>
            <a:r>
              <a:rPr lang="en-US">
                <a:effectLst/>
              </a:rPr>
              <a:t>Online reviews and ratings are increasingly the first place people turn when researching healthcare options. Encouraging satisfied clients and partners to leave reviews — where appropriate and with privacy in mind — helps build your COE's digital reputation and makes it easier for people to feel confident reaching out.</a:t>
            </a:r>
          </a:p>
          <a:p>
            <a:r>
              <a:rPr lang="en-US">
                <a:effectLst/>
              </a:rPr>
              <a:t>Finally, testimonials shared in support groups and community settings — again, with appropriate consent and boundaries — can reach people in spaces where they already feel safe. These authentic voices from within the community can open doors that traditional outreach simply cannot.</a:t>
            </a:r>
          </a:p>
          <a:p>
            <a:endParaRPr lang="en-US">
              <a:effectLst/>
            </a:endParaRP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can't improve what you don't measure. Tracking these simple indicators helps you understand what's working, identify opportunities for growth, and strengthen your referral network over time.</a:t>
            </a:r>
          </a:p>
        </p:txBody>
      </p:sp>
      <p:sp>
        <p:nvSpPr>
          <p:cNvPr id="4" name="Slide Number Placeholder 3"/>
          <p:cNvSpPr>
            <a:spLocks noGrp="1"/>
          </p:cNvSpPr>
          <p:nvPr>
            <p:ph type="sldNum" sz="quarter" idx="5"/>
          </p:nvPr>
        </p:nvSpPr>
        <p:spPr/>
        <p:txBody>
          <a:bodyPr/>
          <a:lstStyle/>
          <a:p>
            <a:fld id="{57688FCF-0715-2948-AC3D-C3A199CA1425}" type="slidenum">
              <a:rPr lang="en-US" smtClean="0"/>
              <a:t>39</a:t>
            </a:fld>
            <a:endParaRPr lang="en-US"/>
          </a:p>
        </p:txBody>
      </p:sp>
    </p:spTree>
    <p:extLst>
      <p:ext uri="{BB962C8B-B14F-4D97-AF65-F5344CB8AC3E}">
        <p14:creationId xmlns:p14="http://schemas.microsoft.com/office/powerpoint/2010/main" val="2057082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rPr>
              <a:t>When evaluating your COE's marketing and outreach efforts, it's important to distinguish between metrics that feel good and metrics that actually tell you something useful.</a:t>
            </a:r>
          </a:p>
          <a:p>
            <a:endParaRPr lang="en-US">
              <a:effectLst/>
            </a:endParaRPr>
          </a:p>
          <a:p>
            <a:r>
              <a:rPr lang="en-US">
                <a:effectLst/>
              </a:rPr>
              <a:t>Vanity metrics — social media followers, page views, flyers distributed, ad impressions, likes and shares — are easy to track and can look impressive on a report. But on their own, they don't tell you whether your outreach is actually connecting people to care. A post can reach thousands of people and result in zero new intakes. These numbers have their place in understanding general visibility, but they should never be the primary measure of success.</a:t>
            </a:r>
          </a:p>
          <a:p>
            <a:endParaRPr lang="en-US">
              <a:effectLst/>
            </a:endParaRPr>
          </a:p>
          <a:p>
            <a:r>
              <a:rPr lang="en-US">
                <a:effectLst/>
              </a:rPr>
              <a:t>Meaningful metrics, on the other hand, are directly tied to the outcomes your COE exists to produce. Tracking the number of new intakes per month gives you a clear picture of whether your outreach is translating into people actually accessing services. Asking every new client how they heard about your COE is one of the simplest and most valuable data points you can collect — it tells you exactly which channels are working.</a:t>
            </a:r>
          </a:p>
          <a:p>
            <a:r>
              <a:rPr lang="en-US">
                <a:effectLst/>
              </a:rPr>
              <a:t>Time to first appointment is a metric that bridges marketing and operations — if someone reaches out and waits weeks for an appointment, even the best outreach strategy will fall short. Referral source tracking helps you understand which partners are sending the most clients, so you can invest in those relationships accordingly.</a:t>
            </a:r>
          </a:p>
          <a:p>
            <a:r>
              <a:rPr lang="en-US">
                <a:effectLst/>
              </a:rPr>
              <a:t>Finally, tracking staff time spent on outreach versus the return it generates helps your COE make informed decisions about where to focus energy and resources. Not every strategy will be worth the investment — and data helps you make that case clearly.</a:t>
            </a:r>
          </a:p>
        </p:txBody>
      </p:sp>
      <p:sp>
        <p:nvSpPr>
          <p:cNvPr id="4" name="Slide Number Placeholder 3"/>
          <p:cNvSpPr>
            <a:spLocks noGrp="1"/>
          </p:cNvSpPr>
          <p:nvPr>
            <p:ph type="sldNum" sz="quarter" idx="5"/>
          </p:nvPr>
        </p:nvSpPr>
        <p:spPr/>
        <p:txBody>
          <a:bodyPr/>
          <a:lstStyle/>
          <a:p>
            <a:fld id="{57688FCF-0715-2948-AC3D-C3A199CA1425}" type="slidenum">
              <a:rPr lang="en-US" smtClean="0"/>
              <a:t>40</a:t>
            </a:fld>
            <a:endParaRPr lang="en-US"/>
          </a:p>
        </p:txBody>
      </p:sp>
    </p:spTree>
    <p:extLst>
      <p:ext uri="{BB962C8B-B14F-4D97-AF65-F5344CB8AC3E}">
        <p14:creationId xmlns:p14="http://schemas.microsoft.com/office/powerpoint/2010/main" val="3187623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Word of mouth is incredibly valuable, but many organizations don't know how to measure it. Fortunately, there are a few simple strategies that can help.</a:t>
            </a:r>
          </a:p>
          <a:p>
            <a:r>
              <a:rPr lang="en-US" b="0"/>
              <a:t>Start by asking every new client how they heard about your COE during intake. Over time, you'll be able to identify which referral sources, community partners, or personal recommendations are driving the most referrals.</a:t>
            </a:r>
          </a:p>
          <a:p>
            <a:r>
              <a:rPr lang="en-US" b="0"/>
              <a:t>Another useful tool is the Net Promoter Score, or NPS. By asking clients how likely they are to recommend your COE to a friend or family member, you gain a simple measure of satisfaction and </a:t>
            </a:r>
            <a:r>
              <a:rPr lang="en-US"/>
              <a:t>client</a:t>
            </a:r>
            <a:r>
              <a:rPr lang="en-US" b="0"/>
              <a:t> loyalty. High scores suggest your </a:t>
            </a:r>
            <a:r>
              <a:rPr lang="en-US"/>
              <a:t>clients</a:t>
            </a:r>
            <a:r>
              <a:rPr lang="en-US" b="0"/>
              <a:t> are becoming advocates for your program.</a:t>
            </a:r>
          </a:p>
          <a:p>
            <a:r>
              <a:rPr lang="en-US" b="0"/>
              <a:t>It's also important to track referral sources in your EHR or referral log. Consistently documenting where referrals come from allows you to identify trends, strengthen productive partnerships, and focus outreach efforts where they're most effective.</a:t>
            </a:r>
          </a:p>
          <a:p>
            <a:r>
              <a:rPr lang="en-US" b="0"/>
              <a:t>Finally, check in regularly with your community partners. Whether through informal conversations or scheduled meetings, their feedback can provide valuable insight into how your COE is perceived and where improvements can be made.</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41</a:t>
            </a:fld>
            <a:endParaRPr lang="en-US"/>
          </a:p>
        </p:txBody>
      </p:sp>
    </p:spTree>
    <p:extLst>
      <p:ext uri="{BB962C8B-B14F-4D97-AF65-F5344CB8AC3E}">
        <p14:creationId xmlns:p14="http://schemas.microsoft.com/office/powerpoint/2010/main" val="169459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members of the planning committee nor presenters have conflicts to disclose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8324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Building partnerships is important, but it's equally important to know whether they're actually leading to referrals and improved access to care. The good news is that measuring partnership impact doesn't have to be complicated.</a:t>
            </a:r>
          </a:p>
          <a:p>
            <a:r>
              <a:rPr lang="en-US" b="0"/>
              <a:t>One of the best strategies is tracking referral sources in your EHR or referral log. Recording where every new referral comes from helps identify which partnerships are producing the greatest impact and where additional outreach may be needed.</a:t>
            </a:r>
          </a:p>
          <a:p>
            <a:r>
              <a:rPr lang="en-US" b="0"/>
              <a:t>When participating in community events or outreach activities, collect sign-in sheets or contact information whenever appropriate. This allows you to measure your reach and determine whether those events result in future referrals or enrollments.</a:t>
            </a:r>
          </a:p>
          <a:p>
            <a:r>
              <a:rPr lang="en-US" b="0"/>
              <a:t>Finally, ask your community partners for feedback. A brief annual survey or informal conversation can provide valuable insight into how your referral process is working and identify opportunities to strengthen the partnership.</a:t>
            </a:r>
          </a:p>
          <a:p>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7688FCF-0715-2948-AC3D-C3A199CA1425}" type="slidenum">
              <a:rPr lang="en-US" smtClean="0"/>
              <a:t>42</a:t>
            </a:fld>
            <a:endParaRPr lang="en-US"/>
          </a:p>
        </p:txBody>
      </p:sp>
    </p:spTree>
    <p:extLst>
      <p:ext uri="{BB962C8B-B14F-4D97-AF65-F5344CB8AC3E}">
        <p14:creationId xmlns:p14="http://schemas.microsoft.com/office/powerpoint/2010/main" val="34958993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Collecting partnership and referral data isn't always easy, but many common challenges have straightforward solutions.</a:t>
            </a:r>
          </a:p>
          <a:p>
            <a:r>
              <a:rPr lang="en-US" b="0"/>
              <a:t>One issue is inconsistent referral data collection. If you're asking </a:t>
            </a:r>
            <a:r>
              <a:rPr lang="en-US"/>
              <a:t>clients</a:t>
            </a:r>
            <a:r>
              <a:rPr lang="en-US" b="0"/>
              <a:t> how they heard about your COE, make that question a required field in your intake process so it's captured consistently.</a:t>
            </a:r>
          </a:p>
          <a:p>
            <a:r>
              <a:rPr lang="en-US" b="0"/>
              <a:t>Another challenge is </a:t>
            </a:r>
            <a:r>
              <a:rPr lang="en-US"/>
              <a:t>clients</a:t>
            </a:r>
            <a:r>
              <a:rPr lang="en-US" b="0"/>
              <a:t> hearing about your COE from multiple sources. Instead of choosing just one referral source, consider allowing multiple referral options so you get a more complete picture of what's influencing </a:t>
            </a:r>
            <a:r>
              <a:rPr lang="en-US"/>
              <a:t>clients</a:t>
            </a:r>
            <a:r>
              <a:rPr lang="en-US" b="0"/>
              <a:t> to seek care.</a:t>
            </a:r>
          </a:p>
          <a:p>
            <a:r>
              <a:rPr lang="en-US" b="0"/>
              <a:t>Low attendance at community events is another common concern. Offering something of value—such as health screenings, naloxone education, or resource information—can increase participation and create opportunities to connect with community members.</a:t>
            </a:r>
          </a:p>
          <a:p>
            <a:r>
              <a:rPr lang="en-US" b="0"/>
              <a:t>Finally, low survey response rates can make it difficult to gather meaningful feedback. Keeping surveys short—just one to three questions—and sending them shortly after an appointment by text or email can significantly improve response rates.</a:t>
            </a:r>
          </a:p>
          <a:p>
            <a:endParaRPr lang="en-US" b="0"/>
          </a:p>
          <a:p>
            <a:endParaRPr lang="en-US" b="0"/>
          </a:p>
        </p:txBody>
      </p:sp>
      <p:sp>
        <p:nvSpPr>
          <p:cNvPr id="4" name="Slide Number Placeholder 3"/>
          <p:cNvSpPr>
            <a:spLocks noGrp="1"/>
          </p:cNvSpPr>
          <p:nvPr>
            <p:ph type="sldNum" sz="quarter" idx="5"/>
          </p:nvPr>
        </p:nvSpPr>
        <p:spPr/>
        <p:txBody>
          <a:bodyPr/>
          <a:lstStyle/>
          <a:p>
            <a:fld id="{57688FCF-0715-2948-AC3D-C3A199CA1425}" type="slidenum">
              <a:rPr lang="en-US" smtClean="0"/>
              <a:t>43</a:t>
            </a:fld>
            <a:endParaRPr lang="en-US"/>
          </a:p>
        </p:txBody>
      </p:sp>
    </p:spTree>
    <p:extLst>
      <p:ext uri="{BB962C8B-B14F-4D97-AF65-F5344CB8AC3E}">
        <p14:creationId xmlns:p14="http://schemas.microsoft.com/office/powerpoint/2010/main" val="2858277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These are examples of key performance indicators we've seen COEs use in their applications and outreach plans. While there's no required set of marketing metrics, tracking a few consistently can help you understand what's working and where you may want to focus your efforts.</a:t>
            </a:r>
          </a:p>
          <a:p>
            <a:r>
              <a:rPr lang="en-US" b="0"/>
              <a:t>One useful KPI is new </a:t>
            </a:r>
            <a:r>
              <a:rPr lang="en-US"/>
              <a:t>client</a:t>
            </a:r>
            <a:r>
              <a:rPr lang="en-US" b="0"/>
              <a:t> volume by referral source. Knowing where your </a:t>
            </a:r>
            <a:r>
              <a:rPr lang="en-US"/>
              <a:t>clients</a:t>
            </a:r>
            <a:r>
              <a:rPr lang="en-US" b="0"/>
              <a:t> are coming from—whether it's a healthcare provider, community partner, event, or word of mouth—helps you identify which outreach activities are having the greatest impact.</a:t>
            </a:r>
          </a:p>
          <a:p>
            <a:r>
              <a:rPr lang="en-US" b="0"/>
              <a:t>Another is the Net Promoter Score, which measures how likely </a:t>
            </a:r>
            <a:r>
              <a:rPr lang="en-US"/>
              <a:t>clients</a:t>
            </a:r>
            <a:r>
              <a:rPr lang="en-US" b="0"/>
              <a:t> are to recommend your COE to others. It's a simple way to gauge </a:t>
            </a:r>
            <a:r>
              <a:rPr lang="en-US"/>
              <a:t>client</a:t>
            </a:r>
            <a:r>
              <a:rPr lang="en-US" b="0"/>
              <a:t> satisfaction and the potential for positive word of mouth.</a:t>
            </a:r>
          </a:p>
          <a:p>
            <a:r>
              <a:rPr lang="en-US" b="0"/>
              <a:t>You can also track your referral conversion rate—the percentage of referrals that actually result in a scheduled appointment. This helps identify whether there are barriers in your intake or scheduling process.</a:t>
            </a:r>
            <a:endParaRPr lang="en-US" b="0">
              <a:ea typeface="Calibri"/>
              <a:cs typeface="Calibri"/>
            </a:endParaRPr>
          </a:p>
          <a:p>
            <a:r>
              <a:rPr lang="en-US" b="0"/>
              <a:t>For COEs that participate in outreach, community event attendance can help you determine which events are generating the greatest engagement and are worth continuing.</a:t>
            </a:r>
          </a:p>
          <a:p>
            <a:r>
              <a:rPr lang="en-US" b="0"/>
              <a:t>Finally, online reviews can provide insight into your organization's public reputation. Monitoring reviews over time may help identify trends in </a:t>
            </a:r>
            <a:r>
              <a:rPr lang="en-US"/>
              <a:t>client</a:t>
            </a:r>
            <a:r>
              <a:rPr lang="en-US" b="0"/>
              <a:t> experience and opportunities for improvement.</a:t>
            </a:r>
          </a:p>
          <a:p>
            <a:endParaRPr lang="en-US" b="0"/>
          </a:p>
        </p:txBody>
      </p:sp>
      <p:sp>
        <p:nvSpPr>
          <p:cNvPr id="4" name="Slide Number Placeholder 3"/>
          <p:cNvSpPr>
            <a:spLocks noGrp="1"/>
          </p:cNvSpPr>
          <p:nvPr>
            <p:ph type="sldNum" sz="quarter" idx="5"/>
          </p:nvPr>
        </p:nvSpPr>
        <p:spPr/>
        <p:txBody>
          <a:bodyPr/>
          <a:lstStyle/>
          <a:p>
            <a:fld id="{57688FCF-0715-2948-AC3D-C3A199CA1425}" type="slidenum">
              <a:rPr lang="en-US" smtClean="0"/>
              <a:t>44</a:t>
            </a:fld>
            <a:endParaRPr lang="en-US"/>
          </a:p>
        </p:txBody>
      </p:sp>
    </p:spTree>
    <p:extLst>
      <p:ext uri="{BB962C8B-B14F-4D97-AF65-F5344CB8AC3E}">
        <p14:creationId xmlns:p14="http://schemas.microsoft.com/office/powerpoint/2010/main" val="31038082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close out today's presentation, let's take a moment to revisit the core themes that have run throughout each section.</a:t>
            </a:r>
          </a:p>
          <a:p>
            <a:r>
              <a:rPr lang="en-US"/>
              <a:t>First, stigma-free language is not just a best practice — it is an ethical responsibility. In healthcare settings, and particularly in COEs serving individuals with substance use disorders, the words we choose in our marketing and outreach materials have a direct impact on whether people feel safe enough to seek help. This is a standard that should be embedded into everything your COE produces and communicates.</a:t>
            </a:r>
          </a:p>
          <a:p>
            <a:r>
              <a:rPr lang="en-US"/>
              <a:t>Second, building consistent, well-defined referral pathways with community partners is foundational to sustainable marketing. One-time outreach efforts have limited impact — it is the ongoing, trust-based relationships with primary care providers, community organizations, faith communities, and social services that create a steady, reliable flow of referrals over time.</a:t>
            </a:r>
          </a:p>
          <a:p>
            <a:r>
              <a:rPr lang="en-US"/>
              <a:t>Third, measurement matters. Surveys, KPIs, and data tracking are what allow your COE to move beyond guesswork and make informed decisions about where to invest your outreach efforts. Regularly reviewing your metrics keeps your strategy grounded in what is actually working.</a:t>
            </a:r>
          </a:p>
          <a:p>
            <a:r>
              <a:rPr lang="en-US"/>
              <a:t>And finally, word-of-mouth remains the most cost-effective and socially resonant form of marketing in healthcare. No advertisement can replicate the trust that comes from a personal recommendation. When your COE delivers compassionate, high-quality care, the people you serve become your most powerful advocates — and that is the foundation of truly effective marketing</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46</a:t>
            </a:fld>
            <a:endParaRPr lang="en-US"/>
          </a:p>
        </p:txBody>
      </p:sp>
    </p:spTree>
    <p:extLst>
      <p:ext uri="{BB962C8B-B14F-4D97-AF65-F5344CB8AC3E}">
        <p14:creationId xmlns:p14="http://schemas.microsoft.com/office/powerpoint/2010/main" val="34947653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90-day action plan gives your COE a structured, time-bound framework for putting everything we've discussed today into practice. Rather than attempting to overhaul your marketing and outreach efforts all at once, a 90-day window allows you to implement changes incrementally, build momentum, and begin generating data you can actually learn from.</a:t>
            </a:r>
          </a:p>
          <a:p>
            <a:endParaRPr lang="en-US"/>
          </a:p>
          <a:p>
            <a:r>
              <a:rPr lang="en-US"/>
              <a:t>At the center of this plan is referral source tracking — the practice of consistently documenting how every new client found their way to your COE. This single habit, when done reliably over 90 days, begins to paint a clear picture of which community partners and institutional relationships are most active and productive. That insight is invaluable for deciding where to focus your time and resources going forward.</a:t>
            </a:r>
          </a:p>
          <a:p>
            <a:endParaRPr lang="en-US"/>
          </a:p>
          <a:p>
            <a:r>
              <a:rPr lang="en-US"/>
              <a:t>Tracking referral sources also helps you evaluate which marketing techniques are generating results. Whether you've invested in community events, provider outreach, print materials, or digital presence, the data will tell you what's working and what may need to be adjusted. Without this tracking in place, those decisions are based on intuition rather than evidence.</a:t>
            </a:r>
          </a:p>
          <a:p>
            <a:endParaRPr lang="en-US"/>
          </a:p>
          <a:p>
            <a:r>
              <a:rPr lang="en-US"/>
              <a:t>Finally, a 90-day plan encourages your team to streamline the referral tracking process itself — identifying the simplest, most sustainable way to capture that data consistently so it doesn't become a burden. The goal is to build habits and systems that outlast the 90 days and become a permanent part of how your COE operates.</a:t>
            </a:r>
          </a:p>
          <a:p>
            <a:endParaRPr lang="en-US"/>
          </a:p>
        </p:txBody>
      </p:sp>
      <p:sp>
        <p:nvSpPr>
          <p:cNvPr id="4" name="Slide Number Placeholder 3"/>
          <p:cNvSpPr>
            <a:spLocks noGrp="1"/>
          </p:cNvSpPr>
          <p:nvPr>
            <p:ph type="sldNum" sz="quarter" idx="5"/>
          </p:nvPr>
        </p:nvSpPr>
        <p:spPr/>
        <p:txBody>
          <a:bodyPr/>
          <a:lstStyle/>
          <a:p>
            <a:fld id="{57688FCF-0715-2948-AC3D-C3A199CA1425}" type="slidenum">
              <a:rPr lang="en-US" smtClean="0"/>
              <a:t>47</a:t>
            </a:fld>
            <a:endParaRPr lang="en-US"/>
          </a:p>
        </p:txBody>
      </p:sp>
    </p:spTree>
    <p:extLst>
      <p:ext uri="{BB962C8B-B14F-4D97-AF65-F5344CB8AC3E}">
        <p14:creationId xmlns:p14="http://schemas.microsoft.com/office/powerpoint/2010/main" val="3239869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information being presented </a:t>
            </a:r>
            <a:r>
              <a:rPr lang="en-US" sz="1200"/>
              <a:t>represents the views and opinions of the individual presenters, and does not constitute the opinion or endorsement of, or promotion by, the UPMC Center for Continuing Education in the Health Sciences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2727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a mutual agreement in place for all IRC webinars, including Learning Network sessions. These points are essential for a respectful learning environment. Let’s go through this agreement together.</a:t>
            </a:r>
          </a:p>
          <a:p>
            <a:endParaRPr lang="en-US"/>
          </a:p>
          <a:p>
            <a:r>
              <a:rPr lang="en-US"/>
              <a:t>&lt;Read slide&gt;</a:t>
            </a:r>
          </a:p>
          <a:p>
            <a:endParaRPr lang="en-US"/>
          </a:p>
          <a:p>
            <a:r>
              <a:rPr lang="en-US"/>
              <a:t>Next slide, please.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90570C-BE98-3142-8567-CC5EE0398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1973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Font typeface="Arial"/>
              <a:buNone/>
            </a:pPr>
            <a:r>
              <a:rPr lang="en-US">
                <a:ea typeface="Calibri"/>
                <a:cs typeface="Calibri"/>
              </a:rPr>
              <a:t>(Read Slide)</a:t>
            </a:r>
          </a:p>
          <a:p>
            <a:pPr marL="0" indent="0">
              <a:spcAft>
                <a:spcPts val="600"/>
              </a:spcAft>
              <a:buFont typeface="Arial"/>
              <a:buNone/>
            </a:pPr>
            <a:endParaRPr lang="en-US">
              <a:ea typeface="Calibri"/>
              <a:cs typeface="Calibri"/>
            </a:endParaRPr>
          </a:p>
          <a:p>
            <a:r>
              <a:rPr lang="en-US"/>
              <a:t>Next slide, please.</a:t>
            </a: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90570C-BE98-3142-8567-CC5EE03980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329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was created in partnership with </a:t>
            </a:r>
            <a:r>
              <a:rPr lang="en-US" sz="1200">
                <a:ea typeface="+mn-lt"/>
                <a:cs typeface="+mn-lt"/>
              </a:rPr>
              <a:t>Pennsylvania Department of Human Services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CE18F-6684-480D-B031-E9161F064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8671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today's session: Marketing COE Services — Building Visibility, Trust, and Referral Pathways.</a:t>
            </a:r>
          </a:p>
          <a:p>
            <a:endParaRPr lang="en-US"/>
          </a:p>
          <a:p>
            <a:r>
              <a:rPr lang="en-US"/>
              <a:t>My name is [PRESENTER NAME], and I am joined today by [CO-PRESENTER NAMES IF ANY]. Over the next approximately [X] minutes, we are going to move through a practical, evidence-informed approach to marketing specifically designed for Centers of Excellence serving people with opioid use disorder.</a:t>
            </a:r>
          </a:p>
          <a:p>
            <a:endParaRPr lang="en-US"/>
          </a:p>
          <a:p>
            <a:r>
              <a:rPr lang="en-US"/>
              <a:t>This is not a generic marketing workshop. The strategies and tools we'll discuss are tailored to the unique context of behavioral health services — where stigma, trust, and relationships matter enormously, and where the stakes of effective outreach are measured in lives.</a:t>
            </a:r>
          </a:p>
          <a:p>
            <a:endParaRPr lang="en-US"/>
          </a:p>
          <a:p>
            <a:r>
              <a:rPr lang="en-US"/>
              <a:t>By the end of today, you will have concrete tools you can apply immediately in your organizations.</a:t>
            </a:r>
          </a:p>
          <a:p>
            <a:endParaRPr lang="en-US"/>
          </a:p>
          <a:p>
            <a:r>
              <a:rPr lang="en-US"/>
              <a:t>Let's get started.</a:t>
            </a:r>
          </a:p>
        </p:txBody>
      </p:sp>
      <p:sp>
        <p:nvSpPr>
          <p:cNvPr id="4" name="Slide Number Placeholder 3"/>
          <p:cNvSpPr>
            <a:spLocks noGrp="1"/>
          </p:cNvSpPr>
          <p:nvPr>
            <p:ph type="sldNum" sz="quarter" idx="5"/>
          </p:nvPr>
        </p:nvSpPr>
        <p:spPr/>
        <p:txBody>
          <a:bodyPr/>
          <a:lstStyle/>
          <a:p>
            <a:fld id="{57688FCF-0715-2948-AC3D-C3A199CA1425}" type="slidenum">
              <a:rPr lang="en-US" smtClean="0"/>
              <a:t>9</a:t>
            </a:fld>
            <a:endParaRPr lang="en-US"/>
          </a:p>
        </p:txBody>
      </p:sp>
    </p:spTree>
    <p:extLst>
      <p:ext uri="{BB962C8B-B14F-4D97-AF65-F5344CB8AC3E}">
        <p14:creationId xmlns:p14="http://schemas.microsoft.com/office/powerpoint/2010/main" val="4080673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1D8C93-4A3D-A808-4719-2ECCF1DF15B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800892" y="1584816"/>
            <a:ext cx="6583680" cy="1767840"/>
          </a:xfrm>
        </p:spPr>
        <p:txBody>
          <a:bodyPr anchor="b"/>
          <a:lstStyle>
            <a:lvl1pPr algn="l">
              <a:defRPr sz="5333" b="1">
                <a:solidFill>
                  <a:srgbClr val="FFC000"/>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Subtitle 2"/>
          <p:cNvSpPr>
            <a:spLocks noGrp="1"/>
          </p:cNvSpPr>
          <p:nvPr>
            <p:ph type="subTitle" idx="1"/>
          </p:nvPr>
        </p:nvSpPr>
        <p:spPr>
          <a:xfrm>
            <a:off x="800892" y="3904732"/>
            <a:ext cx="6583680" cy="1219200"/>
          </a:xfrm>
        </p:spPr>
        <p:txBody>
          <a:bodyPr/>
          <a:lstStyle>
            <a:lvl1pPr marL="0" indent="0" algn="l">
              <a:buNone/>
              <a:defRPr sz="3467">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76DF9657-185E-7576-86F3-8CAE21FC8E50}"/>
              </a:ext>
              <a:ext uri="{C183D7F6-B498-43B3-948B-1728B52AA6E4}">
                <adec:decorative xmlns:adec="http://schemas.microsoft.com/office/drawing/2017/decorative" val="1"/>
              </a:ext>
            </a:extLst>
          </p:cNvPr>
          <p:cNvSpPr/>
          <p:nvPr userDrawn="1"/>
        </p:nvSpPr>
        <p:spPr>
          <a:xfrm>
            <a:off x="1" y="3629616"/>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descr="IRC Logo">
            <a:extLst>
              <a:ext uri="{FF2B5EF4-FFF2-40B4-BE49-F238E27FC236}">
                <a16:creationId xmlns:a16="http://schemas.microsoft.com/office/drawing/2014/main" id="{0A4A46A2-4142-5C18-F6A2-486A80CDB0DE}"/>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4" name="Footer Placeholder 3">
            <a:extLst>
              <a:ext uri="{FF2B5EF4-FFF2-40B4-BE49-F238E27FC236}">
                <a16:creationId xmlns:a16="http://schemas.microsoft.com/office/drawing/2014/main" id="{D033BB04-CC90-CA36-FC22-329460E3FE6E}"/>
              </a:ext>
            </a:extLst>
          </p:cNvPr>
          <p:cNvSpPr>
            <a:spLocks noGrp="1"/>
          </p:cNvSpPr>
          <p:nvPr>
            <p:ph type="ftr" sz="quarter" idx="10"/>
          </p:nvPr>
        </p:nvSpPr>
        <p:spPr>
          <a:xfrm>
            <a:off x="838200" y="6311901"/>
            <a:ext cx="6096000" cy="426720"/>
          </a:xfrm>
          <a:prstGeom prst="rect">
            <a:avLst/>
          </a:prstGeom>
        </p:spPr>
        <p:txBody>
          <a:bodyPr/>
          <a:lstStyle/>
          <a:p>
            <a:r>
              <a:rPr lang="en-US">
                <a:solidFill>
                  <a:srgbClr val="003594"/>
                </a:solidFill>
              </a:rPr>
              <a:t>Citation</a:t>
            </a:r>
          </a:p>
        </p:txBody>
      </p:sp>
      <p:sp>
        <p:nvSpPr>
          <p:cNvPr id="5" name="Slide Number Placeholder 4">
            <a:extLst>
              <a:ext uri="{FF2B5EF4-FFF2-40B4-BE49-F238E27FC236}">
                <a16:creationId xmlns:a16="http://schemas.microsoft.com/office/drawing/2014/main" id="{6BA52658-2CBB-F5F5-697D-93E33CEB228D}"/>
              </a:ext>
            </a:extLst>
          </p:cNvPr>
          <p:cNvSpPr>
            <a:spLocks noGrp="1"/>
          </p:cNvSpPr>
          <p:nvPr>
            <p:ph type="sldNum" sz="quarter" idx="11"/>
          </p:nvPr>
        </p:nvSpPr>
        <p:spPr/>
        <p:txBody>
          <a:bodyPr/>
          <a:lstStyle/>
          <a:p>
            <a:fld id="{9C224E5A-3D3E-4D41-B801-89DD65E7A2DB}" type="slidenum">
              <a:rPr lang="en-US" smtClean="0"/>
              <a:pPr/>
              <a:t>‹#›</a:t>
            </a:fld>
            <a:endParaRPr lang="en-US"/>
          </a:p>
        </p:txBody>
      </p:sp>
    </p:spTree>
    <p:extLst>
      <p:ext uri="{BB962C8B-B14F-4D97-AF65-F5344CB8AC3E}">
        <p14:creationId xmlns:p14="http://schemas.microsoft.com/office/powerpoint/2010/main" val="36232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647FA3-B3FC-2104-01DF-BBD3F806026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9014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39014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09F08B79-66F4-075C-61D7-79CFC2FD7206}"/>
              </a:ext>
            </a:extLst>
          </p:cNvPr>
          <p:cNvSpPr>
            <a:spLocks noGrp="1"/>
          </p:cNvSpPr>
          <p:nvPr>
            <p:ph type="ftr" sz="quarter" idx="11"/>
          </p:nvPr>
        </p:nvSpPr>
        <p:spPr>
          <a:xfrm>
            <a:off x="838199" y="6004560"/>
            <a:ext cx="6096000" cy="853440"/>
          </a:xfrm>
          <a:prstGeom prst="rect">
            <a:avLst/>
          </a:prstGeom>
        </p:spPr>
        <p:txBody>
          <a:bodyPr anchor="b"/>
          <a:lstStyle>
            <a:lvl1pPr algn="l">
              <a:defRPr sz="1067">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IRC Logo">
            <a:extLst>
              <a:ext uri="{FF2B5EF4-FFF2-40B4-BE49-F238E27FC236}">
                <a16:creationId xmlns:a16="http://schemas.microsoft.com/office/drawing/2014/main" id="{D08BCA13-F4F8-156D-16D0-3F044FE59F08}"/>
              </a:ext>
            </a:extLst>
          </p:cNvPr>
          <p:cNvPicPr>
            <a:picLocks noChangeAspect="1"/>
          </p:cNvPicPr>
          <p:nvPr userDrawn="1"/>
        </p:nvPicPr>
        <p:blipFill>
          <a:blip r:embed="rId3"/>
          <a:stretch>
            <a:fillRect/>
          </a:stretch>
        </p:blipFill>
        <p:spPr>
          <a:xfrm>
            <a:off x="7122160" y="5638800"/>
            <a:ext cx="5069841" cy="1219200"/>
          </a:xfrm>
          <a:prstGeom prst="rect">
            <a:avLst/>
          </a:prstGeom>
        </p:spPr>
      </p:pic>
      <p:sp>
        <p:nvSpPr>
          <p:cNvPr id="7" name="Rectangle 6">
            <a:extLst>
              <a:ext uri="{FF2B5EF4-FFF2-40B4-BE49-F238E27FC236}">
                <a16:creationId xmlns:a16="http://schemas.microsoft.com/office/drawing/2014/main" id="{27C3AEDF-5DF3-B92D-22FE-102890FCCE89}"/>
              </a:ext>
              <a:ext uri="{C183D7F6-B498-43B3-948B-1728B52AA6E4}">
                <adec:decorative xmlns:adec="http://schemas.microsoft.com/office/drawing/2017/decorative" val="1"/>
              </a:ext>
            </a:extLst>
          </p:cNvPr>
          <p:cNvSpPr/>
          <p:nvPr userDrawn="1"/>
        </p:nvSpPr>
        <p:spPr>
          <a:xfrm>
            <a:off x="0" y="1690357"/>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5ECA4826-64FF-842D-2F2B-7CF1D7A6DF6A}"/>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fld id="{9C224E5A-3D3E-4D41-B801-89DD65E7A2DB}" type="slidenum">
              <a:rPr lang="en-US" smtClean="0"/>
              <a:pPr/>
              <a:t>‹#›</a:t>
            </a:fld>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08779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Blu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24187CB-1572-0F7D-3355-EE56BAE753B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lvl1pPr>
              <a:defRPr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291840"/>
          </a:xfrm>
        </p:spPr>
        <p:txBody>
          <a:bodyPr/>
          <a:lstStyle>
            <a:lvl1pPr>
              <a:defRPr>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2"/>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2"/>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2"/>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2"/>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291840"/>
          </a:xfrm>
        </p:spPr>
        <p:txBody>
          <a:bodyPr/>
          <a:lstStyle>
            <a:lvl1pPr>
              <a:defRPr>
                <a:solidFill>
                  <a:schemeClr val="tx2"/>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tx2"/>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tx2"/>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tx2"/>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tx2"/>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B72B2BC-8EE2-0B23-557B-6F5685F21A94}"/>
              </a:ext>
            </a:extLst>
          </p:cNvPr>
          <p:cNvSpPr>
            <a:spLocks noGrp="1"/>
          </p:cNvSpPr>
          <p:nvPr>
            <p:ph type="ftr" sz="quarter" idx="11"/>
          </p:nvPr>
        </p:nvSpPr>
        <p:spPr>
          <a:xfrm>
            <a:off x="836612" y="6004560"/>
            <a:ext cx="6461760" cy="853440"/>
          </a:xfrm>
          <a:prstGeom prst="rect">
            <a:avLst/>
          </a:prstGeom>
        </p:spPr>
        <p:txBody>
          <a:bodyPr anchor="b"/>
          <a:lstStyle>
            <a:lvl1pPr algn="l">
              <a:defRPr sz="1067">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descr="IRC Logo">
            <a:extLst>
              <a:ext uri="{FF2B5EF4-FFF2-40B4-BE49-F238E27FC236}">
                <a16:creationId xmlns:a16="http://schemas.microsoft.com/office/drawing/2014/main" id="{AE14A796-3A61-2510-944B-073EE83E5AEA}"/>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13" name="Rectangle 12">
            <a:extLst>
              <a:ext uri="{FF2B5EF4-FFF2-40B4-BE49-F238E27FC236}">
                <a16:creationId xmlns:a16="http://schemas.microsoft.com/office/drawing/2014/main" id="{07ACA15E-9383-9BD3-7AC6-9CA66CE9FA69}"/>
              </a:ext>
              <a:ext uri="{C183D7F6-B498-43B3-948B-1728B52AA6E4}">
                <adec:decorative xmlns:adec="http://schemas.microsoft.com/office/drawing/2017/decorative" val="1"/>
              </a:ext>
            </a:extLst>
          </p:cNvPr>
          <p:cNvSpPr/>
          <p:nvPr userDrawn="1"/>
        </p:nvSpPr>
        <p:spPr>
          <a:xfrm>
            <a:off x="0" y="1614685"/>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lide Number Placeholder 5">
            <a:extLst>
              <a:ext uri="{FF2B5EF4-FFF2-40B4-BE49-F238E27FC236}">
                <a16:creationId xmlns:a16="http://schemas.microsoft.com/office/drawing/2014/main" id="{FD19F719-9355-3A3A-F1BD-3ADD7927DA14}"/>
              </a:ext>
            </a:extLst>
          </p:cNvPr>
          <p:cNvSpPr>
            <a:spLocks noGrp="1"/>
          </p:cNvSpPr>
          <p:nvPr>
            <p:ph type="sldNum" sz="quarter" idx="12"/>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3630969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851062-767F-F357-214F-DF4668C5278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2918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291840"/>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B72B2BC-8EE2-0B23-557B-6F5685F21A94}"/>
              </a:ext>
            </a:extLst>
          </p:cNvPr>
          <p:cNvSpPr>
            <a:spLocks noGrp="1"/>
          </p:cNvSpPr>
          <p:nvPr>
            <p:ph type="ftr" sz="quarter" idx="11"/>
          </p:nvPr>
        </p:nvSpPr>
        <p:spPr>
          <a:xfrm>
            <a:off x="836612" y="6004560"/>
            <a:ext cx="6217920" cy="853440"/>
          </a:xfrm>
          <a:prstGeom prst="rect">
            <a:avLst/>
          </a:prstGeom>
        </p:spPr>
        <p:txBody>
          <a:bodyPr anchor="b"/>
          <a:lstStyle>
            <a:lvl1pPr algn="l">
              <a:defRPr sz="1067">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IRC Logo">
            <a:extLst>
              <a:ext uri="{FF2B5EF4-FFF2-40B4-BE49-F238E27FC236}">
                <a16:creationId xmlns:a16="http://schemas.microsoft.com/office/drawing/2014/main" id="{5DEF2104-DA3F-64D4-B1E8-34A06E815B86}"/>
              </a:ext>
            </a:extLst>
          </p:cNvPr>
          <p:cNvPicPr>
            <a:picLocks noChangeAspect="1"/>
          </p:cNvPicPr>
          <p:nvPr userDrawn="1"/>
        </p:nvPicPr>
        <p:blipFill>
          <a:blip r:embed="rId3"/>
          <a:stretch>
            <a:fillRect/>
          </a:stretch>
        </p:blipFill>
        <p:spPr>
          <a:xfrm>
            <a:off x="7122160" y="5638800"/>
            <a:ext cx="5069841" cy="1219200"/>
          </a:xfrm>
          <a:prstGeom prst="rect">
            <a:avLst/>
          </a:prstGeom>
        </p:spPr>
      </p:pic>
      <p:sp>
        <p:nvSpPr>
          <p:cNvPr id="9" name="Rectangle 8">
            <a:extLst>
              <a:ext uri="{FF2B5EF4-FFF2-40B4-BE49-F238E27FC236}">
                <a16:creationId xmlns:a16="http://schemas.microsoft.com/office/drawing/2014/main" id="{77DCDC72-8183-79DB-F6E7-D64185F3C70A}"/>
              </a:ext>
              <a:ext uri="{C183D7F6-B498-43B3-948B-1728B52AA6E4}">
                <adec:decorative xmlns:adec="http://schemas.microsoft.com/office/drawing/2017/decorative" val="1"/>
              </a:ext>
            </a:extLst>
          </p:cNvPr>
          <p:cNvSpPr/>
          <p:nvPr userDrawn="1"/>
        </p:nvSpPr>
        <p:spPr>
          <a:xfrm>
            <a:off x="0" y="1589454"/>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Slide Number Placeholder 5">
            <a:extLst>
              <a:ext uri="{FF2B5EF4-FFF2-40B4-BE49-F238E27FC236}">
                <a16:creationId xmlns:a16="http://schemas.microsoft.com/office/drawing/2014/main" id="{CD753B62-D775-FADA-D359-BA9363C7FD2B}"/>
              </a:ext>
            </a:extLst>
          </p:cNvPr>
          <p:cNvSpPr>
            <a:spLocks noGrp="1"/>
          </p:cNvSpPr>
          <p:nvPr>
            <p:ph type="sldNum" sz="quarter" idx="12"/>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2217353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6" name="Footer Placeholder 4">
            <a:extLst>
              <a:ext uri="{FF2B5EF4-FFF2-40B4-BE49-F238E27FC236}">
                <a16:creationId xmlns:a16="http://schemas.microsoft.com/office/drawing/2014/main" id="{469A3FF5-A12C-34D3-3DF6-9004D56E1236}"/>
              </a:ext>
            </a:extLst>
          </p:cNvPr>
          <p:cNvSpPr>
            <a:spLocks noGrp="1"/>
          </p:cNvSpPr>
          <p:nvPr>
            <p:ph type="ftr" sz="quarter" idx="11"/>
          </p:nvPr>
        </p:nvSpPr>
        <p:spPr>
          <a:xfrm>
            <a:off x="838199" y="6004560"/>
            <a:ext cx="6096000" cy="853440"/>
          </a:xfrm>
          <a:prstGeom prst="rect">
            <a:avLst/>
          </a:prstGeom>
        </p:spPr>
        <p:txBody>
          <a:bodyPr anchor="b"/>
          <a:lstStyle>
            <a:lvl1pPr algn="l">
              <a:defRPr sz="1067">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73156E2-744F-BDEF-4BBB-849E6F8A751D}"/>
              </a:ext>
              <a:ext uri="{C183D7F6-B498-43B3-948B-1728B52AA6E4}">
                <adec:decorative xmlns:adec="http://schemas.microsoft.com/office/drawing/2017/decorative" val="1"/>
              </a:ext>
            </a:extLst>
          </p:cNvPr>
          <p:cNvSpPr/>
          <p:nvPr userDrawn="1"/>
        </p:nvSpPr>
        <p:spPr>
          <a:xfrm>
            <a:off x="0" y="1673538"/>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Slide Number Placeholder 5">
            <a:extLst>
              <a:ext uri="{FF2B5EF4-FFF2-40B4-BE49-F238E27FC236}">
                <a16:creationId xmlns:a16="http://schemas.microsoft.com/office/drawing/2014/main" id="{25C590E6-3FA9-A1CB-9A5B-B59DEF1768E3}"/>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97351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3DB38FD-BFB6-A88E-5484-69B7DFC28210}"/>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678644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3DFE44-DD41-3668-4992-526F54A6244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B0CA9B85-D0F1-C909-F01A-91C860C1BBA0}"/>
              </a:ext>
            </a:extLst>
          </p:cNvPr>
          <p:cNvSpPr>
            <a:spLocks noGrp="1"/>
          </p:cNvSpPr>
          <p:nvPr>
            <p:ph type="sldNum" sz="quarter" idx="10"/>
          </p:nvPr>
        </p:nvSpPr>
        <p:spPr/>
        <p:txBody>
          <a:bodyPr/>
          <a:lstStyle/>
          <a:p>
            <a:fld id="{9C224E5A-3D3E-4D41-B801-89DD65E7A2DB}" type="slidenum">
              <a:rPr lang="en-US" smtClean="0"/>
              <a:pPr/>
              <a:t>‹#›</a:t>
            </a:fld>
            <a:endParaRPr lang="en-US"/>
          </a:p>
        </p:txBody>
      </p:sp>
    </p:spTree>
    <p:extLst>
      <p:ext uri="{BB962C8B-B14F-4D97-AF65-F5344CB8AC3E}">
        <p14:creationId xmlns:p14="http://schemas.microsoft.com/office/powerpoint/2010/main" val="3454632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46EE45A-D27B-9DE8-DFA4-0D15311DCD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4998720" cy="1600200"/>
          </a:xfrm>
        </p:spPr>
        <p:txBody>
          <a:bodyPr anchor="b"/>
          <a:lstStyle>
            <a:lvl1pPr>
              <a:defRPr sz="3200"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4" name="Text Placeholder 3"/>
          <p:cNvSpPr>
            <a:spLocks noGrp="1"/>
          </p:cNvSpPr>
          <p:nvPr>
            <p:ph type="body" sz="half" idx="2"/>
          </p:nvPr>
        </p:nvSpPr>
        <p:spPr>
          <a:xfrm>
            <a:off x="839788" y="2133073"/>
            <a:ext cx="4998720" cy="3811588"/>
          </a:xfrm>
        </p:spPr>
        <p:txBody>
          <a:bodyPr/>
          <a:lstStyle>
            <a:lvl1pPr marL="0" indent="0">
              <a:buNone/>
              <a:defRPr sz="1600">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97A3D96C-93AA-85D4-2251-BECC18208C5E}"/>
              </a:ext>
            </a:extLst>
          </p:cNvPr>
          <p:cNvSpPr>
            <a:spLocks noGrp="1"/>
          </p:cNvSpPr>
          <p:nvPr>
            <p:ph type="ftr" sz="quarter" idx="11"/>
          </p:nvPr>
        </p:nvSpPr>
        <p:spPr>
          <a:xfrm>
            <a:off x="839788" y="6004560"/>
            <a:ext cx="5794341" cy="853440"/>
          </a:xfrm>
          <a:prstGeom prst="rect">
            <a:avLst/>
          </a:prstGeom>
        </p:spPr>
        <p:txBody>
          <a:bodyPr anchor="b"/>
          <a:lstStyle>
            <a:lvl1pPr algn="l">
              <a:defRPr sz="1067">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IRC Logo">
            <a:extLst>
              <a:ext uri="{FF2B5EF4-FFF2-40B4-BE49-F238E27FC236}">
                <a16:creationId xmlns:a16="http://schemas.microsoft.com/office/drawing/2014/main" id="{2C1EAF73-2674-CCED-7894-C60ADC28071B}"/>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12" name="Picture Placeholder 11">
            <a:extLst>
              <a:ext uri="{FF2B5EF4-FFF2-40B4-BE49-F238E27FC236}">
                <a16:creationId xmlns:a16="http://schemas.microsoft.com/office/drawing/2014/main" id="{353997C6-7AB6-34FA-1DE6-95031FE62765}"/>
              </a:ext>
            </a:extLst>
          </p:cNvPr>
          <p:cNvSpPr>
            <a:spLocks noGrp="1"/>
          </p:cNvSpPr>
          <p:nvPr>
            <p:ph type="pic" sz="quarter" idx="12"/>
          </p:nvPr>
        </p:nvSpPr>
        <p:spPr>
          <a:xfrm>
            <a:off x="6542617" y="1234440"/>
            <a:ext cx="4998720" cy="4389120"/>
          </a:xfrm>
        </p:spPr>
        <p:txBody>
          <a:bodyPr/>
          <a:lstStyle/>
          <a:p>
            <a:endParaRPr lang="en-US"/>
          </a:p>
        </p:txBody>
      </p:sp>
      <p:sp>
        <p:nvSpPr>
          <p:cNvPr id="13" name="Rectangle 12">
            <a:extLst>
              <a:ext uri="{FF2B5EF4-FFF2-40B4-BE49-F238E27FC236}">
                <a16:creationId xmlns:a16="http://schemas.microsoft.com/office/drawing/2014/main" id="{B90A39A8-BF88-2780-4862-058A0C8FF74A}"/>
              </a:ext>
              <a:ext uri="{C183D7F6-B498-43B3-948B-1728B52AA6E4}">
                <adec:decorative xmlns:adec="http://schemas.microsoft.com/office/drawing/2017/decorative" val="1"/>
              </a:ext>
            </a:extLst>
          </p:cNvPr>
          <p:cNvSpPr/>
          <p:nvPr userDrawn="1"/>
        </p:nvSpPr>
        <p:spPr>
          <a:xfrm>
            <a:off x="0" y="2043500"/>
            <a:ext cx="475488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lide Number Placeholder 5">
            <a:extLst>
              <a:ext uri="{FF2B5EF4-FFF2-40B4-BE49-F238E27FC236}">
                <a16:creationId xmlns:a16="http://schemas.microsoft.com/office/drawing/2014/main" id="{DDCD3DB6-FA4D-1B62-4739-8EC9D16E2C04}"/>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10996905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6E366D-4F76-487C-B199-15743B689EC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9787" y="457200"/>
            <a:ext cx="4998719" cy="1600200"/>
          </a:xfrm>
        </p:spPr>
        <p:txBody>
          <a:bodyPr anchor="b"/>
          <a:lstStyle>
            <a:lvl1pPr>
              <a:defRPr sz="3200"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4" name="Text Placeholder 3"/>
          <p:cNvSpPr>
            <a:spLocks noGrp="1"/>
          </p:cNvSpPr>
          <p:nvPr>
            <p:ph type="body" sz="half" idx="2"/>
          </p:nvPr>
        </p:nvSpPr>
        <p:spPr>
          <a:xfrm>
            <a:off x="839788" y="2133073"/>
            <a:ext cx="4998720" cy="3811588"/>
          </a:xfrm>
        </p:spPr>
        <p:txBody>
          <a:bodyPr/>
          <a:lstStyle>
            <a:lvl1pPr marL="243834" indent="-243834">
              <a:spcBef>
                <a:spcPts val="800"/>
              </a:spcBef>
              <a:buFont typeface="Arial" panose="020B0604020202020204" pitchFamily="34" charset="0"/>
              <a:buChar char="•"/>
              <a:defRPr sz="1600">
                <a:latin typeface="Calibri" panose="020F0502020204030204" pitchFamily="34" charset="0"/>
                <a:ea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7" name="Picture Placeholder 6">
            <a:extLst>
              <a:ext uri="{FF2B5EF4-FFF2-40B4-BE49-F238E27FC236}">
                <a16:creationId xmlns:a16="http://schemas.microsoft.com/office/drawing/2014/main" id="{BBDFD101-9C97-7A40-39B8-207F32625A5B}"/>
              </a:ext>
            </a:extLst>
          </p:cNvPr>
          <p:cNvSpPr>
            <a:spLocks noGrp="1"/>
          </p:cNvSpPr>
          <p:nvPr>
            <p:ph type="pic" sz="quarter" idx="10"/>
          </p:nvPr>
        </p:nvSpPr>
        <p:spPr>
          <a:xfrm>
            <a:off x="6462799" y="1257299"/>
            <a:ext cx="4998720" cy="4389120"/>
          </a:xfrm>
        </p:spPr>
        <p:txBody>
          <a:bodyPr/>
          <a:lstStyle/>
          <a:p>
            <a:endParaRPr lang="en-US"/>
          </a:p>
        </p:txBody>
      </p:sp>
      <p:pic>
        <p:nvPicPr>
          <p:cNvPr id="9" name="Picture 8" descr="IRC Logo">
            <a:extLst>
              <a:ext uri="{FF2B5EF4-FFF2-40B4-BE49-F238E27FC236}">
                <a16:creationId xmlns:a16="http://schemas.microsoft.com/office/drawing/2014/main" id="{81CD21EF-93BF-8961-C69E-BDF27905FE77}"/>
              </a:ext>
            </a:extLst>
          </p:cNvPr>
          <p:cNvPicPr>
            <a:picLocks noChangeAspect="1"/>
          </p:cNvPicPr>
          <p:nvPr userDrawn="1"/>
        </p:nvPicPr>
        <p:blipFill>
          <a:blip r:embed="rId3"/>
          <a:stretch>
            <a:fillRect/>
          </a:stretch>
        </p:blipFill>
        <p:spPr>
          <a:xfrm>
            <a:off x="7122160" y="5638800"/>
            <a:ext cx="5069841" cy="1219200"/>
          </a:xfrm>
          <a:prstGeom prst="rect">
            <a:avLst/>
          </a:prstGeom>
        </p:spPr>
      </p:pic>
      <p:sp>
        <p:nvSpPr>
          <p:cNvPr id="10" name="Footer Placeholder 4">
            <a:extLst>
              <a:ext uri="{FF2B5EF4-FFF2-40B4-BE49-F238E27FC236}">
                <a16:creationId xmlns:a16="http://schemas.microsoft.com/office/drawing/2014/main" id="{E0E25D3A-D93A-0284-C223-3CE13393FF9F}"/>
              </a:ext>
            </a:extLst>
          </p:cNvPr>
          <p:cNvSpPr>
            <a:spLocks noGrp="1"/>
          </p:cNvSpPr>
          <p:nvPr>
            <p:ph type="ftr" sz="quarter" idx="11"/>
          </p:nvPr>
        </p:nvSpPr>
        <p:spPr>
          <a:xfrm>
            <a:off x="839788" y="6004560"/>
            <a:ext cx="5794341" cy="853440"/>
          </a:xfrm>
          <a:prstGeom prst="rect">
            <a:avLst/>
          </a:prstGeom>
        </p:spPr>
        <p:txBody>
          <a:bodyPr anchor="b"/>
          <a:lstStyle>
            <a:lvl1pPr algn="l">
              <a:defRPr sz="1067">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9F4B2A4-85C6-BB6C-8997-A8248CAF5363}"/>
              </a:ext>
              <a:ext uri="{C183D7F6-B498-43B3-948B-1728B52AA6E4}">
                <adec:decorative xmlns:adec="http://schemas.microsoft.com/office/drawing/2017/decorative" val="1"/>
              </a:ext>
            </a:extLst>
          </p:cNvPr>
          <p:cNvSpPr/>
          <p:nvPr userDrawn="1"/>
        </p:nvSpPr>
        <p:spPr>
          <a:xfrm>
            <a:off x="0" y="2026689"/>
            <a:ext cx="475488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Slide Number Placeholder 5">
            <a:extLst>
              <a:ext uri="{FF2B5EF4-FFF2-40B4-BE49-F238E27FC236}">
                <a16:creationId xmlns:a16="http://schemas.microsoft.com/office/drawing/2014/main" id="{DF367507-C874-EE71-9921-4D5A20B069DF}"/>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5064390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EA8092-6A8F-0B09-4A0B-29DED8A9BF07}"/>
              </a:ext>
              <a:ext uri="{C183D7F6-B498-43B3-948B-1728B52AA6E4}">
                <adec:decorative xmlns:adec="http://schemas.microsoft.com/office/drawing/2017/decorative" val="1"/>
              </a:ext>
            </a:extLst>
          </p:cNvPr>
          <p:cNvPicPr>
            <a:picLocks noChangeAspect="1"/>
          </p:cNvPicPr>
          <p:nvPr userDrawn="1"/>
        </p:nvPicPr>
        <p:blipFill>
          <a:blip r:embed="rId2"/>
          <a:srcRect l="63310"/>
          <a:stretch>
            <a:fillRect/>
          </a:stretch>
        </p:blipFill>
        <p:spPr>
          <a:xfrm>
            <a:off x="7718797" y="0"/>
            <a:ext cx="4473203" cy="6858000"/>
          </a:xfrm>
          <a:prstGeom prst="rect">
            <a:avLst/>
          </a:prstGeom>
        </p:spPr>
      </p:pic>
      <p:sp>
        <p:nvSpPr>
          <p:cNvPr id="3" name="Picture Placeholder 2"/>
          <p:cNvSpPr>
            <a:spLocks noGrp="1" noChangeAspect="1"/>
          </p:cNvSpPr>
          <p:nvPr>
            <p:ph type="pic" idx="1"/>
          </p:nvPr>
        </p:nvSpPr>
        <p:spPr>
          <a:xfrm>
            <a:off x="8408" y="0"/>
            <a:ext cx="7718797" cy="6858000"/>
          </a:xfrm>
        </p:spPr>
        <p:txBody>
          <a:bodyPr anchor="ctr"/>
          <a:lstStyle>
            <a:lvl1pPr marL="0" indent="0">
              <a:buNone/>
              <a:defRPr sz="32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155959" y="1507966"/>
            <a:ext cx="3657600" cy="3811588"/>
          </a:xfrm>
        </p:spPr>
        <p:txBody>
          <a:bodyPr anchor="ctr"/>
          <a:lstStyle>
            <a:lvl1pPr marL="0" indent="0">
              <a:buNone/>
              <a:defRPr sz="2400" b="1">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6" name="Rectangle 5">
            <a:extLst>
              <a:ext uri="{FF2B5EF4-FFF2-40B4-BE49-F238E27FC236}">
                <a16:creationId xmlns:a16="http://schemas.microsoft.com/office/drawing/2014/main" id="{258EFA2F-3E2C-72BF-B52F-B410891F3AA7}"/>
              </a:ext>
              <a:ext uri="{C183D7F6-B498-43B3-948B-1728B52AA6E4}">
                <adec:decorative xmlns:adec="http://schemas.microsoft.com/office/drawing/2017/decorative" val="1"/>
              </a:ext>
            </a:extLst>
          </p:cNvPr>
          <p:cNvSpPr/>
          <p:nvPr userDrawn="1"/>
        </p:nvSpPr>
        <p:spPr>
          <a:xfrm rot="5400000">
            <a:off x="4302780" y="3383262"/>
            <a:ext cx="688848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9" name="Picture 8" descr="IRC Logo">
            <a:extLst>
              <a:ext uri="{FF2B5EF4-FFF2-40B4-BE49-F238E27FC236}">
                <a16:creationId xmlns:a16="http://schemas.microsoft.com/office/drawing/2014/main" id="{D3950F2B-E08B-00A6-4BB0-008E3F6D964B}"/>
              </a:ext>
            </a:extLst>
          </p:cNvPr>
          <p:cNvPicPr>
            <a:picLocks noChangeAspect="1"/>
          </p:cNvPicPr>
          <p:nvPr userDrawn="1"/>
        </p:nvPicPr>
        <p:blipFill>
          <a:blip r:embed="rId3"/>
          <a:stretch>
            <a:fillRect/>
          </a:stretch>
        </p:blipFill>
        <p:spPr>
          <a:xfrm>
            <a:off x="7629147" y="5760720"/>
            <a:ext cx="4562853" cy="1097280"/>
          </a:xfrm>
          <a:prstGeom prst="rect">
            <a:avLst/>
          </a:prstGeom>
        </p:spPr>
      </p:pic>
      <p:sp>
        <p:nvSpPr>
          <p:cNvPr id="10" name="Slide Number Placeholder 5">
            <a:extLst>
              <a:ext uri="{FF2B5EF4-FFF2-40B4-BE49-F238E27FC236}">
                <a16:creationId xmlns:a16="http://schemas.microsoft.com/office/drawing/2014/main" id="{09504ED8-BD40-6693-94C6-33AF8E556DBD}"/>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63493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319DFE-938D-78EE-0453-64EC492C4D1C}"/>
              </a:ext>
              <a:ext uri="{C183D7F6-B498-43B3-948B-1728B52AA6E4}">
                <adec:decorative xmlns:adec="http://schemas.microsoft.com/office/drawing/2017/decorative" val="1"/>
              </a:ext>
            </a:extLst>
          </p:cNvPr>
          <p:cNvPicPr>
            <a:picLocks noChangeAspect="1"/>
          </p:cNvPicPr>
          <p:nvPr userDrawn="1"/>
        </p:nvPicPr>
        <p:blipFill>
          <a:blip r:embed="rId2"/>
          <a:srcRect l="63379"/>
          <a:stretch>
            <a:fillRect/>
          </a:stretch>
        </p:blipFill>
        <p:spPr>
          <a:xfrm>
            <a:off x="7727205" y="0"/>
            <a:ext cx="4464795" cy="6858000"/>
          </a:xfrm>
          <a:prstGeom prst="rect">
            <a:avLst/>
          </a:prstGeom>
        </p:spPr>
      </p:pic>
      <p:sp>
        <p:nvSpPr>
          <p:cNvPr id="9" name="Picture Placeholder 2">
            <a:extLst>
              <a:ext uri="{FF2B5EF4-FFF2-40B4-BE49-F238E27FC236}">
                <a16:creationId xmlns:a16="http://schemas.microsoft.com/office/drawing/2014/main" id="{D11744A5-4695-ED5C-E7E1-55BCD50F0E0B}"/>
              </a:ext>
            </a:extLst>
          </p:cNvPr>
          <p:cNvSpPr>
            <a:spLocks noGrp="1" noChangeAspect="1"/>
          </p:cNvSpPr>
          <p:nvPr>
            <p:ph type="pic" idx="1"/>
          </p:nvPr>
        </p:nvSpPr>
        <p:spPr>
          <a:xfrm>
            <a:off x="8408" y="0"/>
            <a:ext cx="7718797" cy="6858000"/>
          </a:xfrm>
        </p:spPr>
        <p:txBody>
          <a:bodyPr anchor="ctr"/>
          <a:lstStyle>
            <a:lvl1pPr marL="0" indent="0">
              <a:buNone/>
              <a:defRPr sz="3200" b="1">
                <a:latin typeface="Calibri" panose="020F0502020204030204" pitchFamily="34" charset="0"/>
                <a:ea typeface="Calibri" panose="020F0502020204030204" pitchFamily="34" charset="0"/>
                <a:cs typeface="Calibri" panose="020F050202020403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11" name="Text Placeholder 3">
            <a:extLst>
              <a:ext uri="{FF2B5EF4-FFF2-40B4-BE49-F238E27FC236}">
                <a16:creationId xmlns:a16="http://schemas.microsoft.com/office/drawing/2014/main" id="{ECECA010-AE29-56A0-F9BE-ED9F8A62315B}"/>
              </a:ext>
            </a:extLst>
          </p:cNvPr>
          <p:cNvSpPr>
            <a:spLocks noGrp="1"/>
          </p:cNvSpPr>
          <p:nvPr>
            <p:ph type="body" sz="half" idx="2"/>
          </p:nvPr>
        </p:nvSpPr>
        <p:spPr>
          <a:xfrm>
            <a:off x="8155959" y="1507966"/>
            <a:ext cx="3657600" cy="3811588"/>
          </a:xfrm>
        </p:spPr>
        <p:txBody>
          <a:bodyPr anchor="ctr"/>
          <a:lstStyle>
            <a:lvl1pPr marL="0" indent="0">
              <a:buNone/>
              <a:defRPr sz="2400">
                <a:solidFill>
                  <a:schemeClr val="tx1"/>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12" name="Rectangle 11">
            <a:extLst>
              <a:ext uri="{FF2B5EF4-FFF2-40B4-BE49-F238E27FC236}">
                <a16:creationId xmlns:a16="http://schemas.microsoft.com/office/drawing/2014/main" id="{C6A72580-7F9A-5671-AABE-C8225DACF751}"/>
              </a:ext>
              <a:ext uri="{C183D7F6-B498-43B3-948B-1728B52AA6E4}">
                <adec:decorative xmlns:adec="http://schemas.microsoft.com/office/drawing/2017/decorative" val="1"/>
              </a:ext>
            </a:extLst>
          </p:cNvPr>
          <p:cNvSpPr/>
          <p:nvPr userDrawn="1"/>
        </p:nvSpPr>
        <p:spPr>
          <a:xfrm rot="5400000">
            <a:off x="4302780" y="3383262"/>
            <a:ext cx="6888480" cy="60997"/>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Picture 12" descr="IRC Logo">
            <a:extLst>
              <a:ext uri="{FF2B5EF4-FFF2-40B4-BE49-F238E27FC236}">
                <a16:creationId xmlns:a16="http://schemas.microsoft.com/office/drawing/2014/main" id="{71473894-8719-DBAC-A7B8-EBB5200EB94D}"/>
              </a:ext>
            </a:extLst>
          </p:cNvPr>
          <p:cNvPicPr>
            <a:picLocks noChangeAspect="1"/>
          </p:cNvPicPr>
          <p:nvPr userDrawn="1"/>
        </p:nvPicPr>
        <p:blipFill>
          <a:blip r:embed="rId3"/>
          <a:stretch>
            <a:fillRect/>
          </a:stretch>
        </p:blipFill>
        <p:spPr>
          <a:xfrm>
            <a:off x="7629144" y="5760720"/>
            <a:ext cx="4562857" cy="1097280"/>
          </a:xfrm>
          <a:prstGeom prst="rect">
            <a:avLst/>
          </a:prstGeom>
        </p:spPr>
      </p:pic>
      <p:sp>
        <p:nvSpPr>
          <p:cNvPr id="14" name="Slide Number Placeholder 5">
            <a:extLst>
              <a:ext uri="{FF2B5EF4-FFF2-40B4-BE49-F238E27FC236}">
                <a16:creationId xmlns:a16="http://schemas.microsoft.com/office/drawing/2014/main" id="{B4E2A450-416E-500C-ACBB-9364FE636564}"/>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Tree>
    <p:extLst>
      <p:ext uri="{BB962C8B-B14F-4D97-AF65-F5344CB8AC3E}">
        <p14:creationId xmlns:p14="http://schemas.microsoft.com/office/powerpoint/2010/main" val="23986600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A91BC1-77B9-34BD-885F-4A528D540BC3}"/>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809300" y="1584816"/>
            <a:ext cx="6583680" cy="1767840"/>
          </a:xfrm>
        </p:spPr>
        <p:txBody>
          <a:bodyPr anchor="b"/>
          <a:lstStyle>
            <a:lvl1pPr algn="l">
              <a:defRPr sz="5333" b="1">
                <a:solidFill>
                  <a:srgbClr val="003594"/>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Subtitle 2"/>
          <p:cNvSpPr>
            <a:spLocks noGrp="1"/>
          </p:cNvSpPr>
          <p:nvPr>
            <p:ph type="subTitle" idx="1"/>
          </p:nvPr>
        </p:nvSpPr>
        <p:spPr>
          <a:xfrm>
            <a:off x="809300" y="3904732"/>
            <a:ext cx="6583680" cy="1219200"/>
          </a:xfrm>
        </p:spPr>
        <p:txBody>
          <a:bodyPr/>
          <a:lstStyle>
            <a:lvl1pPr marL="0" indent="0" algn="l">
              <a:buNone/>
              <a:defRPr sz="3467">
                <a:solidFill>
                  <a:schemeClr val="accent4"/>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76DF9657-185E-7576-86F3-8CAE21FC8E50}"/>
              </a:ext>
              <a:ext uri="{C183D7F6-B498-43B3-948B-1728B52AA6E4}">
                <adec:decorative xmlns:adec="http://schemas.microsoft.com/office/drawing/2017/decorative" val="1"/>
              </a:ext>
            </a:extLst>
          </p:cNvPr>
          <p:cNvSpPr/>
          <p:nvPr userDrawn="1"/>
        </p:nvSpPr>
        <p:spPr>
          <a:xfrm>
            <a:off x="1" y="3629616"/>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IRC Logo">
            <a:extLst>
              <a:ext uri="{FF2B5EF4-FFF2-40B4-BE49-F238E27FC236}">
                <a16:creationId xmlns:a16="http://schemas.microsoft.com/office/drawing/2014/main" id="{F988C410-7321-913B-FDCB-516D2051F195}"/>
              </a:ext>
            </a:extLst>
          </p:cNvPr>
          <p:cNvPicPr>
            <a:picLocks noChangeAspect="1"/>
          </p:cNvPicPr>
          <p:nvPr userDrawn="1"/>
        </p:nvPicPr>
        <p:blipFill>
          <a:blip r:embed="rId3"/>
          <a:stretch>
            <a:fillRect/>
          </a:stretch>
        </p:blipFill>
        <p:spPr>
          <a:xfrm>
            <a:off x="7112813" y="5638800"/>
            <a:ext cx="5079188" cy="1219200"/>
          </a:xfrm>
          <a:prstGeom prst="rect">
            <a:avLst/>
          </a:prstGeom>
        </p:spPr>
      </p:pic>
    </p:spTree>
    <p:extLst>
      <p:ext uri="{BB962C8B-B14F-4D97-AF65-F5344CB8AC3E}">
        <p14:creationId xmlns:p14="http://schemas.microsoft.com/office/powerpoint/2010/main" val="31099013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45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Blu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B3FE78-4475-DBD9-7DDB-825DF91D1CD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E09847-8D4E-BC41-48D1-736984305B1A}"/>
              </a:ext>
            </a:extLst>
          </p:cNvPr>
          <p:cNvSpPr>
            <a:spLocks noGrp="1"/>
          </p:cNvSpPr>
          <p:nvPr>
            <p:ph type="title"/>
          </p:nvPr>
        </p:nvSpPr>
        <p:spPr/>
        <p:txBody>
          <a:bodyPr/>
          <a:lstStyle>
            <a:lvl1pPr>
              <a:defRPr b="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F500FC53-7898-CD13-C3E5-5149AF47655A}"/>
              </a:ext>
            </a:extLst>
          </p:cNvPr>
          <p:cNvSpPr>
            <a:spLocks noGrp="1"/>
          </p:cNvSpPr>
          <p:nvPr>
            <p:ph type="sldNum" sz="quarter" idx="10"/>
          </p:nvPr>
        </p:nvSpPr>
        <p:spPr/>
        <p:txBody>
          <a:bodyPr/>
          <a:lstStyle/>
          <a:p>
            <a:fld id="{9C224E5A-3D3E-4D41-B801-89DD65E7A2DB}" type="slidenum">
              <a:rPr lang="en-US" smtClean="0"/>
              <a:pPr/>
              <a:t>‹#›</a:t>
            </a:fld>
            <a:endParaRPr lang="en-US"/>
          </a:p>
        </p:txBody>
      </p:sp>
      <p:sp>
        <p:nvSpPr>
          <p:cNvPr id="5" name="Rectangle 4">
            <a:extLst>
              <a:ext uri="{FF2B5EF4-FFF2-40B4-BE49-F238E27FC236}">
                <a16:creationId xmlns:a16="http://schemas.microsoft.com/office/drawing/2014/main" id="{379F9EC4-673A-2BEE-C2F4-58CBF70256A7}"/>
              </a:ext>
              <a:ext uri="{C183D7F6-B498-43B3-948B-1728B52AA6E4}">
                <adec:decorative xmlns:adec="http://schemas.microsoft.com/office/drawing/2017/decorative" val="1"/>
              </a:ext>
            </a:extLst>
          </p:cNvPr>
          <p:cNvSpPr/>
          <p:nvPr userDrawn="1"/>
        </p:nvSpPr>
        <p:spPr>
          <a:xfrm>
            <a:off x="1" y="1645266"/>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Picture 5" descr="IRC Logo">
            <a:extLst>
              <a:ext uri="{FF2B5EF4-FFF2-40B4-BE49-F238E27FC236}">
                <a16:creationId xmlns:a16="http://schemas.microsoft.com/office/drawing/2014/main" id="{D5DCA2AF-8487-32E1-4034-AD41BFEBAD36}"/>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8" name="Text Placeholder 7">
            <a:extLst>
              <a:ext uri="{FF2B5EF4-FFF2-40B4-BE49-F238E27FC236}">
                <a16:creationId xmlns:a16="http://schemas.microsoft.com/office/drawing/2014/main" id="{F491DDF3-A8DC-5CD0-76BE-D00E5207F444}"/>
              </a:ext>
            </a:extLst>
          </p:cNvPr>
          <p:cNvSpPr>
            <a:spLocks noGrp="1"/>
          </p:cNvSpPr>
          <p:nvPr>
            <p:ph type="body" sz="quarter" idx="11"/>
          </p:nvPr>
        </p:nvSpPr>
        <p:spPr>
          <a:xfrm>
            <a:off x="838200" y="1790701"/>
            <a:ext cx="10515600" cy="3833284"/>
          </a:xfrm>
        </p:spPr>
        <p:txBody>
          <a:bodyPr/>
          <a:lstStyle>
            <a:lvl1pPr>
              <a:buFont typeface="Arial" panose="020B0604020202020204" pitchFamily="34" charset="0"/>
              <a:buChar char="•"/>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9" name="Footer Placeholder 4">
            <a:extLst>
              <a:ext uri="{FF2B5EF4-FFF2-40B4-BE49-F238E27FC236}">
                <a16:creationId xmlns:a16="http://schemas.microsoft.com/office/drawing/2014/main" id="{03A80AB1-9BFF-9293-132C-A37C34DC8478}"/>
              </a:ext>
            </a:extLst>
          </p:cNvPr>
          <p:cNvSpPr>
            <a:spLocks noGrp="1"/>
          </p:cNvSpPr>
          <p:nvPr>
            <p:ph type="ftr" sz="quarter" idx="12"/>
          </p:nvPr>
        </p:nvSpPr>
        <p:spPr>
          <a:xfrm>
            <a:off x="838200" y="6004560"/>
            <a:ext cx="6096000" cy="853440"/>
          </a:xfrm>
          <a:prstGeom prst="rect">
            <a:avLst/>
          </a:prstGeom>
        </p:spPr>
        <p:txBody>
          <a:bodyPr anchor="b"/>
          <a:lstStyle>
            <a:lvl1pPr algn="l">
              <a:defRPr sz="1067">
                <a:solidFill>
                  <a:schemeClr val="bg1"/>
                </a:solidFill>
              </a:defRPr>
            </a:lvl1pPr>
          </a:lstStyle>
          <a:p>
            <a:r>
              <a:rPr lang="en-US" sz="1067"/>
              <a:t>Citation</a:t>
            </a:r>
          </a:p>
        </p:txBody>
      </p:sp>
    </p:spTree>
    <p:extLst>
      <p:ext uri="{BB962C8B-B14F-4D97-AF65-F5344CB8AC3E}">
        <p14:creationId xmlns:p14="http://schemas.microsoft.com/office/powerpoint/2010/main" val="2950214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01431E-2FAD-76CB-83C0-BF1FABD705D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475A557-6CEE-56A9-5CED-873FFD31BBF1}"/>
              </a:ext>
            </a:extLst>
          </p:cNvPr>
          <p:cNvSpPr>
            <a:spLocks noGrp="1"/>
          </p:cNvSpPr>
          <p:nvPr>
            <p:ph type="title"/>
          </p:nvPr>
        </p:nvSpPr>
        <p:spPr/>
        <p:txBody>
          <a:bodyPr/>
          <a:lstStyle>
            <a:lvl1pPr>
              <a:defRPr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C25169DC-0F60-1934-08CA-F9EB462A0348}"/>
              </a:ext>
            </a:extLst>
          </p:cNvPr>
          <p:cNvSpPr>
            <a:spLocks noGrp="1"/>
          </p:cNvSpPr>
          <p:nvPr>
            <p:ph type="sldNum" sz="quarter" idx="10"/>
          </p:nvPr>
        </p:nvSpPr>
        <p:spPr/>
        <p:txBody>
          <a:bodyPr/>
          <a:lstStyle/>
          <a:p>
            <a:fld id="{9C224E5A-3D3E-4D41-B801-89DD65E7A2DB}" type="slidenum">
              <a:rPr lang="en-US" smtClean="0"/>
              <a:pPr/>
              <a:t>‹#›</a:t>
            </a:fld>
            <a:endParaRPr lang="en-US"/>
          </a:p>
        </p:txBody>
      </p:sp>
      <p:sp>
        <p:nvSpPr>
          <p:cNvPr id="5" name="Rectangle 4">
            <a:extLst>
              <a:ext uri="{FF2B5EF4-FFF2-40B4-BE49-F238E27FC236}">
                <a16:creationId xmlns:a16="http://schemas.microsoft.com/office/drawing/2014/main" id="{BFF257A4-1B2E-38F1-9BFD-C08FC5A9EFD4}"/>
              </a:ext>
              <a:ext uri="{C183D7F6-B498-43B3-948B-1728B52AA6E4}">
                <adec:decorative xmlns:adec="http://schemas.microsoft.com/office/drawing/2017/decorative" val="1"/>
              </a:ext>
            </a:extLst>
          </p:cNvPr>
          <p:cNvSpPr/>
          <p:nvPr userDrawn="1"/>
        </p:nvSpPr>
        <p:spPr>
          <a:xfrm>
            <a:off x="1" y="1662088"/>
            <a:ext cx="7442420" cy="60997"/>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Picture 5" descr="IRC logo ">
            <a:extLst>
              <a:ext uri="{FF2B5EF4-FFF2-40B4-BE49-F238E27FC236}">
                <a16:creationId xmlns:a16="http://schemas.microsoft.com/office/drawing/2014/main" id="{1A0FC9BA-C7DE-4673-18FE-8F3BA83569F7}"/>
              </a:ext>
            </a:extLst>
          </p:cNvPr>
          <p:cNvPicPr>
            <a:picLocks noChangeAspect="1"/>
          </p:cNvPicPr>
          <p:nvPr userDrawn="1"/>
        </p:nvPicPr>
        <p:blipFill>
          <a:blip r:embed="rId3"/>
          <a:stretch>
            <a:fillRect/>
          </a:stretch>
        </p:blipFill>
        <p:spPr>
          <a:xfrm>
            <a:off x="7112813" y="5638800"/>
            <a:ext cx="5079188" cy="1219200"/>
          </a:xfrm>
          <a:prstGeom prst="rect">
            <a:avLst/>
          </a:prstGeom>
        </p:spPr>
      </p:pic>
      <p:sp>
        <p:nvSpPr>
          <p:cNvPr id="7" name="Footer Placeholder 4">
            <a:extLst>
              <a:ext uri="{FF2B5EF4-FFF2-40B4-BE49-F238E27FC236}">
                <a16:creationId xmlns:a16="http://schemas.microsoft.com/office/drawing/2014/main" id="{2F703BAE-633A-12A5-D528-FD453EDA2FAF}"/>
              </a:ext>
            </a:extLst>
          </p:cNvPr>
          <p:cNvSpPr>
            <a:spLocks noGrp="1"/>
          </p:cNvSpPr>
          <p:nvPr>
            <p:ph type="ftr" sz="quarter" idx="11"/>
          </p:nvPr>
        </p:nvSpPr>
        <p:spPr>
          <a:xfrm>
            <a:off x="838199" y="6004560"/>
            <a:ext cx="6096000" cy="853440"/>
          </a:xfrm>
          <a:prstGeom prst="rect">
            <a:avLst/>
          </a:prstGeom>
        </p:spPr>
        <p:txBody>
          <a:bodyPr anchor="b"/>
          <a:lstStyle>
            <a:lvl1pPr algn="l">
              <a:defRPr sz="1067">
                <a:solidFill>
                  <a:schemeClr val="tx1"/>
                </a:solidFill>
              </a:defRPr>
            </a:lvl1pPr>
          </a:lstStyle>
          <a:p>
            <a:r>
              <a:rPr lang="en-US"/>
              <a:t>Citation</a:t>
            </a:r>
            <a:endParaRPr lang="en-US">
              <a:solidFill>
                <a:schemeClr val="tx1"/>
              </a:solidFill>
            </a:endParaRPr>
          </a:p>
        </p:txBody>
      </p:sp>
      <p:sp>
        <p:nvSpPr>
          <p:cNvPr id="9" name="Text Placeholder 8">
            <a:extLst>
              <a:ext uri="{FF2B5EF4-FFF2-40B4-BE49-F238E27FC236}">
                <a16:creationId xmlns:a16="http://schemas.microsoft.com/office/drawing/2014/main" id="{B47D3FD1-7273-0231-71E9-A7D5B7B382F5}"/>
              </a:ext>
            </a:extLst>
          </p:cNvPr>
          <p:cNvSpPr>
            <a:spLocks noGrp="1"/>
          </p:cNvSpPr>
          <p:nvPr>
            <p:ph type="body" sz="quarter" idx="12"/>
          </p:nvPr>
        </p:nvSpPr>
        <p:spPr>
          <a:xfrm>
            <a:off x="838200" y="1858434"/>
            <a:ext cx="10515600" cy="3901017"/>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sz="2800">
                <a:latin typeface="Calibri" panose="020F0502020204030204" pitchFamily="34" charset="0"/>
                <a:ea typeface="Calibri" panose="020F0502020204030204" pitchFamily="34" charset="0"/>
                <a:cs typeface="Calibri" panose="020F0502020204030204" pitchFamily="34" charset="0"/>
              </a:defRPr>
            </a:lvl2pPr>
            <a:lvl3pPr>
              <a:defRPr sz="2400">
                <a:latin typeface="Calibri" panose="020F0502020204030204" pitchFamily="34" charset="0"/>
                <a:ea typeface="Calibri" panose="020F0502020204030204" pitchFamily="34" charset="0"/>
                <a:cs typeface="Calibri" panose="020F0502020204030204"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58992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hort Content-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0365BB-610B-4FEB-4168-EE4645D37EE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8200" y="743493"/>
            <a:ext cx="9631680" cy="914400"/>
          </a:xfrm>
        </p:spPr>
        <p:txBody>
          <a:bodyPr/>
          <a:lstStyle>
            <a:lvl1pPr>
              <a:defRPr sz="4400"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1639824" y="2289048"/>
            <a:ext cx="8912352" cy="2926080"/>
          </a:xfrm>
        </p:spPr>
        <p:txBody>
          <a:bodyPr/>
          <a:lstStyle>
            <a:lvl1pPr marL="0" indent="0">
              <a:buNone/>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5" name="Footer Placeholder 4"/>
          <p:cNvSpPr>
            <a:spLocks noGrp="1"/>
          </p:cNvSpPr>
          <p:nvPr>
            <p:ph type="ftr" sz="quarter" idx="11"/>
          </p:nvPr>
        </p:nvSpPr>
        <p:spPr>
          <a:xfrm>
            <a:off x="1615439" y="6004560"/>
            <a:ext cx="4876800" cy="853440"/>
          </a:xfrm>
          <a:prstGeom prst="rect">
            <a:avLst/>
          </a:prstGeom>
        </p:spPr>
        <p:txBody>
          <a:bodyPr anchor="b"/>
          <a:lstStyle>
            <a:lvl1pPr algn="l">
              <a:defRPr sz="1067">
                <a:solidFill>
                  <a:schemeClr val="bg1"/>
                </a:solidFill>
              </a:defRPr>
            </a:lvl1pPr>
          </a:lstStyle>
          <a:p>
            <a:r>
              <a:rPr lang="en-US" sz="1067"/>
              <a:t>Citation</a:t>
            </a:r>
          </a:p>
        </p:txBody>
      </p:sp>
      <p:sp>
        <p:nvSpPr>
          <p:cNvPr id="6" name="Slide Number Placeholder 5"/>
          <p:cNvSpPr>
            <a:spLocks noGrp="1"/>
          </p:cNvSpPr>
          <p:nvPr>
            <p:ph type="sldNum" sz="quarter" idx="12"/>
          </p:nvPr>
        </p:nvSpPr>
        <p:spPr>
          <a:xfrm>
            <a:off x="11460476" y="142940"/>
            <a:ext cx="609600" cy="365125"/>
          </a:xfrm>
          <a:prstGeom prst="rect">
            <a:avLst/>
          </a:prstGeom>
        </p:spPr>
        <p:txBody>
          <a:bodyPr/>
          <a:lstStyle>
            <a:lvl1pPr>
              <a:defRPr>
                <a:solidFill>
                  <a:schemeClr val="accent4"/>
                </a:solidFill>
              </a:defRPr>
            </a:lvl1pPr>
          </a:lstStyle>
          <a:p>
            <a:fld id="{9C224E5A-3D3E-4D41-B801-89DD65E7A2DB}" type="slidenum">
              <a:rPr lang="en-US" smtClean="0"/>
              <a:pPr/>
              <a:t>‹#›</a:t>
            </a:fld>
            <a:endParaRPr lang="en-US">
              <a:solidFill>
                <a:schemeClr val="accent4"/>
              </a:solidFill>
            </a:endParaRPr>
          </a:p>
        </p:txBody>
      </p:sp>
      <p:sp>
        <p:nvSpPr>
          <p:cNvPr id="8" name="Rectangle 7">
            <a:extLst>
              <a:ext uri="{FF2B5EF4-FFF2-40B4-BE49-F238E27FC236}">
                <a16:creationId xmlns:a16="http://schemas.microsoft.com/office/drawing/2014/main" id="{EFC28243-0754-1EBF-49F3-B40ABFD79E64}"/>
              </a:ext>
              <a:ext uri="{C183D7F6-B498-43B3-948B-1728B52AA6E4}">
                <adec:decorative xmlns:adec="http://schemas.microsoft.com/office/drawing/2017/decorative" val="1"/>
              </a:ext>
            </a:extLst>
          </p:cNvPr>
          <p:cNvSpPr/>
          <p:nvPr userDrawn="1"/>
        </p:nvSpPr>
        <p:spPr>
          <a:xfrm>
            <a:off x="0" y="1631495"/>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descr="IRC Logo">
            <a:extLst>
              <a:ext uri="{FF2B5EF4-FFF2-40B4-BE49-F238E27FC236}">
                <a16:creationId xmlns:a16="http://schemas.microsoft.com/office/drawing/2014/main" id="{2DDBA8E9-C489-1FAF-EF24-5352DBA5878E}"/>
              </a:ext>
            </a:extLst>
          </p:cNvPr>
          <p:cNvPicPr>
            <a:picLocks noChangeAspect="1"/>
          </p:cNvPicPr>
          <p:nvPr userDrawn="1"/>
        </p:nvPicPr>
        <p:blipFill>
          <a:blip r:embed="rId3"/>
          <a:stretch>
            <a:fillRect/>
          </a:stretch>
        </p:blipFill>
        <p:spPr>
          <a:xfrm>
            <a:off x="7122163" y="5638800"/>
            <a:ext cx="5069837" cy="1219200"/>
          </a:xfrm>
          <a:prstGeom prst="rect">
            <a:avLst/>
          </a:prstGeom>
        </p:spPr>
      </p:pic>
    </p:spTree>
    <p:extLst>
      <p:ext uri="{BB962C8B-B14F-4D97-AF65-F5344CB8AC3E}">
        <p14:creationId xmlns:p14="http://schemas.microsoft.com/office/powerpoint/2010/main" val="41561246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hort Content-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D1E686-718A-EBB5-2066-A63D944B816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8200" y="743493"/>
            <a:ext cx="9631680" cy="914400"/>
          </a:xfrm>
        </p:spPr>
        <p:txBody>
          <a:bodyPr/>
          <a:lstStyle>
            <a:lvl1pPr>
              <a:defRPr sz="4800" b="1">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1639824" y="2289048"/>
            <a:ext cx="8912352" cy="2937457"/>
          </a:xfrm>
        </p:spPr>
        <p:txBody>
          <a:bodyPr/>
          <a:lstStyle>
            <a:lvl1pPr marL="0" indent="0">
              <a:buNone/>
              <a:defRPr>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edit Master text styles</a:t>
            </a:r>
          </a:p>
        </p:txBody>
      </p:sp>
      <p:sp>
        <p:nvSpPr>
          <p:cNvPr id="5" name="Footer Placeholder 4"/>
          <p:cNvSpPr>
            <a:spLocks noGrp="1"/>
          </p:cNvSpPr>
          <p:nvPr>
            <p:ph type="ftr" sz="quarter" idx="11"/>
          </p:nvPr>
        </p:nvSpPr>
        <p:spPr>
          <a:xfrm>
            <a:off x="1200392" y="5914385"/>
            <a:ext cx="5364480" cy="853440"/>
          </a:xfrm>
          <a:prstGeom prst="rect">
            <a:avLst/>
          </a:prstGeom>
        </p:spPr>
        <p:txBody>
          <a:bodyPr anchor="b"/>
          <a:lstStyle>
            <a:lvl1pPr algn="l">
              <a:defRPr sz="1067"/>
            </a:lvl1pPr>
          </a:lstStyle>
          <a:p>
            <a:r>
              <a:rPr lang="en-US" sz="1067"/>
              <a:t>Citation</a:t>
            </a:r>
          </a:p>
        </p:txBody>
      </p:sp>
      <p:sp>
        <p:nvSpPr>
          <p:cNvPr id="6" name="Slide Number Placeholder 5"/>
          <p:cNvSpPr>
            <a:spLocks noGrp="1"/>
          </p:cNvSpPr>
          <p:nvPr>
            <p:ph type="sldNum" sz="quarter" idx="12"/>
          </p:nvPr>
        </p:nvSpPr>
        <p:spPr>
          <a:xfrm>
            <a:off x="11460476" y="109306"/>
            <a:ext cx="609600" cy="365125"/>
          </a:xfrm>
          <a:prstGeom prst="rect">
            <a:avLst/>
          </a:prstGeom>
        </p:spPr>
        <p:txBody>
          <a:bodyPr/>
          <a:lstStyle>
            <a:lvl1pPr>
              <a:defRPr>
                <a:solidFill>
                  <a:schemeClr val="accent4"/>
                </a:solidFill>
              </a:defRPr>
            </a:lvl1pPr>
          </a:lstStyle>
          <a:p>
            <a:fld id="{9C224E5A-3D3E-4D41-B801-89DD65E7A2DB}" type="slidenum">
              <a:rPr lang="en-US" smtClean="0"/>
              <a:pPr/>
              <a:t>‹#›</a:t>
            </a:fld>
            <a:endParaRPr lang="en-US"/>
          </a:p>
        </p:txBody>
      </p:sp>
      <p:sp>
        <p:nvSpPr>
          <p:cNvPr id="8" name="Rectangle 7">
            <a:extLst>
              <a:ext uri="{FF2B5EF4-FFF2-40B4-BE49-F238E27FC236}">
                <a16:creationId xmlns:a16="http://schemas.microsoft.com/office/drawing/2014/main" id="{EFC28243-0754-1EBF-49F3-B40ABFD79E64}"/>
              </a:ext>
              <a:ext uri="{C183D7F6-B498-43B3-948B-1728B52AA6E4}">
                <adec:decorative xmlns:adec="http://schemas.microsoft.com/office/drawing/2017/decorative" val="1"/>
              </a:ext>
            </a:extLst>
          </p:cNvPr>
          <p:cNvSpPr/>
          <p:nvPr userDrawn="1"/>
        </p:nvSpPr>
        <p:spPr>
          <a:xfrm>
            <a:off x="0" y="1631495"/>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1" name="Picture 10" descr="IRC Logo">
            <a:extLst>
              <a:ext uri="{FF2B5EF4-FFF2-40B4-BE49-F238E27FC236}">
                <a16:creationId xmlns:a16="http://schemas.microsoft.com/office/drawing/2014/main" id="{B1608CD2-978C-9C46-A47C-DF7D41355DEA}"/>
              </a:ext>
            </a:extLst>
          </p:cNvPr>
          <p:cNvPicPr>
            <a:picLocks noChangeAspect="1"/>
          </p:cNvPicPr>
          <p:nvPr userDrawn="1"/>
        </p:nvPicPr>
        <p:blipFill>
          <a:blip r:embed="rId3"/>
          <a:stretch>
            <a:fillRect/>
          </a:stretch>
        </p:blipFill>
        <p:spPr>
          <a:xfrm>
            <a:off x="7112813" y="5638800"/>
            <a:ext cx="5079188" cy="1219200"/>
          </a:xfrm>
          <a:prstGeom prst="rect">
            <a:avLst/>
          </a:prstGeom>
        </p:spPr>
      </p:pic>
    </p:spTree>
    <p:extLst>
      <p:ext uri="{BB962C8B-B14F-4D97-AF65-F5344CB8AC3E}">
        <p14:creationId xmlns:p14="http://schemas.microsoft.com/office/powerpoint/2010/main" val="4766500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D5EB74-786D-6A18-7484-3925184D08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831851" y="566218"/>
            <a:ext cx="10515600" cy="2852737"/>
          </a:xfrm>
        </p:spPr>
        <p:txBody>
          <a:bodyPr anchor="b"/>
          <a:lstStyle>
            <a:lvl1pPr>
              <a:defRPr sz="6000"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1851" y="3807500"/>
            <a:ext cx="10515600" cy="1500187"/>
          </a:xfrm>
        </p:spPr>
        <p:txBody>
          <a:bodyPr/>
          <a:lstStyle>
            <a:lvl1pPr marL="0" indent="0">
              <a:buNone/>
              <a:defRPr sz="2400">
                <a:solidFill>
                  <a:schemeClr val="tx1">
                    <a:tint val="82000"/>
                  </a:schemeClr>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pic>
        <p:nvPicPr>
          <p:cNvPr id="8" name="Picture 7" descr="IRC Logo">
            <a:extLst>
              <a:ext uri="{FF2B5EF4-FFF2-40B4-BE49-F238E27FC236}">
                <a16:creationId xmlns:a16="http://schemas.microsoft.com/office/drawing/2014/main" id="{1F5EBC7F-524D-2F3E-16B2-6C5B4110DD22}"/>
              </a:ext>
            </a:extLst>
          </p:cNvPr>
          <p:cNvPicPr>
            <a:picLocks noChangeAspect="1"/>
          </p:cNvPicPr>
          <p:nvPr userDrawn="1"/>
        </p:nvPicPr>
        <p:blipFill>
          <a:blip r:embed="rId3"/>
          <a:stretch>
            <a:fillRect/>
          </a:stretch>
        </p:blipFill>
        <p:spPr>
          <a:xfrm>
            <a:off x="0" y="5394960"/>
            <a:ext cx="6083805" cy="1463040"/>
          </a:xfrm>
          <a:prstGeom prst="rect">
            <a:avLst/>
          </a:prstGeom>
        </p:spPr>
      </p:pic>
      <p:sp>
        <p:nvSpPr>
          <p:cNvPr id="9" name="Rectangle 8">
            <a:extLst>
              <a:ext uri="{FF2B5EF4-FFF2-40B4-BE49-F238E27FC236}">
                <a16:creationId xmlns:a16="http://schemas.microsoft.com/office/drawing/2014/main" id="{E970DCBF-40C2-2243-A9F1-6F3E629D3BC0}"/>
              </a:ext>
              <a:ext uri="{C183D7F6-B498-43B3-948B-1728B52AA6E4}">
                <adec:decorative xmlns:adec="http://schemas.microsoft.com/office/drawing/2017/decorative" val="1"/>
              </a:ext>
            </a:extLst>
          </p:cNvPr>
          <p:cNvSpPr/>
          <p:nvPr userDrawn="1"/>
        </p:nvSpPr>
        <p:spPr>
          <a:xfrm>
            <a:off x="0" y="3582211"/>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4556630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1C304A-F0FD-C926-9B38-3CED322871C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title"/>
          </p:nvPr>
        </p:nvSpPr>
        <p:spPr>
          <a:xfrm>
            <a:off x="831851" y="566218"/>
            <a:ext cx="10515600" cy="2852737"/>
          </a:xfrm>
        </p:spPr>
        <p:txBody>
          <a:bodyPr anchor="b"/>
          <a:lstStyle>
            <a:lvl1pPr>
              <a:defRPr sz="6000" b="1">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831851" y="3807500"/>
            <a:ext cx="10515600" cy="1500187"/>
          </a:xfrm>
        </p:spPr>
        <p:txBody>
          <a:bodyPr/>
          <a:lstStyle>
            <a:lvl1pPr marL="0" indent="0">
              <a:buNone/>
              <a:defRPr sz="2400">
                <a:solidFill>
                  <a:schemeClr val="tx1">
                    <a:tint val="82000"/>
                  </a:schemeClr>
                </a:solidFill>
                <a:latin typeface="Calibri" panose="020F0502020204030204" pitchFamily="34" charset="0"/>
                <a:ea typeface="Calibri" panose="020F0502020204030204" pitchFamily="34" charset="0"/>
                <a:cs typeface="Calibri" panose="020F0502020204030204" pitchFamily="34" charset="0"/>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E970DCBF-40C2-2243-A9F1-6F3E629D3BC0}"/>
              </a:ext>
              <a:ext uri="{C183D7F6-B498-43B3-948B-1728B52AA6E4}">
                <adec:decorative xmlns:adec="http://schemas.microsoft.com/office/drawing/2017/decorative" val="1"/>
              </a:ext>
            </a:extLst>
          </p:cNvPr>
          <p:cNvSpPr/>
          <p:nvPr userDrawn="1"/>
        </p:nvSpPr>
        <p:spPr>
          <a:xfrm>
            <a:off x="0" y="3582211"/>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IRC Logo">
            <a:extLst>
              <a:ext uri="{FF2B5EF4-FFF2-40B4-BE49-F238E27FC236}">
                <a16:creationId xmlns:a16="http://schemas.microsoft.com/office/drawing/2014/main" id="{D684D50D-1F1E-7949-BA83-2B32CF1A6DDB}"/>
              </a:ext>
            </a:extLst>
          </p:cNvPr>
          <p:cNvPicPr>
            <a:picLocks noChangeAspect="1"/>
          </p:cNvPicPr>
          <p:nvPr userDrawn="1"/>
        </p:nvPicPr>
        <p:blipFill>
          <a:blip r:embed="rId3"/>
          <a:stretch>
            <a:fillRect/>
          </a:stretch>
        </p:blipFill>
        <p:spPr>
          <a:xfrm>
            <a:off x="1" y="5394960"/>
            <a:ext cx="6083809" cy="1463040"/>
          </a:xfrm>
          <a:prstGeom prst="rect">
            <a:avLst/>
          </a:prstGeom>
        </p:spPr>
      </p:pic>
    </p:spTree>
    <p:extLst>
      <p:ext uri="{BB962C8B-B14F-4D97-AF65-F5344CB8AC3E}">
        <p14:creationId xmlns:p14="http://schemas.microsoft.com/office/powerpoint/2010/main" val="3423542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B1D86E6-9FE1-AD46-8D0A-BB550909E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lvl1pPr>
              <a:defRPr b="1">
                <a:solidFill>
                  <a:schemeClr val="tx2"/>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901440"/>
          </a:xfrm>
        </p:spPr>
        <p:txBody>
          <a:bodyPr/>
          <a:lstStyle>
            <a:lvl1pPr>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bg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bg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3901440"/>
          </a:xfrm>
        </p:spPr>
        <p:txBody>
          <a:bodyPr/>
          <a:lstStyle>
            <a:lvl1pPr>
              <a:defRPr>
                <a:solidFill>
                  <a:schemeClr val="bg1"/>
                </a:solidFill>
                <a:latin typeface="Calibri" panose="020F0502020204030204" pitchFamily="34" charset="0"/>
                <a:ea typeface="Calibri" panose="020F0502020204030204" pitchFamily="34" charset="0"/>
                <a:cs typeface="Calibri" panose="020F0502020204030204" pitchFamily="34" charset="0"/>
              </a:defRPr>
            </a:lvl1pPr>
            <a:lvl2pPr>
              <a:defRPr>
                <a:solidFill>
                  <a:schemeClr val="bg1"/>
                </a:solidFill>
                <a:latin typeface="Calibri" panose="020F0502020204030204" pitchFamily="34" charset="0"/>
                <a:ea typeface="Calibri" panose="020F0502020204030204" pitchFamily="34" charset="0"/>
                <a:cs typeface="Calibri" panose="020F0502020204030204" pitchFamily="34" charset="0"/>
              </a:defRPr>
            </a:lvl2pPr>
            <a:lvl3pPr>
              <a:defRPr>
                <a:solidFill>
                  <a:schemeClr val="bg1"/>
                </a:solidFill>
                <a:latin typeface="Calibri" panose="020F0502020204030204" pitchFamily="34" charset="0"/>
                <a:ea typeface="Calibri" panose="020F0502020204030204" pitchFamily="34" charset="0"/>
                <a:cs typeface="Calibri" panose="020F0502020204030204" pitchFamily="34" charset="0"/>
              </a:defRPr>
            </a:lvl3pPr>
            <a:lvl4pPr>
              <a:defRPr>
                <a:solidFill>
                  <a:schemeClr val="bg1"/>
                </a:solidFill>
                <a:latin typeface="Calibri" panose="020F0502020204030204" pitchFamily="34" charset="0"/>
                <a:ea typeface="Calibri" panose="020F0502020204030204" pitchFamily="34" charset="0"/>
                <a:cs typeface="Calibri" panose="020F0502020204030204" pitchFamily="34" charset="0"/>
              </a:defRPr>
            </a:lvl4pPr>
            <a:lvl5pPr>
              <a:defRPr>
                <a:solidFill>
                  <a:schemeClr val="bg1"/>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09F08B79-66F4-075C-61D7-79CFC2FD7206}"/>
              </a:ext>
            </a:extLst>
          </p:cNvPr>
          <p:cNvSpPr>
            <a:spLocks noGrp="1"/>
          </p:cNvSpPr>
          <p:nvPr>
            <p:ph type="ftr" sz="quarter" idx="11"/>
          </p:nvPr>
        </p:nvSpPr>
        <p:spPr>
          <a:xfrm>
            <a:off x="838199" y="6004560"/>
            <a:ext cx="6096000" cy="853440"/>
          </a:xfrm>
          <a:prstGeom prst="rect">
            <a:avLst/>
          </a:prstGeom>
        </p:spPr>
        <p:txBody>
          <a:bodyPr anchor="b"/>
          <a:lstStyle>
            <a:lvl1pPr algn="l">
              <a:defRPr sz="1067">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IRC Logo">
            <a:extLst>
              <a:ext uri="{FF2B5EF4-FFF2-40B4-BE49-F238E27FC236}">
                <a16:creationId xmlns:a16="http://schemas.microsoft.com/office/drawing/2014/main" id="{013AD64E-A093-ED73-DBA6-B9C4C21D8387}"/>
              </a:ext>
            </a:extLst>
          </p:cNvPr>
          <p:cNvPicPr>
            <a:picLocks noChangeAspect="1"/>
          </p:cNvPicPr>
          <p:nvPr userDrawn="1"/>
        </p:nvPicPr>
        <p:blipFill>
          <a:blip r:embed="rId3"/>
          <a:stretch>
            <a:fillRect/>
          </a:stretch>
        </p:blipFill>
        <p:spPr>
          <a:xfrm>
            <a:off x="7122163" y="5638800"/>
            <a:ext cx="5069837" cy="1219200"/>
          </a:xfrm>
          <a:prstGeom prst="rect">
            <a:avLst/>
          </a:prstGeom>
        </p:spPr>
      </p:pic>
      <p:sp>
        <p:nvSpPr>
          <p:cNvPr id="11" name="Rectangle 10">
            <a:extLst>
              <a:ext uri="{FF2B5EF4-FFF2-40B4-BE49-F238E27FC236}">
                <a16:creationId xmlns:a16="http://schemas.microsoft.com/office/drawing/2014/main" id="{D946A88A-91EF-55CC-59B3-31E0199923EB}"/>
              </a:ext>
              <a:ext uri="{C183D7F6-B498-43B3-948B-1728B52AA6E4}">
                <adec:decorative xmlns:adec="http://schemas.microsoft.com/office/drawing/2017/decorative" val="1"/>
              </a:ext>
            </a:extLst>
          </p:cNvPr>
          <p:cNvSpPr/>
          <p:nvPr userDrawn="1"/>
        </p:nvSpPr>
        <p:spPr>
          <a:xfrm>
            <a:off x="0" y="1698762"/>
            <a:ext cx="6096000" cy="60959"/>
          </a:xfrm>
          <a:prstGeom prst="rect">
            <a:avLst/>
          </a:prstGeom>
          <a:solidFill>
            <a:srgbClr val="FDB71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latin typeface="Calibri" panose="020F0502020204030204" pitchFamily="34" charset="0"/>
              <a:ea typeface="Calibri" panose="020F0502020204030204" pitchFamily="34" charset="0"/>
              <a:cs typeface="Calibri" panose="020F0502020204030204" pitchFamily="34" charset="0"/>
            </a:endParaRPr>
          </a:p>
        </p:txBody>
      </p:sp>
      <p:sp>
        <p:nvSpPr>
          <p:cNvPr id="12" name="Slide Number Placeholder 5">
            <a:extLst>
              <a:ext uri="{FF2B5EF4-FFF2-40B4-BE49-F238E27FC236}">
                <a16:creationId xmlns:a16="http://schemas.microsoft.com/office/drawing/2014/main" id="{63D3EBBC-2C44-0E7C-1F20-95A3095FBD20}"/>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latin typeface="Calibri" panose="020F0502020204030204" pitchFamily="34" charset="0"/>
                <a:ea typeface="Calibri" panose="020F0502020204030204" pitchFamily="34" charset="0"/>
                <a:cs typeface="Calibri" panose="020F0502020204030204" pitchFamily="34" charset="0"/>
              </a:defRPr>
            </a:lvl1pPr>
          </a:lstStyle>
          <a:p>
            <a:fld id="{9C224E5A-3D3E-4D41-B801-89DD65E7A2DB}" type="slidenum">
              <a:rPr lang="en-US" smtClean="0"/>
              <a:pPr/>
              <a:t>‹#›</a:t>
            </a:fld>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47927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67BED70F-71BB-C9EF-3144-D4C207934BD2}"/>
              </a:ext>
            </a:extLst>
          </p:cNvPr>
          <p:cNvSpPr>
            <a:spLocks noGrp="1"/>
          </p:cNvSpPr>
          <p:nvPr>
            <p:ph type="sldNum" sz="quarter" idx="4"/>
          </p:nvPr>
        </p:nvSpPr>
        <p:spPr>
          <a:xfrm>
            <a:off x="11460476" y="109304"/>
            <a:ext cx="609600" cy="365125"/>
          </a:xfrm>
          <a:prstGeom prst="rect">
            <a:avLst/>
          </a:prstGeom>
        </p:spPr>
        <p:txBody>
          <a:bodyPr/>
          <a:lstStyle>
            <a:lvl1pPr algn="r">
              <a:defRPr sz="1200">
                <a:solidFill>
                  <a:schemeClr val="accent4"/>
                </a:solidFill>
              </a:defRPr>
            </a:lvl1pPr>
          </a:lstStyle>
          <a:p>
            <a:fld id="{9C224E5A-3D3E-4D41-B801-89DD65E7A2DB}" type="slidenum">
              <a:rPr lang="en-US" smtClean="0"/>
              <a:pPr/>
              <a:t>‹#›</a:t>
            </a:fld>
            <a:endParaRPr lang="en-US"/>
          </a:p>
        </p:txBody>
      </p:sp>
      <p:sp>
        <p:nvSpPr>
          <p:cNvPr id="4" name="Footer Placeholder 4">
            <a:extLst>
              <a:ext uri="{FF2B5EF4-FFF2-40B4-BE49-F238E27FC236}">
                <a16:creationId xmlns:a16="http://schemas.microsoft.com/office/drawing/2014/main" id="{937C7E88-6BCE-0568-4980-BDE2089D9D6D}"/>
              </a:ext>
            </a:extLst>
          </p:cNvPr>
          <p:cNvSpPr>
            <a:spLocks noGrp="1"/>
          </p:cNvSpPr>
          <p:nvPr>
            <p:ph type="ftr" sz="quarter" idx="3"/>
          </p:nvPr>
        </p:nvSpPr>
        <p:spPr>
          <a:xfrm>
            <a:off x="838200" y="6311901"/>
            <a:ext cx="6096000" cy="426720"/>
          </a:xfrm>
          <a:prstGeom prst="rect">
            <a:avLst/>
          </a:prstGeom>
        </p:spPr>
        <p:txBody>
          <a:bodyPr anchor="b"/>
          <a:lstStyle>
            <a:lvl1pPr algn="l">
              <a:defRPr sz="1067">
                <a:solidFill>
                  <a:srgbClr val="003594"/>
                </a:solidFill>
              </a:defRPr>
            </a:lvl1pPr>
          </a:lstStyle>
          <a:p>
            <a:r>
              <a:rPr lang="en-US">
                <a:solidFill>
                  <a:srgbClr val="003594"/>
                </a:solidFill>
              </a:rPr>
              <a:t>Citation</a:t>
            </a:r>
          </a:p>
        </p:txBody>
      </p:sp>
    </p:spTree>
    <p:extLst>
      <p:ext uri="{BB962C8B-B14F-4D97-AF65-F5344CB8AC3E}">
        <p14:creationId xmlns:p14="http://schemas.microsoft.com/office/powerpoint/2010/main" val="882586271"/>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Lst>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43834" indent="-243834" algn="l" defTabSz="914377" rtl="0" eaLnBrk="1" latinLnBrk="0" hangingPunct="1">
        <a:lnSpc>
          <a:spcPct val="90000"/>
        </a:lnSpc>
        <a:spcBef>
          <a:spcPts val="800"/>
        </a:spcBef>
        <a:buFont typeface="Arial" panose="020B0604020202020204" pitchFamily="34" charset="0"/>
        <a:buChar char="•"/>
        <a:defRPr sz="3200" kern="1200">
          <a:solidFill>
            <a:srgbClr val="003594"/>
          </a:solidFill>
          <a:latin typeface="+mn-lt"/>
          <a:ea typeface="+mn-ea"/>
          <a:cs typeface="+mn-cs"/>
        </a:defRPr>
      </a:lvl1pPr>
      <a:lvl2pPr marL="487668" indent="-243834" algn="l" defTabSz="914377" rtl="0" eaLnBrk="1" latinLnBrk="0" hangingPunct="1">
        <a:lnSpc>
          <a:spcPct val="90000"/>
        </a:lnSpc>
        <a:spcBef>
          <a:spcPts val="800"/>
        </a:spcBef>
        <a:buFont typeface="Arial" panose="020B0604020202020204" pitchFamily="34" charset="0"/>
        <a:buChar char="•"/>
        <a:defRPr sz="2667" kern="1200">
          <a:solidFill>
            <a:schemeClr val="tx1"/>
          </a:solidFill>
          <a:latin typeface="+mn-lt"/>
          <a:ea typeface="+mn-ea"/>
          <a:cs typeface="+mn-cs"/>
        </a:defRPr>
      </a:lvl2pPr>
      <a:lvl3pPr marL="731502" indent="-243834" algn="l" defTabSz="914377" rtl="0" eaLnBrk="1" latinLnBrk="0" hangingPunct="1">
        <a:lnSpc>
          <a:spcPct val="90000"/>
        </a:lnSpc>
        <a:spcBef>
          <a:spcPts val="800"/>
        </a:spcBef>
        <a:buFont typeface="Arial" panose="020B0604020202020204" pitchFamily="34" charset="0"/>
        <a:buChar char="•"/>
        <a:defRPr sz="2133"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notesSlide" Target="../notesSlides/notesSlide2.xml"/><Relationship Id="rId7" Type="http://schemas.openxmlformats.org/officeDocument/2006/relationships/image" Target="../media/image9.sv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7F2_5DE94A5C.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microsoft.com/office/2018/10/relationships/comments" Target="../comments/modernComment_1811_C5655DFE.xml"/><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6.xml.rels><?xml version="1.0" encoding="UTF-8" standalone="yes"?>
<Relationships xmlns="http://schemas.openxmlformats.org/package/2006/relationships"><Relationship Id="rId8" Type="http://schemas.microsoft.com/office/2007/relationships/diagramDrawing" Target="../diagrams/drawing9.xml"/><Relationship Id="rId13" Type="http://schemas.microsoft.com/office/2007/relationships/diagramDrawing" Target="../diagrams/drawing10.xml"/><Relationship Id="rId3" Type="http://schemas.microsoft.com/office/2018/10/relationships/comments" Target="../comments/modernComment_17F5_39D631A9.xml"/><Relationship Id="rId7" Type="http://schemas.openxmlformats.org/officeDocument/2006/relationships/diagramColors" Target="../diagrams/colors9.xml"/><Relationship Id="rId12" Type="http://schemas.openxmlformats.org/officeDocument/2006/relationships/diagramColors" Target="../diagrams/colors10.xml"/><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diagramQuickStyle" Target="../diagrams/quickStyle9.xml"/><Relationship Id="rId11" Type="http://schemas.openxmlformats.org/officeDocument/2006/relationships/diagramQuickStyle" Target="../diagrams/quickStyle10.xml"/><Relationship Id="rId5" Type="http://schemas.openxmlformats.org/officeDocument/2006/relationships/diagramLayout" Target="../diagrams/layout9.xml"/><Relationship Id="rId10" Type="http://schemas.openxmlformats.org/officeDocument/2006/relationships/diagramLayout" Target="../diagrams/layout10.xml"/><Relationship Id="rId4" Type="http://schemas.openxmlformats.org/officeDocument/2006/relationships/diagramData" Target="../diagrams/data9.xml"/><Relationship Id="rId9" Type="http://schemas.openxmlformats.org/officeDocument/2006/relationships/diagramData" Target="../diagrams/data10.xml"/></Relationships>
</file>

<file path=ppt/slides/_rels/slide37.xml.rels><?xml version="1.0" encoding="UTF-8" standalone="yes"?>
<Relationships xmlns="http://schemas.openxmlformats.org/package/2006/relationships"><Relationship Id="rId8" Type="http://schemas.microsoft.com/office/2007/relationships/diagramDrawing" Target="../diagrams/drawing11.xml"/><Relationship Id="rId3" Type="http://schemas.microsoft.com/office/2018/10/relationships/comments" Target="../comments/modernComment_17F6_45A3A478.xml"/><Relationship Id="rId7" Type="http://schemas.openxmlformats.org/officeDocument/2006/relationships/diagramColors" Target="../diagrams/colors11.xm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microsoft.com/office/2018/10/relationships/comments" Target="../comments/modernComment_180E_1865C4F5.xml"/><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80B_9D78C7BC.xml"/><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hyperlink" Target="https://doi.org/10.1111/j.1468-0009.2005.00397.x" TargetMode="External"/><Relationship Id="rId2" Type="http://schemas.openxmlformats.org/officeDocument/2006/relationships/hyperlink" Target="https://doi.org/10.7759/cureus.39549" TargetMode="External"/><Relationship Id="rId1" Type="http://schemas.openxmlformats.org/officeDocument/2006/relationships/slideLayout" Target="../slideLayouts/slideLayout4.xml"/><Relationship Id="rId5" Type="http://schemas.openxmlformats.org/officeDocument/2006/relationships/hyperlink" Target="https://doi.org/10.1186/s13011-022-00466-y" TargetMode="External"/><Relationship Id="rId4" Type="http://schemas.openxmlformats.org/officeDocument/2006/relationships/hyperlink" Target="https://doi.org/10.1377/hlthaff.2023.01051"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0.xml.rels><?xml version="1.0" encoding="UTF-8" standalone="yes"?>
<Relationships xmlns="http://schemas.openxmlformats.org/package/2006/relationships"><Relationship Id="rId3" Type="http://schemas.openxmlformats.org/officeDocument/2006/relationships/hyperlink" Target="https://doi.org/10.1080/09540261.2019.1654722" TargetMode="External"/><Relationship Id="rId2" Type="http://schemas.openxmlformats.org/officeDocument/2006/relationships/hyperlink" Target="https://doi.org/10.1016/j.amepre.2017.05.011" TargetMode="External"/><Relationship Id="rId1" Type="http://schemas.openxmlformats.org/officeDocument/2006/relationships/slideLayout" Target="../slideLayouts/slideLayout4.xml"/><Relationship Id="rId5" Type="http://schemas.openxmlformats.org/officeDocument/2006/relationships/hyperlink" Target="https://doi.org/10.1080/14659891.2020.1832895" TargetMode="External"/><Relationship Id="rId4" Type="http://schemas.openxmlformats.org/officeDocument/2006/relationships/hyperlink" Target="https://doi.org/10.1016/j.cpr.2014.06.004"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doi.org/10.1016/j.jsat.2024.109370" TargetMode="External"/><Relationship Id="rId2" Type="http://schemas.openxmlformats.org/officeDocument/2006/relationships/hyperlink" Target="https://doi.org/10.1093/schbul/sbp046" TargetMode="External"/><Relationship Id="rId1" Type="http://schemas.openxmlformats.org/officeDocument/2006/relationships/slideLayout" Target="../slideLayouts/slideLayout4.xml"/><Relationship Id="rId4" Type="http://schemas.openxmlformats.org/officeDocument/2006/relationships/hyperlink" Target="https://doi.org/10.1176/appi.ps.202100657"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doi.org/10.1080/08897077.2024.2301234" TargetMode="External"/><Relationship Id="rId2" Type="http://schemas.openxmlformats.org/officeDocument/2006/relationships/hyperlink" Target="https://nida.nih.gov/publications/principles-drug-addiction-treatment-research-based-guide-third-edition" TargetMode="External"/><Relationship Id="rId1" Type="http://schemas.openxmlformats.org/officeDocument/2006/relationships/slideLayout" Target="../slideLayouts/slideLayout4.xml"/><Relationship Id="rId6" Type="http://schemas.openxmlformats.org/officeDocument/2006/relationships/hyperlink" Target="https://doi.org/10.1016/S0749-3797(03)00250-0" TargetMode="External"/><Relationship Id="rId5" Type="http://schemas.openxmlformats.org/officeDocument/2006/relationships/hyperlink" Target="https://doi.org/10.1007/s11606-021-07230-7" TargetMode="External"/><Relationship Id="rId4" Type="http://schemas.openxmlformats.org/officeDocument/2006/relationships/hyperlink" Target="https://www.pewtrusts.org/en/research-and-analysis/issue-briefs/2020/11/medication-assisted-treatment-improves-outcomes-for-patients-with-opioid-use-disorder"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store.samhsa.gov/product/tip-35-enhancing-motivation-change-substance-use-disorder-treatment/PEP19-02-01-003" TargetMode="External"/><Relationship Id="rId2" Type="http://schemas.openxmlformats.org/officeDocument/2006/relationships/hyperlink" Target="https://doi.org/10.1111/j.1468-0009.2005.00409.x" TargetMode="External"/><Relationship Id="rId1" Type="http://schemas.openxmlformats.org/officeDocument/2006/relationships/slideLayout" Target="../slideLayouts/slideLayout4.xml"/><Relationship Id="rId5" Type="http://schemas.openxmlformats.org/officeDocument/2006/relationships/hyperlink" Target="https://doi.org/10.1371/journal.pmed.1002969" TargetMode="External"/><Relationship Id="rId4" Type="http://schemas.openxmlformats.org/officeDocument/2006/relationships/hyperlink" Target="https://www.samhsa.gov/find-help/recovery"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doi.org/10.1001/jamanetworkopen.2019.20622" TargetMode="External"/><Relationship Id="rId2" Type="http://schemas.openxmlformats.org/officeDocument/2006/relationships/hyperlink" Target="https://doi.org/10.1016/j.drugalcdep.2022.109740"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7E_BBC8525A.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62C5E-D061-4CEA-B4F6-32C5FCF956C9}"/>
              </a:ext>
            </a:extLst>
          </p:cNvPr>
          <p:cNvSpPr>
            <a:spLocks noGrp="1"/>
          </p:cNvSpPr>
          <p:nvPr>
            <p:ph type="title"/>
          </p:nvPr>
        </p:nvSpPr>
        <p:spPr/>
        <p:txBody>
          <a:bodyPr/>
          <a:lstStyle/>
          <a:p>
            <a:pPr algn="ctr"/>
            <a:r>
              <a:rPr lang="en-US" sz="2400" b="1">
                <a:latin typeface="Calibri" panose="020F0502020204030204" pitchFamily="34" charset="0"/>
                <a:ea typeface="Calibri" panose="020F0502020204030204" pitchFamily="34" charset="0"/>
                <a:cs typeface="Calibri" panose="020F0502020204030204" pitchFamily="34" charset="0"/>
              </a:rPr>
              <a:t>Welcome! </a:t>
            </a:r>
            <a:br>
              <a:rPr lang="en-US" sz="2400" b="1">
                <a:latin typeface="Calibri" panose="020F0502020204030204" pitchFamily="34" charset="0"/>
                <a:ea typeface="Calibri" panose="020F0502020204030204" pitchFamily="34" charset="0"/>
                <a:cs typeface="Calibri" panose="020F0502020204030204" pitchFamily="34" charset="0"/>
              </a:rPr>
            </a:br>
            <a:r>
              <a:rPr lang="en-US" sz="2400" b="1">
                <a:latin typeface="Calibri" panose="020F0502020204030204" pitchFamily="34" charset="0"/>
                <a:ea typeface="Calibri" panose="020F0502020204030204" pitchFamily="34" charset="0"/>
                <a:cs typeface="Calibri" panose="020F0502020204030204" pitchFamily="34" charset="0"/>
              </a:rPr>
              <a:t>While we wait to start, please review ways to navigate this webinar.</a:t>
            </a:r>
          </a:p>
        </p:txBody>
      </p:sp>
      <p:sp>
        <p:nvSpPr>
          <p:cNvPr id="5" name="TextBox 4">
            <a:extLst>
              <a:ext uri="{FF2B5EF4-FFF2-40B4-BE49-F238E27FC236}">
                <a16:creationId xmlns:a16="http://schemas.microsoft.com/office/drawing/2014/main" id="{9C4E7314-EA36-4B3B-8DAE-86E6B2392A5B}"/>
              </a:ext>
            </a:extLst>
          </p:cNvPr>
          <p:cNvSpPr txBox="1"/>
          <p:nvPr/>
        </p:nvSpPr>
        <p:spPr>
          <a:xfrm>
            <a:off x="1294093" y="1696839"/>
            <a:ext cx="9805811" cy="461537"/>
          </a:xfrm>
          <a:prstGeom prst="rect">
            <a:avLst/>
          </a:prstGeom>
          <a:noFill/>
        </p:spPr>
        <p:txBody>
          <a:bodyPr wrap="square" rtlCol="0">
            <a:spAutoFit/>
          </a:bodyPr>
          <a:lstStyle/>
          <a:p>
            <a:pPr defTabSz="456755">
              <a:defRPr/>
            </a:pPr>
            <a:r>
              <a:rPr lang="en-US" sz="2399">
                <a:solidFill>
                  <a:srgbClr val="003594"/>
                </a:solidFill>
                <a:latin typeface="Calibri" panose="020F0502020204030204" pitchFamily="34" charset="0"/>
              </a:rPr>
              <a:t>If you move your </a:t>
            </a:r>
            <a:r>
              <a:rPr lang="en-US" sz="2399" b="1">
                <a:solidFill>
                  <a:srgbClr val="003594"/>
                </a:solidFill>
                <a:latin typeface="Calibri" panose="020F0502020204030204" pitchFamily="34" charset="0"/>
              </a:rPr>
              <a:t>cursor</a:t>
            </a:r>
            <a:r>
              <a:rPr lang="en-US" sz="2399">
                <a:solidFill>
                  <a:srgbClr val="003594"/>
                </a:solidFill>
                <a:latin typeface="Calibri" panose="020F0502020204030204" pitchFamily="34" charset="0"/>
              </a:rPr>
              <a:t> to the </a:t>
            </a:r>
            <a:r>
              <a:rPr lang="en-US" sz="2399" b="1">
                <a:solidFill>
                  <a:srgbClr val="003594"/>
                </a:solidFill>
                <a:latin typeface="Calibri" panose="020F0502020204030204" pitchFamily="34" charset="0"/>
              </a:rPr>
              <a:t>bottom</a:t>
            </a:r>
            <a:r>
              <a:rPr lang="en-US" sz="2399">
                <a:solidFill>
                  <a:srgbClr val="003594"/>
                </a:solidFill>
                <a:latin typeface="Calibri" panose="020F0502020204030204" pitchFamily="34" charset="0"/>
              </a:rPr>
              <a:t> of </a:t>
            </a:r>
            <a:r>
              <a:rPr lang="en-US" sz="2399" b="1">
                <a:solidFill>
                  <a:srgbClr val="003594"/>
                </a:solidFill>
                <a:latin typeface="Calibri" panose="020F0502020204030204" pitchFamily="34" charset="0"/>
              </a:rPr>
              <a:t>your screen </a:t>
            </a:r>
            <a:r>
              <a:rPr lang="en-US" sz="2399">
                <a:solidFill>
                  <a:srgbClr val="003594"/>
                </a:solidFill>
                <a:latin typeface="Calibri" panose="020F0502020204030204" pitchFamily="34" charset="0"/>
              </a:rPr>
              <a:t>you will see a </a:t>
            </a:r>
            <a:r>
              <a:rPr lang="en-US" sz="2399" b="1">
                <a:solidFill>
                  <a:srgbClr val="003594"/>
                </a:solidFill>
                <a:latin typeface="Calibri" panose="020F0502020204030204" pitchFamily="34" charset="0"/>
              </a:rPr>
              <a:t>menu</a:t>
            </a:r>
            <a:r>
              <a:rPr lang="en-US" sz="2399">
                <a:solidFill>
                  <a:srgbClr val="003594"/>
                </a:solidFill>
                <a:latin typeface="Calibri" panose="020F0502020204030204" pitchFamily="34" charset="0"/>
              </a:rPr>
              <a:t>.</a:t>
            </a:r>
            <a:endParaRPr lang="en-US" sz="2399">
              <a:solidFill>
                <a:srgbClr val="57575A"/>
              </a:solidFill>
              <a:latin typeface="Calibri" panose="020F0502020204030204"/>
            </a:endParaRPr>
          </a:p>
        </p:txBody>
      </p:sp>
      <p:pic>
        <p:nvPicPr>
          <p:cNvPr id="1028" name="Picture 4">
            <a:extLst>
              <a:ext uri="{FF2B5EF4-FFF2-40B4-BE49-F238E27FC236}">
                <a16:creationId xmlns:a16="http://schemas.microsoft.com/office/drawing/2014/main" id="{E8B4789B-7A6C-5EE1-4A96-D8F5D22789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2290"/>
          <a:stretch/>
        </p:blipFill>
        <p:spPr bwMode="auto">
          <a:xfrm>
            <a:off x="698603" y="2316348"/>
            <a:ext cx="10401300" cy="62750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9E7BAB8-7AF2-FE53-54CA-922A9D1FF3AE}"/>
              </a:ext>
            </a:extLst>
          </p:cNvPr>
          <p:cNvSpPr txBox="1"/>
          <p:nvPr/>
        </p:nvSpPr>
        <p:spPr>
          <a:xfrm>
            <a:off x="1155961" y="3273392"/>
            <a:ext cx="10082079" cy="2562285"/>
          </a:xfrm>
          <a:prstGeom prst="rect">
            <a:avLst/>
          </a:prstGeom>
          <a:noFill/>
        </p:spPr>
        <p:txBody>
          <a:bodyPr wrap="square" lIns="91359" tIns="45679" rIns="91359" bIns="45679" rtlCol="0" anchor="t">
            <a:spAutoFit/>
          </a:bodyPr>
          <a:lstStyle/>
          <a:p>
            <a:pPr defTabSz="456755" fontAlgn="base">
              <a:defRPr/>
            </a:pPr>
            <a:r>
              <a:rPr lang="en-US" sz="2351">
                <a:solidFill>
                  <a:srgbClr val="003594"/>
                </a:solidFill>
                <a:latin typeface="Calibri" panose="020F0502020204030204"/>
              </a:rPr>
              <a:t>This menu allows you to </a:t>
            </a:r>
            <a:r>
              <a:rPr lang="en-US" sz="2351" b="1">
                <a:solidFill>
                  <a:srgbClr val="003594"/>
                </a:solidFill>
                <a:latin typeface="Calibri" panose="020F0502020204030204"/>
              </a:rPr>
              <a:t>control</a:t>
            </a:r>
            <a:r>
              <a:rPr lang="en-US" sz="2351">
                <a:solidFill>
                  <a:srgbClr val="003594"/>
                </a:solidFill>
                <a:latin typeface="Calibri" panose="020F0502020204030204"/>
              </a:rPr>
              <a:t>:</a:t>
            </a:r>
            <a:r>
              <a:rPr lang="en-US" sz="2351">
                <a:solidFill>
                  <a:srgbClr val="57575A"/>
                </a:solidFill>
                <a:latin typeface="Calibri" panose="020F0502020204030204"/>
              </a:rPr>
              <a:t>​</a:t>
            </a:r>
          </a:p>
          <a:p>
            <a:pPr marL="456531" lvl="1" defTabSz="456755" fontAlgn="base">
              <a:buFont typeface="Arial" panose="020B0604020202020204" pitchFamily="34" charset="0"/>
              <a:buChar char="•"/>
              <a:defRPr/>
            </a:pPr>
            <a:r>
              <a:rPr lang="en-US" sz="2399">
                <a:solidFill>
                  <a:srgbClr val="003594"/>
                </a:solidFill>
                <a:latin typeface="Calibri" panose="020F0502020204030204"/>
              </a:rPr>
              <a:t>React (“</a:t>
            </a:r>
            <a:r>
              <a:rPr lang="en-US" sz="2399" b="1">
                <a:solidFill>
                  <a:srgbClr val="003594"/>
                </a:solidFill>
                <a:latin typeface="Calibri" panose="020F0502020204030204"/>
              </a:rPr>
              <a:t>Raise Hand</a:t>
            </a:r>
            <a:r>
              <a:rPr lang="en-US" sz="2399">
                <a:solidFill>
                  <a:srgbClr val="003594"/>
                </a:solidFill>
                <a:latin typeface="Calibri" panose="020F0502020204030204"/>
              </a:rPr>
              <a:t>” is under this option)</a:t>
            </a:r>
            <a:endParaRPr lang="en-US" sz="2399">
              <a:solidFill>
                <a:srgbClr val="57575A"/>
              </a:solidFill>
              <a:latin typeface="Calibri" panose="020F0502020204030204"/>
              <a:cs typeface="Calibri"/>
            </a:endParaRPr>
          </a:p>
          <a:p>
            <a:pPr marL="456531" lvl="1" defTabSz="456755" fontAlgn="base">
              <a:buFont typeface="Arial" panose="020B0604020202020204" pitchFamily="34" charset="0"/>
              <a:buChar char="•"/>
              <a:defRPr/>
            </a:pPr>
            <a:r>
              <a:rPr lang="en-US" sz="2351">
                <a:solidFill>
                  <a:srgbClr val="003594"/>
                </a:solidFill>
                <a:latin typeface="Calibri" panose="020F0502020204030204"/>
              </a:rPr>
              <a:t>Access to the</a:t>
            </a:r>
            <a:r>
              <a:rPr lang="en-US" sz="2351" b="1">
                <a:solidFill>
                  <a:srgbClr val="003594"/>
                </a:solidFill>
                <a:latin typeface="Calibri" panose="020F0502020204030204"/>
              </a:rPr>
              <a:t> Chat </a:t>
            </a:r>
            <a:r>
              <a:rPr lang="en-US" sz="2351">
                <a:solidFill>
                  <a:srgbClr val="003594"/>
                </a:solidFill>
                <a:latin typeface="Calibri" panose="020F0502020204030204"/>
              </a:rPr>
              <a:t>box</a:t>
            </a:r>
            <a:r>
              <a:rPr lang="en-US" sz="2351">
                <a:solidFill>
                  <a:srgbClr val="57575A"/>
                </a:solidFill>
                <a:latin typeface="Calibri" panose="020F0502020204030204"/>
              </a:rPr>
              <a:t>​</a:t>
            </a:r>
            <a:endParaRPr lang="en-US" sz="2351">
              <a:solidFill>
                <a:srgbClr val="57575A"/>
              </a:solidFill>
              <a:latin typeface="Calibri" panose="020F0502020204030204"/>
              <a:cs typeface="Calibri"/>
            </a:endParaRPr>
          </a:p>
          <a:p>
            <a:pPr defTabSz="456755">
              <a:defRPr/>
            </a:pPr>
            <a:endParaRPr lang="en-US" sz="2351">
              <a:solidFill>
                <a:srgbClr val="003594"/>
              </a:solidFill>
              <a:latin typeface="Calibri" panose="020F0502020204030204"/>
              <a:ea typeface="Calibri" panose="020F0502020204030204"/>
              <a:cs typeface="Calibri" panose="020F0502020204030204"/>
            </a:endParaRPr>
          </a:p>
          <a:p>
            <a:pPr defTabSz="456755">
              <a:defRPr/>
            </a:pPr>
            <a:r>
              <a:rPr lang="en-US" sz="2400">
                <a:solidFill>
                  <a:srgbClr val="003594"/>
                </a:solidFill>
                <a:latin typeface="Calibri" panose="020F0502020204030204"/>
                <a:ea typeface="Calibri" panose="020F0502020204030204"/>
                <a:cs typeface="Calibri" panose="020F0502020204030204"/>
              </a:rPr>
              <a:t>Camera options are not available for participants. Participants can be unmuted by raising their hand and being recognized by the presenter.</a:t>
            </a:r>
            <a:endParaRPr lang="en-US" sz="2400">
              <a:solidFill>
                <a:srgbClr val="003594"/>
              </a:solidFill>
              <a:latin typeface="Calibri" panose="020F0502020204030204"/>
              <a:cs typeface="Calibri" panose="020F0502020204030204"/>
            </a:endParaRPr>
          </a:p>
          <a:p>
            <a:pPr defTabSz="456755">
              <a:defRPr/>
            </a:pPr>
            <a:endParaRPr lang="en-US" sz="1799">
              <a:solidFill>
                <a:srgbClr val="57575A"/>
              </a:solidFill>
              <a:latin typeface="Calibri" panose="020F0502020204030204"/>
              <a:cs typeface="Calibri" panose="020F0502020204030204"/>
            </a:endParaRPr>
          </a:p>
        </p:txBody>
      </p:sp>
    </p:spTree>
    <p:custDataLst>
      <p:tags r:id="rId1"/>
    </p:custDataLst>
    <p:extLst>
      <p:ext uri="{BB962C8B-B14F-4D97-AF65-F5344CB8AC3E}">
        <p14:creationId xmlns:p14="http://schemas.microsoft.com/office/powerpoint/2010/main" val="1917740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04514-E370-1907-A56C-1FEF544530E8}"/>
              </a:ext>
            </a:extLst>
          </p:cNvPr>
          <p:cNvSpPr>
            <a:spLocks noGrp="1"/>
          </p:cNvSpPr>
          <p:nvPr>
            <p:ph type="title"/>
          </p:nvPr>
        </p:nvSpPr>
        <p:spPr/>
        <p:txBody>
          <a:bodyPr anchor="ctr">
            <a:normAutofit/>
          </a:bodyPr>
          <a:lstStyle/>
          <a:p>
            <a:r>
              <a:rPr lang="en-US" b="1">
                <a:latin typeface="Calibri" panose="020F0502020204030204" pitchFamily="34" charset="0"/>
                <a:ea typeface="Calibri" panose="020F0502020204030204" pitchFamily="34" charset="0"/>
                <a:cs typeface="Calibri" panose="020F0502020204030204" pitchFamily="34" charset="0"/>
              </a:rPr>
              <a:t>Learning Objectives</a:t>
            </a:r>
          </a:p>
        </p:txBody>
      </p:sp>
      <p:sp>
        <p:nvSpPr>
          <p:cNvPr id="4" name="Text Placeholder 3">
            <a:extLst>
              <a:ext uri="{FF2B5EF4-FFF2-40B4-BE49-F238E27FC236}">
                <a16:creationId xmlns:a16="http://schemas.microsoft.com/office/drawing/2014/main" id="{C10F6E40-2F61-3329-A5C5-AE376A586E0E}"/>
              </a:ext>
            </a:extLst>
          </p:cNvPr>
          <p:cNvSpPr>
            <a:spLocks noGrp="1"/>
          </p:cNvSpPr>
          <p:nvPr>
            <p:ph idx="1"/>
          </p:nvPr>
        </p:nvSpPr>
        <p:spPr>
          <a:xfrm>
            <a:off x="838201" y="2046999"/>
            <a:ext cx="10395856" cy="4067508"/>
          </a:xfrm>
        </p:spPr>
        <p:txBody>
          <a:bodyPr vert="horz" lIns="0" tIns="45720" rIns="0" bIns="45720" rtlCol="0">
            <a:normAutofit/>
          </a:bodyPr>
          <a:lstStyle/>
          <a:p>
            <a:pPr marL="0" indent="0">
              <a:buNone/>
            </a:pPr>
            <a:r>
              <a:rPr lang="en-US" sz="2400" b="1">
                <a:latin typeface="Calibri" panose="020F0502020204030204" pitchFamily="34" charset="0"/>
                <a:ea typeface="Calibri" panose="020F0502020204030204" pitchFamily="34" charset="0"/>
                <a:cs typeface="Calibri" panose="020F0502020204030204" pitchFamily="34" charset="0"/>
              </a:rPr>
              <a:t>By the end of this training, you will have the skills to:</a:t>
            </a:r>
          </a:p>
          <a:p>
            <a:pPr marL="0" indent="0">
              <a:buNone/>
            </a:pPr>
            <a:endParaRPr lang="en-US" sz="2400" b="1">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Describe key principles of </a:t>
            </a:r>
            <a:r>
              <a:rPr lang="en-US" sz="2400" b="1">
                <a:latin typeface="Calibri" panose="020F0502020204030204" pitchFamily="34" charset="0"/>
                <a:ea typeface="Calibri" panose="020F0502020204030204" pitchFamily="34" charset="0"/>
                <a:cs typeface="Calibri" panose="020F0502020204030204" pitchFamily="34" charset="0"/>
              </a:rPr>
              <a:t>effective</a:t>
            </a:r>
            <a:r>
              <a:rPr lang="en-US" sz="2400">
                <a:latin typeface="Calibri" panose="020F0502020204030204" pitchFamily="34" charset="0"/>
                <a:ea typeface="Calibri" panose="020F0502020204030204" pitchFamily="34" charset="0"/>
                <a:cs typeface="Calibri" panose="020F0502020204030204" pitchFamily="34" charset="0"/>
              </a:rPr>
              <a:t> and</a:t>
            </a:r>
            <a:r>
              <a:rPr lang="en-US" sz="2400" b="1">
                <a:latin typeface="Calibri" panose="020F0502020204030204" pitchFamily="34" charset="0"/>
                <a:ea typeface="Calibri" panose="020F0502020204030204" pitchFamily="34" charset="0"/>
                <a:cs typeface="Calibri" panose="020F0502020204030204" pitchFamily="34" charset="0"/>
              </a:rPr>
              <a:t> stigma-free </a:t>
            </a:r>
            <a:r>
              <a:rPr lang="en-US" sz="2400">
                <a:latin typeface="Calibri" panose="020F0502020204030204" pitchFamily="34" charset="0"/>
                <a:ea typeface="Calibri" panose="020F0502020204030204" pitchFamily="34" charset="0"/>
                <a:cs typeface="Calibri" panose="020F0502020204030204" pitchFamily="34" charset="0"/>
              </a:rPr>
              <a:t>marketing for COE services.</a:t>
            </a:r>
          </a:p>
          <a:p>
            <a:pPr marL="342900"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Identify </a:t>
            </a:r>
            <a:r>
              <a:rPr lang="en-US" sz="2400" b="1">
                <a:latin typeface="Calibri" panose="020F0502020204030204" pitchFamily="34" charset="0"/>
                <a:ea typeface="Calibri" panose="020F0502020204030204" pitchFamily="34" charset="0"/>
                <a:cs typeface="Calibri" panose="020F0502020204030204" pitchFamily="34" charset="0"/>
              </a:rPr>
              <a:t>outreach strategies </a:t>
            </a:r>
            <a:r>
              <a:rPr lang="en-US" sz="2400">
                <a:latin typeface="Calibri" panose="020F0502020204030204" pitchFamily="34" charset="0"/>
                <a:ea typeface="Calibri" panose="020F0502020204030204" pitchFamily="34" charset="0"/>
                <a:cs typeface="Calibri" panose="020F0502020204030204" pitchFamily="34" charset="0"/>
              </a:rPr>
              <a:t>to engage clients, referral partners, and community stakeholders.</a:t>
            </a:r>
          </a:p>
          <a:p>
            <a:pPr marL="342900"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Develop approaches for building and maintaining </a:t>
            </a:r>
            <a:r>
              <a:rPr lang="en-US" sz="2400" b="1">
                <a:latin typeface="Calibri" panose="020F0502020204030204" pitchFamily="34" charset="0"/>
                <a:ea typeface="Calibri" panose="020F0502020204030204" pitchFamily="34" charset="0"/>
                <a:cs typeface="Calibri" panose="020F0502020204030204" pitchFamily="34" charset="0"/>
              </a:rPr>
              <a:t>collaborative referral </a:t>
            </a:r>
            <a:r>
              <a:rPr lang="en-US" sz="2400">
                <a:latin typeface="Calibri" panose="020F0502020204030204" pitchFamily="34" charset="0"/>
                <a:ea typeface="Calibri" panose="020F0502020204030204" pitchFamily="34" charset="0"/>
                <a:cs typeface="Calibri" panose="020F0502020204030204" pitchFamily="34" charset="0"/>
              </a:rPr>
              <a:t>relationships.</a:t>
            </a:r>
          </a:p>
          <a:p>
            <a:pPr marL="342900"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Apply practical methods for </a:t>
            </a:r>
            <a:r>
              <a:rPr lang="en-US" sz="2400" b="1">
                <a:latin typeface="Calibri" panose="020F0502020204030204" pitchFamily="34" charset="0"/>
                <a:ea typeface="Calibri" panose="020F0502020204030204" pitchFamily="34" charset="0"/>
                <a:cs typeface="Calibri" panose="020F0502020204030204" pitchFamily="34" charset="0"/>
              </a:rPr>
              <a:t>evaluating</a:t>
            </a:r>
            <a:r>
              <a:rPr lang="en-US" sz="2400">
                <a:latin typeface="Calibri" panose="020F0502020204030204" pitchFamily="34" charset="0"/>
                <a:ea typeface="Calibri" panose="020F0502020204030204" pitchFamily="34" charset="0"/>
                <a:cs typeface="Calibri" panose="020F0502020204030204" pitchFamily="34" charset="0"/>
              </a:rPr>
              <a:t> and </a:t>
            </a:r>
            <a:r>
              <a:rPr lang="en-US" sz="2400" b="1">
                <a:latin typeface="Calibri" panose="020F0502020204030204" pitchFamily="34" charset="0"/>
                <a:ea typeface="Calibri" panose="020F0502020204030204" pitchFamily="34" charset="0"/>
                <a:cs typeface="Calibri" panose="020F0502020204030204" pitchFamily="34" charset="0"/>
              </a:rPr>
              <a:t>improving</a:t>
            </a:r>
            <a:r>
              <a:rPr lang="en-US" sz="2400">
                <a:latin typeface="Calibri" panose="020F0502020204030204" pitchFamily="34" charset="0"/>
                <a:ea typeface="Calibri" panose="020F0502020204030204" pitchFamily="34" charset="0"/>
                <a:cs typeface="Calibri" panose="020F0502020204030204" pitchFamily="34" charset="0"/>
              </a:rPr>
              <a:t> outreach and marketing efforts.</a:t>
            </a:r>
            <a:endParaRPr lang="en-US" sz="2200" b="1"/>
          </a:p>
        </p:txBody>
      </p:sp>
      <p:sp>
        <p:nvSpPr>
          <p:cNvPr id="5" name="Slide Number Placeholder 4" hidden="1">
            <a:extLst>
              <a:ext uri="{FF2B5EF4-FFF2-40B4-BE49-F238E27FC236}">
                <a16:creationId xmlns:a16="http://schemas.microsoft.com/office/drawing/2014/main" id="{A2D25A21-33B0-C6AE-6A6B-240ACD276D37}"/>
              </a:ext>
            </a:extLst>
          </p:cNvPr>
          <p:cNvSpPr>
            <a:spLocks noGrp="1"/>
          </p:cNvSpPr>
          <p:nvPr>
            <p:ph type="sldNum" sz="quarter" idx="12"/>
          </p:nvPr>
        </p:nvSpPr>
        <p:spPr>
          <a:xfrm>
            <a:off x="11460476" y="109304"/>
            <a:ext cx="609600" cy="365125"/>
          </a:xfrm>
        </p:spPr>
        <p:txBody>
          <a:bodyPr/>
          <a:lstStyle/>
          <a:p>
            <a:pPr>
              <a:spcAft>
                <a:spcPts val="600"/>
              </a:spcAft>
            </a:pPr>
            <a:r>
              <a:rPr lang="en-US" b="1">
                <a:solidFill>
                  <a:schemeClr val="accent2"/>
                </a:solidFill>
                <a:latin typeface="Arial" panose="020B0604020202020204" pitchFamily="34" charset="0"/>
                <a:cs typeface="Arial" panose="020B0604020202020204" pitchFamily="34" charset="0"/>
              </a:rPr>
              <a:t>Slide </a:t>
            </a:r>
            <a:fld id="{7CD06EFF-F9A5-9E40-A502-3D98189BE54D}" type="slidenum">
              <a:rPr lang="en-US" b="1" smtClean="0">
                <a:solidFill>
                  <a:schemeClr val="accent2"/>
                </a:solidFill>
                <a:latin typeface="Arial" panose="020B0604020202020204" pitchFamily="34" charset="0"/>
                <a:cs typeface="Arial" panose="020B0604020202020204" pitchFamily="34" charset="0"/>
              </a:rPr>
              <a:pPr>
                <a:spcAft>
                  <a:spcPts val="600"/>
                </a:spcAft>
              </a:pPr>
              <a:t>10</a:t>
            </a:fld>
            <a:endParaRPr lang="en-US" b="1">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8095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F9B3D-4BF5-D458-BC93-D81053A00633}"/>
              </a:ext>
            </a:extLst>
          </p:cNvPr>
          <p:cNvSpPr>
            <a:spLocks noGrp="1"/>
          </p:cNvSpPr>
          <p:nvPr>
            <p:ph type="title"/>
          </p:nvPr>
        </p:nvSpPr>
        <p:spPr/>
        <p:txBody>
          <a:bodyPr/>
          <a:lstStyle/>
          <a:p>
            <a:r>
              <a:rPr lang="en-US"/>
              <a:t>Connection to the Fidelity Guidelines</a:t>
            </a:r>
          </a:p>
        </p:txBody>
      </p:sp>
      <p:sp>
        <p:nvSpPr>
          <p:cNvPr id="3" name="Footer Placeholder 2">
            <a:extLst>
              <a:ext uri="{FF2B5EF4-FFF2-40B4-BE49-F238E27FC236}">
                <a16:creationId xmlns:a16="http://schemas.microsoft.com/office/drawing/2014/main" id="{2C530D79-F3F1-0EE4-E7C1-1A26AA000E8A}"/>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41FCE5CE-5217-2B37-3F3C-4CE85CD8317D}"/>
              </a:ext>
            </a:extLst>
          </p:cNvPr>
          <p:cNvSpPr>
            <a:spLocks noGrp="1"/>
          </p:cNvSpPr>
          <p:nvPr>
            <p:ph type="body" sz="quarter" idx="12"/>
          </p:nvPr>
        </p:nvSpPr>
        <p:spPr/>
        <p:txBody>
          <a:bodyPr/>
          <a:lstStyle/>
          <a:p>
            <a:r>
              <a:rPr lang="en-US"/>
              <a:t>Maintain a clear, front-facing </a:t>
            </a:r>
            <a:r>
              <a:rPr lang="en-US" b="1"/>
              <a:t>service description</a:t>
            </a:r>
          </a:p>
          <a:p>
            <a:r>
              <a:rPr lang="en-US"/>
              <a:t>Increase awareness of </a:t>
            </a:r>
            <a:r>
              <a:rPr lang="en-US" b="1"/>
              <a:t>COE services </a:t>
            </a:r>
            <a:r>
              <a:rPr lang="en-US"/>
              <a:t>and </a:t>
            </a:r>
            <a:r>
              <a:rPr lang="en-US" b="1"/>
              <a:t>referral pathways</a:t>
            </a:r>
          </a:p>
          <a:p>
            <a:r>
              <a:rPr lang="en-US"/>
              <a:t>Support </a:t>
            </a:r>
            <a:r>
              <a:rPr lang="en-US" b="1"/>
              <a:t>identification</a:t>
            </a:r>
            <a:r>
              <a:rPr lang="en-US"/>
              <a:t> and </a:t>
            </a:r>
            <a:r>
              <a:rPr lang="en-US" b="1"/>
              <a:t>engagement </a:t>
            </a:r>
            <a:r>
              <a:rPr lang="en-US"/>
              <a:t>of individuals with OUD</a:t>
            </a:r>
          </a:p>
          <a:p>
            <a:r>
              <a:rPr lang="en-US"/>
              <a:t>Improve access to care for </a:t>
            </a:r>
            <a:r>
              <a:rPr lang="en-US" b="1"/>
              <a:t>priority populations</a:t>
            </a:r>
          </a:p>
          <a:p>
            <a:r>
              <a:rPr lang="en-US"/>
              <a:t>Reinforce </a:t>
            </a:r>
            <a:r>
              <a:rPr lang="en-US" b="1"/>
              <a:t>consistent</a:t>
            </a:r>
            <a:r>
              <a:rPr lang="en-US"/>
              <a:t>, </a:t>
            </a:r>
            <a:r>
              <a:rPr lang="en-US" b="1"/>
              <a:t>recovery-oriented messaging</a:t>
            </a:r>
          </a:p>
        </p:txBody>
      </p:sp>
    </p:spTree>
    <p:extLst>
      <p:ext uri="{BB962C8B-B14F-4D97-AF65-F5344CB8AC3E}">
        <p14:creationId xmlns:p14="http://schemas.microsoft.com/office/powerpoint/2010/main" val="1716844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2DAB99-B1D2-6B89-EE7E-9A96DDAF8E82}"/>
              </a:ext>
            </a:extLst>
          </p:cNvPr>
          <p:cNvSpPr>
            <a:spLocks noGrp="1"/>
          </p:cNvSpPr>
          <p:nvPr>
            <p:ph type="title"/>
          </p:nvPr>
        </p:nvSpPr>
        <p:spPr/>
        <p:txBody>
          <a:bodyPr/>
          <a:lstStyle/>
          <a:p>
            <a:r>
              <a:rPr lang="en-US" b="1">
                <a:latin typeface="Calibri" panose="020F0502020204030204" pitchFamily="34" charset="0"/>
                <a:ea typeface="Calibri" panose="020F0502020204030204" pitchFamily="34" charset="0"/>
                <a:cs typeface="Calibri" panose="020F0502020204030204" pitchFamily="34" charset="0"/>
              </a:rPr>
              <a:t>Background</a:t>
            </a:r>
          </a:p>
        </p:txBody>
      </p:sp>
      <p:sp>
        <p:nvSpPr>
          <p:cNvPr id="2" name="Text Placeholder 1">
            <a:extLst>
              <a:ext uri="{FF2B5EF4-FFF2-40B4-BE49-F238E27FC236}">
                <a16:creationId xmlns:a16="http://schemas.microsoft.com/office/drawing/2014/main" id="{DF6C8C9B-021F-436F-659C-AC083733B8EC}"/>
              </a:ext>
            </a:extLst>
          </p:cNvPr>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37117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DD6B-6D96-F432-9DF7-E76613C558C5}"/>
              </a:ext>
            </a:extLst>
          </p:cNvPr>
          <p:cNvSpPr>
            <a:spLocks noGrp="1"/>
          </p:cNvSpPr>
          <p:nvPr>
            <p:ph type="title"/>
          </p:nvPr>
        </p:nvSpPr>
        <p:spPr/>
        <p:txBody>
          <a:bodyPr/>
          <a:lstStyle/>
          <a:p>
            <a:r>
              <a:rPr lang="en-US"/>
              <a:t>Why Marketing Matters</a:t>
            </a:r>
          </a:p>
        </p:txBody>
      </p:sp>
      <p:sp>
        <p:nvSpPr>
          <p:cNvPr id="3" name="Footer Placeholder 2">
            <a:extLst>
              <a:ext uri="{FF2B5EF4-FFF2-40B4-BE49-F238E27FC236}">
                <a16:creationId xmlns:a16="http://schemas.microsoft.com/office/drawing/2014/main" id="{F38AE846-F8EA-7224-58B6-52E9C7090D2A}"/>
              </a:ext>
            </a:extLst>
          </p:cNvPr>
          <p:cNvSpPr>
            <a:spLocks noGrp="1"/>
          </p:cNvSpPr>
          <p:nvPr>
            <p:ph type="ftr" sz="quarter" idx="11"/>
          </p:nvPr>
        </p:nvSpPr>
        <p:spPr>
          <a:xfrm>
            <a:off x="97535" y="5927197"/>
            <a:ext cx="6096000" cy="853440"/>
          </a:xfrm>
        </p:spPr>
        <p:txBody>
          <a:bodyPr/>
          <a:lstStyle/>
          <a:p>
            <a:r>
              <a:rPr lang="en-US"/>
              <a:t>(</a:t>
            </a:r>
            <a:r>
              <a:rPr lang="en-US" err="1"/>
              <a:t>Purcarea</a:t>
            </a:r>
            <a:r>
              <a:rPr lang="en-US"/>
              <a:t>, 2019)</a:t>
            </a:r>
            <a:endParaRPr lang="en-US">
              <a:solidFill>
                <a:schemeClr val="tx1"/>
              </a:solidFill>
            </a:endParaRPr>
          </a:p>
        </p:txBody>
      </p:sp>
      <p:sp>
        <p:nvSpPr>
          <p:cNvPr id="4" name="Text Placeholder 3">
            <a:extLst>
              <a:ext uri="{FF2B5EF4-FFF2-40B4-BE49-F238E27FC236}">
                <a16:creationId xmlns:a16="http://schemas.microsoft.com/office/drawing/2014/main" id="{CFF484CF-DA53-B042-C78F-933916374FEF}"/>
              </a:ext>
            </a:extLst>
          </p:cNvPr>
          <p:cNvSpPr>
            <a:spLocks noGrp="1"/>
          </p:cNvSpPr>
          <p:nvPr>
            <p:ph type="body" sz="quarter" idx="12"/>
          </p:nvPr>
        </p:nvSpPr>
        <p:spPr/>
        <p:txBody>
          <a:bodyPr/>
          <a:lstStyle/>
          <a:p>
            <a:r>
              <a:rPr lang="en-US"/>
              <a:t>Builds </a:t>
            </a:r>
            <a:r>
              <a:rPr lang="en-US" b="1"/>
              <a:t>awareness</a:t>
            </a:r>
            <a:r>
              <a:rPr lang="en-US"/>
              <a:t> of available COE services</a:t>
            </a:r>
          </a:p>
          <a:p>
            <a:r>
              <a:rPr lang="en-US"/>
              <a:t>Helps connect individuals to </a:t>
            </a:r>
            <a:r>
              <a:rPr lang="en-US" b="1"/>
              <a:t>enhanced</a:t>
            </a:r>
            <a:r>
              <a:rPr lang="en-US"/>
              <a:t> care management</a:t>
            </a:r>
            <a:endParaRPr lang="en-US" baseline="30000"/>
          </a:p>
          <a:p>
            <a:r>
              <a:rPr lang="en-US" b="1"/>
              <a:t>Strengthens</a:t>
            </a:r>
            <a:r>
              <a:rPr lang="en-US"/>
              <a:t> relationships with referral partners</a:t>
            </a:r>
          </a:p>
          <a:p>
            <a:r>
              <a:rPr lang="en-US"/>
              <a:t>Supports </a:t>
            </a:r>
            <a:r>
              <a:rPr lang="en-US" b="1"/>
              <a:t>workforce</a:t>
            </a:r>
            <a:r>
              <a:rPr lang="en-US"/>
              <a:t> </a:t>
            </a:r>
            <a:r>
              <a:rPr lang="en-US" b="1"/>
              <a:t>recruitment</a:t>
            </a:r>
            <a:r>
              <a:rPr lang="en-US"/>
              <a:t> during staffing shortages</a:t>
            </a:r>
          </a:p>
          <a:p>
            <a:r>
              <a:rPr lang="en-US"/>
              <a:t>Enhances organizational </a:t>
            </a:r>
            <a:r>
              <a:rPr lang="en-US" b="1"/>
              <a:t>credibility</a:t>
            </a:r>
            <a:r>
              <a:rPr lang="en-US"/>
              <a:t> and </a:t>
            </a:r>
            <a:r>
              <a:rPr lang="en-US" b="1"/>
              <a:t>visibility</a:t>
            </a:r>
            <a:endParaRPr lang="en-US" b="1" baseline="30000"/>
          </a:p>
          <a:p>
            <a:r>
              <a:rPr lang="en-US"/>
              <a:t>Helps maintain </a:t>
            </a:r>
            <a:r>
              <a:rPr lang="en-US" b="1"/>
              <a:t>relevance</a:t>
            </a:r>
            <a:r>
              <a:rPr lang="en-US"/>
              <a:t> in an increasingly competitive healthcare environment</a:t>
            </a:r>
          </a:p>
        </p:txBody>
      </p:sp>
    </p:spTree>
    <p:extLst>
      <p:ext uri="{BB962C8B-B14F-4D97-AF65-F5344CB8AC3E}">
        <p14:creationId xmlns:p14="http://schemas.microsoft.com/office/powerpoint/2010/main" val="1540500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6C574F-3099-4936-FB2F-4572E5043097}"/>
              </a:ext>
            </a:extLst>
          </p:cNvPr>
          <p:cNvSpPr>
            <a:spLocks noGrp="1"/>
          </p:cNvSpPr>
          <p:nvPr>
            <p:ph type="title"/>
          </p:nvPr>
        </p:nvSpPr>
        <p:spPr>
          <a:xfrm>
            <a:off x="838200" y="365125"/>
            <a:ext cx="10515600" cy="1325563"/>
          </a:xfrm>
        </p:spPr>
        <p:txBody>
          <a:bodyPr anchor="ctr">
            <a:normAutofit/>
          </a:bodyPr>
          <a:lstStyle/>
          <a:p>
            <a:r>
              <a:rPr lang="en-US"/>
              <a:t>Challenges in Healthcare Marketing</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12" name="Footer Placeholder 4">
            <a:extLst>
              <a:ext uri="{FF2B5EF4-FFF2-40B4-BE49-F238E27FC236}">
                <a16:creationId xmlns:a16="http://schemas.microsoft.com/office/drawing/2014/main" id="{53028CC9-1E60-7071-2E88-34EAE72320E5}"/>
              </a:ext>
            </a:extLst>
          </p:cNvPr>
          <p:cNvSpPr>
            <a:spLocks noGrp="1"/>
          </p:cNvSpPr>
          <p:nvPr>
            <p:ph type="ftr" sz="quarter" idx="11"/>
          </p:nvPr>
        </p:nvSpPr>
        <p:spPr>
          <a:xfrm>
            <a:off x="0" y="6066155"/>
            <a:ext cx="6096000" cy="853440"/>
          </a:xfrm>
        </p:spPr>
        <p:txBody>
          <a:bodyPr lIns="91440" tIns="45720" rIns="91440" bIns="45720" anchor="b">
            <a:normAutofit/>
          </a:bodyPr>
          <a:lstStyle/>
          <a:p>
            <a:pPr>
              <a:spcAft>
                <a:spcPts val="600"/>
              </a:spcAft>
            </a:pPr>
            <a:r>
              <a:rPr lang="en-US" sz="1050" b="1">
                <a:latin typeface="Calibri"/>
                <a:ea typeface="Calibri"/>
                <a:cs typeface="Calibri"/>
              </a:rPr>
              <a:t>(Behavioral Health Partners 2026</a:t>
            </a:r>
            <a:r>
              <a:rPr lang="en-US" sz="1050" b="1" baseline="30000">
                <a:latin typeface="Calibri"/>
                <a:ea typeface="Calibri"/>
                <a:cs typeface="Calibri"/>
              </a:rPr>
              <a:t>1 </a:t>
            </a:r>
            <a:r>
              <a:rPr lang="en-US" sz="1050" b="1">
                <a:latin typeface="Calibri"/>
                <a:ea typeface="Calibri"/>
                <a:cs typeface="Calibri"/>
              </a:rPr>
              <a:t>Roux Advertising 2025</a:t>
            </a:r>
            <a:r>
              <a:rPr lang="en-US" sz="1050" b="1" baseline="30000">
                <a:latin typeface="Calibri"/>
                <a:ea typeface="Calibri"/>
                <a:cs typeface="Calibri"/>
              </a:rPr>
              <a:t>2</a:t>
            </a:r>
            <a:r>
              <a:rPr lang="en-US" sz="1050" b="1">
                <a:latin typeface="Calibri"/>
                <a:ea typeface="Calibri"/>
                <a:cs typeface="Calibri"/>
              </a:rPr>
              <a:t>, PubMed Central 2025</a:t>
            </a:r>
            <a:r>
              <a:rPr lang="en-US" sz="1050" b="1" baseline="30000">
                <a:latin typeface="Calibri"/>
                <a:ea typeface="Calibri"/>
                <a:cs typeface="Calibri"/>
              </a:rPr>
              <a:t>3</a:t>
            </a:r>
            <a:r>
              <a:rPr lang="en-US" sz="1050" b="1">
                <a:latin typeface="Calibri"/>
                <a:ea typeface="Calibri"/>
                <a:cs typeface="Calibri"/>
              </a:rPr>
              <a:t>;TL &amp; Krishna 2025</a:t>
            </a:r>
            <a:r>
              <a:rPr lang="en-US" sz="1050" b="1" baseline="30000">
                <a:latin typeface="Calibri"/>
                <a:ea typeface="Calibri"/>
                <a:cs typeface="Calibri"/>
              </a:rPr>
              <a:t>4</a:t>
            </a:r>
            <a:r>
              <a:rPr lang="en-US" sz="1050" b="1">
                <a:latin typeface="Calibri"/>
                <a:ea typeface="Calibri"/>
                <a:cs typeface="Calibri"/>
              </a:rPr>
              <a:t>)</a:t>
            </a:r>
          </a:p>
        </p:txBody>
      </p:sp>
      <p:sp>
        <p:nvSpPr>
          <p:cNvPr id="4" name="Text Placeholder 3">
            <a:extLst>
              <a:ext uri="{FF2B5EF4-FFF2-40B4-BE49-F238E27FC236}">
                <a16:creationId xmlns:a16="http://schemas.microsoft.com/office/drawing/2014/main" id="{AFEB69C0-0586-C691-DEEF-ACB67703F72F}"/>
              </a:ext>
            </a:extLst>
          </p:cNvPr>
          <p:cNvSpPr>
            <a:spLocks noGrp="1"/>
          </p:cNvSpPr>
          <p:nvPr>
            <p:ph type="body" sz="quarter" idx="12"/>
          </p:nvPr>
        </p:nvSpPr>
        <p:spPr>
          <a:xfrm>
            <a:off x="838200" y="1858434"/>
            <a:ext cx="10515600" cy="3901017"/>
          </a:xfrm>
        </p:spPr>
        <p:txBody>
          <a:bodyPr>
            <a:normAutofit/>
          </a:bodyPr>
          <a:lstStyle/>
          <a:p>
            <a:r>
              <a:rPr lang="en-US" sz="3000">
                <a:latin typeface="Calibri" panose="020F0502020204030204" pitchFamily="34" charset="0"/>
                <a:ea typeface="Calibri" panose="020F0502020204030204" pitchFamily="34" charset="0"/>
                <a:cs typeface="Calibri" panose="020F0502020204030204" pitchFamily="34" charset="0"/>
              </a:rPr>
              <a:t>No </a:t>
            </a:r>
            <a:r>
              <a:rPr lang="en-US" sz="3000" b="1">
                <a:latin typeface="Calibri" panose="020F0502020204030204" pitchFamily="34" charset="0"/>
                <a:ea typeface="Calibri" panose="020F0502020204030204" pitchFamily="34" charset="0"/>
                <a:cs typeface="Calibri" panose="020F0502020204030204" pitchFamily="34" charset="0"/>
              </a:rPr>
              <a:t>standardized</a:t>
            </a:r>
            <a:r>
              <a:rPr lang="en-US" sz="3000">
                <a:latin typeface="Calibri" panose="020F0502020204030204" pitchFamily="34" charset="0"/>
                <a:ea typeface="Calibri" panose="020F0502020204030204" pitchFamily="34" charset="0"/>
                <a:cs typeface="Calibri" panose="020F0502020204030204" pitchFamily="34" charset="0"/>
              </a:rPr>
              <a:t> healthcare marketing approach</a:t>
            </a:r>
            <a:r>
              <a:rPr lang="en-US" sz="3000" baseline="30000">
                <a:latin typeface="Calibri" panose="020F0502020204030204" pitchFamily="34" charset="0"/>
                <a:ea typeface="Calibri" panose="020F0502020204030204" pitchFamily="34" charset="0"/>
                <a:cs typeface="Calibri" panose="020F0502020204030204" pitchFamily="34" charset="0"/>
              </a:rPr>
              <a:t>1</a:t>
            </a:r>
          </a:p>
          <a:p>
            <a:r>
              <a:rPr lang="en-US" sz="3000">
                <a:latin typeface="Calibri" panose="020F0502020204030204" pitchFamily="34" charset="0"/>
                <a:ea typeface="Calibri" panose="020F0502020204030204" pitchFamily="34" charset="0"/>
                <a:cs typeface="Calibri" panose="020F0502020204030204" pitchFamily="34" charset="0"/>
              </a:rPr>
              <a:t>Need for </a:t>
            </a:r>
            <a:r>
              <a:rPr lang="en-US" sz="3000" b="1">
                <a:latin typeface="Calibri" panose="020F0502020204030204" pitchFamily="34" charset="0"/>
                <a:ea typeface="Calibri" panose="020F0502020204030204" pitchFamily="34" charset="0"/>
                <a:cs typeface="Calibri" panose="020F0502020204030204" pitchFamily="34" charset="0"/>
              </a:rPr>
              <a:t>field-specific</a:t>
            </a:r>
            <a:r>
              <a:rPr lang="en-US" sz="3000">
                <a:latin typeface="Calibri" panose="020F0502020204030204" pitchFamily="34" charset="0"/>
                <a:ea typeface="Calibri" panose="020F0502020204030204" pitchFamily="34" charset="0"/>
                <a:cs typeface="Calibri" panose="020F0502020204030204" pitchFamily="34" charset="0"/>
              </a:rPr>
              <a:t> marketing strategies</a:t>
            </a:r>
            <a:r>
              <a:rPr lang="en-US" sz="3000" baseline="30000">
                <a:latin typeface="Calibri" panose="020F0502020204030204" pitchFamily="34" charset="0"/>
                <a:ea typeface="Calibri" panose="020F0502020204030204" pitchFamily="34" charset="0"/>
                <a:cs typeface="Calibri" panose="020F0502020204030204" pitchFamily="34" charset="0"/>
              </a:rPr>
              <a:t>2</a:t>
            </a:r>
          </a:p>
          <a:p>
            <a:r>
              <a:rPr lang="en-US" sz="3000">
                <a:latin typeface="Calibri" panose="020F0502020204030204" pitchFamily="34" charset="0"/>
                <a:ea typeface="Calibri" panose="020F0502020204030204" pitchFamily="34" charset="0"/>
                <a:cs typeface="Calibri" panose="020F0502020204030204" pitchFamily="34" charset="0"/>
              </a:rPr>
              <a:t>Workforce shortages increase </a:t>
            </a:r>
            <a:r>
              <a:rPr lang="en-US" sz="3000" b="1">
                <a:latin typeface="Calibri" panose="020F0502020204030204" pitchFamily="34" charset="0"/>
                <a:ea typeface="Calibri" panose="020F0502020204030204" pitchFamily="34" charset="0"/>
                <a:cs typeface="Calibri" panose="020F0502020204030204" pitchFamily="34" charset="0"/>
              </a:rPr>
              <a:t>recruitment</a:t>
            </a:r>
            <a:r>
              <a:rPr lang="en-US" sz="3000">
                <a:latin typeface="Calibri" panose="020F0502020204030204" pitchFamily="34" charset="0"/>
                <a:ea typeface="Calibri" panose="020F0502020204030204" pitchFamily="34" charset="0"/>
                <a:cs typeface="Calibri" panose="020F0502020204030204" pitchFamily="34" charset="0"/>
              </a:rPr>
              <a:t> challenges</a:t>
            </a:r>
            <a:r>
              <a:rPr lang="en-US" sz="3000" baseline="30000">
                <a:latin typeface="Calibri" panose="020F0502020204030204" pitchFamily="34" charset="0"/>
                <a:ea typeface="Calibri" panose="020F0502020204030204" pitchFamily="34" charset="0"/>
                <a:cs typeface="Calibri" panose="020F0502020204030204" pitchFamily="34" charset="0"/>
              </a:rPr>
              <a:t>3</a:t>
            </a:r>
          </a:p>
          <a:p>
            <a:r>
              <a:rPr lang="en-US" sz="3000">
                <a:latin typeface="Calibri" panose="020F0502020204030204" pitchFamily="34" charset="0"/>
                <a:ea typeface="Calibri" panose="020F0502020204030204" pitchFamily="34" charset="0"/>
                <a:cs typeface="Calibri" panose="020F0502020204030204" pitchFamily="34" charset="0"/>
              </a:rPr>
              <a:t>Reputation and trust influence </a:t>
            </a:r>
            <a:r>
              <a:rPr lang="en-US" sz="3000" b="1">
                <a:latin typeface="Calibri" panose="020F0502020204030204" pitchFamily="34" charset="0"/>
                <a:ea typeface="Calibri" panose="020F0502020204030204" pitchFamily="34" charset="0"/>
                <a:cs typeface="Calibri" panose="020F0502020204030204" pitchFamily="34" charset="0"/>
              </a:rPr>
              <a:t>engagement</a:t>
            </a:r>
            <a:r>
              <a:rPr lang="en-US" sz="3000">
                <a:latin typeface="Calibri" panose="020F0502020204030204" pitchFamily="34" charset="0"/>
                <a:ea typeface="Calibri" panose="020F0502020204030204" pitchFamily="34" charset="0"/>
                <a:cs typeface="Calibri" panose="020F0502020204030204" pitchFamily="34" charset="0"/>
              </a:rPr>
              <a:t> and </a:t>
            </a:r>
            <a:r>
              <a:rPr lang="en-US" sz="3000" b="1">
                <a:latin typeface="Calibri" panose="020F0502020204030204" pitchFamily="34" charset="0"/>
                <a:ea typeface="Calibri" panose="020F0502020204030204" pitchFamily="34" charset="0"/>
                <a:cs typeface="Calibri" panose="020F0502020204030204" pitchFamily="34" charset="0"/>
              </a:rPr>
              <a:t>sustainability</a:t>
            </a:r>
            <a:r>
              <a:rPr lang="en-US" sz="3000" baseline="30000"/>
              <a:t>4</a:t>
            </a:r>
            <a:endParaRPr lang="en-US" sz="3000" b="1" baseline="30000">
              <a:latin typeface="Calibri" panose="020F0502020204030204" pitchFamily="34" charset="0"/>
              <a:ea typeface="Calibri" panose="020F0502020204030204" pitchFamily="34" charset="0"/>
              <a:cs typeface="Calibri" panose="020F0502020204030204" pitchFamily="34" charset="0"/>
            </a:endParaRPr>
          </a:p>
          <a:p>
            <a:r>
              <a:rPr lang="en-US" sz="3000" b="1"/>
              <a:t>Rural</a:t>
            </a:r>
            <a:r>
              <a:rPr lang="en-US" sz="3000"/>
              <a:t> versus </a:t>
            </a:r>
            <a:r>
              <a:rPr lang="en-US" sz="3000" b="1"/>
              <a:t>urban</a:t>
            </a:r>
            <a:r>
              <a:rPr lang="en-US" sz="3000"/>
              <a:t> landscape representation differences</a:t>
            </a:r>
            <a:endParaRPr lang="en-US" sz="3000">
              <a:latin typeface="Calibri" panose="020F0502020204030204" pitchFamily="34" charset="0"/>
              <a:ea typeface="Calibri" panose="020F0502020204030204" pitchFamily="34" charset="0"/>
              <a:cs typeface="Calibri" panose="020F0502020204030204" pitchFamily="34" charset="0"/>
            </a:endParaRPr>
          </a:p>
        </p:txBody>
      </p:sp>
      <p:sp>
        <p:nvSpPr>
          <p:cNvPr id="5" name="Slide Number Placeholder 4" hidden="1">
            <a:extLst>
              <a:ext uri="{FF2B5EF4-FFF2-40B4-BE49-F238E27FC236}">
                <a16:creationId xmlns:a16="http://schemas.microsoft.com/office/drawing/2014/main" id="{8F82D6A8-6767-09EB-79E3-5F68FCB75084}"/>
              </a:ext>
            </a:extLst>
          </p:cNvPr>
          <p:cNvSpPr>
            <a:spLocks noGrp="1"/>
          </p:cNvSpPr>
          <p:nvPr>
            <p:ph type="sldNum" sz="quarter" idx="4294967295"/>
          </p:nvPr>
        </p:nvSpPr>
        <p:spPr>
          <a:xfrm>
            <a:off x="11460476" y="109304"/>
            <a:ext cx="609600" cy="365125"/>
          </a:xfrm>
        </p:spPr>
        <p:txBody>
          <a:bodyPr/>
          <a:lstStyle/>
          <a:p>
            <a:pPr>
              <a:spcAft>
                <a:spcPts val="600"/>
              </a:spcAft>
            </a:pPr>
            <a:r>
              <a:rPr lang="en-US" b="1">
                <a:solidFill>
                  <a:schemeClr val="accent2"/>
                </a:solidFill>
                <a:latin typeface="Arial" panose="020B0604020202020204" pitchFamily="34" charset="0"/>
                <a:cs typeface="Arial" panose="020B0604020202020204" pitchFamily="34" charset="0"/>
              </a:rPr>
              <a:t>Slide </a:t>
            </a:r>
            <a:fld id="{7CD06EFF-F9A5-9E40-A502-3D98189BE54D}" type="slidenum">
              <a:rPr lang="en-US" b="1" smtClean="0">
                <a:solidFill>
                  <a:schemeClr val="accent2"/>
                </a:solidFill>
                <a:latin typeface="Arial" panose="020B0604020202020204" pitchFamily="34" charset="0"/>
                <a:cs typeface="Arial" panose="020B0604020202020204" pitchFamily="34" charset="0"/>
              </a:rPr>
              <a:pPr>
                <a:spcAft>
                  <a:spcPts val="600"/>
                </a:spcAft>
              </a:pPr>
              <a:t>14</a:t>
            </a:fld>
            <a:endParaRPr lang="en-US" b="1">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1337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B66B0-2827-4E78-9C2B-400645633D97}"/>
              </a:ext>
            </a:extLst>
          </p:cNvPr>
          <p:cNvSpPr>
            <a:spLocks noGrp="1"/>
          </p:cNvSpPr>
          <p:nvPr>
            <p:ph type="ctrTitle"/>
          </p:nvPr>
        </p:nvSpPr>
        <p:spPr/>
        <p:txBody>
          <a:bodyPr/>
          <a:lstStyle/>
          <a:p>
            <a:r>
              <a:rPr lang="en-US"/>
              <a:t>Effective and Stigma-Free Marketing</a:t>
            </a:r>
          </a:p>
        </p:txBody>
      </p:sp>
      <p:sp>
        <p:nvSpPr>
          <p:cNvPr id="4" name="Subtitle 3">
            <a:extLst>
              <a:ext uri="{FF2B5EF4-FFF2-40B4-BE49-F238E27FC236}">
                <a16:creationId xmlns:a16="http://schemas.microsoft.com/office/drawing/2014/main" id="{EAFA9649-A208-E9F1-D1DE-B5B326FF2BA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33385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D48D-4E00-722D-D25A-7BE66915299E}"/>
              </a:ext>
            </a:extLst>
          </p:cNvPr>
          <p:cNvSpPr>
            <a:spLocks noGrp="1"/>
          </p:cNvSpPr>
          <p:nvPr>
            <p:ph type="title"/>
          </p:nvPr>
        </p:nvSpPr>
        <p:spPr/>
        <p:txBody>
          <a:bodyPr/>
          <a:lstStyle/>
          <a:p>
            <a:r>
              <a:rPr lang="en-US"/>
              <a:t>Principles of Effective Marketing</a:t>
            </a:r>
          </a:p>
        </p:txBody>
      </p:sp>
      <p:sp>
        <p:nvSpPr>
          <p:cNvPr id="3" name="Footer Placeholder 2">
            <a:extLst>
              <a:ext uri="{FF2B5EF4-FFF2-40B4-BE49-F238E27FC236}">
                <a16:creationId xmlns:a16="http://schemas.microsoft.com/office/drawing/2014/main" id="{8FD6E3E5-B95B-FEEF-06D4-8EEE13E37BC3}"/>
              </a:ext>
            </a:extLst>
          </p:cNvPr>
          <p:cNvSpPr>
            <a:spLocks noGrp="1"/>
          </p:cNvSpPr>
          <p:nvPr>
            <p:ph type="ftr" sz="quarter" idx="11"/>
          </p:nvPr>
        </p:nvSpPr>
        <p:spPr>
          <a:xfrm>
            <a:off x="0" y="6004560"/>
            <a:ext cx="6096000" cy="853440"/>
          </a:xfrm>
        </p:spPr>
        <p:txBody>
          <a:bodyPr/>
          <a:lstStyle/>
          <a:p>
            <a:r>
              <a:rPr lang="en-US">
                <a:latin typeface="Calibri" panose="020F0502020204030204" pitchFamily="34" charset="0"/>
                <a:ea typeface="Calibri" panose="020F0502020204030204" pitchFamily="34" charset="0"/>
                <a:cs typeface="Calibri" panose="020F0502020204030204" pitchFamily="34" charset="0"/>
              </a:rPr>
              <a:t>(Thomas, 2008)</a:t>
            </a: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A649720-981F-84B5-EFA9-14C3B0875B30}"/>
              </a:ext>
            </a:extLst>
          </p:cNvPr>
          <p:cNvSpPr>
            <a:spLocks noGrp="1"/>
          </p:cNvSpPr>
          <p:nvPr>
            <p:ph type="body" sz="quarter" idx="12"/>
          </p:nvPr>
        </p:nvSpPr>
        <p:spPr/>
        <p:txBody>
          <a:bodyPr/>
          <a:lstStyle/>
          <a:p>
            <a:r>
              <a:rPr lang="en-US"/>
              <a:t>Use clear, concise, </a:t>
            </a:r>
            <a:r>
              <a:rPr lang="en-US" b="1"/>
              <a:t>stigma-free</a:t>
            </a:r>
            <a:r>
              <a:rPr lang="en-US"/>
              <a:t> messaging</a:t>
            </a:r>
          </a:p>
          <a:p>
            <a:r>
              <a:rPr lang="en-US"/>
              <a:t>Ensure materials are </a:t>
            </a:r>
            <a:r>
              <a:rPr lang="en-US" b="1"/>
              <a:t>understandable</a:t>
            </a:r>
            <a:r>
              <a:rPr lang="en-US"/>
              <a:t> for different literacy levels</a:t>
            </a:r>
          </a:p>
          <a:p>
            <a:r>
              <a:rPr lang="en-US"/>
              <a:t>Adapt messaging for </a:t>
            </a:r>
            <a:r>
              <a:rPr lang="en-US" b="1"/>
              <a:t>different</a:t>
            </a:r>
            <a:r>
              <a:rPr lang="en-US"/>
              <a:t> audiences</a:t>
            </a:r>
          </a:p>
          <a:p>
            <a:r>
              <a:rPr lang="en-US"/>
              <a:t>Maintain </a:t>
            </a:r>
            <a:r>
              <a:rPr lang="en-US" b="1"/>
              <a:t>consistency</a:t>
            </a:r>
            <a:r>
              <a:rPr lang="en-US"/>
              <a:t> across materials and outreach</a:t>
            </a:r>
          </a:p>
          <a:p>
            <a:r>
              <a:rPr lang="en-US"/>
              <a:t>Highlight compassionate, </a:t>
            </a:r>
            <a:r>
              <a:rPr lang="en-US" b="1"/>
              <a:t>person-centered</a:t>
            </a:r>
            <a:r>
              <a:rPr lang="en-US"/>
              <a:t> care</a:t>
            </a:r>
          </a:p>
          <a:p>
            <a:r>
              <a:rPr lang="en-US"/>
              <a:t>Focus on trust, </a:t>
            </a:r>
            <a:r>
              <a:rPr lang="en-US" b="1"/>
              <a:t>accessibility</a:t>
            </a:r>
            <a:r>
              <a:rPr lang="en-US"/>
              <a:t>, and credibility</a:t>
            </a:r>
          </a:p>
        </p:txBody>
      </p:sp>
    </p:spTree>
    <p:extLst>
      <p:ext uri="{BB962C8B-B14F-4D97-AF65-F5344CB8AC3E}">
        <p14:creationId xmlns:p14="http://schemas.microsoft.com/office/powerpoint/2010/main" val="1443818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88CA-CBDD-F4F2-F3E4-C87F2F0A4867}"/>
              </a:ext>
            </a:extLst>
          </p:cNvPr>
          <p:cNvSpPr>
            <a:spLocks noGrp="1"/>
          </p:cNvSpPr>
          <p:nvPr>
            <p:ph type="title"/>
          </p:nvPr>
        </p:nvSpPr>
        <p:spPr/>
        <p:txBody>
          <a:bodyPr/>
          <a:lstStyle/>
          <a:p>
            <a:r>
              <a:rPr lang="en-US"/>
              <a:t>Stigma as a Barrier to Engagement</a:t>
            </a:r>
          </a:p>
        </p:txBody>
      </p:sp>
      <p:sp>
        <p:nvSpPr>
          <p:cNvPr id="3" name="Footer Placeholder 2">
            <a:extLst>
              <a:ext uri="{FF2B5EF4-FFF2-40B4-BE49-F238E27FC236}">
                <a16:creationId xmlns:a16="http://schemas.microsoft.com/office/drawing/2014/main" id="{2747C682-9BA6-D79E-1DFB-D5D942DCE084}"/>
              </a:ext>
            </a:extLst>
          </p:cNvPr>
          <p:cNvSpPr>
            <a:spLocks noGrp="1"/>
          </p:cNvSpPr>
          <p:nvPr>
            <p:ph type="ftr" sz="quarter" idx="11"/>
          </p:nvPr>
        </p:nvSpPr>
        <p:spPr>
          <a:xfrm>
            <a:off x="0" y="6004560"/>
            <a:ext cx="6096000" cy="853440"/>
          </a:xfrm>
        </p:spPr>
        <p:txBody>
          <a:bodyPr/>
          <a:lstStyle/>
          <a:p>
            <a:r>
              <a:rPr lang="en-US"/>
              <a:t>(Ahad et al., 2023)</a:t>
            </a:r>
            <a:endParaRPr lang="en-US">
              <a:solidFill>
                <a:schemeClr val="tx1"/>
              </a:solidFill>
            </a:endParaRPr>
          </a:p>
        </p:txBody>
      </p:sp>
      <p:sp>
        <p:nvSpPr>
          <p:cNvPr id="4" name="Text Placeholder 3">
            <a:extLst>
              <a:ext uri="{FF2B5EF4-FFF2-40B4-BE49-F238E27FC236}">
                <a16:creationId xmlns:a16="http://schemas.microsoft.com/office/drawing/2014/main" id="{0A233A7B-D7F4-4B92-C249-EF3FFFB1D5B5}"/>
              </a:ext>
            </a:extLst>
          </p:cNvPr>
          <p:cNvSpPr>
            <a:spLocks noGrp="1"/>
          </p:cNvSpPr>
          <p:nvPr>
            <p:ph type="body" sz="quarter" idx="12"/>
          </p:nvPr>
        </p:nvSpPr>
        <p:spPr/>
        <p:txBody>
          <a:bodyPr/>
          <a:lstStyle/>
          <a:p>
            <a:r>
              <a:rPr lang="en-US"/>
              <a:t>Stigma </a:t>
            </a:r>
            <a:r>
              <a:rPr lang="en-US" b="1"/>
              <a:t>reduces</a:t>
            </a:r>
            <a:r>
              <a:rPr lang="en-US"/>
              <a:t> treatment seeking</a:t>
            </a:r>
          </a:p>
          <a:p>
            <a:r>
              <a:rPr lang="en-US"/>
              <a:t>Negative healthcare experiences </a:t>
            </a:r>
            <a:r>
              <a:rPr lang="en-US" b="1"/>
              <a:t>discourage</a:t>
            </a:r>
            <a:r>
              <a:rPr lang="en-US"/>
              <a:t> engagement</a:t>
            </a:r>
          </a:p>
          <a:p>
            <a:r>
              <a:rPr lang="en-US"/>
              <a:t>Provider attitudes </a:t>
            </a:r>
            <a:r>
              <a:rPr lang="en-US" b="1"/>
              <a:t>influence</a:t>
            </a:r>
            <a:r>
              <a:rPr lang="en-US"/>
              <a:t> treatment access</a:t>
            </a:r>
          </a:p>
          <a:p>
            <a:r>
              <a:rPr lang="en-US"/>
              <a:t>Language can </a:t>
            </a:r>
            <a:r>
              <a:rPr lang="en-US" b="1"/>
              <a:t>reinforce</a:t>
            </a:r>
            <a:r>
              <a:rPr lang="en-US"/>
              <a:t> or </a:t>
            </a:r>
            <a:r>
              <a:rPr lang="en-US" b="1"/>
              <a:t>reduce</a:t>
            </a:r>
            <a:r>
              <a:rPr lang="en-US"/>
              <a:t> stigma</a:t>
            </a:r>
          </a:p>
          <a:p>
            <a:r>
              <a:rPr lang="en-US"/>
              <a:t>Trust and </a:t>
            </a:r>
            <a:r>
              <a:rPr lang="en-US" b="1"/>
              <a:t>empathy</a:t>
            </a:r>
            <a:r>
              <a:rPr lang="en-US"/>
              <a:t> improve engagement</a:t>
            </a:r>
          </a:p>
          <a:p>
            <a:endParaRPr lang="en-US"/>
          </a:p>
        </p:txBody>
      </p:sp>
    </p:spTree>
    <p:extLst>
      <p:ext uri="{BB962C8B-B14F-4D97-AF65-F5344CB8AC3E}">
        <p14:creationId xmlns:p14="http://schemas.microsoft.com/office/powerpoint/2010/main" val="1370190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F7E63-071F-5AC8-7D03-2F06819365B5}"/>
              </a:ext>
            </a:extLst>
          </p:cNvPr>
          <p:cNvSpPr>
            <a:spLocks noGrp="1"/>
          </p:cNvSpPr>
          <p:nvPr>
            <p:ph type="title"/>
          </p:nvPr>
        </p:nvSpPr>
        <p:spPr/>
        <p:txBody>
          <a:bodyPr/>
          <a:lstStyle/>
          <a:p>
            <a:r>
              <a:rPr lang="en-US"/>
              <a:t>Implications</a:t>
            </a:r>
            <a:r>
              <a:rPr lang="en-US" b="0"/>
              <a:t>​</a:t>
            </a:r>
            <a:endParaRPr lang="en-US"/>
          </a:p>
        </p:txBody>
      </p:sp>
      <p:sp>
        <p:nvSpPr>
          <p:cNvPr id="3" name="Footer Placeholder 2">
            <a:extLst>
              <a:ext uri="{FF2B5EF4-FFF2-40B4-BE49-F238E27FC236}">
                <a16:creationId xmlns:a16="http://schemas.microsoft.com/office/drawing/2014/main" id="{98E3FBB7-C61F-DF76-9FFB-B0C99E089487}"/>
              </a:ext>
            </a:extLst>
          </p:cNvPr>
          <p:cNvSpPr>
            <a:spLocks noGrp="1"/>
          </p:cNvSpPr>
          <p:nvPr>
            <p:ph type="ftr" sz="quarter" idx="11"/>
          </p:nvPr>
        </p:nvSpPr>
        <p:spPr>
          <a:xfrm>
            <a:off x="0" y="6004560"/>
            <a:ext cx="6096000" cy="853440"/>
          </a:xfrm>
        </p:spPr>
        <p:txBody>
          <a:bodyPr/>
          <a:lstStyle/>
          <a:p>
            <a:r>
              <a:rPr lang="en-US"/>
              <a:t>(Ahad et al., 2023)</a:t>
            </a:r>
            <a:endParaRPr lang="en-US">
              <a:solidFill>
                <a:schemeClr val="tx1"/>
              </a:solidFill>
            </a:endParaRPr>
          </a:p>
        </p:txBody>
      </p:sp>
      <p:sp>
        <p:nvSpPr>
          <p:cNvPr id="4" name="Text Placeholder 3">
            <a:extLst>
              <a:ext uri="{FF2B5EF4-FFF2-40B4-BE49-F238E27FC236}">
                <a16:creationId xmlns:a16="http://schemas.microsoft.com/office/drawing/2014/main" id="{A1896719-0889-6C65-AD96-057B19D19D35}"/>
              </a:ext>
            </a:extLst>
          </p:cNvPr>
          <p:cNvSpPr>
            <a:spLocks noGrp="1"/>
          </p:cNvSpPr>
          <p:nvPr>
            <p:ph type="body" sz="quarter" idx="12"/>
          </p:nvPr>
        </p:nvSpPr>
        <p:spPr>
          <a:xfrm>
            <a:off x="838200" y="1858434"/>
            <a:ext cx="6821384" cy="3901017"/>
          </a:xfrm>
        </p:spPr>
        <p:txBody>
          <a:bodyPr/>
          <a:lstStyle/>
          <a:p>
            <a:pPr fontAlgn="base"/>
            <a:r>
              <a:rPr lang="en-US"/>
              <a:t>Specific words and phrases can be viewed as </a:t>
            </a:r>
            <a:r>
              <a:rPr lang="en-US" b="1"/>
              <a:t>unwelcoming</a:t>
            </a:r>
            <a:r>
              <a:rPr lang="en-US"/>
              <a:t> and have a </a:t>
            </a:r>
            <a:r>
              <a:rPr lang="en-US" b="1"/>
              <a:t>negative impact </a:t>
            </a:r>
            <a:r>
              <a:rPr lang="en-US"/>
              <a:t>on individuals ​</a:t>
            </a:r>
          </a:p>
          <a:p>
            <a:pPr fontAlgn="base"/>
            <a:r>
              <a:rPr lang="en-US"/>
              <a:t>This necessitates very thoughtful consideration of the use of language to enable </a:t>
            </a:r>
            <a:r>
              <a:rPr lang="en-US" b="1"/>
              <a:t>effective engagement</a:t>
            </a:r>
            <a:r>
              <a:rPr lang="en-US"/>
              <a:t>. </a:t>
            </a:r>
          </a:p>
          <a:p>
            <a:endParaRPr lang="en-US"/>
          </a:p>
        </p:txBody>
      </p:sp>
      <p:pic>
        <p:nvPicPr>
          <p:cNvPr id="9" name="Graphic 8" descr="Door Closed with solid fill">
            <a:extLst>
              <a:ext uri="{FF2B5EF4-FFF2-40B4-BE49-F238E27FC236}">
                <a16:creationId xmlns:a16="http://schemas.microsoft.com/office/drawing/2014/main" id="{FE46F040-409C-E5C9-1E24-AFE7392EDA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23711" y="2455155"/>
            <a:ext cx="3230089" cy="2707574"/>
          </a:xfrm>
          <a:prstGeom prst="rect">
            <a:avLst/>
          </a:prstGeom>
        </p:spPr>
      </p:pic>
    </p:spTree>
    <p:extLst>
      <p:ext uri="{BB962C8B-B14F-4D97-AF65-F5344CB8AC3E}">
        <p14:creationId xmlns:p14="http://schemas.microsoft.com/office/powerpoint/2010/main" val="3461667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B7EA5-765E-C1EE-3AD1-F306AADADC92}"/>
              </a:ext>
            </a:extLst>
          </p:cNvPr>
          <p:cNvSpPr>
            <a:spLocks noGrp="1"/>
          </p:cNvSpPr>
          <p:nvPr>
            <p:ph type="title"/>
          </p:nvPr>
        </p:nvSpPr>
        <p:spPr/>
        <p:txBody>
          <a:bodyPr/>
          <a:lstStyle/>
          <a:p>
            <a:r>
              <a:rPr lang="en-US"/>
              <a:t>Stigma and Language</a:t>
            </a:r>
            <a:r>
              <a:rPr lang="en-US" b="0"/>
              <a:t>​</a:t>
            </a:r>
            <a:endParaRPr lang="en-US"/>
          </a:p>
        </p:txBody>
      </p:sp>
      <p:sp>
        <p:nvSpPr>
          <p:cNvPr id="3" name="Footer Placeholder 2">
            <a:extLst>
              <a:ext uri="{FF2B5EF4-FFF2-40B4-BE49-F238E27FC236}">
                <a16:creationId xmlns:a16="http://schemas.microsoft.com/office/drawing/2014/main" id="{D8CC1001-CD47-C6CB-8F07-B184D75FADDA}"/>
              </a:ext>
            </a:extLst>
          </p:cNvPr>
          <p:cNvSpPr>
            <a:spLocks noGrp="1"/>
          </p:cNvSpPr>
          <p:nvPr>
            <p:ph type="ftr" sz="quarter" idx="11"/>
          </p:nvPr>
        </p:nvSpPr>
        <p:spPr>
          <a:xfrm>
            <a:off x="27317" y="6004560"/>
            <a:ext cx="6096000" cy="853440"/>
          </a:xfrm>
        </p:spPr>
        <p:txBody>
          <a:bodyPr lIns="91440" tIns="45720" rIns="91440" bIns="45720" anchor="b"/>
          <a:lstStyle/>
          <a:p>
            <a:r>
              <a:rPr lang="nl-NL" sz="1050"/>
              <a:t>(1. Van Boekel et al., 2013; 2. Kelly et al., 2016)</a:t>
            </a:r>
            <a:endParaRPr lang="en-US" sz="1050">
              <a:solidFill>
                <a:schemeClr val="tx1"/>
              </a:solidFill>
            </a:endParaRPr>
          </a:p>
        </p:txBody>
      </p:sp>
      <p:sp>
        <p:nvSpPr>
          <p:cNvPr id="4" name="Text Placeholder 3">
            <a:extLst>
              <a:ext uri="{FF2B5EF4-FFF2-40B4-BE49-F238E27FC236}">
                <a16:creationId xmlns:a16="http://schemas.microsoft.com/office/drawing/2014/main" id="{AB2C0C8A-07E2-4FFF-B40A-5D9BF48A4013}"/>
              </a:ext>
            </a:extLst>
          </p:cNvPr>
          <p:cNvSpPr>
            <a:spLocks noGrp="1"/>
          </p:cNvSpPr>
          <p:nvPr>
            <p:ph type="body" sz="quarter" idx="12"/>
          </p:nvPr>
        </p:nvSpPr>
        <p:spPr/>
        <p:txBody>
          <a:bodyPr/>
          <a:lstStyle/>
          <a:p>
            <a:pPr fontAlgn="base"/>
            <a:r>
              <a:rPr lang="en-US"/>
              <a:t>Stigma can be perpetuated through </a:t>
            </a:r>
            <a:r>
              <a:rPr lang="en-US" b="1"/>
              <a:t>language</a:t>
            </a:r>
            <a:r>
              <a:rPr lang="en-US"/>
              <a:t>.​</a:t>
            </a:r>
          </a:p>
          <a:p>
            <a:pPr lvl="1" fontAlgn="base"/>
            <a:r>
              <a:rPr lang="en-US"/>
              <a:t>Word choice has a </a:t>
            </a:r>
            <a:r>
              <a:rPr lang="en-US" b="1"/>
              <a:t>measurable effect</a:t>
            </a:r>
            <a:r>
              <a:rPr lang="en-US"/>
              <a:t> on the way that individuals with a substance use disorder (SUD) are perceived.</a:t>
            </a:r>
            <a:r>
              <a:rPr lang="en-US" baseline="30000"/>
              <a:t>1</a:t>
            </a:r>
          </a:p>
          <a:p>
            <a:pPr lvl="1" fontAlgn="base"/>
            <a:r>
              <a:rPr lang="en-US"/>
              <a:t>Using stigmatizing and negative language to describe people with an SUD can </a:t>
            </a:r>
            <a:r>
              <a:rPr lang="en-US" b="1"/>
              <a:t>negatively impact </a:t>
            </a:r>
            <a:r>
              <a:rPr lang="en-US"/>
              <a:t>their physical and mental health.</a:t>
            </a:r>
            <a:r>
              <a:rPr lang="en-US" baseline="30000"/>
              <a:t>2</a:t>
            </a:r>
          </a:p>
          <a:p>
            <a:endParaRPr lang="en-US"/>
          </a:p>
        </p:txBody>
      </p:sp>
    </p:spTree>
    <p:extLst>
      <p:ext uri="{BB962C8B-B14F-4D97-AF65-F5344CB8AC3E}">
        <p14:creationId xmlns:p14="http://schemas.microsoft.com/office/powerpoint/2010/main" val="2905303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B15185-FB6B-4413-9957-D599CC61DDFD}"/>
              </a:ext>
            </a:extLst>
          </p:cNvPr>
          <p:cNvSpPr>
            <a:spLocks noGrp="1"/>
          </p:cNvSpPr>
          <p:nvPr>
            <p:ph type="title"/>
          </p:nvPr>
        </p:nvSpPr>
        <p:spPr/>
        <p:txBody>
          <a:bodyPr/>
          <a:lstStyle/>
          <a:p>
            <a:r>
              <a:rPr lang="en-US" sz="3500" b="1">
                <a:latin typeface="Calibri" panose="020F0502020204030204" pitchFamily="34" charset="0"/>
                <a:ea typeface="Calibri" panose="020F0502020204030204" pitchFamily="34" charset="0"/>
                <a:cs typeface="Calibri" panose="020F0502020204030204" pitchFamily="34" charset="0"/>
              </a:rPr>
              <a:t>Housekeeping</a:t>
            </a:r>
            <a:endParaRPr lang="en-US" sz="3500" b="1">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grpSp>
        <p:nvGrpSpPr>
          <p:cNvPr id="40" name="Group 39">
            <a:extLst>
              <a:ext uri="{FF2B5EF4-FFF2-40B4-BE49-F238E27FC236}">
                <a16:creationId xmlns:a16="http://schemas.microsoft.com/office/drawing/2014/main" id="{C4B7813B-59B3-20C0-E9FE-910EA09DB200}"/>
              </a:ext>
              <a:ext uri="{C183D7F6-B498-43B3-948B-1728B52AA6E4}">
                <adec:decorative xmlns:adec="http://schemas.microsoft.com/office/drawing/2017/decorative" val="1"/>
              </a:ext>
            </a:extLst>
          </p:cNvPr>
          <p:cNvGrpSpPr/>
          <p:nvPr/>
        </p:nvGrpSpPr>
        <p:grpSpPr>
          <a:xfrm>
            <a:off x="575134" y="1828476"/>
            <a:ext cx="2342279" cy="4007925"/>
            <a:chOff x="651933" y="1569275"/>
            <a:chExt cx="2342279" cy="4007925"/>
          </a:xfrm>
        </p:grpSpPr>
        <p:pic>
          <p:nvPicPr>
            <p:cNvPr id="31" name="Content Placeholder 6" descr="Video camera with solid fill">
              <a:extLst>
                <a:ext uri="{FF2B5EF4-FFF2-40B4-BE49-F238E27FC236}">
                  <a16:creationId xmlns:a16="http://schemas.microsoft.com/office/drawing/2014/main" id="{4310124B-86A5-AD54-39EE-EF1140CA52B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05348" y="1569275"/>
              <a:ext cx="2035123" cy="2035122"/>
            </a:xfrm>
            <a:prstGeom prst="rect">
              <a:avLst/>
            </a:prstGeom>
          </p:spPr>
        </p:pic>
        <p:sp>
          <p:nvSpPr>
            <p:cNvPr id="10" name="TextBox 9">
              <a:extLst>
                <a:ext uri="{FF2B5EF4-FFF2-40B4-BE49-F238E27FC236}">
                  <a16:creationId xmlns:a16="http://schemas.microsoft.com/office/drawing/2014/main" id="{5393A0A6-8B48-4D53-8ADE-FD3813A4E9B9}"/>
                </a:ext>
              </a:extLst>
            </p:cNvPr>
            <p:cNvSpPr txBox="1"/>
            <p:nvPr/>
          </p:nvSpPr>
          <p:spPr>
            <a:xfrm>
              <a:off x="651933" y="4192205"/>
              <a:ext cx="2342279" cy="1384995"/>
            </a:xfrm>
            <a:prstGeom prst="rect">
              <a:avLst/>
            </a:prstGeom>
            <a:noFill/>
          </p:spPr>
          <p:txBody>
            <a:bodyPr wrap="square" lIns="91440" tIns="45720" rIns="91440" bIns="45720" rtlCol="0" anchor="t">
              <a:normAutofit fontScale="92500" lnSpcReduction="10000"/>
            </a:bodyPr>
            <a:lstStyle/>
            <a:p>
              <a:pPr algn="ctr" defTabSz="457189">
                <a:defRPr/>
              </a:pPr>
              <a:r>
                <a:rPr lang="en-US" sz="2400">
                  <a:solidFill>
                    <a:srgbClr val="003594"/>
                  </a:solidFill>
                  <a:latin typeface="Calibri" panose="020F0502020204030204"/>
                </a:rPr>
                <a:t>This session is being recorded to </a:t>
              </a:r>
              <a:r>
                <a:rPr lang="en-US" sz="2400" b="1">
                  <a:solidFill>
                    <a:srgbClr val="003594"/>
                  </a:solidFill>
                  <a:latin typeface="Calibri" panose="020F0502020204030204"/>
                </a:rPr>
                <a:t>Tomorrow’s Healthcare</a:t>
              </a:r>
              <a:r>
                <a:rPr lang="en-US" sz="2400">
                  <a:solidFill>
                    <a:srgbClr val="003594"/>
                  </a:solidFill>
                  <a:latin typeface="Calibri" panose="020F0502020204030204"/>
                </a:rPr>
                <a:t>.</a:t>
              </a:r>
            </a:p>
          </p:txBody>
        </p:sp>
      </p:grpSp>
      <p:grpSp>
        <p:nvGrpSpPr>
          <p:cNvPr id="41" name="Group 40">
            <a:extLst>
              <a:ext uri="{FF2B5EF4-FFF2-40B4-BE49-F238E27FC236}">
                <a16:creationId xmlns:a16="http://schemas.microsoft.com/office/drawing/2014/main" id="{B3475056-7B71-6276-82FD-64BDAA71D982}"/>
              </a:ext>
              <a:ext uri="{C183D7F6-B498-43B3-948B-1728B52AA6E4}">
                <adec:decorative xmlns:adec="http://schemas.microsoft.com/office/drawing/2017/decorative" val="1"/>
              </a:ext>
            </a:extLst>
          </p:cNvPr>
          <p:cNvGrpSpPr/>
          <p:nvPr/>
        </p:nvGrpSpPr>
        <p:grpSpPr>
          <a:xfrm>
            <a:off x="3268884" y="1894482"/>
            <a:ext cx="2468505" cy="4126585"/>
            <a:chOff x="3345682" y="1635280"/>
            <a:chExt cx="2468505" cy="4126586"/>
          </a:xfrm>
        </p:grpSpPr>
        <p:pic>
          <p:nvPicPr>
            <p:cNvPr id="12" name="Content Placeholder 6" descr="Employee badge with solid fill">
              <a:extLst>
                <a:ext uri="{FF2B5EF4-FFF2-40B4-BE49-F238E27FC236}">
                  <a16:creationId xmlns:a16="http://schemas.microsoft.com/office/drawing/2014/main" id="{44ED6444-2408-4C48-8EBF-AA7CC3B9BAD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577834" y="1635280"/>
              <a:ext cx="1978759" cy="1978759"/>
            </a:xfrm>
            <a:prstGeom prst="rect">
              <a:avLst/>
            </a:prstGeom>
          </p:spPr>
        </p:pic>
        <p:sp>
          <p:nvSpPr>
            <p:cNvPr id="18" name="TextBox 17">
              <a:extLst>
                <a:ext uri="{FF2B5EF4-FFF2-40B4-BE49-F238E27FC236}">
                  <a16:creationId xmlns:a16="http://schemas.microsoft.com/office/drawing/2014/main" id="{68B5132E-EB8B-449B-ADCA-4FA2A193C858}"/>
                </a:ext>
              </a:extLst>
            </p:cNvPr>
            <p:cNvSpPr txBox="1"/>
            <p:nvPr/>
          </p:nvSpPr>
          <p:spPr>
            <a:xfrm>
              <a:off x="3345682" y="4192206"/>
              <a:ext cx="2468505" cy="1569660"/>
            </a:xfrm>
            <a:prstGeom prst="rect">
              <a:avLst/>
            </a:prstGeom>
            <a:noFill/>
          </p:spPr>
          <p:txBody>
            <a:bodyPr wrap="square" lIns="91440" tIns="45720" rIns="91440" bIns="45720" rtlCol="0" anchor="t">
              <a:spAutoFit/>
            </a:bodyPr>
            <a:lstStyle/>
            <a:p>
              <a:pPr algn="ctr" defTabSz="457189">
                <a:defRPr/>
              </a:pPr>
              <a:r>
                <a:rPr lang="en-US" sz="2400">
                  <a:solidFill>
                    <a:srgbClr val="003594"/>
                  </a:solidFill>
                  <a:latin typeface="Calibri" panose="020F0502020204030204"/>
                </a:rPr>
                <a:t>If you used a forwarded link, we need your </a:t>
              </a:r>
              <a:r>
                <a:rPr lang="en-US" sz="2400" b="1">
                  <a:solidFill>
                    <a:srgbClr val="003594"/>
                  </a:solidFill>
                  <a:latin typeface="Calibri" panose="020F0502020204030204"/>
                </a:rPr>
                <a:t>email address</a:t>
              </a:r>
              <a:r>
                <a:rPr lang="en-US" sz="2400">
                  <a:solidFill>
                    <a:srgbClr val="003594"/>
                  </a:solidFill>
                  <a:latin typeface="Calibri" panose="020F0502020204030204"/>
                </a:rPr>
                <a:t>.</a:t>
              </a:r>
            </a:p>
          </p:txBody>
        </p:sp>
      </p:grpSp>
      <p:grpSp>
        <p:nvGrpSpPr>
          <p:cNvPr id="42" name="Group 41">
            <a:extLst>
              <a:ext uri="{FF2B5EF4-FFF2-40B4-BE49-F238E27FC236}">
                <a16:creationId xmlns:a16="http://schemas.microsoft.com/office/drawing/2014/main" id="{434840D9-6FDF-7990-423E-8FFFB51154CE}"/>
              </a:ext>
              <a:ext uri="{C183D7F6-B498-43B3-948B-1728B52AA6E4}">
                <adec:decorative xmlns:adec="http://schemas.microsoft.com/office/drawing/2017/decorative" val="1"/>
              </a:ext>
            </a:extLst>
          </p:cNvPr>
          <p:cNvGrpSpPr/>
          <p:nvPr/>
        </p:nvGrpSpPr>
        <p:grpSpPr>
          <a:xfrm>
            <a:off x="6064111" y="1890074"/>
            <a:ext cx="2645079" cy="3761663"/>
            <a:chOff x="6140910" y="1630872"/>
            <a:chExt cx="2645079" cy="3761663"/>
          </a:xfrm>
        </p:grpSpPr>
        <p:sp>
          <p:nvSpPr>
            <p:cNvPr id="19" name="TextBox 18">
              <a:extLst>
                <a:ext uri="{FF2B5EF4-FFF2-40B4-BE49-F238E27FC236}">
                  <a16:creationId xmlns:a16="http://schemas.microsoft.com/office/drawing/2014/main" id="{E6C99B87-2966-4A4F-A272-EB1C2D7A7284}"/>
                </a:ext>
              </a:extLst>
            </p:cNvPr>
            <p:cNvSpPr txBox="1"/>
            <p:nvPr/>
          </p:nvSpPr>
          <p:spPr>
            <a:xfrm>
              <a:off x="6165657" y="4192206"/>
              <a:ext cx="2620332" cy="1200329"/>
            </a:xfrm>
            <a:prstGeom prst="rect">
              <a:avLst/>
            </a:prstGeom>
            <a:noFill/>
          </p:spPr>
          <p:txBody>
            <a:bodyPr wrap="square" lIns="91440" tIns="45720" rIns="91440" bIns="45720" rtlCol="0" anchor="t">
              <a:spAutoFit/>
            </a:bodyPr>
            <a:lstStyle/>
            <a:p>
              <a:pPr algn="ctr" defTabSz="457189">
                <a:defRPr/>
              </a:pPr>
              <a:r>
                <a:rPr lang="en-US" sz="2400">
                  <a:solidFill>
                    <a:srgbClr val="003594"/>
                  </a:solidFill>
                  <a:latin typeface="Calibri" panose="020F0502020204030204"/>
                </a:rPr>
                <a:t>Pose questions in the chat to</a:t>
              </a:r>
              <a:br>
                <a:rPr lang="en-US" sz="2400">
                  <a:solidFill>
                    <a:srgbClr val="003594"/>
                  </a:solidFill>
                  <a:latin typeface="Calibri" panose="020F0502020204030204"/>
                </a:rPr>
              </a:br>
              <a:r>
                <a:rPr lang="en-US" sz="2400">
                  <a:solidFill>
                    <a:srgbClr val="003594"/>
                  </a:solidFill>
                  <a:latin typeface="Calibri" panose="020F0502020204030204"/>
                </a:rPr>
                <a:t>“</a:t>
              </a:r>
              <a:r>
                <a:rPr lang="en-US" sz="2400" b="1">
                  <a:solidFill>
                    <a:srgbClr val="003594"/>
                  </a:solidFill>
                  <a:latin typeface="Calibri" panose="020F0502020204030204"/>
                </a:rPr>
                <a:t>Everyone”</a:t>
              </a:r>
              <a:r>
                <a:rPr lang="en-US" sz="2400">
                  <a:solidFill>
                    <a:srgbClr val="003594"/>
                  </a:solidFill>
                  <a:latin typeface="Calibri" panose="020F0502020204030204"/>
                </a:rPr>
                <a:t>.</a:t>
              </a:r>
            </a:p>
          </p:txBody>
        </p:sp>
        <p:pic>
          <p:nvPicPr>
            <p:cNvPr id="21" name="Content Placeholder 6">
              <a:extLst>
                <a:ext uri="{FF2B5EF4-FFF2-40B4-BE49-F238E27FC236}">
                  <a16:creationId xmlns:a16="http://schemas.microsoft.com/office/drawing/2014/main" id="{764A6290-02BB-41A6-8DC6-53BB289FC59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140910" y="1630872"/>
              <a:ext cx="2246600" cy="2246600"/>
            </a:xfrm>
            <a:prstGeom prst="rect">
              <a:avLst/>
            </a:prstGeom>
          </p:spPr>
        </p:pic>
      </p:grpSp>
      <p:sp>
        <p:nvSpPr>
          <p:cNvPr id="35" name="TextBox 34">
            <a:extLst>
              <a:ext uri="{FF2B5EF4-FFF2-40B4-BE49-F238E27FC236}">
                <a16:creationId xmlns:a16="http://schemas.microsoft.com/office/drawing/2014/main" id="{C419E2BE-6513-CF54-27AA-9B3B0DC6FDE5}"/>
              </a:ext>
            </a:extLst>
          </p:cNvPr>
          <p:cNvSpPr txBox="1"/>
          <p:nvPr/>
        </p:nvSpPr>
        <p:spPr>
          <a:xfrm>
            <a:off x="9137458" y="4192205"/>
            <a:ext cx="2396615" cy="1200329"/>
          </a:xfrm>
          <a:prstGeom prst="rect">
            <a:avLst/>
          </a:prstGeom>
          <a:noFill/>
        </p:spPr>
        <p:txBody>
          <a:bodyPr wrap="square" rtlCol="0">
            <a:spAutoFit/>
          </a:bodyPr>
          <a:lstStyle/>
          <a:p>
            <a:pPr algn="ctr" defTabSz="457189">
              <a:defRPr/>
            </a:pPr>
            <a:r>
              <a:rPr lang="en-US" sz="2400">
                <a:solidFill>
                  <a:srgbClr val="003594"/>
                </a:solidFill>
                <a:latin typeface="Calibri" panose="020F0502020204030204"/>
              </a:rPr>
              <a:t>Please complete the post-session </a:t>
            </a:r>
            <a:r>
              <a:rPr lang="en-US" sz="2400" b="1">
                <a:solidFill>
                  <a:srgbClr val="003594"/>
                </a:solidFill>
                <a:latin typeface="Calibri" panose="020F0502020204030204"/>
              </a:rPr>
              <a:t>evaluation</a:t>
            </a:r>
            <a:r>
              <a:rPr lang="en-US" sz="2400">
                <a:solidFill>
                  <a:srgbClr val="003594"/>
                </a:solidFill>
                <a:latin typeface="Calibri" panose="020F0502020204030204"/>
              </a:rPr>
              <a:t>.</a:t>
            </a:r>
          </a:p>
        </p:txBody>
      </p:sp>
      <p:grpSp>
        <p:nvGrpSpPr>
          <p:cNvPr id="39" name="Group 38">
            <a:extLst>
              <a:ext uri="{FF2B5EF4-FFF2-40B4-BE49-F238E27FC236}">
                <a16:creationId xmlns:a16="http://schemas.microsoft.com/office/drawing/2014/main" id="{C6FF0FB0-8B58-F589-18EE-A1D983DF060C}"/>
              </a:ext>
              <a:ext uri="{C183D7F6-B498-43B3-948B-1728B52AA6E4}">
                <adec:decorative xmlns:adec="http://schemas.microsoft.com/office/drawing/2017/decorative" val="1"/>
              </a:ext>
            </a:extLst>
          </p:cNvPr>
          <p:cNvGrpSpPr/>
          <p:nvPr/>
        </p:nvGrpSpPr>
        <p:grpSpPr>
          <a:xfrm>
            <a:off x="8933472" y="1890072"/>
            <a:ext cx="2246600" cy="7185024"/>
            <a:chOff x="9207502" y="1935673"/>
            <a:chExt cx="2246600" cy="7185024"/>
          </a:xfrm>
        </p:grpSpPr>
        <p:pic>
          <p:nvPicPr>
            <p:cNvPr id="37" name="Content Placeholder 6" descr="Clipboard Partially Checked with solid fill">
              <a:extLst>
                <a:ext uri="{FF2B5EF4-FFF2-40B4-BE49-F238E27FC236}">
                  <a16:creationId xmlns:a16="http://schemas.microsoft.com/office/drawing/2014/main" id="{05A72989-59C7-A5D3-A7AA-07DC0FC543F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207502" y="1935673"/>
              <a:ext cx="2246600" cy="2246600"/>
            </a:xfrm>
            <a:prstGeom prst="rect">
              <a:avLst/>
            </a:prstGeom>
          </p:spPr>
        </p:pic>
        <p:pic>
          <p:nvPicPr>
            <p:cNvPr id="38" name="Graphic 37" descr="Checkbox Checked with solid fill">
              <a:extLst>
                <a:ext uri="{FF2B5EF4-FFF2-40B4-BE49-F238E27FC236}">
                  <a16:creationId xmlns:a16="http://schemas.microsoft.com/office/drawing/2014/main" id="{E4FFEECB-3420-0342-34ED-3052EE157FBD}"/>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772500" y="7599707"/>
              <a:ext cx="1520990" cy="1520990"/>
            </a:xfrm>
            <a:prstGeom prst="rect">
              <a:avLst/>
            </a:prstGeom>
            <a:effectLst>
              <a:outerShdw blurRad="50800" dist="38100" dir="2700000" algn="tl" rotWithShape="0">
                <a:prstClr val="black">
                  <a:alpha val="40000"/>
                </a:prstClr>
              </a:outerShdw>
            </a:effectLst>
          </p:spPr>
        </p:pic>
      </p:grpSp>
    </p:spTree>
    <p:custDataLst>
      <p:tags r:id="rId1"/>
    </p:custDataLst>
    <p:extLst>
      <p:ext uri="{BB962C8B-B14F-4D97-AF65-F5344CB8AC3E}">
        <p14:creationId xmlns:p14="http://schemas.microsoft.com/office/powerpoint/2010/main" val="2856887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BFE6E-D42A-5A38-EA4E-5EDA9E89B48E}"/>
              </a:ext>
            </a:extLst>
          </p:cNvPr>
          <p:cNvSpPr>
            <a:spLocks noGrp="1"/>
          </p:cNvSpPr>
          <p:nvPr>
            <p:ph type="title"/>
          </p:nvPr>
        </p:nvSpPr>
        <p:spPr>
          <a:xfrm>
            <a:off x="329241" y="160928"/>
            <a:ext cx="10515600" cy="1325563"/>
          </a:xfrm>
        </p:spPr>
        <p:txBody>
          <a:bodyPr/>
          <a:lstStyle/>
          <a:p>
            <a:r>
              <a:rPr lang="en-US"/>
              <a:t>The Power of Language</a:t>
            </a:r>
          </a:p>
        </p:txBody>
      </p:sp>
      <p:sp>
        <p:nvSpPr>
          <p:cNvPr id="3" name="Footer Placeholder 2">
            <a:extLst>
              <a:ext uri="{FF2B5EF4-FFF2-40B4-BE49-F238E27FC236}">
                <a16:creationId xmlns:a16="http://schemas.microsoft.com/office/drawing/2014/main" id="{9424FA3F-5AC0-F73D-05D3-5412898AF39E}"/>
              </a:ext>
            </a:extLst>
          </p:cNvPr>
          <p:cNvSpPr>
            <a:spLocks noGrp="1"/>
          </p:cNvSpPr>
          <p:nvPr>
            <p:ph type="ftr" sz="quarter" idx="11"/>
          </p:nvPr>
        </p:nvSpPr>
        <p:spPr>
          <a:xfrm>
            <a:off x="0" y="6004560"/>
            <a:ext cx="6096000" cy="853440"/>
          </a:xfrm>
        </p:spPr>
        <p:txBody>
          <a:bodyPr/>
          <a:lstStyle/>
          <a:p>
            <a:r>
              <a:rPr lang="en-US"/>
              <a:t>(PRO A, n.d.)</a:t>
            </a:r>
            <a:endParaRPr lang="en-US">
              <a:solidFill>
                <a:schemeClr val="tx1"/>
              </a:solidFill>
            </a:endParaRPr>
          </a:p>
        </p:txBody>
      </p:sp>
      <p:grpSp>
        <p:nvGrpSpPr>
          <p:cNvPr id="5" name="Group 4">
            <a:extLst>
              <a:ext uri="{FF2B5EF4-FFF2-40B4-BE49-F238E27FC236}">
                <a16:creationId xmlns:a16="http://schemas.microsoft.com/office/drawing/2014/main" id="{55B5CC85-A0E7-4F8F-4F78-5D2553D714F9}"/>
              </a:ext>
            </a:extLst>
          </p:cNvPr>
          <p:cNvGrpSpPr/>
          <p:nvPr/>
        </p:nvGrpSpPr>
        <p:grpSpPr>
          <a:xfrm>
            <a:off x="329241" y="949599"/>
            <a:ext cx="11394057" cy="4924990"/>
            <a:chOff x="824227" y="792664"/>
            <a:chExt cx="10742229" cy="4194846"/>
          </a:xfrm>
        </p:grpSpPr>
        <p:pic>
          <p:nvPicPr>
            <p:cNvPr id="6" name="Content Placeholder 5" descr="A picture containing diagram  Description automatically generated">
              <a:extLst>
                <a:ext uri="{FF2B5EF4-FFF2-40B4-BE49-F238E27FC236}">
                  <a16:creationId xmlns:a16="http://schemas.microsoft.com/office/drawing/2014/main" id="{09E59BF2-F30C-FE30-67A3-F2C35504E45C}"/>
                </a:ext>
              </a:extLst>
            </p:cNvPr>
            <p:cNvPicPr>
              <a:picLocks noChangeAspect="1"/>
            </p:cNvPicPr>
            <p:nvPr/>
          </p:nvPicPr>
          <p:blipFill rotWithShape="1">
            <a:blip r:embed="rId3"/>
            <a:srcRect l="1084" t="-16260" r="1546" b="85705"/>
            <a:stretch/>
          </p:blipFill>
          <p:spPr>
            <a:xfrm>
              <a:off x="6711740" y="792664"/>
              <a:ext cx="4854716" cy="1971534"/>
            </a:xfrm>
            <a:prstGeom prst="rect">
              <a:avLst/>
            </a:prstGeom>
          </p:spPr>
        </p:pic>
        <p:pic>
          <p:nvPicPr>
            <p:cNvPr id="7" name="Content Placeholder 5" descr="A picture containing diagram  Description automatically generated">
              <a:extLst>
                <a:ext uri="{FF2B5EF4-FFF2-40B4-BE49-F238E27FC236}">
                  <a16:creationId xmlns:a16="http://schemas.microsoft.com/office/drawing/2014/main" id="{1DEA35D0-744B-2307-DABE-995AEC45F978}"/>
                </a:ext>
              </a:extLst>
            </p:cNvPr>
            <p:cNvPicPr>
              <a:picLocks noChangeAspect="1"/>
            </p:cNvPicPr>
            <p:nvPr/>
          </p:nvPicPr>
          <p:blipFill rotWithShape="1">
            <a:blip r:embed="rId3"/>
            <a:srcRect r="1084" b="54684"/>
            <a:stretch/>
          </p:blipFill>
          <p:spPr>
            <a:xfrm>
              <a:off x="824227" y="1942674"/>
              <a:ext cx="5135738" cy="3044836"/>
            </a:xfrm>
            <a:prstGeom prst="rect">
              <a:avLst/>
            </a:prstGeom>
          </p:spPr>
        </p:pic>
        <p:pic>
          <p:nvPicPr>
            <p:cNvPr id="8" name="Content Placeholder 5" descr="A picture containing diagram  Description automatically generated">
              <a:extLst>
                <a:ext uri="{FF2B5EF4-FFF2-40B4-BE49-F238E27FC236}">
                  <a16:creationId xmlns:a16="http://schemas.microsoft.com/office/drawing/2014/main" id="{20647E2F-2B7A-C693-D3BF-A145521B8EAE}"/>
                </a:ext>
              </a:extLst>
            </p:cNvPr>
            <p:cNvPicPr>
              <a:picLocks noChangeAspect="1"/>
            </p:cNvPicPr>
            <p:nvPr/>
          </p:nvPicPr>
          <p:blipFill rotWithShape="1">
            <a:blip r:embed="rId3"/>
            <a:srcRect t="45202" r="2629" b="21410"/>
            <a:stretch/>
          </p:blipFill>
          <p:spPr>
            <a:xfrm>
              <a:off x="6443416" y="2714174"/>
              <a:ext cx="5123040" cy="2273336"/>
            </a:xfrm>
            <a:prstGeom prst="rect">
              <a:avLst/>
            </a:prstGeom>
          </p:spPr>
        </p:pic>
      </p:grpSp>
      <p:sp>
        <p:nvSpPr>
          <p:cNvPr id="9" name="Rectangle 8">
            <a:extLst>
              <a:ext uri="{FF2B5EF4-FFF2-40B4-BE49-F238E27FC236}">
                <a16:creationId xmlns:a16="http://schemas.microsoft.com/office/drawing/2014/main" id="{61CC6D65-D1C4-D882-614B-9C9F40A64332}"/>
              </a:ext>
            </a:extLst>
          </p:cNvPr>
          <p:cNvSpPr/>
          <p:nvPr/>
        </p:nvSpPr>
        <p:spPr>
          <a:xfrm>
            <a:off x="468702" y="2629350"/>
            <a:ext cx="1935678" cy="8534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BDF945B-9FB3-FDD4-3905-EF707F7FB27A}"/>
              </a:ext>
            </a:extLst>
          </p:cNvPr>
          <p:cNvSpPr/>
          <p:nvPr/>
        </p:nvSpPr>
        <p:spPr>
          <a:xfrm>
            <a:off x="6289397" y="2123578"/>
            <a:ext cx="2159241" cy="10812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9545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606D-089C-142B-739A-0057038DF601}"/>
              </a:ext>
            </a:extLst>
          </p:cNvPr>
          <p:cNvSpPr>
            <a:spLocks noGrp="1"/>
          </p:cNvSpPr>
          <p:nvPr>
            <p:ph type="title"/>
          </p:nvPr>
        </p:nvSpPr>
        <p:spPr>
          <a:xfrm>
            <a:off x="311989" y="97706"/>
            <a:ext cx="10515600" cy="1325563"/>
          </a:xfrm>
        </p:spPr>
        <p:txBody>
          <a:bodyPr anchor="ctr">
            <a:normAutofit/>
          </a:bodyPr>
          <a:lstStyle/>
          <a:p>
            <a:r>
              <a:rPr lang="en-US"/>
              <a:t>Know Your Audience</a:t>
            </a:r>
          </a:p>
        </p:txBody>
      </p:sp>
      <p:sp>
        <p:nvSpPr>
          <p:cNvPr id="4" name="Text Placeholder 3">
            <a:extLst>
              <a:ext uri="{FF2B5EF4-FFF2-40B4-BE49-F238E27FC236}">
                <a16:creationId xmlns:a16="http://schemas.microsoft.com/office/drawing/2014/main" id="{F7533F03-9CB5-72C0-9BE9-AB14D9725B5E}"/>
              </a:ext>
            </a:extLst>
          </p:cNvPr>
          <p:cNvSpPr>
            <a:spLocks noGrp="1"/>
          </p:cNvSpPr>
          <p:nvPr>
            <p:ph sz="half" idx="1"/>
          </p:nvPr>
        </p:nvSpPr>
        <p:spPr>
          <a:xfrm>
            <a:off x="129395" y="1825624"/>
            <a:ext cx="6333445" cy="4532043"/>
          </a:xfrm>
        </p:spPr>
        <p:txBody>
          <a:bodyPr>
            <a:normAutofit fontScale="92500" lnSpcReduction="10000"/>
          </a:bodyPr>
          <a:lstStyle/>
          <a:p>
            <a:r>
              <a:rPr lang="en-US" sz="2000"/>
              <a:t>People </a:t>
            </a:r>
            <a:r>
              <a:rPr lang="en-US" sz="2000" b="1"/>
              <a:t>seeking</a:t>
            </a:r>
            <a:r>
              <a:rPr lang="en-US" sz="2000"/>
              <a:t> help </a:t>
            </a:r>
          </a:p>
          <a:p>
            <a:pPr lvl="1"/>
            <a:r>
              <a:rPr lang="en-US" sz="2000">
                <a:solidFill>
                  <a:srgbClr val="003594"/>
                </a:solidFill>
              </a:rPr>
              <a:t>Who: individuals at </a:t>
            </a:r>
            <a:r>
              <a:rPr lang="en-US" sz="2000" b="1">
                <a:solidFill>
                  <a:srgbClr val="003594"/>
                </a:solidFill>
              </a:rPr>
              <a:t>various</a:t>
            </a:r>
            <a:r>
              <a:rPr lang="en-US" sz="2000">
                <a:solidFill>
                  <a:srgbClr val="003594"/>
                </a:solidFill>
              </a:rPr>
              <a:t> stages of readiness </a:t>
            </a:r>
          </a:p>
          <a:p>
            <a:pPr lvl="1"/>
            <a:r>
              <a:rPr lang="en-US" sz="2000">
                <a:solidFill>
                  <a:srgbClr val="003594"/>
                </a:solidFill>
              </a:rPr>
              <a:t>Need: hope, </a:t>
            </a:r>
            <a:r>
              <a:rPr lang="en-US" sz="2000" b="1">
                <a:solidFill>
                  <a:srgbClr val="003594"/>
                </a:solidFill>
              </a:rPr>
              <a:t>simplicity</a:t>
            </a:r>
            <a:r>
              <a:rPr lang="en-US" sz="2000">
                <a:solidFill>
                  <a:srgbClr val="003594"/>
                </a:solidFill>
              </a:rPr>
              <a:t>, zero judgment </a:t>
            </a:r>
          </a:p>
          <a:p>
            <a:r>
              <a:rPr lang="en-US" sz="2000"/>
              <a:t>Families &amp; loved ones </a:t>
            </a:r>
          </a:p>
          <a:p>
            <a:pPr lvl="1"/>
            <a:r>
              <a:rPr lang="en-US" sz="2000">
                <a:solidFill>
                  <a:srgbClr val="003594"/>
                </a:solidFill>
              </a:rPr>
              <a:t>Who: individuals </a:t>
            </a:r>
            <a:r>
              <a:rPr lang="en-US" sz="2000" b="1">
                <a:solidFill>
                  <a:srgbClr val="003594"/>
                </a:solidFill>
              </a:rPr>
              <a:t>close</a:t>
            </a:r>
            <a:r>
              <a:rPr lang="en-US" sz="2000">
                <a:solidFill>
                  <a:srgbClr val="003594"/>
                </a:solidFill>
              </a:rPr>
              <a:t> to potential or current clientele </a:t>
            </a:r>
          </a:p>
          <a:p>
            <a:pPr lvl="1"/>
            <a:r>
              <a:rPr lang="en-US" sz="2000">
                <a:solidFill>
                  <a:srgbClr val="003594"/>
                </a:solidFill>
              </a:rPr>
              <a:t>Need: guidance, empathy, </a:t>
            </a:r>
            <a:r>
              <a:rPr lang="en-US" sz="2000" b="1">
                <a:solidFill>
                  <a:srgbClr val="003594"/>
                </a:solidFill>
              </a:rPr>
              <a:t>actionable</a:t>
            </a:r>
            <a:r>
              <a:rPr lang="en-US" sz="2000">
                <a:solidFill>
                  <a:srgbClr val="003594"/>
                </a:solidFill>
              </a:rPr>
              <a:t> next steps </a:t>
            </a:r>
          </a:p>
          <a:p>
            <a:r>
              <a:rPr lang="en-US" sz="2000"/>
              <a:t>Referring providers </a:t>
            </a:r>
          </a:p>
          <a:p>
            <a:pPr lvl="1"/>
            <a:r>
              <a:rPr lang="en-US" sz="2000">
                <a:solidFill>
                  <a:srgbClr val="003594"/>
                </a:solidFill>
              </a:rPr>
              <a:t>Who: PCPs, EDs, therapists, clinical social workers</a:t>
            </a:r>
          </a:p>
          <a:p>
            <a:pPr lvl="1"/>
            <a:r>
              <a:rPr lang="en-US" sz="2000">
                <a:solidFill>
                  <a:srgbClr val="003594"/>
                </a:solidFill>
              </a:rPr>
              <a:t>Need: clinical credibility, warm-handoffs, </a:t>
            </a:r>
            <a:r>
              <a:rPr lang="en-US" sz="2000" b="1">
                <a:solidFill>
                  <a:srgbClr val="003594"/>
                </a:solidFill>
              </a:rPr>
              <a:t>clear referral pathways </a:t>
            </a:r>
          </a:p>
          <a:p>
            <a:r>
              <a:rPr lang="en-US" sz="2000"/>
              <a:t>Community </a:t>
            </a:r>
          </a:p>
          <a:p>
            <a:pPr lvl="1"/>
            <a:r>
              <a:rPr lang="en-US" sz="2000">
                <a:solidFill>
                  <a:srgbClr val="003594"/>
                </a:solidFill>
              </a:rPr>
              <a:t>Who: employers, faith communities</a:t>
            </a:r>
          </a:p>
          <a:p>
            <a:pPr lvl="1"/>
            <a:r>
              <a:rPr lang="en-US" sz="2000">
                <a:solidFill>
                  <a:srgbClr val="003594"/>
                </a:solidFill>
              </a:rPr>
              <a:t>Need: outcomes, </a:t>
            </a:r>
            <a:r>
              <a:rPr lang="en-US" sz="2000" b="1">
                <a:solidFill>
                  <a:srgbClr val="003594"/>
                </a:solidFill>
              </a:rPr>
              <a:t>data</a:t>
            </a:r>
            <a:r>
              <a:rPr lang="en-US" sz="2000">
                <a:solidFill>
                  <a:srgbClr val="003594"/>
                </a:solidFill>
              </a:rPr>
              <a:t>, community impact stories </a:t>
            </a:r>
          </a:p>
        </p:txBody>
      </p:sp>
      <p:pic>
        <p:nvPicPr>
          <p:cNvPr id="6" name="Picture 5" descr="Close-up of several hands with palms facing down pointing towards center, overlapping">
            <a:extLst>
              <a:ext uri="{FF2B5EF4-FFF2-40B4-BE49-F238E27FC236}">
                <a16:creationId xmlns:a16="http://schemas.microsoft.com/office/drawing/2014/main" id="{6BFAFEF8-A540-E8E2-86B1-1C072B260FDC}"/>
              </a:ext>
            </a:extLst>
          </p:cNvPr>
          <p:cNvPicPr>
            <a:picLocks noChangeAspect="1"/>
          </p:cNvPicPr>
          <p:nvPr/>
        </p:nvPicPr>
        <p:blipFill>
          <a:blip r:embed="rId3"/>
          <a:srcRect t="8928" b="7412"/>
          <a:stretch>
            <a:fillRect/>
          </a:stretch>
        </p:blipFill>
        <p:spPr>
          <a:xfrm>
            <a:off x="6462840" y="2044459"/>
            <a:ext cx="4890960" cy="3682605"/>
          </a:xfrm>
          <a:prstGeom prst="rect">
            <a:avLst/>
          </a:prstGeom>
          <a:noFill/>
        </p:spPr>
      </p:pic>
      <p:sp>
        <p:nvSpPr>
          <p:cNvPr id="3" name="Footer Placeholder 2">
            <a:extLst>
              <a:ext uri="{FF2B5EF4-FFF2-40B4-BE49-F238E27FC236}">
                <a16:creationId xmlns:a16="http://schemas.microsoft.com/office/drawing/2014/main" id="{0FD462FA-4552-4FB1-08B4-1FA2AE3CB45C}"/>
              </a:ext>
            </a:extLst>
          </p:cNvPr>
          <p:cNvSpPr>
            <a:spLocks noGrp="1"/>
          </p:cNvSpPr>
          <p:nvPr>
            <p:ph type="ftr" sz="quarter" idx="11"/>
          </p:nvPr>
        </p:nvSpPr>
        <p:spPr>
          <a:xfrm>
            <a:off x="0" y="6185314"/>
            <a:ext cx="6096000" cy="853440"/>
          </a:xfrm>
        </p:spPr>
        <p:txBody>
          <a:bodyPr anchor="b">
            <a:normAutofit/>
          </a:bodyPr>
          <a:lstStyle/>
          <a:p>
            <a:pPr>
              <a:spcAft>
                <a:spcPts val="600"/>
              </a:spcAft>
            </a:pPr>
            <a:r>
              <a:rPr lang="en-US"/>
              <a:t>(SAMHSA, 2025)</a:t>
            </a:r>
          </a:p>
          <a:p>
            <a:pPr>
              <a:spcAft>
                <a:spcPts val="600"/>
              </a:spcAft>
            </a:pPr>
            <a:endParaRPr lang="en-US"/>
          </a:p>
        </p:txBody>
      </p:sp>
    </p:spTree>
    <p:extLst>
      <p:ext uri="{BB962C8B-B14F-4D97-AF65-F5344CB8AC3E}">
        <p14:creationId xmlns:p14="http://schemas.microsoft.com/office/powerpoint/2010/main" val="3853627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9BAF97E-8D5A-7465-F48D-D7B2390EB0B1}"/>
              </a:ext>
            </a:extLst>
          </p:cNvPr>
          <p:cNvSpPr>
            <a:spLocks noGrp="1"/>
          </p:cNvSpPr>
          <p:nvPr>
            <p:ph type="title"/>
          </p:nvPr>
        </p:nvSpPr>
        <p:spPr/>
        <p:txBody>
          <a:bodyPr/>
          <a:lstStyle/>
          <a:p>
            <a:r>
              <a:rPr lang="en-US"/>
              <a:t>Engagement Strategies</a:t>
            </a:r>
          </a:p>
        </p:txBody>
      </p:sp>
      <p:sp>
        <p:nvSpPr>
          <p:cNvPr id="6" name="Text Placeholder 5">
            <a:extLst>
              <a:ext uri="{FF2B5EF4-FFF2-40B4-BE49-F238E27FC236}">
                <a16:creationId xmlns:a16="http://schemas.microsoft.com/office/drawing/2014/main" id="{68BF4337-9E5B-1B4E-B679-6E19AD79CF3A}"/>
              </a:ext>
            </a:extLst>
          </p:cNvPr>
          <p:cNvSpPr>
            <a:spLocks noGrp="1"/>
          </p:cNvSpPr>
          <p:nvPr>
            <p:ph type="body" idx="1"/>
          </p:nvPr>
        </p:nvSpPr>
        <p:spPr/>
        <p:txBody>
          <a:bodyPr/>
          <a:lstStyle/>
          <a:p>
            <a:endParaRPr lang="en-US"/>
          </a:p>
        </p:txBody>
      </p:sp>
      <p:sp>
        <p:nvSpPr>
          <p:cNvPr id="3" name="Footer Placeholder 2">
            <a:extLst>
              <a:ext uri="{FF2B5EF4-FFF2-40B4-BE49-F238E27FC236}">
                <a16:creationId xmlns:a16="http://schemas.microsoft.com/office/drawing/2014/main" id="{0A363EF3-CC33-FD91-C484-DC31E7C39844}"/>
              </a:ext>
            </a:extLst>
          </p:cNvPr>
          <p:cNvSpPr>
            <a:spLocks noGrp="1"/>
          </p:cNvSpPr>
          <p:nvPr>
            <p:ph type="ftr" sz="quarter" idx="4294967295"/>
          </p:nvPr>
        </p:nvSpPr>
        <p:spPr>
          <a:xfrm>
            <a:off x="0" y="6003925"/>
            <a:ext cx="6096000" cy="854075"/>
          </a:xfrm>
        </p:spPr>
        <p:txBody>
          <a:bodyPr/>
          <a:lstStyle/>
          <a:p>
            <a:r>
              <a:rPr lang="en-US"/>
              <a:t>Citation</a:t>
            </a:r>
            <a:endParaRPr lang="en-US">
              <a:solidFill>
                <a:schemeClr val="tx1"/>
              </a:solidFill>
            </a:endParaRPr>
          </a:p>
        </p:txBody>
      </p:sp>
    </p:spTree>
    <p:extLst>
      <p:ext uri="{BB962C8B-B14F-4D97-AF65-F5344CB8AC3E}">
        <p14:creationId xmlns:p14="http://schemas.microsoft.com/office/powerpoint/2010/main" val="2077507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D05208A-08F0-89CD-8512-FA5A7C5938C4}"/>
              </a:ext>
            </a:extLst>
          </p:cNvPr>
          <p:cNvSpPr>
            <a:spLocks noGrp="1"/>
          </p:cNvSpPr>
          <p:nvPr>
            <p:ph type="title"/>
          </p:nvPr>
        </p:nvSpPr>
        <p:spPr/>
        <p:txBody>
          <a:bodyPr/>
          <a:lstStyle/>
          <a:p>
            <a:r>
              <a:rPr lang="en-US"/>
              <a:t>Word of Mouth</a:t>
            </a:r>
          </a:p>
        </p:txBody>
      </p:sp>
      <p:sp>
        <p:nvSpPr>
          <p:cNvPr id="7" name="Footer Placeholder 6">
            <a:extLst>
              <a:ext uri="{FF2B5EF4-FFF2-40B4-BE49-F238E27FC236}">
                <a16:creationId xmlns:a16="http://schemas.microsoft.com/office/drawing/2014/main" id="{E8E09C5B-9847-FEBA-A089-EFE79DB37C9C}"/>
              </a:ext>
            </a:extLst>
          </p:cNvPr>
          <p:cNvSpPr>
            <a:spLocks noGrp="1"/>
          </p:cNvSpPr>
          <p:nvPr>
            <p:ph type="ftr" sz="quarter" idx="11"/>
          </p:nvPr>
        </p:nvSpPr>
        <p:spPr>
          <a:xfrm>
            <a:off x="0" y="5927197"/>
            <a:ext cx="6096000" cy="853440"/>
          </a:xfrm>
        </p:spPr>
        <p:txBody>
          <a:bodyPr/>
          <a:lstStyle/>
          <a:p>
            <a:r>
              <a:rPr lang="en-US">
                <a:latin typeface="Calibri" panose="020F0502020204030204" pitchFamily="34" charset="0"/>
                <a:ea typeface="Calibri" panose="020F0502020204030204" pitchFamily="34" charset="0"/>
                <a:cs typeface="Calibri" panose="020F0502020204030204" pitchFamily="34" charset="0"/>
              </a:rPr>
              <a:t>(Lovett, 2025</a:t>
            </a:r>
            <a:r>
              <a:rPr lang="en-US" baseline="30000">
                <a:latin typeface="Calibri" panose="020F0502020204030204" pitchFamily="34" charset="0"/>
                <a:ea typeface="Calibri" panose="020F0502020204030204" pitchFamily="34" charset="0"/>
                <a:cs typeface="Calibri" panose="020F0502020204030204" pitchFamily="34" charset="0"/>
              </a:rPr>
              <a:t>1</a:t>
            </a:r>
            <a:r>
              <a:rPr lang="en-US">
                <a:latin typeface="Calibri" panose="020F0502020204030204" pitchFamily="34" charset="0"/>
                <a:ea typeface="Calibri" panose="020F0502020204030204" pitchFamily="34" charset="0"/>
                <a:cs typeface="Calibri" panose="020F0502020204030204" pitchFamily="34" charset="0"/>
              </a:rPr>
              <a:t>)</a:t>
            </a:r>
          </a:p>
        </p:txBody>
      </p:sp>
      <p:sp>
        <p:nvSpPr>
          <p:cNvPr id="9" name="Text Placeholder 8">
            <a:extLst>
              <a:ext uri="{FF2B5EF4-FFF2-40B4-BE49-F238E27FC236}">
                <a16:creationId xmlns:a16="http://schemas.microsoft.com/office/drawing/2014/main" id="{AFB9FFC2-6ADB-4415-0F1D-29BD3E8C184E}"/>
              </a:ext>
            </a:extLst>
          </p:cNvPr>
          <p:cNvSpPr>
            <a:spLocks noGrp="1"/>
          </p:cNvSpPr>
          <p:nvPr>
            <p:ph type="body" sz="quarter" idx="12"/>
          </p:nvPr>
        </p:nvSpPr>
        <p:spPr/>
        <p:txBody>
          <a:bodyPr/>
          <a:lstStyle/>
          <a:p>
            <a:r>
              <a:rPr lang="en-US"/>
              <a:t>Social proof </a:t>
            </a:r>
          </a:p>
          <a:p>
            <a:r>
              <a:rPr lang="en-US"/>
              <a:t>Reduces </a:t>
            </a:r>
            <a:r>
              <a:rPr lang="en-US" b="1"/>
              <a:t>disbelief</a:t>
            </a:r>
            <a:r>
              <a:rPr lang="en-US"/>
              <a:t> and mistrust</a:t>
            </a:r>
          </a:p>
          <a:p>
            <a:r>
              <a:rPr lang="en-US" b="1"/>
              <a:t>Outperforms</a:t>
            </a:r>
            <a:r>
              <a:rPr lang="en-US"/>
              <a:t> other marketing strategies</a:t>
            </a:r>
            <a:r>
              <a:rPr lang="en-US" baseline="30000"/>
              <a:t>1</a:t>
            </a:r>
            <a:r>
              <a:rPr lang="en-US"/>
              <a:t> </a:t>
            </a:r>
          </a:p>
          <a:p>
            <a:r>
              <a:rPr lang="en-US" b="1"/>
              <a:t>Real-time</a:t>
            </a:r>
            <a:r>
              <a:rPr lang="en-US"/>
              <a:t> feedback </a:t>
            </a:r>
          </a:p>
          <a:p>
            <a:r>
              <a:rPr lang="en-US" b="1"/>
              <a:t>Cost-effective</a:t>
            </a:r>
            <a:r>
              <a:rPr lang="en-US"/>
              <a:t> </a:t>
            </a:r>
          </a:p>
        </p:txBody>
      </p:sp>
    </p:spTree>
    <p:extLst>
      <p:ext uri="{BB962C8B-B14F-4D97-AF65-F5344CB8AC3E}">
        <p14:creationId xmlns:p14="http://schemas.microsoft.com/office/powerpoint/2010/main" val="1575570012"/>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BEAFE3-88F4-CDF4-DED4-B7B18F638C14}"/>
              </a:ext>
            </a:extLst>
          </p:cNvPr>
          <p:cNvSpPr>
            <a:spLocks noGrp="1"/>
          </p:cNvSpPr>
          <p:nvPr>
            <p:ph type="title"/>
          </p:nvPr>
        </p:nvSpPr>
        <p:spPr/>
        <p:txBody>
          <a:bodyPr/>
          <a:lstStyle/>
          <a:p>
            <a:r>
              <a:rPr lang="en-US"/>
              <a:t>Community Partnerships as Marketing Channels</a:t>
            </a:r>
          </a:p>
        </p:txBody>
      </p:sp>
      <p:graphicFrame>
        <p:nvGraphicFramePr>
          <p:cNvPr id="3" name="Content Placeholder 2">
            <a:extLst>
              <a:ext uri="{FF2B5EF4-FFF2-40B4-BE49-F238E27FC236}">
                <a16:creationId xmlns:a16="http://schemas.microsoft.com/office/drawing/2014/main" id="{B178EA51-C2D0-AB5B-5B53-27C0C0BD05FA}"/>
              </a:ext>
            </a:extLst>
          </p:cNvPr>
          <p:cNvGraphicFramePr>
            <a:graphicFrameLocks noGrp="1"/>
          </p:cNvGraphicFramePr>
          <p:nvPr>
            <p:ph sz="half" idx="1"/>
            <p:extLst>
              <p:ext uri="{D42A27DB-BD31-4B8C-83A1-F6EECF244321}">
                <p14:modId xmlns:p14="http://schemas.microsoft.com/office/powerpoint/2010/main" val="926311792"/>
              </p:ext>
            </p:extLst>
          </p:nvPr>
        </p:nvGraphicFramePr>
        <p:xfrm>
          <a:off x="86264" y="1825625"/>
          <a:ext cx="6280030" cy="4350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5">
            <a:extLst>
              <a:ext uri="{FF2B5EF4-FFF2-40B4-BE49-F238E27FC236}">
                <a16:creationId xmlns:a16="http://schemas.microsoft.com/office/drawing/2014/main" id="{BFCEF29E-C532-00CF-2161-6D5E569FA41A}"/>
              </a:ext>
            </a:extLst>
          </p:cNvPr>
          <p:cNvGraphicFramePr>
            <a:graphicFrameLocks noGrp="1"/>
          </p:cNvGraphicFramePr>
          <p:nvPr>
            <p:ph sz="half" idx="2"/>
            <p:extLst>
              <p:ext uri="{D42A27DB-BD31-4B8C-83A1-F6EECF244321}">
                <p14:modId xmlns:p14="http://schemas.microsoft.com/office/powerpoint/2010/main" val="1119438224"/>
              </p:ext>
            </p:extLst>
          </p:nvPr>
        </p:nvGraphicFramePr>
        <p:xfrm>
          <a:off x="6172200" y="1730645"/>
          <a:ext cx="6019800" cy="41869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1">
            <a:extLst>
              <a:ext uri="{FF2B5EF4-FFF2-40B4-BE49-F238E27FC236}">
                <a16:creationId xmlns:a16="http://schemas.microsoft.com/office/drawing/2014/main" id="{24485E56-E26C-7288-EE25-A2911A516955}"/>
              </a:ext>
            </a:extLst>
          </p:cNvPr>
          <p:cNvSpPr txBox="1"/>
          <p:nvPr/>
        </p:nvSpPr>
        <p:spPr>
          <a:xfrm>
            <a:off x="0" y="6596390"/>
            <a:ext cx="2018582" cy="261610"/>
          </a:xfrm>
          <a:prstGeom prst="rect">
            <a:avLst/>
          </a:prstGeom>
          <a:noFill/>
        </p:spPr>
        <p:txBody>
          <a:bodyPr wrap="square" rtlCol="0">
            <a:spAutoFit/>
          </a:bodyPr>
          <a:lstStyle/>
          <a:p>
            <a:r>
              <a:rPr lang="en-US" sz="1050">
                <a:latin typeface="Calibri" panose="020F0502020204030204" pitchFamily="34" charset="0"/>
                <a:ea typeface="Calibri" panose="020F0502020204030204" pitchFamily="34" charset="0"/>
                <a:cs typeface="Calibri" panose="020F0502020204030204" pitchFamily="34" charset="0"/>
              </a:rPr>
              <a:t>(SAMHSA, 2025)</a:t>
            </a:r>
          </a:p>
        </p:txBody>
      </p:sp>
    </p:spTree>
    <p:extLst>
      <p:ext uri="{BB962C8B-B14F-4D97-AF65-F5344CB8AC3E}">
        <p14:creationId xmlns:p14="http://schemas.microsoft.com/office/powerpoint/2010/main" val="4065515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6824-98E3-873E-0A34-DE09948C53F2}"/>
              </a:ext>
            </a:extLst>
          </p:cNvPr>
          <p:cNvSpPr>
            <a:spLocks noGrp="1"/>
          </p:cNvSpPr>
          <p:nvPr>
            <p:ph type="title"/>
          </p:nvPr>
        </p:nvSpPr>
        <p:spPr/>
        <p:txBody>
          <a:bodyPr/>
          <a:lstStyle/>
          <a:p>
            <a:r>
              <a:rPr lang="en-US"/>
              <a:t>High-Impact, Low-Cost Marketing Ideas</a:t>
            </a:r>
          </a:p>
        </p:txBody>
      </p:sp>
      <p:sp>
        <p:nvSpPr>
          <p:cNvPr id="3" name="Text Placeholder 2">
            <a:extLst>
              <a:ext uri="{FF2B5EF4-FFF2-40B4-BE49-F238E27FC236}">
                <a16:creationId xmlns:a16="http://schemas.microsoft.com/office/drawing/2014/main" id="{B6EADEF3-5E30-EBD1-37A5-6ACE597640DD}"/>
              </a:ext>
            </a:extLst>
          </p:cNvPr>
          <p:cNvSpPr>
            <a:spLocks noGrp="1"/>
          </p:cNvSpPr>
          <p:nvPr>
            <p:ph type="body" idx="1"/>
          </p:nvPr>
        </p:nvSpPr>
        <p:spPr/>
        <p:txBody>
          <a:bodyPr>
            <a:normAutofit/>
          </a:bodyPr>
          <a:lstStyle/>
          <a:p>
            <a:r>
              <a:rPr lang="en-US" sz="4000"/>
              <a:t>Free</a:t>
            </a:r>
          </a:p>
        </p:txBody>
      </p:sp>
      <p:sp>
        <p:nvSpPr>
          <p:cNvPr id="4" name="Content Placeholder 3">
            <a:extLst>
              <a:ext uri="{FF2B5EF4-FFF2-40B4-BE49-F238E27FC236}">
                <a16:creationId xmlns:a16="http://schemas.microsoft.com/office/drawing/2014/main" id="{5A628EA2-7579-EBCA-0233-F2D954E332F4}"/>
              </a:ext>
            </a:extLst>
          </p:cNvPr>
          <p:cNvSpPr>
            <a:spLocks noGrp="1"/>
          </p:cNvSpPr>
          <p:nvPr>
            <p:ph sz="half" idx="2"/>
          </p:nvPr>
        </p:nvSpPr>
        <p:spPr/>
        <p:txBody>
          <a:bodyPr/>
          <a:lstStyle/>
          <a:p>
            <a:r>
              <a:rPr lang="en-US"/>
              <a:t>Google business profile </a:t>
            </a:r>
          </a:p>
          <a:p>
            <a:r>
              <a:rPr lang="en-US"/>
              <a:t>Email newsletters</a:t>
            </a:r>
          </a:p>
          <a:p>
            <a:r>
              <a:rPr lang="en-US"/>
              <a:t>Local media pitching </a:t>
            </a:r>
          </a:p>
          <a:p>
            <a:endParaRPr lang="en-US"/>
          </a:p>
        </p:txBody>
      </p:sp>
      <p:sp>
        <p:nvSpPr>
          <p:cNvPr id="5" name="Text Placeholder 4">
            <a:extLst>
              <a:ext uri="{FF2B5EF4-FFF2-40B4-BE49-F238E27FC236}">
                <a16:creationId xmlns:a16="http://schemas.microsoft.com/office/drawing/2014/main" id="{6557F400-59CF-59A0-5601-9C0CCF74600F}"/>
              </a:ext>
            </a:extLst>
          </p:cNvPr>
          <p:cNvSpPr>
            <a:spLocks noGrp="1"/>
          </p:cNvSpPr>
          <p:nvPr>
            <p:ph type="body" sz="quarter" idx="3"/>
          </p:nvPr>
        </p:nvSpPr>
        <p:spPr/>
        <p:txBody>
          <a:bodyPr>
            <a:normAutofit/>
          </a:bodyPr>
          <a:lstStyle/>
          <a:p>
            <a:r>
              <a:rPr lang="en-US" sz="4000"/>
              <a:t>Low-Cost</a:t>
            </a:r>
          </a:p>
        </p:txBody>
      </p:sp>
      <p:sp>
        <p:nvSpPr>
          <p:cNvPr id="6" name="Content Placeholder 5">
            <a:extLst>
              <a:ext uri="{FF2B5EF4-FFF2-40B4-BE49-F238E27FC236}">
                <a16:creationId xmlns:a16="http://schemas.microsoft.com/office/drawing/2014/main" id="{416027BF-C8CF-D37E-2D50-A94C20AB6F56}"/>
              </a:ext>
            </a:extLst>
          </p:cNvPr>
          <p:cNvSpPr>
            <a:spLocks noGrp="1"/>
          </p:cNvSpPr>
          <p:nvPr>
            <p:ph sz="quarter" idx="4"/>
          </p:nvPr>
        </p:nvSpPr>
        <p:spPr/>
        <p:txBody>
          <a:bodyPr/>
          <a:lstStyle/>
          <a:p>
            <a:r>
              <a:rPr lang="en-US"/>
              <a:t>Speaking at community events</a:t>
            </a:r>
          </a:p>
          <a:p>
            <a:r>
              <a:rPr lang="en-US"/>
              <a:t>Printed one-pagers </a:t>
            </a:r>
          </a:p>
          <a:p>
            <a:r>
              <a:rPr lang="en-US"/>
              <a:t>Peer ambassador program</a:t>
            </a:r>
          </a:p>
          <a:p>
            <a:endParaRPr lang="en-US"/>
          </a:p>
        </p:txBody>
      </p:sp>
      <p:sp>
        <p:nvSpPr>
          <p:cNvPr id="7" name="Footer Placeholder 6">
            <a:extLst>
              <a:ext uri="{FF2B5EF4-FFF2-40B4-BE49-F238E27FC236}">
                <a16:creationId xmlns:a16="http://schemas.microsoft.com/office/drawing/2014/main" id="{955FEE97-767C-C79A-F111-C31B88306397}"/>
              </a:ext>
            </a:extLst>
          </p:cNvPr>
          <p:cNvSpPr>
            <a:spLocks noGrp="1"/>
          </p:cNvSpPr>
          <p:nvPr>
            <p:ph type="ftr" sz="quarter" idx="11"/>
          </p:nvPr>
        </p:nvSpPr>
        <p:spPr>
          <a:xfrm>
            <a:off x="0" y="6004560"/>
            <a:ext cx="6217920" cy="853440"/>
          </a:xfrm>
        </p:spPr>
        <p:txBody>
          <a:bodyPr/>
          <a:lstStyle/>
          <a:p>
            <a:r>
              <a:rPr lang="en-US"/>
              <a:t>(Marketing LTB, 2025)</a:t>
            </a:r>
            <a:endParaRPr lang="en-US">
              <a:solidFill>
                <a:schemeClr val="tx1"/>
              </a:solidFill>
            </a:endParaRPr>
          </a:p>
        </p:txBody>
      </p:sp>
    </p:spTree>
    <p:extLst>
      <p:ext uri="{BB962C8B-B14F-4D97-AF65-F5344CB8AC3E}">
        <p14:creationId xmlns:p14="http://schemas.microsoft.com/office/powerpoint/2010/main" val="3845368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A85D1D8-E0D3-1FAF-7FCB-FEE513168108}"/>
              </a:ext>
            </a:extLst>
          </p:cNvPr>
          <p:cNvSpPr>
            <a:spLocks noGrp="1"/>
          </p:cNvSpPr>
          <p:nvPr>
            <p:ph type="title"/>
          </p:nvPr>
        </p:nvSpPr>
        <p:spPr/>
        <p:txBody>
          <a:bodyPr/>
          <a:lstStyle/>
          <a:p>
            <a:r>
              <a:rPr lang="en-US"/>
              <a:t>Traditional Marketing Ideas</a:t>
            </a:r>
          </a:p>
        </p:txBody>
      </p:sp>
      <p:sp>
        <p:nvSpPr>
          <p:cNvPr id="9" name="Text Placeholder 8">
            <a:extLst>
              <a:ext uri="{FF2B5EF4-FFF2-40B4-BE49-F238E27FC236}">
                <a16:creationId xmlns:a16="http://schemas.microsoft.com/office/drawing/2014/main" id="{CA92F469-2EC7-2F6C-B7F3-44BF795C5BB7}"/>
              </a:ext>
            </a:extLst>
          </p:cNvPr>
          <p:cNvSpPr>
            <a:spLocks noGrp="1"/>
          </p:cNvSpPr>
          <p:nvPr>
            <p:ph type="body" sz="quarter" idx="12"/>
          </p:nvPr>
        </p:nvSpPr>
        <p:spPr>
          <a:xfrm>
            <a:off x="838200" y="1858434"/>
            <a:ext cx="10515600" cy="4146126"/>
          </a:xfrm>
        </p:spPr>
        <p:txBody>
          <a:bodyPr/>
          <a:lstStyle/>
          <a:p>
            <a:r>
              <a:rPr lang="en-US"/>
              <a:t>Billboards &amp; broadcast advertising</a:t>
            </a:r>
          </a:p>
          <a:p>
            <a:pPr lvl="1"/>
            <a:r>
              <a:rPr lang="en-US"/>
              <a:t>Ability to reach a </a:t>
            </a:r>
            <a:r>
              <a:rPr lang="en-US" b="1"/>
              <a:t>large</a:t>
            </a:r>
            <a:r>
              <a:rPr lang="en-US"/>
              <a:t> audience </a:t>
            </a:r>
          </a:p>
          <a:p>
            <a:pPr lvl="1"/>
            <a:r>
              <a:rPr lang="en-US"/>
              <a:t>Information </a:t>
            </a:r>
            <a:r>
              <a:rPr lang="en-US" b="1"/>
              <a:t>less</a:t>
            </a:r>
            <a:r>
              <a:rPr lang="en-US"/>
              <a:t> accessible than other strategies (word of mouth, community events presence, online advertising)</a:t>
            </a:r>
          </a:p>
          <a:p>
            <a:r>
              <a:rPr lang="en-US"/>
              <a:t>Print media (brochures, flyers) </a:t>
            </a:r>
          </a:p>
          <a:p>
            <a:pPr lvl="1"/>
            <a:r>
              <a:rPr lang="en-US"/>
              <a:t>More </a:t>
            </a:r>
            <a:r>
              <a:rPr lang="en-US" b="1"/>
              <a:t>effort</a:t>
            </a:r>
            <a:r>
              <a:rPr lang="en-US"/>
              <a:t> to reach a larger audience </a:t>
            </a:r>
          </a:p>
          <a:p>
            <a:pPr lvl="1"/>
            <a:r>
              <a:rPr lang="en-US"/>
              <a:t>Information </a:t>
            </a:r>
            <a:r>
              <a:rPr lang="en-US" b="1"/>
              <a:t>more</a:t>
            </a:r>
            <a:r>
              <a:rPr lang="en-US"/>
              <a:t> accessible than billboards &amp; broadcast advertising </a:t>
            </a:r>
          </a:p>
        </p:txBody>
      </p:sp>
    </p:spTree>
    <p:extLst>
      <p:ext uri="{BB962C8B-B14F-4D97-AF65-F5344CB8AC3E}">
        <p14:creationId xmlns:p14="http://schemas.microsoft.com/office/powerpoint/2010/main" val="2917369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78C0217-B5B3-9024-E8C7-35FD1F001C0A}"/>
              </a:ext>
            </a:extLst>
          </p:cNvPr>
          <p:cNvSpPr>
            <a:spLocks noGrp="1"/>
          </p:cNvSpPr>
          <p:nvPr>
            <p:ph type="title"/>
          </p:nvPr>
        </p:nvSpPr>
        <p:spPr/>
        <p:txBody>
          <a:bodyPr/>
          <a:lstStyle/>
          <a:p>
            <a:r>
              <a:rPr lang="en-US"/>
              <a:t>Poll Question</a:t>
            </a:r>
          </a:p>
        </p:txBody>
      </p:sp>
      <p:sp>
        <p:nvSpPr>
          <p:cNvPr id="9" name="Text Placeholder 8">
            <a:extLst>
              <a:ext uri="{FF2B5EF4-FFF2-40B4-BE49-F238E27FC236}">
                <a16:creationId xmlns:a16="http://schemas.microsoft.com/office/drawing/2014/main" id="{B45088F0-2979-7337-0C23-167C2282D928}"/>
              </a:ext>
            </a:extLst>
          </p:cNvPr>
          <p:cNvSpPr>
            <a:spLocks noGrp="1"/>
          </p:cNvSpPr>
          <p:nvPr>
            <p:ph type="body" sz="quarter" idx="12"/>
          </p:nvPr>
        </p:nvSpPr>
        <p:spPr/>
        <p:txBody>
          <a:bodyPr/>
          <a:lstStyle/>
          <a:p>
            <a:r>
              <a:rPr lang="en-US"/>
              <a:t>What marketing techniques do you </a:t>
            </a:r>
            <a:r>
              <a:rPr lang="en-US" b="1"/>
              <a:t>intentionally</a:t>
            </a:r>
            <a:r>
              <a:rPr lang="en-US"/>
              <a:t> utilize at your COE? </a:t>
            </a:r>
          </a:p>
          <a:p>
            <a:pPr lvl="1"/>
            <a:r>
              <a:rPr lang="en-US"/>
              <a:t>A.) Word of mouth client referrals </a:t>
            </a:r>
          </a:p>
          <a:p>
            <a:pPr lvl="1"/>
            <a:r>
              <a:rPr lang="en-US"/>
              <a:t>B.) Google business profile/online marketing </a:t>
            </a:r>
          </a:p>
          <a:p>
            <a:pPr lvl="1"/>
            <a:r>
              <a:rPr lang="en-US"/>
              <a:t>C.) Billboards </a:t>
            </a:r>
          </a:p>
          <a:p>
            <a:pPr lvl="1"/>
            <a:r>
              <a:rPr lang="en-US"/>
              <a:t>D.) Community event presence </a:t>
            </a:r>
          </a:p>
          <a:p>
            <a:pPr lvl="1"/>
            <a:r>
              <a:rPr lang="en-US"/>
              <a:t>E.) All of the above </a:t>
            </a:r>
          </a:p>
        </p:txBody>
      </p:sp>
    </p:spTree>
    <p:extLst>
      <p:ext uri="{BB962C8B-B14F-4D97-AF65-F5344CB8AC3E}">
        <p14:creationId xmlns:p14="http://schemas.microsoft.com/office/powerpoint/2010/main" val="3720006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45E51-E920-9E3D-6276-0CE8FD55B015}"/>
              </a:ext>
            </a:extLst>
          </p:cNvPr>
          <p:cNvSpPr>
            <a:spLocks noGrp="1"/>
          </p:cNvSpPr>
          <p:nvPr>
            <p:ph type="title"/>
          </p:nvPr>
        </p:nvSpPr>
        <p:spPr/>
        <p:txBody>
          <a:bodyPr/>
          <a:lstStyle/>
          <a:p>
            <a:r>
              <a:rPr lang="en-US"/>
              <a:t>Poll Question</a:t>
            </a:r>
          </a:p>
        </p:txBody>
      </p:sp>
      <p:sp>
        <p:nvSpPr>
          <p:cNvPr id="3" name="Footer Placeholder 2">
            <a:extLst>
              <a:ext uri="{FF2B5EF4-FFF2-40B4-BE49-F238E27FC236}">
                <a16:creationId xmlns:a16="http://schemas.microsoft.com/office/drawing/2014/main" id="{0830AE43-4C82-28D8-74F8-9778F566B34E}"/>
              </a:ext>
            </a:extLst>
          </p:cNvPr>
          <p:cNvSpPr>
            <a:spLocks noGrp="1"/>
          </p:cNvSpPr>
          <p:nvPr>
            <p:ph type="ftr" sz="quarter" idx="11"/>
          </p:nvPr>
        </p:nvSpPr>
        <p:spPr/>
        <p:txBody>
          <a:bodyPr/>
          <a:lstStyle/>
          <a:p>
            <a:endParaRPr lang="en-US">
              <a:solidFill>
                <a:schemeClr val="tx1"/>
              </a:solidFill>
            </a:endParaRPr>
          </a:p>
        </p:txBody>
      </p:sp>
      <p:sp>
        <p:nvSpPr>
          <p:cNvPr id="4" name="Text Placeholder 3">
            <a:extLst>
              <a:ext uri="{FF2B5EF4-FFF2-40B4-BE49-F238E27FC236}">
                <a16:creationId xmlns:a16="http://schemas.microsoft.com/office/drawing/2014/main" id="{3A805DA0-8803-9CDE-014C-0385DE358C92}"/>
              </a:ext>
            </a:extLst>
          </p:cNvPr>
          <p:cNvSpPr>
            <a:spLocks noGrp="1"/>
          </p:cNvSpPr>
          <p:nvPr>
            <p:ph type="body" sz="quarter" idx="12"/>
          </p:nvPr>
        </p:nvSpPr>
        <p:spPr/>
        <p:txBody>
          <a:bodyPr/>
          <a:lstStyle/>
          <a:p>
            <a:r>
              <a:rPr lang="en-US"/>
              <a:t>What marketing techniques are the most </a:t>
            </a:r>
            <a:r>
              <a:rPr lang="en-US" b="1"/>
              <a:t>effective</a:t>
            </a:r>
            <a:r>
              <a:rPr lang="en-US"/>
              <a:t> for your COE? </a:t>
            </a:r>
          </a:p>
          <a:p>
            <a:pPr lvl="1"/>
            <a:r>
              <a:rPr lang="en-US"/>
              <a:t>A.) Word of mouth client referrals </a:t>
            </a:r>
          </a:p>
          <a:p>
            <a:pPr lvl="1"/>
            <a:r>
              <a:rPr lang="en-US"/>
              <a:t>B.) Google business profile/online marketing</a:t>
            </a:r>
          </a:p>
          <a:p>
            <a:pPr lvl="1"/>
            <a:r>
              <a:rPr lang="en-US"/>
              <a:t>C.) Billboards</a:t>
            </a:r>
          </a:p>
          <a:p>
            <a:pPr lvl="1"/>
            <a:r>
              <a:rPr lang="en-US"/>
              <a:t>D.) Community event presence </a:t>
            </a:r>
          </a:p>
          <a:p>
            <a:pPr lvl="1"/>
            <a:r>
              <a:rPr lang="en-US"/>
              <a:t>E.) Something else</a:t>
            </a:r>
          </a:p>
        </p:txBody>
      </p:sp>
    </p:spTree>
    <p:extLst>
      <p:ext uri="{BB962C8B-B14F-4D97-AF65-F5344CB8AC3E}">
        <p14:creationId xmlns:p14="http://schemas.microsoft.com/office/powerpoint/2010/main" val="1076989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4A68ED-5A37-426F-82C3-263300536DE7}"/>
              </a:ext>
            </a:extLst>
          </p:cNvPr>
          <p:cNvSpPr>
            <a:spLocks noGrp="1"/>
          </p:cNvSpPr>
          <p:nvPr>
            <p:ph type="ctrTitle"/>
          </p:nvPr>
        </p:nvSpPr>
        <p:spPr/>
        <p:txBody>
          <a:bodyPr/>
          <a:lstStyle/>
          <a:p>
            <a:r>
              <a:rPr lang="en-US"/>
              <a:t>Building Consistent Referral Pathways</a:t>
            </a:r>
          </a:p>
        </p:txBody>
      </p:sp>
    </p:spTree>
    <p:extLst>
      <p:ext uri="{BB962C8B-B14F-4D97-AF65-F5344CB8AC3E}">
        <p14:creationId xmlns:p14="http://schemas.microsoft.com/office/powerpoint/2010/main" val="1059990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DE478-C6AB-96DF-E813-F955CC78B85F}"/>
              </a:ext>
            </a:extLst>
          </p:cNvPr>
          <p:cNvSpPr>
            <a:spLocks noGrp="1"/>
          </p:cNvSpPr>
          <p:nvPr>
            <p:ph type="title"/>
          </p:nvPr>
        </p:nvSpPr>
        <p:spPr/>
        <p:txBody>
          <a:bodyPr/>
          <a:lstStyle/>
          <a:p>
            <a:r>
              <a:rPr lang="en-US"/>
              <a:t>Continuing Education Information</a:t>
            </a:r>
            <a:r>
              <a:rPr lang="en-US" b="0"/>
              <a:t>​</a:t>
            </a:r>
            <a:endParaRPr lang="en-US"/>
          </a:p>
        </p:txBody>
      </p:sp>
      <p:sp>
        <p:nvSpPr>
          <p:cNvPr id="3" name="Content Placeholder 2">
            <a:extLst>
              <a:ext uri="{FF2B5EF4-FFF2-40B4-BE49-F238E27FC236}">
                <a16:creationId xmlns:a16="http://schemas.microsoft.com/office/drawing/2014/main" id="{BE64B68D-7654-C4DA-4BBE-807E625E0D35}"/>
              </a:ext>
            </a:extLst>
          </p:cNvPr>
          <p:cNvSpPr>
            <a:spLocks noGrp="1"/>
          </p:cNvSpPr>
          <p:nvPr>
            <p:ph idx="1"/>
          </p:nvPr>
        </p:nvSpPr>
        <p:spPr>
          <a:xfrm>
            <a:off x="838200" y="1957755"/>
            <a:ext cx="10153408" cy="4156752"/>
          </a:xfrm>
        </p:spPr>
        <p:txBody>
          <a:bodyPr>
            <a:normAutofit fontScale="55000" lnSpcReduction="20000"/>
          </a:bodyPr>
          <a:lstStyle/>
          <a:p>
            <a:pPr fontAlgn="base"/>
            <a:r>
              <a:rPr lang="en-US" sz="440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sz="4400" b="1"/>
              <a:t>1.25 hours is approved for this course</a:t>
            </a:r>
            <a:r>
              <a:rPr lang="en-US" sz="4400"/>
              <a:t>. ​</a:t>
            </a:r>
          </a:p>
          <a:p>
            <a:pPr fontAlgn="base"/>
            <a:r>
              <a:rPr lang="en-US" sz="440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sz="4400" b="1"/>
              <a:t>1.25 continuing education credits.</a:t>
            </a:r>
            <a:r>
              <a:rPr lang="en-US" sz="4400"/>
              <a:t>​</a:t>
            </a:r>
          </a:p>
          <a:p>
            <a:endParaRPr lang="en-US"/>
          </a:p>
        </p:txBody>
      </p:sp>
      <p:sp>
        <p:nvSpPr>
          <p:cNvPr id="4" name="Footer Placeholder 3">
            <a:extLst>
              <a:ext uri="{FF2B5EF4-FFF2-40B4-BE49-F238E27FC236}">
                <a16:creationId xmlns:a16="http://schemas.microsoft.com/office/drawing/2014/main" id="{D298B993-6938-0464-BD9B-7B026E840327}"/>
              </a:ext>
            </a:extLst>
          </p:cNvPr>
          <p:cNvSpPr>
            <a:spLocks noGrp="1"/>
          </p:cNvSpPr>
          <p:nvPr>
            <p:ph type="ftr" sz="quarter" idx="11"/>
          </p:nvPr>
        </p:nvSpPr>
        <p:spPr/>
        <p:txBody>
          <a:bodyPr/>
          <a:lstStyle/>
          <a:p>
            <a:r>
              <a:rPr lang="en-US" sz="1067"/>
              <a:t>Citation</a:t>
            </a:r>
          </a:p>
        </p:txBody>
      </p:sp>
    </p:spTree>
    <p:extLst>
      <p:ext uri="{BB962C8B-B14F-4D97-AF65-F5344CB8AC3E}">
        <p14:creationId xmlns:p14="http://schemas.microsoft.com/office/powerpoint/2010/main" val="561799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A8A82-674A-2216-8EAC-6735D3A5C0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A0D506-80A4-9289-5099-FF70C2356762}"/>
              </a:ext>
            </a:extLst>
          </p:cNvPr>
          <p:cNvSpPr>
            <a:spLocks noGrp="1"/>
          </p:cNvSpPr>
          <p:nvPr>
            <p:ph type="title"/>
          </p:nvPr>
        </p:nvSpPr>
        <p:spPr/>
        <p:txBody>
          <a:bodyPr/>
          <a:lstStyle/>
          <a:p>
            <a:r>
              <a:rPr lang="en-US"/>
              <a:t>Key Partner Sectors &amp; Their Referral Roles</a:t>
            </a:r>
          </a:p>
        </p:txBody>
      </p:sp>
      <p:graphicFrame>
        <p:nvGraphicFramePr>
          <p:cNvPr id="3" name="Content Placeholder 2">
            <a:extLst>
              <a:ext uri="{FF2B5EF4-FFF2-40B4-BE49-F238E27FC236}">
                <a16:creationId xmlns:a16="http://schemas.microsoft.com/office/drawing/2014/main" id="{4DCAA2DA-5AEF-FFE1-AF37-0DE45390EC5F}"/>
              </a:ext>
            </a:extLst>
          </p:cNvPr>
          <p:cNvGraphicFramePr>
            <a:graphicFrameLocks noGrp="1"/>
          </p:cNvGraphicFramePr>
          <p:nvPr>
            <p:ph sz="half" idx="1"/>
            <p:extLst>
              <p:ext uri="{D42A27DB-BD31-4B8C-83A1-F6EECF244321}">
                <p14:modId xmlns:p14="http://schemas.microsoft.com/office/powerpoint/2010/main" val="2140397542"/>
              </p:ext>
            </p:extLst>
          </p:nvPr>
        </p:nvGraphicFramePr>
        <p:xfrm>
          <a:off x="86264" y="1950885"/>
          <a:ext cx="5750865" cy="39020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52940ECF-4102-4474-201B-9B340CA53E4D}"/>
              </a:ext>
            </a:extLst>
          </p:cNvPr>
          <p:cNvSpPr txBox="1"/>
          <p:nvPr/>
        </p:nvSpPr>
        <p:spPr>
          <a:xfrm>
            <a:off x="-1" y="6596390"/>
            <a:ext cx="7628351" cy="253916"/>
          </a:xfrm>
          <a:prstGeom prst="rect">
            <a:avLst/>
          </a:prstGeom>
          <a:noFill/>
        </p:spPr>
        <p:txBody>
          <a:bodyPr wrap="square" rtlCol="0">
            <a:spAutoFit/>
          </a:bodyPr>
          <a:lstStyle/>
          <a:p>
            <a:pPr>
              <a:spcAft>
                <a:spcPts val="600"/>
              </a:spcAft>
            </a:pPr>
            <a:r>
              <a:rPr lang="en-US" sz="1050"/>
              <a:t>(1. Starfield et.al, 2005, 2. Taxmen et al., 2007, 3. DeHaven et al, 2004, 4. Gottlieb et al, 2016)</a:t>
            </a:r>
          </a:p>
        </p:txBody>
      </p:sp>
      <p:graphicFrame>
        <p:nvGraphicFramePr>
          <p:cNvPr id="8" name="Content Placeholder 2">
            <a:extLst>
              <a:ext uri="{FF2B5EF4-FFF2-40B4-BE49-F238E27FC236}">
                <a16:creationId xmlns:a16="http://schemas.microsoft.com/office/drawing/2014/main" id="{DB992E39-7473-2492-3385-1959B9731AB9}"/>
              </a:ext>
            </a:extLst>
          </p:cNvPr>
          <p:cNvGraphicFramePr>
            <a:graphicFrameLocks noGrp="1"/>
          </p:cNvGraphicFramePr>
          <p:nvPr>
            <p:ph sz="half" idx="2"/>
            <p:extLst>
              <p:ext uri="{D42A27DB-BD31-4B8C-83A1-F6EECF244321}">
                <p14:modId xmlns:p14="http://schemas.microsoft.com/office/powerpoint/2010/main" val="1408303356"/>
              </p:ext>
            </p:extLst>
          </p:nvPr>
        </p:nvGraphicFramePr>
        <p:xfrm>
          <a:off x="6085936" y="1925833"/>
          <a:ext cx="6019800" cy="390207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311754750"/>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70C3F5D-C1C5-AC96-E180-65C207339E3B}"/>
              </a:ext>
            </a:extLst>
          </p:cNvPr>
          <p:cNvSpPr>
            <a:spLocks noGrp="1"/>
          </p:cNvSpPr>
          <p:nvPr>
            <p:ph type="title"/>
          </p:nvPr>
        </p:nvSpPr>
        <p:spPr>
          <a:xfrm>
            <a:off x="838200" y="743493"/>
            <a:ext cx="9631680" cy="914400"/>
          </a:xfrm>
        </p:spPr>
        <p:txBody>
          <a:bodyPr anchor="ctr">
            <a:normAutofit/>
          </a:bodyPr>
          <a:lstStyle/>
          <a:p>
            <a:r>
              <a:rPr lang="en-US" sz="3000"/>
              <a:t>The Four Pillars of a Consistent Referral Pathway System</a:t>
            </a:r>
          </a:p>
        </p:txBody>
      </p:sp>
      <p:sp>
        <p:nvSpPr>
          <p:cNvPr id="5" name="Footer Placeholder 4">
            <a:extLst>
              <a:ext uri="{FF2B5EF4-FFF2-40B4-BE49-F238E27FC236}">
                <a16:creationId xmlns:a16="http://schemas.microsoft.com/office/drawing/2014/main" id="{23A57D51-5D45-2ADC-A64C-BBE960C4D63B}"/>
              </a:ext>
            </a:extLst>
          </p:cNvPr>
          <p:cNvSpPr>
            <a:spLocks noGrp="1"/>
          </p:cNvSpPr>
          <p:nvPr>
            <p:ph type="ftr" sz="quarter" idx="11"/>
          </p:nvPr>
        </p:nvSpPr>
        <p:spPr>
          <a:xfrm>
            <a:off x="0" y="5914384"/>
            <a:ext cx="6690732" cy="853440"/>
          </a:xfrm>
        </p:spPr>
        <p:txBody>
          <a:bodyPr anchor="b">
            <a:normAutofit/>
          </a:bodyPr>
          <a:lstStyle/>
          <a:p>
            <a:r>
              <a:rPr lang="fr-FR"/>
              <a:t>(1. IHI, 2021; 2. McDonald et al., 2014; 3. Schulman-Green et al., 2021; 4. Mehrotra et al., 2011; 5. Donabedian, 2005; 6. Langley et al., 2009</a:t>
            </a:r>
            <a:r>
              <a:rPr lang="en-US"/>
              <a:t>)</a:t>
            </a:r>
          </a:p>
        </p:txBody>
      </p:sp>
      <p:graphicFrame>
        <p:nvGraphicFramePr>
          <p:cNvPr id="8" name="Diagram 7">
            <a:extLst>
              <a:ext uri="{FF2B5EF4-FFF2-40B4-BE49-F238E27FC236}">
                <a16:creationId xmlns:a16="http://schemas.microsoft.com/office/drawing/2014/main" id="{4CBB9A64-9FEA-F7E7-5E2E-B1CCE599E040}"/>
              </a:ext>
            </a:extLst>
          </p:cNvPr>
          <p:cNvGraphicFramePr/>
          <p:nvPr>
            <p:extLst>
              <p:ext uri="{D42A27DB-BD31-4B8C-83A1-F6EECF244321}">
                <p14:modId xmlns:p14="http://schemas.microsoft.com/office/powerpoint/2010/main" val="3090710754"/>
              </p:ext>
            </p:extLst>
          </p:nvPr>
        </p:nvGraphicFramePr>
        <p:xfrm>
          <a:off x="508959" y="1873409"/>
          <a:ext cx="10964172" cy="382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4855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9EA53-D09C-2BD3-3757-BDD37ABA973A}"/>
              </a:ext>
            </a:extLst>
          </p:cNvPr>
          <p:cNvSpPr>
            <a:spLocks noGrp="1"/>
          </p:cNvSpPr>
          <p:nvPr>
            <p:ph type="title"/>
          </p:nvPr>
        </p:nvSpPr>
        <p:spPr/>
        <p:txBody>
          <a:bodyPr/>
          <a:lstStyle/>
          <a:p>
            <a:r>
              <a:rPr lang="en-US"/>
              <a:t>90 Day Action Plan for COE Leadership</a:t>
            </a:r>
          </a:p>
        </p:txBody>
      </p:sp>
      <p:sp>
        <p:nvSpPr>
          <p:cNvPr id="3" name="Text Placeholder 2">
            <a:extLst>
              <a:ext uri="{FF2B5EF4-FFF2-40B4-BE49-F238E27FC236}">
                <a16:creationId xmlns:a16="http://schemas.microsoft.com/office/drawing/2014/main" id="{FEB61EE3-B3DF-ACA9-AA8B-5AFB6D39E15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15338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2EB3D-578D-45C5-2DFA-7FD0AF6FA543}"/>
              </a:ext>
            </a:extLst>
          </p:cNvPr>
          <p:cNvSpPr>
            <a:spLocks noGrp="1"/>
          </p:cNvSpPr>
          <p:nvPr>
            <p:ph type="title"/>
          </p:nvPr>
        </p:nvSpPr>
        <p:spPr/>
        <p:txBody>
          <a:bodyPr/>
          <a:lstStyle/>
          <a:p>
            <a:r>
              <a:rPr lang="en-US"/>
              <a:t>Assess and Plan (Days 1 to 30)</a:t>
            </a:r>
          </a:p>
        </p:txBody>
      </p:sp>
      <p:sp>
        <p:nvSpPr>
          <p:cNvPr id="3" name="Footer Placeholder 2">
            <a:extLst>
              <a:ext uri="{FF2B5EF4-FFF2-40B4-BE49-F238E27FC236}">
                <a16:creationId xmlns:a16="http://schemas.microsoft.com/office/drawing/2014/main" id="{BE392C34-3D61-A4DF-1BD4-69D73A153ACE}"/>
              </a:ext>
            </a:extLst>
          </p:cNvPr>
          <p:cNvSpPr>
            <a:spLocks noGrp="1"/>
          </p:cNvSpPr>
          <p:nvPr>
            <p:ph type="ftr" sz="quarter" idx="11"/>
          </p:nvPr>
        </p:nvSpPr>
        <p:spPr>
          <a:xfrm>
            <a:off x="70448" y="5927197"/>
            <a:ext cx="6096000" cy="853440"/>
          </a:xfrm>
        </p:spPr>
        <p:txBody>
          <a:bodyPr/>
          <a:lstStyle/>
          <a:p>
            <a:r>
              <a:rPr lang="en-US">
                <a:solidFill>
                  <a:schemeClr val="tx1"/>
                </a:solidFill>
              </a:rPr>
              <a:t>(IHI Improvement Framework, 2021)</a:t>
            </a:r>
          </a:p>
        </p:txBody>
      </p:sp>
      <p:sp>
        <p:nvSpPr>
          <p:cNvPr id="4" name="Text Placeholder 3">
            <a:extLst>
              <a:ext uri="{FF2B5EF4-FFF2-40B4-BE49-F238E27FC236}">
                <a16:creationId xmlns:a16="http://schemas.microsoft.com/office/drawing/2014/main" id="{64AD0634-A063-72BD-5730-EB54BBF050F8}"/>
              </a:ext>
            </a:extLst>
          </p:cNvPr>
          <p:cNvSpPr>
            <a:spLocks noGrp="1"/>
          </p:cNvSpPr>
          <p:nvPr>
            <p:ph type="body" sz="quarter" idx="12"/>
          </p:nvPr>
        </p:nvSpPr>
        <p:spPr/>
        <p:txBody>
          <a:bodyPr/>
          <a:lstStyle/>
          <a:p>
            <a:pPr lvl="1"/>
            <a:endParaRPr lang="en-US"/>
          </a:p>
          <a:p>
            <a:pPr lvl="1"/>
            <a:endParaRPr lang="en-US"/>
          </a:p>
          <a:p>
            <a:pPr lvl="1"/>
            <a:endParaRPr lang="en-US"/>
          </a:p>
          <a:p>
            <a:pPr lvl="1"/>
            <a:endParaRPr lang="en-US"/>
          </a:p>
        </p:txBody>
      </p:sp>
      <p:graphicFrame>
        <p:nvGraphicFramePr>
          <p:cNvPr id="5" name="Diagram 4">
            <a:extLst>
              <a:ext uri="{FF2B5EF4-FFF2-40B4-BE49-F238E27FC236}">
                <a16:creationId xmlns:a16="http://schemas.microsoft.com/office/drawing/2014/main" id="{B738302C-BD93-CB36-E57B-31FA0B6BF13E}"/>
              </a:ext>
            </a:extLst>
          </p:cNvPr>
          <p:cNvGraphicFramePr/>
          <p:nvPr>
            <p:extLst>
              <p:ext uri="{D42A27DB-BD31-4B8C-83A1-F6EECF244321}">
                <p14:modId xmlns:p14="http://schemas.microsoft.com/office/powerpoint/2010/main" val="2244906291"/>
              </p:ext>
            </p:extLst>
          </p:nvPr>
        </p:nvGraphicFramePr>
        <p:xfrm>
          <a:off x="1515426" y="1906943"/>
          <a:ext cx="8780041" cy="3982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1473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BAD6D-44D9-C5AC-9114-5B44CFEDAB16}"/>
              </a:ext>
            </a:extLst>
          </p:cNvPr>
          <p:cNvSpPr>
            <a:spLocks noGrp="1"/>
          </p:cNvSpPr>
          <p:nvPr>
            <p:ph type="title"/>
          </p:nvPr>
        </p:nvSpPr>
        <p:spPr>
          <a:xfrm>
            <a:off x="838200" y="365125"/>
            <a:ext cx="10515600" cy="1325563"/>
          </a:xfrm>
        </p:spPr>
        <p:txBody>
          <a:bodyPr anchor="ctr">
            <a:normAutofit/>
          </a:bodyPr>
          <a:lstStyle/>
          <a:p>
            <a:r>
              <a:rPr lang="en-US"/>
              <a:t>Build and Formalize (Days 31 to 60)</a:t>
            </a:r>
          </a:p>
        </p:txBody>
      </p:sp>
      <p:sp>
        <p:nvSpPr>
          <p:cNvPr id="3" name="Footer Placeholder 2">
            <a:extLst>
              <a:ext uri="{FF2B5EF4-FFF2-40B4-BE49-F238E27FC236}">
                <a16:creationId xmlns:a16="http://schemas.microsoft.com/office/drawing/2014/main" id="{9A3A2706-E117-D89D-6A5B-2BBE353E9CB3}"/>
              </a:ext>
            </a:extLst>
          </p:cNvPr>
          <p:cNvSpPr>
            <a:spLocks noGrp="1"/>
          </p:cNvSpPr>
          <p:nvPr>
            <p:ph type="ftr" sz="quarter" idx="11"/>
          </p:nvPr>
        </p:nvSpPr>
        <p:spPr>
          <a:xfrm>
            <a:off x="122207" y="6004560"/>
            <a:ext cx="6096000" cy="853440"/>
          </a:xfrm>
        </p:spPr>
        <p:txBody>
          <a:bodyPr anchor="b">
            <a:normAutofit/>
          </a:bodyPr>
          <a:lstStyle/>
          <a:p>
            <a:r>
              <a:rPr lang="en-US">
                <a:solidFill>
                  <a:schemeClr val="tx1"/>
                </a:solidFill>
              </a:rPr>
              <a:t>(IHI Improvement Framework, 2021)</a:t>
            </a:r>
          </a:p>
        </p:txBody>
      </p:sp>
      <p:graphicFrame>
        <p:nvGraphicFramePr>
          <p:cNvPr id="5" name="Diagram 4">
            <a:extLst>
              <a:ext uri="{FF2B5EF4-FFF2-40B4-BE49-F238E27FC236}">
                <a16:creationId xmlns:a16="http://schemas.microsoft.com/office/drawing/2014/main" id="{FE2B2F29-6C0B-3A7C-B413-7FCD02C670DE}"/>
              </a:ext>
            </a:extLst>
          </p:cNvPr>
          <p:cNvGraphicFramePr/>
          <p:nvPr>
            <p:extLst>
              <p:ext uri="{D42A27DB-BD31-4B8C-83A1-F6EECF244321}">
                <p14:modId xmlns:p14="http://schemas.microsoft.com/office/powerpoint/2010/main" val="1569449841"/>
              </p:ext>
            </p:extLst>
          </p:nvPr>
        </p:nvGraphicFramePr>
        <p:xfrm>
          <a:off x="1515426" y="1906943"/>
          <a:ext cx="8780041" cy="3982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8906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7231915-2953-53FA-DCC8-8AC2E94057DB}"/>
              </a:ext>
            </a:extLst>
          </p:cNvPr>
          <p:cNvSpPr>
            <a:spLocks noGrp="1"/>
          </p:cNvSpPr>
          <p:nvPr>
            <p:ph type="title"/>
          </p:nvPr>
        </p:nvSpPr>
        <p:spPr/>
        <p:txBody>
          <a:bodyPr/>
          <a:lstStyle/>
          <a:p>
            <a:r>
              <a:rPr lang="en-US"/>
              <a:t>Launch and Embed (Days 61 to 90)</a:t>
            </a:r>
          </a:p>
        </p:txBody>
      </p:sp>
      <p:sp>
        <p:nvSpPr>
          <p:cNvPr id="5" name="Footer Placeholder 4">
            <a:extLst>
              <a:ext uri="{FF2B5EF4-FFF2-40B4-BE49-F238E27FC236}">
                <a16:creationId xmlns:a16="http://schemas.microsoft.com/office/drawing/2014/main" id="{F711D6D5-8B62-D2E4-A47D-A59EF1CB3D32}"/>
              </a:ext>
            </a:extLst>
          </p:cNvPr>
          <p:cNvSpPr>
            <a:spLocks noGrp="1"/>
          </p:cNvSpPr>
          <p:nvPr>
            <p:ph type="ftr" sz="quarter" idx="11"/>
          </p:nvPr>
        </p:nvSpPr>
        <p:spPr>
          <a:xfrm>
            <a:off x="113581" y="6004560"/>
            <a:ext cx="6096000" cy="853440"/>
          </a:xfrm>
        </p:spPr>
        <p:txBody>
          <a:bodyPr/>
          <a:lstStyle/>
          <a:p>
            <a:r>
              <a:rPr lang="en-US"/>
              <a:t>(IHI Improvement Framework, 2021)</a:t>
            </a:r>
          </a:p>
        </p:txBody>
      </p:sp>
      <p:graphicFrame>
        <p:nvGraphicFramePr>
          <p:cNvPr id="2" name="Diagram 1">
            <a:extLst>
              <a:ext uri="{FF2B5EF4-FFF2-40B4-BE49-F238E27FC236}">
                <a16:creationId xmlns:a16="http://schemas.microsoft.com/office/drawing/2014/main" id="{92580FE1-3746-2746-0328-83EEDDD1EC0A}"/>
              </a:ext>
            </a:extLst>
          </p:cNvPr>
          <p:cNvGraphicFramePr/>
          <p:nvPr>
            <p:extLst>
              <p:ext uri="{D42A27DB-BD31-4B8C-83A1-F6EECF244321}">
                <p14:modId xmlns:p14="http://schemas.microsoft.com/office/powerpoint/2010/main" val="3093524476"/>
              </p:ext>
            </p:extLst>
          </p:nvPr>
        </p:nvGraphicFramePr>
        <p:xfrm>
          <a:off x="1515426" y="1906943"/>
          <a:ext cx="8780041" cy="3982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9875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46837-A38C-B003-615B-D47D831E20D5}"/>
              </a:ext>
            </a:extLst>
          </p:cNvPr>
          <p:cNvSpPr>
            <a:spLocks noGrp="1"/>
          </p:cNvSpPr>
          <p:nvPr>
            <p:ph type="title"/>
          </p:nvPr>
        </p:nvSpPr>
        <p:spPr/>
        <p:txBody>
          <a:bodyPr/>
          <a:lstStyle/>
          <a:p>
            <a:pPr algn="ctr"/>
            <a:r>
              <a:rPr lang="en-US">
                <a:latin typeface="Calibri"/>
                <a:ea typeface="Calibri"/>
                <a:cs typeface="Calibri"/>
              </a:rPr>
              <a:t>Client-Level Barriers</a:t>
            </a:r>
          </a:p>
        </p:txBody>
      </p:sp>
      <p:graphicFrame>
        <p:nvGraphicFramePr>
          <p:cNvPr id="7" name="Content Placeholder 6">
            <a:extLst>
              <a:ext uri="{FF2B5EF4-FFF2-40B4-BE49-F238E27FC236}">
                <a16:creationId xmlns:a16="http://schemas.microsoft.com/office/drawing/2014/main" id="{A050E265-9A0E-B445-2656-DA3072DC3536}"/>
              </a:ext>
            </a:extLst>
          </p:cNvPr>
          <p:cNvGraphicFramePr>
            <a:graphicFrameLocks noGrp="1"/>
          </p:cNvGraphicFramePr>
          <p:nvPr>
            <p:ph sz="half" idx="1"/>
            <p:extLst>
              <p:ext uri="{D42A27DB-BD31-4B8C-83A1-F6EECF244321}">
                <p14:modId xmlns:p14="http://schemas.microsoft.com/office/powerpoint/2010/main" val="3550271709"/>
              </p:ext>
            </p:extLst>
          </p:nvPr>
        </p:nvGraphicFramePr>
        <p:xfrm>
          <a:off x="121920" y="2188896"/>
          <a:ext cx="5824728" cy="4303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Content Placeholder 7">
            <a:extLst>
              <a:ext uri="{FF2B5EF4-FFF2-40B4-BE49-F238E27FC236}">
                <a16:creationId xmlns:a16="http://schemas.microsoft.com/office/drawing/2014/main" id="{E176FDAE-E1DE-EA5B-3DB9-B59238888E2D}"/>
              </a:ext>
            </a:extLst>
          </p:cNvPr>
          <p:cNvGraphicFramePr>
            <a:graphicFrameLocks noGrp="1"/>
          </p:cNvGraphicFramePr>
          <p:nvPr>
            <p:ph sz="half" idx="2"/>
            <p:extLst>
              <p:ext uri="{D42A27DB-BD31-4B8C-83A1-F6EECF244321}">
                <p14:modId xmlns:p14="http://schemas.microsoft.com/office/powerpoint/2010/main" val="117116139"/>
              </p:ext>
            </p:extLst>
          </p:nvPr>
        </p:nvGraphicFramePr>
        <p:xfrm>
          <a:off x="6245352" y="2225473"/>
          <a:ext cx="5824728" cy="421601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 name="Footer Placeholder 2">
            <a:extLst>
              <a:ext uri="{FF2B5EF4-FFF2-40B4-BE49-F238E27FC236}">
                <a16:creationId xmlns:a16="http://schemas.microsoft.com/office/drawing/2014/main" id="{EDC15464-BC30-5BCB-E8F8-2816A8D9ABF9}"/>
              </a:ext>
            </a:extLst>
          </p:cNvPr>
          <p:cNvSpPr>
            <a:spLocks noGrp="1"/>
          </p:cNvSpPr>
          <p:nvPr>
            <p:ph type="ftr" sz="quarter" idx="11"/>
          </p:nvPr>
        </p:nvSpPr>
        <p:spPr>
          <a:xfrm>
            <a:off x="0" y="6492874"/>
            <a:ext cx="6096000" cy="365125"/>
          </a:xfrm>
        </p:spPr>
        <p:txBody>
          <a:bodyPr/>
          <a:lstStyle/>
          <a:p>
            <a:r>
              <a:rPr lang="en-US" sz="1000"/>
              <a:t>(HRSA, 2022)</a:t>
            </a:r>
            <a:endParaRPr lang="en-US" sz="1000">
              <a:solidFill>
                <a:schemeClr val="tx1"/>
              </a:solidFill>
            </a:endParaRPr>
          </a:p>
        </p:txBody>
      </p:sp>
    </p:spTree>
    <p:extLst>
      <p:ext uri="{BB962C8B-B14F-4D97-AF65-F5344CB8AC3E}">
        <p14:creationId xmlns:p14="http://schemas.microsoft.com/office/powerpoint/2010/main" val="970338729"/>
      </p:ext>
    </p:extLst>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8291B-23A1-9D63-1C4C-1E3937D32A0A}"/>
              </a:ext>
            </a:extLst>
          </p:cNvPr>
          <p:cNvSpPr>
            <a:spLocks noGrp="1"/>
          </p:cNvSpPr>
          <p:nvPr>
            <p:ph type="title"/>
          </p:nvPr>
        </p:nvSpPr>
        <p:spPr>
          <a:xfrm>
            <a:off x="736600" y="168569"/>
            <a:ext cx="10515600" cy="1325563"/>
          </a:xfrm>
        </p:spPr>
        <p:txBody>
          <a:bodyPr/>
          <a:lstStyle/>
          <a:p>
            <a:pPr algn="ctr"/>
            <a:r>
              <a:rPr lang="en-US"/>
              <a:t>System-Level Barriers</a:t>
            </a:r>
          </a:p>
        </p:txBody>
      </p:sp>
      <p:sp>
        <p:nvSpPr>
          <p:cNvPr id="3" name="Footer Placeholder 2">
            <a:extLst>
              <a:ext uri="{FF2B5EF4-FFF2-40B4-BE49-F238E27FC236}">
                <a16:creationId xmlns:a16="http://schemas.microsoft.com/office/drawing/2014/main" id="{0772D3B9-830F-660F-725B-6FD292B2F8C8}"/>
              </a:ext>
            </a:extLst>
          </p:cNvPr>
          <p:cNvSpPr>
            <a:spLocks noGrp="1"/>
          </p:cNvSpPr>
          <p:nvPr>
            <p:ph type="ftr" sz="quarter" idx="11"/>
          </p:nvPr>
        </p:nvSpPr>
        <p:spPr>
          <a:xfrm>
            <a:off x="0" y="6017285"/>
            <a:ext cx="6096000" cy="853440"/>
          </a:xfrm>
        </p:spPr>
        <p:txBody>
          <a:bodyPr/>
          <a:lstStyle/>
          <a:p>
            <a:r>
              <a:rPr lang="en-US" sz="1050"/>
              <a:t>(HRSA, 2022)</a:t>
            </a:r>
            <a:endParaRPr lang="en-US" sz="1050">
              <a:solidFill>
                <a:schemeClr val="tx1"/>
              </a:solidFill>
            </a:endParaRPr>
          </a:p>
        </p:txBody>
      </p:sp>
      <p:graphicFrame>
        <p:nvGraphicFramePr>
          <p:cNvPr id="8" name="Diagram 7">
            <a:extLst>
              <a:ext uri="{FF2B5EF4-FFF2-40B4-BE49-F238E27FC236}">
                <a16:creationId xmlns:a16="http://schemas.microsoft.com/office/drawing/2014/main" id="{3A1C6827-B40B-BAE8-5874-32AB5BE6A7AC}"/>
              </a:ext>
            </a:extLst>
          </p:cNvPr>
          <p:cNvGraphicFramePr/>
          <p:nvPr>
            <p:extLst>
              <p:ext uri="{D42A27DB-BD31-4B8C-83A1-F6EECF244321}">
                <p14:modId xmlns:p14="http://schemas.microsoft.com/office/powerpoint/2010/main" val="1791075873"/>
              </p:ext>
            </p:extLst>
          </p:nvPr>
        </p:nvGraphicFramePr>
        <p:xfrm>
          <a:off x="838200" y="2116268"/>
          <a:ext cx="10515600" cy="39010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68352376"/>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365760" y="97536"/>
            <a:ext cx="11460480" cy="707136"/>
          </a:xfrm>
          <a:prstGeom prst="rect">
            <a:avLst/>
          </a:prstGeom>
          <a:noFill/>
          <a:ln/>
        </p:spPr>
        <p:txBody>
          <a:bodyPr wrap="square" lIns="0" tIns="0" rIns="0" bIns="0" rtlCol="0" anchor="ctr"/>
          <a:lstStyle/>
          <a:p>
            <a:r>
              <a:rPr lang="en-US" sz="4000" b="1">
                <a:latin typeface="Calibri" pitchFamily="34" charset="0"/>
                <a:ea typeface="Calibri" pitchFamily="34" charset="-122"/>
                <a:cs typeface="Calibri" pitchFamily="34" charset="-120"/>
              </a:rPr>
              <a:t>Word-of-Mouth as a Healthcare Marketing Channel</a:t>
            </a:r>
            <a:endParaRPr lang="en-US" sz="4000"/>
          </a:p>
        </p:txBody>
      </p:sp>
      <p:sp>
        <p:nvSpPr>
          <p:cNvPr id="13" name="Text 11"/>
          <p:cNvSpPr/>
          <p:nvPr/>
        </p:nvSpPr>
        <p:spPr>
          <a:xfrm>
            <a:off x="853440" y="5900928"/>
            <a:ext cx="10850880" cy="463296"/>
          </a:xfrm>
          <a:prstGeom prst="rect">
            <a:avLst/>
          </a:prstGeom>
          <a:noFill/>
          <a:ln/>
        </p:spPr>
        <p:txBody>
          <a:bodyPr wrap="square" rtlCol="0" anchor="ctr"/>
          <a:lstStyle/>
          <a:p>
            <a:endParaRPr lang="en-US" sz="1600"/>
          </a:p>
        </p:txBody>
      </p:sp>
      <p:graphicFrame>
        <p:nvGraphicFramePr>
          <p:cNvPr id="23" name="Diagram 22">
            <a:extLst>
              <a:ext uri="{FF2B5EF4-FFF2-40B4-BE49-F238E27FC236}">
                <a16:creationId xmlns:a16="http://schemas.microsoft.com/office/drawing/2014/main" id="{236ED656-51FA-A676-68A4-7ADECCC09F67}"/>
              </a:ext>
            </a:extLst>
          </p:cNvPr>
          <p:cNvGraphicFramePr/>
          <p:nvPr>
            <p:extLst>
              <p:ext uri="{D42A27DB-BD31-4B8C-83A1-F6EECF244321}">
                <p14:modId xmlns:p14="http://schemas.microsoft.com/office/powerpoint/2010/main" val="1747998037"/>
              </p:ext>
            </p:extLst>
          </p:nvPr>
        </p:nvGraphicFramePr>
        <p:xfrm>
          <a:off x="1251857" y="1807029"/>
          <a:ext cx="9710057"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87751BE-1E54-2C38-1AEE-EE66F95B37D8}"/>
              </a:ext>
            </a:extLst>
          </p:cNvPr>
          <p:cNvSpPr>
            <a:spLocks noGrp="1"/>
          </p:cNvSpPr>
          <p:nvPr>
            <p:ph type="ctrTitle"/>
          </p:nvPr>
        </p:nvSpPr>
        <p:spPr/>
        <p:txBody>
          <a:bodyPr/>
          <a:lstStyle/>
          <a:p>
            <a:r>
              <a:rPr lang="en-US"/>
              <a:t>Evaluating Marketing Efforts </a:t>
            </a:r>
          </a:p>
        </p:txBody>
      </p:sp>
      <p:sp>
        <p:nvSpPr>
          <p:cNvPr id="7" name="Subtitle 6">
            <a:extLst>
              <a:ext uri="{FF2B5EF4-FFF2-40B4-BE49-F238E27FC236}">
                <a16:creationId xmlns:a16="http://schemas.microsoft.com/office/drawing/2014/main" id="{79746189-763D-C9B8-3327-0B77824C7626}"/>
              </a:ext>
            </a:extLst>
          </p:cNvPr>
          <p:cNvSpPr>
            <a:spLocks noGrp="1"/>
          </p:cNvSpPr>
          <p:nvPr>
            <p:ph type="subTitle" idx="1"/>
          </p:nvPr>
        </p:nvSpPr>
        <p:spPr/>
        <p:txBody>
          <a:bodyPr/>
          <a:lstStyle/>
          <a:p>
            <a:endParaRPr lang="en-US"/>
          </a:p>
        </p:txBody>
      </p:sp>
      <p:sp>
        <p:nvSpPr>
          <p:cNvPr id="5" name="Footer Placeholder 4">
            <a:extLst>
              <a:ext uri="{FF2B5EF4-FFF2-40B4-BE49-F238E27FC236}">
                <a16:creationId xmlns:a16="http://schemas.microsoft.com/office/drawing/2014/main" id="{C66689D0-FFC5-7C4E-37F5-9B18280C3513}"/>
              </a:ext>
            </a:extLst>
          </p:cNvPr>
          <p:cNvSpPr>
            <a:spLocks noGrp="1"/>
          </p:cNvSpPr>
          <p:nvPr>
            <p:ph type="ftr" sz="quarter" idx="10"/>
          </p:nvPr>
        </p:nvSpPr>
        <p:spPr/>
        <p:txBody>
          <a:bodyPr/>
          <a:lstStyle/>
          <a:p>
            <a:r>
              <a:rPr lang="en-US"/>
              <a:t>Citation</a:t>
            </a:r>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01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7B64D-DF99-0163-2486-97F7FA34DA9D}"/>
              </a:ext>
            </a:extLst>
          </p:cNvPr>
          <p:cNvSpPr>
            <a:spLocks noGrp="1"/>
          </p:cNvSpPr>
          <p:nvPr>
            <p:ph type="title"/>
          </p:nvPr>
        </p:nvSpPr>
        <p:spPr>
          <a:xfrm>
            <a:off x="825500" y="273593"/>
            <a:ext cx="9631680" cy="914400"/>
          </a:xfrm>
        </p:spPr>
        <p:txBody>
          <a:bodyPr anchor="ct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Disclosures</a:t>
            </a:r>
            <a:endParaRPr lang="en-US" sz="4267" b="1">
              <a:latin typeface="Calibri" panose="020F0502020204030204" pitchFamily="34" charset="0"/>
              <a:ea typeface="Calibri" panose="020F0502020204030204" pitchFamily="34" charset="0"/>
              <a:cs typeface="Calibri" panose="020F0502020204030204" pitchFamily="34" charset="0"/>
            </a:endParaRPr>
          </a:p>
        </p:txBody>
      </p:sp>
      <p:sp>
        <p:nvSpPr>
          <p:cNvPr id="2" name="Content Placeholder 1">
            <a:extLst>
              <a:ext uri="{FF2B5EF4-FFF2-40B4-BE49-F238E27FC236}">
                <a16:creationId xmlns:a16="http://schemas.microsoft.com/office/drawing/2014/main" id="{433177B3-3ADE-72AD-E133-3B840E8AB0C3}"/>
              </a:ext>
            </a:extLst>
          </p:cNvPr>
          <p:cNvSpPr>
            <a:spLocks noGrp="1"/>
          </p:cNvSpPr>
          <p:nvPr>
            <p:ph idx="1"/>
          </p:nvPr>
        </p:nvSpPr>
        <p:spPr>
          <a:xfrm>
            <a:off x="825499" y="2289048"/>
            <a:ext cx="10099799" cy="3434858"/>
          </a:xfrm>
        </p:spPr>
        <p:txBody>
          <a:bodyPr vert="horz" lIns="91440" tIns="45720" rIns="91440" bIns="45720" rtlCol="0">
            <a:normAutofit/>
          </a:bodyPr>
          <a:lstStyle/>
          <a:p>
            <a:r>
              <a:rPr lang="en-US" sz="2667">
                <a:latin typeface="Calibri" panose="020F0502020204030204" pitchFamily="34" charset="0"/>
                <a:ea typeface="Calibri" panose="020F0502020204030204" pitchFamily="34" charset="0"/>
                <a:cs typeface="Calibri" panose="020F0502020204030204" pitchFamily="34" charset="0"/>
              </a:rPr>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clients to disclose.</a:t>
            </a:r>
          </a:p>
          <a:p>
            <a:endParaRPr lang="en-US" sz="2667"/>
          </a:p>
        </p:txBody>
      </p:sp>
    </p:spTree>
    <p:custDataLst>
      <p:tags r:id="rId1"/>
    </p:custDataLst>
    <p:extLst>
      <p:ext uri="{BB962C8B-B14F-4D97-AF65-F5344CB8AC3E}">
        <p14:creationId xmlns:p14="http://schemas.microsoft.com/office/powerpoint/2010/main" val="2540513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E52258-958E-5699-29FF-F846BB91BFD7}"/>
              </a:ext>
            </a:extLst>
          </p:cNvPr>
          <p:cNvSpPr>
            <a:spLocks noGrp="1"/>
          </p:cNvSpPr>
          <p:nvPr>
            <p:ph type="title"/>
          </p:nvPr>
        </p:nvSpPr>
        <p:spPr/>
        <p:txBody>
          <a:bodyPr/>
          <a:lstStyle/>
          <a:p>
            <a:r>
              <a:rPr lang="en-US"/>
              <a:t>Measuring What Matters</a:t>
            </a:r>
          </a:p>
        </p:txBody>
      </p:sp>
      <p:sp>
        <p:nvSpPr>
          <p:cNvPr id="5" name="Content Placeholder 4">
            <a:extLst>
              <a:ext uri="{FF2B5EF4-FFF2-40B4-BE49-F238E27FC236}">
                <a16:creationId xmlns:a16="http://schemas.microsoft.com/office/drawing/2014/main" id="{33AEB8AD-C333-0613-302D-D11C7FFB6E9E}"/>
              </a:ext>
            </a:extLst>
          </p:cNvPr>
          <p:cNvSpPr>
            <a:spLocks noGrp="1"/>
          </p:cNvSpPr>
          <p:nvPr>
            <p:ph sz="half" idx="1"/>
          </p:nvPr>
        </p:nvSpPr>
        <p:spPr/>
        <p:txBody>
          <a:bodyPr/>
          <a:lstStyle/>
          <a:p>
            <a:r>
              <a:rPr lang="en-US" b="1"/>
              <a:t>Vanity metrics</a:t>
            </a:r>
          </a:p>
          <a:p>
            <a:pPr lvl="1"/>
            <a:r>
              <a:rPr lang="en-US"/>
              <a:t>Social media followers </a:t>
            </a:r>
          </a:p>
          <a:p>
            <a:pPr lvl="1"/>
            <a:r>
              <a:rPr lang="en-US"/>
              <a:t>Page views </a:t>
            </a:r>
          </a:p>
          <a:p>
            <a:pPr lvl="1"/>
            <a:r>
              <a:rPr lang="en-US"/>
              <a:t>Flyers distributed </a:t>
            </a:r>
          </a:p>
          <a:p>
            <a:pPr lvl="1"/>
            <a:r>
              <a:rPr lang="en-US"/>
              <a:t>Impressions on ads</a:t>
            </a:r>
          </a:p>
          <a:p>
            <a:pPr lvl="1"/>
            <a:r>
              <a:rPr lang="en-US"/>
              <a:t>Likes and shares</a:t>
            </a:r>
          </a:p>
        </p:txBody>
      </p:sp>
      <p:sp>
        <p:nvSpPr>
          <p:cNvPr id="6" name="Content Placeholder 5">
            <a:extLst>
              <a:ext uri="{FF2B5EF4-FFF2-40B4-BE49-F238E27FC236}">
                <a16:creationId xmlns:a16="http://schemas.microsoft.com/office/drawing/2014/main" id="{2C3C0D79-C227-1205-C05A-7928BC10E567}"/>
              </a:ext>
            </a:extLst>
          </p:cNvPr>
          <p:cNvSpPr>
            <a:spLocks noGrp="1"/>
          </p:cNvSpPr>
          <p:nvPr>
            <p:ph sz="half" idx="2"/>
          </p:nvPr>
        </p:nvSpPr>
        <p:spPr/>
        <p:txBody>
          <a:bodyPr/>
          <a:lstStyle/>
          <a:p>
            <a:r>
              <a:rPr lang="en-US" b="1"/>
              <a:t>Meaningful metrics</a:t>
            </a:r>
          </a:p>
          <a:p>
            <a:pPr lvl="1"/>
            <a:r>
              <a:rPr lang="en-US"/>
              <a:t># of new intakes per </a:t>
            </a:r>
            <a:r>
              <a:rPr lang="en-US" b="1"/>
              <a:t>month</a:t>
            </a:r>
            <a:r>
              <a:rPr lang="en-US"/>
              <a:t> </a:t>
            </a:r>
          </a:p>
          <a:p>
            <a:pPr lvl="1"/>
            <a:r>
              <a:rPr lang="en-US"/>
              <a:t>How people </a:t>
            </a:r>
            <a:r>
              <a:rPr lang="en-US" b="1"/>
              <a:t>heard</a:t>
            </a:r>
            <a:r>
              <a:rPr lang="en-US"/>
              <a:t> about you </a:t>
            </a:r>
          </a:p>
          <a:p>
            <a:pPr lvl="1"/>
            <a:r>
              <a:rPr lang="en-US" b="1"/>
              <a:t>Time to first appointment </a:t>
            </a:r>
            <a:r>
              <a:rPr lang="en-US"/>
              <a:t>length</a:t>
            </a:r>
          </a:p>
          <a:p>
            <a:pPr lvl="1"/>
            <a:r>
              <a:rPr lang="en-US"/>
              <a:t>Referral source </a:t>
            </a:r>
            <a:r>
              <a:rPr lang="en-US" b="1"/>
              <a:t>tracking</a:t>
            </a:r>
            <a:r>
              <a:rPr lang="en-US"/>
              <a:t> </a:t>
            </a:r>
          </a:p>
          <a:p>
            <a:pPr lvl="1"/>
            <a:r>
              <a:rPr lang="en-US"/>
              <a:t>Staff time spent on </a:t>
            </a:r>
            <a:r>
              <a:rPr lang="en-US" b="1"/>
              <a:t>outreach</a:t>
            </a:r>
            <a:r>
              <a:rPr lang="en-US"/>
              <a:t> versus return </a:t>
            </a:r>
          </a:p>
        </p:txBody>
      </p:sp>
      <p:sp>
        <p:nvSpPr>
          <p:cNvPr id="2" name="TextBox 1">
            <a:extLst>
              <a:ext uri="{FF2B5EF4-FFF2-40B4-BE49-F238E27FC236}">
                <a16:creationId xmlns:a16="http://schemas.microsoft.com/office/drawing/2014/main" id="{E4971EDC-0E40-DDCB-3782-E754EBBEC770}"/>
              </a:ext>
            </a:extLst>
          </p:cNvPr>
          <p:cNvSpPr txBox="1"/>
          <p:nvPr/>
        </p:nvSpPr>
        <p:spPr>
          <a:xfrm>
            <a:off x="120770" y="6567519"/>
            <a:ext cx="2501661" cy="261610"/>
          </a:xfrm>
          <a:prstGeom prst="rect">
            <a:avLst/>
          </a:prstGeom>
          <a:noFill/>
        </p:spPr>
        <p:txBody>
          <a:bodyPr wrap="square" rtlCol="0">
            <a:spAutoFit/>
          </a:bodyPr>
          <a:lstStyle/>
          <a:p>
            <a:r>
              <a:rPr lang="en-US" sz="1050"/>
              <a:t>(SAMHSA, 2026)</a:t>
            </a:r>
          </a:p>
        </p:txBody>
      </p:sp>
    </p:spTree>
    <p:extLst>
      <p:ext uri="{BB962C8B-B14F-4D97-AF65-F5344CB8AC3E}">
        <p14:creationId xmlns:p14="http://schemas.microsoft.com/office/powerpoint/2010/main" val="31912683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7E1B4A-3483-D8EF-58FF-C58A0C71AC27}"/>
              </a:ext>
            </a:extLst>
          </p:cNvPr>
          <p:cNvSpPr>
            <a:spLocks noGrp="1"/>
          </p:cNvSpPr>
          <p:nvPr>
            <p:ph type="title"/>
          </p:nvPr>
        </p:nvSpPr>
        <p:spPr/>
        <p:txBody>
          <a:bodyPr/>
          <a:lstStyle/>
          <a:p>
            <a:r>
              <a:rPr lang="en-US"/>
              <a:t>Measuring Word of Mouth</a:t>
            </a:r>
          </a:p>
        </p:txBody>
      </p:sp>
      <p:sp>
        <p:nvSpPr>
          <p:cNvPr id="5" name="Text Placeholder 4">
            <a:extLst>
              <a:ext uri="{FF2B5EF4-FFF2-40B4-BE49-F238E27FC236}">
                <a16:creationId xmlns:a16="http://schemas.microsoft.com/office/drawing/2014/main" id="{4E4645EC-217E-844B-51F0-44E7256D91AF}"/>
              </a:ext>
            </a:extLst>
          </p:cNvPr>
          <p:cNvSpPr>
            <a:spLocks noGrp="1"/>
          </p:cNvSpPr>
          <p:nvPr>
            <p:ph type="body" sz="quarter" idx="12"/>
          </p:nvPr>
        </p:nvSpPr>
        <p:spPr>
          <a:xfrm>
            <a:off x="838200" y="1858434"/>
            <a:ext cx="10515600" cy="4332054"/>
          </a:xfrm>
        </p:spPr>
        <p:txBody>
          <a:bodyPr vert="horz" lIns="91440" tIns="45720" rIns="91440" bIns="45720" rtlCol="0" anchor="t">
            <a:normAutofit lnSpcReduction="10000"/>
          </a:bodyPr>
          <a:lstStyle/>
          <a:p>
            <a:pPr marL="243205" indent="-243205"/>
            <a:r>
              <a:rPr lang="en-US" b="1"/>
              <a:t>Intake</a:t>
            </a:r>
            <a:r>
              <a:rPr lang="en-US"/>
              <a:t> surveys</a:t>
            </a:r>
          </a:p>
          <a:p>
            <a:pPr marL="487045" lvl="1" indent="-243205"/>
            <a:r>
              <a:rPr lang="en-US"/>
              <a:t>Track referral source at intake </a:t>
            </a:r>
          </a:p>
          <a:p>
            <a:pPr marL="243205" indent="-243205"/>
            <a:r>
              <a:rPr lang="en-US"/>
              <a:t>Net Promoter Score (</a:t>
            </a:r>
            <a:r>
              <a:rPr lang="en-US" b="1"/>
              <a:t>NPS</a:t>
            </a:r>
            <a:r>
              <a:rPr lang="en-US"/>
              <a:t>) </a:t>
            </a:r>
          </a:p>
          <a:p>
            <a:pPr marL="487045" lvl="1" indent="-243205"/>
            <a:r>
              <a:rPr lang="en-US"/>
              <a:t>“How likely are you to recommend our center to a friend?”</a:t>
            </a:r>
          </a:p>
          <a:p>
            <a:pPr marL="730885" lvl="2" indent="-243205"/>
            <a:r>
              <a:rPr lang="en-US"/>
              <a:t>Likert scale of 0-10 </a:t>
            </a:r>
          </a:p>
          <a:p>
            <a:pPr marL="243205" indent="-243205"/>
            <a:r>
              <a:rPr lang="en-US"/>
              <a:t>Referral source tracking</a:t>
            </a:r>
          </a:p>
          <a:p>
            <a:pPr marL="487045" lvl="1" indent="-243205"/>
            <a:r>
              <a:rPr lang="en-US">
                <a:latin typeface="Calibri"/>
                <a:ea typeface="Calibri"/>
                <a:cs typeface="Calibri"/>
              </a:rPr>
              <a:t>Use </a:t>
            </a:r>
            <a:r>
              <a:rPr lang="en-US" b="1">
                <a:latin typeface="Calibri"/>
                <a:ea typeface="Calibri"/>
                <a:cs typeface="Calibri"/>
              </a:rPr>
              <a:t>EHR</a:t>
            </a:r>
            <a:r>
              <a:rPr lang="en-US">
                <a:latin typeface="Calibri"/>
                <a:ea typeface="Calibri"/>
                <a:cs typeface="Calibri"/>
              </a:rPr>
              <a:t> to tag referral source for every </a:t>
            </a:r>
            <a:r>
              <a:rPr lang="en-US" b="1">
                <a:latin typeface="Calibri"/>
                <a:ea typeface="Calibri"/>
                <a:cs typeface="Calibri"/>
              </a:rPr>
              <a:t>new</a:t>
            </a:r>
            <a:r>
              <a:rPr lang="en-US">
                <a:latin typeface="Calibri"/>
                <a:ea typeface="Calibri"/>
                <a:cs typeface="Calibri"/>
              </a:rPr>
              <a:t> client </a:t>
            </a:r>
          </a:p>
          <a:p>
            <a:pPr marL="243205" indent="-243205"/>
            <a:r>
              <a:rPr lang="en-US"/>
              <a:t>Community partner check-ins </a:t>
            </a:r>
          </a:p>
          <a:p>
            <a:pPr marL="487045" lvl="1" indent="-243205"/>
            <a:r>
              <a:rPr lang="en-US"/>
              <a:t>Gauge </a:t>
            </a:r>
            <a:r>
              <a:rPr lang="en-US" b="1"/>
              <a:t>reputation</a:t>
            </a:r>
            <a:r>
              <a:rPr lang="en-US"/>
              <a:t> and </a:t>
            </a:r>
            <a:r>
              <a:rPr lang="en-US" b="1"/>
              <a:t>referral</a:t>
            </a:r>
            <a:r>
              <a:rPr lang="en-US"/>
              <a:t> trends </a:t>
            </a:r>
          </a:p>
          <a:p>
            <a:endParaRPr lang="en-US"/>
          </a:p>
        </p:txBody>
      </p:sp>
      <p:sp>
        <p:nvSpPr>
          <p:cNvPr id="2" name="TextBox 1">
            <a:extLst>
              <a:ext uri="{FF2B5EF4-FFF2-40B4-BE49-F238E27FC236}">
                <a16:creationId xmlns:a16="http://schemas.microsoft.com/office/drawing/2014/main" id="{D15A39D5-89E5-BC02-B0AA-6FC852A41689}"/>
              </a:ext>
            </a:extLst>
          </p:cNvPr>
          <p:cNvSpPr txBox="1"/>
          <p:nvPr/>
        </p:nvSpPr>
        <p:spPr>
          <a:xfrm>
            <a:off x="241738" y="6492875"/>
            <a:ext cx="2312276" cy="261610"/>
          </a:xfrm>
          <a:prstGeom prst="rect">
            <a:avLst/>
          </a:prstGeom>
          <a:noFill/>
        </p:spPr>
        <p:txBody>
          <a:bodyPr wrap="square" rtlCol="0">
            <a:spAutoFit/>
          </a:bodyPr>
          <a:lstStyle/>
          <a:p>
            <a:r>
              <a:rPr lang="en-US" sz="1050"/>
              <a:t>(HRSA, 2021)</a:t>
            </a:r>
          </a:p>
        </p:txBody>
      </p:sp>
    </p:spTree>
    <p:extLst>
      <p:ext uri="{BB962C8B-B14F-4D97-AF65-F5344CB8AC3E}">
        <p14:creationId xmlns:p14="http://schemas.microsoft.com/office/powerpoint/2010/main" val="12213388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EE905C-D570-9E3F-BCAB-C31D554E7ABE}"/>
              </a:ext>
            </a:extLst>
          </p:cNvPr>
          <p:cNvSpPr>
            <a:spLocks noGrp="1"/>
          </p:cNvSpPr>
          <p:nvPr>
            <p:ph type="title"/>
          </p:nvPr>
        </p:nvSpPr>
        <p:spPr/>
        <p:txBody>
          <a:bodyPr/>
          <a:lstStyle/>
          <a:p>
            <a:r>
              <a:rPr lang="en-US"/>
              <a:t>Measuring Partnership Impact</a:t>
            </a:r>
          </a:p>
        </p:txBody>
      </p:sp>
      <p:sp>
        <p:nvSpPr>
          <p:cNvPr id="5" name="Text Placeholder 4">
            <a:extLst>
              <a:ext uri="{FF2B5EF4-FFF2-40B4-BE49-F238E27FC236}">
                <a16:creationId xmlns:a16="http://schemas.microsoft.com/office/drawing/2014/main" id="{29ED76C9-81F5-8E3B-3A0F-47D156225E7F}"/>
              </a:ext>
            </a:extLst>
          </p:cNvPr>
          <p:cNvSpPr>
            <a:spLocks noGrp="1"/>
          </p:cNvSpPr>
          <p:nvPr>
            <p:ph type="body" sz="quarter" idx="12"/>
          </p:nvPr>
        </p:nvSpPr>
        <p:spPr/>
        <p:txBody>
          <a:bodyPr vert="horz" lIns="91440" tIns="45720" rIns="91440" bIns="45720" rtlCol="0" anchor="t">
            <a:normAutofit/>
          </a:bodyPr>
          <a:lstStyle/>
          <a:p>
            <a:pPr marL="243205" indent="-243205"/>
            <a:r>
              <a:rPr lang="en-US"/>
              <a:t>EHR </a:t>
            </a:r>
            <a:r>
              <a:rPr lang="en-US" b="1"/>
              <a:t>referral source </a:t>
            </a:r>
            <a:r>
              <a:rPr lang="en-US"/>
              <a:t>attribution </a:t>
            </a:r>
          </a:p>
          <a:p>
            <a:pPr marL="487045" lvl="1" indent="-243205"/>
            <a:r>
              <a:rPr lang="en-US">
                <a:latin typeface="Calibri"/>
                <a:ea typeface="Calibri"/>
                <a:cs typeface="Calibri"/>
              </a:rPr>
              <a:t>Record new client referral source at </a:t>
            </a:r>
            <a:r>
              <a:rPr lang="en-US" b="1">
                <a:latin typeface="Calibri"/>
                <a:ea typeface="Calibri"/>
                <a:cs typeface="Calibri"/>
              </a:rPr>
              <a:t>time of intake</a:t>
            </a:r>
            <a:r>
              <a:rPr lang="en-US" baseline="30000">
                <a:latin typeface="Calibri"/>
                <a:ea typeface="Calibri"/>
                <a:cs typeface="Calibri"/>
              </a:rPr>
              <a:t>1</a:t>
            </a:r>
          </a:p>
          <a:p>
            <a:pPr marL="243205" indent="-243205"/>
            <a:r>
              <a:rPr lang="en-US"/>
              <a:t>Event </a:t>
            </a:r>
            <a:r>
              <a:rPr lang="en-US" b="1"/>
              <a:t>attendance</a:t>
            </a:r>
            <a:r>
              <a:rPr lang="en-US"/>
              <a:t> sign-in sheets </a:t>
            </a:r>
          </a:p>
          <a:p>
            <a:pPr marL="487045" lvl="1" indent="-243205"/>
            <a:r>
              <a:rPr lang="en-US"/>
              <a:t>Collect contact information at community fairs and events </a:t>
            </a:r>
          </a:p>
          <a:p>
            <a:pPr marL="243205" indent="-243205"/>
            <a:r>
              <a:rPr lang="en-US"/>
              <a:t>Community partner </a:t>
            </a:r>
            <a:r>
              <a:rPr lang="en-US" b="1"/>
              <a:t>feedback</a:t>
            </a:r>
            <a:r>
              <a:rPr lang="en-US"/>
              <a:t> surveys </a:t>
            </a:r>
          </a:p>
          <a:p>
            <a:pPr marL="487045" lvl="1" indent="-243205"/>
            <a:r>
              <a:rPr lang="en-US"/>
              <a:t>Brief </a:t>
            </a:r>
            <a:r>
              <a:rPr lang="en-US" b="1"/>
              <a:t>annual</a:t>
            </a:r>
            <a:r>
              <a:rPr lang="en-US"/>
              <a:t> surveys </a:t>
            </a:r>
          </a:p>
          <a:p>
            <a:pPr marL="0" indent="0">
              <a:buNone/>
            </a:pPr>
            <a:endParaRPr lang="en-US"/>
          </a:p>
        </p:txBody>
      </p:sp>
      <p:sp>
        <p:nvSpPr>
          <p:cNvPr id="2" name="TextBox 1">
            <a:extLst>
              <a:ext uri="{FF2B5EF4-FFF2-40B4-BE49-F238E27FC236}">
                <a16:creationId xmlns:a16="http://schemas.microsoft.com/office/drawing/2014/main" id="{F5D02C5C-16E5-D0F8-029F-288C92EDA46B}"/>
              </a:ext>
            </a:extLst>
          </p:cNvPr>
          <p:cNvSpPr txBox="1"/>
          <p:nvPr/>
        </p:nvSpPr>
        <p:spPr>
          <a:xfrm>
            <a:off x="216816" y="6455020"/>
            <a:ext cx="1941922" cy="261610"/>
          </a:xfrm>
          <a:prstGeom prst="rect">
            <a:avLst/>
          </a:prstGeom>
          <a:noFill/>
        </p:spPr>
        <p:txBody>
          <a:bodyPr wrap="square" rtlCol="0">
            <a:spAutoFit/>
          </a:bodyPr>
          <a:lstStyle/>
          <a:p>
            <a:r>
              <a:rPr lang="en-US" sz="1050"/>
              <a:t>(Leila, 2026</a:t>
            </a:r>
            <a:r>
              <a:rPr lang="en-US" sz="1050" baseline="30000"/>
              <a:t>1</a:t>
            </a:r>
            <a:r>
              <a:rPr lang="en-US" sz="1050"/>
              <a:t>)</a:t>
            </a:r>
          </a:p>
        </p:txBody>
      </p:sp>
    </p:spTree>
    <p:extLst>
      <p:ext uri="{BB962C8B-B14F-4D97-AF65-F5344CB8AC3E}">
        <p14:creationId xmlns:p14="http://schemas.microsoft.com/office/powerpoint/2010/main" val="495304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2A505-FAFE-92CF-8A45-64EA0C861132}"/>
              </a:ext>
            </a:extLst>
          </p:cNvPr>
          <p:cNvSpPr>
            <a:spLocks noGrp="1"/>
          </p:cNvSpPr>
          <p:nvPr>
            <p:ph type="title"/>
          </p:nvPr>
        </p:nvSpPr>
        <p:spPr/>
        <p:txBody>
          <a:bodyPr anchor="ctr">
            <a:normAutofit/>
          </a:bodyPr>
          <a:lstStyle/>
          <a:p>
            <a:r>
              <a:rPr lang="en-US" sz="3700"/>
              <a:t>Common Challenges and How to Address Them</a:t>
            </a:r>
          </a:p>
        </p:txBody>
      </p:sp>
      <p:sp>
        <p:nvSpPr>
          <p:cNvPr id="3" name="Footer Placeholder 2">
            <a:extLst>
              <a:ext uri="{FF2B5EF4-FFF2-40B4-BE49-F238E27FC236}">
                <a16:creationId xmlns:a16="http://schemas.microsoft.com/office/drawing/2014/main" id="{6F42DCB2-3830-2ABE-3B1D-48E6FBE95D2B}"/>
              </a:ext>
            </a:extLst>
          </p:cNvPr>
          <p:cNvSpPr>
            <a:spLocks noGrp="1"/>
          </p:cNvSpPr>
          <p:nvPr>
            <p:ph type="ftr" sz="quarter" idx="11"/>
          </p:nvPr>
        </p:nvSpPr>
        <p:spPr>
          <a:xfrm>
            <a:off x="0" y="5922264"/>
            <a:ext cx="6217920" cy="853440"/>
          </a:xfrm>
        </p:spPr>
        <p:txBody>
          <a:bodyPr anchor="b">
            <a:normAutofit/>
          </a:bodyPr>
          <a:lstStyle/>
          <a:p>
            <a:pPr>
              <a:spcAft>
                <a:spcPts val="600"/>
              </a:spcAft>
            </a:pPr>
            <a:r>
              <a:rPr lang="en-US"/>
              <a:t>(ACHE,2021)</a:t>
            </a:r>
          </a:p>
        </p:txBody>
      </p:sp>
      <p:graphicFrame>
        <p:nvGraphicFramePr>
          <p:cNvPr id="4" name="Table 3">
            <a:extLst>
              <a:ext uri="{FF2B5EF4-FFF2-40B4-BE49-F238E27FC236}">
                <a16:creationId xmlns:a16="http://schemas.microsoft.com/office/drawing/2014/main" id="{1F9A8217-7608-A114-34BA-9FC03F7B6F2D}"/>
              </a:ext>
            </a:extLst>
          </p:cNvPr>
          <p:cNvGraphicFramePr>
            <a:graphicFrameLocks noGrp="1"/>
          </p:cNvGraphicFramePr>
          <p:nvPr>
            <p:extLst>
              <p:ext uri="{D42A27DB-BD31-4B8C-83A1-F6EECF244321}">
                <p14:modId xmlns:p14="http://schemas.microsoft.com/office/powerpoint/2010/main" val="3846355008"/>
              </p:ext>
            </p:extLst>
          </p:nvPr>
        </p:nvGraphicFramePr>
        <p:xfrm>
          <a:off x="454959" y="2049680"/>
          <a:ext cx="11282081" cy="3513591"/>
        </p:xfrm>
        <a:graphic>
          <a:graphicData uri="http://schemas.openxmlformats.org/drawingml/2006/table">
            <a:tbl>
              <a:tblPr firstRow="1" bandRow="1">
                <a:tableStyleId>{5C22544A-7EE6-4342-B048-85BDC9FD1C3A}</a:tableStyleId>
              </a:tblPr>
              <a:tblGrid>
                <a:gridCol w="5629982">
                  <a:extLst>
                    <a:ext uri="{9D8B030D-6E8A-4147-A177-3AD203B41FA5}">
                      <a16:colId xmlns:a16="http://schemas.microsoft.com/office/drawing/2014/main" val="530600944"/>
                    </a:ext>
                  </a:extLst>
                </a:gridCol>
                <a:gridCol w="5652099">
                  <a:extLst>
                    <a:ext uri="{9D8B030D-6E8A-4147-A177-3AD203B41FA5}">
                      <a16:colId xmlns:a16="http://schemas.microsoft.com/office/drawing/2014/main" val="2676568409"/>
                    </a:ext>
                  </a:extLst>
                </a:gridCol>
              </a:tblGrid>
              <a:tr h="575233">
                <a:tc>
                  <a:txBody>
                    <a:bodyPr/>
                    <a:lstStyle/>
                    <a:p>
                      <a:r>
                        <a:rPr lang="en-US" sz="2800">
                          <a:latin typeface="Calibri" panose="020F0502020204030204" pitchFamily="34" charset="0"/>
                          <a:ea typeface="Calibri" panose="020F0502020204030204" pitchFamily="34" charset="0"/>
                          <a:cs typeface="Calibri" panose="020F0502020204030204" pitchFamily="34" charset="0"/>
                        </a:rPr>
                        <a:t>Challenges</a:t>
                      </a:r>
                    </a:p>
                  </a:txBody>
                  <a:tcPr>
                    <a:solidFill>
                      <a:schemeClr val="tx1"/>
                    </a:solidFill>
                  </a:tcPr>
                </a:tc>
                <a:tc>
                  <a:txBody>
                    <a:bodyPr/>
                    <a:lstStyle/>
                    <a:p>
                      <a:r>
                        <a:rPr lang="en-US" sz="2800">
                          <a:latin typeface="Calibri" panose="020F0502020204030204" pitchFamily="34" charset="0"/>
                          <a:ea typeface="Calibri" panose="020F0502020204030204" pitchFamily="34" charset="0"/>
                          <a:cs typeface="Calibri" panose="020F0502020204030204" pitchFamily="34" charset="0"/>
                        </a:rPr>
                        <a:t>Solutions</a:t>
                      </a:r>
                    </a:p>
                  </a:txBody>
                  <a:tcPr>
                    <a:solidFill>
                      <a:schemeClr val="tx1"/>
                    </a:solidFill>
                  </a:tcPr>
                </a:tc>
                <a:extLst>
                  <a:ext uri="{0D108BD9-81ED-4DB2-BD59-A6C34878D82A}">
                    <a16:rowId xmlns:a16="http://schemas.microsoft.com/office/drawing/2014/main" val="2669636842"/>
                  </a:ext>
                </a:extLst>
              </a:tr>
              <a:tr h="742592">
                <a:tc>
                  <a:txBody>
                    <a:bodyPr/>
                    <a:lstStyle/>
                    <a:p>
                      <a:pPr marL="0" indent="0">
                        <a:buNone/>
                      </a:pPr>
                      <a:r>
                        <a:rPr lang="en-US">
                          <a:latin typeface="Calibri" panose="020F0502020204030204" pitchFamily="34" charset="0"/>
                          <a:ea typeface="Calibri" panose="020F0502020204030204" pitchFamily="34" charset="0"/>
                          <a:cs typeface="Calibri" panose="020F0502020204030204" pitchFamily="34" charset="0"/>
                        </a:rPr>
                        <a:t>Inconsistent capturing of </a:t>
                      </a:r>
                      <a:r>
                        <a:rPr lang="en-US" b="1">
                          <a:latin typeface="Calibri" panose="020F0502020204030204" pitchFamily="34" charset="0"/>
                          <a:ea typeface="Calibri" panose="020F0502020204030204" pitchFamily="34" charset="0"/>
                          <a:cs typeface="Calibri" panose="020F0502020204030204" pitchFamily="34" charset="0"/>
                        </a:rPr>
                        <a:t>referral data </a:t>
                      </a:r>
                      <a:r>
                        <a:rPr lang="en-US">
                          <a:latin typeface="Calibri" panose="020F0502020204030204" pitchFamily="34" charset="0"/>
                          <a:ea typeface="Calibri" panose="020F0502020204030204" pitchFamily="34" charset="0"/>
                          <a:cs typeface="Calibri" panose="020F0502020204030204" pitchFamily="34" charset="0"/>
                        </a:rPr>
                        <a:t>at intake </a:t>
                      </a:r>
                    </a:p>
                  </a:txBody>
                  <a:tcPr/>
                </a:tc>
                <a:tc>
                  <a:txBody>
                    <a:bodyPr/>
                    <a:lstStyle/>
                    <a:p>
                      <a:pPr marL="0" indent="0">
                        <a:buNone/>
                      </a:pPr>
                      <a:r>
                        <a:rPr lang="en-US">
                          <a:solidFill>
                            <a:schemeClr val="tx1"/>
                          </a:solidFill>
                          <a:latin typeface="Calibri"/>
                          <a:ea typeface="Calibri"/>
                          <a:cs typeface="Calibri"/>
                        </a:rPr>
                        <a:t>Build the 'How did you hear about us?' field as a </a:t>
                      </a:r>
                      <a:r>
                        <a:rPr lang="en-US" b="1">
                          <a:solidFill>
                            <a:schemeClr val="tx1"/>
                          </a:solidFill>
                          <a:latin typeface="Calibri"/>
                          <a:ea typeface="Calibri"/>
                          <a:cs typeface="Calibri"/>
                        </a:rPr>
                        <a:t>required</a:t>
                      </a:r>
                      <a:r>
                        <a:rPr lang="en-US">
                          <a:solidFill>
                            <a:schemeClr val="tx1"/>
                          </a:solidFill>
                          <a:latin typeface="Calibri"/>
                          <a:ea typeface="Calibri"/>
                          <a:cs typeface="Calibri"/>
                        </a:rPr>
                        <a:t> dropdown in the EHR intake workflow</a:t>
                      </a:r>
                    </a:p>
                  </a:txBody>
                  <a:tcPr/>
                </a:tc>
                <a:extLst>
                  <a:ext uri="{0D108BD9-81ED-4DB2-BD59-A6C34878D82A}">
                    <a16:rowId xmlns:a16="http://schemas.microsoft.com/office/drawing/2014/main" val="1255021539"/>
                  </a:ext>
                </a:extLst>
              </a:tr>
              <a:tr h="742592">
                <a:tc>
                  <a:txBody>
                    <a:bodyPr/>
                    <a:lstStyle/>
                    <a:p>
                      <a:pPr marL="0" indent="0">
                        <a:buNone/>
                      </a:pPr>
                      <a:r>
                        <a:rPr lang="en-US">
                          <a:latin typeface="Calibri" panose="020F0502020204030204" pitchFamily="34" charset="0"/>
                          <a:ea typeface="Calibri" panose="020F0502020204030204" pitchFamily="34" charset="0"/>
                          <a:cs typeface="Calibri" panose="020F0502020204030204" pitchFamily="34" charset="0"/>
                        </a:rPr>
                        <a:t>Patient heard about COE multiple times (</a:t>
                      </a:r>
                      <a:r>
                        <a:rPr lang="en-US" b="1">
                          <a:latin typeface="Calibri" panose="020F0502020204030204" pitchFamily="34" charset="0"/>
                          <a:ea typeface="Calibri" panose="020F0502020204030204" pitchFamily="34" charset="0"/>
                          <a:cs typeface="Calibri" panose="020F0502020204030204" pitchFamily="34" charset="0"/>
                        </a:rPr>
                        <a:t>attribution is unclear</a:t>
                      </a:r>
                      <a:r>
                        <a:rPr lang="en-US">
                          <a:latin typeface="Calibri" panose="020F0502020204030204" pitchFamily="34" charset="0"/>
                          <a:ea typeface="Calibri" panose="020F0502020204030204" pitchFamily="34" charset="0"/>
                          <a:cs typeface="Calibri" panose="020F0502020204030204" pitchFamily="34" charset="0"/>
                        </a:rPr>
                        <a:t>) </a:t>
                      </a:r>
                    </a:p>
                  </a:txBody>
                  <a:tcPr/>
                </a:tc>
                <a:tc>
                  <a:txBody>
                    <a:bodyPr/>
                    <a:lstStyle/>
                    <a:p>
                      <a:pPr marL="0" indent="0">
                        <a:buNone/>
                      </a:pPr>
                      <a:r>
                        <a:rPr lang="en-US">
                          <a:solidFill>
                            <a:schemeClr val="tx1"/>
                          </a:solidFill>
                          <a:latin typeface="Calibri" panose="020F0502020204030204" pitchFamily="34" charset="0"/>
                          <a:ea typeface="Calibri" panose="020F0502020204030204" pitchFamily="34" charset="0"/>
                          <a:cs typeface="Calibri" panose="020F0502020204030204" pitchFamily="34" charset="0"/>
                        </a:rPr>
                        <a:t>Allow </a:t>
                      </a:r>
                      <a:r>
                        <a:rPr lang="en-US" b="1">
                          <a:solidFill>
                            <a:schemeClr val="tx1"/>
                          </a:solidFill>
                          <a:latin typeface="Calibri" panose="020F0502020204030204" pitchFamily="34" charset="0"/>
                          <a:ea typeface="Calibri" panose="020F0502020204030204" pitchFamily="34" charset="0"/>
                          <a:cs typeface="Calibri" panose="020F0502020204030204" pitchFamily="34" charset="0"/>
                        </a:rPr>
                        <a:t>multi-source</a:t>
                      </a:r>
                      <a:r>
                        <a:rPr lang="en-US">
                          <a:solidFill>
                            <a:schemeClr val="tx1"/>
                          </a:solidFill>
                          <a:latin typeface="Calibri" panose="020F0502020204030204" pitchFamily="34" charset="0"/>
                          <a:ea typeface="Calibri" panose="020F0502020204030204" pitchFamily="34" charset="0"/>
                          <a:cs typeface="Calibri" panose="020F0502020204030204" pitchFamily="34" charset="0"/>
                        </a:rPr>
                        <a:t> coding </a:t>
                      </a:r>
                    </a:p>
                  </a:txBody>
                  <a:tcPr/>
                </a:tc>
                <a:extLst>
                  <a:ext uri="{0D108BD9-81ED-4DB2-BD59-A6C34878D82A}">
                    <a16:rowId xmlns:a16="http://schemas.microsoft.com/office/drawing/2014/main" val="3408439114"/>
                  </a:ext>
                </a:extLst>
              </a:tr>
              <a:tr h="710582">
                <a:tc>
                  <a:txBody>
                    <a:bodyPr/>
                    <a:lstStyle/>
                    <a:p>
                      <a:pPr marL="0" indent="0">
                        <a:buNone/>
                      </a:pPr>
                      <a:r>
                        <a:rPr lang="en-US">
                          <a:latin typeface="Calibri" panose="020F0502020204030204" pitchFamily="34" charset="0"/>
                          <a:ea typeface="Calibri" panose="020F0502020204030204" pitchFamily="34" charset="0"/>
                          <a:cs typeface="Calibri" panose="020F0502020204030204" pitchFamily="34" charset="0"/>
                        </a:rPr>
                        <a:t>Community events have </a:t>
                      </a:r>
                      <a:r>
                        <a:rPr lang="en-US" b="1">
                          <a:latin typeface="Calibri" panose="020F0502020204030204" pitchFamily="34" charset="0"/>
                          <a:ea typeface="Calibri" panose="020F0502020204030204" pitchFamily="34" charset="0"/>
                          <a:cs typeface="Calibri" panose="020F0502020204030204" pitchFamily="34" charset="0"/>
                        </a:rPr>
                        <a:t>poor attendance </a:t>
                      </a:r>
                    </a:p>
                  </a:txBody>
                  <a:tcPr/>
                </a:tc>
                <a:tc>
                  <a:txBody>
                    <a:bodyPr/>
                    <a:lstStyle/>
                    <a:p>
                      <a:pPr marL="0" indent="0">
                        <a:buNone/>
                      </a:pPr>
                      <a:r>
                        <a:rPr lang="en-US">
                          <a:solidFill>
                            <a:schemeClr val="tx1"/>
                          </a:solidFill>
                          <a:latin typeface="Calibri" panose="020F0502020204030204" pitchFamily="34" charset="0"/>
                          <a:ea typeface="Calibri" panose="020F0502020204030204" pitchFamily="34" charset="0"/>
                          <a:cs typeface="Calibri" panose="020F0502020204030204" pitchFamily="34" charset="0"/>
                        </a:rPr>
                        <a:t>Offer </a:t>
                      </a:r>
                      <a:r>
                        <a:rPr lang="en-US" b="1">
                          <a:solidFill>
                            <a:schemeClr val="tx1"/>
                          </a:solidFill>
                          <a:latin typeface="Calibri" panose="020F0502020204030204" pitchFamily="34" charset="0"/>
                          <a:ea typeface="Calibri" panose="020F0502020204030204" pitchFamily="34" charset="0"/>
                          <a:cs typeface="Calibri" panose="020F0502020204030204" pitchFamily="34" charset="0"/>
                        </a:rPr>
                        <a:t>tangible benefits </a:t>
                      </a:r>
                      <a:r>
                        <a:rPr lang="en-US">
                          <a:solidFill>
                            <a:schemeClr val="tx1"/>
                          </a:solidFill>
                          <a:latin typeface="Calibri" panose="020F0502020204030204" pitchFamily="34" charset="0"/>
                          <a:ea typeface="Calibri" panose="020F0502020204030204" pitchFamily="34" charset="0"/>
                          <a:cs typeface="Calibri" panose="020F0502020204030204" pitchFamily="34" charset="0"/>
                        </a:rPr>
                        <a:t>at events (i.e., free blood pressure screening)</a:t>
                      </a:r>
                    </a:p>
                  </a:txBody>
                  <a:tcPr/>
                </a:tc>
                <a:extLst>
                  <a:ext uri="{0D108BD9-81ED-4DB2-BD59-A6C34878D82A}">
                    <a16:rowId xmlns:a16="http://schemas.microsoft.com/office/drawing/2014/main" val="983935781"/>
                  </a:ext>
                </a:extLst>
              </a:tr>
              <a:tr h="742592">
                <a:tc>
                  <a:txBody>
                    <a:bodyPr/>
                    <a:lstStyle/>
                    <a:p>
                      <a:r>
                        <a:rPr lang="en-US">
                          <a:latin typeface="Calibri"/>
                          <a:ea typeface="Calibri"/>
                          <a:cs typeface="Calibri"/>
                        </a:rPr>
                        <a:t>Clients decline to complete </a:t>
                      </a:r>
                      <a:r>
                        <a:rPr lang="en-US" b="1">
                          <a:latin typeface="Calibri"/>
                          <a:ea typeface="Calibri"/>
                          <a:cs typeface="Calibri"/>
                        </a:rPr>
                        <a:t>satisfaction surveys</a:t>
                      </a:r>
                    </a:p>
                  </a:txBody>
                  <a:tcPr/>
                </a:tc>
                <a:tc>
                  <a:txBody>
                    <a:bodyPr/>
                    <a:lstStyle/>
                    <a:p>
                      <a:r>
                        <a:rPr lang="en-US" b="1">
                          <a:solidFill>
                            <a:schemeClr val="tx1"/>
                          </a:solidFill>
                          <a:latin typeface="Calibri" panose="020F0502020204030204" pitchFamily="34" charset="0"/>
                          <a:ea typeface="Calibri" panose="020F0502020204030204" pitchFamily="34" charset="0"/>
                          <a:cs typeface="Calibri" panose="020F0502020204030204" pitchFamily="34" charset="0"/>
                        </a:rPr>
                        <a:t>Shorten survey questions </a:t>
                      </a:r>
                      <a:r>
                        <a:rPr lang="en-US">
                          <a:solidFill>
                            <a:schemeClr val="tx1"/>
                          </a:solidFill>
                          <a:latin typeface="Calibri" panose="020F0502020204030204" pitchFamily="34" charset="0"/>
                          <a:ea typeface="Calibri" panose="020F0502020204030204" pitchFamily="34" charset="0"/>
                          <a:cs typeface="Calibri" panose="020F0502020204030204" pitchFamily="34" charset="0"/>
                        </a:rPr>
                        <a:t>to 1-3 maximum and send a text message reminder 24 hours post appointment</a:t>
                      </a:r>
                      <a:endParaRPr lang="en-US">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14073661"/>
                  </a:ext>
                </a:extLst>
              </a:tr>
            </a:tbl>
          </a:graphicData>
        </a:graphic>
      </p:graphicFrame>
    </p:spTree>
    <p:extLst>
      <p:ext uri="{BB962C8B-B14F-4D97-AF65-F5344CB8AC3E}">
        <p14:creationId xmlns:p14="http://schemas.microsoft.com/office/powerpoint/2010/main" val="409322741"/>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1BCC58-70C5-88A7-A603-32ADB3495B37}"/>
              </a:ext>
            </a:extLst>
          </p:cNvPr>
          <p:cNvSpPr>
            <a:spLocks noGrp="1"/>
          </p:cNvSpPr>
          <p:nvPr>
            <p:ph type="title"/>
          </p:nvPr>
        </p:nvSpPr>
        <p:spPr/>
        <p:txBody>
          <a:bodyPr/>
          <a:lstStyle/>
          <a:p>
            <a:r>
              <a:rPr lang="en-US"/>
              <a:t>Key Performance Indicators for COE Marketing </a:t>
            </a:r>
          </a:p>
        </p:txBody>
      </p:sp>
      <p:sp>
        <p:nvSpPr>
          <p:cNvPr id="3" name="Footer Placeholder 2">
            <a:extLst>
              <a:ext uri="{FF2B5EF4-FFF2-40B4-BE49-F238E27FC236}">
                <a16:creationId xmlns:a16="http://schemas.microsoft.com/office/drawing/2014/main" id="{CBC86BDE-7DCA-2DCE-CF12-2101253A1DFC}"/>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9" name="Content Placeholder 8">
            <a:extLst>
              <a:ext uri="{FF2B5EF4-FFF2-40B4-BE49-F238E27FC236}">
                <a16:creationId xmlns:a16="http://schemas.microsoft.com/office/drawing/2014/main" id="{D9B7B81D-AA6A-CAF7-A7A1-1B1C6E3C1E7B}"/>
              </a:ext>
            </a:extLst>
          </p:cNvPr>
          <p:cNvSpPr>
            <a:spLocks noGrp="1"/>
          </p:cNvSpPr>
          <p:nvPr>
            <p:ph type="body" sz="quarter" idx="12"/>
          </p:nvPr>
        </p:nvSpPr>
        <p:spPr/>
        <p:txBody>
          <a:bodyPr>
            <a:normAutofit/>
          </a:bodyPr>
          <a:lstStyle/>
          <a:p>
            <a:pPr marL="0" indent="0">
              <a:buNone/>
            </a:pPr>
            <a:endParaRPr lang="en-US">
              <a:solidFill>
                <a:schemeClr val="tx1"/>
              </a:solidFill>
              <a:latin typeface="Calibri" charset="0"/>
              <a:ea typeface="Calibri" charset="0"/>
              <a:cs typeface="Calibri" charset="0"/>
            </a:endParaRPr>
          </a:p>
          <a:p>
            <a:pPr marL="0" indent="0">
              <a:buNone/>
            </a:pPr>
            <a:endParaRPr lang="en-US">
              <a:solidFill>
                <a:schemeClr val="tx1"/>
              </a:solidFill>
              <a:latin typeface="Calibri" charset="0"/>
              <a:ea typeface="Calibri" charset="0"/>
              <a:cs typeface="Calibri" charset="0"/>
            </a:endParaRPr>
          </a:p>
          <a:p>
            <a:pPr marL="0" indent="0">
              <a:buNone/>
            </a:pPr>
            <a:endParaRPr lang="en-US"/>
          </a:p>
        </p:txBody>
      </p:sp>
      <p:graphicFrame>
        <p:nvGraphicFramePr>
          <p:cNvPr id="2" name="Table 1">
            <a:extLst>
              <a:ext uri="{FF2B5EF4-FFF2-40B4-BE49-F238E27FC236}">
                <a16:creationId xmlns:a16="http://schemas.microsoft.com/office/drawing/2014/main" id="{D8757399-27B2-BF25-E55A-44F04EEFFB14}"/>
              </a:ext>
            </a:extLst>
          </p:cNvPr>
          <p:cNvGraphicFramePr>
            <a:graphicFrameLocks noGrp="1"/>
          </p:cNvGraphicFramePr>
          <p:nvPr>
            <p:extLst>
              <p:ext uri="{D42A27DB-BD31-4B8C-83A1-F6EECF244321}">
                <p14:modId xmlns:p14="http://schemas.microsoft.com/office/powerpoint/2010/main" val="1996426624"/>
              </p:ext>
            </p:extLst>
          </p:nvPr>
        </p:nvGraphicFramePr>
        <p:xfrm>
          <a:off x="443901" y="2006876"/>
          <a:ext cx="11304198" cy="3833896"/>
        </p:xfrm>
        <a:graphic>
          <a:graphicData uri="http://schemas.openxmlformats.org/drawingml/2006/table">
            <a:tbl>
              <a:tblPr firstRow="1" bandRow="1">
                <a:tableStyleId>{5C22544A-7EE6-4342-B048-85BDC9FD1C3A}</a:tableStyleId>
              </a:tblPr>
              <a:tblGrid>
                <a:gridCol w="5652099">
                  <a:extLst>
                    <a:ext uri="{9D8B030D-6E8A-4147-A177-3AD203B41FA5}">
                      <a16:colId xmlns:a16="http://schemas.microsoft.com/office/drawing/2014/main" val="530600944"/>
                    </a:ext>
                  </a:extLst>
                </a:gridCol>
                <a:gridCol w="5652099">
                  <a:extLst>
                    <a:ext uri="{9D8B030D-6E8A-4147-A177-3AD203B41FA5}">
                      <a16:colId xmlns:a16="http://schemas.microsoft.com/office/drawing/2014/main" val="2676568409"/>
                    </a:ext>
                  </a:extLst>
                </a:gridCol>
              </a:tblGrid>
              <a:tr h="0">
                <a:tc>
                  <a:txBody>
                    <a:bodyPr/>
                    <a:lstStyle/>
                    <a:p>
                      <a:r>
                        <a:rPr lang="en-US" sz="2800">
                          <a:latin typeface="Calibri" panose="020F0502020204030204" pitchFamily="34" charset="0"/>
                          <a:ea typeface="Calibri" panose="020F0502020204030204" pitchFamily="34" charset="0"/>
                          <a:cs typeface="Calibri" panose="020F0502020204030204" pitchFamily="34" charset="0"/>
                        </a:rPr>
                        <a:t>KPI</a:t>
                      </a:r>
                    </a:p>
                  </a:txBody>
                  <a:tcPr>
                    <a:solidFill>
                      <a:schemeClr val="tx1"/>
                    </a:solidFill>
                  </a:tcPr>
                </a:tc>
                <a:tc>
                  <a:txBody>
                    <a:bodyPr/>
                    <a:lstStyle/>
                    <a:p>
                      <a:r>
                        <a:rPr lang="en-US" sz="2800">
                          <a:latin typeface="Calibri" panose="020F0502020204030204" pitchFamily="34" charset="0"/>
                          <a:ea typeface="Calibri" panose="020F0502020204030204" pitchFamily="34" charset="0"/>
                          <a:cs typeface="Calibri" panose="020F0502020204030204" pitchFamily="34" charset="0"/>
                        </a:rPr>
                        <a:t>Description </a:t>
                      </a:r>
                    </a:p>
                  </a:txBody>
                  <a:tcPr>
                    <a:solidFill>
                      <a:schemeClr val="tx1"/>
                    </a:solidFill>
                  </a:tcPr>
                </a:tc>
                <a:extLst>
                  <a:ext uri="{0D108BD9-81ED-4DB2-BD59-A6C34878D82A}">
                    <a16:rowId xmlns:a16="http://schemas.microsoft.com/office/drawing/2014/main" val="2669636842"/>
                  </a:ext>
                </a:extLst>
              </a:tr>
              <a:tr h="668914">
                <a:tc>
                  <a:txBody>
                    <a:bodyPr/>
                    <a:lstStyle/>
                    <a:p>
                      <a:r>
                        <a:rPr lang="en-US" b="1">
                          <a:latin typeface="Calibri"/>
                          <a:ea typeface="Calibri"/>
                          <a:cs typeface="Calibri"/>
                        </a:rPr>
                        <a:t>New client volume </a:t>
                      </a:r>
                      <a:r>
                        <a:rPr lang="en-US">
                          <a:latin typeface="Calibri"/>
                          <a:ea typeface="Calibri"/>
                          <a:cs typeface="Calibri"/>
                        </a:rPr>
                        <a:t>by referral source</a:t>
                      </a:r>
                    </a:p>
                  </a:txBody>
                  <a:tcPr/>
                </a:tc>
                <a:tc>
                  <a:txBody>
                    <a:bodyPr/>
                    <a:lstStyle/>
                    <a:p>
                      <a:r>
                        <a:rPr lang="en-US">
                          <a:latin typeface="Calibri"/>
                          <a:ea typeface="Calibri"/>
                          <a:cs typeface="Calibri"/>
                        </a:rPr>
                        <a:t>Track how many </a:t>
                      </a:r>
                      <a:r>
                        <a:rPr lang="en-US" b="1">
                          <a:latin typeface="Calibri"/>
                          <a:ea typeface="Calibri"/>
                          <a:cs typeface="Calibri"/>
                        </a:rPr>
                        <a:t>new clients </a:t>
                      </a:r>
                      <a:r>
                        <a:rPr lang="en-US">
                          <a:latin typeface="Calibri"/>
                          <a:ea typeface="Calibri"/>
                          <a:cs typeface="Calibri"/>
                        </a:rPr>
                        <a:t>were referred by word-of-mouth vs. community events vs. physical liaisons</a:t>
                      </a:r>
                    </a:p>
                  </a:txBody>
                  <a:tcPr/>
                </a:tc>
                <a:extLst>
                  <a:ext uri="{0D108BD9-81ED-4DB2-BD59-A6C34878D82A}">
                    <a16:rowId xmlns:a16="http://schemas.microsoft.com/office/drawing/2014/main" val="1255021539"/>
                  </a:ext>
                </a:extLst>
              </a:tr>
              <a:tr h="668914">
                <a:tc>
                  <a:txBody>
                    <a:bodyPr/>
                    <a:lstStyle/>
                    <a:p>
                      <a:r>
                        <a:rPr lang="en-US">
                          <a:latin typeface="Calibri"/>
                          <a:ea typeface="Calibri"/>
                          <a:cs typeface="Calibri"/>
                        </a:rPr>
                        <a:t>Net </a:t>
                      </a:r>
                      <a:r>
                        <a:rPr lang="en-US" b="1">
                          <a:latin typeface="Calibri"/>
                          <a:ea typeface="Calibri"/>
                          <a:cs typeface="Calibri"/>
                        </a:rPr>
                        <a:t>promoter score</a:t>
                      </a:r>
                      <a:r>
                        <a:rPr lang="en-US">
                          <a:latin typeface="Calibri"/>
                          <a:ea typeface="Calibri"/>
                          <a:cs typeface="Calibri"/>
                        </a:rPr>
                        <a:t> (NPS)</a:t>
                      </a:r>
                    </a:p>
                  </a:txBody>
                  <a:tcPr/>
                </a:tc>
                <a:tc>
                  <a:txBody>
                    <a:bodyPr/>
                    <a:lstStyle/>
                    <a:p>
                      <a:r>
                        <a:rPr lang="en-US" b="1">
                          <a:latin typeface="Calibri"/>
                          <a:ea typeface="Calibri"/>
                          <a:cs typeface="Calibri"/>
                        </a:rPr>
                        <a:t>Survey clients</a:t>
                      </a:r>
                      <a:r>
                        <a:rPr lang="en-US">
                          <a:latin typeface="Calibri"/>
                          <a:ea typeface="Calibri"/>
                          <a:cs typeface="Calibri"/>
                        </a:rPr>
                        <a:t>: “How likely are you to recommend our COE to a friend or family member?” Score 0-10</a:t>
                      </a:r>
                    </a:p>
                  </a:txBody>
                  <a:tcPr/>
                </a:tc>
                <a:extLst>
                  <a:ext uri="{0D108BD9-81ED-4DB2-BD59-A6C34878D82A}">
                    <a16:rowId xmlns:a16="http://schemas.microsoft.com/office/drawing/2014/main" val="3408439114"/>
                  </a:ext>
                </a:extLst>
              </a:tr>
              <a:tr h="468240">
                <a:tc>
                  <a:txBody>
                    <a:bodyPr/>
                    <a:lstStyle/>
                    <a:p>
                      <a:r>
                        <a:rPr lang="en-US" b="1">
                          <a:latin typeface="Calibri"/>
                          <a:ea typeface="Calibri"/>
                          <a:cs typeface="Calibri"/>
                        </a:rPr>
                        <a:t>Referral conversion</a:t>
                      </a:r>
                      <a:r>
                        <a:rPr lang="en-US">
                          <a:latin typeface="Calibri"/>
                          <a:ea typeface="Calibri"/>
                          <a:cs typeface="Calibri"/>
                        </a:rPr>
                        <a:t> rate</a:t>
                      </a:r>
                    </a:p>
                  </a:txBody>
                  <a:tcPr/>
                </a:tc>
                <a:tc>
                  <a:txBody>
                    <a:bodyPr/>
                    <a:lstStyle/>
                    <a:p>
                      <a:r>
                        <a:rPr lang="en-US">
                          <a:latin typeface="Calibri"/>
                          <a:ea typeface="Calibri"/>
                          <a:cs typeface="Calibri"/>
                        </a:rPr>
                        <a:t>% of client </a:t>
                      </a:r>
                      <a:r>
                        <a:rPr lang="en-US" b="1">
                          <a:latin typeface="Calibri"/>
                          <a:ea typeface="Calibri"/>
                          <a:cs typeface="Calibri"/>
                        </a:rPr>
                        <a:t>inquiries or referrals</a:t>
                      </a:r>
                      <a:r>
                        <a:rPr lang="en-US">
                          <a:latin typeface="Calibri"/>
                          <a:ea typeface="Calibri"/>
                          <a:cs typeface="Calibri"/>
                        </a:rPr>
                        <a:t> that result in a scheduled appointment </a:t>
                      </a:r>
                    </a:p>
                  </a:txBody>
                  <a:tcPr/>
                </a:tc>
                <a:extLst>
                  <a:ext uri="{0D108BD9-81ED-4DB2-BD59-A6C34878D82A}">
                    <a16:rowId xmlns:a16="http://schemas.microsoft.com/office/drawing/2014/main" val="983935781"/>
                  </a:ext>
                </a:extLst>
              </a:tr>
              <a:tr h="668914">
                <a:tc>
                  <a:txBody>
                    <a:bodyPr/>
                    <a:lstStyle/>
                    <a:p>
                      <a:r>
                        <a:rPr lang="en-US">
                          <a:latin typeface="Calibri"/>
                          <a:ea typeface="Calibri"/>
                          <a:cs typeface="Calibri"/>
                        </a:rPr>
                        <a:t>Community event </a:t>
                      </a:r>
                      <a:r>
                        <a:rPr lang="en-US" b="1">
                          <a:latin typeface="Calibri"/>
                          <a:ea typeface="Calibri"/>
                          <a:cs typeface="Calibri"/>
                        </a:rPr>
                        <a:t>attendance</a:t>
                      </a:r>
                    </a:p>
                  </a:txBody>
                  <a:tcPr/>
                </a:tc>
                <a:tc>
                  <a:txBody>
                    <a:bodyPr/>
                    <a:lstStyle/>
                    <a:p>
                      <a:r>
                        <a:rPr lang="en-US">
                          <a:latin typeface="Calibri"/>
                          <a:ea typeface="Calibri"/>
                          <a:cs typeface="Calibri"/>
                        </a:rPr>
                        <a:t># of </a:t>
                      </a:r>
                      <a:r>
                        <a:rPr lang="en-US" b="1">
                          <a:latin typeface="Calibri"/>
                          <a:ea typeface="Calibri"/>
                          <a:cs typeface="Calibri"/>
                        </a:rPr>
                        <a:t>attendees </a:t>
                      </a:r>
                      <a:r>
                        <a:rPr lang="en-US">
                          <a:latin typeface="Calibri"/>
                          <a:ea typeface="Calibri"/>
                          <a:cs typeface="Calibri"/>
                        </a:rPr>
                        <a:t>at COE-sponsored education events, health fairs, or screenings </a:t>
                      </a:r>
                    </a:p>
                  </a:txBody>
                  <a:tcPr/>
                </a:tc>
                <a:extLst>
                  <a:ext uri="{0D108BD9-81ED-4DB2-BD59-A6C34878D82A}">
                    <a16:rowId xmlns:a16="http://schemas.microsoft.com/office/drawing/2014/main" val="3014073661"/>
                  </a:ext>
                </a:extLst>
              </a:tr>
              <a:tr h="668914">
                <a:tc>
                  <a:txBody>
                    <a:bodyPr/>
                    <a:lstStyle/>
                    <a:p>
                      <a:r>
                        <a:rPr lang="en-US">
                          <a:latin typeface="Calibri"/>
                          <a:ea typeface="Calibri"/>
                          <a:cs typeface="Calibri"/>
                        </a:rPr>
                        <a:t>Online </a:t>
                      </a:r>
                      <a:r>
                        <a:rPr lang="en-US" b="1">
                          <a:latin typeface="Calibri"/>
                          <a:ea typeface="Calibri"/>
                          <a:cs typeface="Calibri"/>
                        </a:rPr>
                        <a:t>review rating</a:t>
                      </a:r>
                      <a:r>
                        <a:rPr lang="en-US">
                          <a:latin typeface="Calibri"/>
                          <a:ea typeface="Calibri"/>
                          <a:cs typeface="Calibri"/>
                        </a:rPr>
                        <a:t> (avg)</a:t>
                      </a:r>
                    </a:p>
                  </a:txBody>
                  <a:tcPr/>
                </a:tc>
                <a:tc>
                  <a:txBody>
                    <a:bodyPr/>
                    <a:lstStyle/>
                    <a:p>
                      <a:r>
                        <a:rPr lang="en-US">
                          <a:latin typeface="Calibri"/>
                          <a:ea typeface="Calibri"/>
                          <a:cs typeface="Calibri"/>
                        </a:rPr>
                        <a:t>Average </a:t>
                      </a:r>
                      <a:r>
                        <a:rPr lang="en-US" b="1">
                          <a:latin typeface="Calibri"/>
                          <a:ea typeface="Calibri"/>
                          <a:cs typeface="Calibri"/>
                        </a:rPr>
                        <a:t>rating</a:t>
                      </a:r>
                      <a:r>
                        <a:rPr lang="en-US">
                          <a:latin typeface="Calibri"/>
                          <a:ea typeface="Calibri"/>
                          <a:cs typeface="Calibri"/>
                        </a:rPr>
                        <a:t> on Healthgrades, Google, and hospital website- a proxy for WOM sentiment</a:t>
                      </a:r>
                    </a:p>
                  </a:txBody>
                  <a:tcPr/>
                </a:tc>
                <a:extLst>
                  <a:ext uri="{0D108BD9-81ED-4DB2-BD59-A6C34878D82A}">
                    <a16:rowId xmlns:a16="http://schemas.microsoft.com/office/drawing/2014/main" val="570439202"/>
                  </a:ext>
                </a:extLst>
              </a:tr>
            </a:tbl>
          </a:graphicData>
        </a:graphic>
      </p:graphicFrame>
    </p:spTree>
    <p:extLst>
      <p:ext uri="{BB962C8B-B14F-4D97-AF65-F5344CB8AC3E}">
        <p14:creationId xmlns:p14="http://schemas.microsoft.com/office/powerpoint/2010/main" val="2641938364"/>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D9EFD8-268F-1BF0-604D-B94244366082}"/>
              </a:ext>
            </a:extLst>
          </p:cNvPr>
          <p:cNvSpPr>
            <a:spLocks noGrp="1"/>
          </p:cNvSpPr>
          <p:nvPr>
            <p:ph type="ctrTitle"/>
          </p:nvPr>
        </p:nvSpPr>
        <p:spPr/>
        <p:txBody>
          <a:bodyPr/>
          <a:lstStyle/>
          <a:p>
            <a:r>
              <a:rPr lang="en-US"/>
              <a:t>Key Takeaways</a:t>
            </a:r>
          </a:p>
        </p:txBody>
      </p:sp>
      <p:sp>
        <p:nvSpPr>
          <p:cNvPr id="3" name="Footer Placeholder 2">
            <a:extLst>
              <a:ext uri="{FF2B5EF4-FFF2-40B4-BE49-F238E27FC236}">
                <a16:creationId xmlns:a16="http://schemas.microsoft.com/office/drawing/2014/main" id="{69F956E8-C1A5-36C6-0047-15F15C4E8A64}"/>
              </a:ext>
            </a:extLst>
          </p:cNvPr>
          <p:cNvSpPr>
            <a:spLocks noGrp="1"/>
          </p:cNvSpPr>
          <p:nvPr>
            <p:ph type="ftr" sz="quarter" idx="10"/>
          </p:nvPr>
        </p:nvSpPr>
        <p:spPr/>
        <p:txBody>
          <a:bodyPr/>
          <a:lstStyle/>
          <a:p>
            <a:r>
              <a:rPr lang="en-US"/>
              <a:t>Citation</a:t>
            </a:r>
            <a:endParaRPr lang="en-US">
              <a:solidFill>
                <a:schemeClr val="tx1"/>
              </a:solidFill>
            </a:endParaRPr>
          </a:p>
        </p:txBody>
      </p:sp>
    </p:spTree>
    <p:extLst>
      <p:ext uri="{BB962C8B-B14F-4D97-AF65-F5344CB8AC3E}">
        <p14:creationId xmlns:p14="http://schemas.microsoft.com/office/powerpoint/2010/main" val="31001632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651B1D-C44F-8A0C-D3C9-D23E5CE84F3B}"/>
              </a:ext>
            </a:extLst>
          </p:cNvPr>
          <p:cNvSpPr>
            <a:spLocks noGrp="1"/>
          </p:cNvSpPr>
          <p:nvPr>
            <p:ph type="title"/>
          </p:nvPr>
        </p:nvSpPr>
        <p:spPr/>
        <p:txBody>
          <a:bodyPr/>
          <a:lstStyle/>
          <a:p>
            <a:r>
              <a:rPr lang="en-US"/>
              <a:t>Wrap-Up</a:t>
            </a:r>
          </a:p>
        </p:txBody>
      </p:sp>
      <p:sp>
        <p:nvSpPr>
          <p:cNvPr id="5" name="Text Placeholder 4">
            <a:extLst>
              <a:ext uri="{FF2B5EF4-FFF2-40B4-BE49-F238E27FC236}">
                <a16:creationId xmlns:a16="http://schemas.microsoft.com/office/drawing/2014/main" id="{CEE51E05-9861-0365-97E1-71DFFB8A91E6}"/>
              </a:ext>
            </a:extLst>
          </p:cNvPr>
          <p:cNvSpPr>
            <a:spLocks noGrp="1"/>
          </p:cNvSpPr>
          <p:nvPr>
            <p:ph type="body" sz="quarter" idx="12"/>
          </p:nvPr>
        </p:nvSpPr>
        <p:spPr/>
        <p:txBody>
          <a:bodyPr>
            <a:normAutofit fontScale="92500"/>
          </a:bodyPr>
          <a:lstStyle/>
          <a:p>
            <a:r>
              <a:rPr lang="en-US" b="1"/>
              <a:t>Stigma-free</a:t>
            </a:r>
            <a:r>
              <a:rPr lang="en-US"/>
              <a:t> language in marketing is ethically imperative and particularly important in healthcare settings </a:t>
            </a:r>
          </a:p>
          <a:p>
            <a:r>
              <a:rPr lang="en-US"/>
              <a:t>Building </a:t>
            </a:r>
            <a:r>
              <a:rPr lang="en-US" b="1"/>
              <a:t>consistent</a:t>
            </a:r>
            <a:r>
              <a:rPr lang="en-US"/>
              <a:t> referral pathways with community partners is an important building block to </a:t>
            </a:r>
            <a:r>
              <a:rPr lang="en-US" b="1"/>
              <a:t>effective</a:t>
            </a:r>
            <a:r>
              <a:rPr lang="en-US"/>
              <a:t> marketing </a:t>
            </a:r>
          </a:p>
          <a:p>
            <a:r>
              <a:rPr lang="en-US"/>
              <a:t>Utilizing </a:t>
            </a:r>
            <a:r>
              <a:rPr lang="en-US" b="1"/>
              <a:t>surveys</a:t>
            </a:r>
            <a:r>
              <a:rPr lang="en-US"/>
              <a:t> and other </a:t>
            </a:r>
            <a:r>
              <a:rPr lang="en-US" b="1"/>
              <a:t>KPIs</a:t>
            </a:r>
            <a:r>
              <a:rPr lang="en-US"/>
              <a:t> for marketing strategies are good ways to measure methodology </a:t>
            </a:r>
            <a:r>
              <a:rPr lang="en-US" b="1"/>
              <a:t>effectiveness</a:t>
            </a:r>
            <a:r>
              <a:rPr lang="en-US"/>
              <a:t> </a:t>
            </a:r>
          </a:p>
          <a:p>
            <a:r>
              <a:rPr lang="en-US" b="1"/>
              <a:t>Word-of-mouth</a:t>
            </a:r>
            <a:r>
              <a:rPr lang="en-US"/>
              <a:t> is the most cost and </a:t>
            </a:r>
            <a:r>
              <a:rPr lang="en-US" b="1"/>
              <a:t>socially-effective</a:t>
            </a:r>
            <a:r>
              <a:rPr lang="en-US"/>
              <a:t> means of marketing in healthcare settings </a:t>
            </a:r>
          </a:p>
        </p:txBody>
      </p:sp>
    </p:spTree>
    <p:extLst>
      <p:ext uri="{BB962C8B-B14F-4D97-AF65-F5344CB8AC3E}">
        <p14:creationId xmlns:p14="http://schemas.microsoft.com/office/powerpoint/2010/main" val="2386559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B0A71-ECAF-808B-7F00-12A165152704}"/>
              </a:ext>
            </a:extLst>
          </p:cNvPr>
          <p:cNvSpPr>
            <a:spLocks noGrp="1"/>
          </p:cNvSpPr>
          <p:nvPr>
            <p:ph type="title"/>
          </p:nvPr>
        </p:nvSpPr>
        <p:spPr>
          <a:xfrm>
            <a:off x="838200" y="365125"/>
            <a:ext cx="10515600" cy="1325563"/>
          </a:xfrm>
        </p:spPr>
        <p:txBody>
          <a:bodyPr anchor="ctr">
            <a:normAutofit/>
          </a:bodyPr>
          <a:lstStyle/>
          <a:p>
            <a:r>
              <a:rPr lang="en-US"/>
              <a:t>Why Implement a 90 Day Action Plan?	</a:t>
            </a:r>
          </a:p>
        </p:txBody>
      </p:sp>
      <p:sp>
        <p:nvSpPr>
          <p:cNvPr id="4" name="Text Placeholder 3">
            <a:extLst>
              <a:ext uri="{FF2B5EF4-FFF2-40B4-BE49-F238E27FC236}">
                <a16:creationId xmlns:a16="http://schemas.microsoft.com/office/drawing/2014/main" id="{806DDDCD-2BAB-B0A3-7C31-06C198728322}"/>
              </a:ext>
            </a:extLst>
          </p:cNvPr>
          <p:cNvSpPr>
            <a:spLocks noGrp="1"/>
          </p:cNvSpPr>
          <p:nvPr>
            <p:ph sz="half" idx="1"/>
          </p:nvPr>
        </p:nvSpPr>
        <p:spPr>
          <a:xfrm>
            <a:off x="346494" y="1825625"/>
            <a:ext cx="5181600" cy="3901440"/>
          </a:xfrm>
        </p:spPr>
        <p:txBody>
          <a:bodyPr>
            <a:normAutofit/>
          </a:bodyPr>
          <a:lstStyle/>
          <a:p>
            <a:r>
              <a:rPr lang="en-US" sz="2700"/>
              <a:t>Tracking </a:t>
            </a:r>
            <a:r>
              <a:rPr lang="en-US" sz="2700" b="1"/>
              <a:t>methodology</a:t>
            </a:r>
          </a:p>
          <a:p>
            <a:pPr lvl="1"/>
            <a:r>
              <a:rPr lang="en-US" sz="2700" b="1">
                <a:solidFill>
                  <a:srgbClr val="003594"/>
                </a:solidFill>
              </a:rPr>
              <a:t>Referral</a:t>
            </a:r>
            <a:r>
              <a:rPr lang="en-US" sz="2700">
                <a:solidFill>
                  <a:srgbClr val="003594"/>
                </a:solidFill>
              </a:rPr>
              <a:t> source tracking </a:t>
            </a:r>
          </a:p>
          <a:p>
            <a:pPr lvl="1"/>
            <a:r>
              <a:rPr lang="en-US" sz="2700">
                <a:solidFill>
                  <a:srgbClr val="003594"/>
                </a:solidFill>
              </a:rPr>
              <a:t>Indicator of most </a:t>
            </a:r>
            <a:r>
              <a:rPr lang="en-US" sz="2700" b="1">
                <a:solidFill>
                  <a:srgbClr val="003594"/>
                </a:solidFill>
              </a:rPr>
              <a:t>active</a:t>
            </a:r>
            <a:r>
              <a:rPr lang="en-US" sz="2700">
                <a:solidFill>
                  <a:srgbClr val="003594"/>
                </a:solidFill>
              </a:rPr>
              <a:t> community/institutional referral </a:t>
            </a:r>
            <a:r>
              <a:rPr lang="en-US" sz="2700" b="1">
                <a:solidFill>
                  <a:srgbClr val="003594"/>
                </a:solidFill>
              </a:rPr>
              <a:t>partner</a:t>
            </a:r>
            <a:r>
              <a:rPr lang="en-US" sz="2700">
                <a:solidFill>
                  <a:srgbClr val="003594"/>
                </a:solidFill>
              </a:rPr>
              <a:t> </a:t>
            </a:r>
          </a:p>
          <a:p>
            <a:pPr lvl="1"/>
            <a:r>
              <a:rPr lang="en-US" sz="2700">
                <a:solidFill>
                  <a:srgbClr val="003594"/>
                </a:solidFill>
              </a:rPr>
              <a:t>Helps identify what marketing techniques have been </a:t>
            </a:r>
            <a:r>
              <a:rPr lang="en-US" sz="2700" b="1">
                <a:solidFill>
                  <a:srgbClr val="003594"/>
                </a:solidFill>
              </a:rPr>
              <a:t>effective</a:t>
            </a:r>
            <a:r>
              <a:rPr lang="en-US" sz="2700">
                <a:solidFill>
                  <a:srgbClr val="003594"/>
                </a:solidFill>
              </a:rPr>
              <a:t> </a:t>
            </a:r>
          </a:p>
          <a:p>
            <a:r>
              <a:rPr lang="en-US" sz="2700" b="1"/>
              <a:t>Streamlines</a:t>
            </a:r>
            <a:r>
              <a:rPr lang="en-US" sz="2700"/>
              <a:t> referral tracking</a:t>
            </a:r>
          </a:p>
          <a:p>
            <a:pPr marL="0" indent="0">
              <a:buNone/>
            </a:pPr>
            <a:endParaRPr lang="en-US" sz="2700"/>
          </a:p>
          <a:p>
            <a:endParaRPr lang="en-US" sz="2700"/>
          </a:p>
        </p:txBody>
      </p:sp>
      <p:pic>
        <p:nvPicPr>
          <p:cNvPr id="6" name="Picture 5" descr="Wooden puzzle">
            <a:extLst>
              <a:ext uri="{FF2B5EF4-FFF2-40B4-BE49-F238E27FC236}">
                <a16:creationId xmlns:a16="http://schemas.microsoft.com/office/drawing/2014/main" id="{6756F419-314A-2B4A-4184-831A11AB455B}"/>
              </a:ext>
            </a:extLst>
          </p:cNvPr>
          <p:cNvPicPr>
            <a:picLocks noChangeAspect="1"/>
          </p:cNvPicPr>
          <p:nvPr/>
        </p:nvPicPr>
        <p:blipFill>
          <a:blip r:embed="rId3"/>
          <a:stretch>
            <a:fillRect/>
          </a:stretch>
        </p:blipFill>
        <p:spPr>
          <a:xfrm>
            <a:off x="6172200" y="2046986"/>
            <a:ext cx="5181600" cy="3458718"/>
          </a:xfrm>
          <a:prstGeom prst="rect">
            <a:avLst/>
          </a:prstGeom>
          <a:noFill/>
        </p:spPr>
      </p:pic>
      <p:sp>
        <p:nvSpPr>
          <p:cNvPr id="3" name="Footer Placeholder 2">
            <a:extLst>
              <a:ext uri="{FF2B5EF4-FFF2-40B4-BE49-F238E27FC236}">
                <a16:creationId xmlns:a16="http://schemas.microsoft.com/office/drawing/2014/main" id="{D62CB0EB-9E85-4732-F91A-FF811CAF95AB}"/>
              </a:ext>
            </a:extLst>
          </p:cNvPr>
          <p:cNvSpPr>
            <a:spLocks noGrp="1"/>
          </p:cNvSpPr>
          <p:nvPr>
            <p:ph type="ftr" sz="quarter" idx="11"/>
          </p:nvPr>
        </p:nvSpPr>
        <p:spPr>
          <a:xfrm>
            <a:off x="838199" y="6004560"/>
            <a:ext cx="6096000" cy="853440"/>
          </a:xfrm>
        </p:spPr>
        <p:txBody>
          <a:bodyPr anchor="b">
            <a:normAutofit/>
          </a:bodyPr>
          <a:lstStyle/>
          <a:p>
            <a:pPr>
              <a:spcAft>
                <a:spcPts val="600"/>
              </a:spcAft>
            </a:pPr>
            <a:r>
              <a:rPr lang="en-US"/>
              <a:t>Citation</a:t>
            </a:r>
          </a:p>
        </p:txBody>
      </p:sp>
    </p:spTree>
    <p:extLst>
      <p:ext uri="{BB962C8B-B14F-4D97-AF65-F5344CB8AC3E}">
        <p14:creationId xmlns:p14="http://schemas.microsoft.com/office/powerpoint/2010/main" val="37367309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9A2EA52-EF8F-910A-74B4-6C328174A818}"/>
              </a:ext>
            </a:extLst>
          </p:cNvPr>
          <p:cNvSpPr>
            <a:spLocks noGrp="1"/>
          </p:cNvSpPr>
          <p:nvPr>
            <p:ph type="title"/>
          </p:nvPr>
        </p:nvSpPr>
        <p:spPr>
          <a:xfrm>
            <a:off x="838200" y="365125"/>
            <a:ext cx="10515600" cy="1325563"/>
          </a:xfrm>
        </p:spPr>
        <p:txBody>
          <a:bodyPr anchor="ctr">
            <a:normAutofit/>
          </a:bodyPr>
          <a:lstStyle/>
          <a:p>
            <a:r>
              <a:rPr lang="en-US"/>
              <a:t>Questions</a:t>
            </a:r>
          </a:p>
        </p:txBody>
      </p:sp>
      <p:pic>
        <p:nvPicPr>
          <p:cNvPr id="7" name="Content Placeholder 5" descr="Badge Question Mark with solid fill">
            <a:extLst>
              <a:ext uri="{FF2B5EF4-FFF2-40B4-BE49-F238E27FC236}">
                <a16:creationId xmlns:a16="http://schemas.microsoft.com/office/drawing/2014/main" id="{AA6B168C-9F2D-6082-3233-82FD3BCB91D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12280" y="1825625"/>
            <a:ext cx="3901440" cy="3901440"/>
          </a:xfrm>
          <a:prstGeom prst="rect">
            <a:avLst/>
          </a:prstGeom>
        </p:spPr>
      </p:pic>
      <p:sp>
        <p:nvSpPr>
          <p:cNvPr id="5" name="Slide Number Placeholder 4" hidden="1">
            <a:extLst>
              <a:ext uri="{FF2B5EF4-FFF2-40B4-BE49-F238E27FC236}">
                <a16:creationId xmlns:a16="http://schemas.microsoft.com/office/drawing/2014/main" id="{DB0BE36E-A4DA-5E31-AB3B-039F670126FA}"/>
              </a:ext>
            </a:extLst>
          </p:cNvPr>
          <p:cNvSpPr>
            <a:spLocks noGrp="1"/>
          </p:cNvSpPr>
          <p:nvPr>
            <p:ph type="sldNum" sz="quarter" idx="4294967295"/>
          </p:nvPr>
        </p:nvSpPr>
        <p:spPr>
          <a:xfrm>
            <a:off x="11460476" y="109304"/>
            <a:ext cx="609600" cy="365125"/>
          </a:xfrm>
        </p:spPr>
        <p:txBody>
          <a:bodyPr/>
          <a:lstStyle/>
          <a:p>
            <a:pPr>
              <a:spcAft>
                <a:spcPts val="600"/>
              </a:spcAft>
            </a:pPr>
            <a:r>
              <a:rPr lang="en-US" b="1">
                <a:solidFill>
                  <a:schemeClr val="accent2"/>
                </a:solidFill>
                <a:latin typeface="Arial" panose="020B0604020202020204" pitchFamily="34" charset="0"/>
                <a:cs typeface="Arial" panose="020B0604020202020204" pitchFamily="34" charset="0"/>
              </a:rPr>
              <a:t>Slide </a:t>
            </a:r>
            <a:fld id="{7CD06EFF-F9A5-9E40-A502-3D98189BE54D}" type="slidenum">
              <a:rPr lang="en-US" b="1" smtClean="0">
                <a:solidFill>
                  <a:schemeClr val="accent2"/>
                </a:solidFill>
                <a:latin typeface="Arial" panose="020B0604020202020204" pitchFamily="34" charset="0"/>
                <a:cs typeface="Arial" panose="020B0604020202020204" pitchFamily="34" charset="0"/>
              </a:rPr>
              <a:pPr>
                <a:spcAft>
                  <a:spcPts val="600"/>
                </a:spcAft>
              </a:pPr>
              <a:t>48</a:t>
            </a:fld>
            <a:endParaRPr lang="en-US" b="1">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0470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D7715-09E5-8FC3-DA7C-6755B6A992D2}"/>
              </a:ext>
            </a:extLst>
          </p:cNvPr>
          <p:cNvSpPr>
            <a:spLocks noGrp="1"/>
          </p:cNvSpPr>
          <p:nvPr>
            <p:ph type="title"/>
          </p:nvPr>
        </p:nvSpPr>
        <p:spPr/>
        <p:txBody>
          <a:bodyPr/>
          <a:lstStyle/>
          <a:p>
            <a:r>
              <a:rPr lang="en-US"/>
              <a:t>References</a:t>
            </a:r>
          </a:p>
        </p:txBody>
      </p:sp>
      <p:sp>
        <p:nvSpPr>
          <p:cNvPr id="3" name="Footer Placeholder 2">
            <a:extLst>
              <a:ext uri="{FF2B5EF4-FFF2-40B4-BE49-F238E27FC236}">
                <a16:creationId xmlns:a16="http://schemas.microsoft.com/office/drawing/2014/main" id="{D1D2AF62-1108-8A2C-EEC4-CD49C9AEA4C4}"/>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298846D5-75F2-A541-A321-E00E85FDBA4C}"/>
              </a:ext>
            </a:extLst>
          </p:cNvPr>
          <p:cNvSpPr>
            <a:spLocks noGrp="1"/>
          </p:cNvSpPr>
          <p:nvPr>
            <p:ph type="body" sz="quarter" idx="12"/>
          </p:nvPr>
        </p:nvSpPr>
        <p:spPr/>
        <p:txBody>
          <a:bodyPr>
            <a:normAutofit/>
          </a:bodyPr>
          <a:lstStyle/>
          <a:p>
            <a:r>
              <a:rPr lang="en-US" sz="1600"/>
              <a:t>Abou Leila, R. (2026). Improving referral and continuity of care through structured outpatient disposition planning enabled by electronic referrals: A quality improvement study. </a:t>
            </a:r>
            <a:r>
              <a:rPr lang="es-ES" sz="1600" i="1" err="1"/>
              <a:t>Cureus</a:t>
            </a:r>
            <a:r>
              <a:rPr lang="es-ES" sz="1600" i="1"/>
              <a:t>, 18</a:t>
            </a:r>
            <a:r>
              <a:rPr lang="es-ES" sz="1600"/>
              <a:t>(1), e100727. https://doi.org/10.7759/cureus.100727</a:t>
            </a:r>
            <a:endParaRPr lang="en-US" sz="1600"/>
          </a:p>
          <a:p>
            <a:r>
              <a:rPr lang="es-ES" sz="1600"/>
              <a:t>Ahad, A. A., </a:t>
            </a:r>
            <a:r>
              <a:rPr lang="es-ES" sz="1600" err="1"/>
              <a:t>Sanchez-Gonzalez</a:t>
            </a:r>
            <a:r>
              <a:rPr lang="es-ES" sz="1600"/>
              <a:t>, M., &amp; Junquera, P. (2023). </a:t>
            </a:r>
            <a:r>
              <a:rPr lang="en-US" sz="1600"/>
              <a:t>Understanding and addressing mental health stigma across cultures for improving psychiatric care: A narrative review. </a:t>
            </a:r>
            <a:r>
              <a:rPr lang="en-US" sz="1600" i="1" err="1"/>
              <a:t>Cureus</a:t>
            </a:r>
            <a:r>
              <a:rPr lang="en-US" sz="1600" i="1"/>
              <a:t>, 15</a:t>
            </a:r>
            <a:r>
              <a:rPr lang="en-US" sz="1600"/>
              <a:t>(5), e39549. </a:t>
            </a:r>
            <a:r>
              <a:rPr lang="en-US" sz="1600" u="sng">
                <a:hlinkClick r:id="rId2"/>
              </a:rPr>
              <a:t>https://doi.org/10.7759/cureus.39549</a:t>
            </a:r>
            <a:endParaRPr lang="en-US" sz="1600"/>
          </a:p>
          <a:p>
            <a:r>
              <a:rPr lang="en-US" sz="1600"/>
              <a:t>American College of Healthcare Executives. (2021). </a:t>
            </a:r>
            <a:r>
              <a:rPr lang="en-US" sz="1600" i="1"/>
              <a:t>Healthcare marketing and communications best practices</a:t>
            </a:r>
            <a:r>
              <a:rPr lang="en-US" sz="1600"/>
              <a:t>. ACHE Press.</a:t>
            </a:r>
          </a:p>
          <a:p>
            <a:r>
              <a:rPr lang="en-US" sz="1600"/>
              <a:t>DeHaven, M. J., Hunter, I. B., Wilder, L., Walton, J. W., &amp; Berry, J. (2004). Health programs in faith-based organizations: Are they effective? </a:t>
            </a:r>
            <a:r>
              <a:rPr lang="en-US" sz="1600" i="1"/>
              <a:t>American Journal of Public Health, 94</a:t>
            </a:r>
            <a:r>
              <a:rPr lang="en-US" sz="1600"/>
              <a:t>(6), 1030–1036. https://doi.org/10.2105/AJPH.94.6.1030</a:t>
            </a:r>
          </a:p>
          <a:p>
            <a:r>
              <a:rPr lang="en-US" sz="1600"/>
              <a:t>Donabedian, A. (2005). Evaluating the quality of medical care. </a:t>
            </a:r>
            <a:r>
              <a:rPr lang="en-US" sz="1600" i="1"/>
              <a:t>The Milbank Quarterly, 83</a:t>
            </a:r>
            <a:r>
              <a:rPr lang="en-US" sz="1600"/>
              <a:t>(4), 691–729. </a:t>
            </a:r>
            <a:r>
              <a:rPr lang="en-US" sz="1600" u="sng">
                <a:hlinkClick r:id="rId3"/>
              </a:rPr>
              <a:t>https://doi.org/10.1111/j.1468-0009.2005.00397.x</a:t>
            </a:r>
            <a:endParaRPr lang="en-US" sz="1600"/>
          </a:p>
          <a:p>
            <a:r>
              <a:rPr lang="en-US" sz="1600"/>
              <a:t>Donahoe, R., &amp; Saloner, B. (2024). Justice-involved populations and access to medications for opioid use disorder. </a:t>
            </a:r>
            <a:r>
              <a:rPr lang="en-US" sz="1600" i="1"/>
              <a:t>Health Affairs, 43</a:t>
            </a:r>
            <a:r>
              <a:rPr lang="en-US" sz="1600"/>
              <a:t>(2), 210–218. </a:t>
            </a:r>
            <a:r>
              <a:rPr lang="en-US" sz="1600" u="sng">
                <a:hlinkClick r:id="rId4"/>
              </a:rPr>
              <a:t>https://doi.org/10.1377/hlthaff.2023.01051</a:t>
            </a:r>
            <a:endParaRPr lang="en-US" sz="1600"/>
          </a:p>
          <a:p>
            <a:r>
              <a:rPr lang="en-US" sz="1600"/>
              <a:t>Doron, A., Afek, A., &amp; Strous, R. D. (2022). Predictors of treatment dropout in a substance use disorder population: A systematic review. </a:t>
            </a:r>
            <a:r>
              <a:rPr lang="en-US" sz="1600" i="1"/>
              <a:t>Substance Abuse Treatment, Prevention, and Policy, 17</a:t>
            </a:r>
            <a:r>
              <a:rPr lang="en-US" sz="1600"/>
              <a:t>(1), Article 38. </a:t>
            </a:r>
            <a:r>
              <a:rPr lang="en-US" sz="1600" u="sng">
                <a:hlinkClick r:id="rId5"/>
              </a:rPr>
              <a:t>https://doi.org/10.1186/s13011-022-00466-y</a:t>
            </a:r>
            <a:endParaRPr lang="en-US" sz="1600"/>
          </a:p>
          <a:p>
            <a:pPr marL="0" indent="0">
              <a:buNone/>
            </a:pPr>
            <a:endParaRPr lang="en-US" sz="1600"/>
          </a:p>
        </p:txBody>
      </p:sp>
    </p:spTree>
    <p:extLst>
      <p:ext uri="{BB962C8B-B14F-4D97-AF65-F5344CB8AC3E}">
        <p14:creationId xmlns:p14="http://schemas.microsoft.com/office/powerpoint/2010/main" val="1915113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7B64D-DF99-0163-2486-97F7FA34DA9D}"/>
              </a:ext>
            </a:extLst>
          </p:cNvPr>
          <p:cNvSpPr>
            <a:spLocks noGrp="1"/>
          </p:cNvSpPr>
          <p:nvPr>
            <p:ph type="title"/>
          </p:nvPr>
        </p:nvSpPr>
        <p:spPr>
          <a:xfrm>
            <a:off x="838200" y="123825"/>
            <a:ext cx="10515600" cy="1325563"/>
          </a:xfrm>
        </p:spPr>
        <p:txBody>
          <a:bodyP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Disclaimer</a:t>
            </a:r>
            <a:endParaRPr lang="en-US" sz="4267" b="1">
              <a:latin typeface="Calibri" panose="020F0502020204030204" pitchFamily="34" charset="0"/>
              <a:ea typeface="Calibri" panose="020F0502020204030204" pitchFamily="34" charset="0"/>
              <a:cs typeface="Calibri" panose="020F0502020204030204" pitchFamily="34" charset="0"/>
            </a:endParaRPr>
          </a:p>
        </p:txBody>
      </p:sp>
      <p:sp>
        <p:nvSpPr>
          <p:cNvPr id="2" name="Content Placeholder 1">
            <a:extLst>
              <a:ext uri="{FF2B5EF4-FFF2-40B4-BE49-F238E27FC236}">
                <a16:creationId xmlns:a16="http://schemas.microsoft.com/office/drawing/2014/main" id="{433177B3-3ADE-72AD-E133-3B840E8AB0C3}"/>
              </a:ext>
            </a:extLst>
          </p:cNvPr>
          <p:cNvSpPr>
            <a:spLocks noGrp="1"/>
          </p:cNvSpPr>
          <p:nvPr>
            <p:ph type="body" sz="quarter" idx="12"/>
          </p:nvPr>
        </p:nvSpPr>
        <p:spPr>
          <a:xfrm>
            <a:off x="838200" y="1846559"/>
            <a:ext cx="10134600" cy="3901017"/>
          </a:xfrm>
        </p:spPr>
        <p:txBody>
          <a:bodyPr vert="horz" lIns="91440" tIns="45720" rIns="91440" bIns="45720" rtlCol="0" anchor="t">
            <a:noAutofit/>
          </a:bodyPr>
          <a:lstStyle/>
          <a:p>
            <a:pPr marL="0" indent="0">
              <a:buNone/>
            </a:pPr>
            <a:r>
              <a:rPr lang="en-US" sz="2400">
                <a:latin typeface="Calibri" panose="020F0502020204030204" pitchFamily="34" charset="0"/>
                <a:ea typeface="Calibri" panose="020F0502020204030204" pitchFamily="34" charset="0"/>
                <a:cs typeface="Calibri" panose="020F0502020204030204" pitchFamily="34" charset="0"/>
              </a:rPr>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their own personal and professional judgment when considering further application of this information, particularly as it may relate to patient diagnostic or treatment decisions including, without limitation, FDA-approved uses, and any off-label uses.</a:t>
            </a:r>
          </a:p>
          <a:p>
            <a:pPr marL="0" indent="0">
              <a:buNone/>
            </a:pPr>
            <a:endParaRPr lang="en-US"/>
          </a:p>
        </p:txBody>
      </p:sp>
    </p:spTree>
    <p:custDataLst>
      <p:tags r:id="rId1"/>
    </p:custDataLst>
    <p:extLst>
      <p:ext uri="{BB962C8B-B14F-4D97-AF65-F5344CB8AC3E}">
        <p14:creationId xmlns:p14="http://schemas.microsoft.com/office/powerpoint/2010/main" val="91446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F77A2-8EA2-1B6A-9646-E576600C0992}"/>
              </a:ext>
            </a:extLst>
          </p:cNvPr>
          <p:cNvSpPr>
            <a:spLocks noGrp="1"/>
          </p:cNvSpPr>
          <p:nvPr>
            <p:ph type="title"/>
          </p:nvPr>
        </p:nvSpPr>
        <p:spPr/>
        <p:txBody>
          <a:bodyPr/>
          <a:lstStyle/>
          <a:p>
            <a:r>
              <a:rPr lang="en-US"/>
              <a:t>References</a:t>
            </a:r>
          </a:p>
        </p:txBody>
      </p:sp>
      <p:sp>
        <p:nvSpPr>
          <p:cNvPr id="3" name="Footer Placeholder 2">
            <a:extLst>
              <a:ext uri="{FF2B5EF4-FFF2-40B4-BE49-F238E27FC236}">
                <a16:creationId xmlns:a16="http://schemas.microsoft.com/office/drawing/2014/main" id="{FE7E0A9E-CE7C-8958-C7BE-ACFF6A8DFA7E}"/>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F4E0BB5A-E832-B917-A36A-54EC1DE4B51A}"/>
              </a:ext>
            </a:extLst>
          </p:cNvPr>
          <p:cNvSpPr>
            <a:spLocks noGrp="1"/>
          </p:cNvSpPr>
          <p:nvPr>
            <p:ph type="body" sz="quarter" idx="12"/>
          </p:nvPr>
        </p:nvSpPr>
        <p:spPr/>
        <p:txBody>
          <a:bodyPr>
            <a:normAutofit/>
          </a:bodyPr>
          <a:lstStyle/>
          <a:p>
            <a:r>
              <a:rPr lang="en-US" sz="1600"/>
              <a:t>Gottlieb, L. M., Wing, H., &amp; Adler, N. E. (2020). A systematic review of interventions on patients’ social and economic needs. </a:t>
            </a:r>
            <a:r>
              <a:rPr lang="en-US" sz="1600" i="1"/>
              <a:t>American Journal of Preventive Medicine, 53</a:t>
            </a:r>
            <a:r>
              <a:rPr lang="en-US" sz="1600"/>
              <a:t>(5), 719–729. </a:t>
            </a:r>
            <a:r>
              <a:rPr lang="en-US" sz="1600" u="sng">
                <a:hlinkClick r:id="rId2"/>
              </a:rPr>
              <a:t>https://doi.org/10.1016/j.amepre.2017.05.011</a:t>
            </a:r>
            <a:endParaRPr lang="en-US" sz="1600"/>
          </a:p>
          <a:p>
            <a:r>
              <a:rPr lang="en-US" sz="1600"/>
              <a:t>Hachtel, H., Harries, C., &amp; Bhugra, D. (2019). Compulsory admissions and treatment in psychiatry and their impact on outcomes. </a:t>
            </a:r>
            <a:r>
              <a:rPr lang="en-US" sz="1600" i="1"/>
              <a:t>International Review of Psychiatry, 31</a:t>
            </a:r>
            <a:r>
              <a:rPr lang="en-US" sz="1600"/>
              <a:t>(5–6), 371–379. </a:t>
            </a:r>
            <a:r>
              <a:rPr lang="en-US" sz="1600" u="sng">
                <a:hlinkClick r:id="rId3"/>
              </a:rPr>
              <a:t>https://doi.org/10.1080/09540261.2019.1654722</a:t>
            </a:r>
            <a:endParaRPr lang="en-US" sz="1600"/>
          </a:p>
          <a:p>
            <a:r>
              <a:rPr lang="en-US" sz="1600"/>
              <a:t>Holdsworth, E., Bowen, E., Brown, S., &amp; Howat, D. (2014). Client engagement in psychotherapeutic treatment and </a:t>
            </a:r>
            <a:r>
              <a:rPr lang="en-US" sz="1400"/>
              <a:t>associations</a:t>
            </a:r>
            <a:r>
              <a:rPr lang="en-US" sz="1600"/>
              <a:t> with client characteristics, therapist characteristics, and treatment factors. </a:t>
            </a:r>
            <a:r>
              <a:rPr lang="en-US" sz="1600" i="1"/>
              <a:t>Clinical Psychology Review, 34</a:t>
            </a:r>
            <a:r>
              <a:rPr lang="en-US" sz="1600"/>
              <a:t>(5), 428–450. </a:t>
            </a:r>
            <a:r>
              <a:rPr lang="en-US" sz="1600" u="sng">
                <a:hlinkClick r:id="rId4"/>
              </a:rPr>
              <a:t>https://doi.org/10.1016/j.cpr.2014.06.004</a:t>
            </a:r>
            <a:endParaRPr lang="en-US" sz="1600"/>
          </a:p>
          <a:p>
            <a:r>
              <a:rPr lang="en-US" sz="1600" err="1"/>
              <a:t>Ifeagwazi</a:t>
            </a:r>
            <a:r>
              <a:rPr lang="en-US" sz="1600"/>
              <a:t>, C. M., </a:t>
            </a:r>
            <a:r>
              <a:rPr lang="en-US" sz="1600" err="1"/>
              <a:t>Chukwuorji</a:t>
            </a:r>
            <a:r>
              <a:rPr lang="en-US" sz="1600"/>
              <a:t>, J. C., &amp; Zacchaeus, E. A. (2021). Mistrust and treatment engagement: Barriers among involuntary clients in substance use treatment. </a:t>
            </a:r>
            <a:r>
              <a:rPr lang="en-US" sz="1600" i="1"/>
              <a:t>Journal of Substance Use, 26</a:t>
            </a:r>
            <a:r>
              <a:rPr lang="en-US" sz="1600"/>
              <a:t>(4), 359–365. </a:t>
            </a:r>
            <a:r>
              <a:rPr lang="en-US" sz="1600" u="sng">
                <a:hlinkClick r:id="rId5"/>
              </a:rPr>
              <a:t>https://doi.org/10.1080/14659891.2020.1832895</a:t>
            </a:r>
            <a:endParaRPr lang="en-US" sz="1600"/>
          </a:p>
          <a:p>
            <a:r>
              <a:rPr lang="en-US" sz="1600"/>
              <a:t>Kindred Healthcare. (2021). </a:t>
            </a:r>
            <a:r>
              <a:rPr lang="en-US" sz="1600" i="1"/>
              <a:t>The relationship between patient engagement and total cost of care</a:t>
            </a:r>
            <a:r>
              <a:rPr lang="en-US" sz="1600"/>
              <a:t>. Kindred at Home.</a:t>
            </a:r>
          </a:p>
          <a:p>
            <a:r>
              <a:rPr lang="en-US" sz="1600"/>
              <a:t>Kelly, J. F., Dow, S. J., &amp; Westerhoff, C. M. (2010). Does our choice of substance-related terms influence perceptions of treatment need? An empirical investigation with two commonly used terms. </a:t>
            </a:r>
            <a:r>
              <a:rPr lang="en-US" sz="1600" i="1"/>
              <a:t>Journal of Drug Issues, 40</a:t>
            </a:r>
            <a:r>
              <a:rPr lang="en-US" sz="1600"/>
              <a:t>(4), 805–818. https://doi.org/10.1177/002204261004000403</a:t>
            </a:r>
          </a:p>
          <a:p>
            <a:pPr marL="0" indent="0">
              <a:buNone/>
            </a:pPr>
            <a:endParaRPr lang="en-US" sz="1800"/>
          </a:p>
        </p:txBody>
      </p:sp>
    </p:spTree>
    <p:extLst>
      <p:ext uri="{BB962C8B-B14F-4D97-AF65-F5344CB8AC3E}">
        <p14:creationId xmlns:p14="http://schemas.microsoft.com/office/powerpoint/2010/main" val="33630934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160A4-7837-A8F3-9609-5C9A6CA5F436}"/>
              </a:ext>
            </a:extLst>
          </p:cNvPr>
          <p:cNvSpPr>
            <a:spLocks noGrp="1"/>
          </p:cNvSpPr>
          <p:nvPr>
            <p:ph type="title"/>
          </p:nvPr>
        </p:nvSpPr>
        <p:spPr/>
        <p:txBody>
          <a:bodyPr/>
          <a:lstStyle/>
          <a:p>
            <a:r>
              <a:rPr lang="en-US"/>
              <a:t>References</a:t>
            </a:r>
          </a:p>
        </p:txBody>
      </p:sp>
      <p:sp>
        <p:nvSpPr>
          <p:cNvPr id="3" name="Footer Placeholder 2">
            <a:extLst>
              <a:ext uri="{FF2B5EF4-FFF2-40B4-BE49-F238E27FC236}">
                <a16:creationId xmlns:a16="http://schemas.microsoft.com/office/drawing/2014/main" id="{29F93FF9-7657-9F59-B8B8-8818A05EC810}"/>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0C85BDAA-56F3-BAF8-7A2A-3B9D7BB3D892}"/>
              </a:ext>
            </a:extLst>
          </p:cNvPr>
          <p:cNvSpPr>
            <a:spLocks noGrp="1"/>
          </p:cNvSpPr>
          <p:nvPr>
            <p:ph type="body" sz="quarter" idx="12"/>
          </p:nvPr>
        </p:nvSpPr>
        <p:spPr/>
        <p:txBody>
          <a:bodyPr>
            <a:normAutofit/>
          </a:bodyPr>
          <a:lstStyle/>
          <a:p>
            <a:r>
              <a:rPr lang="fr-FR" sz="1600" err="1"/>
              <a:t>Kreyenbuhl</a:t>
            </a:r>
            <a:r>
              <a:rPr lang="fr-FR" sz="1600"/>
              <a:t>, J., </a:t>
            </a:r>
            <a:r>
              <a:rPr lang="fr-FR" sz="1600" err="1"/>
              <a:t>Nossel</a:t>
            </a:r>
            <a:r>
              <a:rPr lang="fr-FR" sz="1600"/>
              <a:t>, I. R., &amp; Dixon, L. B. (2009). </a:t>
            </a:r>
            <a:r>
              <a:rPr lang="en-US" sz="1600"/>
              <a:t>Disengagement from mental health treatment among individuals with schizophrenia and strategies for facilitating connections to care. </a:t>
            </a:r>
            <a:r>
              <a:rPr lang="es-ES" sz="1600" i="1" err="1"/>
              <a:t>Schizophrenia</a:t>
            </a:r>
            <a:r>
              <a:rPr lang="es-ES" sz="1600" i="1"/>
              <a:t> </a:t>
            </a:r>
            <a:r>
              <a:rPr lang="es-ES" sz="1600" i="1" err="1"/>
              <a:t>Bulletin</a:t>
            </a:r>
            <a:r>
              <a:rPr lang="es-ES" sz="1600" i="1"/>
              <a:t>, 35</a:t>
            </a:r>
            <a:r>
              <a:rPr lang="es-ES" sz="1600"/>
              <a:t>(4), 696–703. </a:t>
            </a:r>
            <a:r>
              <a:rPr lang="es-ES" sz="1600" u="sng">
                <a:hlinkClick r:id="rId2"/>
              </a:rPr>
              <a:t>https://doi.org/10.1093/schbul/sbp046</a:t>
            </a:r>
            <a:endParaRPr lang="en-US" sz="1600"/>
          </a:p>
          <a:p>
            <a:r>
              <a:rPr lang="es-ES" sz="1600" err="1"/>
              <a:t>Langabeer</a:t>
            </a:r>
            <a:r>
              <a:rPr lang="es-ES" sz="1600"/>
              <a:t>, J. R., Chambers, K. A., Cardenas-Turanzas, M., &amp; </a:t>
            </a:r>
            <a:r>
              <a:rPr lang="es-ES" sz="1600" err="1"/>
              <a:t>Yatsco</a:t>
            </a:r>
            <a:r>
              <a:rPr lang="es-ES" sz="1600"/>
              <a:t>, A. (2025). </a:t>
            </a:r>
            <a:r>
              <a:rPr lang="en-US" sz="1600"/>
              <a:t>Community health worker interventions for opioid use disorder: A systematic review. </a:t>
            </a:r>
            <a:r>
              <a:rPr lang="en-US" sz="1600" i="1"/>
              <a:t>Journal of Substance Abuse Treatment, 160</a:t>
            </a:r>
            <a:r>
              <a:rPr lang="en-US" sz="1600"/>
              <a:t>, 109370. </a:t>
            </a:r>
            <a:r>
              <a:rPr lang="en-US" sz="1600" u="sng">
                <a:hlinkClick r:id="rId3"/>
              </a:rPr>
              <a:t>https://doi.org/10.1016/j.jsat.2024.109370</a:t>
            </a:r>
            <a:endParaRPr lang="en-US" sz="1600"/>
          </a:p>
          <a:p>
            <a:r>
              <a:rPr lang="en-US" sz="1600"/>
              <a:t>Langley, G. J., Moen, R., Nolan, K. M., Nolan, T. W., Norman, C. L., &amp; Provost, L. P. (2009). </a:t>
            </a:r>
            <a:r>
              <a:rPr lang="en-US" sz="1600" i="1"/>
              <a:t>The improvement guide: A practical approach to enhancing organizational performance</a:t>
            </a:r>
            <a:r>
              <a:rPr lang="en-US" sz="1600"/>
              <a:t> (2nd ed.). Jossey-Bass.</a:t>
            </a:r>
          </a:p>
          <a:p>
            <a:r>
              <a:rPr lang="en-US" sz="1600"/>
              <a:t>Luciano, A., Nicholson, J., &amp; Meara, E. (2023). Coercive practices in addiction treatment and their effects on stigma and self-esteem. </a:t>
            </a:r>
            <a:r>
              <a:rPr lang="en-US" sz="1600" i="1"/>
              <a:t>Psychiatric Services, 74</a:t>
            </a:r>
            <a:r>
              <a:rPr lang="en-US" sz="1600"/>
              <a:t>(3), 244–251. </a:t>
            </a:r>
            <a:r>
              <a:rPr lang="en-US" sz="1600" u="sng">
                <a:hlinkClick r:id="rId4"/>
              </a:rPr>
              <a:t>https://doi.org/10.1176/appi.ps.202100657</a:t>
            </a:r>
            <a:endParaRPr lang="en-US" sz="1600"/>
          </a:p>
          <a:p>
            <a:r>
              <a:rPr lang="en-US" sz="1600"/>
              <a:t>McDonald, K. M., Sundaram, V., Bravata, D. M., Lewis, R., Lin, N., Kraft, S. A., McKinnon, M., </a:t>
            </a:r>
            <a:r>
              <a:rPr lang="en-US" sz="1600" err="1"/>
              <a:t>Paguntalan</a:t>
            </a:r>
            <a:r>
              <a:rPr lang="en-US" sz="1600"/>
              <a:t>, H., &amp; Owens, D. K. (2014). </a:t>
            </a:r>
            <a:r>
              <a:rPr lang="en-US" sz="1600" i="1"/>
              <a:t>Care coordination</a:t>
            </a:r>
            <a:r>
              <a:rPr lang="en-US" sz="1600"/>
              <a:t>. Agency for Healthcare Research and Quality.</a:t>
            </a:r>
          </a:p>
          <a:p>
            <a:r>
              <a:rPr lang="en-US" sz="1600"/>
              <a:t>Mehrotra, A., Forrest, C. B., &amp; Lin, C. Y. (2011). Dropping the baton: Specialty referrals in the United States. </a:t>
            </a:r>
            <a:r>
              <a:rPr lang="en-US" sz="1600" i="1"/>
              <a:t>Archives of Internal Medicine, 171</a:t>
            </a:r>
            <a:r>
              <a:rPr lang="en-US" sz="1600"/>
              <a:t>(10), 898–904. https://doi.org/10.1001/archinternmed.2011.202</a:t>
            </a:r>
          </a:p>
          <a:p>
            <a:pPr marL="0" indent="0">
              <a:buNone/>
            </a:pPr>
            <a:endParaRPr lang="en-US" sz="3600"/>
          </a:p>
        </p:txBody>
      </p:sp>
    </p:spTree>
    <p:extLst>
      <p:ext uri="{BB962C8B-B14F-4D97-AF65-F5344CB8AC3E}">
        <p14:creationId xmlns:p14="http://schemas.microsoft.com/office/powerpoint/2010/main" val="15134387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2B98-0487-5DF7-1D9F-A1B3DD75304C}"/>
              </a:ext>
            </a:extLst>
          </p:cNvPr>
          <p:cNvSpPr>
            <a:spLocks noGrp="1"/>
          </p:cNvSpPr>
          <p:nvPr>
            <p:ph type="title"/>
          </p:nvPr>
        </p:nvSpPr>
        <p:spPr/>
        <p:txBody>
          <a:bodyPr/>
          <a:lstStyle/>
          <a:p>
            <a:r>
              <a:rPr lang="en-US"/>
              <a:t>References</a:t>
            </a:r>
          </a:p>
        </p:txBody>
      </p:sp>
      <p:sp>
        <p:nvSpPr>
          <p:cNvPr id="3" name="Footer Placeholder 2">
            <a:extLst>
              <a:ext uri="{FF2B5EF4-FFF2-40B4-BE49-F238E27FC236}">
                <a16:creationId xmlns:a16="http://schemas.microsoft.com/office/drawing/2014/main" id="{7B3C0FEF-B425-263C-2909-42F190010A6C}"/>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9AA23FE8-59AE-7171-ECD0-6007A55CBF30}"/>
              </a:ext>
            </a:extLst>
          </p:cNvPr>
          <p:cNvSpPr>
            <a:spLocks noGrp="1"/>
          </p:cNvSpPr>
          <p:nvPr>
            <p:ph type="body" sz="quarter" idx="12"/>
          </p:nvPr>
        </p:nvSpPr>
        <p:spPr/>
        <p:txBody>
          <a:bodyPr>
            <a:normAutofit lnSpcReduction="10000"/>
          </a:bodyPr>
          <a:lstStyle/>
          <a:p>
            <a:r>
              <a:rPr lang="en-US" sz="1600"/>
              <a:t>National Institute on Drug Abuse. (n.d.). </a:t>
            </a:r>
            <a:r>
              <a:rPr lang="en-US" sz="1600" i="1"/>
              <a:t>Principles of drug addiction treatment: A research-based guide</a:t>
            </a:r>
            <a:r>
              <a:rPr lang="en-US" sz="1600"/>
              <a:t> (3rd ed.). National Institutes of Health. </a:t>
            </a:r>
            <a:r>
              <a:rPr lang="en-US" sz="1600" u="sng">
                <a:hlinkClick r:id="rId2"/>
              </a:rPr>
              <a:t>https://nida.nih.gov/publications/principles-drug-addiction-treatment-research-based-guide-third-edition</a:t>
            </a:r>
            <a:endParaRPr lang="en-US" sz="1600"/>
          </a:p>
          <a:p>
            <a:r>
              <a:rPr lang="en-US" sz="1600"/>
              <a:t>Park, S., &amp; Berkowitz, S. A. (2024). Social determinants of health and substance use disorder treatment outcomes: A systematic review. </a:t>
            </a:r>
            <a:r>
              <a:rPr lang="en-US" sz="1600" i="1"/>
              <a:t>Substance Abuse, 45</a:t>
            </a:r>
            <a:r>
              <a:rPr lang="en-US" sz="1600"/>
              <a:t>(1), 1–14. </a:t>
            </a:r>
            <a:r>
              <a:rPr lang="en-US" sz="1600" u="sng">
                <a:hlinkClick r:id="rId3"/>
              </a:rPr>
              <a:t>https://doi.org/10.1080/08897077.2024.2301234</a:t>
            </a:r>
            <a:endParaRPr lang="en-US" sz="1600"/>
          </a:p>
          <a:p>
            <a:r>
              <a:rPr lang="en-US" sz="1600"/>
              <a:t>Pew Charitable Trusts. (2020). </a:t>
            </a:r>
            <a:r>
              <a:rPr lang="en-US" sz="1600" i="1"/>
              <a:t>Medication-assisted treatment improves outcomes for patients with opioid use disorder</a:t>
            </a:r>
            <a:r>
              <a:rPr lang="en-US" sz="1600"/>
              <a:t>. </a:t>
            </a:r>
            <a:r>
              <a:rPr lang="en-US" sz="1600" u="sng">
                <a:hlinkClick r:id="rId4"/>
              </a:rPr>
              <a:t>https://www.pewtrusts.org/en/research-and-analysis/issue-briefs/2020/11/medication-assisted-treatment-improves-outcomes-for-patients-with-opioid-use-disorder</a:t>
            </a:r>
            <a:endParaRPr lang="en-US" sz="1600"/>
          </a:p>
          <a:p>
            <a:r>
              <a:rPr lang="en-US" sz="1600"/>
              <a:t>Rattray, N. A., </a:t>
            </a:r>
            <a:r>
              <a:rPr lang="en-US" sz="1600" err="1"/>
              <a:t>Damush</a:t>
            </a:r>
            <a:r>
              <a:rPr lang="en-US" sz="1600"/>
              <a:t>, T. M., Miech, E. J., </a:t>
            </a:r>
            <a:r>
              <a:rPr lang="en-US" sz="1600" err="1"/>
              <a:t>Homoya</a:t>
            </a:r>
            <a:r>
              <a:rPr lang="en-US" sz="1600"/>
              <a:t>, B., Meeker, J., &amp; Myers, L. J. (2022). Beyond the blueprint: Mechanisms for spreading and sustaining care coordination innovations. </a:t>
            </a:r>
            <a:r>
              <a:rPr lang="en-US" sz="1600" i="1"/>
              <a:t>Journal of General Internal Medicine, 37</a:t>
            </a:r>
            <a:r>
              <a:rPr lang="en-US" sz="1600"/>
              <a:t>(Suppl. 1), 147–155. </a:t>
            </a:r>
            <a:r>
              <a:rPr lang="en-US" sz="1600" u="sng">
                <a:hlinkClick r:id="rId5"/>
              </a:rPr>
              <a:t>https://doi.org/10.1007/s11606-021-07230-7</a:t>
            </a:r>
            <a:endParaRPr lang="en-US" sz="1600"/>
          </a:p>
          <a:p>
            <a:r>
              <a:rPr lang="en-US" sz="1600"/>
              <a:t>Schulman-Green, D., Jaser, S., Park, C., &amp; Whittemore, R. (2021). A </a:t>
            </a:r>
            <a:r>
              <a:rPr lang="en-US" sz="1600" err="1"/>
              <a:t>metasynthesis</a:t>
            </a:r>
            <a:r>
              <a:rPr lang="en-US" sz="1600"/>
              <a:t> of factors affecting self-management of chronic illness. </a:t>
            </a:r>
            <a:r>
              <a:rPr lang="en-US" sz="1600" i="1"/>
              <a:t>Patient Education and Counseling, 104</a:t>
            </a:r>
            <a:r>
              <a:rPr lang="en-US" sz="1600"/>
              <a:t>(4), 760–772. https://doi.org/10.1016/j.pec.2020.09.034</a:t>
            </a:r>
          </a:p>
          <a:p>
            <a:r>
              <a:rPr lang="en-US" sz="1600"/>
              <a:t>Sheridan, S. L., Harris, R. P., &amp; Woolf, S. H. (2004). Shared decision making about screening and chemoprevention: A suggested approach from the U.S. Preventive Services Task Force. </a:t>
            </a:r>
            <a:r>
              <a:rPr lang="en-US" sz="1600" i="1"/>
              <a:t>American Journal of Preventive Medicine, 26</a:t>
            </a:r>
            <a:r>
              <a:rPr lang="en-US" sz="1600"/>
              <a:t>(1), 56–66. </a:t>
            </a:r>
            <a:r>
              <a:rPr lang="en-US" sz="1600" u="sng">
                <a:hlinkClick r:id="rId6"/>
              </a:rPr>
              <a:t>https://doi.org/10.1016/S0749-3797(03)00250-0</a:t>
            </a:r>
            <a:endParaRPr lang="en-US" sz="1600"/>
          </a:p>
        </p:txBody>
      </p:sp>
    </p:spTree>
    <p:extLst>
      <p:ext uri="{BB962C8B-B14F-4D97-AF65-F5344CB8AC3E}">
        <p14:creationId xmlns:p14="http://schemas.microsoft.com/office/powerpoint/2010/main" val="3008957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36A2C-0BB2-A8B5-5719-1A28F86FD64D}"/>
              </a:ext>
            </a:extLst>
          </p:cNvPr>
          <p:cNvSpPr>
            <a:spLocks noGrp="1"/>
          </p:cNvSpPr>
          <p:nvPr>
            <p:ph type="title"/>
          </p:nvPr>
        </p:nvSpPr>
        <p:spPr/>
        <p:txBody>
          <a:bodyPr/>
          <a:lstStyle/>
          <a:p>
            <a:r>
              <a:rPr lang="en-US"/>
              <a:t>References</a:t>
            </a:r>
          </a:p>
        </p:txBody>
      </p:sp>
      <p:sp>
        <p:nvSpPr>
          <p:cNvPr id="3" name="Footer Placeholder 2">
            <a:extLst>
              <a:ext uri="{FF2B5EF4-FFF2-40B4-BE49-F238E27FC236}">
                <a16:creationId xmlns:a16="http://schemas.microsoft.com/office/drawing/2014/main" id="{A83E175E-0445-F5C1-69B8-3B2EBCAFD641}"/>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1878A3D3-6928-B513-671B-64E05D9DDBF4}"/>
              </a:ext>
            </a:extLst>
          </p:cNvPr>
          <p:cNvSpPr>
            <a:spLocks noGrp="1"/>
          </p:cNvSpPr>
          <p:nvPr>
            <p:ph type="body" sz="quarter" idx="12"/>
          </p:nvPr>
        </p:nvSpPr>
        <p:spPr/>
        <p:txBody>
          <a:bodyPr>
            <a:normAutofit fontScale="47500" lnSpcReduction="20000"/>
          </a:bodyPr>
          <a:lstStyle/>
          <a:p>
            <a:r>
              <a:rPr lang="en-US" err="1"/>
              <a:t>Stanojlović</a:t>
            </a:r>
            <a:r>
              <a:rPr lang="en-US"/>
              <a:t>, M., &amp; Davidson, L. (2021). Targeting the barriers in the substance use disorder continuum of care with peer recovery support. </a:t>
            </a:r>
            <a:r>
              <a:rPr lang="en-US" i="1"/>
              <a:t>SAGE Open Medicine, 9</a:t>
            </a:r>
            <a:r>
              <a:rPr lang="en-US"/>
              <a:t>, 2050312120976988. https://doi.org/10.1177/2050312120976988</a:t>
            </a:r>
          </a:p>
          <a:p>
            <a:r>
              <a:rPr lang="en-US"/>
              <a:t>Starfield, B., Shi, L., &amp; </a:t>
            </a:r>
            <a:r>
              <a:rPr lang="en-US" err="1"/>
              <a:t>Macinko</a:t>
            </a:r>
            <a:r>
              <a:rPr lang="en-US"/>
              <a:t>, J. (2005). Contribution of primary care to health systems and health. </a:t>
            </a:r>
            <a:r>
              <a:rPr lang="en-US" i="1"/>
              <a:t>The Milbank Quarterly, 83</a:t>
            </a:r>
            <a:r>
              <a:rPr lang="en-US"/>
              <a:t>(3), 457–502. </a:t>
            </a:r>
            <a:r>
              <a:rPr lang="en-US" u="sng">
                <a:hlinkClick r:id="rId2"/>
              </a:rPr>
              <a:t>https://doi.org/10.1111/j.1468-0009.2005.00409.x</a:t>
            </a:r>
            <a:endParaRPr lang="en-US"/>
          </a:p>
          <a:p>
            <a:r>
              <a:rPr lang="en-US"/>
              <a:t>Substance Abuse and Mental Health Services Administration. (2019). </a:t>
            </a:r>
            <a:r>
              <a:rPr lang="en-US" i="1"/>
              <a:t>Enhancing motivation for change in substance use disorder treatment</a:t>
            </a:r>
            <a:r>
              <a:rPr lang="en-US"/>
              <a:t> (Treatment Improvement Protocol Series 35). U.S. Department of Health and Human Services. </a:t>
            </a:r>
            <a:r>
              <a:rPr lang="en-US" u="sng">
                <a:hlinkClick r:id="rId3"/>
              </a:rPr>
              <a:t>https://store.samhsa.gov/product/tip-35-enhancing-motivation-change-substance-use-disorder-treatment/PEP19-02-01-003</a:t>
            </a:r>
            <a:endParaRPr lang="en-US"/>
          </a:p>
          <a:p>
            <a:r>
              <a:rPr lang="en-US"/>
              <a:t>Substance Abuse and Mental Health Services Administration. (n.d.). </a:t>
            </a:r>
            <a:r>
              <a:rPr lang="en-US" i="1"/>
              <a:t>Recovery and recovery support</a:t>
            </a:r>
            <a:r>
              <a:rPr lang="en-US"/>
              <a:t>. U.S. Department of Health and Human Services. </a:t>
            </a:r>
            <a:r>
              <a:rPr lang="en-US" u="sng">
                <a:hlinkClick r:id="rId4"/>
              </a:rPr>
              <a:t>https://www.samhsa.gov/find-help/recovery</a:t>
            </a:r>
            <a:endParaRPr lang="en-US"/>
          </a:p>
          <a:p>
            <a:r>
              <a:rPr lang="en-US"/>
              <a:t>Taxman, F. S., </a:t>
            </a:r>
            <a:r>
              <a:rPr lang="en-US" err="1"/>
              <a:t>Perdoni</a:t>
            </a:r>
            <a:r>
              <a:rPr lang="en-US"/>
              <a:t>, M. L., &amp; Harrison, L. D. (2007). Drug treatment services for adult offenders: The state of the state. </a:t>
            </a:r>
            <a:r>
              <a:rPr lang="en-US" i="1"/>
              <a:t>Journal of Substance Abuse Treatment, 32</a:t>
            </a:r>
            <a:r>
              <a:rPr lang="en-US"/>
              <a:t>(3), 239–254. https://doi.org/10.1016/j.jsat.2006.12.019</a:t>
            </a:r>
          </a:p>
          <a:p>
            <a:r>
              <a:rPr lang="en-US"/>
              <a:t>Tsai, A. C., Kiang, M. V., Barnett, M. L., Beletsky, L., Keyes, K. M., McGinty, E. E., Smith, L. R., Strathdee, S. A., Wakeman, S. E., &amp; Venkataramani, A. S. (2019). Stigma as a fundamental hindrance to the United States opioid overdose crisis response. </a:t>
            </a:r>
            <a:r>
              <a:rPr lang="en-US" i="1"/>
              <a:t>PLOS Medicine, 16</a:t>
            </a:r>
            <a:r>
              <a:rPr lang="en-US"/>
              <a:t>(11), e1002969. </a:t>
            </a:r>
            <a:r>
              <a:rPr lang="en-US" u="sng">
                <a:hlinkClick r:id="rId5"/>
              </a:rPr>
              <a:t>https://doi.org/10.1371/journal.pmed.1002969</a:t>
            </a:r>
            <a:endParaRPr lang="en-US"/>
          </a:p>
          <a:p>
            <a:pPr marL="0" indent="0">
              <a:buNone/>
            </a:pPr>
            <a:endParaRPr lang="en-US"/>
          </a:p>
        </p:txBody>
      </p:sp>
    </p:spTree>
    <p:extLst>
      <p:ext uri="{BB962C8B-B14F-4D97-AF65-F5344CB8AC3E}">
        <p14:creationId xmlns:p14="http://schemas.microsoft.com/office/powerpoint/2010/main" val="15144997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520F2-3593-18F8-5B93-C86BF02D6640}"/>
              </a:ext>
            </a:extLst>
          </p:cNvPr>
          <p:cNvSpPr>
            <a:spLocks noGrp="1"/>
          </p:cNvSpPr>
          <p:nvPr>
            <p:ph type="title"/>
          </p:nvPr>
        </p:nvSpPr>
        <p:spPr/>
        <p:txBody>
          <a:bodyPr/>
          <a:lstStyle/>
          <a:p>
            <a:r>
              <a:rPr lang="en-US"/>
              <a:t>References</a:t>
            </a:r>
          </a:p>
        </p:txBody>
      </p:sp>
      <p:sp>
        <p:nvSpPr>
          <p:cNvPr id="3" name="Footer Placeholder 2">
            <a:extLst>
              <a:ext uri="{FF2B5EF4-FFF2-40B4-BE49-F238E27FC236}">
                <a16:creationId xmlns:a16="http://schemas.microsoft.com/office/drawing/2014/main" id="{D0A073CC-0F94-E662-00E3-C052C7DDA491}"/>
              </a:ext>
            </a:extLst>
          </p:cNvPr>
          <p:cNvSpPr>
            <a:spLocks noGrp="1"/>
          </p:cNvSpPr>
          <p:nvPr>
            <p:ph type="ftr" sz="quarter" idx="11"/>
          </p:nvPr>
        </p:nvSpPr>
        <p:spPr/>
        <p:txBody>
          <a:bodyPr/>
          <a:lstStyle/>
          <a:p>
            <a:r>
              <a:rPr lang="en-US"/>
              <a:t>Citation</a:t>
            </a:r>
            <a:endParaRPr lang="en-US">
              <a:solidFill>
                <a:schemeClr val="tx1"/>
              </a:solidFill>
            </a:endParaRPr>
          </a:p>
        </p:txBody>
      </p:sp>
      <p:sp>
        <p:nvSpPr>
          <p:cNvPr id="4" name="Text Placeholder 3">
            <a:extLst>
              <a:ext uri="{FF2B5EF4-FFF2-40B4-BE49-F238E27FC236}">
                <a16:creationId xmlns:a16="http://schemas.microsoft.com/office/drawing/2014/main" id="{247FAC0E-723D-9FC5-CB9E-97B02E8BD8CC}"/>
              </a:ext>
            </a:extLst>
          </p:cNvPr>
          <p:cNvSpPr>
            <a:spLocks noGrp="1"/>
          </p:cNvSpPr>
          <p:nvPr>
            <p:ph type="body" sz="quarter" idx="12"/>
          </p:nvPr>
        </p:nvSpPr>
        <p:spPr/>
        <p:txBody>
          <a:bodyPr>
            <a:normAutofit/>
          </a:bodyPr>
          <a:lstStyle/>
          <a:p>
            <a:r>
              <a:rPr lang="en-US" sz="1600"/>
              <a:t>Van Boekel, L. C., Brouwers, E. P. M., Van </a:t>
            </a:r>
            <a:r>
              <a:rPr lang="en-US" sz="1600" err="1"/>
              <a:t>Weeghel</a:t>
            </a:r>
            <a:r>
              <a:rPr lang="en-US" sz="1600"/>
              <a:t>, J., &amp; </a:t>
            </a:r>
            <a:r>
              <a:rPr lang="en-US" sz="1600" err="1"/>
              <a:t>Garretsen</a:t>
            </a:r>
            <a:r>
              <a:rPr lang="en-US" sz="1600"/>
              <a:t>, H. F. L. (2013). Stigma among health professionals towards patients with substance use disorders and its consequences for healthcare delivery: Systematic review. </a:t>
            </a:r>
            <a:r>
              <a:rPr lang="en-US" sz="1600" i="1"/>
              <a:t>Drug and Alcohol Dependence, 131</a:t>
            </a:r>
            <a:r>
              <a:rPr lang="en-US" sz="1600"/>
              <a:t>(1–2), 23–35. https://doi.org/10.1016/j.drugalcdep.2013.02.018</a:t>
            </a:r>
          </a:p>
          <a:p>
            <a:r>
              <a:rPr lang="en-US" sz="1600"/>
              <a:t>Vipond, R., Bhatt, M., Amlung, M., &amp; MacKillop, J. (2023). Co-occurring mental health disorders and substance use disorder treatment dropout: A systematic review and meta-analysis. </a:t>
            </a:r>
            <a:r>
              <a:rPr lang="en-US" sz="1600" i="1"/>
              <a:t>Drug and Alcohol Dependence, 243</a:t>
            </a:r>
            <a:r>
              <a:rPr lang="en-US" sz="1600"/>
              <a:t>, 109740. </a:t>
            </a:r>
            <a:r>
              <a:rPr lang="en-US" sz="1600" u="sng">
                <a:hlinkClick r:id="rId2"/>
              </a:rPr>
              <a:t>https://doi.org/10.1016/j.drugalcdep.2022.109740</a:t>
            </a:r>
            <a:endParaRPr lang="en-US" sz="1600"/>
          </a:p>
          <a:p>
            <a:r>
              <a:rPr lang="en-US" sz="1600"/>
              <a:t>Wakeman, S. E., Larochelle, M. R., Ameli, O., Chaisson, C. E., McPheeters, J. T., Crown, W. H., Azocar, F., &amp; Sanghavi, D. M. (2020). Comparative effectiveness of different treatment pathways for opioid use disorder. </a:t>
            </a:r>
            <a:r>
              <a:rPr lang="en-US" sz="1600" i="1"/>
              <a:t>JAMA Network Open, 3</a:t>
            </a:r>
            <a:r>
              <a:rPr lang="en-US" sz="1600"/>
              <a:t>(2), e1920622. </a:t>
            </a:r>
            <a:r>
              <a:rPr lang="en-US" sz="1600" u="sng">
                <a:hlinkClick r:id="rId3"/>
              </a:rPr>
              <a:t>https://doi.org/10.1001/jamanetworkopen.2019.20622</a:t>
            </a:r>
            <a:endParaRPr lang="en-US" sz="1600"/>
          </a:p>
          <a:p>
            <a:pPr marL="0" indent="0">
              <a:buNone/>
            </a:pPr>
            <a:endParaRPr lang="en-US"/>
          </a:p>
        </p:txBody>
      </p:sp>
    </p:spTree>
    <p:extLst>
      <p:ext uri="{BB962C8B-B14F-4D97-AF65-F5344CB8AC3E}">
        <p14:creationId xmlns:p14="http://schemas.microsoft.com/office/powerpoint/2010/main" val="4120637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528DE-7838-46C0-9C7E-0A748FBEBC2C}"/>
              </a:ext>
            </a:extLst>
          </p:cNvPr>
          <p:cNvSpPr>
            <a:spLocks noGrp="1"/>
          </p:cNvSpPr>
          <p:nvPr>
            <p:ph type="title"/>
          </p:nvPr>
        </p:nvSpPr>
        <p:spPr>
          <a:xfrm>
            <a:off x="838200" y="149225"/>
            <a:ext cx="10515600" cy="1325563"/>
          </a:xfrm>
        </p:spPr>
        <p:txBody>
          <a:bodyP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Mutual Agreement </a:t>
            </a:r>
          </a:p>
        </p:txBody>
      </p:sp>
      <p:sp>
        <p:nvSpPr>
          <p:cNvPr id="3" name="Content Placeholder 2">
            <a:extLst>
              <a:ext uri="{FF2B5EF4-FFF2-40B4-BE49-F238E27FC236}">
                <a16:creationId xmlns:a16="http://schemas.microsoft.com/office/drawing/2014/main" id="{A02A87C2-91F0-43F6-AE20-B7FB1B2AFE07}"/>
              </a:ext>
            </a:extLst>
          </p:cNvPr>
          <p:cNvSpPr>
            <a:spLocks noGrp="1"/>
          </p:cNvSpPr>
          <p:nvPr>
            <p:ph type="body" sz="quarter" idx="12"/>
          </p:nvPr>
        </p:nvSpPr>
        <p:spPr/>
        <p:txBody>
          <a:bodyPr vert="horz" lIns="91359" tIns="45679" rIns="91359" bIns="45679" rtlCol="0" anchor="t">
            <a:noAutofit/>
          </a:bodyPr>
          <a:lstStyle/>
          <a:p>
            <a:pPr marL="227960" indent="-227960"/>
            <a:r>
              <a:rPr lang="en-US" sz="2300">
                <a:latin typeface="Calibri" panose="020F0502020204030204" pitchFamily="34" charset="0"/>
                <a:ea typeface="Calibri" panose="020F0502020204030204" pitchFamily="34" charset="0"/>
                <a:cs typeface="Calibri" panose="020F0502020204030204" pitchFamily="34" charset="0"/>
              </a:rPr>
              <a:t>Everyone on every Learning Network webinar is </a:t>
            </a:r>
            <a:r>
              <a:rPr lang="en-US" sz="2300" b="1">
                <a:latin typeface="Calibri" panose="020F0502020204030204" pitchFamily="34" charset="0"/>
                <a:ea typeface="Calibri" panose="020F0502020204030204" pitchFamily="34" charset="0"/>
                <a:cs typeface="Calibri" panose="020F0502020204030204" pitchFamily="34" charset="0"/>
              </a:rPr>
              <a:t>valued</a:t>
            </a:r>
            <a:r>
              <a:rPr lang="en-US" sz="2300">
                <a:latin typeface="Calibri" panose="020F0502020204030204" pitchFamily="34" charset="0"/>
                <a:ea typeface="Calibri" panose="020F0502020204030204" pitchFamily="34" charset="0"/>
                <a:cs typeface="Calibri" panose="020F0502020204030204" pitchFamily="34" charset="0"/>
              </a:rPr>
              <a:t>. Everyone has an expectation of </a:t>
            </a:r>
            <a:r>
              <a:rPr lang="en-US" sz="2300" b="1">
                <a:latin typeface="Calibri" panose="020F0502020204030204" pitchFamily="34" charset="0"/>
                <a:ea typeface="Calibri" panose="020F0502020204030204" pitchFamily="34" charset="0"/>
                <a:cs typeface="Calibri" panose="020F0502020204030204" pitchFamily="34" charset="0"/>
              </a:rPr>
              <a:t>mutual, positive regard </a:t>
            </a:r>
            <a:r>
              <a:rPr lang="en-US" sz="2300">
                <a:latin typeface="Calibri" panose="020F0502020204030204" pitchFamily="34" charset="0"/>
                <a:ea typeface="Calibri" panose="020F0502020204030204" pitchFamily="34" charset="0"/>
                <a:cs typeface="Calibri" panose="020F0502020204030204" pitchFamily="34" charset="0"/>
              </a:rPr>
              <a:t>for everyone else that respects the </a:t>
            </a:r>
            <a:r>
              <a:rPr lang="en-US" sz="2300" b="1">
                <a:latin typeface="Calibri" panose="020F0502020204030204" pitchFamily="34" charset="0"/>
                <a:ea typeface="Calibri" panose="020F0502020204030204" pitchFamily="34" charset="0"/>
                <a:cs typeface="Calibri" panose="020F0502020204030204" pitchFamily="34" charset="0"/>
              </a:rPr>
              <a:t>diversity </a:t>
            </a:r>
            <a:r>
              <a:rPr lang="en-US" sz="2300">
                <a:latin typeface="Calibri" panose="020F0502020204030204" pitchFamily="34" charset="0"/>
                <a:ea typeface="Calibri" panose="020F0502020204030204" pitchFamily="34" charset="0"/>
                <a:cs typeface="Calibri" panose="020F0502020204030204" pitchFamily="34" charset="0"/>
              </a:rPr>
              <a:t>of everyone on the webinar. </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operate from a </a:t>
            </a:r>
            <a:r>
              <a:rPr lang="en-US" sz="2300" b="1">
                <a:latin typeface="Calibri" panose="020F0502020204030204" pitchFamily="34" charset="0"/>
                <a:ea typeface="Calibri" panose="020F0502020204030204" pitchFamily="34" charset="0"/>
                <a:cs typeface="Calibri" panose="020F0502020204030204" pitchFamily="34" charset="0"/>
              </a:rPr>
              <a:t>strength-based, empathetic, and supportive</a:t>
            </a:r>
            <a:r>
              <a:rPr lang="en-US" sz="2300">
                <a:latin typeface="Calibri" panose="020F0502020204030204" pitchFamily="34" charset="0"/>
                <a:ea typeface="Calibri" panose="020F0502020204030204" pitchFamily="34" charset="0"/>
                <a:cs typeface="Calibri" panose="020F0502020204030204" pitchFamily="34" charset="0"/>
              </a:rPr>
              <a:t> framework – with the people we serve, and with each other on these webinars.</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encourage the use of </a:t>
            </a:r>
            <a:r>
              <a:rPr lang="en-US" sz="2300" b="1">
                <a:latin typeface="Calibri" panose="020F0502020204030204" pitchFamily="34" charset="0"/>
                <a:ea typeface="Calibri" panose="020F0502020204030204" pitchFamily="34" charset="0"/>
                <a:cs typeface="Calibri" panose="020F0502020204030204" pitchFamily="34" charset="0"/>
              </a:rPr>
              <a:t>affirming language </a:t>
            </a:r>
            <a:r>
              <a:rPr lang="en-US" sz="2300">
                <a:latin typeface="Calibri" panose="020F0502020204030204" pitchFamily="34" charset="0"/>
                <a:ea typeface="Calibri" panose="020F0502020204030204" pitchFamily="34" charset="0"/>
                <a:cs typeface="Calibri" panose="020F0502020204030204" pitchFamily="34" charset="0"/>
              </a:rPr>
              <a:t>that is not discriminatory or stigmatizing.</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treat others as </a:t>
            </a:r>
            <a:r>
              <a:rPr lang="en-US" sz="2300" b="1">
                <a:latin typeface="Calibri" panose="020F0502020204030204" pitchFamily="34" charset="0"/>
                <a:ea typeface="Calibri" panose="020F0502020204030204" pitchFamily="34" charset="0"/>
                <a:cs typeface="Calibri" panose="020F0502020204030204" pitchFamily="34" charset="0"/>
              </a:rPr>
              <a:t>they</a:t>
            </a:r>
            <a:r>
              <a:rPr lang="en-US" sz="2300">
                <a:latin typeface="Calibri" panose="020F0502020204030204" pitchFamily="34" charset="0"/>
                <a:ea typeface="Calibri" panose="020F0502020204030204" pitchFamily="34" charset="0"/>
                <a:cs typeface="Calibri" panose="020F0502020204030204" pitchFamily="34" charset="0"/>
              </a:rPr>
              <a:t> would like to be treated and, therefore, avoid argumentative, disruptive, and/or aggressive language.</a:t>
            </a:r>
          </a:p>
          <a:p>
            <a:pPr marL="227960" indent="-227960"/>
            <a:endParaRPr lang="en-US" sz="2199">
              <a:cs typeface="Calibri"/>
            </a:endParaRPr>
          </a:p>
          <a:p>
            <a:pPr marL="227960" indent="-227960"/>
            <a:endParaRPr lang="en-US" sz="2199">
              <a:cs typeface="Calibri"/>
            </a:endParaRPr>
          </a:p>
        </p:txBody>
      </p:sp>
    </p:spTree>
    <p:custDataLst>
      <p:tags r:id="rId1"/>
    </p:custDataLst>
    <p:extLst>
      <p:ext uri="{BB962C8B-B14F-4D97-AF65-F5344CB8AC3E}">
        <p14:creationId xmlns:p14="http://schemas.microsoft.com/office/powerpoint/2010/main" val="1678374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9BCCD-D850-46D5-8055-27095C725A93}"/>
              </a:ext>
            </a:extLst>
          </p:cNvPr>
          <p:cNvSpPr>
            <a:spLocks noGrp="1"/>
          </p:cNvSpPr>
          <p:nvPr>
            <p:ph type="title"/>
          </p:nvPr>
        </p:nvSpPr>
        <p:spPr>
          <a:xfrm>
            <a:off x="838200" y="111125"/>
            <a:ext cx="10515600" cy="1325563"/>
          </a:xfrm>
        </p:spPr>
        <p:txBody>
          <a:bodyP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Mutual Agreement (continued)</a:t>
            </a:r>
          </a:p>
        </p:txBody>
      </p:sp>
      <p:sp>
        <p:nvSpPr>
          <p:cNvPr id="3" name="Content Placeholder 2">
            <a:extLst>
              <a:ext uri="{FF2B5EF4-FFF2-40B4-BE49-F238E27FC236}">
                <a16:creationId xmlns:a16="http://schemas.microsoft.com/office/drawing/2014/main" id="{16BF13AD-53B7-4C61-BFE5-6C093C73CA21}"/>
              </a:ext>
            </a:extLst>
          </p:cNvPr>
          <p:cNvSpPr>
            <a:spLocks noGrp="1"/>
          </p:cNvSpPr>
          <p:nvPr>
            <p:ph type="body" sz="quarter" idx="12"/>
          </p:nvPr>
        </p:nvSpPr>
        <p:spPr/>
        <p:txBody>
          <a:bodyPr vert="horz" lIns="91359" tIns="45679" rIns="91359" bIns="45679" rtlCol="0" anchor="t">
            <a:noAutofit/>
          </a:bodyPr>
          <a:lstStyle/>
          <a:p>
            <a:pPr marL="227960" indent="-227960"/>
            <a:r>
              <a:rPr lang="en-US" sz="2300">
                <a:latin typeface="Calibri" panose="020F0502020204030204" pitchFamily="34" charset="0"/>
                <a:ea typeface="Calibri" panose="020F0502020204030204" pitchFamily="34" charset="0"/>
                <a:cs typeface="Calibri" panose="020F0502020204030204" pitchFamily="34" charset="0"/>
              </a:rPr>
              <a:t>We strive to </a:t>
            </a:r>
            <a:r>
              <a:rPr lang="en-US" sz="2300" b="1">
                <a:latin typeface="Calibri" panose="020F0502020204030204" pitchFamily="34" charset="0"/>
                <a:ea typeface="Calibri" panose="020F0502020204030204" pitchFamily="34" charset="0"/>
                <a:cs typeface="Calibri" panose="020F0502020204030204" pitchFamily="34" charset="0"/>
              </a:rPr>
              <a:t>listen</a:t>
            </a:r>
            <a:r>
              <a:rPr lang="en-US" sz="2300">
                <a:latin typeface="Calibri" panose="020F0502020204030204" pitchFamily="34" charset="0"/>
                <a:ea typeface="Calibri" panose="020F0502020204030204" pitchFamily="34" charset="0"/>
                <a:cs typeface="Calibri" panose="020F0502020204030204" pitchFamily="34" charset="0"/>
              </a:rPr>
              <a:t> to each person, avoid interrupting others, and seek to </a:t>
            </a:r>
            <a:r>
              <a:rPr lang="en-US" sz="2300" b="1">
                <a:latin typeface="Calibri" panose="020F0502020204030204" pitchFamily="34" charset="0"/>
                <a:ea typeface="Calibri" panose="020F0502020204030204" pitchFamily="34" charset="0"/>
                <a:cs typeface="Calibri" panose="020F0502020204030204" pitchFamily="34" charset="0"/>
              </a:rPr>
              <a:t>understand</a:t>
            </a:r>
            <a:r>
              <a:rPr lang="en-US" sz="2300">
                <a:latin typeface="Calibri" panose="020F0502020204030204" pitchFamily="34" charset="0"/>
                <a:ea typeface="Calibri" panose="020F0502020204030204" pitchFamily="34" charset="0"/>
                <a:cs typeface="Calibri" panose="020F0502020204030204" pitchFamily="34" charset="0"/>
              </a:rPr>
              <a:t> each other through the Learning Network as we work toward the highest quality services for Centers of Excellence (COE) clients.</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Information presented in Learning Network sessions has been vetted. We recognize that people have different opinions, and those </a:t>
            </a:r>
            <a:r>
              <a:rPr lang="en-US" sz="2300" b="1">
                <a:latin typeface="Calibri" panose="020F0502020204030204" pitchFamily="34" charset="0"/>
                <a:ea typeface="Calibri" panose="020F0502020204030204" pitchFamily="34" charset="0"/>
                <a:cs typeface="Calibri" panose="020F0502020204030204" pitchFamily="34" charset="0"/>
              </a:rPr>
              <a:t>diverse perspectives </a:t>
            </a:r>
            <a:r>
              <a:rPr lang="en-US" sz="2300">
                <a:latin typeface="Calibri" panose="020F0502020204030204" pitchFamily="34" charset="0"/>
                <a:ea typeface="Calibri" panose="020F0502020204030204" pitchFamily="34" charset="0"/>
                <a:cs typeface="Calibri" panose="020F0502020204030204" pitchFamily="34" charset="0"/>
              </a:rPr>
              <a:t>are welcomed and valued. Questions and comments should be framed as </a:t>
            </a:r>
            <a:r>
              <a:rPr lang="en-US" sz="2300" b="1">
                <a:latin typeface="Calibri" panose="020F0502020204030204" pitchFamily="34" charset="0"/>
                <a:ea typeface="Calibri" panose="020F0502020204030204" pitchFamily="34" charset="0"/>
                <a:cs typeface="Calibri" panose="020F0502020204030204" pitchFamily="34" charset="0"/>
              </a:rPr>
              <a:t>constructive feedback</a:t>
            </a:r>
            <a:r>
              <a:rPr lang="en-US" sz="2300">
                <a:latin typeface="Calibri" panose="020F0502020204030204" pitchFamily="34" charset="0"/>
                <a:ea typeface="Calibri" panose="020F0502020204030204" pitchFamily="34" charset="0"/>
                <a:cs typeface="Calibri" panose="020F0502020204030204" pitchFamily="34" charset="0"/>
              </a:rPr>
              <a:t>.</a:t>
            </a:r>
          </a:p>
          <a:p>
            <a:pPr marL="227960" indent="-227960"/>
            <a:r>
              <a:rPr lang="en-US" sz="2300">
                <a:latin typeface="Calibri" panose="020F0502020204030204" pitchFamily="34" charset="0"/>
                <a:ea typeface="Calibri" panose="020F0502020204030204" pitchFamily="34" charset="0"/>
                <a:cs typeface="Calibri" panose="020F0502020204030204" pitchFamily="34" charset="0"/>
              </a:rPr>
              <a:t>The Learning Network format is </a:t>
            </a:r>
            <a:r>
              <a:rPr lang="en-US" sz="2300" b="1">
                <a:latin typeface="Calibri" panose="020F0502020204030204" pitchFamily="34" charset="0"/>
                <a:ea typeface="Calibri" panose="020F0502020204030204" pitchFamily="34" charset="0"/>
                <a:cs typeface="Calibri" panose="020F0502020204030204" pitchFamily="34" charset="0"/>
              </a:rPr>
              <a:t>not conducive to debate</a:t>
            </a:r>
            <a:r>
              <a:rPr lang="en-US" sz="2300">
                <a:latin typeface="Calibri" panose="020F0502020204030204" pitchFamily="34" charset="0"/>
                <a:ea typeface="Calibri" panose="020F0502020204030204" pitchFamily="34" charset="0"/>
                <a:cs typeface="Calibri" panose="020F0502020204030204" pitchFamily="34" charset="0"/>
              </a:rPr>
              <a:t>. If something happens that concerns you, </a:t>
            </a:r>
            <a:r>
              <a:rPr lang="en-US" sz="2300" b="1">
                <a:latin typeface="Calibri" panose="020F0502020204030204" pitchFamily="34" charset="0"/>
                <a:ea typeface="Calibri" panose="020F0502020204030204" pitchFamily="34" charset="0"/>
                <a:cs typeface="Calibri" panose="020F0502020204030204" pitchFamily="34" charset="0"/>
              </a:rPr>
              <a:t>please send a chat during the session</a:t>
            </a:r>
            <a:r>
              <a:rPr lang="en-US" sz="2300">
                <a:latin typeface="Calibri" panose="020F0502020204030204" pitchFamily="34" charset="0"/>
                <a:ea typeface="Calibri" panose="020F0502020204030204" pitchFamily="34" charset="0"/>
                <a:cs typeface="Calibri" panose="020F0502020204030204" pitchFamily="34" charset="0"/>
              </a:rPr>
              <a:t> to the panelists and we will attempt to make room to address it either during the session or by scheduling time outside of the session to process and understand it. </a:t>
            </a:r>
            <a:r>
              <a:rPr lang="en-US" sz="2300" b="1">
                <a:latin typeface="Calibri" panose="020F0502020204030204" pitchFamily="34" charset="0"/>
                <a:ea typeface="Calibri" panose="020F0502020204030204" pitchFamily="34" charset="0"/>
                <a:cs typeface="Calibri" panose="020F0502020204030204" pitchFamily="34" charset="0"/>
              </a:rPr>
              <a:t>Alternatively, you can reach out offline to your University point of contact.</a:t>
            </a:r>
          </a:p>
          <a:p>
            <a:pPr marL="227960" indent="-227960"/>
            <a:endParaRPr lang="en-US" sz="2199">
              <a:cs typeface="Calibri"/>
            </a:endParaRPr>
          </a:p>
        </p:txBody>
      </p:sp>
    </p:spTree>
    <p:custDataLst>
      <p:tags r:id="rId1"/>
    </p:custDataLst>
    <p:extLst>
      <p:ext uri="{BB962C8B-B14F-4D97-AF65-F5344CB8AC3E}">
        <p14:creationId xmlns:p14="http://schemas.microsoft.com/office/powerpoint/2010/main" val="2535754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A1D582-CE3A-4649-875D-172F7973E1E9}"/>
              </a:ext>
            </a:extLst>
          </p:cNvPr>
          <p:cNvSpPr>
            <a:spLocks noGrp="1"/>
          </p:cNvSpPr>
          <p:nvPr>
            <p:ph type="title"/>
          </p:nvPr>
        </p:nvSpPr>
        <p:spPr>
          <a:xfrm>
            <a:off x="838200" y="135300"/>
            <a:ext cx="10515600" cy="1325563"/>
          </a:xfrm>
        </p:spPr>
        <p:txBody>
          <a:bodyPr anchor="ctr">
            <a:normAutofit/>
          </a:bodyPr>
          <a:lstStyle/>
          <a:p>
            <a:r>
              <a:rPr lang="en-US" sz="3733" b="1">
                <a:latin typeface="Calibri" panose="020F0502020204030204" pitchFamily="34" charset="0"/>
                <a:ea typeface="Calibri" panose="020F0502020204030204" pitchFamily="34" charset="0"/>
                <a:cs typeface="Calibri" panose="020F0502020204030204" pitchFamily="34" charset="0"/>
              </a:rPr>
              <a:t>Acknowledgements</a:t>
            </a:r>
            <a:endParaRPr lang="en-US" b="1">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2DED28A-E43F-624A-A984-7387AEF95DA1}"/>
              </a:ext>
            </a:extLst>
          </p:cNvPr>
          <p:cNvSpPr>
            <a:spLocks noGrp="1"/>
          </p:cNvSpPr>
          <p:nvPr>
            <p:ph sz="half" idx="1"/>
          </p:nvPr>
        </p:nvSpPr>
        <p:spPr>
          <a:xfrm>
            <a:off x="598200" y="1960880"/>
            <a:ext cx="5257800" cy="3901440"/>
          </a:xfrm>
        </p:spPr>
        <p:txBody>
          <a:bodyPr vert="horz" lIns="91416" tIns="45708" rIns="91416" bIns="45708" rtlCol="0">
            <a:normAutofit/>
          </a:bodyPr>
          <a:lstStyle/>
          <a:p>
            <a:pPr marL="227960" indent="-227960"/>
            <a:r>
              <a:rPr lang="en-US" sz="2400">
                <a:latin typeface="Calibri" panose="020F0502020204030204" pitchFamily="34" charset="0"/>
                <a:ea typeface="Calibri" panose="020F0502020204030204" pitchFamily="34" charset="0"/>
                <a:cs typeface="Calibri" panose="020F0502020204030204" pitchFamily="34" charset="0"/>
              </a:rPr>
              <a:t>The COE project is a partnership of the University of Pittsburgh and the Pennsylvania Department of Human Services; and is funded by the Pennsylvania Department of Human Services, grant number 601747.</a:t>
            </a:r>
          </a:p>
        </p:txBody>
      </p:sp>
      <p:sp>
        <p:nvSpPr>
          <p:cNvPr id="9" name="Content Placeholder 2">
            <a:extLst>
              <a:ext uri="{FF2B5EF4-FFF2-40B4-BE49-F238E27FC236}">
                <a16:creationId xmlns:a16="http://schemas.microsoft.com/office/drawing/2014/main" id="{BF3E9FA8-CE23-B390-4BEB-2EF9330D2DC1}"/>
              </a:ext>
            </a:extLst>
          </p:cNvPr>
          <p:cNvSpPr txBox="1">
            <a:spLocks/>
          </p:cNvSpPr>
          <p:nvPr/>
        </p:nvSpPr>
        <p:spPr>
          <a:xfrm>
            <a:off x="6023800" y="1960881"/>
            <a:ext cx="5257800" cy="2033575"/>
          </a:xfrm>
          <a:prstGeom prst="rect">
            <a:avLst/>
          </a:prstGeom>
        </p:spPr>
        <p:txBody>
          <a:bodyPr vert="horz" lIns="91416" tIns="45708" rIns="91416" bIns="45708" rtlCol="0">
            <a:noAutofit/>
          </a:bodyPr>
          <a:lstStyle>
            <a:lvl1pPr marL="182880" indent="-182880" algn="l" defTabSz="68580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1pPr>
            <a:lvl2pPr marL="365760" indent="-182880" algn="l" defTabSz="6858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548640" indent="-182880" algn="l" defTabSz="6858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7960" indent="-227960" defTabSz="914377">
              <a:spcBef>
                <a:spcPts val="800"/>
              </a:spcBef>
            </a:pPr>
            <a:r>
              <a:rPr lang="en-US">
                <a:solidFill>
                  <a:srgbClr val="003594"/>
                </a:solidFill>
                <a:latin typeface="Calibri" panose="020F0502020204030204" pitchFamily="34" charset="0"/>
                <a:ea typeface="Calibri" panose="020F0502020204030204" pitchFamily="34" charset="0"/>
                <a:cs typeface="Calibri" panose="020F0502020204030204" pitchFamily="34" charset="0"/>
              </a:rPr>
              <a:t>COE vision: The Centers of Excellence will ensure care coordination, increase access to medication-assisted treatment and integrate physical and behavioral health for individuals with opioid use disorder.</a:t>
            </a:r>
          </a:p>
        </p:txBody>
      </p:sp>
      <p:pic>
        <p:nvPicPr>
          <p:cNvPr id="1030" name="Picture 6" descr="Commonwealth of Pennsylvania">
            <a:extLst>
              <a:ext uri="{FF2B5EF4-FFF2-40B4-BE49-F238E27FC236}">
                <a16:creationId xmlns:a16="http://schemas.microsoft.com/office/drawing/2014/main" id="{C9C09241-DDCC-AFB4-ED0E-5CF0139F56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500" y="4847399"/>
            <a:ext cx="5326800" cy="67472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9334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270792-B839-0479-E77B-12CD1AB7C52F}"/>
              </a:ext>
            </a:extLst>
          </p:cNvPr>
          <p:cNvSpPr>
            <a:spLocks noGrp="1"/>
          </p:cNvSpPr>
          <p:nvPr>
            <p:ph type="ctrTitle"/>
          </p:nvPr>
        </p:nvSpPr>
        <p:spPr>
          <a:xfrm>
            <a:off x="800891" y="1584816"/>
            <a:ext cx="8118519" cy="1767840"/>
          </a:xfrm>
        </p:spPr>
        <p:txBody>
          <a:bodyPr vert="horz" lIns="91440" tIns="45720" rIns="91440" bIns="45720" rtlCol="0" anchor="b">
            <a:normAutofit/>
          </a:bodyPr>
          <a:lstStyle/>
          <a:p>
            <a:r>
              <a:rPr lang="en-US" sz="6000" b="1">
                <a:latin typeface="Calibri" panose="020F0502020204030204" pitchFamily="34" charset="0"/>
                <a:ea typeface="Calibri" panose="020F0502020204030204" pitchFamily="34" charset="0"/>
                <a:cs typeface="Calibri" panose="020F0502020204030204" pitchFamily="34" charset="0"/>
              </a:rPr>
              <a:t>Marketing COE Services</a:t>
            </a:r>
          </a:p>
        </p:txBody>
      </p:sp>
      <p:sp>
        <p:nvSpPr>
          <p:cNvPr id="4" name="Text Placeholder 2">
            <a:extLst>
              <a:ext uri="{FF2B5EF4-FFF2-40B4-BE49-F238E27FC236}">
                <a16:creationId xmlns:a16="http://schemas.microsoft.com/office/drawing/2014/main" id="{64A8F259-72C2-37C1-8E39-AFC98A7326EB}"/>
              </a:ext>
            </a:extLst>
          </p:cNvPr>
          <p:cNvSpPr>
            <a:spLocks noGrp="1"/>
          </p:cNvSpPr>
          <p:nvPr>
            <p:ph type="subTitle" idx="1"/>
          </p:nvPr>
        </p:nvSpPr>
        <p:spPr/>
        <p:txBody>
          <a:bodyPr/>
          <a:lstStyle/>
          <a:p>
            <a:r>
              <a:rPr lang="en-US"/>
              <a:t>Building Visibility, Trust, and Referral Pathways </a:t>
            </a:r>
          </a:p>
        </p:txBody>
      </p:sp>
    </p:spTree>
    <p:extLst>
      <p:ext uri="{BB962C8B-B14F-4D97-AF65-F5344CB8AC3E}">
        <p14:creationId xmlns:p14="http://schemas.microsoft.com/office/powerpoint/2010/main" val="3150467674"/>
      </p:ext>
    </p:extLst>
  </p:cSld>
  <p:clrMapOvr>
    <a:masterClrMapping/>
  </p:clrMapOvr>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Pitt Colors">
      <a:dk1>
        <a:srgbClr val="003594"/>
      </a:dk1>
      <a:lt1>
        <a:srgbClr val="FFFFFF"/>
      </a:lt1>
      <a:dk2>
        <a:srgbClr val="FFB81C"/>
      </a:dk2>
      <a:lt2>
        <a:srgbClr val="E7E6E6"/>
      </a:lt2>
      <a:accent1>
        <a:srgbClr val="003594"/>
      </a:accent1>
      <a:accent2>
        <a:srgbClr val="FFB81C"/>
      </a:accent2>
      <a:accent3>
        <a:srgbClr val="B87333"/>
      </a:accent3>
      <a:accent4>
        <a:srgbClr val="C8C9C7"/>
      </a:accent4>
      <a:accent5>
        <a:srgbClr val="66B2E3"/>
      </a:accent5>
      <a:accent6>
        <a:srgbClr val="770538"/>
      </a:accent6>
      <a:hlink>
        <a:srgbClr val="000000"/>
      </a:hlink>
      <a:folHlink>
        <a:srgbClr val="000000"/>
      </a:folHlink>
    </a:clrScheme>
    <a:fontScheme name="Roboto">
      <a:majorFont>
        <a:latin typeface="Roboto Black"/>
        <a:ea typeface=""/>
        <a:cs typeface=""/>
      </a:majorFont>
      <a:minorFont>
        <a:latin typeface="Roboto Medium"/>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E1B9AE4639B14BBF883D08B2823EAB" ma:contentTypeVersion="25" ma:contentTypeDescription="Create a new document." ma:contentTypeScope="" ma:versionID="1128e1f3fe45fa585ed5ae7cc5f6de45">
  <xsd:schema xmlns:xsd="http://www.w3.org/2001/XMLSchema" xmlns:xs="http://www.w3.org/2001/XMLSchema" xmlns:p="http://schemas.microsoft.com/office/2006/metadata/properties" xmlns:ns1="http://schemas.microsoft.com/sharepoint/v3" xmlns:ns2="ba516c2e-2337-4fd1-b351-3b2416ecab68" xmlns:ns3="e2a3c3e7-7426-4151-8c50-1673f5abcf0a" targetNamespace="http://schemas.microsoft.com/office/2006/metadata/properties" ma:root="true" ma:fieldsID="6c6cc95a6fbcae2d3e19a1eb62a96033" ns1:_="" ns2:_="" ns3:_="">
    <xsd:import namespace="http://schemas.microsoft.com/sharepoint/v3"/>
    <xsd:import namespace="ba516c2e-2337-4fd1-b351-3b2416ecab68"/>
    <xsd:import namespace="e2a3c3e7-7426-4151-8c50-1673f5abcf0a"/>
    <xsd:element name="properties">
      <xsd:complexType>
        <xsd:sequence>
          <xsd:element name="documentManagement">
            <xsd:complexType>
              <xsd:all>
                <xsd:element ref="ns2:MediaServiceMetadata" minOccurs="0"/>
                <xsd:element ref="ns2:MediaServiceFastMetadata" minOccurs="0"/>
                <xsd:element ref="ns2:Stakeholder" minOccurs="0"/>
                <xsd:element ref="ns2:DocumentType" minOccurs="0"/>
                <xsd:element ref="ns2:BriefSummary" minOccurs="0"/>
                <xsd:element ref="ns2:Sign_x002d_OffStatu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lcf76f155ced4ddcb4097134ff3c332f" minOccurs="0"/>
                <xsd:element ref="ns3:TaxCatchAll" minOccurs="0"/>
                <xsd:element ref="ns3:_dlc_DocId" minOccurs="0"/>
                <xsd:element ref="ns3:_dlc_DocIdUrl" minOccurs="0"/>
                <xsd:element ref="ns3:_dlc_DocIdPersistId"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3" nillable="true" ma:displayName="Unified Compliance Policy Properties" ma:hidden="true" ma:internalName="_ip_UnifiedCompliancePolicyProperties">
      <xsd:simpleType>
        <xsd:restriction base="dms:Note"/>
      </xsd:simpleType>
    </xsd:element>
    <xsd:element name="_ip_UnifiedCompliancePolicyUIAction" ma:index="3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516c2e-2337-4fd1-b351-3b2416ecab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Stakeholder" ma:index="10" nillable="true" ma:displayName="Stakeholder" ma:format="Dropdown" ma:internalName="Stakeholder">
      <xsd:complexType>
        <xsd:complexContent>
          <xsd:extension base="dms:MultiChoice">
            <xsd:sequence>
              <xsd:element name="Value" maxOccurs="unbounded" minOccurs="0" nillable="true">
                <xsd:simpleType>
                  <xsd:restriction base="dms:Choice">
                    <xsd:enumeration value="Funder - DHS"/>
                    <xsd:enumeration value="MCO"/>
                    <xsd:enumeration value="Alliance Medical Services"/>
                    <xsd:enumeration value="AIDS Care Group"/>
                    <xsd:enumeration value="Butler Memorial Hospital"/>
                    <xsd:enumeration value="CASA Trinity"/>
                    <xsd:enumeration value="Clearfield-Jefferson Drug and Alcohol Commission"/>
                    <xsd:enumeration value="Clinical Outcomes Group"/>
                    <xsd:enumeration value="CleanSlate Centers"/>
                    <xsd:enumeration value="Community Health and Dental Care"/>
                    <xsd:enumeration value="Crossroads Counseling"/>
                    <xsd:enumeration value="Crozer-Chester"/>
                    <xsd:enumeration value="Dunmore Comprehensive"/>
                    <xsd:enumeration value="ESPER Treatment Center"/>
                    <xsd:enumeration value="Family First Health"/>
                    <xsd:enumeration value="Family Service Association"/>
                    <xsd:enumeration value="Gateway Rehabilitation"/>
                    <xsd:enumeration value="Geisinger"/>
                    <xsd:enumeration value="Hamilton Health Center"/>
                    <xsd:enumeration value="Highlands Hospital"/>
                    <xsd:enumeration value="Lancaster General Hospital"/>
                    <xsd:enumeration value="Magee Women's Hospital of UPMC"/>
                    <xsd:enumeration value="Miners Medical Center"/>
                    <xsd:enumeration value="Mt. Pocono Medical Center"/>
                    <xsd:enumeration value="Neighborhood Health Centers of the Lehigh Valley"/>
                    <xsd:enumeration value="New Directions Treatment Services"/>
                    <xsd:enumeration value="Pathways to Housing PA"/>
                    <xsd:enumeration value="Penn Foundation"/>
                    <xsd:enumeration value="Penn Presbyterian Medical Center (Mothers Matter Program is BH)"/>
                    <xsd:enumeration value="PA Counseling-Dauphin"/>
                    <xsd:enumeration value="PA Counseling-York"/>
                    <xsd:enumeration value="Public Health Management Corporation"/>
                    <xsd:enumeration value="Pyramid Healthcare, Inc"/>
                    <xsd:enumeration value="Reading Hospital"/>
                    <xsd:enumeration value="Resources for Human Development"/>
                    <xsd:enumeration value="SPHS- Care Center"/>
                    <xsd:enumeration value="SPHS-Mon Valley"/>
                    <xsd:enumeration value="Tadiso"/>
                    <xsd:enumeration value="Temple University"/>
                    <xsd:enumeration value="The Wright Center"/>
                    <xsd:enumeration value="Thomas Jefferson- MATER"/>
                    <xsd:enumeration value="Thomas Jefferson- NARP"/>
                    <xsd:enumeration value="Treatment Trends"/>
                    <xsd:enumeration value="TW Ponessa and Associates"/>
                    <xsd:enumeration value="University of PGH Physicians"/>
                    <xsd:enumeration value="Wedge Medical"/>
                    <xsd:enumeration value="West Penn Allegheny"/>
                    <xsd:enumeration value="WPIC of UPMC"/>
                    <xsd:enumeration value="Internal"/>
                  </xsd:restriction>
                </xsd:simpleType>
              </xsd:element>
            </xsd:sequence>
          </xsd:extension>
        </xsd:complexContent>
      </xsd:complexType>
    </xsd:element>
    <xsd:element name="DocumentType" ma:index="11" nillable="true" ma:displayName="Document Type" ma:default="None" ma:format="Dropdown" ma:internalName="DocumentType">
      <xsd:simpleType>
        <xsd:restriction base="dms:Choice">
          <xsd:enumeration value="Data"/>
          <xsd:enumeration value="Implementation Plan/Guide"/>
          <xsd:enumeration value="Special Project"/>
          <xsd:enumeration value="Strategic Plan"/>
          <xsd:enumeration value="Presentation"/>
          <xsd:enumeration value="Meeting Material"/>
          <xsd:enumeration value="None"/>
        </xsd:restriction>
      </xsd:simpleType>
    </xsd:element>
    <xsd:element name="BriefSummary" ma:index="12" nillable="true" ma:displayName="Brief Summary" ma:format="Dropdown" ma:internalName="BriefSummary">
      <xsd:simpleType>
        <xsd:restriction base="dms:Text">
          <xsd:maxLength value="255"/>
        </xsd:restriction>
      </xsd:simpleType>
    </xsd:element>
    <xsd:element name="Sign_x002d_OffStatus" ma:index="13" nillable="true" ma:displayName="Sign-Off Status" ma:format="Dropdown" ma:internalName="Sign_x002d_OffStatus">
      <xsd:simpleType>
        <xsd:restriction base="dms:Choice">
          <xsd:enumeration value="Draft"/>
          <xsd:enumeration value="Final"/>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DateTaken" ma:index="22" nillable="true" ma:displayName="MediaServiceDateTaken" ma:hidden="true" ma:internalName="MediaServiceDateTake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b90debd-ee09-4e04-a4c4-812a7ed26de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a3c3e7-7426-4151-8c50-1673f5abcf0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a9bf98-66fd-4dd5-9a1b-2628c94cfb20}" ma:internalName="TaxCatchAll" ma:showField="CatchAllData" ma:web="e2a3c3e7-7426-4151-8c50-1673f5abcf0a">
      <xsd:complexType>
        <xsd:complexContent>
          <xsd:extension base="dms:MultiChoiceLookup">
            <xsd:sequence>
              <xsd:element name="Value" type="dms:Lookup" maxOccurs="unbounded" minOccurs="0" nillable="true"/>
            </xsd:sequence>
          </xsd:extension>
        </xsd:complexContent>
      </xsd:complexType>
    </xsd:element>
    <xsd:element name="_dlc_DocId" ma:index="27" nillable="true" ma:displayName="Document ID Value" ma:description="The value of the document ID assigned to this item." ma:indexed="true"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ign_x002d_OffStatus xmlns="ba516c2e-2337-4fd1-b351-3b2416ecab68" xsi:nil="true"/>
    <_ip_UnifiedCompliancePolicyUIAction xmlns="http://schemas.microsoft.com/sharepoint/v3" xsi:nil="true"/>
    <Stakeholder xmlns="ba516c2e-2337-4fd1-b351-3b2416ecab68" xsi:nil="true"/>
    <DocumentType xmlns="ba516c2e-2337-4fd1-b351-3b2416ecab68">None</DocumentType>
    <lcf76f155ced4ddcb4097134ff3c332f xmlns="ba516c2e-2337-4fd1-b351-3b2416ecab68">
      <Terms xmlns="http://schemas.microsoft.com/office/infopath/2007/PartnerControls"/>
    </lcf76f155ced4ddcb4097134ff3c332f>
    <_ip_UnifiedCompliancePolicyProperties xmlns="http://schemas.microsoft.com/sharepoint/v3" xsi:nil="true"/>
    <BriefSummary xmlns="ba516c2e-2337-4fd1-b351-3b2416ecab68" xsi:nil="true"/>
    <TaxCatchAll xmlns="e2a3c3e7-7426-4151-8c50-1673f5abcf0a" xsi:nil="true"/>
    <_dlc_DocId xmlns="e2a3c3e7-7426-4151-8c50-1673f5abcf0a">P2A3NJ5CMAVY-993345139-51756</_dlc_DocId>
    <_dlc_DocIdUrl xmlns="e2a3c3e7-7426-4151-8c50-1673f5abcf0a">
      <Url>https://pitt.sharepoint.com/sites/PERU.CHI/_layouts/15/DocIdRedir.aspx?ID=P2A3NJ5CMAVY-993345139-51756</Url>
      <Description>P2A3NJ5CMAVY-993345139-51756</Description>
    </_dlc_DocIdUrl>
  </documentManagement>
</p:properties>
</file>

<file path=customXml/itemProps1.xml><?xml version="1.0" encoding="utf-8"?>
<ds:datastoreItem xmlns:ds="http://schemas.openxmlformats.org/officeDocument/2006/customXml" ds:itemID="{4BF1414E-4287-4CE3-ACD5-2DE8C0176797}">
  <ds:schemaRefs>
    <ds:schemaRef ds:uri="ba516c2e-2337-4fd1-b351-3b2416ecab68"/>
    <ds:schemaRef ds:uri="e2a3c3e7-7426-4151-8c50-1673f5abcf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DE40BBA-57A0-4610-8A82-F12EF94CD72F}">
  <ds:schemaRefs>
    <ds:schemaRef ds:uri="http://schemas.microsoft.com/sharepoint/events"/>
  </ds:schemaRefs>
</ds:datastoreItem>
</file>

<file path=customXml/itemProps3.xml><?xml version="1.0" encoding="utf-8"?>
<ds:datastoreItem xmlns:ds="http://schemas.openxmlformats.org/officeDocument/2006/customXml" ds:itemID="{1C681098-F0B4-483D-893B-DB5933560330}">
  <ds:schemaRefs>
    <ds:schemaRef ds:uri="http://schemas.microsoft.com/sharepoint/v3/contenttype/forms"/>
  </ds:schemaRefs>
</ds:datastoreItem>
</file>

<file path=customXml/itemProps4.xml><?xml version="1.0" encoding="utf-8"?>
<ds:datastoreItem xmlns:ds="http://schemas.openxmlformats.org/officeDocument/2006/customXml" ds:itemID="{AA796A4E-94A4-4810-AF7B-B33BFDD679A9}">
  <ds:schemaRefs>
    <ds:schemaRef ds:uri="http://schemas.microsoft.com/office/2006/metadata/properties"/>
    <ds:schemaRef ds:uri="http://purl.org/dc/dcmitype/"/>
    <ds:schemaRef ds:uri="http://purl.org/dc/elements/1.1/"/>
    <ds:schemaRef ds:uri="http://www.w3.org/XML/1998/namespace"/>
    <ds:schemaRef ds:uri="ba516c2e-2337-4fd1-b351-3b2416ecab68"/>
    <ds:schemaRef ds:uri="http://purl.org/dc/term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e2a3c3e7-7426-4151-8c50-1673f5abcf0a"/>
  </ds:schemaRefs>
</ds:datastoreItem>
</file>

<file path=docMetadata/LabelInfo.xml><?xml version="1.0" encoding="utf-8"?>
<clbl:labelList xmlns:clbl="http://schemas.microsoft.com/office/2020/mipLabelMetadata">
  <clbl:label id="{9ef9f489-e0a0-4eeb-87cc-3a526112fd0d}" enabled="0" method="" siteId="{9ef9f489-e0a0-4eeb-87cc-3a526112fd0d}" removed="1"/>
</clbl:labelList>
</file>

<file path=docProps/app.xml><?xml version="1.0" encoding="utf-8"?>
<Properties xmlns="http://schemas.openxmlformats.org/officeDocument/2006/extended-properties" xmlns:vt="http://schemas.openxmlformats.org/officeDocument/2006/docPropsVTypes">
  <Template/>
  <TotalTime>0</TotalTime>
  <Words>11863</Words>
  <Application>Microsoft Office PowerPoint</Application>
  <PresentationFormat>Widescreen</PresentationFormat>
  <Paragraphs>612</Paragraphs>
  <Slides>54</Slides>
  <Notes>44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Aptos</vt:lpstr>
      <vt:lpstr>Arial</vt:lpstr>
      <vt:lpstr>Calibri</vt:lpstr>
      <vt:lpstr>Cambria</vt:lpstr>
      <vt:lpstr>Roboto Black</vt:lpstr>
      <vt:lpstr>Roboto Medium</vt:lpstr>
      <vt:lpstr>Times New Roman</vt:lpstr>
      <vt:lpstr>1_Office Theme</vt:lpstr>
      <vt:lpstr>Welcome!  While we wait to start, please review ways to navigate this webinar.</vt:lpstr>
      <vt:lpstr>Housekeeping</vt:lpstr>
      <vt:lpstr>Continuing Education Information​</vt:lpstr>
      <vt:lpstr>Disclosures</vt:lpstr>
      <vt:lpstr>Disclaimer</vt:lpstr>
      <vt:lpstr>Mutual Agreement </vt:lpstr>
      <vt:lpstr>Mutual Agreement (continued)</vt:lpstr>
      <vt:lpstr>Acknowledgements</vt:lpstr>
      <vt:lpstr>Marketing COE Services</vt:lpstr>
      <vt:lpstr>Learning Objectives</vt:lpstr>
      <vt:lpstr>Connection to the Fidelity Guidelines</vt:lpstr>
      <vt:lpstr>Background</vt:lpstr>
      <vt:lpstr>Why Marketing Matters</vt:lpstr>
      <vt:lpstr>Challenges in Healthcare Marketing</vt:lpstr>
      <vt:lpstr>Effective and Stigma-Free Marketing</vt:lpstr>
      <vt:lpstr>Principles of Effective Marketing</vt:lpstr>
      <vt:lpstr>Stigma as a Barrier to Engagement</vt:lpstr>
      <vt:lpstr>Implications​</vt:lpstr>
      <vt:lpstr>Stigma and Language​</vt:lpstr>
      <vt:lpstr>The Power of Language</vt:lpstr>
      <vt:lpstr>Know Your Audience</vt:lpstr>
      <vt:lpstr>Engagement Strategies</vt:lpstr>
      <vt:lpstr>Word of Mouth</vt:lpstr>
      <vt:lpstr>Community Partnerships as Marketing Channels</vt:lpstr>
      <vt:lpstr>High-Impact, Low-Cost Marketing Ideas</vt:lpstr>
      <vt:lpstr>Traditional Marketing Ideas</vt:lpstr>
      <vt:lpstr>Poll Question</vt:lpstr>
      <vt:lpstr>Poll Question</vt:lpstr>
      <vt:lpstr>Building Consistent Referral Pathways</vt:lpstr>
      <vt:lpstr>Key Partner Sectors &amp; Their Referral Roles</vt:lpstr>
      <vt:lpstr>The Four Pillars of a Consistent Referral Pathway System</vt:lpstr>
      <vt:lpstr>90 Day Action Plan for COE Leadership</vt:lpstr>
      <vt:lpstr>Assess and Plan (Days 1 to 30)</vt:lpstr>
      <vt:lpstr>Build and Formalize (Days 31 to 60)</vt:lpstr>
      <vt:lpstr>Launch and Embed (Days 61 to 90)</vt:lpstr>
      <vt:lpstr>Client-Level Barriers</vt:lpstr>
      <vt:lpstr>System-Level Barriers</vt:lpstr>
      <vt:lpstr>PowerPoint Presentation</vt:lpstr>
      <vt:lpstr>Evaluating Marketing Efforts </vt:lpstr>
      <vt:lpstr>Measuring What Matters</vt:lpstr>
      <vt:lpstr>Measuring Word of Mouth</vt:lpstr>
      <vt:lpstr>Measuring Partnership Impact</vt:lpstr>
      <vt:lpstr>Common Challenges and How to Address Them</vt:lpstr>
      <vt:lpstr>Key Performance Indicators for COE Marketing </vt:lpstr>
      <vt:lpstr>Key Takeaways</vt:lpstr>
      <vt:lpstr>Wrap-Up</vt:lpstr>
      <vt:lpstr>Why Implement a 90 Day Action Plan? </vt:lpstr>
      <vt:lpstr>Questions</vt:lpstr>
      <vt:lpstr>References</vt:lpstr>
      <vt:lpstr>References</vt:lpstr>
      <vt:lpstr>References</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Beresh, Zachary</dc:creator>
  <cp:lastModifiedBy>Baisden, Francesca</cp:lastModifiedBy>
  <cp:revision>1</cp:revision>
  <dcterms:created xsi:type="dcterms:W3CDTF">2023-04-18T08:30:07Z</dcterms:created>
  <dcterms:modified xsi:type="dcterms:W3CDTF">2026-06-29T14:06:59Z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0x01010015E1B9AE4639B14BBF883D08B2823EAB</vt:lpwstr>
  </property>
  <property fmtid="{D5CDD505-2E9C-101B-9397-08002B2CF9AE}" pid="3" name="MediaServiceImageTags">
    <vt:lpwstr/>
  </property>
  <property fmtid="{D5CDD505-2E9C-101B-9397-08002B2CF9AE}" pid="4" name="_dlc_DocIdItemGuid">
    <vt:lpwstr>51fdbbb3-53a1-4ec5-9af5-f0b0c8ea935d</vt:lpwstr>
  </property>
</Properties>
</file>