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0" r:id="rId3"/>
    <p:sldId id="261"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1B75BC"/>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78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D56283"/>
              </a:buClr>
              <a:buFont typeface="Arial" panose="020B0604020202020204" pitchFamily="34" charse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56098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rgbClr val="1B75BC"/>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rgbClr val="D56283"/>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5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406177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966675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5" name="Slide Number Placeholder 4"/>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260614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solidFill>
                  <a:srgbClr val="FFFFFF"/>
                </a:solidFill>
              </a:defRPr>
            </a:lvl1pPr>
          </a:lstStyle>
          <a:p>
            <a:r>
              <a:rPr lang="en-US"/>
              <a:t>© 2019 JHF, PRHI, HCF, &amp; WHAMglobal</a:t>
            </a:r>
            <a:endParaRPr lang="en-US" dirty="0"/>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730781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459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cap="none" baseline="0">
                <a:solidFill>
                  <a:schemeClr val="tx1"/>
                </a:solidFill>
              </a:defRPr>
            </a:lvl1pPr>
          </a:lstStyle>
          <a:p>
            <a:r>
              <a:rPr lang="en-US"/>
              <a:t>© 2019 JHF, PRHI, HCF, &amp; WHAMglobal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7000212-68E8-4E0F-BB6F-A6238CCAF7D0}" type="slidenum">
              <a:rPr lang="en-US" smtClean="0"/>
              <a:pPr/>
              <a:t>‹#›</a:t>
            </a:fld>
            <a:endParaRPr lang="en-US"/>
          </a:p>
        </p:txBody>
      </p:sp>
    </p:spTree>
    <p:extLst>
      <p:ext uri="{BB962C8B-B14F-4D97-AF65-F5344CB8AC3E}">
        <p14:creationId xmlns:p14="http://schemas.microsoft.com/office/powerpoint/2010/main" val="125874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cap="none" baseline="0"/>
            </a:lvl1pPr>
          </a:lstStyle>
          <a:p>
            <a:r>
              <a:rPr lang="en-US"/>
              <a:t>© 2019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015797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99009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247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 and Tex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3200" y="152400"/>
            <a:ext cx="11684000" cy="685800"/>
          </a:xfrm>
          <a:prstGeom prst="rect">
            <a:avLst/>
          </a:prstGeom>
        </p:spPr>
        <p:txBody>
          <a:bodyPr>
            <a:normAutofit/>
          </a:bodyPr>
          <a:lstStyle>
            <a:lvl1pPr algn="l">
              <a:defRPr b="0">
                <a:solidFill>
                  <a:srgbClr val="006CA3"/>
                </a:solidFill>
                <a:latin typeface="Arial" panose="020B0604020202020204" pitchFamily="34" charset="0"/>
                <a:cs typeface="Arial" panose="020B0604020202020204" pitchFamily="34" charset="0"/>
              </a:defRPr>
            </a:lvl1pPr>
          </a:lstStyle>
          <a:p>
            <a:r>
              <a:rPr lang="en-US" dirty="0"/>
              <a:t>Title</a:t>
            </a:r>
          </a:p>
        </p:txBody>
      </p:sp>
      <p:sp>
        <p:nvSpPr>
          <p:cNvPr id="5" name="Content Placeholder 2"/>
          <p:cNvSpPr>
            <a:spLocks noGrp="1"/>
          </p:cNvSpPr>
          <p:nvPr>
            <p:ph idx="1" hasCustomPrompt="1"/>
          </p:nvPr>
        </p:nvSpPr>
        <p:spPr>
          <a:xfrm>
            <a:off x="203200" y="1219201"/>
            <a:ext cx="11684000" cy="4038600"/>
          </a:xfrm>
          <a:prstGeom prst="rect">
            <a:avLst/>
          </a:prstGeom>
        </p:spPr>
        <p:txBody>
          <a:bodyPr/>
          <a:lstStyle>
            <a:lvl1pPr marL="0" indent="0">
              <a:buClr>
                <a:srgbClr val="508CA4"/>
              </a:buClr>
              <a:buSzPct val="80000"/>
              <a:buFont typeface="Wingdings" panose="05000000000000000000" pitchFamily="2" charset="2"/>
              <a:buNone/>
              <a:defRPr sz="24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20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dirty="0"/>
              <a:t>Insert Graph or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203200" y="5334000"/>
            <a:ext cx="11684000" cy="990600"/>
          </a:xfrm>
          <a:prstGeom prst="rect">
            <a:avLst/>
          </a:prstGeom>
        </p:spPr>
        <p:txBody>
          <a:bodyPr/>
          <a:lstStyle>
            <a:lvl1pPr marL="0" indent="0">
              <a:buClr>
                <a:srgbClr val="508CA4"/>
              </a:buClr>
              <a:buSzPct val="80000"/>
              <a:buFont typeface="Wingdings" panose="05000000000000000000" pitchFamily="2" charset="2"/>
              <a:buNone/>
              <a:defRPr sz="20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17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dirty="0"/>
              <a:t>Insert Text</a:t>
            </a:r>
          </a:p>
          <a:p>
            <a:pPr lvl="1"/>
            <a:r>
              <a:rPr lang="en-US" dirty="0"/>
              <a:t>Second level</a:t>
            </a:r>
          </a:p>
        </p:txBody>
      </p:sp>
      <p:sp>
        <p:nvSpPr>
          <p:cNvPr id="8" name="Text Placeholder 4"/>
          <p:cNvSpPr>
            <a:spLocks noGrp="1"/>
          </p:cNvSpPr>
          <p:nvPr>
            <p:ph type="body" sz="quarter" idx="11" hasCustomPrompt="1"/>
          </p:nvPr>
        </p:nvSpPr>
        <p:spPr>
          <a:xfrm>
            <a:off x="203200" y="6324600"/>
            <a:ext cx="8331200" cy="304800"/>
          </a:xfrm>
          <a:prstGeom prst="rect">
            <a:avLst/>
          </a:prstGeom>
        </p:spPr>
        <p:txBody>
          <a:bodyPr>
            <a:normAutofit/>
          </a:bodyPr>
          <a:lstStyle>
            <a:lvl1pPr marL="0" indent="0">
              <a:buFontTx/>
              <a:buNone/>
              <a:defRPr sz="1000">
                <a:solidFill>
                  <a:srgbClr val="373737"/>
                </a:solidFill>
                <a:latin typeface="Arial" panose="020B0604020202020204" pitchFamily="34" charset="0"/>
                <a:cs typeface="Arial" panose="020B0604020202020204" pitchFamily="34" charset="0"/>
              </a:defRPr>
            </a:lvl1pPr>
          </a:lstStyle>
          <a:p>
            <a:pPr lvl="0"/>
            <a:r>
              <a:rPr lang="en-US" dirty="0"/>
              <a:t>Add References</a:t>
            </a:r>
          </a:p>
        </p:txBody>
      </p:sp>
    </p:spTree>
    <p:extLst>
      <p:ext uri="{BB962C8B-B14F-4D97-AF65-F5344CB8AC3E}">
        <p14:creationId xmlns:p14="http://schemas.microsoft.com/office/powerpoint/2010/main" val="228182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none" baseline="0">
                <a:solidFill>
                  <a:srgbClr val="FFFFFF"/>
                </a:solidFill>
              </a:defRPr>
            </a:lvl1pPr>
          </a:lstStyle>
          <a:p>
            <a:r>
              <a:rPr lang="en-US"/>
              <a:t>© 2019 JHF, PRHI, HCF, &amp; WHAMglobal</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7000212-68E8-4E0F-BB6F-A6238CCAF7D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151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85000"/>
        </a:lnSpc>
        <a:spcBef>
          <a:spcPct val="0"/>
        </a:spcBef>
        <a:buNone/>
        <a:defRPr sz="4800" kern="1200" spc="-50" baseline="0">
          <a:solidFill>
            <a:srgbClr val="1B75BC"/>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rgbClr val="D5628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Continuing Education Information</a:t>
            </a:r>
          </a:p>
        </p:txBody>
      </p:sp>
      <p:sp>
        <p:nvSpPr>
          <p:cNvPr id="7" name="Content Placeholder 6"/>
          <p:cNvSpPr>
            <a:spLocks noGrp="1"/>
          </p:cNvSpPr>
          <p:nvPr>
            <p:ph idx="1"/>
          </p:nvPr>
        </p:nvSpPr>
        <p:spPr/>
        <p:txBody>
          <a:bodyPr>
            <a:normAutofit/>
          </a:bodyPr>
          <a:lstStyle/>
          <a:p>
            <a:r>
              <a:rPr lang="en-US" dirty="0"/>
              <a:t>In support of improving patient care, this activity has been planned and implemented by the University of Pittsburgh and The Jewish Healthcare Foundation. The University of Pittsburgh is jointly accredited by the Accreditation Council for Continuing Medical Education (ACCME) and the American Nurses Credentialing Center (ANCC), to provide continuing education for the healthcare team. </a:t>
            </a:r>
            <a:r>
              <a:rPr lang="en-US" b="1" dirty="0"/>
              <a:t>1.5 hours is approved for this course. </a:t>
            </a:r>
          </a:p>
          <a:p>
            <a:r>
              <a:rPr lang="en-US" dirty="0"/>
              <a:t>As a Jointly Accredited Organization, University of Pittsburgh is approved to offer social work continuing education by the Association of Social Work Boards (ASWB) 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 </a:t>
            </a:r>
            <a:r>
              <a:rPr lang="en-US" b="1" dirty="0"/>
              <a:t>1.5 continuing education credits</a:t>
            </a:r>
            <a:r>
              <a:rPr lang="en-US" dirty="0"/>
              <a:t>.</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2019 JHF, PRHI, HCF, &amp; WHAMglobal</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7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Content Placeholder 2"/>
          <p:cNvSpPr>
            <a:spLocks noGrp="1"/>
          </p:cNvSpPr>
          <p:nvPr>
            <p:ph idx="1"/>
          </p:nvPr>
        </p:nvSpPr>
        <p:spPr/>
        <p:txBody>
          <a:bodyPr/>
          <a:lstStyle/>
          <a:p>
            <a:r>
              <a:rPr lang="en-US" sz="3200" dirty="0"/>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endParaRPr lang="en-US" sz="3200" b="1" dirty="0"/>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2019 JHF, PRHI, HCF, &amp; WHAMglobal</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1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normAutofit lnSpcReduction="10000"/>
          </a:bodyPr>
          <a:lstStyle/>
          <a:p>
            <a:r>
              <a:rPr lang="en-US" sz="2400" dirty="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2019 JHF, PRHI, HCF, &amp; WHAMglobal</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555014"/>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455F51"/>
      </a:dk2>
      <a:lt2>
        <a:srgbClr val="E2DFCC"/>
      </a:lt2>
      <a:accent1>
        <a:srgbClr val="99CB38"/>
      </a:accent1>
      <a:accent2>
        <a:srgbClr val="2D8DA8"/>
      </a:accent2>
      <a:accent3>
        <a:srgbClr val="37A76F"/>
      </a:accent3>
      <a:accent4>
        <a:srgbClr val="44C1A3"/>
      </a:accent4>
      <a:accent5>
        <a:srgbClr val="4EB3CF"/>
      </a:accent5>
      <a:accent6>
        <a:srgbClr val="51C3F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6</TotalTime>
  <Words>398</Words>
  <Application>Microsoft Office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Wingdings</vt:lpstr>
      <vt:lpstr>Retrospect</vt:lpstr>
      <vt:lpstr>Continuing Education Information</vt:lpstr>
      <vt:lpstr>Disclosures</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Education Information</dc:title>
  <dc:creator>Pauline Taylor</dc:creator>
  <cp:lastModifiedBy>Dorn, Carolyn</cp:lastModifiedBy>
  <cp:revision>28</cp:revision>
  <dcterms:created xsi:type="dcterms:W3CDTF">2020-02-18T19:41:54Z</dcterms:created>
  <dcterms:modified xsi:type="dcterms:W3CDTF">2026-08-12T18:43:04Z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2026-08-12T18:43:04Z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06add86c-cfa9-4987-9113-d6c3e6311063</vt:lpwstr>
  </property>
  <property fmtid="{D5CDD505-2E9C-101B-9397-08002B2CF9AE}" pid="8" name="MSIP_Label_5e4b1be8-281e-475d-98b0-21c3457e5a46_ContentBits">
    <vt:lpwstr>0</vt:lpwstr>
  </property>
  <property fmtid="{D5CDD505-2E9C-101B-9397-08002B2CF9AE}" pid="9" name="MSIP_Label_5e4b1be8-281e-475d-98b0-21c3457e5a46_Tag">
    <vt:lpwstr>10, 3, 0, 1</vt:lpwstr>
  </property>
</Properties>
</file>