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62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solidFill>
                  <a:srgbClr val="D56283"/>
                </a:solidFill>
              </a:rPr>
              <a:t>7.0 hours is approved for this course</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up to </a:t>
            </a:r>
            <a:r>
              <a:rPr lang="en-US" b="1" dirty="0">
                <a:solidFill>
                  <a:srgbClr val="D56283"/>
                </a:solidFill>
              </a:rPr>
              <a:t>7.0 continuing education credits</a:t>
            </a:r>
            <a:endParaRPr lang="en-US" dirty="0">
              <a:solidFill>
                <a:srgbClr val="D56283"/>
              </a:solidFill>
            </a:endParaRP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2026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normAutofit/>
          </a:bodyPr>
          <a:lstStyle/>
          <a:p>
            <a:pPr lvl="0">
              <a:defRPr/>
            </a:pPr>
            <a:r>
              <a:rPr lang="en-US" b="1" dirty="0">
                <a:solidFill>
                  <a:srgbClr val="D56283"/>
                </a:solidFill>
              </a:rPr>
              <a:t>All individuals </a:t>
            </a:r>
            <a:r>
              <a:rPr lang="en-US" dirty="0">
                <a:solidFill>
                  <a:prstClr val="black">
                    <a:lumMod val="75000"/>
                    <a:lumOff val="25000"/>
                  </a:prstClr>
                </a:solidFill>
              </a:rPr>
              <a:t>in a position to control the content of this education activity have disclosed all financial relationships with any companies whose primary business is producing, marketing, selling, re-selling, or distributing healthcare products used by or on patients. All of the relevant financial relationships for the individuals listed below </a:t>
            </a:r>
            <a:r>
              <a:rPr lang="en-US" b="1" dirty="0">
                <a:solidFill>
                  <a:srgbClr val="D56283"/>
                </a:solidFill>
              </a:rPr>
              <a:t>have been mitigated</a:t>
            </a:r>
          </a:p>
          <a:p>
            <a:pPr marL="548640" lvl="0" indent="-342900">
              <a:buFont typeface="Arial" panose="020B0604020202020204" pitchFamily="34" charset="0"/>
              <a:buChar char="•"/>
              <a:defRPr/>
            </a:pPr>
            <a:r>
              <a:rPr lang="en-US" dirty="0"/>
              <a:t>Tracey Vogel, MD –</a:t>
            </a:r>
            <a:r>
              <a:rPr lang="en-US" b="1" dirty="0"/>
              <a:t> </a:t>
            </a:r>
            <a:r>
              <a:rPr lang="en-US" dirty="0"/>
              <a:t>NOMA.AI consultant &amp; operator of The Empowerment Equation LLC website</a:t>
            </a:r>
          </a:p>
          <a:p>
            <a:pPr lvl="0">
              <a:defRPr/>
            </a:pPr>
            <a:r>
              <a:rPr lang="en-US" b="1" dirty="0">
                <a:solidFill>
                  <a:srgbClr val="D56283"/>
                </a:solidFill>
              </a:rPr>
              <a:t>No other members </a:t>
            </a:r>
            <a:r>
              <a:rPr lang="en-US" dirty="0">
                <a:solidFill>
                  <a:prstClr val="black">
                    <a:lumMod val="75000"/>
                    <a:lumOff val="25000"/>
                  </a:prstClr>
                </a:solidFill>
              </a:rPr>
              <a:t>of the planning committee, speakers, presenters, authors, content reviewers and/or anyone else in a position to control the content of this education activity have relevant financial relationships with any companies whose primary business is producing, marketing, selling, re-selling, or distributing healthcare products used by or on patients.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2026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2026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b9fde28-95f3-4008-896e-e23770ead787" xsi:nil="true"/>
    <lcf76f155ced4ddcb4097134ff3c332f xmlns="7cb51641-2525-408c-b10b-11328d75a07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BD87D6A927034491B12B1B4D04EDCD" ma:contentTypeVersion="13" ma:contentTypeDescription="Create a new document." ma:contentTypeScope="" ma:versionID="92cc67b91997dccb00689727a407cfcf">
  <xsd:schema xmlns:xsd="http://www.w3.org/2001/XMLSchema" xmlns:xs="http://www.w3.org/2001/XMLSchema" xmlns:p="http://schemas.microsoft.com/office/2006/metadata/properties" xmlns:ns2="7cb51641-2525-408c-b10b-11328d75a07d" xmlns:ns3="bb9fde28-95f3-4008-896e-e23770ead787" targetNamespace="http://schemas.microsoft.com/office/2006/metadata/properties" ma:root="true" ma:fieldsID="fb2cf4208b5b279c7b2f17d4cc9c6332" ns2:_="" ns3:_="">
    <xsd:import namespace="7cb51641-2525-408c-b10b-11328d75a07d"/>
    <xsd:import namespace="bb9fde28-95f3-4008-896e-e23770ead78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b51641-2525-408c-b10b-11328d75a0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displayName="Image Tags_0" ma:hidden="true" ma:internalName="lcf76f155ced4ddcb4097134ff3c332f">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9fde28-95f3-4008-896e-e23770ead787"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e1bf8ee-acb9-4e5b-a0a8-f13702622c2e}" ma:internalName="TaxCatchAll" ma:showField="CatchAllData" ma:web="bb9fde28-95f3-4008-896e-e23770ead7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FBB8C6-C0EA-400B-A4DE-D7B199A82837}">
  <ds:schemaRefs>
    <ds:schemaRef ds:uri="http://schemas.microsoft.com/office/2006/metadata/properties"/>
    <ds:schemaRef ds:uri="http://schemas.microsoft.com/office/infopath/2007/PartnerControls"/>
    <ds:schemaRef ds:uri="bb9fde28-95f3-4008-896e-e23770ead787"/>
    <ds:schemaRef ds:uri="7cb51641-2525-408c-b10b-11328d75a07d"/>
  </ds:schemaRefs>
</ds:datastoreItem>
</file>

<file path=customXml/itemProps2.xml><?xml version="1.0" encoding="utf-8"?>
<ds:datastoreItem xmlns:ds="http://schemas.openxmlformats.org/officeDocument/2006/customXml" ds:itemID="{3AD337FD-4EDF-4B90-9480-2A44C544F297}">
  <ds:schemaRefs>
    <ds:schemaRef ds:uri="http://schemas.microsoft.com/sharepoint/v3/contenttype/forms"/>
  </ds:schemaRefs>
</ds:datastoreItem>
</file>

<file path=customXml/itemProps3.xml><?xml version="1.0" encoding="utf-8"?>
<ds:datastoreItem xmlns:ds="http://schemas.openxmlformats.org/officeDocument/2006/customXml" ds:itemID="{2F8B6706-4D86-45FB-9928-9C94355FC0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b51641-2525-408c-b10b-11328d75a07d"/>
    <ds:schemaRef ds:uri="bb9fde28-95f3-4008-896e-e23770ead7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TotalTime>
  <Words>470</Words>
  <Application>Microsoft Office PowerPoint</Application>
  <PresentationFormat>Widescreen</PresentationFormat>
  <Paragraphs>15</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38</cp:revision>
  <dcterms:created xsi:type="dcterms:W3CDTF">2020-02-18T19:41:54Z</dcterms:created>
  <dcterms:modified xsi:type="dcterms:W3CDTF">2026-08-05T18:15:55Z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0x01010054BD87D6A927034491B12B1B4D04EDCD</vt:lpwstr>
  </property>
  <property fmtid="{D5CDD505-2E9C-101B-9397-08002B2CF9AE}" pid="3" name="MSIP_Label_5e4b1be8-281e-475d-98b0-21c3457e5a46_Enabled">
    <vt:lpwstr>true</vt:lpwstr>
  </property>
  <property fmtid="{D5CDD505-2E9C-101B-9397-08002B2CF9AE}" pid="4" name="MSIP_Label_5e4b1be8-281e-475d-98b0-21c3457e5a46_SetDate">
    <vt:lpwstr>2026-08-05T18:15:54Z</vt:lpwstr>
  </property>
  <property fmtid="{D5CDD505-2E9C-101B-9397-08002B2CF9AE}" pid="5" name="MSIP_Label_5e4b1be8-281e-475d-98b0-21c3457e5a46_Method">
    <vt:lpwstr>Standard</vt:lpwstr>
  </property>
  <property fmtid="{D5CDD505-2E9C-101B-9397-08002B2CF9AE}" pid="6" name="MSIP_Label_5e4b1be8-281e-475d-98b0-21c3457e5a46_Name">
    <vt:lpwstr>Public</vt:lpwstr>
  </property>
  <property fmtid="{D5CDD505-2E9C-101B-9397-08002B2CF9AE}" pid="7" name="MSIP_Label_5e4b1be8-281e-475d-98b0-21c3457e5a46_SiteId">
    <vt:lpwstr>8b3dd73e-4e72-4679-b191-56da1588712b</vt:lpwstr>
  </property>
  <property fmtid="{D5CDD505-2E9C-101B-9397-08002B2CF9AE}" pid="8" name="MSIP_Label_5e4b1be8-281e-475d-98b0-21c3457e5a46_ActionId">
    <vt:lpwstr>c1484898-5c5b-46f1-8d7f-099d243dcd13</vt:lpwstr>
  </property>
  <property fmtid="{D5CDD505-2E9C-101B-9397-08002B2CF9AE}" pid="9" name="MSIP_Label_5e4b1be8-281e-475d-98b0-21c3457e5a46_ContentBits">
    <vt:lpwstr>0</vt:lpwstr>
  </property>
  <property fmtid="{D5CDD505-2E9C-101B-9397-08002B2CF9AE}" pid="10" name="MSIP_Label_5e4b1be8-281e-475d-98b0-21c3457e5a46_Tag">
    <vt:lpwstr>10, 3, 0, 1</vt:lpwstr>
  </property>
</Properties>
</file>