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6EE_CC63A4B.xml" ContentType="application/vnd.ms-powerpoint.comments+xml"/>
  <Override PartName="/ppt/notesSlides/notesSlide9.xml" ContentType="application/vnd.openxmlformats-officedocument.presentationml.notesSlide+xml"/>
  <Override PartName="/ppt/comments/modernComment_17BC_4D781C6.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comments/modernComment_17BD_DCBB3AD2.xml" ContentType="application/vnd.ms-powerpoint.comment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webextensions/webextension1.xml" ContentType="application/vnd.ms-office.webextension+xml"/>
  <Override PartName="/ppt/notesSlides/notesSlide13.xml" ContentType="application/vnd.openxmlformats-officedocument.presentationml.notesSlide+xml"/>
  <Override PartName="/ppt/comments/modernComment_17C1_6CCF2197.xml" ContentType="application/vnd.ms-powerpoint.comments+xml"/>
  <Override PartName="/ppt/notesSlides/notesSlide14.xml" ContentType="application/vnd.openxmlformats-officedocument.presentationml.notesSlide+xml"/>
  <Override PartName="/ppt/comments/modernComment_17C0_EC6A9079.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comments/modernComment_17C2_E6B3CFCD.xml" ContentType="application/vnd.ms-powerpoint.comments+xml"/>
  <Override PartName="/ppt/notesSlides/notesSlide16.xml" ContentType="application/vnd.openxmlformats-officedocument.presentationml.notesSlide+xml"/>
  <Override PartName="/ppt/comments/modernComment_17C3_DDD8CADA.xml" ContentType="application/vnd.ms-powerpoint.comments+xml"/>
  <Override PartName="/ppt/notesSlides/notesSlide17.xml" ContentType="application/vnd.openxmlformats-officedocument.presentationml.notesSlide+xml"/>
  <Override PartName="/ppt/comments/modernComment_17ED_48E0D69D.xml" ContentType="application/vnd.ms-powerpoint.comments+xml"/>
  <Override PartName="/ppt/notesSlides/notesSlide18.xml" ContentType="application/vnd.openxmlformats-officedocument.presentationml.notesSlide+xml"/>
  <Override PartName="/ppt/comments/modernComment_17EE_A05B6C31.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7E5_5DAE2671.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comments/modernComment_17C9_6A0A908A.xml" ContentType="application/vnd.ms-powerpoint.comments+xml"/>
  <Override PartName="/ppt/notesSlides/notesSlide22.xml" ContentType="application/vnd.openxmlformats-officedocument.presentationml.notesSlide+xml"/>
  <Override PartName="/ppt/comments/modernComment_17CA_5F7CE149.xml" ContentType="application/vnd.ms-powerpoint.comment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modernComment_17C5_C687B489.xml" ContentType="application/vnd.ms-powerpoint.comments+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omments/modernComment_17CD_BCBE70F3.xml" ContentType="application/vnd.ms-powerpoint.comments+xml"/>
  <Override PartName="/ppt/notesSlides/notesSlide2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modernComment_17D1_64010A1C.xml" ContentType="application/vnd.ms-powerpoint.comments+xml"/>
  <Override PartName="/ppt/notesSlides/notesSlide3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modernComment_17D9_30ED57DD.xml" ContentType="application/vnd.ms-powerpoint.comments+xml"/>
  <Override PartName="/ppt/notesSlides/notesSlide3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omments/modernComment_17DC_EB512185.xml" ContentType="application/vnd.ms-powerpoint.comments+xml"/>
  <Override PartName="/ppt/notesSlides/notesSlide4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omments/modernComment_17EB_CA525EBC.xml" ContentType="application/vnd.ms-powerpoint.comments+xml"/>
  <Override PartName="/ppt/notesSlides/notesSlide43.xml" ContentType="application/vnd.openxmlformats-officedocument.presentationml.notesSlide+xml"/>
  <Override PartName="/ppt/comments/modernComment_17F0_BA0D336B.xml" ContentType="application/vnd.ms-powerpoint.comments+xml"/>
  <Override PartName="/ppt/notesSlides/notesSlide44.xml" ContentType="application/vnd.openxmlformats-officedocument.presentationml.notesSlide+xml"/>
  <Override PartName="/ppt/comments/modernComment_17F1_F866023D.xml" ContentType="application/vnd.ms-powerpoint.comments+xml"/>
  <Override PartName="/ppt/notesSlides/notesSlide4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6.xml" ContentType="application/vnd.openxmlformats-officedocument.presentationml.notesSlide+xml"/>
  <Override PartName="/ppt/comments/modernComment_17F3_ABFCD1B1.xml" ContentType="application/vnd.ms-powerpoint.comments+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5"/>
  </p:sldMasterIdLst>
  <p:notesMasterIdLst>
    <p:notesMasterId r:id="rId69"/>
  </p:notesMasterIdLst>
  <p:sldIdLst>
    <p:sldId id="2660" r:id="rId6"/>
    <p:sldId id="2567" r:id="rId7"/>
    <p:sldId id="1724" r:id="rId8"/>
    <p:sldId id="1725" r:id="rId9"/>
    <p:sldId id="1721" r:id="rId10"/>
    <p:sldId id="1722" r:id="rId11"/>
    <p:sldId id="2566" r:id="rId12"/>
    <p:sldId id="6075" r:id="rId13"/>
    <p:sldId id="1774" r:id="rId14"/>
    <p:sldId id="6076" r:id="rId15"/>
    <p:sldId id="6077" r:id="rId16"/>
    <p:sldId id="6078" r:id="rId17"/>
    <p:sldId id="6079" r:id="rId18"/>
    <p:sldId id="6081" r:id="rId19"/>
    <p:sldId id="6080" r:id="rId20"/>
    <p:sldId id="6082" r:id="rId21"/>
    <p:sldId id="6083" r:id="rId22"/>
    <p:sldId id="6125" r:id="rId23"/>
    <p:sldId id="6126" r:id="rId24"/>
    <p:sldId id="6084" r:id="rId25"/>
    <p:sldId id="6117" r:id="rId26"/>
    <p:sldId id="6089" r:id="rId27"/>
    <p:sldId id="6090" r:id="rId28"/>
    <p:sldId id="6091" r:id="rId29"/>
    <p:sldId id="6085" r:id="rId30"/>
    <p:sldId id="6086" r:id="rId31"/>
    <p:sldId id="6087" r:id="rId32"/>
    <p:sldId id="6093" r:id="rId33"/>
    <p:sldId id="6094" r:id="rId34"/>
    <p:sldId id="6095" r:id="rId35"/>
    <p:sldId id="6097" r:id="rId36"/>
    <p:sldId id="6098" r:id="rId37"/>
    <p:sldId id="6099" r:id="rId38"/>
    <p:sldId id="6101" r:id="rId39"/>
    <p:sldId id="6102" r:id="rId40"/>
    <p:sldId id="6103" r:id="rId41"/>
    <p:sldId id="6105" r:id="rId42"/>
    <p:sldId id="6106" r:id="rId43"/>
    <p:sldId id="6107" r:id="rId44"/>
    <p:sldId id="6108" r:id="rId45"/>
    <p:sldId id="6109" r:id="rId46"/>
    <p:sldId id="6110" r:id="rId47"/>
    <p:sldId id="6123" r:id="rId48"/>
    <p:sldId id="6134" r:id="rId49"/>
    <p:sldId id="6135" r:id="rId50"/>
    <p:sldId id="6128" r:id="rId51"/>
    <p:sldId id="6129" r:id="rId52"/>
    <p:sldId id="6130" r:id="rId53"/>
    <p:sldId id="6131" r:id="rId54"/>
    <p:sldId id="6132" r:id="rId55"/>
    <p:sldId id="6111" r:id="rId56"/>
    <p:sldId id="6112" r:id="rId57"/>
    <p:sldId id="6113" r:id="rId58"/>
    <p:sldId id="6114" r:id="rId59"/>
    <p:sldId id="6115" r:id="rId60"/>
    <p:sldId id="6116" r:id="rId61"/>
    <p:sldId id="6133" r:id="rId62"/>
    <p:sldId id="6009" r:id="rId63"/>
    <p:sldId id="6029" r:id="rId64"/>
    <p:sldId id="6061" r:id="rId65"/>
    <p:sldId id="6058" r:id="rId66"/>
    <p:sldId id="6062" r:id="rId67"/>
    <p:sldId id="6124" r:id="rId68"/>
  </p:sldIdLst>
  <p:sldSz cx="12192000" cy="6858000"/>
  <p:notesSz cx="6858000" cy="9144000"/>
  <p:custDataLst>
    <p:tags r:id="rId7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4E7106-311B-FA91-DCF3-E4F1D7B03008}" name="Brewer, Julie A" initials="JB" userId="S::JAB567@pitt.edu::52f33661-9687-445a-970c-7e1f52186b07" providerId="AD"/>
  <p188:author id="{773D4F07-3E4B-F17D-A21D-96FCB7A0A1AD}" name="Scott, Georgie L" initials="GS" userId="S::GLS54@pitt.edu::ef263dcc-7247-42a6-ad2d-f3744b5bda9d" providerId="AD"/>
  <p188:author id="{0FBDF812-C54A-5022-9988-BDBD71CED241}" name="Schrage, Elizabeth" initials="ES" userId="S::ELS242@pitt.edu::14a08c2f-6f18-4af1-a53b-ca9299595003" providerId="AD"/>
  <p188:author id="{50528036-021B-71B0-9656-A493F9DF971C}" name="Baisden, Francesca" initials="FB" userId="S::FMB16@pitt.edu::db6f4b25-33a7-42cf-a15f-b53f749339c3" providerId="AD"/>
  <p188:author id="{F27FF79D-9D9A-0A31-6EF3-B3101786FEC2}" name="Scott, Georgie L" initials="SG" userId="S::gls54@pitt.edu::ef263dcc-7247-42a6-ad2d-f3744b5bda9d" providerId="AD"/>
  <p188:author id="{0F0032BB-A579-BF53-5546-5AEADDFF583F}" name="Schrage, Elizabeth" initials="SE" userId="S::els242@pitt.edu::14a08c2f-6f18-4af1-a53b-ca9299595003" providerId="AD"/>
  <p188:author id="{E89EDCE8-4802-422B-A35C-E1C712CDC5C2}" name="Issi, Brian Robert" initials="BI" userId="S::BRI15@pitt.edu::d13a02cf-16a4-41d6-bd93-48cded0498e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0EAA54-473F-4B9B-805A-1801E359B6B8}" v="1" dt="2026-09-28T18:56:09.740"/>
    <p1510:client id="{B4001C68-B2D8-2EEB-B666-32490AD5CA9F}" v="8" dt="2026-09-28T18:55:53.6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9" autoAdjust="0"/>
    <p:restoredTop sz="94660"/>
  </p:normalViewPr>
  <p:slideViewPr>
    <p:cSldViewPr snapToGrid="0">
      <p:cViewPr>
        <p:scale>
          <a:sx n="73" d="100"/>
          <a:sy n="73" d="100"/>
        </p:scale>
        <p:origin x="759"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gs" Target="tags/tag1.xml"/><Relationship Id="rId75"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microsoft.com/office/2018/10/relationships/authors" Target="authors.xml"/><Relationship Id="rId7" Type="http://schemas.openxmlformats.org/officeDocument/2006/relationships/slide" Target="slides/slide2.xml"/><Relationship Id="rId71" Type="http://schemas.openxmlformats.org/officeDocument/2006/relationships/presProps" Target="presProps.xml"/></Relationships>
</file>

<file path=ppt/comments/modernComment_6EE_CC63A4B.xml><?xml version="1.0" encoding="utf-8"?>
<p188:cmLst xmlns:a="http://schemas.openxmlformats.org/drawingml/2006/main" xmlns:r="http://schemas.openxmlformats.org/officeDocument/2006/relationships" xmlns:p188="http://schemas.microsoft.com/office/powerpoint/2018/8/main">
  <p188:cm id="{8E1F92D4-8FAC-49E7-A118-F33FA3E1AEF0}" authorId="{0FBDF812-C54A-5022-9988-BDBD71CED241}" status="resolved" created="2026-08-21T18:18:13.961" complete="100000">
    <ac:deMkLst xmlns:ac="http://schemas.microsoft.com/office/drawing/2013/main/command">
      <pc:docMk xmlns:pc="http://schemas.microsoft.com/office/powerpoint/2013/main/command"/>
      <pc:sldMk xmlns:pc="http://schemas.microsoft.com/office/powerpoint/2013/main/command" cId="214317643" sldId="1774"/>
      <ac:spMk id="6" creationId="{A6044285-3F70-E2C0-DFC7-757312E87309}"/>
    </ac:deMkLst>
    <p188:txBody>
      <a:bodyPr/>
      <a:lstStyle/>
      <a:p>
        <a:r>
          <a:rPr lang="en-US"/>
          <a:t>Need talking points</a:t>
        </a:r>
      </a:p>
    </p188:txBody>
  </p188:cm>
  <p188:cm id="{17A81894-6BD2-4FE7-8453-50257A83853E}" authorId="{0FBDF812-C54A-5022-9988-BDBD71CED241}" status="resolved" created="2026-08-21T18:19:02.263" complete="100000">
    <ac:deMkLst xmlns:ac="http://schemas.microsoft.com/office/drawing/2013/main/command">
      <pc:docMk xmlns:pc="http://schemas.microsoft.com/office/powerpoint/2013/main/command"/>
      <pc:sldMk xmlns:pc="http://schemas.microsoft.com/office/powerpoint/2013/main/command" cId="214317643" sldId="1774"/>
      <ac:spMk id="6" creationId="{A6044285-3F70-E2C0-DFC7-757312E87309}"/>
    </ac:deMkLst>
    <p188:txBody>
      <a:bodyPr/>
      <a:lstStyle/>
      <a:p>
        <a:r>
          <a:rPr lang="en-US"/>
          <a:t>I’m not sure how the fourth bullet would be demonstrated? Maybe it should be Learn or gain the ability?</a:t>
        </a:r>
      </a:p>
    </p188:txBody>
  </p188:cm>
</p188:cmLst>
</file>

<file path=ppt/comments/modernComment_17BC_4D781C6.xml><?xml version="1.0" encoding="utf-8"?>
<p188:cmLst xmlns:a="http://schemas.openxmlformats.org/drawingml/2006/main" xmlns:r="http://schemas.openxmlformats.org/officeDocument/2006/relationships" xmlns:p188="http://schemas.microsoft.com/office/powerpoint/2018/8/main">
  <p188:cm id="{A940D844-DC30-4BE5-A032-C3A614CF07FE}" authorId="{0FBDF812-C54A-5022-9988-BDBD71CED241}" status="resolved" created="2026-08-21T18:22:18.200" complete="100000">
    <pc:sldMkLst xmlns:pc="http://schemas.microsoft.com/office/powerpoint/2013/main/command">
      <pc:docMk/>
      <pc:sldMk cId="81232326" sldId="6076"/>
    </pc:sldMkLst>
    <p188:txBody>
      <a:bodyPr/>
      <a:lstStyle/>
      <a:p>
        <a:r>
          <a:rPr lang="en-US"/>
          <a:t>Need more of an intro in the talking points. For example, I want to connect “this” what is this? </a:t>
        </a:r>
      </a:p>
    </p188:txBody>
  </p188:cm>
  <p188:cm id="{FBDC2473-25D2-4AA7-8DCE-38B32781B68C}" authorId="{0FBDF812-C54A-5022-9988-BDBD71CED241}" status="resolved" created="2026-08-21T18:24:47.405" complete="100000">
    <pc:sldMkLst xmlns:pc="http://schemas.microsoft.com/office/powerpoint/2013/main/command">
      <pc:docMk/>
      <pc:sldMk cId="81232326" sldId="6076"/>
    </pc:sldMkLst>
    <p188:txBody>
      <a:bodyPr/>
      <a:lstStyle/>
      <a:p>
        <a:r>
          <a:rPr lang="en-US"/>
          <a:t>I highlighted the word fidelity as I think you need more here. Fidelity to what? The COE model? Or are you trying to say FG?</a:t>
        </a:r>
      </a:p>
    </p188:txBody>
  </p188:cm>
</p188:cmLst>
</file>

<file path=ppt/comments/modernComment_17BD_DCBB3AD2.xml><?xml version="1.0" encoding="utf-8"?>
<p188:cmLst xmlns:a="http://schemas.openxmlformats.org/drawingml/2006/main" xmlns:r="http://schemas.openxmlformats.org/officeDocument/2006/relationships" xmlns:p188="http://schemas.microsoft.com/office/powerpoint/2018/8/main">
  <p188:cm id="{4DBCA749-7730-41BF-9A3A-F4CFD0FA4801}" authorId="{50528036-021B-71B0-9656-A493F9DF971C}" status="resolved" created="2026-08-26T19:03:56.233" complete="100000">
    <ac:txMkLst xmlns:ac="http://schemas.microsoft.com/office/drawing/2013/main/command">
      <pc:docMk xmlns:pc="http://schemas.microsoft.com/office/powerpoint/2013/main/command"/>
      <pc:sldMk xmlns:pc="http://schemas.microsoft.com/office/powerpoint/2013/main/command" cId="3703257810" sldId="6077"/>
      <ac:spMk id="2" creationId="{3090D06D-A029-5262-E572-884FBB5693C8}"/>
      <ac:txMk cp="0" len="29">
        <ac:context len="30" hash="216243965"/>
      </ac:txMk>
    </ac:txMkLst>
    <p188:pos x="7836568" y="411539"/>
    <p188:txBody>
      <a:bodyPr/>
      <a:lstStyle/>
      <a:p>
        <a:r>
          <a:rPr lang="en-US"/>
          <a:t>Suggest changing the colors of this chart for readability </a:t>
        </a:r>
      </a:p>
    </p188:txBody>
  </p188:cm>
</p188:cmLst>
</file>

<file path=ppt/comments/modernComment_17C0_EC6A9079.xml><?xml version="1.0" encoding="utf-8"?>
<p188:cmLst xmlns:a="http://schemas.openxmlformats.org/drawingml/2006/main" xmlns:r="http://schemas.openxmlformats.org/officeDocument/2006/relationships" xmlns:p188="http://schemas.microsoft.com/office/powerpoint/2018/8/main">
  <p188:cm id="{476E6534-BB37-4CFD-8DC3-0545FDC47C7B}" authorId="{0FBDF812-C54A-5022-9988-BDBD71CED241}" status="resolved" created="2026-08-21T18:34:24.784" complete="100000">
    <ac:deMkLst xmlns:ac="http://schemas.microsoft.com/office/drawing/2013/main/command">
      <pc:docMk xmlns:pc="http://schemas.microsoft.com/office/powerpoint/2013/main/command"/>
      <pc:sldMk xmlns:pc="http://schemas.microsoft.com/office/powerpoint/2013/main/command" cId="3966406777" sldId="6080"/>
      <ac:graphicFrameMk id="5" creationId="{E2B5560F-56CE-4D1A-B25D-D09D87133024}"/>
    </ac:deMkLst>
    <p188:replyLst>
      <p188:reply id="{0F9AADAB-38B0-452D-B81B-647718DFB573}" authorId="{504E7106-311B-FA91-DCF3-E4F1D7B03008}" created="2026-08-24T13:47:38.970">
        <p188:txBody>
          <a:bodyPr/>
          <a:lstStyle/>
          <a:p>
            <a:r>
              <a:rPr lang="en-US"/>
              <a:t>I’m going to ask Georgie or Chris how to do this</a:t>
            </a:r>
          </a:p>
        </p188:txBody>
      </p188:reply>
    </p188:replyLst>
    <p188:txBody>
      <a:bodyPr/>
      <a:lstStyle/>
      <a:p>
        <a:r>
          <a:rPr lang="en-US"/>
          <a:t>Can you put the blue years on top of the line on top? So it matches the bottom? Its confusing the way it is right now.</a:t>
        </a:r>
      </a:p>
    </p188:txBody>
  </p188:cm>
  <p188:cm id="{777BC7A6-B659-4BC1-B475-EFD86229FBB0}" authorId="{0FBDF812-C54A-5022-9988-BDBD71CED241}" status="resolved" created="2026-08-21T18:38:20.871" complete="100000">
    <pc:sldMkLst xmlns:pc="http://schemas.microsoft.com/office/powerpoint/2013/main/command">
      <pc:docMk/>
      <pc:sldMk cId="3966406777" sldId="6080"/>
    </pc:sldMkLst>
    <p188:replyLst>
      <p188:reply id="{9C84DB97-E0E7-4682-8390-590700FE26E0}" authorId="{504E7106-311B-FA91-DCF3-E4F1D7B03008}" created="2026-08-24T13:46:51.128">
        <p188:txBody>
          <a:bodyPr/>
          <a:lstStyle/>
          <a:p>
            <a:r>
              <a:rPr lang="en-US"/>
              <a:t>Changed this to person centered</a:t>
            </a:r>
          </a:p>
        </p188:txBody>
      </p188:reply>
    </p188:replyLst>
    <p188:txBody>
      <a:bodyPr/>
      <a:lstStyle/>
      <a:p>
        <a:r>
          <a:rPr lang="en-US"/>
          <a:t>What does “more human” mean in the talking points?</a:t>
        </a:r>
      </a:p>
    </p188:txBody>
  </p188:cm>
  <p188:cm id="{A6E04B5E-7B14-4275-BD80-CAFD700F1519}" authorId="{50528036-021B-71B0-9656-A493F9DF971C}" status="resolved" created="2026-08-26T19:17:50.609" complete="100000">
    <pc:sldMkLst xmlns:pc="http://schemas.microsoft.com/office/powerpoint/2013/main/command">
      <pc:docMk/>
      <pc:sldMk cId="3966406777" sldId="6080"/>
    </pc:sldMkLst>
    <p188:txBody>
      <a:bodyPr/>
      <a:lstStyle/>
      <a:p>
        <a:r>
          <a:rPr lang="en-US"/>
          <a:t>I LOVE THIS SLIDE!</a:t>
        </a:r>
      </a:p>
    </p188:txBody>
  </p188:cm>
</p188:cmLst>
</file>

<file path=ppt/comments/modernComment_17C1_6CCF2197.xml><?xml version="1.0" encoding="utf-8"?>
<p188:cmLst xmlns:a="http://schemas.openxmlformats.org/drawingml/2006/main" xmlns:r="http://schemas.openxmlformats.org/officeDocument/2006/relationships" xmlns:p188="http://schemas.microsoft.com/office/powerpoint/2018/8/main">
  <p188:cm id="{9BB117AF-044D-4D07-BC6E-60ADDE9B5447}" authorId="{0FBDF812-C54A-5022-9988-BDBD71CED241}" status="resolved" created="2026-08-21T18:31:30.046" complete="100000">
    <pc:sldMkLst xmlns:pc="http://schemas.microsoft.com/office/powerpoint/2013/main/command">
      <pc:docMk/>
      <pc:sldMk cId="1825513879" sldId="6081"/>
    </pc:sldMkLst>
    <p188:txBody>
      <a:bodyPr/>
      <a:lstStyle/>
      <a:p>
        <a:r>
          <a:rPr lang="en-US"/>
          <a:t>Add talking points to transition to the background of what?</a:t>
        </a:r>
      </a:p>
    </p188:txBody>
  </p188:cm>
</p188:cmLst>
</file>

<file path=ppt/comments/modernComment_17C2_E6B3CFCD.xml><?xml version="1.0" encoding="utf-8"?>
<p188:cmLst xmlns:a="http://schemas.openxmlformats.org/drawingml/2006/main" xmlns:r="http://schemas.openxmlformats.org/officeDocument/2006/relationships" xmlns:p188="http://schemas.microsoft.com/office/powerpoint/2018/8/main">
  <p188:cm id="{6C5A2032-43A4-40C8-8E9A-8B3807B2A3BB}" authorId="{0FBDF812-C54A-5022-9988-BDBD71CED241}" status="resolved" created="2026-08-21T18:40:25.412" complete="100000">
    <pc:sldMkLst xmlns:pc="http://schemas.microsoft.com/office/powerpoint/2013/main/command">
      <pc:docMk/>
      <pc:sldMk cId="3870543821" sldId="6082"/>
    </pc:sldMkLst>
    <p188:txBody>
      <a:bodyPr/>
      <a:lstStyle/>
      <a:p>
        <a:r>
          <a:rPr lang="en-US"/>
          <a:t>Highlight words</a:t>
        </a:r>
      </a:p>
    </p188:txBody>
  </p188:cm>
  <p188:cm id="{302D6689-DB37-4AF0-BF15-7996AEB3BC57}" authorId="{50528036-021B-71B0-9656-A493F9DF971C}" status="resolved" created="2026-08-26T19:20:17.541" complete="100000">
    <pc:sldMkLst xmlns:pc="http://schemas.microsoft.com/office/powerpoint/2013/main/command">
      <pc:docMk/>
      <pc:sldMk cId="3870543821" sldId="6082"/>
    </pc:sldMkLst>
    <p188:txBody>
      <a:bodyPr/>
      <a:lstStyle/>
      <a:p>
        <a:r>
          <a:rPr lang="en-US"/>
          <a:t>I would expand this sentence to say something like “. . . . It’s also about health, stability, relationships, meaning, and quality of life, all being dimensions that can improve significantly even when not utilizing an abstinence only recovery model.”</a:t>
        </a:r>
      </a:p>
    </p188:txBody>
  </p188:cm>
</p188:cmLst>
</file>

<file path=ppt/comments/modernComment_17C3_DDD8CADA.xml><?xml version="1.0" encoding="utf-8"?>
<p188:cmLst xmlns:a="http://schemas.openxmlformats.org/drawingml/2006/main" xmlns:r="http://schemas.openxmlformats.org/officeDocument/2006/relationships" xmlns:p188="http://schemas.microsoft.com/office/powerpoint/2018/8/main">
  <p188:cm id="{2BAE8CCE-BE70-41A8-A750-32D069948F89}" authorId="{0FBDF812-C54A-5022-9988-BDBD71CED241}" status="resolved" created="2026-08-21T18:40:58.749" complete="100000">
    <pc:sldMkLst xmlns:pc="http://schemas.microsoft.com/office/powerpoint/2013/main/command">
      <pc:docMk/>
      <pc:sldMk cId="3721972442" sldId="6083"/>
    </pc:sldMkLst>
    <p188:txBody>
      <a:bodyPr/>
      <a:lstStyle/>
      <a:p>
        <a:r>
          <a:rPr lang="en-US"/>
          <a:t>Highlight words</a:t>
        </a:r>
      </a:p>
    </p188:txBody>
  </p188:cm>
  <p188:cm id="{7A2FC5C2-6BA8-42D5-AA80-32298156F5E9}" authorId="{50528036-021B-71B0-9656-A493F9DF971C}" status="resolved" created="2026-08-26T19:26:26.978" complete="100000">
    <ac:txMkLst xmlns:ac="http://schemas.microsoft.com/office/drawing/2013/main/command">
      <pc:docMk xmlns:pc="http://schemas.microsoft.com/office/powerpoint/2013/main/command"/>
      <pc:sldMk xmlns:pc="http://schemas.microsoft.com/office/powerpoint/2013/main/command" cId="3721972442" sldId="6083"/>
      <ac:spMk id="2" creationId="{8EC4C901-76C3-9941-337F-97B12C23AA46}"/>
      <ac:txMk cp="0" len="20">
        <ac:context len="21" hash="2652747004"/>
      </ac:txMk>
    </ac:txMkLst>
    <p188:pos x="5009147" y="645528"/>
    <p188:replyLst>
      <p188:reply id="{46F47A8A-6BD3-4D46-87CC-16FDAFB69CAF}" authorId="{504E7106-311B-FA91-DCF3-E4F1D7B03008}" created="2026-08-31T13:34:07.233">
        <p188:txBody>
          <a:bodyPr/>
          <a:lstStyle/>
          <a:p>
            <a:r>
              <a:rPr lang="en-US"/>
              <a:t>I just used the ones I needed. This came from other research. I checked the source material and fixed. </a:t>
            </a:r>
          </a:p>
        </p188:txBody>
      </p188:reply>
    </p188:replyLst>
    <p188:txBody>
      <a:bodyPr/>
      <a:lstStyle/>
      <a:p>
        <a:r>
          <a:rPr lang="en-US"/>
          <a:t>I’m a little confused by the citations- you didn’t use the second one for this slide? </a:t>
        </a:r>
      </a:p>
    </p188:txBody>
  </p188:cm>
</p188:cmLst>
</file>

<file path=ppt/comments/modernComment_17C5_C687B489.xml><?xml version="1.0" encoding="utf-8"?>
<p188:cmLst xmlns:a="http://schemas.openxmlformats.org/drawingml/2006/main" xmlns:r="http://schemas.openxmlformats.org/officeDocument/2006/relationships" xmlns:p188="http://schemas.microsoft.com/office/powerpoint/2018/8/main">
  <p188:cm id="{E691A5A1-8454-4DC3-8DB7-6859B6E22405}" authorId="{0FBDF812-C54A-5022-9988-BDBD71CED241}" status="resolved" created="2026-08-21T18:51:17.091" complete="100000">
    <pc:sldMkLst xmlns:pc="http://schemas.microsoft.com/office/powerpoint/2013/main/command">
      <pc:docMk/>
      <pc:sldMk cId="3330782345" sldId="6085"/>
    </pc:sldMkLst>
    <p188:txBody>
      <a:bodyPr/>
      <a:lstStyle/>
      <a:p>
        <a:r>
          <a:rPr lang="en-US"/>
          <a:t>Similar to the 12-step first slide maybe add in benefits/outcomes or something. Although you do have a definition on this one. </a:t>
        </a:r>
      </a:p>
    </p188:txBody>
  </p188:cm>
  <p188:cm id="{81FD2439-651C-4CA8-999A-0BAF8A6C76B2}" authorId="{50528036-021B-71B0-9656-A493F9DF971C}" created="2026-09-15T13:52:01.127">
    <pc:sldMkLst xmlns:pc="http://schemas.microsoft.com/office/powerpoint/2013/main/command">
      <pc:docMk/>
      <pc:sldMk cId="3330782345" sldId="6085"/>
    </pc:sldMkLst>
    <p188:txBody>
      <a:bodyPr/>
      <a:lstStyle/>
      <a:p>
        <a:r>
          <a:rPr lang="en-US"/>
          <a:t>REBT- Rational emotional behavioral therapy</a:t>
        </a:r>
      </a:p>
    </p188:txBody>
  </p188:cm>
</p188:cmLst>
</file>

<file path=ppt/comments/modernComment_17C9_6A0A908A.xml><?xml version="1.0" encoding="utf-8"?>
<p188:cmLst xmlns:a="http://schemas.openxmlformats.org/drawingml/2006/main" xmlns:r="http://schemas.openxmlformats.org/officeDocument/2006/relationships" xmlns:p188="http://schemas.microsoft.com/office/powerpoint/2018/8/main">
  <p188:cm id="{3368C53D-5538-4E73-9D2D-C0E7D48612EB}" authorId="{504E7106-311B-FA91-DCF3-E4F1D7B03008}" created="2026-08-18T19:43:31.349">
    <pc:sldMkLst xmlns:pc="http://schemas.microsoft.com/office/powerpoint/2013/main/command">
      <pc:docMk/>
      <pc:sldMk cId="1779077258" sldId="6089"/>
    </pc:sldMkLst>
    <p188:txBody>
      <a:bodyPr/>
      <a:lstStyle/>
      <a:p>
        <a:r>
          <a:rPr lang="en-US"/>
          <a:t>I intend to put short videos of a person talking about how this pathway helped them at the beginning of each section</a:t>
        </a:r>
      </a:p>
    </p188:txBody>
    <p188:extLst>
      <p:ext xmlns:p="http://schemas.openxmlformats.org/presentationml/2006/main" uri="{57CB4572-C831-44C2-8A1C-0ADB6CCDFE69}">
        <p223:reactions xmlns:p223="http://schemas.microsoft.com/office/powerpoint/2022/03/main">
          <p223:rxn type="👍">
            <p223:instance time="2026-08-21T18:47:42.884" authorId="{0FBDF812-C54A-5022-9988-BDBD71CED241}"/>
          </p223:rxn>
        </p223:reactions>
      </p:ext>
    </p188:extLst>
  </p188:cm>
  <p188:cm id="{98FF5762-61E3-49C8-9C73-6B77491BA0D3}" authorId="{0FBDF812-C54A-5022-9988-BDBD71CED241}" status="resolved" created="2026-08-21T18:47:35.233" complete="100000">
    <pc:sldMkLst xmlns:pc="http://schemas.microsoft.com/office/powerpoint/2013/main/command">
      <pc:docMk/>
      <pc:sldMk cId="1779077258" sldId="6089"/>
    </pc:sldMkLst>
    <p188:replyLst>
      <p188:reply id="{085D341A-1C0C-4B3F-9857-C4489919FE19}" authorId="{504E7106-311B-FA91-DCF3-E4F1D7B03008}" created="2026-08-24T14:15:02.222">
        <p188:txBody>
          <a:bodyPr/>
          <a:lstStyle/>
          <a:p>
            <a:r>
              <a:rPr lang="en-US"/>
              <a:t>I put research? That’s really what these first slides are in each section
</a:t>
            </a:r>
          </a:p>
        </p188:txBody>
      </p188:reply>
      <p188:reply id="{BDA59F15-E6C6-4FAB-A780-02B578379B8A}" authorId="{0FBDF812-C54A-5022-9988-BDBD71CED241}" created="2026-08-24T18:42:03.748">
        <p188:txBody>
          <a:bodyPr/>
          <a:lstStyle/>
          <a:p>
            <a:r>
              <a:rPr lang="en-US"/>
              <a:t>That works too!</a:t>
            </a:r>
          </a:p>
        </p188:txBody>
      </p188:reply>
    </p188:replyLst>
    <p188:txBody>
      <a:bodyPr/>
      <a:lstStyle/>
      <a:p>
        <a:r>
          <a:rPr lang="en-US"/>
          <a:t>There are a lot of words on this slide. I feel like the first part about each bullet “12-step participation is associated with” can be removed and you can say that in the talking points. Consider adding into the title-Benefits or Outcomes? As you aren’t really describing what it is</a:t>
        </a:r>
      </a:p>
    </p188:txBody>
  </p188:cm>
</p188:cmLst>
</file>

<file path=ppt/comments/modernComment_17CA_5F7CE149.xml><?xml version="1.0" encoding="utf-8"?>
<p188:cmLst xmlns:a="http://schemas.openxmlformats.org/drawingml/2006/main" xmlns:r="http://schemas.openxmlformats.org/officeDocument/2006/relationships" xmlns:p188="http://schemas.microsoft.com/office/powerpoint/2018/8/main">
  <p188:cm id="{5D6576FD-4F86-4FF0-AEB9-5B41BCAF8A6F}" authorId="{0FBDF812-C54A-5022-9988-BDBD71CED241}" status="resolved" created="2026-08-21T18:49:09.257" complete="100000">
    <ac:deMkLst xmlns:ac="http://schemas.microsoft.com/office/drawing/2013/main/command">
      <pc:docMk xmlns:pc="http://schemas.microsoft.com/office/powerpoint/2013/main/command"/>
      <pc:sldMk xmlns:pc="http://schemas.microsoft.com/office/powerpoint/2013/main/command" cId="1602019657" sldId="6090"/>
      <ac:spMk id="3" creationId="{35E7B05E-B3FD-1ADE-F449-5A80C8A7B72C}"/>
    </ac:deMkLst>
    <p188:txBody>
      <a:bodyPr/>
      <a:lstStyle/>
      <a:p>
        <a:r>
          <a:rPr lang="en-US"/>
          <a:t>I changed font to calibri and made it bigger. I made sure all of these boxes moving forward are the same font size and bolding</a:t>
        </a:r>
      </a:p>
    </p188:txBody>
    <p188:extLst>
      <p:ext xmlns:p="http://schemas.openxmlformats.org/presentationml/2006/main" uri="{57CB4572-C831-44C2-8A1C-0ADB6CCDFE69}">
        <p223:reactions xmlns:p223="http://schemas.microsoft.com/office/powerpoint/2022/03/main">
          <p223:rxn type="👍">
            <p223:instance time="2026-08-24T14:51:41.648" authorId="{504E7106-311B-FA91-DCF3-E4F1D7B03008}"/>
          </p223:rxn>
        </p223:reactions>
      </p:ext>
    </p188:extLst>
  </p188:cm>
</p188:cmLst>
</file>

<file path=ppt/comments/modernComment_17CD_BCBE70F3.xml><?xml version="1.0" encoding="utf-8"?>
<p188:cmLst xmlns:a="http://schemas.openxmlformats.org/drawingml/2006/main" xmlns:r="http://schemas.openxmlformats.org/officeDocument/2006/relationships" xmlns:p188="http://schemas.microsoft.com/office/powerpoint/2018/8/main">
  <p188:cm id="{4CCE9556-5599-47E7-8C82-34E352E91CA2}" authorId="{0FBDF812-C54A-5022-9988-BDBD71CED241}" status="resolved" created="2026-08-21T18:59:17.815" complete="100000">
    <pc:sldMkLst xmlns:pc="http://schemas.microsoft.com/office/powerpoint/2013/main/command">
      <pc:docMk/>
      <pc:sldMk cId="3166597363" sldId="6093"/>
    </pc:sldMkLst>
    <p188:txBody>
      <a:bodyPr/>
      <a:lstStyle/>
      <a:p>
        <a:r>
          <a:rPr lang="en-US"/>
          <a:t>Are there specific groups you are referring to for faith based recovery? Or is it more of how someone views their recovery? I feel like here may be a good time to reiterate that some people may use multiple of these recovery options. </a:t>
        </a:r>
      </a:p>
    </p188:txBody>
  </p188:cm>
  <p188:cm id="{6D1F2D3E-8D6F-4C90-909A-C76481F33082}" authorId="{0FBDF812-C54A-5022-9988-BDBD71CED241}" status="resolved" created="2026-08-21T19:00:48.130" complete="100000">
    <pc:sldMkLst xmlns:pc="http://schemas.microsoft.com/office/powerpoint/2013/main/command">
      <pc:docMk/>
      <pc:sldMk cId="3166597363" sldId="6093"/>
    </pc:sldMkLst>
    <p188:txBody>
      <a:bodyPr/>
      <a:lstStyle/>
      <a:p>
        <a:r>
          <a:rPr lang="en-US"/>
          <a:t>A lot of words on this slide-can it be reduced?</a:t>
        </a:r>
      </a:p>
    </p188:txBody>
  </p188:cm>
</p188:cmLst>
</file>

<file path=ppt/comments/modernComment_17D1_64010A1C.xml><?xml version="1.0" encoding="utf-8"?>
<p188:cmLst xmlns:a="http://schemas.openxmlformats.org/drawingml/2006/main" xmlns:r="http://schemas.openxmlformats.org/officeDocument/2006/relationships" xmlns:p188="http://schemas.microsoft.com/office/powerpoint/2018/8/main">
  <p188:cm id="{29730E1E-85DC-4191-AE69-846B11B03C05}" authorId="{0FBDF812-C54A-5022-9988-BDBD71CED241}" status="resolved" created="2026-08-21T19:01:11.824" complete="100000">
    <pc:sldMkLst xmlns:pc="http://schemas.microsoft.com/office/powerpoint/2013/main/command">
      <pc:docMk/>
      <pc:sldMk cId="1677789724" sldId="6097"/>
    </pc:sldMkLst>
    <p188:txBody>
      <a:bodyPr/>
      <a:lstStyle/>
      <a:p>
        <a:r>
          <a:rPr lang="en-US"/>
          <a:t>A lot of words on here-can you reduce or simplify?</a:t>
        </a:r>
      </a:p>
    </p188:txBody>
  </p188:cm>
  <p188:cm id="{925FC569-6B14-452E-9D1F-939B1C19F7C1}" authorId="{0FBDF812-C54A-5022-9988-BDBD71CED241}" status="resolved" created="2026-08-21T19:02:18.122" complete="100000">
    <ac:deMkLst xmlns:ac="http://schemas.microsoft.com/office/drawing/2013/main/command">
      <pc:docMk xmlns:pc="http://schemas.microsoft.com/office/powerpoint/2013/main/command"/>
      <pc:sldMk xmlns:pc="http://schemas.microsoft.com/office/powerpoint/2013/main/command" cId="1677789724" sldId="6097"/>
      <ac:spMk id="3" creationId="{B444DBE7-39DC-87A6-5D21-4032E5F3B4C4}"/>
    </ac:deMkLst>
    <p188:replyLst>
      <p188:reply id="{DC263F75-9951-4851-9925-1744FF569663}" authorId="{504E7106-311B-FA91-DCF3-E4F1D7B03008}" created="2026-08-24T14:21:33.826">
        <p188:txBody>
          <a:bodyPr/>
          <a:lstStyle/>
          <a:p>
            <a:r>
              <a:rPr lang="en-US"/>
              <a:t>addressed</a:t>
            </a:r>
          </a:p>
        </p188:txBody>
      </p188:reply>
    </p188:replyLst>
    <p188:txBody>
      <a:bodyPr/>
      <a:lstStyle/>
      <a:p>
        <a:r>
          <a:rPr lang="en-US"/>
          <a:t>Can you speak to clinical or professional treatment only lasting so long and then often people may join or choose other support options to move forward?</a:t>
        </a:r>
      </a:p>
    </p188:txBody>
  </p188:cm>
</p188:cmLst>
</file>

<file path=ppt/comments/modernComment_17D9_30ED57DD.xml><?xml version="1.0" encoding="utf-8"?>
<p188:cmLst xmlns:a="http://schemas.openxmlformats.org/drawingml/2006/main" xmlns:r="http://schemas.openxmlformats.org/officeDocument/2006/relationships" xmlns:p188="http://schemas.microsoft.com/office/powerpoint/2018/8/main">
  <p188:cm id="{86139C26-026D-45C1-9DDD-0AB59C3B2870}" authorId="{0FBDF812-C54A-5022-9988-BDBD71CED241}" status="resolved" created="2026-08-21T19:05:47.305" complete="100000">
    <ac:deMkLst xmlns:ac="http://schemas.microsoft.com/office/drawing/2013/main/command">
      <pc:docMk xmlns:pc="http://schemas.microsoft.com/office/powerpoint/2013/main/command"/>
      <pc:sldMk xmlns:pc="http://schemas.microsoft.com/office/powerpoint/2013/main/command" cId="820860893" sldId="6105"/>
      <ac:spMk id="3" creationId="{98E1D817-19A6-630D-468A-A7665388F496}"/>
    </ac:deMkLst>
    <p188:txBody>
      <a:bodyPr/>
      <a:lstStyle/>
      <a:p>
        <a:r>
          <a:rPr lang="en-US"/>
          <a:t>A lot of words-take out the intro pieces</a:t>
        </a:r>
      </a:p>
    </p188:txBody>
  </p188:cm>
</p188:cmLst>
</file>

<file path=ppt/comments/modernComment_17DC_EB512185.xml><?xml version="1.0" encoding="utf-8"?>
<p188:cmLst xmlns:a="http://schemas.openxmlformats.org/drawingml/2006/main" xmlns:r="http://schemas.openxmlformats.org/officeDocument/2006/relationships" xmlns:p188="http://schemas.microsoft.com/office/powerpoint/2018/8/main">
  <p188:cm id="{DE686CE8-B227-42BB-87D0-A595ABBC134D}" authorId="{0FBDF812-C54A-5022-9988-BDBD71CED241}" status="resolved" created="2026-08-21T19:10:25.658" complete="100000">
    <pc:sldMkLst xmlns:pc="http://schemas.microsoft.com/office/powerpoint/2013/main/command">
      <pc:docMk/>
      <pc:sldMk cId="3947962757" sldId="6108"/>
    </pc:sldMkLst>
    <p188:txBody>
      <a:bodyPr/>
      <a:lstStyle/>
      <a:p>
        <a:r>
          <a:rPr lang="en-US"/>
          <a:t>A lot of words</a:t>
        </a:r>
      </a:p>
    </p188:txBody>
  </p188:cm>
</p188:cmLst>
</file>

<file path=ppt/comments/modernComment_17E5_5DAE2671.xml><?xml version="1.0" encoding="utf-8"?>
<p188:cmLst xmlns:a="http://schemas.openxmlformats.org/drawingml/2006/main" xmlns:r="http://schemas.openxmlformats.org/officeDocument/2006/relationships" xmlns:p188="http://schemas.microsoft.com/office/powerpoint/2018/8/main">
  <p188:cm id="{9D29BA02-152C-48A4-8B35-CDF49A654B35}" authorId="{50528036-021B-71B0-9656-A493F9DF971C}" status="resolved" created="2026-08-26T19:32:23.907" complete="100000">
    <ac:txMkLst xmlns:ac="http://schemas.microsoft.com/office/drawing/2013/main/command">
      <pc:docMk xmlns:pc="http://schemas.microsoft.com/office/powerpoint/2013/main/command"/>
      <pc:sldMk xmlns:pc="http://schemas.microsoft.com/office/powerpoint/2013/main/command" cId="1571694193" sldId="6117"/>
      <ac:spMk id="2" creationId="{3F9FD22A-4A1D-7D1F-7C4B-0B83445C6E70}"/>
      <ac:txMk cp="0" len="17">
        <ac:context len="18" hash="1990308749"/>
      </ac:txMk>
    </ac:txMkLst>
    <p188:pos x="7896726" y="645528"/>
    <p188:txBody>
      <a:bodyPr/>
      <a:lstStyle/>
      <a:p>
        <a:r>
          <a:rPr lang="en-US"/>
          <a:t>I would just change the title to “Recovery Pathways” as your speaker notes indicate these are the ones you’ll be exploring </a:t>
        </a:r>
      </a:p>
    </p188:txBody>
  </p188:cm>
  <p188:cm id="{5FE6F8AA-8A6A-4C5A-B6CD-EA201BDE2D33}" authorId="{50528036-021B-71B0-9656-A493F9DF971C}" created="2026-09-15T13:45:54.992">
    <pc:sldMkLst xmlns:pc="http://schemas.microsoft.com/office/powerpoint/2013/main/command">
      <pc:docMk/>
      <pc:sldMk cId="1571694193" sldId="6117"/>
    </pc:sldMkLst>
    <p188:txBody>
      <a:bodyPr/>
      <a:lstStyle/>
      <a:p>
        <a:r>
          <a:rPr lang="en-US"/>
          <a:t>Adjust notes to address what has already been said</a:t>
        </a:r>
      </a:p>
    </p188:txBody>
  </p188:cm>
</p188:cmLst>
</file>

<file path=ppt/comments/modernComment_17EB_CA525EBC.xml><?xml version="1.0" encoding="utf-8"?>
<p188:cmLst xmlns:a="http://schemas.openxmlformats.org/drawingml/2006/main" xmlns:r="http://schemas.openxmlformats.org/officeDocument/2006/relationships" xmlns:p188="http://schemas.microsoft.com/office/powerpoint/2018/8/main">
  <p188:cm id="{61DD31AA-4CAC-4E54-BE57-1617353A616A}" authorId="{0FBDF812-C54A-5022-9988-BDBD71CED241}" status="resolved" created="2026-08-21T19:13:10.069" complete="100000">
    <pc:sldMkLst xmlns:pc="http://schemas.microsoft.com/office/powerpoint/2013/main/command">
      <pc:docMk/>
      <pc:sldMk cId="3394395836" sldId="6123"/>
    </pc:sldMkLst>
    <p188:replyLst>
      <p188:reply id="{D69F6E11-2CA7-4BA5-B96F-5CA1F70BEF69}" authorId="{504E7106-311B-FA91-DCF3-E4F1D7B03008}" created="2026-08-24T15:12:12.093">
        <p188:txBody>
          <a:bodyPr/>
          <a:lstStyle/>
          <a:p>
            <a:r>
              <a:rPr lang="en-US"/>
              <a:t>I added a following discussion slide</a:t>
            </a:r>
          </a:p>
        </p188:txBody>
      </p188:reply>
    </p188:replyLst>
    <p188:txBody>
      <a:bodyPr/>
      <a:lstStyle/>
      <a:p>
        <a:r>
          <a:rPr lang="en-US"/>
          <a:t>I’m thinking it may be helpful to have a slide about the combination of recovery areas and what have people seen working well together? </a:t>
        </a:r>
      </a:p>
    </p188:txBody>
  </p188:cm>
</p188:cmLst>
</file>

<file path=ppt/comments/modernComment_17ED_48E0D69D.xml><?xml version="1.0" encoding="utf-8"?>
<p188:cmLst xmlns:a="http://schemas.openxmlformats.org/drawingml/2006/main" xmlns:r="http://schemas.openxmlformats.org/officeDocument/2006/relationships" xmlns:p188="http://schemas.microsoft.com/office/powerpoint/2018/8/main">
  <p188:cm id="{7DF06673-68CD-45BA-BF1C-9581D7A9EF2D}" authorId="{504E7106-311B-FA91-DCF3-E4F1D7B03008}" status="resolved" created="2026-08-24T14:08:08.518" complete="100000">
    <pc:sldMkLst xmlns:pc="http://schemas.microsoft.com/office/powerpoint/2013/main/command">
      <pc:docMk/>
      <pc:sldMk cId="1222694557" sldId="6125"/>
    </pc:sldMkLst>
    <p188:replyLst>
      <p188:reply id="{BD92E152-BBF5-4A61-B02D-0FADB0EDE17E}" authorId="{0FBDF812-C54A-5022-9988-BDBD71CED241}" created="2026-08-24T18:40:44.953">
        <p188:txBody>
          <a:bodyPr/>
          <a:lstStyle/>
          <a:p>
            <a:r>
              <a:rPr lang="en-US"/>
              <a:t>Great! Only question is about the 2 ** what does that mean?</a:t>
            </a:r>
          </a:p>
        </p188:txBody>
      </p188:reply>
      <p188:reply id="{E6994DD7-A2FB-4198-A1C3-15E0CB1788E9}" authorId="{504E7106-311B-FA91-DCF3-E4F1D7B03008}" created="2026-08-24T19:11:22.502">
        <p188:txBody>
          <a:bodyPr/>
          <a:lstStyle/>
          <a:p>
            <a:r>
              <a:rPr lang="en-US"/>
              <a:t>Lol that was a placeholder to remind me to rephrase...But I forgot</a:t>
            </a:r>
          </a:p>
        </p188:txBody>
      </p188:reply>
    </p188:replyLst>
    <p188:txBody>
      <a:bodyPr/>
      <a:lstStyle/>
      <a:p>
        <a:r>
          <a:rPr lang="en-US"/>
          <a:t>New slide</a:t>
        </a:r>
      </a:p>
    </p188:txBody>
  </p188:cm>
</p188:cmLst>
</file>

<file path=ppt/comments/modernComment_17EE_A05B6C31.xml><?xml version="1.0" encoding="utf-8"?>
<p188:cmLst xmlns:a="http://schemas.openxmlformats.org/drawingml/2006/main" xmlns:r="http://schemas.openxmlformats.org/officeDocument/2006/relationships" xmlns:p188="http://schemas.microsoft.com/office/powerpoint/2018/8/main">
  <p188:cm id="{C19BE105-A9B3-42AC-9F12-0A1746163ACA}" authorId="{504E7106-311B-FA91-DCF3-E4F1D7B03008}" status="resolved" created="2026-08-24T14:08:19.969" complete="100000">
    <pc:sldMkLst xmlns:pc="http://schemas.microsoft.com/office/powerpoint/2013/main/command">
      <pc:docMk/>
      <pc:sldMk cId="2690346033" sldId="6126"/>
    </pc:sldMkLst>
    <p188:replyLst>
      <p188:reply id="{2DABF525-E3CF-448B-91B7-96526B38DA59}" authorId="{0FBDF812-C54A-5022-9988-BDBD71CED241}" created="2026-08-24T18:40:15.858">
        <p188:txBody>
          <a:bodyPr/>
          <a:lstStyle/>
          <a:p>
            <a:r>
              <a:rPr lang="en-US"/>
              <a:t>This is great!</a:t>
            </a:r>
          </a:p>
        </p188:txBody>
      </p188:reply>
    </p188:replyLst>
    <p188:txBody>
      <a:bodyPr/>
      <a:lstStyle/>
      <a:p>
        <a:r>
          <a:rPr lang="en-US"/>
          <a:t>New slide</a:t>
        </a:r>
      </a:p>
    </p188:txBody>
  </p188:cm>
</p188:cmLst>
</file>

<file path=ppt/comments/modernComment_17F0_BA0D336B.xml><?xml version="1.0" encoding="utf-8"?>
<p188:cmLst xmlns:a="http://schemas.openxmlformats.org/drawingml/2006/main" xmlns:r="http://schemas.openxmlformats.org/officeDocument/2006/relationships" xmlns:p188="http://schemas.microsoft.com/office/powerpoint/2018/8/main">
  <p188:cm id="{DA493EE7-710C-49CD-9C04-5B30BAB74422}" authorId="{504E7106-311B-FA91-DCF3-E4F1D7B03008}" status="resolved" created="2026-08-24T16:43:07.111" complete="100000">
    <pc:sldMkLst xmlns:pc="http://schemas.microsoft.com/office/powerpoint/2013/main/command">
      <pc:docMk/>
      <pc:sldMk cId="3121427307" sldId="6128"/>
    </pc:sldMkLst>
    <p188:replyLst>
      <p188:reply id="{AF43656D-CB6E-4DE1-B1EE-EA9E2B309A3E}" authorId="{0FBDF812-C54A-5022-9988-BDBD71CED241}" created="2026-08-24T18:43:22.185">
        <p188:txBody>
          <a:bodyPr/>
          <a:lstStyle/>
          <a:p>
            <a:r>
              <a:rPr lang="en-US"/>
              <a:t>Love this!</a:t>
            </a:r>
          </a:p>
        </p188:txBody>
      </p188:reply>
    </p188:replyLst>
    <p188:txBody>
      <a:bodyPr/>
      <a:lstStyle/>
      <a:p>
        <a:r>
          <a:rPr lang="en-US"/>
          <a:t>New slide</a:t>
        </a:r>
      </a:p>
    </p188:txBody>
  </p188:cm>
</p188:cmLst>
</file>

<file path=ppt/comments/modernComment_17F1_F866023D.xml><?xml version="1.0" encoding="utf-8"?>
<p188:cmLst xmlns:a="http://schemas.openxmlformats.org/drawingml/2006/main" xmlns:r="http://schemas.openxmlformats.org/officeDocument/2006/relationships" xmlns:p188="http://schemas.microsoft.com/office/powerpoint/2018/8/main">
  <p188:cm id="{D84E8867-AA33-4C81-901E-386C5B886D77}" authorId="{504E7106-311B-FA91-DCF3-E4F1D7B03008}" status="resolved" created="2026-08-24T15:57:23.579" complete="100000">
    <ac:deMkLst xmlns:ac="http://schemas.microsoft.com/office/drawing/2013/main/command">
      <pc:docMk xmlns:pc="http://schemas.microsoft.com/office/powerpoint/2013/main/command"/>
      <pc:sldMk xmlns:pc="http://schemas.microsoft.com/office/powerpoint/2013/main/command" cId="4167434813" sldId="6129"/>
      <ac:spMk id="2" creationId="{95C75E5E-B3AB-8569-1527-4E5D77315CF6}"/>
    </ac:deMkLst>
    <p188:replyLst>
      <p188:reply id="{8D3648F8-5D12-4E06-A80F-55FFBDDEDDFC}" authorId="{0FBDF812-C54A-5022-9988-BDBD71CED241}" created="2026-08-24T18:46:57.003">
        <p188:txBody>
          <a:bodyPr/>
          <a:lstStyle/>
          <a:p>
            <a:r>
              <a:rPr lang="en-US"/>
              <a:t>Great! </a:t>
            </a:r>
          </a:p>
        </p188:txBody>
      </p188:reply>
      <p188:reply id="{9F291770-20B6-492D-A1AC-BA5F9040997B}" authorId="{0FBDF812-C54A-5022-9988-BDBD71CED241}" created="2026-08-24T18:47:51.387">
        <p188:txBody>
          <a:bodyPr/>
          <a:lstStyle/>
          <a:p>
            <a:r>
              <a:rPr lang="en-US"/>
              <a:t>I would reference past MI trainings here just as a reminder.</a:t>
            </a:r>
          </a:p>
        </p188:txBody>
      </p188:reply>
    </p188:replyLst>
    <p188:txBody>
      <a:bodyPr/>
      <a:lstStyle/>
      <a:p>
        <a:r>
          <a:rPr lang="en-US"/>
          <a:t>New Section</a:t>
        </a:r>
      </a:p>
    </p188:txBody>
  </p188:cm>
</p188:cmLst>
</file>

<file path=ppt/comments/modernComment_17F3_ABFCD1B1.xml><?xml version="1.0" encoding="utf-8"?>
<p188:cmLst xmlns:a="http://schemas.openxmlformats.org/drawingml/2006/main" xmlns:r="http://schemas.openxmlformats.org/officeDocument/2006/relationships" xmlns:p188="http://schemas.microsoft.com/office/powerpoint/2018/8/main">
  <p188:cm id="{A62D881D-8B2A-409A-AE53-6E7315F8F54D}" authorId="{0FBDF812-C54A-5022-9988-BDBD71CED241}" status="resolved" created="2026-08-24T18:47:23.272" complete="100000">
    <pc:sldMkLst xmlns:pc="http://schemas.microsoft.com/office/powerpoint/2013/main/command">
      <pc:docMk/>
      <pc:sldMk cId="2885472689" sldId="6131"/>
    </pc:sldMkLst>
    <p188:txBody>
      <a:bodyPr/>
      <a:lstStyle/>
      <a:p>
        <a:r>
          <a:rPr lang="en-US"/>
          <a:t>I took out the extra question as it was hard to read in the little box. Increased font sized.</a:t>
        </a:r>
      </a:p>
    </p188:txBody>
    <p188:extLst>
      <p:ext xmlns:p="http://schemas.openxmlformats.org/presentationml/2006/main" uri="{57CB4572-C831-44C2-8A1C-0ADB6CCDFE69}">
        <p223:reactions xmlns:p223="http://schemas.microsoft.com/office/powerpoint/2022/03/main">
          <p223:rxn type="👍">
            <p223:instance time="2026-08-24T19:23:09.971" authorId="{504E7106-311B-FA91-DCF3-E4F1D7B03008}"/>
          </p223:rxn>
        </p223:reactions>
      </p:ext>
    </p188:extLst>
  </p188:cm>
</p188:cmLst>
</file>

<file path=ppt/diagrams/_rels/data14.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image" Target="../media/image23.svg"/><Relationship Id="rId4" Type="http://schemas.openxmlformats.org/officeDocument/2006/relationships/image" Target="../media/image26.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image" Target="../media/image23.sv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1F3160-7D9D-4FEF-9FCC-350EFD1177F5}" type="doc">
      <dgm:prSet loTypeId="urn:microsoft.com/office/officeart/2005/8/layout/vList5" loCatId="list" qsTypeId="urn:microsoft.com/office/officeart/2005/8/quickstyle/simple1#3" qsCatId="simple" csTypeId="urn:microsoft.com/office/officeart/2005/8/colors/accent1_2#4" csCatId="accent1" phldr="1"/>
      <dgm:spPr/>
      <dgm:t>
        <a:bodyPr/>
        <a:lstStyle/>
        <a:p>
          <a:endParaRPr lang="en-US"/>
        </a:p>
      </dgm:t>
    </dgm:pt>
    <dgm:pt modelId="{C1316670-FF85-455C-9305-C68564E2FDAF}">
      <dgm:prSet phldrT="[Text]"/>
      <dgm:spPr/>
      <dgm:t>
        <a:bodyPr/>
        <a:lstStyle/>
        <a:p>
          <a:r>
            <a:rPr lang="en-US" b="1">
              <a:latin typeface="Calibri" panose="020F0502020204030204" pitchFamily="34" charset="0"/>
              <a:ea typeface="Calibri" panose="020F0502020204030204" pitchFamily="34" charset="0"/>
              <a:cs typeface="Calibri" panose="020F0502020204030204" pitchFamily="34" charset="0"/>
            </a:rPr>
            <a:t>ASSESS</a:t>
          </a:r>
          <a:endParaRPr lang="en-US">
            <a:latin typeface="Calibri" panose="020F0502020204030204" pitchFamily="34" charset="0"/>
            <a:ea typeface="Calibri" panose="020F0502020204030204" pitchFamily="34" charset="0"/>
            <a:cs typeface="Calibri" panose="020F0502020204030204" pitchFamily="34" charset="0"/>
          </a:endParaRPr>
        </a:p>
      </dgm:t>
    </dgm:pt>
    <dgm:pt modelId="{FE66586F-740E-4CFA-9269-282333415210}" type="parTrans" cxnId="{DE14A305-11DD-45F7-B8FE-BC728648553A}">
      <dgm:prSet/>
      <dgm:spPr/>
      <dgm:t>
        <a:bodyPr/>
        <a:lstStyle/>
        <a:p>
          <a:endParaRPr lang="en-US"/>
        </a:p>
      </dgm:t>
    </dgm:pt>
    <dgm:pt modelId="{F185E68A-0AAE-4566-BE1E-C0D5C12B9AF6}" type="sibTrans" cxnId="{DE14A305-11DD-45F7-B8FE-BC728648553A}">
      <dgm:prSet/>
      <dgm:spPr/>
      <dgm:t>
        <a:bodyPr/>
        <a:lstStyle/>
        <a:p>
          <a:endParaRPr lang="en-US"/>
        </a:p>
      </dgm:t>
    </dgm:pt>
    <dgm:pt modelId="{D3EBDE88-68B2-4F99-B102-D5A4886E58B6}">
      <dgm:prSet custT="1"/>
      <dgm:spPr/>
      <dgm:t>
        <a:bodyPr/>
        <a:lstStyle/>
        <a:p>
          <a:pPr>
            <a:buNone/>
          </a:pPr>
          <a:r>
            <a:rPr lang="en-US" sz="2000">
              <a:latin typeface="Calibri" panose="020F0502020204030204" pitchFamily="34" charset="0"/>
              <a:ea typeface="Calibri" panose="020F0502020204030204" pitchFamily="34" charset="0"/>
              <a:cs typeface="Calibri" panose="020F0502020204030204" pitchFamily="34" charset="0"/>
            </a:rPr>
            <a:t>Understand the client’s </a:t>
          </a:r>
          <a:r>
            <a:rPr lang="en-US" sz="2000" b="1">
              <a:latin typeface="Calibri" panose="020F0502020204030204" pitchFamily="34" charset="0"/>
              <a:ea typeface="Calibri" panose="020F0502020204030204" pitchFamily="34" charset="0"/>
              <a:cs typeface="Calibri" panose="020F0502020204030204" pitchFamily="34" charset="0"/>
            </a:rPr>
            <a:t>needs, goals, preferences &amp; priorities</a:t>
          </a:r>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961E22CB-5712-40CA-8EC1-CD0166DC95F8}" type="parTrans" cxnId="{F6325B87-F54B-4C91-A0EC-74B084BE68C7}">
      <dgm:prSet/>
      <dgm:spPr/>
      <dgm:t>
        <a:bodyPr/>
        <a:lstStyle/>
        <a:p>
          <a:endParaRPr lang="en-US"/>
        </a:p>
      </dgm:t>
    </dgm:pt>
    <dgm:pt modelId="{D68DB2C2-CE31-4D36-95DB-EA26D672AFAD}" type="sibTrans" cxnId="{F6325B87-F54B-4C91-A0EC-74B084BE68C7}">
      <dgm:prSet/>
      <dgm:spPr/>
      <dgm:t>
        <a:bodyPr/>
        <a:lstStyle/>
        <a:p>
          <a:endParaRPr lang="en-US"/>
        </a:p>
      </dgm:t>
    </dgm:pt>
    <dgm:pt modelId="{C4996636-E613-4D1B-9E35-C7EF0B3C2E1A}">
      <dgm:prSet/>
      <dgm:spPr/>
      <dgm:t>
        <a:bodyPr/>
        <a:lstStyle/>
        <a:p>
          <a:r>
            <a:rPr lang="en-US" b="1">
              <a:latin typeface="Calibri" panose="020F0502020204030204" pitchFamily="34" charset="0"/>
              <a:ea typeface="Calibri" panose="020F0502020204030204" pitchFamily="34" charset="0"/>
              <a:cs typeface="Calibri" panose="020F0502020204030204" pitchFamily="34" charset="0"/>
            </a:rPr>
            <a:t>PLAN</a:t>
          </a:r>
        </a:p>
      </dgm:t>
    </dgm:pt>
    <dgm:pt modelId="{4598010F-C3DF-49AF-8A76-4A1499E79DB5}" type="parTrans" cxnId="{8A322CB7-5F7C-4FA9-888B-493C92BA167C}">
      <dgm:prSet/>
      <dgm:spPr/>
      <dgm:t>
        <a:bodyPr/>
        <a:lstStyle/>
        <a:p>
          <a:endParaRPr lang="en-US"/>
        </a:p>
      </dgm:t>
    </dgm:pt>
    <dgm:pt modelId="{7C6D8895-B7E5-4A9A-BCA1-10703A9AD331}" type="sibTrans" cxnId="{8A322CB7-5F7C-4FA9-888B-493C92BA167C}">
      <dgm:prSet/>
      <dgm:spPr/>
      <dgm:t>
        <a:bodyPr/>
        <a:lstStyle/>
        <a:p>
          <a:endParaRPr lang="en-US"/>
        </a:p>
      </dgm:t>
    </dgm:pt>
    <dgm:pt modelId="{2A08D03B-D772-45B1-B5B6-EA0F220D8C97}">
      <dgm:prSet custT="1"/>
      <dgm:spPr/>
      <dgm:t>
        <a:bodyPr/>
        <a:lstStyle/>
        <a:p>
          <a:pPr>
            <a:buNone/>
          </a:pPr>
          <a:r>
            <a:rPr lang="en-US" sz="2000">
              <a:latin typeface="Calibri" panose="020F0502020204030204" pitchFamily="34" charset="0"/>
              <a:ea typeface="Calibri" panose="020F0502020204030204" pitchFamily="34" charset="0"/>
              <a:cs typeface="Calibri" panose="020F0502020204030204" pitchFamily="34" charset="0"/>
            </a:rPr>
            <a:t>Build an </a:t>
          </a:r>
          <a:r>
            <a:rPr lang="en-US" sz="2000" b="1">
              <a:latin typeface="Calibri" panose="020F0502020204030204" pitchFamily="34" charset="0"/>
              <a:ea typeface="Calibri" panose="020F0502020204030204" pitchFamily="34" charset="0"/>
              <a:cs typeface="Calibri" panose="020F0502020204030204" pitchFamily="34" charset="0"/>
            </a:rPr>
            <a:t>individualized care plan</a:t>
          </a:r>
          <a:r>
            <a:rPr lang="en-US" sz="2000">
              <a:latin typeface="Calibri" panose="020F0502020204030204" pitchFamily="34" charset="0"/>
              <a:ea typeface="Calibri" panose="020F0502020204030204" pitchFamily="34" charset="0"/>
              <a:cs typeface="Calibri" panose="020F0502020204030204" pitchFamily="34" charset="0"/>
            </a:rPr>
            <a:t> around what matters to the client</a:t>
          </a:r>
        </a:p>
      </dgm:t>
    </dgm:pt>
    <dgm:pt modelId="{6696EC64-57F5-4EB0-BD95-5661F0BE9E38}" type="parTrans" cxnId="{AFA934A1-4611-43BC-A5DD-CF92752E5238}">
      <dgm:prSet/>
      <dgm:spPr/>
      <dgm:t>
        <a:bodyPr/>
        <a:lstStyle/>
        <a:p>
          <a:endParaRPr lang="en-US"/>
        </a:p>
      </dgm:t>
    </dgm:pt>
    <dgm:pt modelId="{B3324809-D180-44AB-85D8-EDD95DC19861}" type="sibTrans" cxnId="{AFA934A1-4611-43BC-A5DD-CF92752E5238}">
      <dgm:prSet/>
      <dgm:spPr/>
      <dgm:t>
        <a:bodyPr/>
        <a:lstStyle/>
        <a:p>
          <a:endParaRPr lang="en-US"/>
        </a:p>
      </dgm:t>
    </dgm:pt>
    <dgm:pt modelId="{1856B44D-BBBD-4911-8172-563D749A4F12}">
      <dgm:prSet/>
      <dgm:spPr/>
      <dgm:t>
        <a:bodyPr/>
        <a:lstStyle/>
        <a:p>
          <a:r>
            <a:rPr lang="en-US" b="1">
              <a:latin typeface="Calibri" panose="020F0502020204030204" pitchFamily="34" charset="0"/>
              <a:ea typeface="Calibri" panose="020F0502020204030204" pitchFamily="34" charset="0"/>
              <a:cs typeface="Calibri" panose="020F0502020204030204" pitchFamily="34" charset="0"/>
            </a:rPr>
            <a:t>INFORM	</a:t>
          </a:r>
        </a:p>
      </dgm:t>
    </dgm:pt>
    <dgm:pt modelId="{35EE62AC-21E4-41AB-9976-B47847A17BA5}" type="parTrans" cxnId="{CF0816D0-50C0-447D-99BA-F3972E4A3C21}">
      <dgm:prSet/>
      <dgm:spPr/>
      <dgm:t>
        <a:bodyPr/>
        <a:lstStyle/>
        <a:p>
          <a:endParaRPr lang="en-US"/>
        </a:p>
      </dgm:t>
    </dgm:pt>
    <dgm:pt modelId="{61DEAB7C-C9FC-49BC-88AF-5B01FC863B21}" type="sibTrans" cxnId="{CF0816D0-50C0-447D-99BA-F3972E4A3C21}">
      <dgm:prSet/>
      <dgm:spPr/>
      <dgm:t>
        <a:bodyPr/>
        <a:lstStyle/>
        <a:p>
          <a:endParaRPr lang="en-US"/>
        </a:p>
      </dgm:t>
    </dgm:pt>
    <dgm:pt modelId="{27B7548F-81CC-4674-BECE-282E4F55E5A9}">
      <dgm:prSet/>
      <dgm:spPr/>
      <dgm:t>
        <a:bodyPr/>
        <a:lstStyle/>
        <a:p>
          <a:r>
            <a:rPr lang="en-US" b="1">
              <a:latin typeface="Calibri" panose="020F0502020204030204" pitchFamily="34" charset="0"/>
              <a:ea typeface="Calibri" panose="020F0502020204030204" pitchFamily="34" charset="0"/>
              <a:cs typeface="Calibri" panose="020F0502020204030204" pitchFamily="34" charset="0"/>
            </a:rPr>
            <a:t>CONNECT</a:t>
          </a:r>
        </a:p>
      </dgm:t>
    </dgm:pt>
    <dgm:pt modelId="{11BFED0B-6F38-40C6-A5D2-6FFC585666B6}" type="parTrans" cxnId="{773B7112-5D9D-4800-81D7-AB9DBBBB25CF}">
      <dgm:prSet/>
      <dgm:spPr/>
      <dgm:t>
        <a:bodyPr/>
        <a:lstStyle/>
        <a:p>
          <a:endParaRPr lang="en-US"/>
        </a:p>
      </dgm:t>
    </dgm:pt>
    <dgm:pt modelId="{6703BB25-8402-4DA5-8752-32360D6C69E1}" type="sibTrans" cxnId="{773B7112-5D9D-4800-81D7-AB9DBBBB25CF}">
      <dgm:prSet/>
      <dgm:spPr/>
      <dgm:t>
        <a:bodyPr/>
        <a:lstStyle/>
        <a:p>
          <a:endParaRPr lang="en-US"/>
        </a:p>
      </dgm:t>
    </dgm:pt>
    <dgm:pt modelId="{D35C15A2-2F14-4F7F-9B37-5404AC5B67B3}">
      <dgm:prSet custT="1"/>
      <dgm:spPr/>
      <dgm:t>
        <a:bodyPr/>
        <a:lstStyle/>
        <a:p>
          <a:pPr>
            <a:buNone/>
          </a:pPr>
          <a:r>
            <a:rPr lang="en-US" sz="2000">
              <a:latin typeface="Calibri" panose="020F0502020204030204" pitchFamily="34" charset="0"/>
              <a:ea typeface="Calibri" panose="020F0502020204030204" pitchFamily="34" charset="0"/>
              <a:cs typeface="Calibri" panose="020F0502020204030204" pitchFamily="34" charset="0"/>
            </a:rPr>
            <a:t>Link clients to </a:t>
          </a:r>
          <a:r>
            <a:rPr lang="en-US" sz="2000" b="0">
              <a:latin typeface="Calibri" panose="020F0502020204030204" pitchFamily="34" charset="0"/>
              <a:ea typeface="Calibri" panose="020F0502020204030204" pitchFamily="34" charset="0"/>
              <a:cs typeface="Calibri" panose="020F0502020204030204" pitchFamily="34" charset="0"/>
            </a:rPr>
            <a:t>services and recovery supports </a:t>
          </a:r>
          <a:r>
            <a:rPr lang="en-US" sz="2000" b="1">
              <a:latin typeface="Calibri" panose="020F0502020204030204" pitchFamily="34" charset="0"/>
              <a:ea typeface="Calibri" panose="020F0502020204030204" pitchFamily="34" charset="0"/>
              <a:cs typeface="Calibri" panose="020F0502020204030204" pitchFamily="34" charset="0"/>
            </a:rPr>
            <a:t>that fit their goals</a:t>
          </a:r>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C491D322-3E4A-4CCD-975B-555E7DA6AD53}" type="parTrans" cxnId="{3BF66FC8-9BD0-45F3-9851-A9B266F09806}">
      <dgm:prSet/>
      <dgm:spPr/>
      <dgm:t>
        <a:bodyPr/>
        <a:lstStyle/>
        <a:p>
          <a:endParaRPr lang="en-US"/>
        </a:p>
      </dgm:t>
    </dgm:pt>
    <dgm:pt modelId="{2A09BE72-C118-4F90-A356-3694C812E77A}" type="sibTrans" cxnId="{3BF66FC8-9BD0-45F3-9851-A9B266F09806}">
      <dgm:prSet/>
      <dgm:spPr/>
      <dgm:t>
        <a:bodyPr/>
        <a:lstStyle/>
        <a:p>
          <a:endParaRPr lang="en-US"/>
        </a:p>
      </dgm:t>
    </dgm:pt>
    <dgm:pt modelId="{2F668A1A-A07A-498F-BE74-96C6C9C6CB63}">
      <dgm:prSet/>
      <dgm:spPr/>
      <dgm:t>
        <a:bodyPr/>
        <a:lstStyle/>
        <a:p>
          <a:r>
            <a:rPr lang="en-US" b="1">
              <a:latin typeface="Calibri" panose="020F0502020204030204" pitchFamily="34" charset="0"/>
              <a:ea typeface="Calibri" panose="020F0502020204030204" pitchFamily="34" charset="0"/>
              <a:cs typeface="Calibri" panose="020F0502020204030204" pitchFamily="34" charset="0"/>
            </a:rPr>
            <a:t>ENGAGE</a:t>
          </a:r>
        </a:p>
      </dgm:t>
    </dgm:pt>
    <dgm:pt modelId="{C0328618-55A8-4BEE-B78E-F9A449BDAA04}" type="parTrans" cxnId="{434B432B-84A4-4477-BCB6-D9431D98BAB1}">
      <dgm:prSet/>
      <dgm:spPr/>
      <dgm:t>
        <a:bodyPr/>
        <a:lstStyle/>
        <a:p>
          <a:endParaRPr lang="en-US"/>
        </a:p>
      </dgm:t>
    </dgm:pt>
    <dgm:pt modelId="{B8ECC697-A5BA-43B4-8103-18F97DFE5D67}" type="sibTrans" cxnId="{434B432B-84A4-4477-BCB6-D9431D98BAB1}">
      <dgm:prSet/>
      <dgm:spPr/>
      <dgm:t>
        <a:bodyPr/>
        <a:lstStyle/>
        <a:p>
          <a:endParaRPr lang="en-US"/>
        </a:p>
      </dgm:t>
    </dgm:pt>
    <dgm:pt modelId="{20430515-EE76-4ADF-BFC2-EEAA3BB13854}">
      <dgm:prSet custT="1"/>
      <dgm:spPr/>
      <dgm:t>
        <a:bodyPr/>
        <a:lstStyle/>
        <a:p>
          <a:pPr>
            <a:buNone/>
          </a:pPr>
          <a:r>
            <a:rPr lang="en-US" sz="2000">
              <a:latin typeface="Calibri" panose="020F0502020204030204" pitchFamily="34" charset="0"/>
              <a:ea typeface="Calibri" panose="020F0502020204030204" pitchFamily="34" charset="0"/>
              <a:cs typeface="Calibri" panose="020F0502020204030204" pitchFamily="34" charset="0"/>
            </a:rPr>
            <a:t>Continue care management as </a:t>
          </a:r>
          <a:r>
            <a:rPr lang="en-US" sz="2000" b="1">
              <a:latin typeface="Calibri" panose="020F0502020204030204" pitchFamily="34" charset="0"/>
              <a:ea typeface="Calibri" panose="020F0502020204030204" pitchFamily="34" charset="0"/>
              <a:cs typeface="Calibri" panose="020F0502020204030204" pitchFamily="34" charset="0"/>
            </a:rPr>
            <a:t>needs, goals &amp; pathways change</a:t>
          </a:r>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82A6CFDF-C4B8-4EEB-B4D6-034C21CB9574}" type="parTrans" cxnId="{56BBB37D-329E-49F8-8F4B-551B729B0F9E}">
      <dgm:prSet/>
      <dgm:spPr/>
      <dgm:t>
        <a:bodyPr/>
        <a:lstStyle/>
        <a:p>
          <a:endParaRPr lang="en-US"/>
        </a:p>
      </dgm:t>
    </dgm:pt>
    <dgm:pt modelId="{D95B1547-F369-4652-AC3C-67A250F8E7A5}" type="sibTrans" cxnId="{56BBB37D-329E-49F8-8F4B-551B729B0F9E}">
      <dgm:prSet/>
      <dgm:spPr/>
      <dgm:t>
        <a:bodyPr/>
        <a:lstStyle/>
        <a:p>
          <a:endParaRPr lang="en-US"/>
        </a:p>
      </dgm:t>
    </dgm:pt>
    <dgm:pt modelId="{A9A394E5-FA17-4149-8699-CF92FD997C63}">
      <dgm:prSet custT="1"/>
      <dgm:spPr/>
      <dgm:t>
        <a:bodyPr/>
        <a:lstStyle/>
        <a:p>
          <a:pPr>
            <a:buNone/>
          </a:pPr>
          <a:r>
            <a:rPr lang="en-US" sz="2000">
              <a:latin typeface="Calibri" panose="020F0502020204030204" pitchFamily="34" charset="0"/>
              <a:ea typeface="Calibri" panose="020F0502020204030204" pitchFamily="34" charset="0"/>
              <a:cs typeface="Calibri" panose="020F0502020204030204" pitchFamily="34" charset="0"/>
            </a:rPr>
            <a:t>Provide accurate </a:t>
          </a:r>
          <a:r>
            <a:rPr lang="en-US" sz="2000" b="1">
              <a:latin typeface="Calibri" panose="020F0502020204030204" pitchFamily="34" charset="0"/>
              <a:ea typeface="Calibri" panose="020F0502020204030204" pitchFamily="34" charset="0"/>
              <a:cs typeface="Calibri" panose="020F0502020204030204" pitchFamily="34" charset="0"/>
            </a:rPr>
            <a:t>MOUD education</a:t>
          </a:r>
          <a:r>
            <a:rPr lang="en-US" sz="2000">
              <a:latin typeface="Calibri" panose="020F0502020204030204" pitchFamily="34" charset="0"/>
              <a:ea typeface="Calibri" panose="020F0502020204030204" pitchFamily="34" charset="0"/>
              <a:cs typeface="Calibri" panose="020F0502020204030204" pitchFamily="34" charset="0"/>
            </a:rPr>
            <a:t> and support informed choice</a:t>
          </a:r>
          <a:endParaRPr lang="en-US" sz="2000" b="1">
            <a:latin typeface="Calibri" panose="020F0502020204030204" pitchFamily="34" charset="0"/>
            <a:ea typeface="Calibri" panose="020F0502020204030204" pitchFamily="34" charset="0"/>
            <a:cs typeface="Calibri" panose="020F0502020204030204" pitchFamily="34" charset="0"/>
          </a:endParaRPr>
        </a:p>
      </dgm:t>
    </dgm:pt>
    <dgm:pt modelId="{667AD5FA-7A67-414A-B33D-92B30D1213F7}" type="parTrans" cxnId="{96ECAA14-0C5B-4EC8-BA17-69C52FDFB41A}">
      <dgm:prSet/>
      <dgm:spPr/>
      <dgm:t>
        <a:bodyPr/>
        <a:lstStyle/>
        <a:p>
          <a:endParaRPr lang="en-US"/>
        </a:p>
      </dgm:t>
    </dgm:pt>
    <dgm:pt modelId="{79334A03-886A-4C2D-9002-147EF6EB2468}" type="sibTrans" cxnId="{96ECAA14-0C5B-4EC8-BA17-69C52FDFB41A}">
      <dgm:prSet/>
      <dgm:spPr/>
      <dgm:t>
        <a:bodyPr/>
        <a:lstStyle/>
        <a:p>
          <a:endParaRPr lang="en-US"/>
        </a:p>
      </dgm:t>
    </dgm:pt>
    <dgm:pt modelId="{67FADC6E-9B9F-4A2F-80E4-1637A84E2000}" type="pres">
      <dgm:prSet presAssocID="{981F3160-7D9D-4FEF-9FCC-350EFD1177F5}" presName="Name0" presStyleCnt="0">
        <dgm:presLayoutVars>
          <dgm:dir/>
          <dgm:animLvl val="lvl"/>
          <dgm:resizeHandles val="exact"/>
        </dgm:presLayoutVars>
      </dgm:prSet>
      <dgm:spPr/>
    </dgm:pt>
    <dgm:pt modelId="{78C83451-5236-4CD3-BCA7-7F21F01E7595}" type="pres">
      <dgm:prSet presAssocID="{C1316670-FF85-455C-9305-C68564E2FDAF}" presName="linNode" presStyleCnt="0"/>
      <dgm:spPr/>
    </dgm:pt>
    <dgm:pt modelId="{4752D41C-8777-4CBF-BFF1-9B20F6E09492}" type="pres">
      <dgm:prSet presAssocID="{C1316670-FF85-455C-9305-C68564E2FDAF}" presName="parentText" presStyleLbl="node1" presStyleIdx="0" presStyleCnt="5">
        <dgm:presLayoutVars>
          <dgm:chMax val="1"/>
          <dgm:bulletEnabled val="1"/>
        </dgm:presLayoutVars>
      </dgm:prSet>
      <dgm:spPr/>
    </dgm:pt>
    <dgm:pt modelId="{EB71B58E-7561-46CD-B569-A56B7ECA4F32}" type="pres">
      <dgm:prSet presAssocID="{C1316670-FF85-455C-9305-C68564E2FDAF}" presName="descendantText" presStyleLbl="alignAccFollowNode1" presStyleIdx="0" presStyleCnt="5">
        <dgm:presLayoutVars>
          <dgm:bulletEnabled val="1"/>
        </dgm:presLayoutVars>
      </dgm:prSet>
      <dgm:spPr/>
    </dgm:pt>
    <dgm:pt modelId="{393314CF-A370-4064-AB59-5C73DAE4ED50}" type="pres">
      <dgm:prSet presAssocID="{F185E68A-0AAE-4566-BE1E-C0D5C12B9AF6}" presName="sp" presStyleCnt="0"/>
      <dgm:spPr/>
    </dgm:pt>
    <dgm:pt modelId="{AA5C40EE-DBF2-4287-A51D-3975A664C817}" type="pres">
      <dgm:prSet presAssocID="{C4996636-E613-4D1B-9E35-C7EF0B3C2E1A}" presName="linNode" presStyleCnt="0"/>
      <dgm:spPr/>
    </dgm:pt>
    <dgm:pt modelId="{C83068FB-8A00-41CE-8A1D-3E5128625A6D}" type="pres">
      <dgm:prSet presAssocID="{C4996636-E613-4D1B-9E35-C7EF0B3C2E1A}" presName="parentText" presStyleLbl="node1" presStyleIdx="1" presStyleCnt="5">
        <dgm:presLayoutVars>
          <dgm:chMax val="1"/>
          <dgm:bulletEnabled val="1"/>
        </dgm:presLayoutVars>
      </dgm:prSet>
      <dgm:spPr/>
    </dgm:pt>
    <dgm:pt modelId="{BD9CAE3E-8D30-4791-870F-FC5C87FB00A3}" type="pres">
      <dgm:prSet presAssocID="{C4996636-E613-4D1B-9E35-C7EF0B3C2E1A}" presName="descendantText" presStyleLbl="alignAccFollowNode1" presStyleIdx="1" presStyleCnt="5">
        <dgm:presLayoutVars>
          <dgm:bulletEnabled val="1"/>
        </dgm:presLayoutVars>
      </dgm:prSet>
      <dgm:spPr/>
    </dgm:pt>
    <dgm:pt modelId="{FA56F3A6-85A1-4282-9417-1C64B4497013}" type="pres">
      <dgm:prSet presAssocID="{7C6D8895-B7E5-4A9A-BCA1-10703A9AD331}" presName="sp" presStyleCnt="0"/>
      <dgm:spPr/>
    </dgm:pt>
    <dgm:pt modelId="{1A23D974-2E9A-4C48-80C7-531EDE8C309B}" type="pres">
      <dgm:prSet presAssocID="{1856B44D-BBBD-4911-8172-563D749A4F12}" presName="linNode" presStyleCnt="0"/>
      <dgm:spPr/>
    </dgm:pt>
    <dgm:pt modelId="{81A0B897-C9AA-495C-B0E4-DB43D2FDF864}" type="pres">
      <dgm:prSet presAssocID="{1856B44D-BBBD-4911-8172-563D749A4F12}" presName="parentText" presStyleLbl="node1" presStyleIdx="2" presStyleCnt="5">
        <dgm:presLayoutVars>
          <dgm:chMax val="1"/>
          <dgm:bulletEnabled val="1"/>
        </dgm:presLayoutVars>
      </dgm:prSet>
      <dgm:spPr/>
    </dgm:pt>
    <dgm:pt modelId="{EA787E63-5C3C-4D78-BAF8-AFF54FBAFCF8}" type="pres">
      <dgm:prSet presAssocID="{1856B44D-BBBD-4911-8172-563D749A4F12}" presName="descendantText" presStyleLbl="alignAccFollowNode1" presStyleIdx="2" presStyleCnt="5">
        <dgm:presLayoutVars>
          <dgm:bulletEnabled val="1"/>
        </dgm:presLayoutVars>
      </dgm:prSet>
      <dgm:spPr/>
    </dgm:pt>
    <dgm:pt modelId="{AA3516B6-702D-402B-B4E7-AC1B2B8A4B83}" type="pres">
      <dgm:prSet presAssocID="{61DEAB7C-C9FC-49BC-88AF-5B01FC863B21}" presName="sp" presStyleCnt="0"/>
      <dgm:spPr/>
    </dgm:pt>
    <dgm:pt modelId="{14A4EA44-630C-4A0B-B04F-A2A54CE133EC}" type="pres">
      <dgm:prSet presAssocID="{27B7548F-81CC-4674-BECE-282E4F55E5A9}" presName="linNode" presStyleCnt="0"/>
      <dgm:spPr/>
    </dgm:pt>
    <dgm:pt modelId="{FFDFF7D5-89F0-4382-BFFE-DECB5A2093C3}" type="pres">
      <dgm:prSet presAssocID="{27B7548F-81CC-4674-BECE-282E4F55E5A9}" presName="parentText" presStyleLbl="node1" presStyleIdx="3" presStyleCnt="5">
        <dgm:presLayoutVars>
          <dgm:chMax val="1"/>
          <dgm:bulletEnabled val="1"/>
        </dgm:presLayoutVars>
      </dgm:prSet>
      <dgm:spPr/>
    </dgm:pt>
    <dgm:pt modelId="{4D0D419E-2BE4-4823-BB80-CE3F38F98A58}" type="pres">
      <dgm:prSet presAssocID="{27B7548F-81CC-4674-BECE-282E4F55E5A9}" presName="descendantText" presStyleLbl="alignAccFollowNode1" presStyleIdx="3" presStyleCnt="5">
        <dgm:presLayoutVars>
          <dgm:bulletEnabled val="1"/>
        </dgm:presLayoutVars>
      </dgm:prSet>
      <dgm:spPr/>
    </dgm:pt>
    <dgm:pt modelId="{13AB164A-E6A3-4E92-8AF6-72AB0B2FCBD1}" type="pres">
      <dgm:prSet presAssocID="{6703BB25-8402-4DA5-8752-32360D6C69E1}" presName="sp" presStyleCnt="0"/>
      <dgm:spPr/>
    </dgm:pt>
    <dgm:pt modelId="{1B9A134C-1973-4CE5-B149-24ACF8C0EF98}" type="pres">
      <dgm:prSet presAssocID="{2F668A1A-A07A-498F-BE74-96C6C9C6CB63}" presName="linNode" presStyleCnt="0"/>
      <dgm:spPr/>
    </dgm:pt>
    <dgm:pt modelId="{FB7B1271-B6FC-41DC-9BB9-38DF2237DBD2}" type="pres">
      <dgm:prSet presAssocID="{2F668A1A-A07A-498F-BE74-96C6C9C6CB63}" presName="parentText" presStyleLbl="node1" presStyleIdx="4" presStyleCnt="5">
        <dgm:presLayoutVars>
          <dgm:chMax val="1"/>
          <dgm:bulletEnabled val="1"/>
        </dgm:presLayoutVars>
      </dgm:prSet>
      <dgm:spPr/>
    </dgm:pt>
    <dgm:pt modelId="{AA2697D5-9598-4D5D-ABE2-2AA2A4C56A77}" type="pres">
      <dgm:prSet presAssocID="{2F668A1A-A07A-498F-BE74-96C6C9C6CB63}" presName="descendantText" presStyleLbl="alignAccFollowNode1" presStyleIdx="4" presStyleCnt="5">
        <dgm:presLayoutVars>
          <dgm:bulletEnabled val="1"/>
        </dgm:presLayoutVars>
      </dgm:prSet>
      <dgm:spPr/>
    </dgm:pt>
  </dgm:ptLst>
  <dgm:cxnLst>
    <dgm:cxn modelId="{DE14A305-11DD-45F7-B8FE-BC728648553A}" srcId="{981F3160-7D9D-4FEF-9FCC-350EFD1177F5}" destId="{C1316670-FF85-455C-9305-C68564E2FDAF}" srcOrd="0" destOrd="0" parTransId="{FE66586F-740E-4CFA-9269-282333415210}" sibTransId="{F185E68A-0AAE-4566-BE1E-C0D5C12B9AF6}"/>
    <dgm:cxn modelId="{773B7112-5D9D-4800-81D7-AB9DBBBB25CF}" srcId="{981F3160-7D9D-4FEF-9FCC-350EFD1177F5}" destId="{27B7548F-81CC-4674-BECE-282E4F55E5A9}" srcOrd="3" destOrd="0" parTransId="{11BFED0B-6F38-40C6-A5D2-6FFC585666B6}" sibTransId="{6703BB25-8402-4DA5-8752-32360D6C69E1}"/>
    <dgm:cxn modelId="{96ECAA14-0C5B-4EC8-BA17-69C52FDFB41A}" srcId="{1856B44D-BBBD-4911-8172-563D749A4F12}" destId="{A9A394E5-FA17-4149-8699-CF92FD997C63}" srcOrd="0" destOrd="0" parTransId="{667AD5FA-7A67-414A-B33D-92B30D1213F7}" sibTransId="{79334A03-886A-4C2D-9002-147EF6EB2468}"/>
    <dgm:cxn modelId="{40D5A016-1FA0-4110-AA2D-79BD00C8AB26}" type="presOf" srcId="{A9A394E5-FA17-4149-8699-CF92FD997C63}" destId="{EA787E63-5C3C-4D78-BAF8-AFF54FBAFCF8}" srcOrd="0" destOrd="0" presId="urn:microsoft.com/office/officeart/2005/8/layout/vList5"/>
    <dgm:cxn modelId="{B9225120-92ED-45AB-A281-58445F065F87}" type="presOf" srcId="{27B7548F-81CC-4674-BECE-282E4F55E5A9}" destId="{FFDFF7D5-89F0-4382-BFFE-DECB5A2093C3}" srcOrd="0" destOrd="0" presId="urn:microsoft.com/office/officeart/2005/8/layout/vList5"/>
    <dgm:cxn modelId="{434B432B-84A4-4477-BCB6-D9431D98BAB1}" srcId="{981F3160-7D9D-4FEF-9FCC-350EFD1177F5}" destId="{2F668A1A-A07A-498F-BE74-96C6C9C6CB63}" srcOrd="4" destOrd="0" parTransId="{C0328618-55A8-4BEE-B78E-F9A449BDAA04}" sibTransId="{B8ECC697-A5BA-43B4-8103-18F97DFE5D67}"/>
    <dgm:cxn modelId="{0FCA665F-0A65-43D1-8E4A-650455805ED7}" type="presOf" srcId="{D3EBDE88-68B2-4F99-B102-D5A4886E58B6}" destId="{EB71B58E-7561-46CD-B569-A56B7ECA4F32}" srcOrd="0" destOrd="0" presId="urn:microsoft.com/office/officeart/2005/8/layout/vList5"/>
    <dgm:cxn modelId="{57693942-A0E7-42BE-AF9E-A74E446F77C4}" type="presOf" srcId="{20430515-EE76-4ADF-BFC2-EEAA3BB13854}" destId="{AA2697D5-9598-4D5D-ABE2-2AA2A4C56A77}" srcOrd="0" destOrd="0" presId="urn:microsoft.com/office/officeart/2005/8/layout/vList5"/>
    <dgm:cxn modelId="{30EAAA49-13D7-4D15-9646-E58FD276E396}" type="presOf" srcId="{C4996636-E613-4D1B-9E35-C7EF0B3C2E1A}" destId="{C83068FB-8A00-41CE-8A1D-3E5128625A6D}" srcOrd="0" destOrd="0" presId="urn:microsoft.com/office/officeart/2005/8/layout/vList5"/>
    <dgm:cxn modelId="{6ADAF576-BE11-494D-ADF3-BF17B5D754E3}" type="presOf" srcId="{981F3160-7D9D-4FEF-9FCC-350EFD1177F5}" destId="{67FADC6E-9B9F-4A2F-80E4-1637A84E2000}" srcOrd="0" destOrd="0" presId="urn:microsoft.com/office/officeart/2005/8/layout/vList5"/>
    <dgm:cxn modelId="{1BF54E78-9382-47AC-8306-C64923B772D3}" type="presOf" srcId="{2A08D03B-D772-45B1-B5B6-EA0F220D8C97}" destId="{BD9CAE3E-8D30-4791-870F-FC5C87FB00A3}" srcOrd="0" destOrd="0" presId="urn:microsoft.com/office/officeart/2005/8/layout/vList5"/>
    <dgm:cxn modelId="{56BBB37D-329E-49F8-8F4B-551B729B0F9E}" srcId="{2F668A1A-A07A-498F-BE74-96C6C9C6CB63}" destId="{20430515-EE76-4ADF-BFC2-EEAA3BB13854}" srcOrd="0" destOrd="0" parTransId="{82A6CFDF-C4B8-4EEB-B4D6-034C21CB9574}" sibTransId="{D95B1547-F369-4652-AC3C-67A250F8E7A5}"/>
    <dgm:cxn modelId="{F6325B87-F54B-4C91-A0EC-74B084BE68C7}" srcId="{C1316670-FF85-455C-9305-C68564E2FDAF}" destId="{D3EBDE88-68B2-4F99-B102-D5A4886E58B6}" srcOrd="0" destOrd="0" parTransId="{961E22CB-5712-40CA-8EC1-CD0166DC95F8}" sibTransId="{D68DB2C2-CE31-4D36-95DB-EA26D672AFAD}"/>
    <dgm:cxn modelId="{AFA934A1-4611-43BC-A5DD-CF92752E5238}" srcId="{C4996636-E613-4D1B-9E35-C7EF0B3C2E1A}" destId="{2A08D03B-D772-45B1-B5B6-EA0F220D8C97}" srcOrd="0" destOrd="0" parTransId="{6696EC64-57F5-4EB0-BD95-5661F0BE9E38}" sibTransId="{B3324809-D180-44AB-85D8-EDD95DC19861}"/>
    <dgm:cxn modelId="{55F553A3-3A2A-412B-A4D3-985D91B92631}" type="presOf" srcId="{D35C15A2-2F14-4F7F-9B37-5404AC5B67B3}" destId="{4D0D419E-2BE4-4823-BB80-CE3F38F98A58}" srcOrd="0" destOrd="0" presId="urn:microsoft.com/office/officeart/2005/8/layout/vList5"/>
    <dgm:cxn modelId="{7B62B8A6-6886-47E7-A428-0C91974F15DF}" type="presOf" srcId="{1856B44D-BBBD-4911-8172-563D749A4F12}" destId="{81A0B897-C9AA-495C-B0E4-DB43D2FDF864}" srcOrd="0" destOrd="0" presId="urn:microsoft.com/office/officeart/2005/8/layout/vList5"/>
    <dgm:cxn modelId="{8A322CB7-5F7C-4FA9-888B-493C92BA167C}" srcId="{981F3160-7D9D-4FEF-9FCC-350EFD1177F5}" destId="{C4996636-E613-4D1B-9E35-C7EF0B3C2E1A}" srcOrd="1" destOrd="0" parTransId="{4598010F-C3DF-49AF-8A76-4A1499E79DB5}" sibTransId="{7C6D8895-B7E5-4A9A-BCA1-10703A9AD331}"/>
    <dgm:cxn modelId="{DF5F51C7-0DF0-4EA8-A8E5-E9E90F6BCEDE}" type="presOf" srcId="{2F668A1A-A07A-498F-BE74-96C6C9C6CB63}" destId="{FB7B1271-B6FC-41DC-9BB9-38DF2237DBD2}" srcOrd="0" destOrd="0" presId="urn:microsoft.com/office/officeart/2005/8/layout/vList5"/>
    <dgm:cxn modelId="{3BF66FC8-9BD0-45F3-9851-A9B266F09806}" srcId="{27B7548F-81CC-4674-BECE-282E4F55E5A9}" destId="{D35C15A2-2F14-4F7F-9B37-5404AC5B67B3}" srcOrd="0" destOrd="0" parTransId="{C491D322-3E4A-4CCD-975B-555E7DA6AD53}" sibTransId="{2A09BE72-C118-4F90-A356-3694C812E77A}"/>
    <dgm:cxn modelId="{CF0816D0-50C0-447D-99BA-F3972E4A3C21}" srcId="{981F3160-7D9D-4FEF-9FCC-350EFD1177F5}" destId="{1856B44D-BBBD-4911-8172-563D749A4F12}" srcOrd="2" destOrd="0" parTransId="{35EE62AC-21E4-41AB-9976-B47847A17BA5}" sibTransId="{61DEAB7C-C9FC-49BC-88AF-5B01FC863B21}"/>
    <dgm:cxn modelId="{7B5750F6-AAE3-4EF8-A9C7-D1A288FAF949}" type="presOf" srcId="{C1316670-FF85-455C-9305-C68564E2FDAF}" destId="{4752D41C-8777-4CBF-BFF1-9B20F6E09492}" srcOrd="0" destOrd="0" presId="urn:microsoft.com/office/officeart/2005/8/layout/vList5"/>
    <dgm:cxn modelId="{FAA4216D-0B6E-41B0-AFD1-3E9007FF0416}" type="presParOf" srcId="{67FADC6E-9B9F-4A2F-80E4-1637A84E2000}" destId="{78C83451-5236-4CD3-BCA7-7F21F01E7595}" srcOrd="0" destOrd="0" presId="urn:microsoft.com/office/officeart/2005/8/layout/vList5"/>
    <dgm:cxn modelId="{B40B9D3D-A6E0-4CB0-9294-E146C5082E1F}" type="presParOf" srcId="{78C83451-5236-4CD3-BCA7-7F21F01E7595}" destId="{4752D41C-8777-4CBF-BFF1-9B20F6E09492}" srcOrd="0" destOrd="0" presId="urn:microsoft.com/office/officeart/2005/8/layout/vList5"/>
    <dgm:cxn modelId="{C7230C6E-346C-4B49-B398-EA4DBA54D8CC}" type="presParOf" srcId="{78C83451-5236-4CD3-BCA7-7F21F01E7595}" destId="{EB71B58E-7561-46CD-B569-A56B7ECA4F32}" srcOrd="1" destOrd="0" presId="urn:microsoft.com/office/officeart/2005/8/layout/vList5"/>
    <dgm:cxn modelId="{9D23F0A1-1370-4B7E-BAF9-0690D3268404}" type="presParOf" srcId="{67FADC6E-9B9F-4A2F-80E4-1637A84E2000}" destId="{393314CF-A370-4064-AB59-5C73DAE4ED50}" srcOrd="1" destOrd="0" presId="urn:microsoft.com/office/officeart/2005/8/layout/vList5"/>
    <dgm:cxn modelId="{A19F555A-2DF0-4E05-B3A1-99896BC0A764}" type="presParOf" srcId="{67FADC6E-9B9F-4A2F-80E4-1637A84E2000}" destId="{AA5C40EE-DBF2-4287-A51D-3975A664C817}" srcOrd="2" destOrd="0" presId="urn:microsoft.com/office/officeart/2005/8/layout/vList5"/>
    <dgm:cxn modelId="{CDBAB814-952F-40CB-AD47-12E67D700E5B}" type="presParOf" srcId="{AA5C40EE-DBF2-4287-A51D-3975A664C817}" destId="{C83068FB-8A00-41CE-8A1D-3E5128625A6D}" srcOrd="0" destOrd="0" presId="urn:microsoft.com/office/officeart/2005/8/layout/vList5"/>
    <dgm:cxn modelId="{B30CF96B-E431-4BAF-8028-405242DF70A7}" type="presParOf" srcId="{AA5C40EE-DBF2-4287-A51D-3975A664C817}" destId="{BD9CAE3E-8D30-4791-870F-FC5C87FB00A3}" srcOrd="1" destOrd="0" presId="urn:microsoft.com/office/officeart/2005/8/layout/vList5"/>
    <dgm:cxn modelId="{585E92C5-DC99-47DC-9AB7-C451A3ACE334}" type="presParOf" srcId="{67FADC6E-9B9F-4A2F-80E4-1637A84E2000}" destId="{FA56F3A6-85A1-4282-9417-1C64B4497013}" srcOrd="3" destOrd="0" presId="urn:microsoft.com/office/officeart/2005/8/layout/vList5"/>
    <dgm:cxn modelId="{D01D78A7-5428-4A7E-ACF6-FE781C5155AB}" type="presParOf" srcId="{67FADC6E-9B9F-4A2F-80E4-1637A84E2000}" destId="{1A23D974-2E9A-4C48-80C7-531EDE8C309B}" srcOrd="4" destOrd="0" presId="urn:microsoft.com/office/officeart/2005/8/layout/vList5"/>
    <dgm:cxn modelId="{D5215A9D-068D-4739-8E4C-B0FE375F9159}" type="presParOf" srcId="{1A23D974-2E9A-4C48-80C7-531EDE8C309B}" destId="{81A0B897-C9AA-495C-B0E4-DB43D2FDF864}" srcOrd="0" destOrd="0" presId="urn:microsoft.com/office/officeart/2005/8/layout/vList5"/>
    <dgm:cxn modelId="{B019FDF5-E0E0-4B42-94AB-6EA02A345F53}" type="presParOf" srcId="{1A23D974-2E9A-4C48-80C7-531EDE8C309B}" destId="{EA787E63-5C3C-4D78-BAF8-AFF54FBAFCF8}" srcOrd="1" destOrd="0" presId="urn:microsoft.com/office/officeart/2005/8/layout/vList5"/>
    <dgm:cxn modelId="{30660015-D291-44EA-B4D8-D2CFC36C4F7E}" type="presParOf" srcId="{67FADC6E-9B9F-4A2F-80E4-1637A84E2000}" destId="{AA3516B6-702D-402B-B4E7-AC1B2B8A4B83}" srcOrd="5" destOrd="0" presId="urn:microsoft.com/office/officeart/2005/8/layout/vList5"/>
    <dgm:cxn modelId="{4676F6A4-5325-4F9E-B759-588224CE5133}" type="presParOf" srcId="{67FADC6E-9B9F-4A2F-80E4-1637A84E2000}" destId="{14A4EA44-630C-4A0B-B04F-A2A54CE133EC}" srcOrd="6" destOrd="0" presId="urn:microsoft.com/office/officeart/2005/8/layout/vList5"/>
    <dgm:cxn modelId="{EC6FF85F-C245-4347-9B50-B8B1F137E0D8}" type="presParOf" srcId="{14A4EA44-630C-4A0B-B04F-A2A54CE133EC}" destId="{FFDFF7D5-89F0-4382-BFFE-DECB5A2093C3}" srcOrd="0" destOrd="0" presId="urn:microsoft.com/office/officeart/2005/8/layout/vList5"/>
    <dgm:cxn modelId="{11D489FC-F265-440C-B5F4-D4048C80EFC3}" type="presParOf" srcId="{14A4EA44-630C-4A0B-B04F-A2A54CE133EC}" destId="{4D0D419E-2BE4-4823-BB80-CE3F38F98A58}" srcOrd="1" destOrd="0" presId="urn:microsoft.com/office/officeart/2005/8/layout/vList5"/>
    <dgm:cxn modelId="{A84440C9-D676-4596-A165-871F173DC68E}" type="presParOf" srcId="{67FADC6E-9B9F-4A2F-80E4-1637A84E2000}" destId="{13AB164A-E6A3-4E92-8AF6-72AB0B2FCBD1}" srcOrd="7" destOrd="0" presId="urn:microsoft.com/office/officeart/2005/8/layout/vList5"/>
    <dgm:cxn modelId="{A448C632-F2B8-4DD8-9B2E-B6DF3990C256}" type="presParOf" srcId="{67FADC6E-9B9F-4A2F-80E4-1637A84E2000}" destId="{1B9A134C-1973-4CE5-B149-24ACF8C0EF98}" srcOrd="8" destOrd="0" presId="urn:microsoft.com/office/officeart/2005/8/layout/vList5"/>
    <dgm:cxn modelId="{3A6EC8DA-0DD6-4E8D-B776-64DA9F0E4629}" type="presParOf" srcId="{1B9A134C-1973-4CE5-B149-24ACF8C0EF98}" destId="{FB7B1271-B6FC-41DC-9BB9-38DF2237DBD2}" srcOrd="0" destOrd="0" presId="urn:microsoft.com/office/officeart/2005/8/layout/vList5"/>
    <dgm:cxn modelId="{654DC60E-303B-40FB-BD92-1301ADDBA082}" type="presParOf" srcId="{1B9A134C-1973-4CE5-B149-24ACF8C0EF98}" destId="{AA2697D5-9598-4D5D-ABE2-2AA2A4C56A77}"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3CD410-5E2E-4080-A893-907D31D22CB3}" type="doc">
      <dgm:prSet loTypeId="urn:microsoft.com/office/officeart/2024/layout/BulletTimeline#1" loCatId="timeline" qsTypeId="urn:microsoft.com/office/officeart/2005/8/quickstyle/simple5#1" qsCatId="simple" csTypeId="urn:microsoft.com/office/officeart/2005/8/colors/accent1_2#1" csCatId="accent1" phldr="1"/>
      <dgm:spPr/>
      <dgm:t>
        <a:bodyPr/>
        <a:lstStyle/>
        <a:p>
          <a:endParaRPr lang="en-US"/>
        </a:p>
      </dgm:t>
    </dgm:pt>
    <dgm:pt modelId="{D423FB80-F2BD-4DDE-80B1-76F84FE09A02}">
      <dgm:prSet phldrT="[Text]" custT="1"/>
      <dgm:spPr/>
      <dgm:t>
        <a:bodyPr tIns="0" bIns="0" anchor="ctr"/>
        <a:lstStyle/>
        <a:p>
          <a:pPr>
            <a:defRPr b="1"/>
          </a:pPr>
          <a:r>
            <a:rPr lang="en-US" sz="2400" b="1" i="0" spc="300" baseline="0">
              <a:latin typeface="Calibri" panose="020F0502020204030204" pitchFamily="34" charset="0"/>
              <a:ea typeface="Calibri" panose="020F0502020204030204" pitchFamily="34" charset="0"/>
              <a:cs typeface="Calibri" panose="020F0502020204030204" pitchFamily="34" charset="0"/>
            </a:rPr>
            <a:t>2000 and Before</a:t>
          </a:r>
        </a:p>
      </dgm:t>
    </dgm:pt>
    <dgm:pt modelId="{9B1CA3FF-D252-4AF5-8F50-CFC93ACA9175}" type="parTrans" cxnId="{5BF3B7B1-A779-4E2D-8625-77DE0CA38FEE}">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EBE862E1-9761-4AA7-AA00-BD79FA3B27DD}" type="sibTrans" cxnId="{5BF3B7B1-A779-4E2D-8625-77DE0CA38FEE}">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245E128E-7700-4C91-9411-CDD1DCA94D67}">
      <dgm:prSet phldrT="[Text]" custT="1"/>
      <dgm:spPr/>
      <dgm:t>
        <a:bodyPr anchor="t"/>
        <a:lstStyle/>
        <a:p>
          <a:r>
            <a:rPr lang="en-US" sz="2200" b="0" i="0">
              <a:latin typeface="Calibri" panose="020F0502020204030204" pitchFamily="34" charset="0"/>
              <a:ea typeface="Calibri" panose="020F0502020204030204" pitchFamily="34" charset="0"/>
              <a:cs typeface="Calibri" panose="020F0502020204030204" pitchFamily="34" charset="0"/>
            </a:rPr>
            <a:t>Abstinence = Recovery</a:t>
          </a:r>
          <a:r>
            <a:rPr lang="en-US" sz="2200" b="0" i="0" baseline="30000">
              <a:latin typeface="Calibri" panose="020F0502020204030204" pitchFamily="34" charset="0"/>
              <a:ea typeface="Calibri" panose="020F0502020204030204" pitchFamily="34" charset="0"/>
              <a:cs typeface="Calibri" panose="020F0502020204030204" pitchFamily="34" charset="0"/>
            </a:rPr>
            <a:t>1</a:t>
          </a:r>
          <a:endParaRPr lang="en-US" sz="2200" b="0" i="0" spc="0" baseline="0">
            <a:latin typeface="Calibri" panose="020F0502020204030204" pitchFamily="34" charset="0"/>
            <a:ea typeface="Calibri" panose="020F0502020204030204" pitchFamily="34" charset="0"/>
            <a:cs typeface="Calibri" panose="020F0502020204030204" pitchFamily="34" charset="0"/>
          </a:endParaRPr>
        </a:p>
      </dgm:t>
    </dgm:pt>
    <dgm:pt modelId="{B4D95EBA-0423-4AFA-B379-E030341B1F23}" type="parTrans" cxnId="{68D35F9D-DABF-4E5A-94D4-F988D8E84907}">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4963BA97-D4C5-477B-9B0D-68DB38F61579}" type="sibTrans" cxnId="{68D35F9D-DABF-4E5A-94D4-F988D8E84907}">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2DC4903D-31E8-4ED6-875F-63877788B702}">
      <dgm:prSet phldrT="[Text]" custT="1"/>
      <dgm:spPr/>
      <dgm:t>
        <a:bodyPr tIns="0" bIns="0" anchor="ctr"/>
        <a:lstStyle/>
        <a:p>
          <a:pPr>
            <a:defRPr b="1"/>
          </a:pPr>
          <a:r>
            <a:rPr lang="en-US" sz="2400" b="1" i="0" spc="300" baseline="0">
              <a:latin typeface="Calibri" panose="020F0502020204030204" pitchFamily="34" charset="0"/>
              <a:ea typeface="Calibri" panose="020F0502020204030204" pitchFamily="34" charset="0"/>
              <a:cs typeface="Calibri" panose="020F0502020204030204" pitchFamily="34" charset="0"/>
            </a:rPr>
            <a:t>2020s</a:t>
          </a:r>
        </a:p>
      </dgm:t>
    </dgm:pt>
    <dgm:pt modelId="{A18F8C20-9A13-44DB-9E45-C2DE49ACE5D9}" type="parTrans" cxnId="{A319CB69-6926-431D-A805-EACBFA83FA66}">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EBFDEA83-93E5-4D72-A672-078838B258F5}" type="sibTrans" cxnId="{A319CB69-6926-431D-A805-EACBFA83FA66}">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A9FB790A-3E33-4887-962E-7206A01AD84F}">
      <dgm:prSet phldrT="[Text]" custT="1"/>
      <dgm:spPr/>
      <dgm:t>
        <a:bodyPr anchor="t"/>
        <a:lstStyle/>
        <a:p>
          <a:r>
            <a:rPr lang="en-US" sz="2200" b="0" i="0">
              <a:latin typeface="Calibri" panose="020F0502020204030204" pitchFamily="34" charset="0"/>
              <a:ea typeface="Calibri" panose="020F0502020204030204" pitchFamily="34" charset="0"/>
              <a:cs typeface="Calibri" panose="020F0502020204030204" pitchFamily="34" charset="0"/>
            </a:rPr>
            <a:t>Multiple Pathway Science</a:t>
          </a:r>
          <a:r>
            <a:rPr lang="en-US" sz="2200" b="0" i="0" baseline="30000">
              <a:latin typeface="Calibri" panose="020F0502020204030204" pitchFamily="34" charset="0"/>
              <a:ea typeface="Calibri" panose="020F0502020204030204" pitchFamily="34" charset="0"/>
              <a:cs typeface="Calibri" panose="020F0502020204030204" pitchFamily="34" charset="0"/>
            </a:rPr>
            <a:t>6</a:t>
          </a:r>
          <a:endParaRPr lang="en-US" sz="2200" b="0" i="0" spc="0" baseline="0">
            <a:latin typeface="Calibri" panose="020F0502020204030204" pitchFamily="34" charset="0"/>
            <a:ea typeface="Calibri" panose="020F0502020204030204" pitchFamily="34" charset="0"/>
            <a:cs typeface="Calibri" panose="020F0502020204030204" pitchFamily="34" charset="0"/>
          </a:endParaRPr>
        </a:p>
      </dgm:t>
    </dgm:pt>
    <dgm:pt modelId="{2E34BE83-4A83-4B5F-8976-D4AC57FE5007}" type="parTrans" cxnId="{607143D0-C26B-448B-8E8C-A8A46198F0C6}">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A18338C2-0675-4B1C-898F-3D939F41C34C}" type="sibTrans" cxnId="{607143D0-C26B-448B-8E8C-A8A46198F0C6}">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F01D5F9E-ABC5-4560-ACB4-E6CFBC60BFF2}">
      <dgm:prSet custT="1"/>
      <dgm:spPr/>
      <dgm:t>
        <a:bodyPr tIns="0" bIns="0" anchor="ctr"/>
        <a:lstStyle/>
        <a:p>
          <a:pPr>
            <a:defRPr b="1"/>
          </a:pPr>
          <a:r>
            <a:rPr lang="en-US" sz="2400" b="1" i="0" spc="300" baseline="0">
              <a:latin typeface="Calibri" panose="020F0502020204030204" pitchFamily="34" charset="0"/>
              <a:ea typeface="Calibri" panose="020F0502020204030204" pitchFamily="34" charset="0"/>
              <a:cs typeface="Calibri" panose="020F0502020204030204" pitchFamily="34" charset="0"/>
            </a:rPr>
            <a:t>2005</a:t>
          </a:r>
        </a:p>
      </dgm:t>
    </dgm:pt>
    <dgm:pt modelId="{FEAC3315-4B36-4E3C-89B3-70A50C7F13CC}" type="parTrans" cxnId="{4B61AF65-3991-4A24-9475-D4AA0127738F}">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36ABC0D0-B41E-401C-840C-2AFBE73989B4}" type="sibTrans" cxnId="{4B61AF65-3991-4A24-9475-D4AA0127738F}">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454D56AF-0D14-43A4-A4AA-2274946C5116}">
      <dgm:prSet custT="1"/>
      <dgm:spPr/>
      <dgm:t>
        <a:bodyPr tIns="0" bIns="0" anchor="ctr"/>
        <a:lstStyle/>
        <a:p>
          <a:pPr>
            <a:defRPr b="1"/>
          </a:pPr>
          <a:r>
            <a:rPr lang="en-US" sz="2400" b="1" i="0" spc="300" baseline="0">
              <a:latin typeface="Calibri" panose="020F0502020204030204" pitchFamily="34" charset="0"/>
              <a:ea typeface="Calibri" panose="020F0502020204030204" pitchFamily="34" charset="0"/>
              <a:cs typeface="Calibri" panose="020F0502020204030204" pitchFamily="34" charset="0"/>
            </a:rPr>
            <a:t>2007</a:t>
          </a:r>
        </a:p>
      </dgm:t>
    </dgm:pt>
    <dgm:pt modelId="{340931FA-0A09-49B9-99A7-6650F93FDC08}" type="parTrans" cxnId="{5A3B2130-5035-4E61-92B1-343AA432C9DF}">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511F28C0-50D9-4CBB-862C-2AD0ACC17105}" type="sibTrans" cxnId="{5A3B2130-5035-4E61-92B1-343AA432C9DF}">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A7F4784E-75AE-4F03-B342-C71355D1ACCF}">
      <dgm:prSet custT="1"/>
      <dgm:spPr/>
      <dgm:t>
        <a:bodyPr tIns="0" bIns="0" anchor="ctr"/>
        <a:lstStyle/>
        <a:p>
          <a:pPr>
            <a:defRPr b="1"/>
          </a:pPr>
          <a:r>
            <a:rPr lang="en-US" sz="2400" b="1" i="0" spc="300" baseline="0">
              <a:latin typeface="Calibri" panose="020F0502020204030204" pitchFamily="34" charset="0"/>
              <a:ea typeface="Calibri" panose="020F0502020204030204" pitchFamily="34" charset="0"/>
              <a:cs typeface="Calibri" panose="020F0502020204030204" pitchFamily="34" charset="0"/>
            </a:rPr>
            <a:t>2010s</a:t>
          </a:r>
        </a:p>
      </dgm:t>
    </dgm:pt>
    <dgm:pt modelId="{E8170CB0-7D27-4024-BF4D-F79F86202313}" type="parTrans" cxnId="{33DFDD33-182D-44AF-9877-B1DCECE3CC9D}">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3078DB00-0C2A-4587-8661-74E5E36CBCA7}" type="sibTrans" cxnId="{33DFDD33-182D-44AF-9877-B1DCECE3CC9D}">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A59C9EB4-4836-41EA-88FC-E68E29755DEF}">
      <dgm:prSet custT="1"/>
      <dgm:spPr/>
      <dgm:t>
        <a:bodyPr tIns="0" bIns="0" anchor="ctr"/>
        <a:lstStyle/>
        <a:p>
          <a:pPr>
            <a:defRPr b="1"/>
          </a:pPr>
          <a:r>
            <a:rPr lang="en-US" sz="2400" b="1" i="0" spc="300" baseline="0">
              <a:latin typeface="Calibri" panose="020F0502020204030204" pitchFamily="34" charset="0"/>
              <a:ea typeface="Calibri" panose="020F0502020204030204" pitchFamily="34" charset="0"/>
              <a:cs typeface="Calibri" panose="020F0502020204030204" pitchFamily="34" charset="0"/>
            </a:rPr>
            <a:t>2012</a:t>
          </a:r>
        </a:p>
      </dgm:t>
    </dgm:pt>
    <dgm:pt modelId="{C486CA18-5D6B-49AD-B92C-52313E993EC5}" type="parTrans" cxnId="{C2A8B52A-540B-46B5-A43B-27FAF06A13EF}">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62C75627-0A71-4E35-B62B-749D8AB3C189}" type="sibTrans" cxnId="{C2A8B52A-540B-46B5-A43B-27FAF06A13EF}">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3280BE73-5C4D-4941-9102-E5930904556F}">
      <dgm:prSet custT="1"/>
      <dgm:spPr/>
      <dgm:t>
        <a:bodyPr anchor="t"/>
        <a:lstStyle/>
        <a:p>
          <a:r>
            <a:rPr lang="en-US" sz="2200" b="0" i="0">
              <a:latin typeface="Calibri" panose="020F0502020204030204" pitchFamily="34" charset="0"/>
              <a:ea typeface="Calibri" panose="020F0502020204030204" pitchFamily="34" charset="0"/>
              <a:cs typeface="Calibri" panose="020F0502020204030204" pitchFamily="34" charset="0"/>
            </a:rPr>
            <a:t>Lifestyle + Citizenship</a:t>
          </a:r>
          <a:r>
            <a:rPr lang="en-US" sz="2200" b="0" i="0" baseline="30000">
              <a:latin typeface="Calibri" panose="020F0502020204030204" pitchFamily="34" charset="0"/>
              <a:ea typeface="Calibri" panose="020F0502020204030204" pitchFamily="34" charset="0"/>
              <a:cs typeface="Calibri" panose="020F0502020204030204" pitchFamily="34" charset="0"/>
            </a:rPr>
            <a:t>3</a:t>
          </a:r>
          <a:endParaRPr lang="en-US" sz="2200" b="0" i="0" spc="0" baseline="0">
            <a:latin typeface="Calibri" panose="020F0502020204030204" pitchFamily="34" charset="0"/>
            <a:ea typeface="Calibri" panose="020F0502020204030204" pitchFamily="34" charset="0"/>
            <a:cs typeface="Calibri" panose="020F0502020204030204" pitchFamily="34" charset="0"/>
          </a:endParaRPr>
        </a:p>
      </dgm:t>
    </dgm:pt>
    <dgm:pt modelId="{596FE3BE-79D4-47E4-8416-EDF8385B1DE9}" type="parTrans" cxnId="{B9B38C7F-D679-4A39-B742-6501D3961044}">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8E22D1FB-CF90-47F0-B06E-C66C75D54226}" type="sibTrans" cxnId="{B9B38C7F-D679-4A39-B742-6501D3961044}">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47BE8E0B-496B-44FC-825E-C2A10D821DC9}">
      <dgm:prSet custT="1"/>
      <dgm:spPr/>
      <dgm:t>
        <a:bodyPr anchor="t"/>
        <a:lstStyle/>
        <a:p>
          <a:r>
            <a:rPr lang="en-US" sz="2200" b="0" i="0">
              <a:latin typeface="Calibri" panose="020F0502020204030204" pitchFamily="34" charset="0"/>
              <a:ea typeface="Calibri" panose="020F0502020204030204" pitchFamily="34" charset="0"/>
              <a:cs typeface="Calibri" panose="020F0502020204030204" pitchFamily="34" charset="0"/>
            </a:rPr>
            <a:t>Process of Change</a:t>
          </a:r>
          <a:r>
            <a:rPr lang="en-US" sz="2200" b="0" i="0" baseline="30000">
              <a:latin typeface="Calibri" panose="020F0502020204030204" pitchFamily="34" charset="0"/>
              <a:ea typeface="Calibri" panose="020F0502020204030204" pitchFamily="34" charset="0"/>
              <a:cs typeface="Calibri" panose="020F0502020204030204" pitchFamily="34" charset="0"/>
            </a:rPr>
            <a:t>2</a:t>
          </a:r>
          <a:endParaRPr lang="en-US" sz="2200" b="0" i="0" spc="0" baseline="0">
            <a:latin typeface="Calibri" panose="020F0502020204030204" pitchFamily="34" charset="0"/>
            <a:ea typeface="Calibri" panose="020F0502020204030204" pitchFamily="34" charset="0"/>
            <a:cs typeface="Calibri" panose="020F0502020204030204" pitchFamily="34" charset="0"/>
          </a:endParaRPr>
        </a:p>
      </dgm:t>
    </dgm:pt>
    <dgm:pt modelId="{26C37286-A207-4C3A-8F03-B64C4EB72DB8}" type="parTrans" cxnId="{47F4D29A-7D65-4C2F-8677-61780F0F1118}">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258C30B8-1EDE-458F-9BAB-BD0E5C8E1BF9}" type="sibTrans" cxnId="{47F4D29A-7D65-4C2F-8677-61780F0F1118}">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1827863D-2FA1-48D1-81C4-0E7D31ADB47E}">
      <dgm:prSet custT="1"/>
      <dgm:spPr/>
      <dgm:t>
        <a:bodyPr anchor="t"/>
        <a:lstStyle/>
        <a:p>
          <a:r>
            <a:rPr lang="en-US" sz="2200" b="0" i="0">
              <a:latin typeface="Calibri" panose="020F0502020204030204" pitchFamily="34" charset="0"/>
              <a:ea typeface="Calibri" panose="020F0502020204030204" pitchFamily="34" charset="0"/>
              <a:cs typeface="Calibri" panose="020F0502020204030204" pitchFamily="34" charset="0"/>
            </a:rPr>
            <a:t>Recovery Capital</a:t>
          </a:r>
          <a:r>
            <a:rPr lang="en-US" sz="2200" b="0" i="0" baseline="30000">
              <a:latin typeface="Calibri" panose="020F0502020204030204" pitchFamily="34" charset="0"/>
              <a:ea typeface="Calibri" panose="020F0502020204030204" pitchFamily="34" charset="0"/>
              <a:cs typeface="Calibri" panose="020F0502020204030204" pitchFamily="34" charset="0"/>
            </a:rPr>
            <a:t>5</a:t>
          </a:r>
          <a:endParaRPr lang="en-US" sz="2200" b="0" i="0" spc="0" baseline="0">
            <a:latin typeface="Calibri" panose="020F0502020204030204" pitchFamily="34" charset="0"/>
            <a:ea typeface="Calibri" panose="020F0502020204030204" pitchFamily="34" charset="0"/>
            <a:cs typeface="Calibri" panose="020F0502020204030204" pitchFamily="34" charset="0"/>
          </a:endParaRPr>
        </a:p>
      </dgm:t>
    </dgm:pt>
    <dgm:pt modelId="{B426C98F-7250-4E9E-84CB-E9FC83F8CB06}" type="parTrans" cxnId="{7749B4AD-5089-49E7-8F6B-1B2382C9B50E}">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D0D7EB30-49F6-43D6-AF40-1B9302B3ADF0}" type="sibTrans" cxnId="{7749B4AD-5089-49E7-8F6B-1B2382C9B50E}">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CF564C6C-7771-4FD5-B851-B5B84730268F}">
      <dgm:prSet custT="1"/>
      <dgm:spPr/>
      <dgm:t>
        <a:bodyPr anchor="t"/>
        <a:lstStyle/>
        <a:p>
          <a:r>
            <a:rPr lang="en-US" sz="2200" b="0" i="0">
              <a:latin typeface="Calibri" panose="020F0502020204030204" pitchFamily="34" charset="0"/>
              <a:ea typeface="Calibri" panose="020F0502020204030204" pitchFamily="34" charset="0"/>
              <a:cs typeface="Calibri" panose="020F0502020204030204" pitchFamily="34" charset="0"/>
            </a:rPr>
            <a:t>Whole Life Wellbeing</a:t>
          </a:r>
          <a:r>
            <a:rPr lang="en-US" sz="2200" b="0" i="0" baseline="30000">
              <a:latin typeface="Calibri" panose="020F0502020204030204" pitchFamily="34" charset="0"/>
              <a:ea typeface="Calibri" panose="020F0502020204030204" pitchFamily="34" charset="0"/>
              <a:cs typeface="Calibri" panose="020F0502020204030204" pitchFamily="34" charset="0"/>
            </a:rPr>
            <a:t>4</a:t>
          </a:r>
          <a:endParaRPr lang="en-US" sz="2200" b="0" i="0" spc="0" baseline="0">
            <a:latin typeface="Calibri" panose="020F0502020204030204" pitchFamily="34" charset="0"/>
            <a:ea typeface="Calibri" panose="020F0502020204030204" pitchFamily="34" charset="0"/>
            <a:cs typeface="Calibri" panose="020F0502020204030204" pitchFamily="34" charset="0"/>
          </a:endParaRPr>
        </a:p>
      </dgm:t>
    </dgm:pt>
    <dgm:pt modelId="{5A57A755-D716-4DC9-9A51-20693042AFC8}" type="parTrans" cxnId="{5F80C7E1-A7BD-418E-A665-3DAF3DEDF5A4}">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024A7FBC-BB10-4242-BAF3-82678A4C13DA}" type="sibTrans" cxnId="{5F80C7E1-A7BD-418E-A665-3DAF3DEDF5A4}">
      <dgm:prSet/>
      <dgm:spPr/>
      <dgm:t>
        <a:bodyPr/>
        <a:lstStyle/>
        <a:p>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2D1C383C-F836-42F0-90CC-DEA657859F5E}" type="pres">
      <dgm:prSet presAssocID="{FF3CD410-5E2E-4080-A893-907D31D22CB3}" presName="root" presStyleCnt="0">
        <dgm:presLayoutVars>
          <dgm:dir/>
          <dgm:animLvl val="lvl"/>
        </dgm:presLayoutVars>
      </dgm:prSet>
      <dgm:spPr/>
    </dgm:pt>
    <dgm:pt modelId="{56A46368-8713-467D-984B-CA8152A59D82}" type="pres">
      <dgm:prSet presAssocID="{FF3CD410-5E2E-4080-A893-907D31D22CB3}" presName="divider" presStyleCnt="0"/>
      <dgm:spPr/>
    </dgm:pt>
    <dgm:pt modelId="{3A1A68A5-A5F9-4E7B-ABD7-A73D5B552A09}" type="pres">
      <dgm:prSet presAssocID="{FF3CD410-5E2E-4080-A893-907D31D22CB3}" presName="rectBar" presStyleLbl="dkBgShp" presStyleIdx="0" presStyleCnt="8"/>
      <dgm:spPr>
        <a:gradFill rotWithShape="0">
          <a:gsLst>
            <a:gs pos="0">
              <a:schemeClr val="accent1">
                <a:tint val="76000"/>
              </a:schemeClr>
            </a:gs>
            <a:gs pos="100000">
              <a:schemeClr val="accent1">
                <a:tint val="76000"/>
              </a:schemeClr>
            </a:gs>
          </a:gsLst>
          <a:lin ang="0" scaled="0"/>
        </a:gradFill>
        <a:ln>
          <a:noFill/>
        </a:ln>
        <a:effectLst>
          <a:outerShdw blurRad="57150" dist="19050" dir="5400000" algn="ctr" rotWithShape="0">
            <a:srgbClr val="000000">
              <a:alpha val="63000"/>
            </a:srgbClr>
          </a:outerShdw>
        </a:effectLst>
      </dgm:spPr>
    </dgm:pt>
    <dgm:pt modelId="{7AAB7375-2D4D-42D0-A611-A5002F9870BC}" type="pres">
      <dgm:prSet presAssocID="{FF3CD410-5E2E-4080-A893-907D31D22CB3}" presName="chevronArrow" presStyleLbl="dkBgShp" presStyleIdx="1" presStyleCnt="8"/>
      <dgm:spPr>
        <a:gradFill rotWithShape="0">
          <a:gsLst>
            <a:gs pos="0">
              <a:schemeClr val="accent1">
                <a:tint val="76000"/>
              </a:schemeClr>
            </a:gs>
            <a:gs pos="100000">
              <a:schemeClr val="accent1">
                <a:tint val="76000"/>
              </a:schemeClr>
            </a:gs>
          </a:gsLst>
          <a:lin ang="0" scaled="0"/>
        </a:gradFill>
        <a:ln>
          <a:noFill/>
        </a:ln>
        <a:effectLst>
          <a:outerShdw blurRad="57150" dist="19050" dir="5400000" algn="ctr" rotWithShape="0">
            <a:srgbClr val="000000">
              <a:alpha val="63000"/>
            </a:srgbClr>
          </a:outerShdw>
        </a:effectLst>
      </dgm:spPr>
    </dgm:pt>
    <dgm:pt modelId="{671E4489-F4A9-4618-B29E-55B94C864C49}" type="pres">
      <dgm:prSet presAssocID="{FF3CD410-5E2E-4080-A893-907D31D22CB3}" presName="nodes" presStyleCnt="0">
        <dgm:presLayoutVars>
          <dgm:chMax/>
          <dgm:chPref/>
          <dgm:animLvl val="lvl"/>
        </dgm:presLayoutVars>
      </dgm:prSet>
      <dgm:spPr/>
    </dgm:pt>
    <dgm:pt modelId="{8EDBC390-1368-4E74-B7F0-163B82409633}" type="pres">
      <dgm:prSet presAssocID="{D423FB80-F2BD-4DDE-80B1-76F84FE09A02}" presName="composite" presStyleCnt="0"/>
      <dgm:spPr/>
    </dgm:pt>
    <dgm:pt modelId="{9A13835C-75C6-48E7-9705-1BF4774D2977}" type="pres">
      <dgm:prSet presAssocID="{D423FB80-F2BD-4DDE-80B1-76F84FE09A02}" presName="DropPinPlaceHolder" presStyleCnt="0"/>
      <dgm:spPr/>
    </dgm:pt>
    <dgm:pt modelId="{8B9292FB-E95B-440E-A4FA-A921D8966D96}" type="pres">
      <dgm:prSet presAssocID="{D423FB80-F2BD-4DDE-80B1-76F84FE09A02}" presName="DropPin" presStyleLbl="alignNode1" presStyleIdx="0" presStyleCnt="6"/>
      <dgm:spPr/>
    </dgm:pt>
    <dgm:pt modelId="{D7EE4FAD-ADB3-435A-A575-DAFE9DE64000}" type="pres">
      <dgm:prSet presAssocID="{D423FB80-F2BD-4DDE-80B1-76F84FE09A02}" presName="Ellipse" presStyleLbl="fgAcc1" presStyleIdx="0" presStyleCnt="6"/>
      <dgm:spPr/>
    </dgm:pt>
    <dgm:pt modelId="{F7FAE331-C04C-4641-962B-E5440B38BCA9}" type="pres">
      <dgm:prSet presAssocID="{D423FB80-F2BD-4DDE-80B1-76F84FE09A02}" presName="L2TextContainer" presStyleLbl="revTx" presStyleIdx="0" presStyleCnt="12">
        <dgm:presLayoutVars>
          <dgm:bulletEnabled val="1"/>
        </dgm:presLayoutVars>
      </dgm:prSet>
      <dgm:spPr/>
    </dgm:pt>
    <dgm:pt modelId="{1FCF113E-EA66-4386-916E-2A34F6A73797}" type="pres">
      <dgm:prSet presAssocID="{D423FB80-F2BD-4DDE-80B1-76F84FE09A02}" presName="L1TextContainer" presStyleLbl="revTx" presStyleIdx="1" presStyleCnt="12">
        <dgm:presLayoutVars>
          <dgm:chMax val="1"/>
          <dgm:chPref val="1"/>
          <dgm:bulletEnabled val="1"/>
        </dgm:presLayoutVars>
      </dgm:prSet>
      <dgm:spPr/>
    </dgm:pt>
    <dgm:pt modelId="{ED716A29-068B-40D5-9D83-9F5D99833EF6}" type="pres">
      <dgm:prSet presAssocID="{D423FB80-F2BD-4DDE-80B1-76F84FE09A02}" presName="ConnectLine" presStyleLbl="dkBgShp" presStyleIdx="2" presStyleCnt="8"/>
      <dgm:spPr/>
    </dgm:pt>
    <dgm:pt modelId="{0BADEED6-8C10-4AB1-94C3-C996F638E2A4}" type="pres">
      <dgm:prSet presAssocID="{D423FB80-F2BD-4DDE-80B1-76F84FE09A02}" presName="ConnectorPoint" presStyleCnt="0"/>
      <dgm:spPr/>
    </dgm:pt>
    <dgm:pt modelId="{2D32088D-AB05-45E0-AD71-CF67332CCF6F}" type="pres">
      <dgm:prSet presAssocID="{D423FB80-F2BD-4DDE-80B1-76F84FE09A02}" presName="Bullet" presStyleLbl="lnNode1" presStyleIdx="0" presStyleCnt="6"/>
      <dgm:spPr/>
    </dgm:pt>
    <dgm:pt modelId="{9DC2F51C-9CEF-44C2-942D-1BEC14F96137}" type="pres">
      <dgm:prSet presAssocID="{D423FB80-F2BD-4DDE-80B1-76F84FE09A02}" presName="EmptyPlaceHolder" presStyleCnt="0"/>
      <dgm:spPr/>
    </dgm:pt>
    <dgm:pt modelId="{B714D79E-F342-42A2-B13E-07E1C78F03BC}" type="pres">
      <dgm:prSet presAssocID="{EBE862E1-9761-4AA7-AA00-BD79FA3B27DD}" presName="spaceBetweenRectangles" presStyleCnt="0"/>
      <dgm:spPr/>
    </dgm:pt>
    <dgm:pt modelId="{C6D8DCD2-C409-4C3C-BA49-B0EDBE3DAA14}" type="pres">
      <dgm:prSet presAssocID="{F01D5F9E-ABC5-4560-ACB4-E6CFBC60BFF2}" presName="composite" presStyleCnt="0"/>
      <dgm:spPr/>
    </dgm:pt>
    <dgm:pt modelId="{14750372-5569-4203-900F-89A053FABD19}" type="pres">
      <dgm:prSet presAssocID="{F01D5F9E-ABC5-4560-ACB4-E6CFBC60BFF2}" presName="DropPinPlaceHolder" presStyleCnt="0"/>
      <dgm:spPr/>
    </dgm:pt>
    <dgm:pt modelId="{C8300A0C-C2DE-48AA-9AB4-8C99C89F671C}" type="pres">
      <dgm:prSet presAssocID="{F01D5F9E-ABC5-4560-ACB4-E6CFBC60BFF2}" presName="DropPin" presStyleLbl="alignNode1" presStyleIdx="1" presStyleCnt="6"/>
      <dgm:spPr/>
    </dgm:pt>
    <dgm:pt modelId="{90D512D4-666E-46B2-A60D-FE696778422C}" type="pres">
      <dgm:prSet presAssocID="{F01D5F9E-ABC5-4560-ACB4-E6CFBC60BFF2}" presName="Ellipse" presStyleLbl="fgAcc1" presStyleIdx="1" presStyleCnt="6"/>
      <dgm:spPr/>
    </dgm:pt>
    <dgm:pt modelId="{DFBCAA1F-CAA9-4A6E-A4CE-F35BD4B3B52F}" type="pres">
      <dgm:prSet presAssocID="{F01D5F9E-ABC5-4560-ACB4-E6CFBC60BFF2}" presName="L2TextContainer" presStyleLbl="revTx" presStyleIdx="2" presStyleCnt="12">
        <dgm:presLayoutVars>
          <dgm:bulletEnabled val="1"/>
        </dgm:presLayoutVars>
      </dgm:prSet>
      <dgm:spPr/>
    </dgm:pt>
    <dgm:pt modelId="{95416E94-2CC0-4799-AD46-57E414239042}" type="pres">
      <dgm:prSet presAssocID="{F01D5F9E-ABC5-4560-ACB4-E6CFBC60BFF2}" presName="L1TextContainer" presStyleLbl="revTx" presStyleIdx="3" presStyleCnt="12">
        <dgm:presLayoutVars>
          <dgm:chMax val="1"/>
          <dgm:chPref val="1"/>
          <dgm:bulletEnabled val="1"/>
        </dgm:presLayoutVars>
      </dgm:prSet>
      <dgm:spPr/>
    </dgm:pt>
    <dgm:pt modelId="{E0B2D3BC-BCF0-44A6-8351-FDF2583BB8BD}" type="pres">
      <dgm:prSet presAssocID="{F01D5F9E-ABC5-4560-ACB4-E6CFBC60BFF2}" presName="ConnectLine" presStyleLbl="dkBgShp" presStyleIdx="3" presStyleCnt="8"/>
      <dgm:spPr/>
    </dgm:pt>
    <dgm:pt modelId="{4B91C494-C67D-4180-BDC6-590FC4B89AA0}" type="pres">
      <dgm:prSet presAssocID="{F01D5F9E-ABC5-4560-ACB4-E6CFBC60BFF2}" presName="ConnectorPoint" presStyleCnt="0"/>
      <dgm:spPr/>
    </dgm:pt>
    <dgm:pt modelId="{62027A9D-1521-4CC0-A69B-3671E642BBFE}" type="pres">
      <dgm:prSet presAssocID="{F01D5F9E-ABC5-4560-ACB4-E6CFBC60BFF2}" presName="Bullet" presStyleLbl="lnNode1" presStyleIdx="1" presStyleCnt="6"/>
      <dgm:spPr/>
    </dgm:pt>
    <dgm:pt modelId="{BE48EC78-3D18-47D6-BFEF-2FF47F78777F}" type="pres">
      <dgm:prSet presAssocID="{F01D5F9E-ABC5-4560-ACB4-E6CFBC60BFF2}" presName="EmptyPlaceHolder" presStyleCnt="0"/>
      <dgm:spPr/>
    </dgm:pt>
    <dgm:pt modelId="{52A55B11-D3C0-46FD-BFEC-4A4B2C201CBF}" type="pres">
      <dgm:prSet presAssocID="{36ABC0D0-B41E-401C-840C-2AFBE73989B4}" presName="spaceBetweenRectangles" presStyleCnt="0"/>
      <dgm:spPr/>
    </dgm:pt>
    <dgm:pt modelId="{73FC585C-B6D8-47D5-B2F6-318911E15843}" type="pres">
      <dgm:prSet presAssocID="{454D56AF-0D14-43A4-A4AA-2274946C5116}" presName="composite" presStyleCnt="0"/>
      <dgm:spPr/>
    </dgm:pt>
    <dgm:pt modelId="{4475317D-3A61-40D8-9813-CBDD81FDE1E7}" type="pres">
      <dgm:prSet presAssocID="{454D56AF-0D14-43A4-A4AA-2274946C5116}" presName="DropPinPlaceHolder" presStyleCnt="0"/>
      <dgm:spPr/>
    </dgm:pt>
    <dgm:pt modelId="{DDF3B694-1518-48AF-8630-0C1915686AA9}" type="pres">
      <dgm:prSet presAssocID="{454D56AF-0D14-43A4-A4AA-2274946C5116}" presName="DropPin" presStyleLbl="alignNode1" presStyleIdx="2" presStyleCnt="6"/>
      <dgm:spPr/>
    </dgm:pt>
    <dgm:pt modelId="{9EA3B11A-1E60-4709-9667-CA9AA5C56B0C}" type="pres">
      <dgm:prSet presAssocID="{454D56AF-0D14-43A4-A4AA-2274946C5116}" presName="Ellipse" presStyleLbl="fgAcc1" presStyleIdx="2" presStyleCnt="6"/>
      <dgm:spPr/>
    </dgm:pt>
    <dgm:pt modelId="{B048B5EE-515B-47C1-B5F0-3FB527A1E5B9}" type="pres">
      <dgm:prSet presAssocID="{454D56AF-0D14-43A4-A4AA-2274946C5116}" presName="L2TextContainer" presStyleLbl="revTx" presStyleIdx="4" presStyleCnt="12">
        <dgm:presLayoutVars>
          <dgm:bulletEnabled val="1"/>
        </dgm:presLayoutVars>
      </dgm:prSet>
      <dgm:spPr/>
    </dgm:pt>
    <dgm:pt modelId="{F75EF68E-E5DB-4580-903F-B23F49C11EA9}" type="pres">
      <dgm:prSet presAssocID="{454D56AF-0D14-43A4-A4AA-2274946C5116}" presName="L1TextContainer" presStyleLbl="revTx" presStyleIdx="5" presStyleCnt="12">
        <dgm:presLayoutVars>
          <dgm:chMax val="1"/>
          <dgm:chPref val="1"/>
          <dgm:bulletEnabled val="1"/>
        </dgm:presLayoutVars>
      </dgm:prSet>
      <dgm:spPr/>
    </dgm:pt>
    <dgm:pt modelId="{B4598BE3-204C-4573-A2E4-76C4413A6E7C}" type="pres">
      <dgm:prSet presAssocID="{454D56AF-0D14-43A4-A4AA-2274946C5116}" presName="ConnectLine" presStyleLbl="dkBgShp" presStyleIdx="4" presStyleCnt="8"/>
      <dgm:spPr/>
    </dgm:pt>
    <dgm:pt modelId="{F5BE3748-AAE3-405C-86DA-1FA1BAC2827F}" type="pres">
      <dgm:prSet presAssocID="{454D56AF-0D14-43A4-A4AA-2274946C5116}" presName="ConnectorPoint" presStyleCnt="0"/>
      <dgm:spPr/>
    </dgm:pt>
    <dgm:pt modelId="{8CF641EC-3FF2-4E8E-BFAC-2E43013813D8}" type="pres">
      <dgm:prSet presAssocID="{454D56AF-0D14-43A4-A4AA-2274946C5116}" presName="Bullet" presStyleLbl="lnNode1" presStyleIdx="2" presStyleCnt="6"/>
      <dgm:spPr/>
    </dgm:pt>
    <dgm:pt modelId="{3AD0086F-2C1A-435D-8CA0-1574040E2575}" type="pres">
      <dgm:prSet presAssocID="{454D56AF-0D14-43A4-A4AA-2274946C5116}" presName="EmptyPlaceHolder" presStyleCnt="0"/>
      <dgm:spPr/>
    </dgm:pt>
    <dgm:pt modelId="{D02D821D-7B95-4B8A-A4E1-96F2D4297E19}" type="pres">
      <dgm:prSet presAssocID="{511F28C0-50D9-4CBB-862C-2AD0ACC17105}" presName="spaceBetweenRectangles" presStyleCnt="0"/>
      <dgm:spPr/>
    </dgm:pt>
    <dgm:pt modelId="{CB5B7F7D-8593-44C8-A5B6-B430529A5E34}" type="pres">
      <dgm:prSet presAssocID="{A7F4784E-75AE-4F03-B342-C71355D1ACCF}" presName="composite" presStyleCnt="0"/>
      <dgm:spPr/>
    </dgm:pt>
    <dgm:pt modelId="{425E583A-FE48-40E5-B789-24D3ED3F156D}" type="pres">
      <dgm:prSet presAssocID="{A7F4784E-75AE-4F03-B342-C71355D1ACCF}" presName="DropPinPlaceHolder" presStyleCnt="0"/>
      <dgm:spPr/>
    </dgm:pt>
    <dgm:pt modelId="{9E812819-9D50-4523-929A-280CCFA21DD5}" type="pres">
      <dgm:prSet presAssocID="{A7F4784E-75AE-4F03-B342-C71355D1ACCF}" presName="DropPin" presStyleLbl="alignNode1" presStyleIdx="3" presStyleCnt="6"/>
      <dgm:spPr/>
    </dgm:pt>
    <dgm:pt modelId="{365B5712-A7EE-402C-8887-A56732A48B7D}" type="pres">
      <dgm:prSet presAssocID="{A7F4784E-75AE-4F03-B342-C71355D1ACCF}" presName="Ellipse" presStyleLbl="fgAcc1" presStyleIdx="3" presStyleCnt="6"/>
      <dgm:spPr/>
    </dgm:pt>
    <dgm:pt modelId="{0A155A4E-C0FF-4400-BC78-54E2B4893EB7}" type="pres">
      <dgm:prSet presAssocID="{A7F4784E-75AE-4F03-B342-C71355D1ACCF}" presName="L2TextContainer" presStyleLbl="revTx" presStyleIdx="6" presStyleCnt="12">
        <dgm:presLayoutVars>
          <dgm:bulletEnabled val="1"/>
        </dgm:presLayoutVars>
      </dgm:prSet>
      <dgm:spPr/>
    </dgm:pt>
    <dgm:pt modelId="{5450657A-C338-416E-B161-A9A845B07427}" type="pres">
      <dgm:prSet presAssocID="{A7F4784E-75AE-4F03-B342-C71355D1ACCF}" presName="L1TextContainer" presStyleLbl="revTx" presStyleIdx="7" presStyleCnt="12">
        <dgm:presLayoutVars>
          <dgm:chMax val="1"/>
          <dgm:chPref val="1"/>
          <dgm:bulletEnabled val="1"/>
        </dgm:presLayoutVars>
      </dgm:prSet>
      <dgm:spPr/>
    </dgm:pt>
    <dgm:pt modelId="{10AE64A0-0484-4D95-AD5B-E4F3C729725C}" type="pres">
      <dgm:prSet presAssocID="{A7F4784E-75AE-4F03-B342-C71355D1ACCF}" presName="ConnectLine" presStyleLbl="dkBgShp" presStyleIdx="5" presStyleCnt="8"/>
      <dgm:spPr/>
    </dgm:pt>
    <dgm:pt modelId="{A21CBF54-C841-466B-B7B8-792621785850}" type="pres">
      <dgm:prSet presAssocID="{A7F4784E-75AE-4F03-B342-C71355D1ACCF}" presName="ConnectorPoint" presStyleCnt="0"/>
      <dgm:spPr/>
    </dgm:pt>
    <dgm:pt modelId="{A2BD8E3F-2C7E-4FE1-9B7C-9A949F7951C5}" type="pres">
      <dgm:prSet presAssocID="{A7F4784E-75AE-4F03-B342-C71355D1ACCF}" presName="Bullet" presStyleLbl="lnNode1" presStyleIdx="3" presStyleCnt="6"/>
      <dgm:spPr/>
    </dgm:pt>
    <dgm:pt modelId="{E631EADF-796A-417C-B4CB-FBD1C877D03D}" type="pres">
      <dgm:prSet presAssocID="{A7F4784E-75AE-4F03-B342-C71355D1ACCF}" presName="EmptyPlaceHolder" presStyleCnt="0"/>
      <dgm:spPr/>
    </dgm:pt>
    <dgm:pt modelId="{9F296418-8663-4101-B2B2-C251A131365F}" type="pres">
      <dgm:prSet presAssocID="{3078DB00-0C2A-4587-8661-74E5E36CBCA7}" presName="spaceBetweenRectangles" presStyleCnt="0"/>
      <dgm:spPr/>
    </dgm:pt>
    <dgm:pt modelId="{942A117E-87F7-46B9-BCF9-A5267D9D74D2}" type="pres">
      <dgm:prSet presAssocID="{A59C9EB4-4836-41EA-88FC-E68E29755DEF}" presName="composite" presStyleCnt="0"/>
      <dgm:spPr/>
    </dgm:pt>
    <dgm:pt modelId="{EF5AF7E2-9D8C-4E95-A63A-643A734219F5}" type="pres">
      <dgm:prSet presAssocID="{A59C9EB4-4836-41EA-88FC-E68E29755DEF}" presName="DropPinPlaceHolder" presStyleCnt="0"/>
      <dgm:spPr/>
    </dgm:pt>
    <dgm:pt modelId="{137E1D13-0206-4D0D-A3C7-0A152298B5D5}" type="pres">
      <dgm:prSet presAssocID="{A59C9EB4-4836-41EA-88FC-E68E29755DEF}" presName="DropPin" presStyleLbl="alignNode1" presStyleIdx="4" presStyleCnt="6"/>
      <dgm:spPr/>
    </dgm:pt>
    <dgm:pt modelId="{C8F111BF-7AF0-446A-82A5-028A1989E258}" type="pres">
      <dgm:prSet presAssocID="{A59C9EB4-4836-41EA-88FC-E68E29755DEF}" presName="Ellipse" presStyleLbl="fgAcc1" presStyleIdx="4" presStyleCnt="6"/>
      <dgm:spPr/>
    </dgm:pt>
    <dgm:pt modelId="{2C028C75-22E0-4479-97EE-645AF819E5AF}" type="pres">
      <dgm:prSet presAssocID="{A59C9EB4-4836-41EA-88FC-E68E29755DEF}" presName="L2TextContainer" presStyleLbl="revTx" presStyleIdx="8" presStyleCnt="12">
        <dgm:presLayoutVars>
          <dgm:bulletEnabled val="1"/>
        </dgm:presLayoutVars>
      </dgm:prSet>
      <dgm:spPr/>
    </dgm:pt>
    <dgm:pt modelId="{BA3428D2-16A5-4594-A6A8-C5EA8A9BBF6A}" type="pres">
      <dgm:prSet presAssocID="{A59C9EB4-4836-41EA-88FC-E68E29755DEF}" presName="L1TextContainer" presStyleLbl="revTx" presStyleIdx="9" presStyleCnt="12">
        <dgm:presLayoutVars>
          <dgm:chMax val="1"/>
          <dgm:chPref val="1"/>
          <dgm:bulletEnabled val="1"/>
        </dgm:presLayoutVars>
      </dgm:prSet>
      <dgm:spPr/>
    </dgm:pt>
    <dgm:pt modelId="{F6E83751-D0D6-4AC9-A629-923F048C6771}" type="pres">
      <dgm:prSet presAssocID="{A59C9EB4-4836-41EA-88FC-E68E29755DEF}" presName="ConnectLine" presStyleLbl="dkBgShp" presStyleIdx="6" presStyleCnt="8"/>
      <dgm:spPr/>
    </dgm:pt>
    <dgm:pt modelId="{B727DECC-CA67-4970-8F1B-F23EE1D9AFB2}" type="pres">
      <dgm:prSet presAssocID="{A59C9EB4-4836-41EA-88FC-E68E29755DEF}" presName="ConnectorPoint" presStyleCnt="0"/>
      <dgm:spPr/>
    </dgm:pt>
    <dgm:pt modelId="{BC6BB6F8-2620-447F-BE3E-328F29AE06C6}" type="pres">
      <dgm:prSet presAssocID="{A59C9EB4-4836-41EA-88FC-E68E29755DEF}" presName="Bullet" presStyleLbl="lnNode1" presStyleIdx="4" presStyleCnt="6"/>
      <dgm:spPr/>
    </dgm:pt>
    <dgm:pt modelId="{5A24987B-1E84-4DB9-84B1-28F18F2EA131}" type="pres">
      <dgm:prSet presAssocID="{A59C9EB4-4836-41EA-88FC-E68E29755DEF}" presName="EmptyPlaceHolder" presStyleCnt="0"/>
      <dgm:spPr/>
    </dgm:pt>
    <dgm:pt modelId="{C9A6A30F-F759-4492-A2ED-3804306D09AE}" type="pres">
      <dgm:prSet presAssocID="{62C75627-0A71-4E35-B62B-749D8AB3C189}" presName="spaceBetweenRectangles" presStyleCnt="0"/>
      <dgm:spPr/>
    </dgm:pt>
    <dgm:pt modelId="{4858CCFE-FB06-46B7-BB9B-09293F25112A}" type="pres">
      <dgm:prSet presAssocID="{2DC4903D-31E8-4ED6-875F-63877788B702}" presName="composite" presStyleCnt="0"/>
      <dgm:spPr/>
    </dgm:pt>
    <dgm:pt modelId="{F93DC2FA-2AD9-44D3-A431-86280FFEAF79}" type="pres">
      <dgm:prSet presAssocID="{2DC4903D-31E8-4ED6-875F-63877788B702}" presName="DropPinPlaceHolder" presStyleCnt="0"/>
      <dgm:spPr/>
    </dgm:pt>
    <dgm:pt modelId="{3EA364C8-B6AC-4F67-9BDE-1EE7C1A863CA}" type="pres">
      <dgm:prSet presAssocID="{2DC4903D-31E8-4ED6-875F-63877788B702}" presName="DropPin" presStyleLbl="alignNode1" presStyleIdx="5" presStyleCnt="6"/>
      <dgm:spPr/>
    </dgm:pt>
    <dgm:pt modelId="{DEF3072B-F72D-428D-A649-8F9F61AB8FA7}" type="pres">
      <dgm:prSet presAssocID="{2DC4903D-31E8-4ED6-875F-63877788B702}" presName="Ellipse" presStyleLbl="fgAcc1" presStyleIdx="5" presStyleCnt="6"/>
      <dgm:spPr/>
    </dgm:pt>
    <dgm:pt modelId="{35AA45F2-4B38-4FDC-9538-808C04700DA5}" type="pres">
      <dgm:prSet presAssocID="{2DC4903D-31E8-4ED6-875F-63877788B702}" presName="L2TextContainer" presStyleLbl="revTx" presStyleIdx="10" presStyleCnt="12">
        <dgm:presLayoutVars>
          <dgm:bulletEnabled val="1"/>
        </dgm:presLayoutVars>
      </dgm:prSet>
      <dgm:spPr/>
    </dgm:pt>
    <dgm:pt modelId="{EE301032-CA1A-493D-894E-33D15D278B30}" type="pres">
      <dgm:prSet presAssocID="{2DC4903D-31E8-4ED6-875F-63877788B702}" presName="L1TextContainer" presStyleLbl="revTx" presStyleIdx="11" presStyleCnt="12">
        <dgm:presLayoutVars>
          <dgm:chMax val="1"/>
          <dgm:chPref val="1"/>
          <dgm:bulletEnabled val="1"/>
        </dgm:presLayoutVars>
      </dgm:prSet>
      <dgm:spPr/>
    </dgm:pt>
    <dgm:pt modelId="{B222876D-0F1B-4069-8699-0ACDA7C15DE2}" type="pres">
      <dgm:prSet presAssocID="{2DC4903D-31E8-4ED6-875F-63877788B702}" presName="ConnectLine" presStyleLbl="dkBgShp" presStyleIdx="7" presStyleCnt="8"/>
      <dgm:spPr/>
    </dgm:pt>
    <dgm:pt modelId="{BA5B4153-DD4C-4AB9-89B7-F8D1B3108738}" type="pres">
      <dgm:prSet presAssocID="{2DC4903D-31E8-4ED6-875F-63877788B702}" presName="ConnectorPoint" presStyleCnt="0"/>
      <dgm:spPr/>
    </dgm:pt>
    <dgm:pt modelId="{3BFF9E84-32A5-49FA-9EE4-D25579D9A08C}" type="pres">
      <dgm:prSet presAssocID="{2DC4903D-31E8-4ED6-875F-63877788B702}" presName="Bullet" presStyleLbl="lnNode1" presStyleIdx="5" presStyleCnt="6"/>
      <dgm:spPr/>
    </dgm:pt>
    <dgm:pt modelId="{96251C95-5661-4537-9593-038D33417407}" type="pres">
      <dgm:prSet presAssocID="{2DC4903D-31E8-4ED6-875F-63877788B702}" presName="EmptyPlaceHolder" presStyleCnt="0"/>
      <dgm:spPr/>
    </dgm:pt>
  </dgm:ptLst>
  <dgm:cxnLst>
    <dgm:cxn modelId="{C0E3870B-455E-4515-A61B-98F601A8A3ED}" type="presOf" srcId="{A59C9EB4-4836-41EA-88FC-E68E29755DEF}" destId="{BA3428D2-16A5-4594-A6A8-C5EA8A9BBF6A}" srcOrd="0" destOrd="0" presId="urn:microsoft.com/office/officeart/2024/layout/BulletTimeline#1"/>
    <dgm:cxn modelId="{52BF821A-4ECC-48EE-ABCB-8BBFD77E471F}" type="presOf" srcId="{454D56AF-0D14-43A4-A4AA-2274946C5116}" destId="{F75EF68E-E5DB-4580-903F-B23F49C11EA9}" srcOrd="0" destOrd="0" presId="urn:microsoft.com/office/officeart/2024/layout/BulletTimeline#1"/>
    <dgm:cxn modelId="{C2A8B52A-540B-46B5-A43B-27FAF06A13EF}" srcId="{FF3CD410-5E2E-4080-A893-907D31D22CB3}" destId="{A59C9EB4-4836-41EA-88FC-E68E29755DEF}" srcOrd="4" destOrd="0" parTransId="{C486CA18-5D6B-49AD-B92C-52313E993EC5}" sibTransId="{62C75627-0A71-4E35-B62B-749D8AB3C189}"/>
    <dgm:cxn modelId="{5A3B2130-5035-4E61-92B1-343AA432C9DF}" srcId="{FF3CD410-5E2E-4080-A893-907D31D22CB3}" destId="{454D56AF-0D14-43A4-A4AA-2274946C5116}" srcOrd="2" destOrd="0" parTransId="{340931FA-0A09-49B9-99A7-6650F93FDC08}" sibTransId="{511F28C0-50D9-4CBB-862C-2AD0ACC17105}"/>
    <dgm:cxn modelId="{33DFDD33-182D-44AF-9877-B1DCECE3CC9D}" srcId="{FF3CD410-5E2E-4080-A893-907D31D22CB3}" destId="{A7F4784E-75AE-4F03-B342-C71355D1ACCF}" srcOrd="3" destOrd="0" parTransId="{E8170CB0-7D27-4024-BF4D-F79F86202313}" sibTransId="{3078DB00-0C2A-4587-8661-74E5E36CBCA7}"/>
    <dgm:cxn modelId="{5448A63B-564C-476F-A144-7C715C1284E9}" type="presOf" srcId="{CF564C6C-7771-4FD5-B851-B5B84730268F}" destId="{2C028C75-22E0-4479-97EE-645AF819E5AF}" srcOrd="0" destOrd="0" presId="urn:microsoft.com/office/officeart/2024/layout/BulletTimeline#1"/>
    <dgm:cxn modelId="{4B61AF65-3991-4A24-9475-D4AA0127738F}" srcId="{FF3CD410-5E2E-4080-A893-907D31D22CB3}" destId="{F01D5F9E-ABC5-4560-ACB4-E6CFBC60BFF2}" srcOrd="1" destOrd="0" parTransId="{FEAC3315-4B36-4E3C-89B3-70A50C7F13CC}" sibTransId="{36ABC0D0-B41E-401C-840C-2AFBE73989B4}"/>
    <dgm:cxn modelId="{2C8EE865-5209-4BAE-A045-A803C6E83239}" type="presOf" srcId="{F01D5F9E-ABC5-4560-ACB4-E6CFBC60BFF2}" destId="{95416E94-2CC0-4799-AD46-57E414239042}" srcOrd="0" destOrd="0" presId="urn:microsoft.com/office/officeart/2024/layout/BulletTimeline#1"/>
    <dgm:cxn modelId="{A319CB69-6926-431D-A805-EACBFA83FA66}" srcId="{FF3CD410-5E2E-4080-A893-907D31D22CB3}" destId="{2DC4903D-31E8-4ED6-875F-63877788B702}" srcOrd="5" destOrd="0" parTransId="{A18F8C20-9A13-44DB-9E45-C2DE49ACE5D9}" sibTransId="{EBFDEA83-93E5-4D72-A672-078838B258F5}"/>
    <dgm:cxn modelId="{8ABCE26B-0D74-46E4-B4CB-0236D3CF5AE9}" type="presOf" srcId="{245E128E-7700-4C91-9411-CDD1DCA94D67}" destId="{F7FAE331-C04C-4641-962B-E5440B38BCA9}" srcOrd="0" destOrd="0" presId="urn:microsoft.com/office/officeart/2024/layout/BulletTimeline#1"/>
    <dgm:cxn modelId="{68EF584C-D25C-40F0-8CB4-F5ECB6E184CF}" type="presOf" srcId="{47BE8E0B-496B-44FC-825E-C2A10D821DC9}" destId="{DFBCAA1F-CAA9-4A6E-A4CE-F35BD4B3B52F}" srcOrd="0" destOrd="0" presId="urn:microsoft.com/office/officeart/2024/layout/BulletTimeline#1"/>
    <dgm:cxn modelId="{BF3DF24F-E79B-495E-AAC8-5F020F9563EF}" type="presOf" srcId="{FF3CD410-5E2E-4080-A893-907D31D22CB3}" destId="{2D1C383C-F836-42F0-90CC-DEA657859F5E}" srcOrd="0" destOrd="0" presId="urn:microsoft.com/office/officeart/2024/layout/BulletTimeline#1"/>
    <dgm:cxn modelId="{B9B38C7F-D679-4A39-B742-6501D3961044}" srcId="{454D56AF-0D14-43A4-A4AA-2274946C5116}" destId="{3280BE73-5C4D-4941-9102-E5930904556F}" srcOrd="0" destOrd="0" parTransId="{596FE3BE-79D4-47E4-8416-EDF8385B1DE9}" sibTransId="{8E22D1FB-CF90-47F0-B06E-C66C75D54226}"/>
    <dgm:cxn modelId="{E2AF9680-0D31-49AA-B407-4160503EB561}" type="presOf" srcId="{1827863D-2FA1-48D1-81C4-0E7D31ADB47E}" destId="{0A155A4E-C0FF-4400-BC78-54E2B4893EB7}" srcOrd="0" destOrd="0" presId="urn:microsoft.com/office/officeart/2024/layout/BulletTimeline#1"/>
    <dgm:cxn modelId="{FA605F92-63F1-4168-88D9-DC8DFBB83378}" type="presOf" srcId="{A7F4784E-75AE-4F03-B342-C71355D1ACCF}" destId="{5450657A-C338-416E-B161-A9A845B07427}" srcOrd="0" destOrd="0" presId="urn:microsoft.com/office/officeart/2024/layout/BulletTimeline#1"/>
    <dgm:cxn modelId="{47F4D29A-7D65-4C2F-8677-61780F0F1118}" srcId="{F01D5F9E-ABC5-4560-ACB4-E6CFBC60BFF2}" destId="{47BE8E0B-496B-44FC-825E-C2A10D821DC9}" srcOrd="0" destOrd="0" parTransId="{26C37286-A207-4C3A-8F03-B64C4EB72DB8}" sibTransId="{258C30B8-1EDE-458F-9BAB-BD0E5C8E1BF9}"/>
    <dgm:cxn modelId="{68D35F9D-DABF-4E5A-94D4-F988D8E84907}" srcId="{D423FB80-F2BD-4DDE-80B1-76F84FE09A02}" destId="{245E128E-7700-4C91-9411-CDD1DCA94D67}" srcOrd="0" destOrd="0" parTransId="{B4D95EBA-0423-4AFA-B379-E030341B1F23}" sibTransId="{4963BA97-D4C5-477B-9B0D-68DB38F61579}"/>
    <dgm:cxn modelId="{5FBA00A1-2215-4D8D-BE47-8EE46E0177DE}" type="presOf" srcId="{D423FB80-F2BD-4DDE-80B1-76F84FE09A02}" destId="{1FCF113E-EA66-4386-916E-2A34F6A73797}" srcOrd="0" destOrd="0" presId="urn:microsoft.com/office/officeart/2024/layout/BulletTimeline#1"/>
    <dgm:cxn modelId="{7749B4AD-5089-49E7-8F6B-1B2382C9B50E}" srcId="{A7F4784E-75AE-4F03-B342-C71355D1ACCF}" destId="{1827863D-2FA1-48D1-81C4-0E7D31ADB47E}" srcOrd="0" destOrd="0" parTransId="{B426C98F-7250-4E9E-84CB-E9FC83F8CB06}" sibTransId="{D0D7EB30-49F6-43D6-AF40-1B9302B3ADF0}"/>
    <dgm:cxn modelId="{5BF3B7B1-A779-4E2D-8625-77DE0CA38FEE}" srcId="{FF3CD410-5E2E-4080-A893-907D31D22CB3}" destId="{D423FB80-F2BD-4DDE-80B1-76F84FE09A02}" srcOrd="0" destOrd="0" parTransId="{9B1CA3FF-D252-4AF5-8F50-CFC93ACA9175}" sibTransId="{EBE862E1-9761-4AA7-AA00-BD79FA3B27DD}"/>
    <dgm:cxn modelId="{3D86E2C9-A15E-4923-AE6F-7F32FC2B2587}" type="presOf" srcId="{A9FB790A-3E33-4887-962E-7206A01AD84F}" destId="{35AA45F2-4B38-4FDC-9538-808C04700DA5}" srcOrd="0" destOrd="0" presId="urn:microsoft.com/office/officeart/2024/layout/BulletTimeline#1"/>
    <dgm:cxn modelId="{607143D0-C26B-448B-8E8C-A8A46198F0C6}" srcId="{2DC4903D-31E8-4ED6-875F-63877788B702}" destId="{A9FB790A-3E33-4887-962E-7206A01AD84F}" srcOrd="0" destOrd="0" parTransId="{2E34BE83-4A83-4B5F-8976-D4AC57FE5007}" sibTransId="{A18338C2-0675-4B1C-898F-3D939F41C34C}"/>
    <dgm:cxn modelId="{5F80C7E1-A7BD-418E-A665-3DAF3DEDF5A4}" srcId="{A59C9EB4-4836-41EA-88FC-E68E29755DEF}" destId="{CF564C6C-7771-4FD5-B851-B5B84730268F}" srcOrd="0" destOrd="0" parTransId="{5A57A755-D716-4DC9-9A51-20693042AFC8}" sibTransId="{024A7FBC-BB10-4242-BAF3-82678A4C13DA}"/>
    <dgm:cxn modelId="{5727C9EC-0184-48A2-9A62-E8631F3F5746}" type="presOf" srcId="{3280BE73-5C4D-4941-9102-E5930904556F}" destId="{B048B5EE-515B-47C1-B5F0-3FB527A1E5B9}" srcOrd="0" destOrd="0" presId="urn:microsoft.com/office/officeart/2024/layout/BulletTimeline#1"/>
    <dgm:cxn modelId="{E793DDF5-D9E5-45D1-8C94-99CA67DF46E0}" type="presOf" srcId="{2DC4903D-31E8-4ED6-875F-63877788B702}" destId="{EE301032-CA1A-493D-894E-33D15D278B30}" srcOrd="0" destOrd="0" presId="urn:microsoft.com/office/officeart/2024/layout/BulletTimeline#1"/>
    <dgm:cxn modelId="{0117D85F-F86E-4715-9FE1-9337E9B5CE0B}" type="presParOf" srcId="{2D1C383C-F836-42F0-90CC-DEA657859F5E}" destId="{56A46368-8713-467D-984B-CA8152A59D82}" srcOrd="0" destOrd="0" presId="urn:microsoft.com/office/officeart/2024/layout/BulletTimeline#1"/>
    <dgm:cxn modelId="{FB94F155-4373-4BB8-984A-F7A868A85611}" type="presParOf" srcId="{56A46368-8713-467D-984B-CA8152A59D82}" destId="{3A1A68A5-A5F9-4E7B-ABD7-A73D5B552A09}" srcOrd="0" destOrd="0" presId="urn:microsoft.com/office/officeart/2024/layout/BulletTimeline#1"/>
    <dgm:cxn modelId="{F5ED1A4F-F17F-4CD2-A0AF-2E4CB6DCDBF5}" type="presParOf" srcId="{56A46368-8713-467D-984B-CA8152A59D82}" destId="{7AAB7375-2D4D-42D0-A611-A5002F9870BC}" srcOrd="1" destOrd="0" presId="urn:microsoft.com/office/officeart/2024/layout/BulletTimeline#1"/>
    <dgm:cxn modelId="{4BBDD6CA-D57D-44C4-B46C-4DFBB4FB94FA}" type="presParOf" srcId="{2D1C383C-F836-42F0-90CC-DEA657859F5E}" destId="{671E4489-F4A9-4618-B29E-55B94C864C49}" srcOrd="1" destOrd="0" presId="urn:microsoft.com/office/officeart/2024/layout/BulletTimeline#1"/>
    <dgm:cxn modelId="{B7AEFB7C-67A9-4F57-9D49-25819F2D9CFE}" type="presParOf" srcId="{671E4489-F4A9-4618-B29E-55B94C864C49}" destId="{8EDBC390-1368-4E74-B7F0-163B82409633}" srcOrd="0" destOrd="0" presId="urn:microsoft.com/office/officeart/2024/layout/BulletTimeline#1"/>
    <dgm:cxn modelId="{88E5004E-E4FF-454A-A2E1-069ADA3CAC79}" type="presParOf" srcId="{8EDBC390-1368-4E74-B7F0-163B82409633}" destId="{9A13835C-75C6-48E7-9705-1BF4774D2977}" srcOrd="0" destOrd="0" presId="urn:microsoft.com/office/officeart/2024/layout/BulletTimeline#1"/>
    <dgm:cxn modelId="{133761A1-6BA7-41CA-8392-35F157D62572}" type="presParOf" srcId="{9A13835C-75C6-48E7-9705-1BF4774D2977}" destId="{8B9292FB-E95B-440E-A4FA-A921D8966D96}" srcOrd="0" destOrd="0" presId="urn:microsoft.com/office/officeart/2024/layout/BulletTimeline#1"/>
    <dgm:cxn modelId="{55B23450-404E-4851-BD81-AD7F19E64347}" type="presParOf" srcId="{9A13835C-75C6-48E7-9705-1BF4774D2977}" destId="{D7EE4FAD-ADB3-435A-A575-DAFE9DE64000}" srcOrd="1" destOrd="0" presId="urn:microsoft.com/office/officeart/2024/layout/BulletTimeline#1"/>
    <dgm:cxn modelId="{FBB1912C-5A2F-4B59-8387-639FFEBD096B}" type="presParOf" srcId="{8EDBC390-1368-4E74-B7F0-163B82409633}" destId="{F7FAE331-C04C-4641-962B-E5440B38BCA9}" srcOrd="1" destOrd="0" presId="urn:microsoft.com/office/officeart/2024/layout/BulletTimeline#1"/>
    <dgm:cxn modelId="{E16E53DA-01DF-4D06-84DB-9224F93C0E7F}" type="presParOf" srcId="{8EDBC390-1368-4E74-B7F0-163B82409633}" destId="{1FCF113E-EA66-4386-916E-2A34F6A73797}" srcOrd="2" destOrd="0" presId="urn:microsoft.com/office/officeart/2024/layout/BulletTimeline#1"/>
    <dgm:cxn modelId="{4BFCF5AE-710D-41DA-B4DF-5D34E8B40980}" type="presParOf" srcId="{8EDBC390-1368-4E74-B7F0-163B82409633}" destId="{ED716A29-068B-40D5-9D83-9F5D99833EF6}" srcOrd="3" destOrd="0" presId="urn:microsoft.com/office/officeart/2024/layout/BulletTimeline#1"/>
    <dgm:cxn modelId="{A8251179-38DF-4D73-B9EA-513C387983D5}" type="presParOf" srcId="{8EDBC390-1368-4E74-B7F0-163B82409633}" destId="{0BADEED6-8C10-4AB1-94C3-C996F638E2A4}" srcOrd="4" destOrd="0" presId="urn:microsoft.com/office/officeart/2024/layout/BulletTimeline#1"/>
    <dgm:cxn modelId="{58927817-9C7E-4F38-BBDB-EB58EFC24CE9}" type="presParOf" srcId="{0BADEED6-8C10-4AB1-94C3-C996F638E2A4}" destId="{2D32088D-AB05-45E0-AD71-CF67332CCF6F}" srcOrd="0" destOrd="0" presId="urn:microsoft.com/office/officeart/2024/layout/BulletTimeline#1"/>
    <dgm:cxn modelId="{1F4B2143-946B-4FE7-B1B9-4DDF44B32AA4}" type="presParOf" srcId="{8EDBC390-1368-4E74-B7F0-163B82409633}" destId="{9DC2F51C-9CEF-44C2-942D-1BEC14F96137}" srcOrd="5" destOrd="0" presId="urn:microsoft.com/office/officeart/2024/layout/BulletTimeline#1"/>
    <dgm:cxn modelId="{09174BB2-D561-4EDE-A45D-AFFD420F98ED}" type="presParOf" srcId="{671E4489-F4A9-4618-B29E-55B94C864C49}" destId="{B714D79E-F342-42A2-B13E-07E1C78F03BC}" srcOrd="1" destOrd="0" presId="urn:microsoft.com/office/officeart/2024/layout/BulletTimeline#1"/>
    <dgm:cxn modelId="{89FD3FBA-84CA-4D5B-BC35-E1430277C3BB}" type="presParOf" srcId="{671E4489-F4A9-4618-B29E-55B94C864C49}" destId="{C6D8DCD2-C409-4C3C-BA49-B0EDBE3DAA14}" srcOrd="2" destOrd="0" presId="urn:microsoft.com/office/officeart/2024/layout/BulletTimeline#1"/>
    <dgm:cxn modelId="{8DBD43E6-3EFE-4F2B-9447-13CCA78A39F7}" type="presParOf" srcId="{C6D8DCD2-C409-4C3C-BA49-B0EDBE3DAA14}" destId="{14750372-5569-4203-900F-89A053FABD19}" srcOrd="0" destOrd="0" presId="urn:microsoft.com/office/officeart/2024/layout/BulletTimeline#1"/>
    <dgm:cxn modelId="{074E3C94-E1CA-45CD-91DE-AF97A03DEB62}" type="presParOf" srcId="{14750372-5569-4203-900F-89A053FABD19}" destId="{C8300A0C-C2DE-48AA-9AB4-8C99C89F671C}" srcOrd="0" destOrd="0" presId="urn:microsoft.com/office/officeart/2024/layout/BulletTimeline#1"/>
    <dgm:cxn modelId="{54E8669B-6972-4AFC-BFCB-A9ACA482F104}" type="presParOf" srcId="{14750372-5569-4203-900F-89A053FABD19}" destId="{90D512D4-666E-46B2-A60D-FE696778422C}" srcOrd="1" destOrd="0" presId="urn:microsoft.com/office/officeart/2024/layout/BulletTimeline#1"/>
    <dgm:cxn modelId="{5D306216-52B8-4F27-9EF4-FE044191306E}" type="presParOf" srcId="{C6D8DCD2-C409-4C3C-BA49-B0EDBE3DAA14}" destId="{DFBCAA1F-CAA9-4A6E-A4CE-F35BD4B3B52F}" srcOrd="1" destOrd="0" presId="urn:microsoft.com/office/officeart/2024/layout/BulletTimeline#1"/>
    <dgm:cxn modelId="{5A99F906-B6AF-444E-9CDE-ACBEFAEA36AE}" type="presParOf" srcId="{C6D8DCD2-C409-4C3C-BA49-B0EDBE3DAA14}" destId="{95416E94-2CC0-4799-AD46-57E414239042}" srcOrd="2" destOrd="0" presId="urn:microsoft.com/office/officeart/2024/layout/BulletTimeline#1"/>
    <dgm:cxn modelId="{58F50BD5-9981-4F74-AD8E-EB6A6B436AE6}" type="presParOf" srcId="{C6D8DCD2-C409-4C3C-BA49-B0EDBE3DAA14}" destId="{E0B2D3BC-BCF0-44A6-8351-FDF2583BB8BD}" srcOrd="3" destOrd="0" presId="urn:microsoft.com/office/officeart/2024/layout/BulletTimeline#1"/>
    <dgm:cxn modelId="{1A15C41A-0BD1-4765-8350-DA14F8E50A39}" type="presParOf" srcId="{C6D8DCD2-C409-4C3C-BA49-B0EDBE3DAA14}" destId="{4B91C494-C67D-4180-BDC6-590FC4B89AA0}" srcOrd="4" destOrd="0" presId="urn:microsoft.com/office/officeart/2024/layout/BulletTimeline#1"/>
    <dgm:cxn modelId="{D6A980D9-B59E-403E-B75C-5DD8D2E2EB49}" type="presParOf" srcId="{4B91C494-C67D-4180-BDC6-590FC4B89AA0}" destId="{62027A9D-1521-4CC0-A69B-3671E642BBFE}" srcOrd="0" destOrd="0" presId="urn:microsoft.com/office/officeart/2024/layout/BulletTimeline#1"/>
    <dgm:cxn modelId="{45E00B8A-A7BD-4A8C-AEAB-61E4CD1A2785}" type="presParOf" srcId="{C6D8DCD2-C409-4C3C-BA49-B0EDBE3DAA14}" destId="{BE48EC78-3D18-47D6-BFEF-2FF47F78777F}" srcOrd="5" destOrd="0" presId="urn:microsoft.com/office/officeart/2024/layout/BulletTimeline#1"/>
    <dgm:cxn modelId="{AABCAEAC-C6AB-4782-A763-145405E2D8F7}" type="presParOf" srcId="{671E4489-F4A9-4618-B29E-55B94C864C49}" destId="{52A55B11-D3C0-46FD-BFEC-4A4B2C201CBF}" srcOrd="3" destOrd="0" presId="urn:microsoft.com/office/officeart/2024/layout/BulletTimeline#1"/>
    <dgm:cxn modelId="{F7E809C5-CB7D-4BF7-B910-5C3239E9E4FF}" type="presParOf" srcId="{671E4489-F4A9-4618-B29E-55B94C864C49}" destId="{73FC585C-B6D8-47D5-B2F6-318911E15843}" srcOrd="4" destOrd="0" presId="urn:microsoft.com/office/officeart/2024/layout/BulletTimeline#1"/>
    <dgm:cxn modelId="{D6814FD7-A256-443C-966A-02C1C45CB1FA}" type="presParOf" srcId="{73FC585C-B6D8-47D5-B2F6-318911E15843}" destId="{4475317D-3A61-40D8-9813-CBDD81FDE1E7}" srcOrd="0" destOrd="0" presId="urn:microsoft.com/office/officeart/2024/layout/BulletTimeline#1"/>
    <dgm:cxn modelId="{9ED668DC-8FD9-4887-8C75-D1F6069D34AE}" type="presParOf" srcId="{4475317D-3A61-40D8-9813-CBDD81FDE1E7}" destId="{DDF3B694-1518-48AF-8630-0C1915686AA9}" srcOrd="0" destOrd="0" presId="urn:microsoft.com/office/officeart/2024/layout/BulletTimeline#1"/>
    <dgm:cxn modelId="{2AFB13BA-DE3B-40AB-B3AC-FB535447FD5C}" type="presParOf" srcId="{4475317D-3A61-40D8-9813-CBDD81FDE1E7}" destId="{9EA3B11A-1E60-4709-9667-CA9AA5C56B0C}" srcOrd="1" destOrd="0" presId="urn:microsoft.com/office/officeart/2024/layout/BulletTimeline#1"/>
    <dgm:cxn modelId="{3438A15B-3A59-43D9-AA0C-32E82AED5BB3}" type="presParOf" srcId="{73FC585C-B6D8-47D5-B2F6-318911E15843}" destId="{B048B5EE-515B-47C1-B5F0-3FB527A1E5B9}" srcOrd="1" destOrd="0" presId="urn:microsoft.com/office/officeart/2024/layout/BulletTimeline#1"/>
    <dgm:cxn modelId="{6C1A2B86-8A5B-4FFB-85E6-F956E57EF4D1}" type="presParOf" srcId="{73FC585C-B6D8-47D5-B2F6-318911E15843}" destId="{F75EF68E-E5DB-4580-903F-B23F49C11EA9}" srcOrd="2" destOrd="0" presId="urn:microsoft.com/office/officeart/2024/layout/BulletTimeline#1"/>
    <dgm:cxn modelId="{47621D87-4890-4AB7-BAA7-2D77E865F5ED}" type="presParOf" srcId="{73FC585C-B6D8-47D5-B2F6-318911E15843}" destId="{B4598BE3-204C-4573-A2E4-76C4413A6E7C}" srcOrd="3" destOrd="0" presId="urn:microsoft.com/office/officeart/2024/layout/BulletTimeline#1"/>
    <dgm:cxn modelId="{C419166A-3D1E-4B59-BE6B-049580518212}" type="presParOf" srcId="{73FC585C-B6D8-47D5-B2F6-318911E15843}" destId="{F5BE3748-AAE3-405C-86DA-1FA1BAC2827F}" srcOrd="4" destOrd="0" presId="urn:microsoft.com/office/officeart/2024/layout/BulletTimeline#1"/>
    <dgm:cxn modelId="{D8A9AE4D-0790-48C7-B95B-A335AE84018A}" type="presParOf" srcId="{F5BE3748-AAE3-405C-86DA-1FA1BAC2827F}" destId="{8CF641EC-3FF2-4E8E-BFAC-2E43013813D8}" srcOrd="0" destOrd="0" presId="urn:microsoft.com/office/officeart/2024/layout/BulletTimeline#1"/>
    <dgm:cxn modelId="{4B272B85-48CF-4894-91D6-47227F4E0873}" type="presParOf" srcId="{73FC585C-B6D8-47D5-B2F6-318911E15843}" destId="{3AD0086F-2C1A-435D-8CA0-1574040E2575}" srcOrd="5" destOrd="0" presId="urn:microsoft.com/office/officeart/2024/layout/BulletTimeline#1"/>
    <dgm:cxn modelId="{7197CB8F-65C4-4CF4-96AF-3D0C40920292}" type="presParOf" srcId="{671E4489-F4A9-4618-B29E-55B94C864C49}" destId="{D02D821D-7B95-4B8A-A4E1-96F2D4297E19}" srcOrd="5" destOrd="0" presId="urn:microsoft.com/office/officeart/2024/layout/BulletTimeline#1"/>
    <dgm:cxn modelId="{59C369F6-DB1D-41F5-8079-100AAFB2CB35}" type="presParOf" srcId="{671E4489-F4A9-4618-B29E-55B94C864C49}" destId="{CB5B7F7D-8593-44C8-A5B6-B430529A5E34}" srcOrd="6" destOrd="0" presId="urn:microsoft.com/office/officeart/2024/layout/BulletTimeline#1"/>
    <dgm:cxn modelId="{1C579FF7-B72D-45B4-B47A-B76646790168}" type="presParOf" srcId="{CB5B7F7D-8593-44C8-A5B6-B430529A5E34}" destId="{425E583A-FE48-40E5-B789-24D3ED3F156D}" srcOrd="0" destOrd="0" presId="urn:microsoft.com/office/officeart/2024/layout/BulletTimeline#1"/>
    <dgm:cxn modelId="{2A041167-F533-4DF0-B6BF-3374B62E4178}" type="presParOf" srcId="{425E583A-FE48-40E5-B789-24D3ED3F156D}" destId="{9E812819-9D50-4523-929A-280CCFA21DD5}" srcOrd="0" destOrd="0" presId="urn:microsoft.com/office/officeart/2024/layout/BulletTimeline#1"/>
    <dgm:cxn modelId="{918F0E07-6863-41B3-8F3B-863E09C07E4F}" type="presParOf" srcId="{425E583A-FE48-40E5-B789-24D3ED3F156D}" destId="{365B5712-A7EE-402C-8887-A56732A48B7D}" srcOrd="1" destOrd="0" presId="urn:microsoft.com/office/officeart/2024/layout/BulletTimeline#1"/>
    <dgm:cxn modelId="{F0FE9291-DC3F-46F3-9204-DA4121D9C1C7}" type="presParOf" srcId="{CB5B7F7D-8593-44C8-A5B6-B430529A5E34}" destId="{0A155A4E-C0FF-4400-BC78-54E2B4893EB7}" srcOrd="1" destOrd="0" presId="urn:microsoft.com/office/officeart/2024/layout/BulletTimeline#1"/>
    <dgm:cxn modelId="{EF9968D0-16B4-4621-9804-1B14884DF440}" type="presParOf" srcId="{CB5B7F7D-8593-44C8-A5B6-B430529A5E34}" destId="{5450657A-C338-416E-B161-A9A845B07427}" srcOrd="2" destOrd="0" presId="urn:microsoft.com/office/officeart/2024/layout/BulletTimeline#1"/>
    <dgm:cxn modelId="{F722E7E3-DB37-45CB-BF64-8986A42C8DB5}" type="presParOf" srcId="{CB5B7F7D-8593-44C8-A5B6-B430529A5E34}" destId="{10AE64A0-0484-4D95-AD5B-E4F3C729725C}" srcOrd="3" destOrd="0" presId="urn:microsoft.com/office/officeart/2024/layout/BulletTimeline#1"/>
    <dgm:cxn modelId="{752D15EC-E04C-4864-9FC1-7A76EE743870}" type="presParOf" srcId="{CB5B7F7D-8593-44C8-A5B6-B430529A5E34}" destId="{A21CBF54-C841-466B-B7B8-792621785850}" srcOrd="4" destOrd="0" presId="urn:microsoft.com/office/officeart/2024/layout/BulletTimeline#1"/>
    <dgm:cxn modelId="{1F180898-E794-408C-A03D-BDDAB399F3CB}" type="presParOf" srcId="{A21CBF54-C841-466B-B7B8-792621785850}" destId="{A2BD8E3F-2C7E-4FE1-9B7C-9A949F7951C5}" srcOrd="0" destOrd="0" presId="urn:microsoft.com/office/officeart/2024/layout/BulletTimeline#1"/>
    <dgm:cxn modelId="{0ED2C31B-7007-4C84-AFE7-37BFC558570D}" type="presParOf" srcId="{CB5B7F7D-8593-44C8-A5B6-B430529A5E34}" destId="{E631EADF-796A-417C-B4CB-FBD1C877D03D}" srcOrd="5" destOrd="0" presId="urn:microsoft.com/office/officeart/2024/layout/BulletTimeline#1"/>
    <dgm:cxn modelId="{BEB14420-2AA2-424C-8A7D-186F91C792A2}" type="presParOf" srcId="{671E4489-F4A9-4618-B29E-55B94C864C49}" destId="{9F296418-8663-4101-B2B2-C251A131365F}" srcOrd="7" destOrd="0" presId="urn:microsoft.com/office/officeart/2024/layout/BulletTimeline#1"/>
    <dgm:cxn modelId="{B174877B-DCCB-4647-93D0-0FC28A278E09}" type="presParOf" srcId="{671E4489-F4A9-4618-B29E-55B94C864C49}" destId="{942A117E-87F7-46B9-BCF9-A5267D9D74D2}" srcOrd="8" destOrd="0" presId="urn:microsoft.com/office/officeart/2024/layout/BulletTimeline#1"/>
    <dgm:cxn modelId="{7028C202-E6FA-49E2-B333-E81C1AC51024}" type="presParOf" srcId="{942A117E-87F7-46B9-BCF9-A5267D9D74D2}" destId="{EF5AF7E2-9D8C-4E95-A63A-643A734219F5}" srcOrd="0" destOrd="0" presId="urn:microsoft.com/office/officeart/2024/layout/BulletTimeline#1"/>
    <dgm:cxn modelId="{1241C8A5-AD14-4E53-9B1F-ED105D69775F}" type="presParOf" srcId="{EF5AF7E2-9D8C-4E95-A63A-643A734219F5}" destId="{137E1D13-0206-4D0D-A3C7-0A152298B5D5}" srcOrd="0" destOrd="0" presId="urn:microsoft.com/office/officeart/2024/layout/BulletTimeline#1"/>
    <dgm:cxn modelId="{1D781DB0-7266-414D-9AD4-E27AD063E38A}" type="presParOf" srcId="{EF5AF7E2-9D8C-4E95-A63A-643A734219F5}" destId="{C8F111BF-7AF0-446A-82A5-028A1989E258}" srcOrd="1" destOrd="0" presId="urn:microsoft.com/office/officeart/2024/layout/BulletTimeline#1"/>
    <dgm:cxn modelId="{623C13C5-B400-47AB-9D83-A535A7930FD9}" type="presParOf" srcId="{942A117E-87F7-46B9-BCF9-A5267D9D74D2}" destId="{2C028C75-22E0-4479-97EE-645AF819E5AF}" srcOrd="1" destOrd="0" presId="urn:microsoft.com/office/officeart/2024/layout/BulletTimeline#1"/>
    <dgm:cxn modelId="{287448F3-5F43-4551-8A76-379D25E27820}" type="presParOf" srcId="{942A117E-87F7-46B9-BCF9-A5267D9D74D2}" destId="{BA3428D2-16A5-4594-A6A8-C5EA8A9BBF6A}" srcOrd="2" destOrd="0" presId="urn:microsoft.com/office/officeart/2024/layout/BulletTimeline#1"/>
    <dgm:cxn modelId="{0A57479B-E0CD-4A21-8B84-6682F8C86758}" type="presParOf" srcId="{942A117E-87F7-46B9-BCF9-A5267D9D74D2}" destId="{F6E83751-D0D6-4AC9-A629-923F048C6771}" srcOrd="3" destOrd="0" presId="urn:microsoft.com/office/officeart/2024/layout/BulletTimeline#1"/>
    <dgm:cxn modelId="{3ACE8BC9-C4B8-4B17-A51B-F6D363BF397C}" type="presParOf" srcId="{942A117E-87F7-46B9-BCF9-A5267D9D74D2}" destId="{B727DECC-CA67-4970-8F1B-F23EE1D9AFB2}" srcOrd="4" destOrd="0" presId="urn:microsoft.com/office/officeart/2024/layout/BulletTimeline#1"/>
    <dgm:cxn modelId="{27C79F6F-DBCE-4E5C-A6E4-BDC700122104}" type="presParOf" srcId="{B727DECC-CA67-4970-8F1B-F23EE1D9AFB2}" destId="{BC6BB6F8-2620-447F-BE3E-328F29AE06C6}" srcOrd="0" destOrd="0" presId="urn:microsoft.com/office/officeart/2024/layout/BulletTimeline#1"/>
    <dgm:cxn modelId="{2459B180-ACC0-428F-AB7B-69E81B7EE1B1}" type="presParOf" srcId="{942A117E-87F7-46B9-BCF9-A5267D9D74D2}" destId="{5A24987B-1E84-4DB9-84B1-28F18F2EA131}" srcOrd="5" destOrd="0" presId="urn:microsoft.com/office/officeart/2024/layout/BulletTimeline#1"/>
    <dgm:cxn modelId="{064487FB-DEE8-4309-9270-D7F43FCC243C}" type="presParOf" srcId="{671E4489-F4A9-4618-B29E-55B94C864C49}" destId="{C9A6A30F-F759-4492-A2ED-3804306D09AE}" srcOrd="9" destOrd="0" presId="urn:microsoft.com/office/officeart/2024/layout/BulletTimeline#1"/>
    <dgm:cxn modelId="{FDC683E9-5481-4261-987C-0E7F55699C16}" type="presParOf" srcId="{671E4489-F4A9-4618-B29E-55B94C864C49}" destId="{4858CCFE-FB06-46B7-BB9B-09293F25112A}" srcOrd="10" destOrd="0" presId="urn:microsoft.com/office/officeart/2024/layout/BulletTimeline#1"/>
    <dgm:cxn modelId="{793B9112-55F4-418A-ABEA-DE62CC7AC027}" type="presParOf" srcId="{4858CCFE-FB06-46B7-BB9B-09293F25112A}" destId="{F93DC2FA-2AD9-44D3-A431-86280FFEAF79}" srcOrd="0" destOrd="0" presId="urn:microsoft.com/office/officeart/2024/layout/BulletTimeline#1"/>
    <dgm:cxn modelId="{F83FA239-3DC2-4336-ADA1-45BED9B66909}" type="presParOf" srcId="{F93DC2FA-2AD9-44D3-A431-86280FFEAF79}" destId="{3EA364C8-B6AC-4F67-9BDE-1EE7C1A863CA}" srcOrd="0" destOrd="0" presId="urn:microsoft.com/office/officeart/2024/layout/BulletTimeline#1"/>
    <dgm:cxn modelId="{3BFB1328-222B-4B97-B9D6-34F63BD93418}" type="presParOf" srcId="{F93DC2FA-2AD9-44D3-A431-86280FFEAF79}" destId="{DEF3072B-F72D-428D-A649-8F9F61AB8FA7}" srcOrd="1" destOrd="0" presId="urn:microsoft.com/office/officeart/2024/layout/BulletTimeline#1"/>
    <dgm:cxn modelId="{BAB540D0-6760-4518-898D-D4CE9464E542}" type="presParOf" srcId="{4858CCFE-FB06-46B7-BB9B-09293F25112A}" destId="{35AA45F2-4B38-4FDC-9538-808C04700DA5}" srcOrd="1" destOrd="0" presId="urn:microsoft.com/office/officeart/2024/layout/BulletTimeline#1"/>
    <dgm:cxn modelId="{D04886B6-B37F-4356-BFE7-1552097E031E}" type="presParOf" srcId="{4858CCFE-FB06-46B7-BB9B-09293F25112A}" destId="{EE301032-CA1A-493D-894E-33D15D278B30}" srcOrd="2" destOrd="0" presId="urn:microsoft.com/office/officeart/2024/layout/BulletTimeline#1"/>
    <dgm:cxn modelId="{1496810D-0539-4347-A1D0-F8F5C15D1A81}" type="presParOf" srcId="{4858CCFE-FB06-46B7-BB9B-09293F25112A}" destId="{B222876D-0F1B-4069-8699-0ACDA7C15DE2}" srcOrd="3" destOrd="0" presId="urn:microsoft.com/office/officeart/2024/layout/BulletTimeline#1"/>
    <dgm:cxn modelId="{46C1ADFE-DD8F-45DB-B520-D595138FF5A3}" type="presParOf" srcId="{4858CCFE-FB06-46B7-BB9B-09293F25112A}" destId="{BA5B4153-DD4C-4AB9-89B7-F8D1B3108738}" srcOrd="4" destOrd="0" presId="urn:microsoft.com/office/officeart/2024/layout/BulletTimeline#1"/>
    <dgm:cxn modelId="{221B9417-264D-4220-BAF4-5683C947B576}" type="presParOf" srcId="{BA5B4153-DD4C-4AB9-89B7-F8D1B3108738}" destId="{3BFF9E84-32A5-49FA-9EE4-D25579D9A08C}" srcOrd="0" destOrd="0" presId="urn:microsoft.com/office/officeart/2024/layout/BulletTimeline#1"/>
    <dgm:cxn modelId="{D31EDD13-7CBD-4077-92E3-4990768EEF75}" type="presParOf" srcId="{4858CCFE-FB06-46B7-BB9B-09293F25112A}" destId="{96251C95-5661-4537-9593-038D33417407}" srcOrd="5" destOrd="0" presId="urn:microsoft.com/office/officeart/2024/layout/BulletTimelin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A35826-1258-40EF-8943-750DC11ABF67}" type="doc">
      <dgm:prSet loTypeId="urn:microsoft.com/office/officeart/2005/8/layout/vList5" loCatId="list" qsTypeId="urn:microsoft.com/office/officeart/2005/8/quickstyle/simple1#1" qsCatId="simple" csTypeId="urn:microsoft.com/office/officeart/2005/8/colors/accent1_2#2" csCatId="accent1" phldr="1"/>
      <dgm:spPr/>
      <dgm:t>
        <a:bodyPr/>
        <a:lstStyle/>
        <a:p>
          <a:endParaRPr lang="en-US"/>
        </a:p>
      </dgm:t>
    </dgm:pt>
    <dgm:pt modelId="{53BA3E15-5A71-454C-81C1-39F9B8B8CDD4}">
      <dgm:prSet phldrT="[Text]" custT="1"/>
      <dgm:spPr/>
      <dgm:t>
        <a:bodyPr/>
        <a:lstStyle/>
        <a:p>
          <a:pPr>
            <a:buNone/>
          </a:pPr>
          <a:r>
            <a:rPr lang="en-US" sz="2800" b="0">
              <a:latin typeface="Calibri" panose="020F0502020204030204" pitchFamily="34" charset="0"/>
              <a:ea typeface="Calibri" panose="020F0502020204030204" pitchFamily="34" charset="0"/>
              <a:cs typeface="Calibri" panose="020F0502020204030204" pitchFamily="34" charset="0"/>
            </a:rPr>
            <a:t>Needs Change</a:t>
          </a:r>
        </a:p>
      </dgm:t>
    </dgm:pt>
    <dgm:pt modelId="{20B4FACF-7BE2-4A02-9654-077B77BE3C7A}" type="parTrans" cxnId="{3E8058AC-70E2-4E24-A542-613A386726E0}">
      <dgm:prSet/>
      <dgm:spPr/>
      <dgm:t>
        <a:bodyPr/>
        <a:lstStyle/>
        <a:p>
          <a:endParaRPr lang="en-US"/>
        </a:p>
      </dgm:t>
    </dgm:pt>
    <dgm:pt modelId="{1DCF525F-123A-49B9-B8DF-12D76BFF9FD5}" type="sibTrans" cxnId="{3E8058AC-70E2-4E24-A542-613A386726E0}">
      <dgm:prSet/>
      <dgm:spPr/>
      <dgm:t>
        <a:bodyPr/>
        <a:lstStyle/>
        <a:p>
          <a:endParaRPr lang="en-US"/>
        </a:p>
      </dgm:t>
    </dgm:pt>
    <dgm:pt modelId="{DBE711A3-D29B-46CC-891B-604AE711DC8D}">
      <dgm:prSet custT="1"/>
      <dgm:spPr/>
      <dgm:t>
        <a:bodyPr/>
        <a:lstStyle/>
        <a:p>
          <a:pPr>
            <a:buNone/>
          </a:pPr>
          <a:r>
            <a:rPr lang="en-US" sz="2800" b="0">
              <a:latin typeface="Calibri" panose="020F0502020204030204" pitchFamily="34" charset="0"/>
              <a:ea typeface="Calibri" panose="020F0502020204030204" pitchFamily="34" charset="0"/>
              <a:cs typeface="Calibri" panose="020F0502020204030204" pitchFamily="34" charset="0"/>
            </a:rPr>
            <a:t>Supports Change</a:t>
          </a:r>
        </a:p>
      </dgm:t>
    </dgm:pt>
    <dgm:pt modelId="{AB9B22BB-E757-4F02-8C0F-325A00E393ED}" type="parTrans" cxnId="{1E686B84-035B-43EB-8707-1351A2B5FDD7}">
      <dgm:prSet/>
      <dgm:spPr/>
      <dgm:t>
        <a:bodyPr/>
        <a:lstStyle/>
        <a:p>
          <a:endParaRPr lang="en-US"/>
        </a:p>
      </dgm:t>
    </dgm:pt>
    <dgm:pt modelId="{FBBF8842-459B-41BB-97A4-6E4888739793}" type="sibTrans" cxnId="{1E686B84-035B-43EB-8707-1351A2B5FDD7}">
      <dgm:prSet/>
      <dgm:spPr/>
      <dgm:t>
        <a:bodyPr/>
        <a:lstStyle/>
        <a:p>
          <a:endParaRPr lang="en-US"/>
        </a:p>
      </dgm:t>
    </dgm:pt>
    <dgm:pt modelId="{90386D39-73FB-400D-986C-287999FA8B90}">
      <dgm:prSet custT="1"/>
      <dgm:spPr/>
      <dgm:t>
        <a:bodyPr/>
        <a:lstStyle/>
        <a:p>
          <a:pPr>
            <a:buNone/>
          </a:pPr>
          <a:r>
            <a:rPr lang="en-US" sz="2800" b="0">
              <a:latin typeface="Calibri" panose="020F0502020204030204" pitchFamily="34" charset="0"/>
              <a:ea typeface="Calibri" panose="020F0502020204030204" pitchFamily="34" charset="0"/>
              <a:cs typeface="Calibri" panose="020F0502020204030204" pitchFamily="34" charset="0"/>
            </a:rPr>
            <a:t>Pathways Shift</a:t>
          </a:r>
        </a:p>
      </dgm:t>
    </dgm:pt>
    <dgm:pt modelId="{07A9ED66-1DF6-495C-B807-FB696557F3DE}" type="parTrans" cxnId="{E04FC7F1-7156-4BE4-97EA-C58FB7E200D7}">
      <dgm:prSet/>
      <dgm:spPr/>
      <dgm:t>
        <a:bodyPr/>
        <a:lstStyle/>
        <a:p>
          <a:endParaRPr lang="en-US"/>
        </a:p>
      </dgm:t>
    </dgm:pt>
    <dgm:pt modelId="{64E5EC64-0DF3-4523-97BE-7BD30266F4F3}" type="sibTrans" cxnId="{E04FC7F1-7156-4BE4-97EA-C58FB7E200D7}">
      <dgm:prSet/>
      <dgm:spPr/>
      <dgm:t>
        <a:bodyPr/>
        <a:lstStyle/>
        <a:p>
          <a:endParaRPr lang="en-US"/>
        </a:p>
      </dgm:t>
    </dgm:pt>
    <dgm:pt modelId="{34DA4334-4855-4FD2-99D4-6F3E8197BCED}">
      <dgm:prSet custT="1"/>
      <dgm:spPr/>
      <dgm:t>
        <a:bodyPr/>
        <a:lstStyle/>
        <a:p>
          <a:pPr>
            <a:buNone/>
          </a:pPr>
          <a:r>
            <a:rPr lang="en-US" sz="2800" b="0">
              <a:latin typeface="Calibri" panose="020F0502020204030204" pitchFamily="34" charset="0"/>
              <a:ea typeface="Calibri" panose="020F0502020204030204" pitchFamily="34" charset="0"/>
              <a:cs typeface="Calibri" panose="020F0502020204030204" pitchFamily="34" charset="0"/>
            </a:rPr>
            <a:t>Change ≠ Failure</a:t>
          </a:r>
        </a:p>
      </dgm:t>
    </dgm:pt>
    <dgm:pt modelId="{4051B044-A1DB-4626-8CE0-E7CD5E7F3347}" type="parTrans" cxnId="{0CAC2A66-DC3E-4B85-8AD7-0F37BEE9F8A9}">
      <dgm:prSet/>
      <dgm:spPr/>
      <dgm:t>
        <a:bodyPr/>
        <a:lstStyle/>
        <a:p>
          <a:endParaRPr lang="en-US"/>
        </a:p>
      </dgm:t>
    </dgm:pt>
    <dgm:pt modelId="{B0F73F7B-C7E0-4D77-BFB8-F8B2770B4BEB}" type="sibTrans" cxnId="{0CAC2A66-DC3E-4B85-8AD7-0F37BEE9F8A9}">
      <dgm:prSet/>
      <dgm:spPr/>
      <dgm:t>
        <a:bodyPr/>
        <a:lstStyle/>
        <a:p>
          <a:endParaRPr lang="en-US"/>
        </a:p>
      </dgm:t>
    </dgm:pt>
    <dgm:pt modelId="{1CB147DB-D871-46EC-A00B-7E5A64FEB1A7}">
      <dgm:prSet custT="1"/>
      <dgm:spPr/>
      <dgm:t>
        <a:bodyPr/>
        <a:lstStyle/>
        <a:p>
          <a:pPr>
            <a:buNone/>
          </a:pPr>
          <a:r>
            <a:rPr lang="en-US" sz="2800" b="0">
              <a:latin typeface="Calibri" panose="020F0502020204030204" pitchFamily="34" charset="0"/>
              <a:ea typeface="Calibri" panose="020F0502020204030204" pitchFamily="34" charset="0"/>
              <a:cs typeface="Calibri" panose="020F0502020204030204" pitchFamily="34" charset="0"/>
            </a:rPr>
            <a:t>Reassess &amp; Support</a:t>
          </a:r>
        </a:p>
      </dgm:t>
    </dgm:pt>
    <dgm:pt modelId="{83A445F4-CBC9-4202-B0C3-8456ABA646F3}" type="parTrans" cxnId="{2E7B7F48-9D4D-44D7-81DD-8B9F2D19AA0C}">
      <dgm:prSet/>
      <dgm:spPr/>
      <dgm:t>
        <a:bodyPr/>
        <a:lstStyle/>
        <a:p>
          <a:endParaRPr lang="en-US"/>
        </a:p>
      </dgm:t>
    </dgm:pt>
    <dgm:pt modelId="{3E2930E8-8AA6-4AAF-B201-C546207EC131}" type="sibTrans" cxnId="{2E7B7F48-9D4D-44D7-81DD-8B9F2D19AA0C}">
      <dgm:prSet/>
      <dgm:spPr/>
      <dgm:t>
        <a:bodyPr/>
        <a:lstStyle/>
        <a:p>
          <a:endParaRPr lang="en-US"/>
        </a:p>
      </dgm:t>
    </dgm:pt>
    <dgm:pt modelId="{65524B2A-5EF4-4A03-AF12-A4D5FCBA6DFD}">
      <dgm:prSet phldrT="[Text]"/>
      <dgm:spPr/>
      <dgm:t>
        <a:bodyPr/>
        <a:lstStyle/>
        <a:p>
          <a:pPr>
            <a:buNone/>
          </a:pPr>
          <a:r>
            <a:rPr lang="en-US" b="0">
              <a:latin typeface="Calibri" panose="020F0502020204030204" pitchFamily="34" charset="0"/>
              <a:ea typeface="Calibri" panose="020F0502020204030204" pitchFamily="34" charset="0"/>
              <a:cs typeface="Calibri" panose="020F0502020204030204" pitchFamily="34" charset="0"/>
            </a:rPr>
            <a:t>Goals and priorities evolve</a:t>
          </a:r>
        </a:p>
      </dgm:t>
    </dgm:pt>
    <dgm:pt modelId="{B680EFF2-9CFF-4CFB-90C5-157AFE527469}" type="parTrans" cxnId="{42E399A6-3C35-4316-9C97-6848D4CB3830}">
      <dgm:prSet/>
      <dgm:spPr/>
      <dgm:t>
        <a:bodyPr/>
        <a:lstStyle/>
        <a:p>
          <a:endParaRPr lang="en-US"/>
        </a:p>
      </dgm:t>
    </dgm:pt>
    <dgm:pt modelId="{8D67FC38-BE62-42AF-BC14-C6CD74CA8605}" type="sibTrans" cxnId="{42E399A6-3C35-4316-9C97-6848D4CB3830}">
      <dgm:prSet/>
      <dgm:spPr/>
      <dgm:t>
        <a:bodyPr/>
        <a:lstStyle/>
        <a:p>
          <a:endParaRPr lang="en-US"/>
        </a:p>
      </dgm:t>
    </dgm:pt>
    <dgm:pt modelId="{DD9EC656-3F3C-4641-93E0-B41CA8559571}">
      <dgm:prSet/>
      <dgm:spPr/>
      <dgm:t>
        <a:bodyPr/>
        <a:lstStyle/>
        <a:p>
          <a:pPr>
            <a:buNone/>
          </a:pPr>
          <a:r>
            <a:rPr lang="en-US" b="0">
              <a:latin typeface="Calibri" panose="020F0502020204030204" pitchFamily="34" charset="0"/>
              <a:ea typeface="Calibri" panose="020F0502020204030204" pitchFamily="34" charset="0"/>
              <a:cs typeface="Calibri" panose="020F0502020204030204" pitchFamily="34" charset="0"/>
            </a:rPr>
            <a:t>Add, change, or leave </a:t>
          </a:r>
          <a:r>
            <a:rPr lang="en-US">
              <a:latin typeface="Calibri" panose="020F0502020204030204" pitchFamily="34" charset="0"/>
              <a:ea typeface="Calibri" panose="020F0502020204030204" pitchFamily="34" charset="0"/>
              <a:cs typeface="Calibri" panose="020F0502020204030204" pitchFamily="34" charset="0"/>
            </a:rPr>
            <a:t>supports</a:t>
          </a:r>
        </a:p>
      </dgm:t>
    </dgm:pt>
    <dgm:pt modelId="{43449AA1-25B3-4CD4-8ABF-F1B17C5FF1F3}" type="parTrans" cxnId="{91E79E08-9CDD-4BFA-9CF1-B11BA93947E6}">
      <dgm:prSet/>
      <dgm:spPr/>
      <dgm:t>
        <a:bodyPr/>
        <a:lstStyle/>
        <a:p>
          <a:endParaRPr lang="en-US"/>
        </a:p>
      </dgm:t>
    </dgm:pt>
    <dgm:pt modelId="{3B2E6E73-221A-4C83-BFD5-7B03F520CEB0}" type="sibTrans" cxnId="{91E79E08-9CDD-4BFA-9CF1-B11BA93947E6}">
      <dgm:prSet/>
      <dgm:spPr/>
      <dgm:t>
        <a:bodyPr/>
        <a:lstStyle/>
        <a:p>
          <a:endParaRPr lang="en-US"/>
        </a:p>
      </dgm:t>
    </dgm:pt>
    <dgm:pt modelId="{BA0A9A8A-4D53-4DBC-9FA7-A7E21FCC0A6C}">
      <dgm:prSet/>
      <dgm:spPr/>
      <dgm:t>
        <a:bodyPr/>
        <a:lstStyle/>
        <a:p>
          <a:pPr>
            <a:buNone/>
          </a:pPr>
          <a:r>
            <a:rPr lang="en-US" b="0">
              <a:latin typeface="Calibri" panose="020F0502020204030204" pitchFamily="34" charset="0"/>
              <a:ea typeface="Calibri" panose="020F0502020204030204" pitchFamily="34" charset="0"/>
              <a:cs typeface="Calibri" panose="020F0502020204030204" pitchFamily="34" charset="0"/>
            </a:rPr>
            <a:t>Recovery is not always linear</a:t>
          </a:r>
        </a:p>
      </dgm:t>
    </dgm:pt>
    <dgm:pt modelId="{17031609-B53D-431C-9D01-6B1C0A02D155}" type="parTrans" cxnId="{CEC812F7-2E0A-4AC6-B96C-6802B84111CF}">
      <dgm:prSet/>
      <dgm:spPr/>
      <dgm:t>
        <a:bodyPr/>
        <a:lstStyle/>
        <a:p>
          <a:endParaRPr lang="en-US"/>
        </a:p>
      </dgm:t>
    </dgm:pt>
    <dgm:pt modelId="{B71BD0DF-E5E4-4430-8C7C-7209F9E773AC}" type="sibTrans" cxnId="{CEC812F7-2E0A-4AC6-B96C-6802B84111CF}">
      <dgm:prSet/>
      <dgm:spPr/>
      <dgm:t>
        <a:bodyPr/>
        <a:lstStyle/>
        <a:p>
          <a:endParaRPr lang="en-US"/>
        </a:p>
      </dgm:t>
    </dgm:pt>
    <dgm:pt modelId="{FCAD5BF9-3889-4C80-A924-79611E7BB449}">
      <dgm:prSet/>
      <dgm:spPr/>
      <dgm:t>
        <a:bodyPr/>
        <a:lstStyle/>
        <a:p>
          <a:pPr>
            <a:buNone/>
          </a:pPr>
          <a:r>
            <a:rPr lang="en-US" b="0">
              <a:latin typeface="Calibri" panose="020F0502020204030204" pitchFamily="34" charset="0"/>
              <a:ea typeface="Calibri" panose="020F0502020204030204" pitchFamily="34" charset="0"/>
              <a:cs typeface="Calibri" panose="020F0502020204030204" pitchFamily="34" charset="0"/>
            </a:rPr>
            <a:t>A different path can still support recovery</a:t>
          </a:r>
        </a:p>
      </dgm:t>
    </dgm:pt>
    <dgm:pt modelId="{BADFE894-099C-471E-B98E-D020BAA42295}" type="parTrans" cxnId="{051ACAFC-B728-400E-B984-2782977E0589}">
      <dgm:prSet/>
      <dgm:spPr/>
      <dgm:t>
        <a:bodyPr/>
        <a:lstStyle/>
        <a:p>
          <a:endParaRPr lang="en-US"/>
        </a:p>
      </dgm:t>
    </dgm:pt>
    <dgm:pt modelId="{407FA04A-F8FC-474B-A623-B4A44A119713}" type="sibTrans" cxnId="{051ACAFC-B728-400E-B984-2782977E0589}">
      <dgm:prSet/>
      <dgm:spPr/>
      <dgm:t>
        <a:bodyPr/>
        <a:lstStyle/>
        <a:p>
          <a:endParaRPr lang="en-US"/>
        </a:p>
      </dgm:t>
    </dgm:pt>
    <dgm:pt modelId="{2F1E00D3-0C67-4EC4-85AB-389A9DF146AE}">
      <dgm:prSet/>
      <dgm:spPr/>
      <dgm:t>
        <a:bodyPr/>
        <a:lstStyle/>
        <a:p>
          <a:pPr>
            <a:buNone/>
          </a:pPr>
          <a:r>
            <a:rPr lang="en-US" b="0">
              <a:latin typeface="Calibri" panose="020F0502020204030204" pitchFamily="34" charset="0"/>
              <a:ea typeface="Calibri" panose="020F0502020204030204" pitchFamily="34" charset="0"/>
              <a:cs typeface="Calibri" panose="020F0502020204030204" pitchFamily="34" charset="0"/>
            </a:rPr>
            <a:t>Help clients identify what fits now</a:t>
          </a:r>
        </a:p>
      </dgm:t>
    </dgm:pt>
    <dgm:pt modelId="{69D4BB87-897F-4CF2-970C-2B1770A523E4}" type="parTrans" cxnId="{03FCF3D7-DE36-4E56-9FDD-9AF74E82A40E}">
      <dgm:prSet/>
      <dgm:spPr/>
      <dgm:t>
        <a:bodyPr/>
        <a:lstStyle/>
        <a:p>
          <a:endParaRPr lang="en-US"/>
        </a:p>
      </dgm:t>
    </dgm:pt>
    <dgm:pt modelId="{0C438543-9051-4063-9F04-C850D7E5815C}" type="sibTrans" cxnId="{03FCF3D7-DE36-4E56-9FDD-9AF74E82A40E}">
      <dgm:prSet/>
      <dgm:spPr/>
      <dgm:t>
        <a:bodyPr/>
        <a:lstStyle/>
        <a:p>
          <a:endParaRPr lang="en-US"/>
        </a:p>
      </dgm:t>
    </dgm:pt>
    <dgm:pt modelId="{DB1AEFF1-BF97-4A9B-9D1C-69E464FB1CD5}" type="pres">
      <dgm:prSet presAssocID="{E2A35826-1258-40EF-8943-750DC11ABF67}" presName="Name0" presStyleCnt="0">
        <dgm:presLayoutVars>
          <dgm:dir/>
          <dgm:animLvl val="lvl"/>
          <dgm:resizeHandles val="exact"/>
        </dgm:presLayoutVars>
      </dgm:prSet>
      <dgm:spPr/>
    </dgm:pt>
    <dgm:pt modelId="{70B9693C-60C0-43C8-9AAD-96607DD43190}" type="pres">
      <dgm:prSet presAssocID="{53BA3E15-5A71-454C-81C1-39F9B8B8CDD4}" presName="linNode" presStyleCnt="0"/>
      <dgm:spPr/>
    </dgm:pt>
    <dgm:pt modelId="{752D6588-93EB-4B80-896A-E0B9E2E4729D}" type="pres">
      <dgm:prSet presAssocID="{53BA3E15-5A71-454C-81C1-39F9B8B8CDD4}" presName="parentText" presStyleLbl="node1" presStyleIdx="0" presStyleCnt="5">
        <dgm:presLayoutVars>
          <dgm:chMax val="1"/>
          <dgm:bulletEnabled val="1"/>
        </dgm:presLayoutVars>
      </dgm:prSet>
      <dgm:spPr/>
    </dgm:pt>
    <dgm:pt modelId="{58254633-03E8-4076-B13F-40F323AC562C}" type="pres">
      <dgm:prSet presAssocID="{53BA3E15-5A71-454C-81C1-39F9B8B8CDD4}" presName="descendantText" presStyleLbl="alignAccFollowNode1" presStyleIdx="0" presStyleCnt="5">
        <dgm:presLayoutVars>
          <dgm:bulletEnabled val="1"/>
        </dgm:presLayoutVars>
      </dgm:prSet>
      <dgm:spPr/>
    </dgm:pt>
    <dgm:pt modelId="{554B2466-5352-41F4-BEA7-6A22420D68F0}" type="pres">
      <dgm:prSet presAssocID="{1DCF525F-123A-49B9-B8DF-12D76BFF9FD5}" presName="sp" presStyleCnt="0"/>
      <dgm:spPr/>
    </dgm:pt>
    <dgm:pt modelId="{016AFC78-35CE-4745-9746-1421FE83E747}" type="pres">
      <dgm:prSet presAssocID="{DBE711A3-D29B-46CC-891B-604AE711DC8D}" presName="linNode" presStyleCnt="0"/>
      <dgm:spPr/>
    </dgm:pt>
    <dgm:pt modelId="{54AB57EB-22E1-4564-B51E-27BCB25609E0}" type="pres">
      <dgm:prSet presAssocID="{DBE711A3-D29B-46CC-891B-604AE711DC8D}" presName="parentText" presStyleLbl="node1" presStyleIdx="1" presStyleCnt="5">
        <dgm:presLayoutVars>
          <dgm:chMax val="1"/>
          <dgm:bulletEnabled val="1"/>
        </dgm:presLayoutVars>
      </dgm:prSet>
      <dgm:spPr/>
    </dgm:pt>
    <dgm:pt modelId="{305B311D-B464-40DF-8183-5134866071CF}" type="pres">
      <dgm:prSet presAssocID="{DBE711A3-D29B-46CC-891B-604AE711DC8D}" presName="descendantText" presStyleLbl="alignAccFollowNode1" presStyleIdx="1" presStyleCnt="5">
        <dgm:presLayoutVars>
          <dgm:bulletEnabled val="1"/>
        </dgm:presLayoutVars>
      </dgm:prSet>
      <dgm:spPr/>
    </dgm:pt>
    <dgm:pt modelId="{80C81D57-DAE0-4C37-A1E9-3846582C9D1C}" type="pres">
      <dgm:prSet presAssocID="{FBBF8842-459B-41BB-97A4-6E4888739793}" presName="sp" presStyleCnt="0"/>
      <dgm:spPr/>
    </dgm:pt>
    <dgm:pt modelId="{B78B7934-7038-4392-AE6A-05E4D904ABD2}" type="pres">
      <dgm:prSet presAssocID="{90386D39-73FB-400D-986C-287999FA8B90}" presName="linNode" presStyleCnt="0"/>
      <dgm:spPr/>
    </dgm:pt>
    <dgm:pt modelId="{FB2CE987-49E2-4CDE-86BB-8930E481497C}" type="pres">
      <dgm:prSet presAssocID="{90386D39-73FB-400D-986C-287999FA8B90}" presName="parentText" presStyleLbl="node1" presStyleIdx="2" presStyleCnt="5">
        <dgm:presLayoutVars>
          <dgm:chMax val="1"/>
          <dgm:bulletEnabled val="1"/>
        </dgm:presLayoutVars>
      </dgm:prSet>
      <dgm:spPr/>
    </dgm:pt>
    <dgm:pt modelId="{082A9EE2-6168-416C-A9C7-46F20C2B7B4F}" type="pres">
      <dgm:prSet presAssocID="{90386D39-73FB-400D-986C-287999FA8B90}" presName="descendantText" presStyleLbl="alignAccFollowNode1" presStyleIdx="2" presStyleCnt="5">
        <dgm:presLayoutVars>
          <dgm:bulletEnabled val="1"/>
        </dgm:presLayoutVars>
      </dgm:prSet>
      <dgm:spPr/>
    </dgm:pt>
    <dgm:pt modelId="{ABDBE72E-0158-424B-8A45-F0FAA28E82D5}" type="pres">
      <dgm:prSet presAssocID="{64E5EC64-0DF3-4523-97BE-7BD30266F4F3}" presName="sp" presStyleCnt="0"/>
      <dgm:spPr/>
    </dgm:pt>
    <dgm:pt modelId="{0349F2CD-DC57-4AF4-9EB3-71CD7E5ADEA8}" type="pres">
      <dgm:prSet presAssocID="{34DA4334-4855-4FD2-99D4-6F3E8197BCED}" presName="linNode" presStyleCnt="0"/>
      <dgm:spPr/>
    </dgm:pt>
    <dgm:pt modelId="{5C9AE2D9-21E3-4373-A1FC-9D916419C4A0}" type="pres">
      <dgm:prSet presAssocID="{34DA4334-4855-4FD2-99D4-6F3E8197BCED}" presName="parentText" presStyleLbl="node1" presStyleIdx="3" presStyleCnt="5">
        <dgm:presLayoutVars>
          <dgm:chMax val="1"/>
          <dgm:bulletEnabled val="1"/>
        </dgm:presLayoutVars>
      </dgm:prSet>
      <dgm:spPr/>
    </dgm:pt>
    <dgm:pt modelId="{269A57AF-158E-4F2B-BB81-1E985B474E1E}" type="pres">
      <dgm:prSet presAssocID="{34DA4334-4855-4FD2-99D4-6F3E8197BCED}" presName="descendantText" presStyleLbl="alignAccFollowNode1" presStyleIdx="3" presStyleCnt="5">
        <dgm:presLayoutVars>
          <dgm:bulletEnabled val="1"/>
        </dgm:presLayoutVars>
      </dgm:prSet>
      <dgm:spPr/>
    </dgm:pt>
    <dgm:pt modelId="{72D4784B-0BC3-44A9-984D-D470C9D61892}" type="pres">
      <dgm:prSet presAssocID="{B0F73F7B-C7E0-4D77-BFB8-F8B2770B4BEB}" presName="sp" presStyleCnt="0"/>
      <dgm:spPr/>
    </dgm:pt>
    <dgm:pt modelId="{1FDCE2BA-3786-44BF-9CC9-77A3C756133D}" type="pres">
      <dgm:prSet presAssocID="{1CB147DB-D871-46EC-A00B-7E5A64FEB1A7}" presName="linNode" presStyleCnt="0"/>
      <dgm:spPr/>
    </dgm:pt>
    <dgm:pt modelId="{F05BBBC5-D649-4065-9BDF-83CABA69183C}" type="pres">
      <dgm:prSet presAssocID="{1CB147DB-D871-46EC-A00B-7E5A64FEB1A7}" presName="parentText" presStyleLbl="node1" presStyleIdx="4" presStyleCnt="5">
        <dgm:presLayoutVars>
          <dgm:chMax val="1"/>
          <dgm:bulletEnabled val="1"/>
        </dgm:presLayoutVars>
      </dgm:prSet>
      <dgm:spPr/>
    </dgm:pt>
    <dgm:pt modelId="{F642777E-EC07-4DCE-8775-9859259CE506}" type="pres">
      <dgm:prSet presAssocID="{1CB147DB-D871-46EC-A00B-7E5A64FEB1A7}" presName="descendantText" presStyleLbl="alignAccFollowNode1" presStyleIdx="4" presStyleCnt="5">
        <dgm:presLayoutVars>
          <dgm:bulletEnabled val="1"/>
        </dgm:presLayoutVars>
      </dgm:prSet>
      <dgm:spPr/>
    </dgm:pt>
  </dgm:ptLst>
  <dgm:cxnLst>
    <dgm:cxn modelId="{2AD5E903-0AB1-4C7F-AA04-A1D97D14156C}" type="presOf" srcId="{53BA3E15-5A71-454C-81C1-39F9B8B8CDD4}" destId="{752D6588-93EB-4B80-896A-E0B9E2E4729D}" srcOrd="0" destOrd="0" presId="urn:microsoft.com/office/officeart/2005/8/layout/vList5"/>
    <dgm:cxn modelId="{91E79E08-9CDD-4BFA-9CF1-B11BA93947E6}" srcId="{DBE711A3-D29B-46CC-891B-604AE711DC8D}" destId="{DD9EC656-3F3C-4641-93E0-B41CA8559571}" srcOrd="0" destOrd="0" parTransId="{43449AA1-25B3-4CD4-8ABF-F1B17C5FF1F3}" sibTransId="{3B2E6E73-221A-4C83-BFD5-7B03F520CEB0}"/>
    <dgm:cxn modelId="{D0B95C13-CF4E-4EEC-9C8D-A605DDBB9F0E}" type="presOf" srcId="{90386D39-73FB-400D-986C-287999FA8B90}" destId="{FB2CE987-49E2-4CDE-86BB-8930E481497C}" srcOrd="0" destOrd="0" presId="urn:microsoft.com/office/officeart/2005/8/layout/vList5"/>
    <dgm:cxn modelId="{A3B23D17-8ED8-4904-BF64-DFCAD4B412D3}" type="presOf" srcId="{34DA4334-4855-4FD2-99D4-6F3E8197BCED}" destId="{5C9AE2D9-21E3-4373-A1FC-9D916419C4A0}" srcOrd="0" destOrd="0" presId="urn:microsoft.com/office/officeart/2005/8/layout/vList5"/>
    <dgm:cxn modelId="{B33B4E1A-ACBF-4C36-8818-036DBC23014E}" type="presOf" srcId="{E2A35826-1258-40EF-8943-750DC11ABF67}" destId="{DB1AEFF1-BF97-4A9B-9D1C-69E464FB1CD5}" srcOrd="0" destOrd="0" presId="urn:microsoft.com/office/officeart/2005/8/layout/vList5"/>
    <dgm:cxn modelId="{643FD423-B65B-4887-9DCB-FC8977F325F0}" type="presOf" srcId="{2F1E00D3-0C67-4EC4-85AB-389A9DF146AE}" destId="{F642777E-EC07-4DCE-8775-9859259CE506}" srcOrd="0" destOrd="0" presId="urn:microsoft.com/office/officeart/2005/8/layout/vList5"/>
    <dgm:cxn modelId="{D1724B2B-1DDB-481E-8494-21EDD6806A19}" type="presOf" srcId="{FCAD5BF9-3889-4C80-A924-79611E7BB449}" destId="{269A57AF-158E-4F2B-BB81-1E985B474E1E}" srcOrd="0" destOrd="0" presId="urn:microsoft.com/office/officeart/2005/8/layout/vList5"/>
    <dgm:cxn modelId="{BB33BD3B-91D7-4142-9D2E-F7C60A111673}" type="presOf" srcId="{1CB147DB-D871-46EC-A00B-7E5A64FEB1A7}" destId="{F05BBBC5-D649-4065-9BDF-83CABA69183C}" srcOrd="0" destOrd="0" presId="urn:microsoft.com/office/officeart/2005/8/layout/vList5"/>
    <dgm:cxn modelId="{0CAC2A66-DC3E-4B85-8AD7-0F37BEE9F8A9}" srcId="{E2A35826-1258-40EF-8943-750DC11ABF67}" destId="{34DA4334-4855-4FD2-99D4-6F3E8197BCED}" srcOrd="3" destOrd="0" parTransId="{4051B044-A1DB-4626-8CE0-E7CD5E7F3347}" sibTransId="{B0F73F7B-C7E0-4D77-BFB8-F8B2770B4BEB}"/>
    <dgm:cxn modelId="{2E7B7F48-9D4D-44D7-81DD-8B9F2D19AA0C}" srcId="{E2A35826-1258-40EF-8943-750DC11ABF67}" destId="{1CB147DB-D871-46EC-A00B-7E5A64FEB1A7}" srcOrd="4" destOrd="0" parTransId="{83A445F4-CBC9-4202-B0C3-8456ABA646F3}" sibTransId="{3E2930E8-8AA6-4AAF-B201-C546207EC131}"/>
    <dgm:cxn modelId="{1E686B84-035B-43EB-8707-1351A2B5FDD7}" srcId="{E2A35826-1258-40EF-8943-750DC11ABF67}" destId="{DBE711A3-D29B-46CC-891B-604AE711DC8D}" srcOrd="1" destOrd="0" parTransId="{AB9B22BB-E757-4F02-8C0F-325A00E393ED}" sibTransId="{FBBF8842-459B-41BB-97A4-6E4888739793}"/>
    <dgm:cxn modelId="{AF33308C-7690-4F5C-BA8C-C8C14C4C6F91}" type="presOf" srcId="{DBE711A3-D29B-46CC-891B-604AE711DC8D}" destId="{54AB57EB-22E1-4564-B51E-27BCB25609E0}" srcOrd="0" destOrd="0" presId="urn:microsoft.com/office/officeart/2005/8/layout/vList5"/>
    <dgm:cxn modelId="{42E399A6-3C35-4316-9C97-6848D4CB3830}" srcId="{53BA3E15-5A71-454C-81C1-39F9B8B8CDD4}" destId="{65524B2A-5EF4-4A03-AF12-A4D5FCBA6DFD}" srcOrd="0" destOrd="0" parTransId="{B680EFF2-9CFF-4CFB-90C5-157AFE527469}" sibTransId="{8D67FC38-BE62-42AF-BC14-C6CD74CA8605}"/>
    <dgm:cxn modelId="{3E8058AC-70E2-4E24-A542-613A386726E0}" srcId="{E2A35826-1258-40EF-8943-750DC11ABF67}" destId="{53BA3E15-5A71-454C-81C1-39F9B8B8CDD4}" srcOrd="0" destOrd="0" parTransId="{20B4FACF-7BE2-4A02-9654-077B77BE3C7A}" sibTransId="{1DCF525F-123A-49B9-B8DF-12D76BFF9FD5}"/>
    <dgm:cxn modelId="{7F2B55AD-CFC9-455A-BD31-58B3CCF75906}" type="presOf" srcId="{DD9EC656-3F3C-4641-93E0-B41CA8559571}" destId="{305B311D-B464-40DF-8183-5134866071CF}" srcOrd="0" destOrd="0" presId="urn:microsoft.com/office/officeart/2005/8/layout/vList5"/>
    <dgm:cxn modelId="{8E83C2AF-B223-45C5-84F1-9DED9F5325B7}" type="presOf" srcId="{65524B2A-5EF4-4A03-AF12-A4D5FCBA6DFD}" destId="{58254633-03E8-4076-B13F-40F323AC562C}" srcOrd="0" destOrd="0" presId="urn:microsoft.com/office/officeart/2005/8/layout/vList5"/>
    <dgm:cxn modelId="{0B28D1BC-6F29-4BC2-B1B0-BD297FFA1BDA}" type="presOf" srcId="{BA0A9A8A-4D53-4DBC-9FA7-A7E21FCC0A6C}" destId="{082A9EE2-6168-416C-A9C7-46F20C2B7B4F}" srcOrd="0" destOrd="0" presId="urn:microsoft.com/office/officeart/2005/8/layout/vList5"/>
    <dgm:cxn modelId="{03FCF3D7-DE36-4E56-9FDD-9AF74E82A40E}" srcId="{1CB147DB-D871-46EC-A00B-7E5A64FEB1A7}" destId="{2F1E00D3-0C67-4EC4-85AB-389A9DF146AE}" srcOrd="0" destOrd="0" parTransId="{69D4BB87-897F-4CF2-970C-2B1770A523E4}" sibTransId="{0C438543-9051-4063-9F04-C850D7E5815C}"/>
    <dgm:cxn modelId="{E04FC7F1-7156-4BE4-97EA-C58FB7E200D7}" srcId="{E2A35826-1258-40EF-8943-750DC11ABF67}" destId="{90386D39-73FB-400D-986C-287999FA8B90}" srcOrd="2" destOrd="0" parTransId="{07A9ED66-1DF6-495C-B807-FB696557F3DE}" sibTransId="{64E5EC64-0DF3-4523-97BE-7BD30266F4F3}"/>
    <dgm:cxn modelId="{CEC812F7-2E0A-4AC6-B96C-6802B84111CF}" srcId="{90386D39-73FB-400D-986C-287999FA8B90}" destId="{BA0A9A8A-4D53-4DBC-9FA7-A7E21FCC0A6C}" srcOrd="0" destOrd="0" parTransId="{17031609-B53D-431C-9D01-6B1C0A02D155}" sibTransId="{B71BD0DF-E5E4-4430-8C7C-7209F9E773AC}"/>
    <dgm:cxn modelId="{051ACAFC-B728-400E-B984-2782977E0589}" srcId="{34DA4334-4855-4FD2-99D4-6F3E8197BCED}" destId="{FCAD5BF9-3889-4C80-A924-79611E7BB449}" srcOrd="0" destOrd="0" parTransId="{BADFE894-099C-471E-B98E-D020BAA42295}" sibTransId="{407FA04A-F8FC-474B-A623-B4A44A119713}"/>
    <dgm:cxn modelId="{DA41FEF7-9AA5-4A36-BD79-FA0758930AB2}" type="presParOf" srcId="{DB1AEFF1-BF97-4A9B-9D1C-69E464FB1CD5}" destId="{70B9693C-60C0-43C8-9AAD-96607DD43190}" srcOrd="0" destOrd="0" presId="urn:microsoft.com/office/officeart/2005/8/layout/vList5"/>
    <dgm:cxn modelId="{8ED58ED3-04FA-4A30-B659-148FC409CF5A}" type="presParOf" srcId="{70B9693C-60C0-43C8-9AAD-96607DD43190}" destId="{752D6588-93EB-4B80-896A-E0B9E2E4729D}" srcOrd="0" destOrd="0" presId="urn:microsoft.com/office/officeart/2005/8/layout/vList5"/>
    <dgm:cxn modelId="{992E3210-72A1-4BC2-9D43-1DA45AB63D75}" type="presParOf" srcId="{70B9693C-60C0-43C8-9AAD-96607DD43190}" destId="{58254633-03E8-4076-B13F-40F323AC562C}" srcOrd="1" destOrd="0" presId="urn:microsoft.com/office/officeart/2005/8/layout/vList5"/>
    <dgm:cxn modelId="{5151448E-2C6E-42CF-A587-2A82163B3ECD}" type="presParOf" srcId="{DB1AEFF1-BF97-4A9B-9D1C-69E464FB1CD5}" destId="{554B2466-5352-41F4-BEA7-6A22420D68F0}" srcOrd="1" destOrd="0" presId="urn:microsoft.com/office/officeart/2005/8/layout/vList5"/>
    <dgm:cxn modelId="{C943A7C4-DCA7-4484-A1B0-E625FAEDA005}" type="presParOf" srcId="{DB1AEFF1-BF97-4A9B-9D1C-69E464FB1CD5}" destId="{016AFC78-35CE-4745-9746-1421FE83E747}" srcOrd="2" destOrd="0" presId="urn:microsoft.com/office/officeart/2005/8/layout/vList5"/>
    <dgm:cxn modelId="{29C699FC-112F-4AD8-8AED-28E88AB8D5F5}" type="presParOf" srcId="{016AFC78-35CE-4745-9746-1421FE83E747}" destId="{54AB57EB-22E1-4564-B51E-27BCB25609E0}" srcOrd="0" destOrd="0" presId="urn:microsoft.com/office/officeart/2005/8/layout/vList5"/>
    <dgm:cxn modelId="{338F3EFE-B706-4916-A707-1385A431D4F4}" type="presParOf" srcId="{016AFC78-35CE-4745-9746-1421FE83E747}" destId="{305B311D-B464-40DF-8183-5134866071CF}" srcOrd="1" destOrd="0" presId="urn:microsoft.com/office/officeart/2005/8/layout/vList5"/>
    <dgm:cxn modelId="{38584997-1DD3-43F1-8DBA-E8605B8F7708}" type="presParOf" srcId="{DB1AEFF1-BF97-4A9B-9D1C-69E464FB1CD5}" destId="{80C81D57-DAE0-4C37-A1E9-3846582C9D1C}" srcOrd="3" destOrd="0" presId="urn:microsoft.com/office/officeart/2005/8/layout/vList5"/>
    <dgm:cxn modelId="{F5F05C8E-B67F-4FE9-9213-F9A04ED3F324}" type="presParOf" srcId="{DB1AEFF1-BF97-4A9B-9D1C-69E464FB1CD5}" destId="{B78B7934-7038-4392-AE6A-05E4D904ABD2}" srcOrd="4" destOrd="0" presId="urn:microsoft.com/office/officeart/2005/8/layout/vList5"/>
    <dgm:cxn modelId="{1DEE9F1C-9725-49FD-9269-0977E0B89132}" type="presParOf" srcId="{B78B7934-7038-4392-AE6A-05E4D904ABD2}" destId="{FB2CE987-49E2-4CDE-86BB-8930E481497C}" srcOrd="0" destOrd="0" presId="urn:microsoft.com/office/officeart/2005/8/layout/vList5"/>
    <dgm:cxn modelId="{DF7B99F8-57F0-4E87-BEF0-E08C622ED555}" type="presParOf" srcId="{B78B7934-7038-4392-AE6A-05E4D904ABD2}" destId="{082A9EE2-6168-416C-A9C7-46F20C2B7B4F}" srcOrd="1" destOrd="0" presId="urn:microsoft.com/office/officeart/2005/8/layout/vList5"/>
    <dgm:cxn modelId="{B4DF4E10-B6C4-4FF2-B746-8A37D9D2D47B}" type="presParOf" srcId="{DB1AEFF1-BF97-4A9B-9D1C-69E464FB1CD5}" destId="{ABDBE72E-0158-424B-8A45-F0FAA28E82D5}" srcOrd="5" destOrd="0" presId="urn:microsoft.com/office/officeart/2005/8/layout/vList5"/>
    <dgm:cxn modelId="{1CDFB763-C29C-492B-AE04-B92C5235E258}" type="presParOf" srcId="{DB1AEFF1-BF97-4A9B-9D1C-69E464FB1CD5}" destId="{0349F2CD-DC57-4AF4-9EB3-71CD7E5ADEA8}" srcOrd="6" destOrd="0" presId="urn:microsoft.com/office/officeart/2005/8/layout/vList5"/>
    <dgm:cxn modelId="{E06B67DA-FE23-442C-AB9A-0AA2E9536C60}" type="presParOf" srcId="{0349F2CD-DC57-4AF4-9EB3-71CD7E5ADEA8}" destId="{5C9AE2D9-21E3-4373-A1FC-9D916419C4A0}" srcOrd="0" destOrd="0" presId="urn:microsoft.com/office/officeart/2005/8/layout/vList5"/>
    <dgm:cxn modelId="{0AFDC1C4-CB9D-45B9-BDF1-F09B7F539873}" type="presParOf" srcId="{0349F2CD-DC57-4AF4-9EB3-71CD7E5ADEA8}" destId="{269A57AF-158E-4F2B-BB81-1E985B474E1E}" srcOrd="1" destOrd="0" presId="urn:microsoft.com/office/officeart/2005/8/layout/vList5"/>
    <dgm:cxn modelId="{BDC7CB4F-4F74-4EE9-8F35-9F73D6C4BFBF}" type="presParOf" srcId="{DB1AEFF1-BF97-4A9B-9D1C-69E464FB1CD5}" destId="{72D4784B-0BC3-44A9-984D-D470C9D61892}" srcOrd="7" destOrd="0" presId="urn:microsoft.com/office/officeart/2005/8/layout/vList5"/>
    <dgm:cxn modelId="{46174859-1679-41ED-B5AC-05AD84FDFB5F}" type="presParOf" srcId="{DB1AEFF1-BF97-4A9B-9D1C-69E464FB1CD5}" destId="{1FDCE2BA-3786-44BF-9CC9-77A3C756133D}" srcOrd="8" destOrd="0" presId="urn:microsoft.com/office/officeart/2005/8/layout/vList5"/>
    <dgm:cxn modelId="{287A1EA3-9BA6-4ABC-9102-C510FCF12C00}" type="presParOf" srcId="{1FDCE2BA-3786-44BF-9CC9-77A3C756133D}" destId="{F05BBBC5-D649-4065-9BDF-83CABA69183C}" srcOrd="0" destOrd="0" presId="urn:microsoft.com/office/officeart/2005/8/layout/vList5"/>
    <dgm:cxn modelId="{FAB2C46B-8DDD-45FD-B9D8-8586415CC257}" type="presParOf" srcId="{1FDCE2BA-3786-44BF-9CC9-77A3C756133D}" destId="{F642777E-EC07-4DCE-8775-9859259CE506}"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B118A89-7994-4411-B802-B232B89DC4D5}" type="doc">
      <dgm:prSet loTypeId="urn:microsoft.com/office/officeart/2005/8/layout/default" loCatId="list" qsTypeId="urn:microsoft.com/office/officeart/2005/8/quickstyle/simple1#1" qsCatId="simple" csTypeId="urn:microsoft.com/office/officeart/2005/8/colors/accent1_2#2" csCatId="accent1" phldr="1"/>
      <dgm:spPr/>
      <dgm:t>
        <a:bodyPr/>
        <a:lstStyle/>
        <a:p>
          <a:endParaRPr lang="en-US"/>
        </a:p>
      </dgm:t>
    </dgm:pt>
    <dgm:pt modelId="{0D0A35DC-EA24-43F8-87DD-CF38E934B420}">
      <dgm:prSet phldrT="[Text]"/>
      <dgm:spPr/>
      <dgm:t>
        <a:bodyPr/>
        <a:lstStyle/>
        <a:p>
          <a:r>
            <a:rPr lang="en-US">
              <a:latin typeface="Calibri" panose="020F0502020204030204" pitchFamily="34" charset="0"/>
              <a:ea typeface="Calibri" panose="020F0502020204030204" pitchFamily="34" charset="0"/>
              <a:cs typeface="Calibri" panose="020F0502020204030204" pitchFamily="34" charset="0"/>
            </a:rPr>
            <a:t>12-Step Mutual Aid </a:t>
          </a:r>
        </a:p>
      </dgm:t>
    </dgm:pt>
    <dgm:pt modelId="{8A88DF6E-1814-4618-BE5D-CC608A8E5053}" type="parTrans" cxnId="{D51C723F-EA4B-4804-B5FB-235F37C730EC}">
      <dgm:prSet/>
      <dgm:spPr/>
      <dgm:t>
        <a:bodyPr/>
        <a:lstStyle/>
        <a:p>
          <a:endParaRPr lang="en-US"/>
        </a:p>
      </dgm:t>
    </dgm:pt>
    <dgm:pt modelId="{BCB330C9-F940-46BD-9500-BCBF636E6577}" type="sibTrans" cxnId="{D51C723F-EA4B-4804-B5FB-235F37C730EC}">
      <dgm:prSet/>
      <dgm:spPr/>
      <dgm:t>
        <a:bodyPr/>
        <a:lstStyle/>
        <a:p>
          <a:endParaRPr lang="en-US"/>
        </a:p>
      </dgm:t>
    </dgm:pt>
    <dgm:pt modelId="{B3096DE9-6643-45FC-82C8-6EA5E6ADFF47}">
      <dgm:prSet/>
      <dgm:spPr/>
      <dgm:t>
        <a:bodyPr/>
        <a:lstStyle/>
        <a:p>
          <a:r>
            <a:rPr lang="en-US">
              <a:latin typeface="Calibri" panose="020F0502020204030204" pitchFamily="34" charset="0"/>
              <a:ea typeface="Calibri" panose="020F0502020204030204" pitchFamily="34" charset="0"/>
              <a:cs typeface="Calibri" panose="020F0502020204030204" pitchFamily="34" charset="0"/>
            </a:rPr>
            <a:t>Secular Mutual Aid </a:t>
          </a:r>
        </a:p>
      </dgm:t>
    </dgm:pt>
    <dgm:pt modelId="{DB892D22-3386-4762-AB70-C5B72262B308}" type="parTrans" cxnId="{6862F963-C20C-4983-AACD-2368E13759B0}">
      <dgm:prSet/>
      <dgm:spPr/>
      <dgm:t>
        <a:bodyPr/>
        <a:lstStyle/>
        <a:p>
          <a:endParaRPr lang="en-US"/>
        </a:p>
      </dgm:t>
    </dgm:pt>
    <dgm:pt modelId="{51B72CBF-2DBD-49A4-BED9-4FA395A79310}" type="sibTrans" cxnId="{6862F963-C20C-4983-AACD-2368E13759B0}">
      <dgm:prSet/>
      <dgm:spPr/>
      <dgm:t>
        <a:bodyPr/>
        <a:lstStyle/>
        <a:p>
          <a:endParaRPr lang="en-US"/>
        </a:p>
      </dgm:t>
    </dgm:pt>
    <dgm:pt modelId="{589796C4-248A-4317-BC6C-74E9FEAD3DAB}">
      <dgm:prSet/>
      <dgm:spPr/>
      <dgm:t>
        <a:bodyPr/>
        <a:lstStyle/>
        <a:p>
          <a:r>
            <a:rPr lang="en-US">
              <a:latin typeface="Calibri" panose="020F0502020204030204" pitchFamily="34" charset="0"/>
              <a:ea typeface="Calibri" panose="020F0502020204030204" pitchFamily="34" charset="0"/>
              <a:cs typeface="Calibri" panose="020F0502020204030204" pitchFamily="34" charset="0"/>
            </a:rPr>
            <a:t>Faith-Based Recovery </a:t>
          </a:r>
        </a:p>
      </dgm:t>
    </dgm:pt>
    <dgm:pt modelId="{71A08B58-453A-428D-AF03-7F2F1F3C239A}" type="parTrans" cxnId="{45434D9B-1EE5-4AAD-9B3A-A861E0719C37}">
      <dgm:prSet/>
      <dgm:spPr/>
      <dgm:t>
        <a:bodyPr/>
        <a:lstStyle/>
        <a:p>
          <a:endParaRPr lang="en-US"/>
        </a:p>
      </dgm:t>
    </dgm:pt>
    <dgm:pt modelId="{C364EE0A-844D-4EFC-851C-59E201097A6E}" type="sibTrans" cxnId="{45434D9B-1EE5-4AAD-9B3A-A861E0719C37}">
      <dgm:prSet/>
      <dgm:spPr/>
      <dgm:t>
        <a:bodyPr/>
        <a:lstStyle/>
        <a:p>
          <a:endParaRPr lang="en-US"/>
        </a:p>
      </dgm:t>
    </dgm:pt>
    <dgm:pt modelId="{91CB33E2-46BC-4442-B8EB-7337CDACEEF7}">
      <dgm:prSet/>
      <dgm:spPr/>
      <dgm:t>
        <a:bodyPr/>
        <a:lstStyle/>
        <a:p>
          <a:r>
            <a:rPr lang="en-US">
              <a:latin typeface="Calibri" panose="020F0502020204030204" pitchFamily="34" charset="0"/>
              <a:ea typeface="Calibri" panose="020F0502020204030204" pitchFamily="34" charset="0"/>
              <a:cs typeface="Calibri" panose="020F0502020204030204" pitchFamily="34" charset="0"/>
            </a:rPr>
            <a:t>Clinical Recovery </a:t>
          </a:r>
        </a:p>
      </dgm:t>
    </dgm:pt>
    <dgm:pt modelId="{C8FACDA5-D79D-4CFD-8EC7-7C0C8980140E}" type="parTrans" cxnId="{54393B05-C981-4208-BF06-51E921B6E8AD}">
      <dgm:prSet/>
      <dgm:spPr/>
      <dgm:t>
        <a:bodyPr/>
        <a:lstStyle/>
        <a:p>
          <a:endParaRPr lang="en-US"/>
        </a:p>
      </dgm:t>
    </dgm:pt>
    <dgm:pt modelId="{22F2D3EE-E115-4EE5-B678-8A20C92795B3}" type="sibTrans" cxnId="{54393B05-C981-4208-BF06-51E921B6E8AD}">
      <dgm:prSet/>
      <dgm:spPr/>
      <dgm:t>
        <a:bodyPr/>
        <a:lstStyle/>
        <a:p>
          <a:endParaRPr lang="en-US"/>
        </a:p>
      </dgm:t>
    </dgm:pt>
    <dgm:pt modelId="{313A5064-9184-49CA-A988-C35271E85629}">
      <dgm:prSet/>
      <dgm:spPr/>
      <dgm:t>
        <a:bodyPr/>
        <a:lstStyle/>
        <a:p>
          <a:r>
            <a:rPr lang="en-US">
              <a:latin typeface="Calibri" panose="020F0502020204030204" pitchFamily="34" charset="0"/>
              <a:ea typeface="Calibri" panose="020F0502020204030204" pitchFamily="34" charset="0"/>
              <a:cs typeface="Calibri" panose="020F0502020204030204" pitchFamily="34" charset="0"/>
            </a:rPr>
            <a:t>Medication-Assisted Recovery </a:t>
          </a:r>
        </a:p>
      </dgm:t>
    </dgm:pt>
    <dgm:pt modelId="{F10A6814-DD07-430F-AE04-FDE5CE3EE3AD}" type="parTrans" cxnId="{4C90B018-00FA-497E-B0FC-BFA343E069EA}">
      <dgm:prSet/>
      <dgm:spPr/>
      <dgm:t>
        <a:bodyPr/>
        <a:lstStyle/>
        <a:p>
          <a:endParaRPr lang="en-US"/>
        </a:p>
      </dgm:t>
    </dgm:pt>
    <dgm:pt modelId="{B3036721-A305-48D7-AA71-D46A280F850E}" type="sibTrans" cxnId="{4C90B018-00FA-497E-B0FC-BFA343E069EA}">
      <dgm:prSet/>
      <dgm:spPr/>
      <dgm:t>
        <a:bodyPr/>
        <a:lstStyle/>
        <a:p>
          <a:endParaRPr lang="en-US"/>
        </a:p>
      </dgm:t>
    </dgm:pt>
    <dgm:pt modelId="{8F38C774-646D-4F57-86D9-5DE46B0BF5CC}">
      <dgm:prSet/>
      <dgm:spPr/>
      <dgm:t>
        <a:bodyPr/>
        <a:lstStyle/>
        <a:p>
          <a:r>
            <a:rPr lang="en-US">
              <a:latin typeface="Calibri" panose="020F0502020204030204" pitchFamily="34" charset="0"/>
              <a:ea typeface="Calibri" panose="020F0502020204030204" pitchFamily="34" charset="0"/>
              <a:cs typeface="Calibri" panose="020F0502020204030204" pitchFamily="34" charset="0"/>
            </a:rPr>
            <a:t>Natural Recovery </a:t>
          </a:r>
        </a:p>
      </dgm:t>
    </dgm:pt>
    <dgm:pt modelId="{30A36892-B057-4148-8D77-C3035BC18D72}" type="parTrans" cxnId="{9D28F86D-49D4-4F9C-929C-99B32A0F83EA}">
      <dgm:prSet/>
      <dgm:spPr/>
      <dgm:t>
        <a:bodyPr/>
        <a:lstStyle/>
        <a:p>
          <a:endParaRPr lang="en-US"/>
        </a:p>
      </dgm:t>
    </dgm:pt>
    <dgm:pt modelId="{55EDDC44-D3E4-4111-A5BB-3E145AFEEE69}" type="sibTrans" cxnId="{9D28F86D-49D4-4F9C-929C-99B32A0F83EA}">
      <dgm:prSet/>
      <dgm:spPr/>
      <dgm:t>
        <a:bodyPr/>
        <a:lstStyle/>
        <a:p>
          <a:endParaRPr lang="en-US"/>
        </a:p>
      </dgm:t>
    </dgm:pt>
    <dgm:pt modelId="{7A7715D7-56E4-41AA-B7FE-9C942DC39F0E}">
      <dgm:prSet/>
      <dgm:spPr/>
      <dgm:t>
        <a:bodyPr/>
        <a:lstStyle/>
        <a:p>
          <a:r>
            <a:rPr lang="en-US">
              <a:latin typeface="Calibri" panose="020F0502020204030204" pitchFamily="34" charset="0"/>
              <a:ea typeface="Calibri" panose="020F0502020204030204" pitchFamily="34" charset="0"/>
              <a:cs typeface="Calibri" panose="020F0502020204030204" pitchFamily="34" charset="0"/>
            </a:rPr>
            <a:t>Cultural-Based Recovery</a:t>
          </a:r>
        </a:p>
      </dgm:t>
    </dgm:pt>
    <dgm:pt modelId="{0E31BC8F-BCA4-4FBF-80CA-FD7ADE62D50A}" type="parTrans" cxnId="{312A9716-B400-41EF-BFF3-5E75ADBC744F}">
      <dgm:prSet/>
      <dgm:spPr/>
      <dgm:t>
        <a:bodyPr/>
        <a:lstStyle/>
        <a:p>
          <a:endParaRPr lang="en-US"/>
        </a:p>
      </dgm:t>
    </dgm:pt>
    <dgm:pt modelId="{C3924E84-51D0-4738-8FB4-ED80EC3801BA}" type="sibTrans" cxnId="{312A9716-B400-41EF-BFF3-5E75ADBC744F}">
      <dgm:prSet/>
      <dgm:spPr/>
      <dgm:t>
        <a:bodyPr/>
        <a:lstStyle/>
        <a:p>
          <a:endParaRPr lang="en-US"/>
        </a:p>
      </dgm:t>
    </dgm:pt>
    <dgm:pt modelId="{7299CD70-E10A-4C1F-91DE-DCE7A99F5FFC}" type="pres">
      <dgm:prSet presAssocID="{AB118A89-7994-4411-B802-B232B89DC4D5}" presName="diagram" presStyleCnt="0">
        <dgm:presLayoutVars>
          <dgm:dir/>
          <dgm:resizeHandles val="exact"/>
        </dgm:presLayoutVars>
      </dgm:prSet>
      <dgm:spPr/>
    </dgm:pt>
    <dgm:pt modelId="{451B1B6F-E474-4C8B-B95B-466FCFFBB30B}" type="pres">
      <dgm:prSet presAssocID="{0D0A35DC-EA24-43F8-87DD-CF38E934B420}" presName="node" presStyleLbl="node1" presStyleIdx="0" presStyleCnt="7">
        <dgm:presLayoutVars>
          <dgm:bulletEnabled val="1"/>
        </dgm:presLayoutVars>
      </dgm:prSet>
      <dgm:spPr/>
    </dgm:pt>
    <dgm:pt modelId="{B0586C4A-7DF2-45F6-86B9-5B1E6B2BD326}" type="pres">
      <dgm:prSet presAssocID="{BCB330C9-F940-46BD-9500-BCBF636E6577}" presName="sibTrans" presStyleCnt="0"/>
      <dgm:spPr/>
    </dgm:pt>
    <dgm:pt modelId="{93944146-0B9E-47E9-88A5-38EE947975DE}" type="pres">
      <dgm:prSet presAssocID="{B3096DE9-6643-45FC-82C8-6EA5E6ADFF47}" presName="node" presStyleLbl="node1" presStyleIdx="1" presStyleCnt="7">
        <dgm:presLayoutVars>
          <dgm:bulletEnabled val="1"/>
        </dgm:presLayoutVars>
      </dgm:prSet>
      <dgm:spPr/>
    </dgm:pt>
    <dgm:pt modelId="{DB2FD991-2540-48A7-B720-937A98E0D79E}" type="pres">
      <dgm:prSet presAssocID="{51B72CBF-2DBD-49A4-BED9-4FA395A79310}" presName="sibTrans" presStyleCnt="0"/>
      <dgm:spPr/>
    </dgm:pt>
    <dgm:pt modelId="{DF05F96B-D352-4F92-A9AF-B0B3D0E1B496}" type="pres">
      <dgm:prSet presAssocID="{589796C4-248A-4317-BC6C-74E9FEAD3DAB}" presName="node" presStyleLbl="node1" presStyleIdx="2" presStyleCnt="7">
        <dgm:presLayoutVars>
          <dgm:bulletEnabled val="1"/>
        </dgm:presLayoutVars>
      </dgm:prSet>
      <dgm:spPr/>
    </dgm:pt>
    <dgm:pt modelId="{D109BAC7-3881-4226-A42F-ABB6BD202FC4}" type="pres">
      <dgm:prSet presAssocID="{C364EE0A-844D-4EFC-851C-59E201097A6E}" presName="sibTrans" presStyleCnt="0"/>
      <dgm:spPr/>
    </dgm:pt>
    <dgm:pt modelId="{BFB66BB2-531E-4B7C-BFB5-70361311A3DC}" type="pres">
      <dgm:prSet presAssocID="{91CB33E2-46BC-4442-B8EB-7337CDACEEF7}" presName="node" presStyleLbl="node1" presStyleIdx="3" presStyleCnt="7">
        <dgm:presLayoutVars>
          <dgm:bulletEnabled val="1"/>
        </dgm:presLayoutVars>
      </dgm:prSet>
      <dgm:spPr/>
    </dgm:pt>
    <dgm:pt modelId="{2A49C5CB-1E30-4598-96E8-3B2B65C144DF}" type="pres">
      <dgm:prSet presAssocID="{22F2D3EE-E115-4EE5-B678-8A20C92795B3}" presName="sibTrans" presStyleCnt="0"/>
      <dgm:spPr/>
    </dgm:pt>
    <dgm:pt modelId="{A7CAC5FD-1BA3-453B-B9CC-FB0351C3FCFB}" type="pres">
      <dgm:prSet presAssocID="{313A5064-9184-49CA-A988-C35271E85629}" presName="node" presStyleLbl="node1" presStyleIdx="4" presStyleCnt="7">
        <dgm:presLayoutVars>
          <dgm:bulletEnabled val="1"/>
        </dgm:presLayoutVars>
      </dgm:prSet>
      <dgm:spPr/>
    </dgm:pt>
    <dgm:pt modelId="{32CC1A3E-FE8E-408C-B937-76AA5F6571CD}" type="pres">
      <dgm:prSet presAssocID="{B3036721-A305-48D7-AA71-D46A280F850E}" presName="sibTrans" presStyleCnt="0"/>
      <dgm:spPr/>
    </dgm:pt>
    <dgm:pt modelId="{2379DAF2-CFE2-40F0-86B0-B8197F1ED5AD}" type="pres">
      <dgm:prSet presAssocID="{8F38C774-646D-4F57-86D9-5DE46B0BF5CC}" presName="node" presStyleLbl="node1" presStyleIdx="5" presStyleCnt="7">
        <dgm:presLayoutVars>
          <dgm:bulletEnabled val="1"/>
        </dgm:presLayoutVars>
      </dgm:prSet>
      <dgm:spPr/>
    </dgm:pt>
    <dgm:pt modelId="{B9F2C3AE-6785-4B02-B243-44C17706859E}" type="pres">
      <dgm:prSet presAssocID="{55EDDC44-D3E4-4111-A5BB-3E145AFEEE69}" presName="sibTrans" presStyleCnt="0"/>
      <dgm:spPr/>
    </dgm:pt>
    <dgm:pt modelId="{5060773C-F0F5-4E86-A46D-33BF31388848}" type="pres">
      <dgm:prSet presAssocID="{7A7715D7-56E4-41AA-B7FE-9C942DC39F0E}" presName="node" presStyleLbl="node1" presStyleIdx="6" presStyleCnt="7">
        <dgm:presLayoutVars>
          <dgm:bulletEnabled val="1"/>
        </dgm:presLayoutVars>
      </dgm:prSet>
      <dgm:spPr/>
    </dgm:pt>
  </dgm:ptLst>
  <dgm:cxnLst>
    <dgm:cxn modelId="{54393B05-C981-4208-BF06-51E921B6E8AD}" srcId="{AB118A89-7994-4411-B802-B232B89DC4D5}" destId="{91CB33E2-46BC-4442-B8EB-7337CDACEEF7}" srcOrd="3" destOrd="0" parTransId="{C8FACDA5-D79D-4CFD-8EC7-7C0C8980140E}" sibTransId="{22F2D3EE-E115-4EE5-B678-8A20C92795B3}"/>
    <dgm:cxn modelId="{312A9716-B400-41EF-BFF3-5E75ADBC744F}" srcId="{AB118A89-7994-4411-B802-B232B89DC4D5}" destId="{7A7715D7-56E4-41AA-B7FE-9C942DC39F0E}" srcOrd="6" destOrd="0" parTransId="{0E31BC8F-BCA4-4FBF-80CA-FD7ADE62D50A}" sibTransId="{C3924E84-51D0-4738-8FB4-ED80EC3801BA}"/>
    <dgm:cxn modelId="{4C90B018-00FA-497E-B0FC-BFA343E069EA}" srcId="{AB118A89-7994-4411-B802-B232B89DC4D5}" destId="{313A5064-9184-49CA-A988-C35271E85629}" srcOrd="4" destOrd="0" parTransId="{F10A6814-DD07-430F-AE04-FDE5CE3EE3AD}" sibTransId="{B3036721-A305-48D7-AA71-D46A280F850E}"/>
    <dgm:cxn modelId="{968EA92E-D014-4404-92DF-3A845417B9DF}" type="presOf" srcId="{B3096DE9-6643-45FC-82C8-6EA5E6ADFF47}" destId="{93944146-0B9E-47E9-88A5-38EE947975DE}" srcOrd="0" destOrd="0" presId="urn:microsoft.com/office/officeart/2005/8/layout/default"/>
    <dgm:cxn modelId="{D51C723F-EA4B-4804-B5FB-235F37C730EC}" srcId="{AB118A89-7994-4411-B802-B232B89DC4D5}" destId="{0D0A35DC-EA24-43F8-87DD-CF38E934B420}" srcOrd="0" destOrd="0" parTransId="{8A88DF6E-1814-4618-BE5D-CC608A8E5053}" sibTransId="{BCB330C9-F940-46BD-9500-BCBF636E6577}"/>
    <dgm:cxn modelId="{DD7E595D-BB75-4620-95DF-BA96C8A3B012}" type="presOf" srcId="{313A5064-9184-49CA-A988-C35271E85629}" destId="{A7CAC5FD-1BA3-453B-B9CC-FB0351C3FCFB}" srcOrd="0" destOrd="0" presId="urn:microsoft.com/office/officeart/2005/8/layout/default"/>
    <dgm:cxn modelId="{09335763-D48D-4E08-A040-250A5906D38E}" type="presOf" srcId="{589796C4-248A-4317-BC6C-74E9FEAD3DAB}" destId="{DF05F96B-D352-4F92-A9AF-B0B3D0E1B496}" srcOrd="0" destOrd="0" presId="urn:microsoft.com/office/officeart/2005/8/layout/default"/>
    <dgm:cxn modelId="{2FAAEA43-BFC6-4460-828C-BA9349683B26}" type="presOf" srcId="{91CB33E2-46BC-4442-B8EB-7337CDACEEF7}" destId="{BFB66BB2-531E-4B7C-BFB5-70361311A3DC}" srcOrd="0" destOrd="0" presId="urn:microsoft.com/office/officeart/2005/8/layout/default"/>
    <dgm:cxn modelId="{6862F963-C20C-4983-AACD-2368E13759B0}" srcId="{AB118A89-7994-4411-B802-B232B89DC4D5}" destId="{B3096DE9-6643-45FC-82C8-6EA5E6ADFF47}" srcOrd="1" destOrd="0" parTransId="{DB892D22-3386-4762-AB70-C5B72262B308}" sibTransId="{51B72CBF-2DBD-49A4-BED9-4FA395A79310}"/>
    <dgm:cxn modelId="{9D28F86D-49D4-4F9C-929C-99B32A0F83EA}" srcId="{AB118A89-7994-4411-B802-B232B89DC4D5}" destId="{8F38C774-646D-4F57-86D9-5DE46B0BF5CC}" srcOrd="5" destOrd="0" parTransId="{30A36892-B057-4148-8D77-C3035BC18D72}" sibTransId="{55EDDC44-D3E4-4111-A5BB-3E145AFEEE69}"/>
    <dgm:cxn modelId="{45434D9B-1EE5-4AAD-9B3A-A861E0719C37}" srcId="{AB118A89-7994-4411-B802-B232B89DC4D5}" destId="{589796C4-248A-4317-BC6C-74E9FEAD3DAB}" srcOrd="2" destOrd="0" parTransId="{71A08B58-453A-428D-AF03-7F2F1F3C239A}" sibTransId="{C364EE0A-844D-4EFC-851C-59E201097A6E}"/>
    <dgm:cxn modelId="{0D6953BC-E0D8-4AA5-A973-224E2FB06831}" type="presOf" srcId="{AB118A89-7994-4411-B802-B232B89DC4D5}" destId="{7299CD70-E10A-4C1F-91DE-DCE7A99F5FFC}" srcOrd="0" destOrd="0" presId="urn:microsoft.com/office/officeart/2005/8/layout/default"/>
    <dgm:cxn modelId="{7B3CA0CF-0F3B-4F2F-B9D5-4B80593621A5}" type="presOf" srcId="{8F38C774-646D-4F57-86D9-5DE46B0BF5CC}" destId="{2379DAF2-CFE2-40F0-86B0-B8197F1ED5AD}" srcOrd="0" destOrd="0" presId="urn:microsoft.com/office/officeart/2005/8/layout/default"/>
    <dgm:cxn modelId="{A73839E4-FA68-4976-98CF-53F313B32203}" type="presOf" srcId="{7A7715D7-56E4-41AA-B7FE-9C942DC39F0E}" destId="{5060773C-F0F5-4E86-A46D-33BF31388848}" srcOrd="0" destOrd="0" presId="urn:microsoft.com/office/officeart/2005/8/layout/default"/>
    <dgm:cxn modelId="{B8830FEC-7155-4630-8AAE-01C964DD2C38}" type="presOf" srcId="{0D0A35DC-EA24-43F8-87DD-CF38E934B420}" destId="{451B1B6F-E474-4C8B-B95B-466FCFFBB30B}" srcOrd="0" destOrd="0" presId="urn:microsoft.com/office/officeart/2005/8/layout/default"/>
    <dgm:cxn modelId="{22174547-E735-41F4-A44F-AFB947C29E79}" type="presParOf" srcId="{7299CD70-E10A-4C1F-91DE-DCE7A99F5FFC}" destId="{451B1B6F-E474-4C8B-B95B-466FCFFBB30B}" srcOrd="0" destOrd="0" presId="urn:microsoft.com/office/officeart/2005/8/layout/default"/>
    <dgm:cxn modelId="{0D00543D-7A49-4BC5-85BC-EF5286913847}" type="presParOf" srcId="{7299CD70-E10A-4C1F-91DE-DCE7A99F5FFC}" destId="{B0586C4A-7DF2-45F6-86B9-5B1E6B2BD326}" srcOrd="1" destOrd="0" presId="urn:microsoft.com/office/officeart/2005/8/layout/default"/>
    <dgm:cxn modelId="{9EAF0384-9CF3-448B-A37A-1EE7C4863187}" type="presParOf" srcId="{7299CD70-E10A-4C1F-91DE-DCE7A99F5FFC}" destId="{93944146-0B9E-47E9-88A5-38EE947975DE}" srcOrd="2" destOrd="0" presId="urn:microsoft.com/office/officeart/2005/8/layout/default"/>
    <dgm:cxn modelId="{9DFD7F57-A47B-4925-8BE6-E732F2937215}" type="presParOf" srcId="{7299CD70-E10A-4C1F-91DE-DCE7A99F5FFC}" destId="{DB2FD991-2540-48A7-B720-937A98E0D79E}" srcOrd="3" destOrd="0" presId="urn:microsoft.com/office/officeart/2005/8/layout/default"/>
    <dgm:cxn modelId="{8625BED9-19BB-4465-A4B2-EC99DB7EF687}" type="presParOf" srcId="{7299CD70-E10A-4C1F-91DE-DCE7A99F5FFC}" destId="{DF05F96B-D352-4F92-A9AF-B0B3D0E1B496}" srcOrd="4" destOrd="0" presId="urn:microsoft.com/office/officeart/2005/8/layout/default"/>
    <dgm:cxn modelId="{43F03FCB-1724-467C-874D-71799A1420BC}" type="presParOf" srcId="{7299CD70-E10A-4C1F-91DE-DCE7A99F5FFC}" destId="{D109BAC7-3881-4226-A42F-ABB6BD202FC4}" srcOrd="5" destOrd="0" presId="urn:microsoft.com/office/officeart/2005/8/layout/default"/>
    <dgm:cxn modelId="{FE8EB7F1-E265-4D9F-91F0-3C68881887F5}" type="presParOf" srcId="{7299CD70-E10A-4C1F-91DE-DCE7A99F5FFC}" destId="{BFB66BB2-531E-4B7C-BFB5-70361311A3DC}" srcOrd="6" destOrd="0" presId="urn:microsoft.com/office/officeart/2005/8/layout/default"/>
    <dgm:cxn modelId="{487C8A3A-2BA6-4E87-BA47-7D8CCAAB3524}" type="presParOf" srcId="{7299CD70-E10A-4C1F-91DE-DCE7A99F5FFC}" destId="{2A49C5CB-1E30-4598-96E8-3B2B65C144DF}" srcOrd="7" destOrd="0" presId="urn:microsoft.com/office/officeart/2005/8/layout/default"/>
    <dgm:cxn modelId="{982AD9CD-24C4-4012-96CD-022812298F9A}" type="presParOf" srcId="{7299CD70-E10A-4C1F-91DE-DCE7A99F5FFC}" destId="{A7CAC5FD-1BA3-453B-B9CC-FB0351C3FCFB}" srcOrd="8" destOrd="0" presId="urn:microsoft.com/office/officeart/2005/8/layout/default"/>
    <dgm:cxn modelId="{B0CAFEE6-B281-40F6-8001-7F41B10C6858}" type="presParOf" srcId="{7299CD70-E10A-4C1F-91DE-DCE7A99F5FFC}" destId="{32CC1A3E-FE8E-408C-B937-76AA5F6571CD}" srcOrd="9" destOrd="0" presId="urn:microsoft.com/office/officeart/2005/8/layout/default"/>
    <dgm:cxn modelId="{3F292376-6588-4F95-9B66-F1A099A772C2}" type="presParOf" srcId="{7299CD70-E10A-4C1F-91DE-DCE7A99F5FFC}" destId="{2379DAF2-CFE2-40F0-86B0-B8197F1ED5AD}" srcOrd="10" destOrd="0" presId="urn:microsoft.com/office/officeart/2005/8/layout/default"/>
    <dgm:cxn modelId="{2EF77D22-C529-4C5D-8D3E-362575A9A2CF}" type="presParOf" srcId="{7299CD70-E10A-4C1F-91DE-DCE7A99F5FFC}" destId="{B9F2C3AE-6785-4B02-B243-44C17706859E}" srcOrd="11" destOrd="0" presId="urn:microsoft.com/office/officeart/2005/8/layout/default"/>
    <dgm:cxn modelId="{C30DE185-A918-48BE-B11B-9CC35BC59E43}" type="presParOf" srcId="{7299CD70-E10A-4C1F-91DE-DCE7A99F5FFC}" destId="{5060773C-F0F5-4E86-A46D-33BF31388848}" srcOrd="1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7923F9-71C5-4256-88E2-278416AF5726}" type="doc">
      <dgm:prSet loTypeId="urn:microsoft.com/office/officeart/2005/8/layout/list1" loCatId="list" qsTypeId="urn:microsoft.com/office/officeart/2005/8/quickstyle/simple1#2" qsCatId="simple" csTypeId="urn:microsoft.com/office/officeart/2005/8/colors/accent1_2#3" csCatId="accent1" phldr="1"/>
      <dgm:spPr/>
      <dgm:t>
        <a:bodyPr/>
        <a:lstStyle/>
        <a:p>
          <a:endParaRPr lang="en-US"/>
        </a:p>
      </dgm:t>
    </dgm:pt>
    <dgm:pt modelId="{9853EC6F-826B-4D20-93A1-F7D1DC1B6048}">
      <dgm:prSet phldrT="[Tex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Twelve Steps &amp; spiritual growth </a:t>
          </a:r>
        </a:p>
      </dgm:t>
    </dgm:pt>
    <dgm:pt modelId="{E5202E1B-B117-4552-91BB-B15C9BB7F042}" type="parTrans" cxnId="{D401118F-F464-45C9-89DC-AC24AF80C71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2A18277-C69B-4097-B48F-4D8F9634DDBB}" type="sibTrans" cxnId="{D401118F-F464-45C9-89DC-AC24AF80C71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BD48C372-6131-4884-A91B-65F099D5B3D8}">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Higher power, broadly defined </a:t>
          </a:r>
        </a:p>
      </dgm:t>
    </dgm:pt>
    <dgm:pt modelId="{7112B1C6-34F6-49B1-B510-2586779BB0E5}" type="parTrans" cxnId="{32296F5B-EF23-4543-AA5F-9929FD3CD2FB}">
      <dgm:prSet/>
      <dgm:spPr/>
      <dgm:t>
        <a:bodyPr/>
        <a:lstStyle/>
        <a:p>
          <a:endParaRPr lang="en-US"/>
        </a:p>
      </dgm:t>
    </dgm:pt>
    <dgm:pt modelId="{0BFD99A0-C845-49F5-9634-07A6BEABFC0B}" type="sibTrans" cxnId="{32296F5B-EF23-4543-AA5F-9929FD3CD2FB}">
      <dgm:prSet/>
      <dgm:spPr/>
      <dgm:t>
        <a:bodyPr/>
        <a:lstStyle/>
        <a:p>
          <a:endParaRPr lang="en-US"/>
        </a:p>
      </dgm:t>
    </dgm:pt>
    <dgm:pt modelId="{BD9A1DA6-91F3-42C3-9E83-F6C43B060856}">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Meetings, sponsorship &amp; service </a:t>
          </a:r>
        </a:p>
      </dgm:t>
    </dgm:pt>
    <dgm:pt modelId="{E44C01C3-A9D7-4DC0-98E8-E55965FA1020}" type="parTrans" cxnId="{C2414FC6-E655-4961-BB60-7259607A89C9}">
      <dgm:prSet/>
      <dgm:spPr/>
      <dgm:t>
        <a:bodyPr/>
        <a:lstStyle/>
        <a:p>
          <a:endParaRPr lang="en-US"/>
        </a:p>
      </dgm:t>
    </dgm:pt>
    <dgm:pt modelId="{AD34C45D-BFB6-437C-B3D9-EDF9D90B46D3}" type="sibTrans" cxnId="{C2414FC6-E655-4961-BB60-7259607A89C9}">
      <dgm:prSet/>
      <dgm:spPr/>
      <dgm:t>
        <a:bodyPr/>
        <a:lstStyle/>
        <a:p>
          <a:endParaRPr lang="en-US"/>
        </a:p>
      </dgm:t>
    </dgm:pt>
    <dgm:pt modelId="{C0AA9B5F-2750-43C2-942A-45E380677F64}">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Peer accountability &amp; community </a:t>
          </a:r>
        </a:p>
      </dgm:t>
    </dgm:pt>
    <dgm:pt modelId="{12CEDFE3-95B4-4500-8631-654D03568F66}" type="parTrans" cxnId="{D1D3F351-5673-4B28-996A-43BE930A2F6D}">
      <dgm:prSet/>
      <dgm:spPr/>
      <dgm:t>
        <a:bodyPr/>
        <a:lstStyle/>
        <a:p>
          <a:endParaRPr lang="en-US"/>
        </a:p>
      </dgm:t>
    </dgm:pt>
    <dgm:pt modelId="{7E9932E0-D3A8-4547-84DF-989DE5DD8A18}" type="sibTrans" cxnId="{D1D3F351-5673-4B28-996A-43BE930A2F6D}">
      <dgm:prSet/>
      <dgm:spPr/>
      <dgm:t>
        <a:bodyPr/>
        <a:lstStyle/>
        <a:p>
          <a:endParaRPr lang="en-US"/>
        </a:p>
      </dgm:t>
    </dgm:pt>
    <dgm:pt modelId="{C132571A-B67D-4FC5-B73A-549E2EC639E1}">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Emphasis on abstinence </a:t>
          </a:r>
        </a:p>
      </dgm:t>
    </dgm:pt>
    <dgm:pt modelId="{293393D9-D292-4337-9735-4131217C2D08}" type="parTrans" cxnId="{65519CF5-7E93-422A-97F8-67A52729BCE0}">
      <dgm:prSet/>
      <dgm:spPr/>
      <dgm:t>
        <a:bodyPr/>
        <a:lstStyle/>
        <a:p>
          <a:endParaRPr lang="en-US"/>
        </a:p>
      </dgm:t>
    </dgm:pt>
    <dgm:pt modelId="{4CB4DE86-00D5-4470-9940-C235A676815D}" type="sibTrans" cxnId="{65519CF5-7E93-422A-97F8-67A52729BCE0}">
      <dgm:prSet/>
      <dgm:spPr/>
      <dgm:t>
        <a:bodyPr/>
        <a:lstStyle/>
        <a:p>
          <a:endParaRPr lang="en-US"/>
        </a:p>
      </dgm:t>
    </dgm:pt>
    <dgm:pt modelId="{43A37DAE-857E-4D4D-902D-96138BA92ABE}">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Views on MOUD may vary by group</a:t>
          </a:r>
        </a:p>
      </dgm:t>
    </dgm:pt>
    <dgm:pt modelId="{85942D43-A85A-4298-A200-A3677528BDB9}" type="parTrans" cxnId="{EDCEC9E8-3CDD-4034-8F38-F18BE61E0055}">
      <dgm:prSet/>
      <dgm:spPr/>
      <dgm:t>
        <a:bodyPr/>
        <a:lstStyle/>
        <a:p>
          <a:endParaRPr lang="en-US"/>
        </a:p>
      </dgm:t>
    </dgm:pt>
    <dgm:pt modelId="{BC3C57EA-DE0E-4176-8A84-3E347CD8DE63}" type="sibTrans" cxnId="{EDCEC9E8-3CDD-4034-8F38-F18BE61E0055}">
      <dgm:prSet/>
      <dgm:spPr/>
      <dgm:t>
        <a:bodyPr/>
        <a:lstStyle/>
        <a:p>
          <a:endParaRPr lang="en-US"/>
        </a:p>
      </dgm:t>
    </dgm:pt>
    <dgm:pt modelId="{12FBBA7B-F540-4FF4-8C37-D51B4648120C}" type="pres">
      <dgm:prSet presAssocID="{B37923F9-71C5-4256-88E2-278416AF5726}" presName="linear" presStyleCnt="0">
        <dgm:presLayoutVars>
          <dgm:dir/>
          <dgm:animLvl val="lvl"/>
          <dgm:resizeHandles val="exact"/>
        </dgm:presLayoutVars>
      </dgm:prSet>
      <dgm:spPr/>
    </dgm:pt>
    <dgm:pt modelId="{25C2EA16-C5CD-41B9-93BA-541088DFCDB6}" type="pres">
      <dgm:prSet presAssocID="{9853EC6F-826B-4D20-93A1-F7D1DC1B6048}" presName="parentLin" presStyleCnt="0"/>
      <dgm:spPr/>
    </dgm:pt>
    <dgm:pt modelId="{11729BF8-9A60-490E-A40B-6C1BF8683F9D}" type="pres">
      <dgm:prSet presAssocID="{9853EC6F-826B-4D20-93A1-F7D1DC1B6048}" presName="parentLeftMargin" presStyleLbl="node1" presStyleIdx="0" presStyleCnt="6"/>
      <dgm:spPr/>
    </dgm:pt>
    <dgm:pt modelId="{0048840D-BB68-4539-A107-C3BB58E9C0BB}" type="pres">
      <dgm:prSet presAssocID="{9853EC6F-826B-4D20-93A1-F7D1DC1B6048}" presName="parentText" presStyleLbl="node1" presStyleIdx="0" presStyleCnt="6">
        <dgm:presLayoutVars>
          <dgm:chMax val="0"/>
          <dgm:bulletEnabled val="1"/>
        </dgm:presLayoutVars>
      </dgm:prSet>
      <dgm:spPr/>
    </dgm:pt>
    <dgm:pt modelId="{957910AA-FB3A-473A-9DA9-D9D169B453A0}" type="pres">
      <dgm:prSet presAssocID="{9853EC6F-826B-4D20-93A1-F7D1DC1B6048}" presName="negativeSpace" presStyleCnt="0"/>
      <dgm:spPr/>
    </dgm:pt>
    <dgm:pt modelId="{ED874780-166C-47F6-8368-DC8346F99FB4}" type="pres">
      <dgm:prSet presAssocID="{9853EC6F-826B-4D20-93A1-F7D1DC1B6048}" presName="childText" presStyleLbl="conFgAcc1" presStyleIdx="0" presStyleCnt="6">
        <dgm:presLayoutVars>
          <dgm:bulletEnabled val="1"/>
        </dgm:presLayoutVars>
      </dgm:prSet>
      <dgm:spPr/>
    </dgm:pt>
    <dgm:pt modelId="{5AF3BA59-52E1-48B7-8268-EE7CE30ABD38}" type="pres">
      <dgm:prSet presAssocID="{12A18277-C69B-4097-B48F-4D8F9634DDBB}" presName="spaceBetweenRectangles" presStyleCnt="0"/>
      <dgm:spPr/>
    </dgm:pt>
    <dgm:pt modelId="{AFB04B51-FEB9-4452-B928-38D2950A4101}" type="pres">
      <dgm:prSet presAssocID="{BD48C372-6131-4884-A91B-65F099D5B3D8}" presName="parentLin" presStyleCnt="0"/>
      <dgm:spPr/>
    </dgm:pt>
    <dgm:pt modelId="{5F8223F1-4D50-45A5-B99C-13FD29B5E5E0}" type="pres">
      <dgm:prSet presAssocID="{BD48C372-6131-4884-A91B-65F099D5B3D8}" presName="parentLeftMargin" presStyleLbl="node1" presStyleIdx="0" presStyleCnt="6"/>
      <dgm:spPr/>
    </dgm:pt>
    <dgm:pt modelId="{58BAA4EC-3B51-4150-81C7-ACF0AB9ABDF7}" type="pres">
      <dgm:prSet presAssocID="{BD48C372-6131-4884-A91B-65F099D5B3D8}" presName="parentText" presStyleLbl="node1" presStyleIdx="1" presStyleCnt="6">
        <dgm:presLayoutVars>
          <dgm:chMax val="0"/>
          <dgm:bulletEnabled val="1"/>
        </dgm:presLayoutVars>
      </dgm:prSet>
      <dgm:spPr/>
    </dgm:pt>
    <dgm:pt modelId="{CB95197D-8EF2-4BD5-A880-EA52B0DFE49A}" type="pres">
      <dgm:prSet presAssocID="{BD48C372-6131-4884-A91B-65F099D5B3D8}" presName="negativeSpace" presStyleCnt="0"/>
      <dgm:spPr/>
    </dgm:pt>
    <dgm:pt modelId="{C26114EA-BEE6-4176-985E-31A4CEC5CACA}" type="pres">
      <dgm:prSet presAssocID="{BD48C372-6131-4884-A91B-65F099D5B3D8}" presName="childText" presStyleLbl="conFgAcc1" presStyleIdx="1" presStyleCnt="6">
        <dgm:presLayoutVars>
          <dgm:bulletEnabled val="1"/>
        </dgm:presLayoutVars>
      </dgm:prSet>
      <dgm:spPr/>
    </dgm:pt>
    <dgm:pt modelId="{4A5839BB-2C1E-4DD7-AE7D-0C3B7E1EF01C}" type="pres">
      <dgm:prSet presAssocID="{0BFD99A0-C845-49F5-9634-07A6BEABFC0B}" presName="spaceBetweenRectangles" presStyleCnt="0"/>
      <dgm:spPr/>
    </dgm:pt>
    <dgm:pt modelId="{DA2239A9-7998-4034-AEC9-A163AB3BFA07}" type="pres">
      <dgm:prSet presAssocID="{BD9A1DA6-91F3-42C3-9E83-F6C43B060856}" presName="parentLin" presStyleCnt="0"/>
      <dgm:spPr/>
    </dgm:pt>
    <dgm:pt modelId="{A9DD64B9-7319-416C-863E-8CFBCC25AB8D}" type="pres">
      <dgm:prSet presAssocID="{BD9A1DA6-91F3-42C3-9E83-F6C43B060856}" presName="parentLeftMargin" presStyleLbl="node1" presStyleIdx="1" presStyleCnt="6"/>
      <dgm:spPr/>
    </dgm:pt>
    <dgm:pt modelId="{4D97499A-E3C0-48F8-BB3E-28C0AB8538FA}" type="pres">
      <dgm:prSet presAssocID="{BD9A1DA6-91F3-42C3-9E83-F6C43B060856}" presName="parentText" presStyleLbl="node1" presStyleIdx="2" presStyleCnt="6">
        <dgm:presLayoutVars>
          <dgm:chMax val="0"/>
          <dgm:bulletEnabled val="1"/>
        </dgm:presLayoutVars>
      </dgm:prSet>
      <dgm:spPr/>
    </dgm:pt>
    <dgm:pt modelId="{1C4C385F-5724-4AC7-A379-644EB7C6FAA9}" type="pres">
      <dgm:prSet presAssocID="{BD9A1DA6-91F3-42C3-9E83-F6C43B060856}" presName="negativeSpace" presStyleCnt="0"/>
      <dgm:spPr/>
    </dgm:pt>
    <dgm:pt modelId="{C9544E45-74DC-4482-86D0-9726D7899243}" type="pres">
      <dgm:prSet presAssocID="{BD9A1DA6-91F3-42C3-9E83-F6C43B060856}" presName="childText" presStyleLbl="conFgAcc1" presStyleIdx="2" presStyleCnt="6">
        <dgm:presLayoutVars>
          <dgm:bulletEnabled val="1"/>
        </dgm:presLayoutVars>
      </dgm:prSet>
      <dgm:spPr/>
    </dgm:pt>
    <dgm:pt modelId="{51D3182F-CD79-4E59-AC1F-75EE88D324A4}" type="pres">
      <dgm:prSet presAssocID="{AD34C45D-BFB6-437C-B3D9-EDF9D90B46D3}" presName="spaceBetweenRectangles" presStyleCnt="0"/>
      <dgm:spPr/>
    </dgm:pt>
    <dgm:pt modelId="{BC4B8C1E-60AD-4E4E-8595-6B6EFC144486}" type="pres">
      <dgm:prSet presAssocID="{C0AA9B5F-2750-43C2-942A-45E380677F64}" presName="parentLin" presStyleCnt="0"/>
      <dgm:spPr/>
    </dgm:pt>
    <dgm:pt modelId="{12746F51-6FC6-42D0-9A7C-598253DD0C19}" type="pres">
      <dgm:prSet presAssocID="{C0AA9B5F-2750-43C2-942A-45E380677F64}" presName="parentLeftMargin" presStyleLbl="node1" presStyleIdx="2" presStyleCnt="6"/>
      <dgm:spPr/>
    </dgm:pt>
    <dgm:pt modelId="{97958F31-195D-4FBE-A7C9-4BAAE13C971C}" type="pres">
      <dgm:prSet presAssocID="{C0AA9B5F-2750-43C2-942A-45E380677F64}" presName="parentText" presStyleLbl="node1" presStyleIdx="3" presStyleCnt="6">
        <dgm:presLayoutVars>
          <dgm:chMax val="0"/>
          <dgm:bulletEnabled val="1"/>
        </dgm:presLayoutVars>
      </dgm:prSet>
      <dgm:spPr/>
    </dgm:pt>
    <dgm:pt modelId="{1B555B7A-4014-4CD6-85D1-4F2EE0F26684}" type="pres">
      <dgm:prSet presAssocID="{C0AA9B5F-2750-43C2-942A-45E380677F64}" presName="negativeSpace" presStyleCnt="0"/>
      <dgm:spPr/>
    </dgm:pt>
    <dgm:pt modelId="{D2A9D108-8FCC-4FC9-B4A0-C321EC8E3A6B}" type="pres">
      <dgm:prSet presAssocID="{C0AA9B5F-2750-43C2-942A-45E380677F64}" presName="childText" presStyleLbl="conFgAcc1" presStyleIdx="3" presStyleCnt="6">
        <dgm:presLayoutVars>
          <dgm:bulletEnabled val="1"/>
        </dgm:presLayoutVars>
      </dgm:prSet>
      <dgm:spPr/>
    </dgm:pt>
    <dgm:pt modelId="{7ED160A7-BF40-4039-8609-DBA7F39F80A2}" type="pres">
      <dgm:prSet presAssocID="{7E9932E0-D3A8-4547-84DF-989DE5DD8A18}" presName="spaceBetweenRectangles" presStyleCnt="0"/>
      <dgm:spPr/>
    </dgm:pt>
    <dgm:pt modelId="{8AF26B12-F550-413A-98F2-149921EDE8C2}" type="pres">
      <dgm:prSet presAssocID="{C132571A-B67D-4FC5-B73A-549E2EC639E1}" presName="parentLin" presStyleCnt="0"/>
      <dgm:spPr/>
    </dgm:pt>
    <dgm:pt modelId="{0BD79C50-26E3-4B3A-BFD9-59F8C164181F}" type="pres">
      <dgm:prSet presAssocID="{C132571A-B67D-4FC5-B73A-549E2EC639E1}" presName="parentLeftMargin" presStyleLbl="node1" presStyleIdx="3" presStyleCnt="6"/>
      <dgm:spPr/>
    </dgm:pt>
    <dgm:pt modelId="{8914590A-DE1A-4169-A5DB-9DAC5AB4590B}" type="pres">
      <dgm:prSet presAssocID="{C132571A-B67D-4FC5-B73A-549E2EC639E1}" presName="parentText" presStyleLbl="node1" presStyleIdx="4" presStyleCnt="6">
        <dgm:presLayoutVars>
          <dgm:chMax val="0"/>
          <dgm:bulletEnabled val="1"/>
        </dgm:presLayoutVars>
      </dgm:prSet>
      <dgm:spPr/>
    </dgm:pt>
    <dgm:pt modelId="{687226E0-A8D4-444C-86B2-ADA0CD1D8FBE}" type="pres">
      <dgm:prSet presAssocID="{C132571A-B67D-4FC5-B73A-549E2EC639E1}" presName="negativeSpace" presStyleCnt="0"/>
      <dgm:spPr/>
    </dgm:pt>
    <dgm:pt modelId="{E1A5DAFB-7FB4-4646-9AB4-EED16F542843}" type="pres">
      <dgm:prSet presAssocID="{C132571A-B67D-4FC5-B73A-549E2EC639E1}" presName="childText" presStyleLbl="conFgAcc1" presStyleIdx="4" presStyleCnt="6">
        <dgm:presLayoutVars>
          <dgm:bulletEnabled val="1"/>
        </dgm:presLayoutVars>
      </dgm:prSet>
      <dgm:spPr/>
    </dgm:pt>
    <dgm:pt modelId="{B16E928E-7A7A-4332-B0A8-B3F7A6C4D692}" type="pres">
      <dgm:prSet presAssocID="{4CB4DE86-00D5-4470-9940-C235A676815D}" presName="spaceBetweenRectangles" presStyleCnt="0"/>
      <dgm:spPr/>
    </dgm:pt>
    <dgm:pt modelId="{9C0DD2C1-4143-4726-BEBD-9AD77A04FB56}" type="pres">
      <dgm:prSet presAssocID="{43A37DAE-857E-4D4D-902D-96138BA92ABE}" presName="parentLin" presStyleCnt="0"/>
      <dgm:spPr/>
    </dgm:pt>
    <dgm:pt modelId="{625C2B87-9419-4B93-9A9F-C498FCAA4EF2}" type="pres">
      <dgm:prSet presAssocID="{43A37DAE-857E-4D4D-902D-96138BA92ABE}" presName="parentLeftMargin" presStyleLbl="node1" presStyleIdx="4" presStyleCnt="6"/>
      <dgm:spPr/>
    </dgm:pt>
    <dgm:pt modelId="{A27A568C-46DD-4ED2-8643-4220DCFA7D29}" type="pres">
      <dgm:prSet presAssocID="{43A37DAE-857E-4D4D-902D-96138BA92ABE}" presName="parentText" presStyleLbl="node1" presStyleIdx="5" presStyleCnt="6">
        <dgm:presLayoutVars>
          <dgm:chMax val="0"/>
          <dgm:bulletEnabled val="1"/>
        </dgm:presLayoutVars>
      </dgm:prSet>
      <dgm:spPr/>
    </dgm:pt>
    <dgm:pt modelId="{110FEE84-FE3E-433D-911F-D08885D136B6}" type="pres">
      <dgm:prSet presAssocID="{43A37DAE-857E-4D4D-902D-96138BA92ABE}" presName="negativeSpace" presStyleCnt="0"/>
      <dgm:spPr/>
    </dgm:pt>
    <dgm:pt modelId="{E8788163-F20A-49CE-AFC0-A86938F5D85E}" type="pres">
      <dgm:prSet presAssocID="{43A37DAE-857E-4D4D-902D-96138BA92ABE}" presName="childText" presStyleLbl="conFgAcc1" presStyleIdx="5" presStyleCnt="6">
        <dgm:presLayoutVars>
          <dgm:bulletEnabled val="1"/>
        </dgm:presLayoutVars>
      </dgm:prSet>
      <dgm:spPr/>
    </dgm:pt>
  </dgm:ptLst>
  <dgm:cxnLst>
    <dgm:cxn modelId="{221C3F24-2CE7-402E-9DDD-FF8FE42A431F}" type="presOf" srcId="{BD48C372-6131-4884-A91B-65F099D5B3D8}" destId="{58BAA4EC-3B51-4150-81C7-ACF0AB9ABDF7}" srcOrd="1" destOrd="0" presId="urn:microsoft.com/office/officeart/2005/8/layout/list1"/>
    <dgm:cxn modelId="{714F8D3C-2E76-4E7E-AEDB-23D736043F0B}" type="presOf" srcId="{BD9A1DA6-91F3-42C3-9E83-F6C43B060856}" destId="{A9DD64B9-7319-416C-863E-8CFBCC25AB8D}" srcOrd="0" destOrd="0" presId="urn:microsoft.com/office/officeart/2005/8/layout/list1"/>
    <dgm:cxn modelId="{32296F5B-EF23-4543-AA5F-9929FD3CD2FB}" srcId="{B37923F9-71C5-4256-88E2-278416AF5726}" destId="{BD48C372-6131-4884-A91B-65F099D5B3D8}" srcOrd="1" destOrd="0" parTransId="{7112B1C6-34F6-49B1-B510-2586779BB0E5}" sibTransId="{0BFD99A0-C845-49F5-9634-07A6BEABFC0B}"/>
    <dgm:cxn modelId="{4CA03567-0685-4AE3-854F-8C0414984D62}" type="presOf" srcId="{C0AA9B5F-2750-43C2-942A-45E380677F64}" destId="{97958F31-195D-4FBE-A7C9-4BAAE13C971C}" srcOrd="1" destOrd="0" presId="urn:microsoft.com/office/officeart/2005/8/layout/list1"/>
    <dgm:cxn modelId="{8482864F-C7EB-4312-AA1F-9E32044D81BF}" type="presOf" srcId="{C0AA9B5F-2750-43C2-942A-45E380677F64}" destId="{12746F51-6FC6-42D0-9A7C-598253DD0C19}" srcOrd="0" destOrd="0" presId="urn:microsoft.com/office/officeart/2005/8/layout/list1"/>
    <dgm:cxn modelId="{D1D3F351-5673-4B28-996A-43BE930A2F6D}" srcId="{B37923F9-71C5-4256-88E2-278416AF5726}" destId="{C0AA9B5F-2750-43C2-942A-45E380677F64}" srcOrd="3" destOrd="0" parTransId="{12CEDFE3-95B4-4500-8631-654D03568F66}" sibTransId="{7E9932E0-D3A8-4547-84DF-989DE5DD8A18}"/>
    <dgm:cxn modelId="{B49F0853-CF17-4E3F-9A28-4B23E446F3D9}" type="presOf" srcId="{BD48C372-6131-4884-A91B-65F099D5B3D8}" destId="{5F8223F1-4D50-45A5-B99C-13FD29B5E5E0}" srcOrd="0" destOrd="0" presId="urn:microsoft.com/office/officeart/2005/8/layout/list1"/>
    <dgm:cxn modelId="{35D30B54-3397-44DE-A6D8-98ACBB4C5180}" type="presOf" srcId="{B37923F9-71C5-4256-88E2-278416AF5726}" destId="{12FBBA7B-F540-4FF4-8C37-D51B4648120C}" srcOrd="0" destOrd="0" presId="urn:microsoft.com/office/officeart/2005/8/layout/list1"/>
    <dgm:cxn modelId="{B4D55580-2873-458A-989D-4A409140B963}" type="presOf" srcId="{BD9A1DA6-91F3-42C3-9E83-F6C43B060856}" destId="{4D97499A-E3C0-48F8-BB3E-28C0AB8538FA}" srcOrd="1" destOrd="0" presId="urn:microsoft.com/office/officeart/2005/8/layout/list1"/>
    <dgm:cxn modelId="{02987381-1A31-4589-B57A-979F750ED564}" type="presOf" srcId="{9853EC6F-826B-4D20-93A1-F7D1DC1B6048}" destId="{0048840D-BB68-4539-A107-C3BB58E9C0BB}" srcOrd="1" destOrd="0" presId="urn:microsoft.com/office/officeart/2005/8/layout/list1"/>
    <dgm:cxn modelId="{99CD498A-166C-43F9-A06D-16B79B876945}" type="presOf" srcId="{9853EC6F-826B-4D20-93A1-F7D1DC1B6048}" destId="{11729BF8-9A60-490E-A40B-6C1BF8683F9D}" srcOrd="0" destOrd="0" presId="urn:microsoft.com/office/officeart/2005/8/layout/list1"/>
    <dgm:cxn modelId="{D401118F-F464-45C9-89DC-AC24AF80C714}" srcId="{B37923F9-71C5-4256-88E2-278416AF5726}" destId="{9853EC6F-826B-4D20-93A1-F7D1DC1B6048}" srcOrd="0" destOrd="0" parTransId="{E5202E1B-B117-4552-91BB-B15C9BB7F042}" sibTransId="{12A18277-C69B-4097-B48F-4D8F9634DDBB}"/>
    <dgm:cxn modelId="{C2414FC6-E655-4961-BB60-7259607A89C9}" srcId="{B37923F9-71C5-4256-88E2-278416AF5726}" destId="{BD9A1DA6-91F3-42C3-9E83-F6C43B060856}" srcOrd="2" destOrd="0" parTransId="{E44C01C3-A9D7-4DC0-98E8-E55965FA1020}" sibTransId="{AD34C45D-BFB6-437C-B3D9-EDF9D90B46D3}"/>
    <dgm:cxn modelId="{4AE488D0-2719-49BA-9BB7-389E05BE48CA}" type="presOf" srcId="{C132571A-B67D-4FC5-B73A-549E2EC639E1}" destId="{8914590A-DE1A-4169-A5DB-9DAC5AB4590B}" srcOrd="1" destOrd="0" presId="urn:microsoft.com/office/officeart/2005/8/layout/list1"/>
    <dgm:cxn modelId="{90AA4DD4-0D10-43D1-95D8-C629A07D20F3}" type="presOf" srcId="{43A37DAE-857E-4D4D-902D-96138BA92ABE}" destId="{A27A568C-46DD-4ED2-8643-4220DCFA7D29}" srcOrd="1" destOrd="0" presId="urn:microsoft.com/office/officeart/2005/8/layout/list1"/>
    <dgm:cxn modelId="{17B704D7-0730-4ABD-843E-A591045804A7}" type="presOf" srcId="{C132571A-B67D-4FC5-B73A-549E2EC639E1}" destId="{0BD79C50-26E3-4B3A-BFD9-59F8C164181F}" srcOrd="0" destOrd="0" presId="urn:microsoft.com/office/officeart/2005/8/layout/list1"/>
    <dgm:cxn modelId="{EDCEC9E8-3CDD-4034-8F38-F18BE61E0055}" srcId="{B37923F9-71C5-4256-88E2-278416AF5726}" destId="{43A37DAE-857E-4D4D-902D-96138BA92ABE}" srcOrd="5" destOrd="0" parTransId="{85942D43-A85A-4298-A200-A3677528BDB9}" sibTransId="{BC3C57EA-DE0E-4176-8A84-3E347CD8DE63}"/>
    <dgm:cxn modelId="{65519CF5-7E93-422A-97F8-67A52729BCE0}" srcId="{B37923F9-71C5-4256-88E2-278416AF5726}" destId="{C132571A-B67D-4FC5-B73A-549E2EC639E1}" srcOrd="4" destOrd="0" parTransId="{293393D9-D292-4337-9735-4131217C2D08}" sibTransId="{4CB4DE86-00D5-4470-9940-C235A676815D}"/>
    <dgm:cxn modelId="{B04AABF5-9267-42F4-AD16-8D0969A78125}" type="presOf" srcId="{43A37DAE-857E-4D4D-902D-96138BA92ABE}" destId="{625C2B87-9419-4B93-9A9F-C498FCAA4EF2}" srcOrd="0" destOrd="0" presId="urn:microsoft.com/office/officeart/2005/8/layout/list1"/>
    <dgm:cxn modelId="{6EA6CC86-E94D-4834-959B-7EC8B82823D4}" type="presParOf" srcId="{12FBBA7B-F540-4FF4-8C37-D51B4648120C}" destId="{25C2EA16-C5CD-41B9-93BA-541088DFCDB6}" srcOrd="0" destOrd="0" presId="urn:microsoft.com/office/officeart/2005/8/layout/list1"/>
    <dgm:cxn modelId="{0890962C-FD55-4160-9C23-040F64C5EE6F}" type="presParOf" srcId="{25C2EA16-C5CD-41B9-93BA-541088DFCDB6}" destId="{11729BF8-9A60-490E-A40B-6C1BF8683F9D}" srcOrd="0" destOrd="0" presId="urn:microsoft.com/office/officeart/2005/8/layout/list1"/>
    <dgm:cxn modelId="{54F8CC84-47A2-4B20-8467-F22ADBC192A7}" type="presParOf" srcId="{25C2EA16-C5CD-41B9-93BA-541088DFCDB6}" destId="{0048840D-BB68-4539-A107-C3BB58E9C0BB}" srcOrd="1" destOrd="0" presId="urn:microsoft.com/office/officeart/2005/8/layout/list1"/>
    <dgm:cxn modelId="{52239590-BC8D-490B-ABB2-ABB326E6EA79}" type="presParOf" srcId="{12FBBA7B-F540-4FF4-8C37-D51B4648120C}" destId="{957910AA-FB3A-473A-9DA9-D9D169B453A0}" srcOrd="1" destOrd="0" presId="urn:microsoft.com/office/officeart/2005/8/layout/list1"/>
    <dgm:cxn modelId="{AACDB197-B0AA-48F2-A066-5A7058BB2B8F}" type="presParOf" srcId="{12FBBA7B-F540-4FF4-8C37-D51B4648120C}" destId="{ED874780-166C-47F6-8368-DC8346F99FB4}" srcOrd="2" destOrd="0" presId="urn:microsoft.com/office/officeart/2005/8/layout/list1"/>
    <dgm:cxn modelId="{D049C390-90C3-46C2-84E1-5CF96BF585DA}" type="presParOf" srcId="{12FBBA7B-F540-4FF4-8C37-D51B4648120C}" destId="{5AF3BA59-52E1-48B7-8268-EE7CE30ABD38}" srcOrd="3" destOrd="0" presId="urn:microsoft.com/office/officeart/2005/8/layout/list1"/>
    <dgm:cxn modelId="{AF316738-40DB-4390-987B-7F39FD8386E9}" type="presParOf" srcId="{12FBBA7B-F540-4FF4-8C37-D51B4648120C}" destId="{AFB04B51-FEB9-4452-B928-38D2950A4101}" srcOrd="4" destOrd="0" presId="urn:microsoft.com/office/officeart/2005/8/layout/list1"/>
    <dgm:cxn modelId="{026F52EC-406D-4D78-B926-390059E68BA8}" type="presParOf" srcId="{AFB04B51-FEB9-4452-B928-38D2950A4101}" destId="{5F8223F1-4D50-45A5-B99C-13FD29B5E5E0}" srcOrd="0" destOrd="0" presId="urn:microsoft.com/office/officeart/2005/8/layout/list1"/>
    <dgm:cxn modelId="{B0E228CB-C969-4FA4-B1D3-11A964DACE43}" type="presParOf" srcId="{AFB04B51-FEB9-4452-B928-38D2950A4101}" destId="{58BAA4EC-3B51-4150-81C7-ACF0AB9ABDF7}" srcOrd="1" destOrd="0" presId="urn:microsoft.com/office/officeart/2005/8/layout/list1"/>
    <dgm:cxn modelId="{B5BF80BA-47F1-4D93-91ED-881128146E0B}" type="presParOf" srcId="{12FBBA7B-F540-4FF4-8C37-D51B4648120C}" destId="{CB95197D-8EF2-4BD5-A880-EA52B0DFE49A}" srcOrd="5" destOrd="0" presId="urn:microsoft.com/office/officeart/2005/8/layout/list1"/>
    <dgm:cxn modelId="{963416FF-808E-456D-9D71-1677DDA9CA89}" type="presParOf" srcId="{12FBBA7B-F540-4FF4-8C37-D51B4648120C}" destId="{C26114EA-BEE6-4176-985E-31A4CEC5CACA}" srcOrd="6" destOrd="0" presId="urn:microsoft.com/office/officeart/2005/8/layout/list1"/>
    <dgm:cxn modelId="{A587826C-06E0-458F-AE1A-EB82143BA614}" type="presParOf" srcId="{12FBBA7B-F540-4FF4-8C37-D51B4648120C}" destId="{4A5839BB-2C1E-4DD7-AE7D-0C3B7E1EF01C}" srcOrd="7" destOrd="0" presId="urn:microsoft.com/office/officeart/2005/8/layout/list1"/>
    <dgm:cxn modelId="{3D172A66-372D-4500-A4A7-821A595C9D23}" type="presParOf" srcId="{12FBBA7B-F540-4FF4-8C37-D51B4648120C}" destId="{DA2239A9-7998-4034-AEC9-A163AB3BFA07}" srcOrd="8" destOrd="0" presId="urn:microsoft.com/office/officeart/2005/8/layout/list1"/>
    <dgm:cxn modelId="{07483297-AE6B-4648-B274-6C914ECB492C}" type="presParOf" srcId="{DA2239A9-7998-4034-AEC9-A163AB3BFA07}" destId="{A9DD64B9-7319-416C-863E-8CFBCC25AB8D}" srcOrd="0" destOrd="0" presId="urn:microsoft.com/office/officeart/2005/8/layout/list1"/>
    <dgm:cxn modelId="{B2841578-C920-4E71-8AA8-AFA9D43FD02B}" type="presParOf" srcId="{DA2239A9-7998-4034-AEC9-A163AB3BFA07}" destId="{4D97499A-E3C0-48F8-BB3E-28C0AB8538FA}" srcOrd="1" destOrd="0" presId="urn:microsoft.com/office/officeart/2005/8/layout/list1"/>
    <dgm:cxn modelId="{0F0B35F3-C409-4E98-B55E-0AF769A29B30}" type="presParOf" srcId="{12FBBA7B-F540-4FF4-8C37-D51B4648120C}" destId="{1C4C385F-5724-4AC7-A379-644EB7C6FAA9}" srcOrd="9" destOrd="0" presId="urn:microsoft.com/office/officeart/2005/8/layout/list1"/>
    <dgm:cxn modelId="{3D3F747A-1705-421C-A8C3-0D2F30A8000B}" type="presParOf" srcId="{12FBBA7B-F540-4FF4-8C37-D51B4648120C}" destId="{C9544E45-74DC-4482-86D0-9726D7899243}" srcOrd="10" destOrd="0" presId="urn:microsoft.com/office/officeart/2005/8/layout/list1"/>
    <dgm:cxn modelId="{0B495666-242E-4BA5-8401-342D6FCAF44F}" type="presParOf" srcId="{12FBBA7B-F540-4FF4-8C37-D51B4648120C}" destId="{51D3182F-CD79-4E59-AC1F-75EE88D324A4}" srcOrd="11" destOrd="0" presId="urn:microsoft.com/office/officeart/2005/8/layout/list1"/>
    <dgm:cxn modelId="{A0377A69-3DDA-4904-9B8E-C88F37E521B2}" type="presParOf" srcId="{12FBBA7B-F540-4FF4-8C37-D51B4648120C}" destId="{BC4B8C1E-60AD-4E4E-8595-6B6EFC144486}" srcOrd="12" destOrd="0" presId="urn:microsoft.com/office/officeart/2005/8/layout/list1"/>
    <dgm:cxn modelId="{68EADAC2-1FB4-4088-AFD5-589F87CE78E0}" type="presParOf" srcId="{BC4B8C1E-60AD-4E4E-8595-6B6EFC144486}" destId="{12746F51-6FC6-42D0-9A7C-598253DD0C19}" srcOrd="0" destOrd="0" presId="urn:microsoft.com/office/officeart/2005/8/layout/list1"/>
    <dgm:cxn modelId="{516DBD01-F2A2-4F7F-BA4E-8C0BCD1BFC35}" type="presParOf" srcId="{BC4B8C1E-60AD-4E4E-8595-6B6EFC144486}" destId="{97958F31-195D-4FBE-A7C9-4BAAE13C971C}" srcOrd="1" destOrd="0" presId="urn:microsoft.com/office/officeart/2005/8/layout/list1"/>
    <dgm:cxn modelId="{C2695158-2F5C-443E-A600-1B90A794B7BD}" type="presParOf" srcId="{12FBBA7B-F540-4FF4-8C37-D51B4648120C}" destId="{1B555B7A-4014-4CD6-85D1-4F2EE0F26684}" srcOrd="13" destOrd="0" presId="urn:microsoft.com/office/officeart/2005/8/layout/list1"/>
    <dgm:cxn modelId="{2DD42FAA-5DF5-4AF0-AEC1-C4C0AF71A6E3}" type="presParOf" srcId="{12FBBA7B-F540-4FF4-8C37-D51B4648120C}" destId="{D2A9D108-8FCC-4FC9-B4A0-C321EC8E3A6B}" srcOrd="14" destOrd="0" presId="urn:microsoft.com/office/officeart/2005/8/layout/list1"/>
    <dgm:cxn modelId="{3D1F65AF-7153-4506-B2B1-EBC3F43A7BAC}" type="presParOf" srcId="{12FBBA7B-F540-4FF4-8C37-D51B4648120C}" destId="{7ED160A7-BF40-4039-8609-DBA7F39F80A2}" srcOrd="15" destOrd="0" presId="urn:microsoft.com/office/officeart/2005/8/layout/list1"/>
    <dgm:cxn modelId="{449BC31A-BEF9-4DCE-A1A5-109393FD46C0}" type="presParOf" srcId="{12FBBA7B-F540-4FF4-8C37-D51B4648120C}" destId="{8AF26B12-F550-413A-98F2-149921EDE8C2}" srcOrd="16" destOrd="0" presId="urn:microsoft.com/office/officeart/2005/8/layout/list1"/>
    <dgm:cxn modelId="{33ED1A1E-B328-4A87-ADDA-865A25535678}" type="presParOf" srcId="{8AF26B12-F550-413A-98F2-149921EDE8C2}" destId="{0BD79C50-26E3-4B3A-BFD9-59F8C164181F}" srcOrd="0" destOrd="0" presId="urn:microsoft.com/office/officeart/2005/8/layout/list1"/>
    <dgm:cxn modelId="{E7EFA25A-7949-4815-AEB1-C6A4F4F0C08A}" type="presParOf" srcId="{8AF26B12-F550-413A-98F2-149921EDE8C2}" destId="{8914590A-DE1A-4169-A5DB-9DAC5AB4590B}" srcOrd="1" destOrd="0" presId="urn:microsoft.com/office/officeart/2005/8/layout/list1"/>
    <dgm:cxn modelId="{9FAEFAA1-299D-4C4C-BBDC-89E135E67DAC}" type="presParOf" srcId="{12FBBA7B-F540-4FF4-8C37-D51B4648120C}" destId="{687226E0-A8D4-444C-86B2-ADA0CD1D8FBE}" srcOrd="17" destOrd="0" presId="urn:microsoft.com/office/officeart/2005/8/layout/list1"/>
    <dgm:cxn modelId="{2C280DD2-C67E-4280-ADAD-A411EB299850}" type="presParOf" srcId="{12FBBA7B-F540-4FF4-8C37-D51B4648120C}" destId="{E1A5DAFB-7FB4-4646-9AB4-EED16F542843}" srcOrd="18" destOrd="0" presId="urn:microsoft.com/office/officeart/2005/8/layout/list1"/>
    <dgm:cxn modelId="{D9E30D50-802D-4913-A616-24F9CA87AE6B}" type="presParOf" srcId="{12FBBA7B-F540-4FF4-8C37-D51B4648120C}" destId="{B16E928E-7A7A-4332-B0A8-B3F7A6C4D692}" srcOrd="19" destOrd="0" presId="urn:microsoft.com/office/officeart/2005/8/layout/list1"/>
    <dgm:cxn modelId="{03A902C9-78A7-4D66-9A37-B821D6ECC6DC}" type="presParOf" srcId="{12FBBA7B-F540-4FF4-8C37-D51B4648120C}" destId="{9C0DD2C1-4143-4726-BEBD-9AD77A04FB56}" srcOrd="20" destOrd="0" presId="urn:microsoft.com/office/officeart/2005/8/layout/list1"/>
    <dgm:cxn modelId="{68D5AFC0-0800-45E8-9274-9470048C98F3}" type="presParOf" srcId="{9C0DD2C1-4143-4726-BEBD-9AD77A04FB56}" destId="{625C2B87-9419-4B93-9A9F-C498FCAA4EF2}" srcOrd="0" destOrd="0" presId="urn:microsoft.com/office/officeart/2005/8/layout/list1"/>
    <dgm:cxn modelId="{8A9B694E-8F81-453B-8F8A-A36911667E45}" type="presParOf" srcId="{9C0DD2C1-4143-4726-BEBD-9AD77A04FB56}" destId="{A27A568C-46DD-4ED2-8643-4220DCFA7D29}" srcOrd="1" destOrd="0" presId="urn:microsoft.com/office/officeart/2005/8/layout/list1"/>
    <dgm:cxn modelId="{D2BC33BD-2D48-4D70-99FE-3500AF1B732D}" type="presParOf" srcId="{12FBBA7B-F540-4FF4-8C37-D51B4648120C}" destId="{110FEE84-FE3E-433D-911F-D08885D136B6}" srcOrd="21" destOrd="0" presId="urn:microsoft.com/office/officeart/2005/8/layout/list1"/>
    <dgm:cxn modelId="{D49D32C7-85F6-40D6-9A83-A81B76840F2A}" type="presParOf" srcId="{12FBBA7B-F540-4FF4-8C37-D51B4648120C}" destId="{E8788163-F20A-49CE-AFC0-A86938F5D85E}" srcOrd="2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37923F9-71C5-4256-88E2-278416AF5726}" type="doc">
      <dgm:prSet loTypeId="urn:microsoft.com/office/officeart/2005/8/layout/list1" loCatId="list" qsTypeId="urn:microsoft.com/office/officeart/2005/8/quickstyle/simple1#4" qsCatId="simple" csTypeId="urn:microsoft.com/office/officeart/2005/8/colors/accent1_2#5" csCatId="accent1" phldr="1"/>
      <dgm:spPr/>
      <dgm:t>
        <a:bodyPr/>
        <a:lstStyle/>
        <a:p>
          <a:endParaRPr lang="en-US"/>
        </a:p>
      </dgm:t>
    </dgm:pt>
    <dgm:pt modelId="{9853EC6F-826B-4D20-93A1-F7D1DC1B6048}">
      <dgm:prSet phldrT="[Tex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Cognitive-behavioral &amp; motivational tools </a:t>
          </a:r>
        </a:p>
      </dgm:t>
    </dgm:pt>
    <dgm:pt modelId="{E5202E1B-B117-4552-91BB-B15C9BB7F042}" type="parTrans" cxnId="{D401118F-F464-45C9-89DC-AC24AF80C71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2A18277-C69B-4097-B48F-4D8F9634DDBB}" type="sibTrans" cxnId="{D401118F-F464-45C9-89DC-AC24AF80C71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72BC97C-97E9-47B1-98BD-397537BC3D01}">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Secular, self-empowerment approach </a:t>
          </a:r>
        </a:p>
      </dgm:t>
    </dgm:pt>
    <dgm:pt modelId="{A74DB81B-58DA-48C4-9DE1-C1BBF5158928}" type="parTrans" cxnId="{B02B2B3D-A5C6-4BBE-8C16-00DEB80F266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F8421375-4C6C-4204-80EA-8AE81CF65731}" type="sibTrans" cxnId="{B02B2B3D-A5C6-4BBE-8C16-00DEB80F266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02FBBF6-C5D2-44E5-A3E7-461B46450A66}">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Managing urges &amp; problem-solving </a:t>
          </a:r>
        </a:p>
      </dgm:t>
    </dgm:pt>
    <dgm:pt modelId="{7B96A9F0-8F3D-471B-9405-4251267D0C79}" type="parTrans" cxnId="{B0F1D96A-E0E5-477A-936A-B219CCA849F9}">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558830E-115A-49DA-99A8-0C23579862C3}" type="sibTrans" cxnId="{B0F1D96A-E0E5-477A-936A-B219CCA849F9}">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08C0942A-A61B-4277-8D93-60F8DCE811B3}">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Discussion-based mutual support </a:t>
          </a:r>
        </a:p>
      </dgm:t>
    </dgm:pt>
    <dgm:pt modelId="{14525822-5586-411F-99BB-C6B8FC13DF57}" type="parTrans" cxnId="{C961C7FF-CB58-4987-866D-1A1DDAF323E7}">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F5781943-2503-49F9-8991-3DC4199C30E1}" type="sibTrans" cxnId="{C961C7FF-CB58-4987-866D-1A1DDAF323E7}">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1564FBF-1FB5-404C-BA41-B96E58D52307}">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Focus on building self-efficacy</a:t>
          </a:r>
        </a:p>
      </dgm:t>
    </dgm:pt>
    <dgm:pt modelId="{ECB1F43E-FAB6-4198-A5E1-70295EB0DF78}" type="parTrans" cxnId="{EABCB903-F2D4-44AD-9792-510A9D71064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B41F159-4885-4E66-96CC-F78BE4E3042E}" type="sibTrans" cxnId="{EABCB903-F2D4-44AD-9792-510A9D71064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2FBBA7B-F540-4FF4-8C37-D51B4648120C}" type="pres">
      <dgm:prSet presAssocID="{B37923F9-71C5-4256-88E2-278416AF5726}" presName="linear" presStyleCnt="0">
        <dgm:presLayoutVars>
          <dgm:dir/>
          <dgm:animLvl val="lvl"/>
          <dgm:resizeHandles val="exact"/>
        </dgm:presLayoutVars>
      </dgm:prSet>
      <dgm:spPr/>
    </dgm:pt>
    <dgm:pt modelId="{25C2EA16-C5CD-41B9-93BA-541088DFCDB6}" type="pres">
      <dgm:prSet presAssocID="{9853EC6F-826B-4D20-93A1-F7D1DC1B6048}" presName="parentLin" presStyleCnt="0"/>
      <dgm:spPr/>
    </dgm:pt>
    <dgm:pt modelId="{11729BF8-9A60-490E-A40B-6C1BF8683F9D}" type="pres">
      <dgm:prSet presAssocID="{9853EC6F-826B-4D20-93A1-F7D1DC1B6048}" presName="parentLeftMargin" presStyleLbl="node1" presStyleIdx="0" presStyleCnt="5"/>
      <dgm:spPr/>
    </dgm:pt>
    <dgm:pt modelId="{0048840D-BB68-4539-A107-C3BB58E9C0BB}" type="pres">
      <dgm:prSet presAssocID="{9853EC6F-826B-4D20-93A1-F7D1DC1B6048}" presName="parentText" presStyleLbl="node1" presStyleIdx="0" presStyleCnt="5">
        <dgm:presLayoutVars>
          <dgm:chMax val="0"/>
          <dgm:bulletEnabled val="1"/>
        </dgm:presLayoutVars>
      </dgm:prSet>
      <dgm:spPr/>
    </dgm:pt>
    <dgm:pt modelId="{957910AA-FB3A-473A-9DA9-D9D169B453A0}" type="pres">
      <dgm:prSet presAssocID="{9853EC6F-826B-4D20-93A1-F7D1DC1B6048}" presName="negativeSpace" presStyleCnt="0"/>
      <dgm:spPr/>
    </dgm:pt>
    <dgm:pt modelId="{ED874780-166C-47F6-8368-DC8346F99FB4}" type="pres">
      <dgm:prSet presAssocID="{9853EC6F-826B-4D20-93A1-F7D1DC1B6048}" presName="childText" presStyleLbl="conFgAcc1" presStyleIdx="0" presStyleCnt="5">
        <dgm:presLayoutVars>
          <dgm:bulletEnabled val="1"/>
        </dgm:presLayoutVars>
      </dgm:prSet>
      <dgm:spPr/>
    </dgm:pt>
    <dgm:pt modelId="{5AF3BA59-52E1-48B7-8268-EE7CE30ABD38}" type="pres">
      <dgm:prSet presAssocID="{12A18277-C69B-4097-B48F-4D8F9634DDBB}" presName="spaceBetweenRectangles" presStyleCnt="0"/>
      <dgm:spPr/>
    </dgm:pt>
    <dgm:pt modelId="{E0E10CBC-E3F7-48D0-ADC5-DA301ED0A517}" type="pres">
      <dgm:prSet presAssocID="{372BC97C-97E9-47B1-98BD-397537BC3D01}" presName="parentLin" presStyleCnt="0"/>
      <dgm:spPr/>
    </dgm:pt>
    <dgm:pt modelId="{0BDB2DF1-1DEA-49C5-9A38-99060B403B0B}" type="pres">
      <dgm:prSet presAssocID="{372BC97C-97E9-47B1-98BD-397537BC3D01}" presName="parentLeftMargin" presStyleLbl="node1" presStyleIdx="0" presStyleCnt="5"/>
      <dgm:spPr/>
    </dgm:pt>
    <dgm:pt modelId="{E852DF38-40F5-4591-88C2-F840ABA8826E}" type="pres">
      <dgm:prSet presAssocID="{372BC97C-97E9-47B1-98BD-397537BC3D01}" presName="parentText" presStyleLbl="node1" presStyleIdx="1" presStyleCnt="5">
        <dgm:presLayoutVars>
          <dgm:chMax val="0"/>
          <dgm:bulletEnabled val="1"/>
        </dgm:presLayoutVars>
      </dgm:prSet>
      <dgm:spPr/>
    </dgm:pt>
    <dgm:pt modelId="{82A3179B-4B17-4D10-8DE7-5C1FE711C966}" type="pres">
      <dgm:prSet presAssocID="{372BC97C-97E9-47B1-98BD-397537BC3D01}" presName="negativeSpace" presStyleCnt="0"/>
      <dgm:spPr/>
    </dgm:pt>
    <dgm:pt modelId="{54ED497F-34DA-4DD3-97D4-940BA98D87DB}" type="pres">
      <dgm:prSet presAssocID="{372BC97C-97E9-47B1-98BD-397537BC3D01}" presName="childText" presStyleLbl="conFgAcc1" presStyleIdx="1" presStyleCnt="5">
        <dgm:presLayoutVars>
          <dgm:bulletEnabled val="1"/>
        </dgm:presLayoutVars>
      </dgm:prSet>
      <dgm:spPr/>
    </dgm:pt>
    <dgm:pt modelId="{C6814F68-6E10-40E3-A94F-CAACD9E0CA35}" type="pres">
      <dgm:prSet presAssocID="{F8421375-4C6C-4204-80EA-8AE81CF65731}" presName="spaceBetweenRectangles" presStyleCnt="0"/>
      <dgm:spPr/>
    </dgm:pt>
    <dgm:pt modelId="{7EDF7009-6E2F-47E1-BFF4-618AF0C5D57F}" type="pres">
      <dgm:prSet presAssocID="{102FBBF6-C5D2-44E5-A3E7-461B46450A66}" presName="parentLin" presStyleCnt="0"/>
      <dgm:spPr/>
    </dgm:pt>
    <dgm:pt modelId="{52EC03D9-1F40-4119-B3B3-507B835050CA}" type="pres">
      <dgm:prSet presAssocID="{102FBBF6-C5D2-44E5-A3E7-461B46450A66}" presName="parentLeftMargin" presStyleLbl="node1" presStyleIdx="1" presStyleCnt="5"/>
      <dgm:spPr/>
    </dgm:pt>
    <dgm:pt modelId="{EDCC75F1-8CBD-41CE-B8C0-9F1F3C9AF778}" type="pres">
      <dgm:prSet presAssocID="{102FBBF6-C5D2-44E5-A3E7-461B46450A66}" presName="parentText" presStyleLbl="node1" presStyleIdx="2" presStyleCnt="5">
        <dgm:presLayoutVars>
          <dgm:chMax val="0"/>
          <dgm:bulletEnabled val="1"/>
        </dgm:presLayoutVars>
      </dgm:prSet>
      <dgm:spPr/>
    </dgm:pt>
    <dgm:pt modelId="{74404C0C-43CD-4455-B1E9-1B2562884DE7}" type="pres">
      <dgm:prSet presAssocID="{102FBBF6-C5D2-44E5-A3E7-461B46450A66}" presName="negativeSpace" presStyleCnt="0"/>
      <dgm:spPr/>
    </dgm:pt>
    <dgm:pt modelId="{FBB172BF-AAF2-4DA6-A223-735348A8C076}" type="pres">
      <dgm:prSet presAssocID="{102FBBF6-C5D2-44E5-A3E7-461B46450A66}" presName="childText" presStyleLbl="conFgAcc1" presStyleIdx="2" presStyleCnt="5">
        <dgm:presLayoutVars>
          <dgm:bulletEnabled val="1"/>
        </dgm:presLayoutVars>
      </dgm:prSet>
      <dgm:spPr/>
    </dgm:pt>
    <dgm:pt modelId="{077A3B1F-7DFB-4D33-A527-103CC5EBF7DA}" type="pres">
      <dgm:prSet presAssocID="{D558830E-115A-49DA-99A8-0C23579862C3}" presName="spaceBetweenRectangles" presStyleCnt="0"/>
      <dgm:spPr/>
    </dgm:pt>
    <dgm:pt modelId="{9D723276-7E61-4D69-8588-FCFEB273AEE4}" type="pres">
      <dgm:prSet presAssocID="{08C0942A-A61B-4277-8D93-60F8DCE811B3}" presName="parentLin" presStyleCnt="0"/>
      <dgm:spPr/>
    </dgm:pt>
    <dgm:pt modelId="{B1ECAD11-43AB-4201-80C2-D87A569B331F}" type="pres">
      <dgm:prSet presAssocID="{08C0942A-A61B-4277-8D93-60F8DCE811B3}" presName="parentLeftMargin" presStyleLbl="node1" presStyleIdx="2" presStyleCnt="5"/>
      <dgm:spPr/>
    </dgm:pt>
    <dgm:pt modelId="{13161C9F-CCA1-4019-9F88-3DB5D7B5540E}" type="pres">
      <dgm:prSet presAssocID="{08C0942A-A61B-4277-8D93-60F8DCE811B3}" presName="parentText" presStyleLbl="node1" presStyleIdx="3" presStyleCnt="5">
        <dgm:presLayoutVars>
          <dgm:chMax val="0"/>
          <dgm:bulletEnabled val="1"/>
        </dgm:presLayoutVars>
      </dgm:prSet>
      <dgm:spPr/>
    </dgm:pt>
    <dgm:pt modelId="{D48729A4-0604-4C70-AD5A-20E41C9339C6}" type="pres">
      <dgm:prSet presAssocID="{08C0942A-A61B-4277-8D93-60F8DCE811B3}" presName="negativeSpace" presStyleCnt="0"/>
      <dgm:spPr/>
    </dgm:pt>
    <dgm:pt modelId="{5787F399-DC8E-4AC9-9226-FBA907D3F45E}" type="pres">
      <dgm:prSet presAssocID="{08C0942A-A61B-4277-8D93-60F8DCE811B3}" presName="childText" presStyleLbl="conFgAcc1" presStyleIdx="3" presStyleCnt="5">
        <dgm:presLayoutVars>
          <dgm:bulletEnabled val="1"/>
        </dgm:presLayoutVars>
      </dgm:prSet>
      <dgm:spPr/>
    </dgm:pt>
    <dgm:pt modelId="{CC678883-C627-4EEC-ADC0-041CDF0A44F2}" type="pres">
      <dgm:prSet presAssocID="{F5781943-2503-49F9-8991-3DC4199C30E1}" presName="spaceBetweenRectangles" presStyleCnt="0"/>
      <dgm:spPr/>
    </dgm:pt>
    <dgm:pt modelId="{2AD1AB02-6869-4782-9E09-A51E8C6D9AF2}" type="pres">
      <dgm:prSet presAssocID="{31564FBF-1FB5-404C-BA41-B96E58D52307}" presName="parentLin" presStyleCnt="0"/>
      <dgm:spPr/>
    </dgm:pt>
    <dgm:pt modelId="{0A113BFE-74DD-4C80-AB94-C92AF8E96F98}" type="pres">
      <dgm:prSet presAssocID="{31564FBF-1FB5-404C-BA41-B96E58D52307}" presName="parentLeftMargin" presStyleLbl="node1" presStyleIdx="3" presStyleCnt="5"/>
      <dgm:spPr/>
    </dgm:pt>
    <dgm:pt modelId="{FA3A8EA4-068B-4698-84F1-613E78C77A80}" type="pres">
      <dgm:prSet presAssocID="{31564FBF-1FB5-404C-BA41-B96E58D52307}" presName="parentText" presStyleLbl="node1" presStyleIdx="4" presStyleCnt="5">
        <dgm:presLayoutVars>
          <dgm:chMax val="0"/>
          <dgm:bulletEnabled val="1"/>
        </dgm:presLayoutVars>
      </dgm:prSet>
      <dgm:spPr/>
    </dgm:pt>
    <dgm:pt modelId="{BF923C1E-9969-4C15-B3CB-53737CA41C9F}" type="pres">
      <dgm:prSet presAssocID="{31564FBF-1FB5-404C-BA41-B96E58D52307}" presName="negativeSpace" presStyleCnt="0"/>
      <dgm:spPr/>
    </dgm:pt>
    <dgm:pt modelId="{2F1DB6D3-39F0-496C-9D76-7B7EC5496598}" type="pres">
      <dgm:prSet presAssocID="{31564FBF-1FB5-404C-BA41-B96E58D52307}" presName="childText" presStyleLbl="conFgAcc1" presStyleIdx="4" presStyleCnt="5">
        <dgm:presLayoutVars>
          <dgm:bulletEnabled val="1"/>
        </dgm:presLayoutVars>
      </dgm:prSet>
      <dgm:spPr/>
    </dgm:pt>
  </dgm:ptLst>
  <dgm:cxnLst>
    <dgm:cxn modelId="{EABCB903-F2D4-44AD-9792-510A9D710646}" srcId="{B37923F9-71C5-4256-88E2-278416AF5726}" destId="{31564FBF-1FB5-404C-BA41-B96E58D52307}" srcOrd="4" destOrd="0" parTransId="{ECB1F43E-FAB6-4198-A5E1-70295EB0DF78}" sibTransId="{7B41F159-4885-4E66-96CC-F78BE4E3042E}"/>
    <dgm:cxn modelId="{25BCF10B-5CF4-4EE4-8C8A-AE7828476332}" type="presOf" srcId="{102FBBF6-C5D2-44E5-A3E7-461B46450A66}" destId="{52EC03D9-1F40-4119-B3B3-507B835050CA}" srcOrd="0" destOrd="0" presId="urn:microsoft.com/office/officeart/2005/8/layout/list1"/>
    <dgm:cxn modelId="{7E886625-0895-479C-9DE2-44FE2C50F311}" type="presOf" srcId="{372BC97C-97E9-47B1-98BD-397537BC3D01}" destId="{0BDB2DF1-1DEA-49C5-9A38-99060B403B0B}" srcOrd="0" destOrd="0" presId="urn:microsoft.com/office/officeart/2005/8/layout/list1"/>
    <dgm:cxn modelId="{3971A52E-EFA5-41F0-B55C-D2C215EB4148}" type="presOf" srcId="{102FBBF6-C5D2-44E5-A3E7-461B46450A66}" destId="{EDCC75F1-8CBD-41CE-B8C0-9F1F3C9AF778}" srcOrd="1" destOrd="0" presId="urn:microsoft.com/office/officeart/2005/8/layout/list1"/>
    <dgm:cxn modelId="{7E965B32-B69C-4D74-9108-0F96946560C2}" type="presOf" srcId="{08C0942A-A61B-4277-8D93-60F8DCE811B3}" destId="{B1ECAD11-43AB-4201-80C2-D87A569B331F}" srcOrd="0" destOrd="0" presId="urn:microsoft.com/office/officeart/2005/8/layout/list1"/>
    <dgm:cxn modelId="{BD87E837-0E0A-49C2-8251-88D8B5FE69C1}" type="presOf" srcId="{372BC97C-97E9-47B1-98BD-397537BC3D01}" destId="{E852DF38-40F5-4591-88C2-F840ABA8826E}" srcOrd="1" destOrd="0" presId="urn:microsoft.com/office/officeart/2005/8/layout/list1"/>
    <dgm:cxn modelId="{B02B2B3D-A5C6-4BBE-8C16-00DEB80F2664}" srcId="{B37923F9-71C5-4256-88E2-278416AF5726}" destId="{372BC97C-97E9-47B1-98BD-397537BC3D01}" srcOrd="1" destOrd="0" parTransId="{A74DB81B-58DA-48C4-9DE1-C1BBF5158928}" sibTransId="{F8421375-4C6C-4204-80EA-8AE81CF65731}"/>
    <dgm:cxn modelId="{7EC5C740-45D3-41DA-B0B8-763B06A7B424}" type="presOf" srcId="{08C0942A-A61B-4277-8D93-60F8DCE811B3}" destId="{13161C9F-CCA1-4019-9F88-3DB5D7B5540E}" srcOrd="1" destOrd="0" presId="urn:microsoft.com/office/officeart/2005/8/layout/list1"/>
    <dgm:cxn modelId="{B4E6F75F-45E6-49B3-A42F-9F20D12A476E}" type="presOf" srcId="{31564FBF-1FB5-404C-BA41-B96E58D52307}" destId="{FA3A8EA4-068B-4698-84F1-613E78C77A80}" srcOrd="1" destOrd="0" presId="urn:microsoft.com/office/officeart/2005/8/layout/list1"/>
    <dgm:cxn modelId="{B0F1D96A-E0E5-477A-936A-B219CCA849F9}" srcId="{B37923F9-71C5-4256-88E2-278416AF5726}" destId="{102FBBF6-C5D2-44E5-A3E7-461B46450A66}" srcOrd="2" destOrd="0" parTransId="{7B96A9F0-8F3D-471B-9405-4251267D0C79}" sibTransId="{D558830E-115A-49DA-99A8-0C23579862C3}"/>
    <dgm:cxn modelId="{35D30B54-3397-44DE-A6D8-98ACBB4C5180}" type="presOf" srcId="{B37923F9-71C5-4256-88E2-278416AF5726}" destId="{12FBBA7B-F540-4FF4-8C37-D51B4648120C}" srcOrd="0" destOrd="0" presId="urn:microsoft.com/office/officeart/2005/8/layout/list1"/>
    <dgm:cxn modelId="{5D503455-1A66-40B6-8E76-3A733C2690AC}" type="presOf" srcId="{31564FBF-1FB5-404C-BA41-B96E58D52307}" destId="{0A113BFE-74DD-4C80-AB94-C92AF8E96F98}" srcOrd="0" destOrd="0" presId="urn:microsoft.com/office/officeart/2005/8/layout/list1"/>
    <dgm:cxn modelId="{02987381-1A31-4589-B57A-979F750ED564}" type="presOf" srcId="{9853EC6F-826B-4D20-93A1-F7D1DC1B6048}" destId="{0048840D-BB68-4539-A107-C3BB58E9C0BB}" srcOrd="1" destOrd="0" presId="urn:microsoft.com/office/officeart/2005/8/layout/list1"/>
    <dgm:cxn modelId="{99CD498A-166C-43F9-A06D-16B79B876945}" type="presOf" srcId="{9853EC6F-826B-4D20-93A1-F7D1DC1B6048}" destId="{11729BF8-9A60-490E-A40B-6C1BF8683F9D}" srcOrd="0" destOrd="0" presId="urn:microsoft.com/office/officeart/2005/8/layout/list1"/>
    <dgm:cxn modelId="{D401118F-F464-45C9-89DC-AC24AF80C714}" srcId="{B37923F9-71C5-4256-88E2-278416AF5726}" destId="{9853EC6F-826B-4D20-93A1-F7D1DC1B6048}" srcOrd="0" destOrd="0" parTransId="{E5202E1B-B117-4552-91BB-B15C9BB7F042}" sibTransId="{12A18277-C69B-4097-B48F-4D8F9634DDBB}"/>
    <dgm:cxn modelId="{C961C7FF-CB58-4987-866D-1A1DDAF323E7}" srcId="{B37923F9-71C5-4256-88E2-278416AF5726}" destId="{08C0942A-A61B-4277-8D93-60F8DCE811B3}" srcOrd="3" destOrd="0" parTransId="{14525822-5586-411F-99BB-C6B8FC13DF57}" sibTransId="{F5781943-2503-49F9-8991-3DC4199C30E1}"/>
    <dgm:cxn modelId="{6EA6CC86-E94D-4834-959B-7EC8B82823D4}" type="presParOf" srcId="{12FBBA7B-F540-4FF4-8C37-D51B4648120C}" destId="{25C2EA16-C5CD-41B9-93BA-541088DFCDB6}" srcOrd="0" destOrd="0" presId="urn:microsoft.com/office/officeart/2005/8/layout/list1"/>
    <dgm:cxn modelId="{0890962C-FD55-4160-9C23-040F64C5EE6F}" type="presParOf" srcId="{25C2EA16-C5CD-41B9-93BA-541088DFCDB6}" destId="{11729BF8-9A60-490E-A40B-6C1BF8683F9D}" srcOrd="0" destOrd="0" presId="urn:microsoft.com/office/officeart/2005/8/layout/list1"/>
    <dgm:cxn modelId="{54F8CC84-47A2-4B20-8467-F22ADBC192A7}" type="presParOf" srcId="{25C2EA16-C5CD-41B9-93BA-541088DFCDB6}" destId="{0048840D-BB68-4539-A107-C3BB58E9C0BB}" srcOrd="1" destOrd="0" presId="urn:microsoft.com/office/officeart/2005/8/layout/list1"/>
    <dgm:cxn modelId="{52239590-BC8D-490B-ABB2-ABB326E6EA79}" type="presParOf" srcId="{12FBBA7B-F540-4FF4-8C37-D51B4648120C}" destId="{957910AA-FB3A-473A-9DA9-D9D169B453A0}" srcOrd="1" destOrd="0" presId="urn:microsoft.com/office/officeart/2005/8/layout/list1"/>
    <dgm:cxn modelId="{AACDB197-B0AA-48F2-A066-5A7058BB2B8F}" type="presParOf" srcId="{12FBBA7B-F540-4FF4-8C37-D51B4648120C}" destId="{ED874780-166C-47F6-8368-DC8346F99FB4}" srcOrd="2" destOrd="0" presId="urn:microsoft.com/office/officeart/2005/8/layout/list1"/>
    <dgm:cxn modelId="{D049C390-90C3-46C2-84E1-5CF96BF585DA}" type="presParOf" srcId="{12FBBA7B-F540-4FF4-8C37-D51B4648120C}" destId="{5AF3BA59-52E1-48B7-8268-EE7CE30ABD38}" srcOrd="3" destOrd="0" presId="urn:microsoft.com/office/officeart/2005/8/layout/list1"/>
    <dgm:cxn modelId="{E8C8C2AA-7F20-45FC-A0C3-B64310E3109A}" type="presParOf" srcId="{12FBBA7B-F540-4FF4-8C37-D51B4648120C}" destId="{E0E10CBC-E3F7-48D0-ADC5-DA301ED0A517}" srcOrd="4" destOrd="0" presId="urn:microsoft.com/office/officeart/2005/8/layout/list1"/>
    <dgm:cxn modelId="{C0F0EC5A-93B2-4364-B888-A3BD9E56A24D}" type="presParOf" srcId="{E0E10CBC-E3F7-48D0-ADC5-DA301ED0A517}" destId="{0BDB2DF1-1DEA-49C5-9A38-99060B403B0B}" srcOrd="0" destOrd="0" presId="urn:microsoft.com/office/officeart/2005/8/layout/list1"/>
    <dgm:cxn modelId="{26BD0EAF-D50C-48CA-B81B-7306FAD34670}" type="presParOf" srcId="{E0E10CBC-E3F7-48D0-ADC5-DA301ED0A517}" destId="{E852DF38-40F5-4591-88C2-F840ABA8826E}" srcOrd="1" destOrd="0" presId="urn:microsoft.com/office/officeart/2005/8/layout/list1"/>
    <dgm:cxn modelId="{BACB871E-8CFE-4F0C-9968-1D1F63F16BD1}" type="presParOf" srcId="{12FBBA7B-F540-4FF4-8C37-D51B4648120C}" destId="{82A3179B-4B17-4D10-8DE7-5C1FE711C966}" srcOrd="5" destOrd="0" presId="urn:microsoft.com/office/officeart/2005/8/layout/list1"/>
    <dgm:cxn modelId="{06317BC7-EB39-4BA1-9D25-11E2DB86A75E}" type="presParOf" srcId="{12FBBA7B-F540-4FF4-8C37-D51B4648120C}" destId="{54ED497F-34DA-4DD3-97D4-940BA98D87DB}" srcOrd="6" destOrd="0" presId="urn:microsoft.com/office/officeart/2005/8/layout/list1"/>
    <dgm:cxn modelId="{BF5258F0-8285-4359-8B02-CE31877C0057}" type="presParOf" srcId="{12FBBA7B-F540-4FF4-8C37-D51B4648120C}" destId="{C6814F68-6E10-40E3-A94F-CAACD9E0CA35}" srcOrd="7" destOrd="0" presId="urn:microsoft.com/office/officeart/2005/8/layout/list1"/>
    <dgm:cxn modelId="{9DDDB874-41F0-48C5-BD0A-B2E250E9425E}" type="presParOf" srcId="{12FBBA7B-F540-4FF4-8C37-D51B4648120C}" destId="{7EDF7009-6E2F-47E1-BFF4-618AF0C5D57F}" srcOrd="8" destOrd="0" presId="urn:microsoft.com/office/officeart/2005/8/layout/list1"/>
    <dgm:cxn modelId="{D48AA032-7624-49BC-AA4C-03852468664E}" type="presParOf" srcId="{7EDF7009-6E2F-47E1-BFF4-618AF0C5D57F}" destId="{52EC03D9-1F40-4119-B3B3-507B835050CA}" srcOrd="0" destOrd="0" presId="urn:microsoft.com/office/officeart/2005/8/layout/list1"/>
    <dgm:cxn modelId="{16C1B042-96EF-4771-856C-AA66BDD2D962}" type="presParOf" srcId="{7EDF7009-6E2F-47E1-BFF4-618AF0C5D57F}" destId="{EDCC75F1-8CBD-41CE-B8C0-9F1F3C9AF778}" srcOrd="1" destOrd="0" presId="urn:microsoft.com/office/officeart/2005/8/layout/list1"/>
    <dgm:cxn modelId="{C345F9E1-506C-4716-BD90-0D7D082D5553}" type="presParOf" srcId="{12FBBA7B-F540-4FF4-8C37-D51B4648120C}" destId="{74404C0C-43CD-4455-B1E9-1B2562884DE7}" srcOrd="9" destOrd="0" presId="urn:microsoft.com/office/officeart/2005/8/layout/list1"/>
    <dgm:cxn modelId="{3D157E90-75E0-4AB4-AC3D-59297007D17C}" type="presParOf" srcId="{12FBBA7B-F540-4FF4-8C37-D51B4648120C}" destId="{FBB172BF-AAF2-4DA6-A223-735348A8C076}" srcOrd="10" destOrd="0" presId="urn:microsoft.com/office/officeart/2005/8/layout/list1"/>
    <dgm:cxn modelId="{20831D49-6A8C-4599-BC87-816400365D83}" type="presParOf" srcId="{12FBBA7B-F540-4FF4-8C37-D51B4648120C}" destId="{077A3B1F-7DFB-4D33-A527-103CC5EBF7DA}" srcOrd="11" destOrd="0" presId="urn:microsoft.com/office/officeart/2005/8/layout/list1"/>
    <dgm:cxn modelId="{F74FB0BC-89CC-4FB1-A2D1-9CA1FC4140C6}" type="presParOf" srcId="{12FBBA7B-F540-4FF4-8C37-D51B4648120C}" destId="{9D723276-7E61-4D69-8588-FCFEB273AEE4}" srcOrd="12" destOrd="0" presId="urn:microsoft.com/office/officeart/2005/8/layout/list1"/>
    <dgm:cxn modelId="{A9832C6C-5AAD-4877-8204-250081BF2084}" type="presParOf" srcId="{9D723276-7E61-4D69-8588-FCFEB273AEE4}" destId="{B1ECAD11-43AB-4201-80C2-D87A569B331F}" srcOrd="0" destOrd="0" presId="urn:microsoft.com/office/officeart/2005/8/layout/list1"/>
    <dgm:cxn modelId="{B6A56973-8636-4354-A7E7-D6BFE756400A}" type="presParOf" srcId="{9D723276-7E61-4D69-8588-FCFEB273AEE4}" destId="{13161C9F-CCA1-4019-9F88-3DB5D7B5540E}" srcOrd="1" destOrd="0" presId="urn:microsoft.com/office/officeart/2005/8/layout/list1"/>
    <dgm:cxn modelId="{22F2D491-52C0-4828-BDFA-D51F9E77594C}" type="presParOf" srcId="{12FBBA7B-F540-4FF4-8C37-D51B4648120C}" destId="{D48729A4-0604-4C70-AD5A-20E41C9339C6}" srcOrd="13" destOrd="0" presId="urn:microsoft.com/office/officeart/2005/8/layout/list1"/>
    <dgm:cxn modelId="{99B83852-07EE-4CBC-B33F-AB41E01F7E06}" type="presParOf" srcId="{12FBBA7B-F540-4FF4-8C37-D51B4648120C}" destId="{5787F399-DC8E-4AC9-9226-FBA907D3F45E}" srcOrd="14" destOrd="0" presId="urn:microsoft.com/office/officeart/2005/8/layout/list1"/>
    <dgm:cxn modelId="{483F074F-C460-4489-89CA-8E9AB1614138}" type="presParOf" srcId="{12FBBA7B-F540-4FF4-8C37-D51B4648120C}" destId="{CC678883-C627-4EEC-ADC0-041CDF0A44F2}" srcOrd="15" destOrd="0" presId="urn:microsoft.com/office/officeart/2005/8/layout/list1"/>
    <dgm:cxn modelId="{C4650656-8B03-42CA-ADDB-A34500424CFA}" type="presParOf" srcId="{12FBBA7B-F540-4FF4-8C37-D51B4648120C}" destId="{2AD1AB02-6869-4782-9E09-A51E8C6D9AF2}" srcOrd="16" destOrd="0" presId="urn:microsoft.com/office/officeart/2005/8/layout/list1"/>
    <dgm:cxn modelId="{56963C60-471B-4EC8-B54A-A6AD719010E1}" type="presParOf" srcId="{2AD1AB02-6869-4782-9E09-A51E8C6D9AF2}" destId="{0A113BFE-74DD-4C80-AB94-C92AF8E96F98}" srcOrd="0" destOrd="0" presId="urn:microsoft.com/office/officeart/2005/8/layout/list1"/>
    <dgm:cxn modelId="{EBBB4CE4-7720-474C-B1AC-CC7838BB3FA1}" type="presParOf" srcId="{2AD1AB02-6869-4782-9E09-A51E8C6D9AF2}" destId="{FA3A8EA4-068B-4698-84F1-613E78C77A80}" srcOrd="1" destOrd="0" presId="urn:microsoft.com/office/officeart/2005/8/layout/list1"/>
    <dgm:cxn modelId="{6ECABB3E-4148-4630-B3A2-70146CFF1D83}" type="presParOf" srcId="{12FBBA7B-F540-4FF4-8C37-D51B4648120C}" destId="{BF923C1E-9969-4C15-B3CB-53737CA41C9F}" srcOrd="17" destOrd="0" presId="urn:microsoft.com/office/officeart/2005/8/layout/list1"/>
    <dgm:cxn modelId="{6AF0976F-5E94-4463-AD3C-7E8EC5FB0546}" type="presParOf" srcId="{12FBBA7B-F540-4FF4-8C37-D51B4648120C}" destId="{2F1DB6D3-39F0-496C-9D76-7B7EC5496598}"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37923F9-71C5-4256-88E2-278416AF5726}" type="doc">
      <dgm:prSet loTypeId="urn:microsoft.com/office/officeart/2005/8/layout/list1" loCatId="list" qsTypeId="urn:microsoft.com/office/officeart/2005/8/quickstyle/simple1#5" qsCatId="simple" csTypeId="urn:microsoft.com/office/officeart/2005/8/colors/accent1_2#6" csCatId="accent1" phldr="1"/>
      <dgm:spPr/>
      <dgm:t>
        <a:bodyPr/>
        <a:lstStyle/>
        <a:p>
          <a:endParaRPr lang="en-US"/>
        </a:p>
      </dgm:t>
    </dgm:pt>
    <dgm:pt modelId="{9853EC6F-826B-4D20-93A1-F7D1DC1B6048}">
      <dgm:prSet phldrT="[Text]" custT="1"/>
      <dgm:spPr/>
      <dgm:t>
        <a:bodyPr/>
        <a:lstStyle/>
        <a:p>
          <a:pPr>
            <a:buFont typeface="Arial" panose="020B0604020202020204" pitchFamily="34" charset="0"/>
            <a:buChar char="•"/>
          </a:pPr>
          <a:r>
            <a:rPr lang="en-US" sz="2000" b="0">
              <a:latin typeface="Calibri" panose="020F0502020204030204" pitchFamily="34" charset="0"/>
              <a:ea typeface="Calibri" panose="020F0502020204030204" pitchFamily="34" charset="0"/>
              <a:cs typeface="Calibri" panose="020F0502020204030204" pitchFamily="34" charset="0"/>
            </a:rPr>
            <a:t>Faith tradition integrated with recovery </a:t>
          </a:r>
        </a:p>
      </dgm:t>
    </dgm:pt>
    <dgm:pt modelId="{E5202E1B-B117-4552-91BB-B15C9BB7F042}" type="parTrans" cxnId="{D401118F-F464-45C9-89DC-AC24AF80C71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2A18277-C69B-4097-B48F-4D8F9634DDBB}" type="sibTrans" cxnId="{D401118F-F464-45C9-89DC-AC24AF80C71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4AE2EE1-4A25-47FC-9DAE-955CA8CECB11}">
      <dgm:prSet custT="1"/>
      <dgm:spPr/>
      <dgm:t>
        <a:bodyPr/>
        <a:lstStyle/>
        <a:p>
          <a:pPr>
            <a:buFont typeface="Arial" panose="020B0604020202020204" pitchFamily="34" charset="0"/>
            <a:buChar char="•"/>
          </a:pPr>
          <a:r>
            <a:rPr lang="en-US" sz="2000" b="0">
              <a:latin typeface="Calibri" panose="020F0502020204030204" pitchFamily="34" charset="0"/>
              <a:ea typeface="Calibri" panose="020F0502020204030204" pitchFamily="34" charset="0"/>
              <a:cs typeface="Calibri" panose="020F0502020204030204" pitchFamily="34" charset="0"/>
            </a:rPr>
            <a:t>Spiritual practices &amp; growth </a:t>
          </a:r>
        </a:p>
      </dgm:t>
    </dgm:pt>
    <dgm:pt modelId="{7F7A67A5-9EC0-47ED-82C0-EC0F35C76EDC}" type="parTrans" cxnId="{D84E3573-DC48-445F-9561-F7A1E89719DF}">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5001219-7FCA-4A75-90FA-6D5D2B6485BA}" type="sibTrans" cxnId="{D84E3573-DC48-445F-9561-F7A1E89719DF}">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777D216-E961-4E70-867D-1546B7473035}">
      <dgm:prSet custT="1"/>
      <dgm:spPr/>
      <dgm:t>
        <a:bodyPr/>
        <a:lstStyle/>
        <a:p>
          <a:pPr>
            <a:buFont typeface="Arial" panose="020B0604020202020204" pitchFamily="34" charset="0"/>
            <a:buChar char="•"/>
          </a:pPr>
          <a:r>
            <a:rPr lang="en-US" sz="2000" b="0">
              <a:latin typeface="Calibri" panose="020F0502020204030204" pitchFamily="34" charset="0"/>
              <a:ea typeface="Calibri" panose="020F0502020204030204" pitchFamily="34" charset="0"/>
              <a:cs typeface="Calibri" panose="020F0502020204030204" pitchFamily="34" charset="0"/>
            </a:rPr>
            <a:t>Faith community &amp; connection </a:t>
          </a:r>
        </a:p>
      </dgm:t>
    </dgm:pt>
    <dgm:pt modelId="{5E427C56-F737-4E5E-A85A-3132A0A0CF9B}" type="parTrans" cxnId="{4E8A52C8-5E59-4F84-8717-4FC37558A3ED}">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5CE42FE5-577F-437C-94FA-13D86FC4B815}" type="sibTrans" cxnId="{4E8A52C8-5E59-4F84-8717-4FC37558A3ED}">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ADA5B607-4DC4-490A-AB54-655643467105}">
      <dgm:prSet custT="1"/>
      <dgm:spPr/>
      <dgm:t>
        <a:bodyPr/>
        <a:lstStyle/>
        <a:p>
          <a:pPr>
            <a:buFont typeface="Arial" panose="020B0604020202020204" pitchFamily="34" charset="0"/>
            <a:buChar char="•"/>
          </a:pPr>
          <a:r>
            <a:rPr lang="en-US" sz="2000" b="0">
              <a:latin typeface="Calibri" panose="020F0502020204030204" pitchFamily="34" charset="0"/>
              <a:ea typeface="Calibri" panose="020F0502020204030204" pitchFamily="34" charset="0"/>
              <a:cs typeface="Calibri" panose="020F0502020204030204" pitchFamily="34" charset="0"/>
            </a:rPr>
            <a:t>Peer support, mentoring &amp; discussion</a:t>
          </a:r>
        </a:p>
      </dgm:t>
    </dgm:pt>
    <dgm:pt modelId="{109F512F-3384-474E-B2E2-4D3C77CD36B2}" type="parTrans" cxnId="{58E96835-2618-4C1D-8B34-F214BBF6C00D}">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5E4FE73A-A6B9-4772-8AD4-CF50D835CB0A}" type="sibTrans" cxnId="{58E96835-2618-4C1D-8B34-F214BBF6C00D}">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2FBBA7B-F540-4FF4-8C37-D51B4648120C}" type="pres">
      <dgm:prSet presAssocID="{B37923F9-71C5-4256-88E2-278416AF5726}" presName="linear" presStyleCnt="0">
        <dgm:presLayoutVars>
          <dgm:dir/>
          <dgm:animLvl val="lvl"/>
          <dgm:resizeHandles val="exact"/>
        </dgm:presLayoutVars>
      </dgm:prSet>
      <dgm:spPr/>
    </dgm:pt>
    <dgm:pt modelId="{25C2EA16-C5CD-41B9-93BA-541088DFCDB6}" type="pres">
      <dgm:prSet presAssocID="{9853EC6F-826B-4D20-93A1-F7D1DC1B6048}" presName="parentLin" presStyleCnt="0"/>
      <dgm:spPr/>
    </dgm:pt>
    <dgm:pt modelId="{11729BF8-9A60-490E-A40B-6C1BF8683F9D}" type="pres">
      <dgm:prSet presAssocID="{9853EC6F-826B-4D20-93A1-F7D1DC1B6048}" presName="parentLeftMargin" presStyleLbl="node1" presStyleIdx="0" presStyleCnt="4"/>
      <dgm:spPr/>
    </dgm:pt>
    <dgm:pt modelId="{0048840D-BB68-4539-A107-C3BB58E9C0BB}" type="pres">
      <dgm:prSet presAssocID="{9853EC6F-826B-4D20-93A1-F7D1DC1B6048}" presName="parentText" presStyleLbl="node1" presStyleIdx="0" presStyleCnt="4">
        <dgm:presLayoutVars>
          <dgm:chMax val="0"/>
          <dgm:bulletEnabled val="1"/>
        </dgm:presLayoutVars>
      </dgm:prSet>
      <dgm:spPr/>
    </dgm:pt>
    <dgm:pt modelId="{957910AA-FB3A-473A-9DA9-D9D169B453A0}" type="pres">
      <dgm:prSet presAssocID="{9853EC6F-826B-4D20-93A1-F7D1DC1B6048}" presName="negativeSpace" presStyleCnt="0"/>
      <dgm:spPr/>
    </dgm:pt>
    <dgm:pt modelId="{ED874780-166C-47F6-8368-DC8346F99FB4}" type="pres">
      <dgm:prSet presAssocID="{9853EC6F-826B-4D20-93A1-F7D1DC1B6048}" presName="childText" presStyleLbl="conFgAcc1" presStyleIdx="0" presStyleCnt="4">
        <dgm:presLayoutVars>
          <dgm:bulletEnabled val="1"/>
        </dgm:presLayoutVars>
      </dgm:prSet>
      <dgm:spPr/>
    </dgm:pt>
    <dgm:pt modelId="{5AF3BA59-52E1-48B7-8268-EE7CE30ABD38}" type="pres">
      <dgm:prSet presAssocID="{12A18277-C69B-4097-B48F-4D8F9634DDBB}" presName="spaceBetweenRectangles" presStyleCnt="0"/>
      <dgm:spPr/>
    </dgm:pt>
    <dgm:pt modelId="{BC950EC4-D298-4CF5-ADBD-B3DF134F2926}" type="pres">
      <dgm:prSet presAssocID="{94AE2EE1-4A25-47FC-9DAE-955CA8CECB11}" presName="parentLin" presStyleCnt="0"/>
      <dgm:spPr/>
    </dgm:pt>
    <dgm:pt modelId="{20268569-5B98-46A3-9FBF-CAA537710035}" type="pres">
      <dgm:prSet presAssocID="{94AE2EE1-4A25-47FC-9DAE-955CA8CECB11}" presName="parentLeftMargin" presStyleLbl="node1" presStyleIdx="0" presStyleCnt="4"/>
      <dgm:spPr/>
    </dgm:pt>
    <dgm:pt modelId="{C1905E73-4FA1-47CA-AFF4-EB5A3ED35992}" type="pres">
      <dgm:prSet presAssocID="{94AE2EE1-4A25-47FC-9DAE-955CA8CECB11}" presName="parentText" presStyleLbl="node1" presStyleIdx="1" presStyleCnt="4">
        <dgm:presLayoutVars>
          <dgm:chMax val="0"/>
          <dgm:bulletEnabled val="1"/>
        </dgm:presLayoutVars>
      </dgm:prSet>
      <dgm:spPr/>
    </dgm:pt>
    <dgm:pt modelId="{451CBDBA-EA10-441E-8002-5B294F785040}" type="pres">
      <dgm:prSet presAssocID="{94AE2EE1-4A25-47FC-9DAE-955CA8CECB11}" presName="negativeSpace" presStyleCnt="0"/>
      <dgm:spPr/>
    </dgm:pt>
    <dgm:pt modelId="{770F39A8-338E-4E64-8876-1A817CF226AA}" type="pres">
      <dgm:prSet presAssocID="{94AE2EE1-4A25-47FC-9DAE-955CA8CECB11}" presName="childText" presStyleLbl="conFgAcc1" presStyleIdx="1" presStyleCnt="4">
        <dgm:presLayoutVars>
          <dgm:bulletEnabled val="1"/>
        </dgm:presLayoutVars>
      </dgm:prSet>
      <dgm:spPr/>
    </dgm:pt>
    <dgm:pt modelId="{109835D5-4741-456D-9C85-2021888885C0}" type="pres">
      <dgm:prSet presAssocID="{95001219-7FCA-4A75-90FA-6D5D2B6485BA}" presName="spaceBetweenRectangles" presStyleCnt="0"/>
      <dgm:spPr/>
    </dgm:pt>
    <dgm:pt modelId="{0CFCA547-E349-4DDC-8178-5BBBBF6F8DFE}" type="pres">
      <dgm:prSet presAssocID="{D777D216-E961-4E70-867D-1546B7473035}" presName="parentLin" presStyleCnt="0"/>
      <dgm:spPr/>
    </dgm:pt>
    <dgm:pt modelId="{C8775824-275B-4D01-ADEB-FE14B614A8E3}" type="pres">
      <dgm:prSet presAssocID="{D777D216-E961-4E70-867D-1546B7473035}" presName="parentLeftMargin" presStyleLbl="node1" presStyleIdx="1" presStyleCnt="4"/>
      <dgm:spPr/>
    </dgm:pt>
    <dgm:pt modelId="{962B71E9-C8A7-4793-9DCD-6B9E10D27084}" type="pres">
      <dgm:prSet presAssocID="{D777D216-E961-4E70-867D-1546B7473035}" presName="parentText" presStyleLbl="node1" presStyleIdx="2" presStyleCnt="4">
        <dgm:presLayoutVars>
          <dgm:chMax val="0"/>
          <dgm:bulletEnabled val="1"/>
        </dgm:presLayoutVars>
      </dgm:prSet>
      <dgm:spPr/>
    </dgm:pt>
    <dgm:pt modelId="{2393F9EB-9422-4DCD-928A-AEBA3B4125B5}" type="pres">
      <dgm:prSet presAssocID="{D777D216-E961-4E70-867D-1546B7473035}" presName="negativeSpace" presStyleCnt="0"/>
      <dgm:spPr/>
    </dgm:pt>
    <dgm:pt modelId="{1B165B4E-CC3C-4B3D-A149-3FD32519164D}" type="pres">
      <dgm:prSet presAssocID="{D777D216-E961-4E70-867D-1546B7473035}" presName="childText" presStyleLbl="conFgAcc1" presStyleIdx="2" presStyleCnt="4">
        <dgm:presLayoutVars>
          <dgm:bulletEnabled val="1"/>
        </dgm:presLayoutVars>
      </dgm:prSet>
      <dgm:spPr/>
    </dgm:pt>
    <dgm:pt modelId="{847579E6-7414-4160-9CF8-61812549A960}" type="pres">
      <dgm:prSet presAssocID="{5CE42FE5-577F-437C-94FA-13D86FC4B815}" presName="spaceBetweenRectangles" presStyleCnt="0"/>
      <dgm:spPr/>
    </dgm:pt>
    <dgm:pt modelId="{0A718613-D9A1-4146-8750-629CD1B9A4AC}" type="pres">
      <dgm:prSet presAssocID="{ADA5B607-4DC4-490A-AB54-655643467105}" presName="parentLin" presStyleCnt="0"/>
      <dgm:spPr/>
    </dgm:pt>
    <dgm:pt modelId="{C9EF3946-95A6-43DE-926C-6763A5A5DF31}" type="pres">
      <dgm:prSet presAssocID="{ADA5B607-4DC4-490A-AB54-655643467105}" presName="parentLeftMargin" presStyleLbl="node1" presStyleIdx="2" presStyleCnt="4"/>
      <dgm:spPr/>
    </dgm:pt>
    <dgm:pt modelId="{3504C71F-B611-4BEE-B192-74290CAF8A7E}" type="pres">
      <dgm:prSet presAssocID="{ADA5B607-4DC4-490A-AB54-655643467105}" presName="parentText" presStyleLbl="node1" presStyleIdx="3" presStyleCnt="4">
        <dgm:presLayoutVars>
          <dgm:chMax val="0"/>
          <dgm:bulletEnabled val="1"/>
        </dgm:presLayoutVars>
      </dgm:prSet>
      <dgm:spPr/>
    </dgm:pt>
    <dgm:pt modelId="{37146988-81AD-4646-9371-BBB5640E2487}" type="pres">
      <dgm:prSet presAssocID="{ADA5B607-4DC4-490A-AB54-655643467105}" presName="negativeSpace" presStyleCnt="0"/>
      <dgm:spPr/>
    </dgm:pt>
    <dgm:pt modelId="{BA9B7E0E-1548-4043-B830-D1C0FA38B1FD}" type="pres">
      <dgm:prSet presAssocID="{ADA5B607-4DC4-490A-AB54-655643467105}" presName="childText" presStyleLbl="conFgAcc1" presStyleIdx="3" presStyleCnt="4">
        <dgm:presLayoutVars>
          <dgm:bulletEnabled val="1"/>
        </dgm:presLayoutVars>
      </dgm:prSet>
      <dgm:spPr/>
    </dgm:pt>
  </dgm:ptLst>
  <dgm:cxnLst>
    <dgm:cxn modelId="{58E96835-2618-4C1D-8B34-F214BBF6C00D}" srcId="{B37923F9-71C5-4256-88E2-278416AF5726}" destId="{ADA5B607-4DC4-490A-AB54-655643467105}" srcOrd="3" destOrd="0" parTransId="{109F512F-3384-474E-B2E2-4D3C77CD36B2}" sibTransId="{5E4FE73A-A6B9-4772-8AD4-CF50D835CB0A}"/>
    <dgm:cxn modelId="{2D5F323F-5A4B-44C1-9C18-20653C640D4A}" type="presOf" srcId="{D777D216-E961-4E70-867D-1546B7473035}" destId="{962B71E9-C8A7-4793-9DCD-6B9E10D27084}" srcOrd="1" destOrd="0" presId="urn:microsoft.com/office/officeart/2005/8/layout/list1"/>
    <dgm:cxn modelId="{D84E3573-DC48-445F-9561-F7A1E89719DF}" srcId="{B37923F9-71C5-4256-88E2-278416AF5726}" destId="{94AE2EE1-4A25-47FC-9DAE-955CA8CECB11}" srcOrd="1" destOrd="0" parTransId="{7F7A67A5-9EC0-47ED-82C0-EC0F35C76EDC}" sibTransId="{95001219-7FCA-4A75-90FA-6D5D2B6485BA}"/>
    <dgm:cxn modelId="{35D30B54-3397-44DE-A6D8-98ACBB4C5180}" type="presOf" srcId="{B37923F9-71C5-4256-88E2-278416AF5726}" destId="{12FBBA7B-F540-4FF4-8C37-D51B4648120C}" srcOrd="0" destOrd="0" presId="urn:microsoft.com/office/officeart/2005/8/layout/list1"/>
    <dgm:cxn modelId="{63E91677-5084-4261-BBAD-B5EC39047733}" type="presOf" srcId="{94AE2EE1-4A25-47FC-9DAE-955CA8CECB11}" destId="{C1905E73-4FA1-47CA-AFF4-EB5A3ED35992}" srcOrd="1" destOrd="0" presId="urn:microsoft.com/office/officeart/2005/8/layout/list1"/>
    <dgm:cxn modelId="{5C853F57-AE92-47DC-9EFC-CAF19CD7E454}" type="presOf" srcId="{ADA5B607-4DC4-490A-AB54-655643467105}" destId="{3504C71F-B611-4BEE-B192-74290CAF8A7E}" srcOrd="1" destOrd="0" presId="urn:microsoft.com/office/officeart/2005/8/layout/list1"/>
    <dgm:cxn modelId="{02987381-1A31-4589-B57A-979F750ED564}" type="presOf" srcId="{9853EC6F-826B-4D20-93A1-F7D1DC1B6048}" destId="{0048840D-BB68-4539-A107-C3BB58E9C0BB}" srcOrd="1" destOrd="0" presId="urn:microsoft.com/office/officeart/2005/8/layout/list1"/>
    <dgm:cxn modelId="{99CD498A-166C-43F9-A06D-16B79B876945}" type="presOf" srcId="{9853EC6F-826B-4D20-93A1-F7D1DC1B6048}" destId="{11729BF8-9A60-490E-A40B-6C1BF8683F9D}" srcOrd="0" destOrd="0" presId="urn:microsoft.com/office/officeart/2005/8/layout/list1"/>
    <dgm:cxn modelId="{D401118F-F464-45C9-89DC-AC24AF80C714}" srcId="{B37923F9-71C5-4256-88E2-278416AF5726}" destId="{9853EC6F-826B-4D20-93A1-F7D1DC1B6048}" srcOrd="0" destOrd="0" parTransId="{E5202E1B-B117-4552-91BB-B15C9BB7F042}" sibTransId="{12A18277-C69B-4097-B48F-4D8F9634DDBB}"/>
    <dgm:cxn modelId="{D67D84B9-C682-4F0B-BE9F-347EE881AE6B}" type="presOf" srcId="{D777D216-E961-4E70-867D-1546B7473035}" destId="{C8775824-275B-4D01-ADEB-FE14B614A8E3}" srcOrd="0" destOrd="0" presId="urn:microsoft.com/office/officeart/2005/8/layout/list1"/>
    <dgm:cxn modelId="{DC2CFFBF-C64F-47DD-BD65-6F4EFAC969F5}" type="presOf" srcId="{94AE2EE1-4A25-47FC-9DAE-955CA8CECB11}" destId="{20268569-5B98-46A3-9FBF-CAA537710035}" srcOrd="0" destOrd="0" presId="urn:microsoft.com/office/officeart/2005/8/layout/list1"/>
    <dgm:cxn modelId="{97D054C7-99D9-4634-A873-3437767C19CE}" type="presOf" srcId="{ADA5B607-4DC4-490A-AB54-655643467105}" destId="{C9EF3946-95A6-43DE-926C-6763A5A5DF31}" srcOrd="0" destOrd="0" presId="urn:microsoft.com/office/officeart/2005/8/layout/list1"/>
    <dgm:cxn modelId="{4E8A52C8-5E59-4F84-8717-4FC37558A3ED}" srcId="{B37923F9-71C5-4256-88E2-278416AF5726}" destId="{D777D216-E961-4E70-867D-1546B7473035}" srcOrd="2" destOrd="0" parTransId="{5E427C56-F737-4E5E-A85A-3132A0A0CF9B}" sibTransId="{5CE42FE5-577F-437C-94FA-13D86FC4B815}"/>
    <dgm:cxn modelId="{6EA6CC86-E94D-4834-959B-7EC8B82823D4}" type="presParOf" srcId="{12FBBA7B-F540-4FF4-8C37-D51B4648120C}" destId="{25C2EA16-C5CD-41B9-93BA-541088DFCDB6}" srcOrd="0" destOrd="0" presId="urn:microsoft.com/office/officeart/2005/8/layout/list1"/>
    <dgm:cxn modelId="{0890962C-FD55-4160-9C23-040F64C5EE6F}" type="presParOf" srcId="{25C2EA16-C5CD-41B9-93BA-541088DFCDB6}" destId="{11729BF8-9A60-490E-A40B-6C1BF8683F9D}" srcOrd="0" destOrd="0" presId="urn:microsoft.com/office/officeart/2005/8/layout/list1"/>
    <dgm:cxn modelId="{54F8CC84-47A2-4B20-8467-F22ADBC192A7}" type="presParOf" srcId="{25C2EA16-C5CD-41B9-93BA-541088DFCDB6}" destId="{0048840D-BB68-4539-A107-C3BB58E9C0BB}" srcOrd="1" destOrd="0" presId="urn:microsoft.com/office/officeart/2005/8/layout/list1"/>
    <dgm:cxn modelId="{52239590-BC8D-490B-ABB2-ABB326E6EA79}" type="presParOf" srcId="{12FBBA7B-F540-4FF4-8C37-D51B4648120C}" destId="{957910AA-FB3A-473A-9DA9-D9D169B453A0}" srcOrd="1" destOrd="0" presId="urn:microsoft.com/office/officeart/2005/8/layout/list1"/>
    <dgm:cxn modelId="{AACDB197-B0AA-48F2-A066-5A7058BB2B8F}" type="presParOf" srcId="{12FBBA7B-F540-4FF4-8C37-D51B4648120C}" destId="{ED874780-166C-47F6-8368-DC8346F99FB4}" srcOrd="2" destOrd="0" presId="urn:microsoft.com/office/officeart/2005/8/layout/list1"/>
    <dgm:cxn modelId="{D049C390-90C3-46C2-84E1-5CF96BF585DA}" type="presParOf" srcId="{12FBBA7B-F540-4FF4-8C37-D51B4648120C}" destId="{5AF3BA59-52E1-48B7-8268-EE7CE30ABD38}" srcOrd="3" destOrd="0" presId="urn:microsoft.com/office/officeart/2005/8/layout/list1"/>
    <dgm:cxn modelId="{6EDD124B-1082-4672-97E7-015DDA953F85}" type="presParOf" srcId="{12FBBA7B-F540-4FF4-8C37-D51B4648120C}" destId="{BC950EC4-D298-4CF5-ADBD-B3DF134F2926}" srcOrd="4" destOrd="0" presId="urn:microsoft.com/office/officeart/2005/8/layout/list1"/>
    <dgm:cxn modelId="{B601AED3-285F-4B49-BD01-70FBC9D79880}" type="presParOf" srcId="{BC950EC4-D298-4CF5-ADBD-B3DF134F2926}" destId="{20268569-5B98-46A3-9FBF-CAA537710035}" srcOrd="0" destOrd="0" presId="urn:microsoft.com/office/officeart/2005/8/layout/list1"/>
    <dgm:cxn modelId="{5B913061-DD0E-42BC-A4AE-9D44B060AA3C}" type="presParOf" srcId="{BC950EC4-D298-4CF5-ADBD-B3DF134F2926}" destId="{C1905E73-4FA1-47CA-AFF4-EB5A3ED35992}" srcOrd="1" destOrd="0" presId="urn:microsoft.com/office/officeart/2005/8/layout/list1"/>
    <dgm:cxn modelId="{2E8405BE-4898-438A-8DEA-28695E2711FA}" type="presParOf" srcId="{12FBBA7B-F540-4FF4-8C37-D51B4648120C}" destId="{451CBDBA-EA10-441E-8002-5B294F785040}" srcOrd="5" destOrd="0" presId="urn:microsoft.com/office/officeart/2005/8/layout/list1"/>
    <dgm:cxn modelId="{121688D0-59C8-49E7-8DE4-5AC110B6857C}" type="presParOf" srcId="{12FBBA7B-F540-4FF4-8C37-D51B4648120C}" destId="{770F39A8-338E-4E64-8876-1A817CF226AA}" srcOrd="6" destOrd="0" presId="urn:microsoft.com/office/officeart/2005/8/layout/list1"/>
    <dgm:cxn modelId="{79720CE7-30F9-46CE-BEFB-6D2B416B8203}" type="presParOf" srcId="{12FBBA7B-F540-4FF4-8C37-D51B4648120C}" destId="{109835D5-4741-456D-9C85-2021888885C0}" srcOrd="7" destOrd="0" presId="urn:microsoft.com/office/officeart/2005/8/layout/list1"/>
    <dgm:cxn modelId="{C4A8A31E-B7AF-4A8C-B81E-FB1F63C9BDE5}" type="presParOf" srcId="{12FBBA7B-F540-4FF4-8C37-D51B4648120C}" destId="{0CFCA547-E349-4DDC-8178-5BBBBF6F8DFE}" srcOrd="8" destOrd="0" presId="urn:microsoft.com/office/officeart/2005/8/layout/list1"/>
    <dgm:cxn modelId="{0C5EBC8C-CB8B-44E2-A8CD-BDB630B9ACCA}" type="presParOf" srcId="{0CFCA547-E349-4DDC-8178-5BBBBF6F8DFE}" destId="{C8775824-275B-4D01-ADEB-FE14B614A8E3}" srcOrd="0" destOrd="0" presId="urn:microsoft.com/office/officeart/2005/8/layout/list1"/>
    <dgm:cxn modelId="{F16371EF-DFDE-4E39-A70A-38A18EA42B35}" type="presParOf" srcId="{0CFCA547-E349-4DDC-8178-5BBBBF6F8DFE}" destId="{962B71E9-C8A7-4793-9DCD-6B9E10D27084}" srcOrd="1" destOrd="0" presId="urn:microsoft.com/office/officeart/2005/8/layout/list1"/>
    <dgm:cxn modelId="{20AFC415-B3B6-4CFC-B95F-FDAC9616AB59}" type="presParOf" srcId="{12FBBA7B-F540-4FF4-8C37-D51B4648120C}" destId="{2393F9EB-9422-4DCD-928A-AEBA3B4125B5}" srcOrd="9" destOrd="0" presId="urn:microsoft.com/office/officeart/2005/8/layout/list1"/>
    <dgm:cxn modelId="{5C3E5561-55A7-47D1-B0D9-004651C0A5FC}" type="presParOf" srcId="{12FBBA7B-F540-4FF4-8C37-D51B4648120C}" destId="{1B165B4E-CC3C-4B3D-A149-3FD32519164D}" srcOrd="10" destOrd="0" presId="urn:microsoft.com/office/officeart/2005/8/layout/list1"/>
    <dgm:cxn modelId="{DAD22C0D-C341-4F73-AEC2-89AB4C7D04F8}" type="presParOf" srcId="{12FBBA7B-F540-4FF4-8C37-D51B4648120C}" destId="{847579E6-7414-4160-9CF8-61812549A960}" srcOrd="11" destOrd="0" presId="urn:microsoft.com/office/officeart/2005/8/layout/list1"/>
    <dgm:cxn modelId="{8779B6A0-58D6-42FD-8B09-2A9397F9BCF1}" type="presParOf" srcId="{12FBBA7B-F540-4FF4-8C37-D51B4648120C}" destId="{0A718613-D9A1-4146-8750-629CD1B9A4AC}" srcOrd="12" destOrd="0" presId="urn:microsoft.com/office/officeart/2005/8/layout/list1"/>
    <dgm:cxn modelId="{D3B99783-66AC-42FC-B3D7-7A7BB757880D}" type="presParOf" srcId="{0A718613-D9A1-4146-8750-629CD1B9A4AC}" destId="{C9EF3946-95A6-43DE-926C-6763A5A5DF31}" srcOrd="0" destOrd="0" presId="urn:microsoft.com/office/officeart/2005/8/layout/list1"/>
    <dgm:cxn modelId="{3C8700E1-B4B7-4AE8-8DD6-C9E84D7BCD22}" type="presParOf" srcId="{0A718613-D9A1-4146-8750-629CD1B9A4AC}" destId="{3504C71F-B611-4BEE-B192-74290CAF8A7E}" srcOrd="1" destOrd="0" presId="urn:microsoft.com/office/officeart/2005/8/layout/list1"/>
    <dgm:cxn modelId="{A11E07FD-FBF8-465A-9213-49680E7662CD}" type="presParOf" srcId="{12FBBA7B-F540-4FF4-8C37-D51B4648120C}" destId="{37146988-81AD-4646-9371-BBB5640E2487}" srcOrd="13" destOrd="0" presId="urn:microsoft.com/office/officeart/2005/8/layout/list1"/>
    <dgm:cxn modelId="{59F199FF-DB41-4F68-B8F4-A0CCD5E33633}" type="presParOf" srcId="{12FBBA7B-F540-4FF4-8C37-D51B4648120C}" destId="{BA9B7E0E-1548-4043-B830-D1C0FA38B1FD}"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37923F9-71C5-4256-88E2-278416AF5726}" type="doc">
      <dgm:prSet loTypeId="urn:microsoft.com/office/officeart/2005/8/layout/list1" loCatId="list" qsTypeId="urn:microsoft.com/office/officeart/2005/8/quickstyle/simple1#6" qsCatId="simple" csTypeId="urn:microsoft.com/office/officeart/2005/8/colors/accent1_2#7" csCatId="accent1" phldr="1"/>
      <dgm:spPr/>
      <dgm:t>
        <a:bodyPr/>
        <a:lstStyle/>
        <a:p>
          <a:endParaRPr lang="en-US"/>
        </a:p>
      </dgm:t>
    </dgm:pt>
    <dgm:pt modelId="{9853EC6F-826B-4D20-93A1-F7D1DC1B6048}">
      <dgm:prSet phldrT="[Tex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Comprehensive assessment &amp; diagnosis </a:t>
          </a:r>
        </a:p>
      </dgm:t>
    </dgm:pt>
    <dgm:pt modelId="{E5202E1B-B117-4552-91BB-B15C9BB7F042}" type="parTrans" cxnId="{D401118F-F464-45C9-89DC-AC24AF80C71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2A18277-C69B-4097-B48F-4D8F9634DDBB}" type="sibTrans" cxnId="{D401118F-F464-45C9-89DC-AC24AF80C71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EB22A4A-726C-46E7-91EB-C7FBCC65ECBF}">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Individualized treatment planning </a:t>
          </a:r>
        </a:p>
      </dgm:t>
    </dgm:pt>
    <dgm:pt modelId="{73D48964-19BA-4632-829D-5C5FE90408BF}" type="parTrans" cxnId="{B9428A46-95F9-48DE-9AE2-AD40F15EED02}">
      <dgm:prSet/>
      <dgm:spPr/>
      <dgm:t>
        <a:bodyPr/>
        <a:lstStyle/>
        <a:p>
          <a:endParaRPr lang="en-US"/>
        </a:p>
      </dgm:t>
    </dgm:pt>
    <dgm:pt modelId="{9458082B-D3DF-4B86-B6C4-4D47243D69F1}" type="sibTrans" cxnId="{B9428A46-95F9-48DE-9AE2-AD40F15EED02}">
      <dgm:prSet/>
      <dgm:spPr/>
      <dgm:t>
        <a:bodyPr/>
        <a:lstStyle/>
        <a:p>
          <a:endParaRPr lang="en-US"/>
        </a:p>
      </dgm:t>
    </dgm:pt>
    <dgm:pt modelId="{F5F94A9D-D201-4228-9975-3A135D06A3EA}">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Evidence-based therapies </a:t>
          </a:r>
        </a:p>
      </dgm:t>
    </dgm:pt>
    <dgm:pt modelId="{3971F5D4-1420-4EFF-B86B-1E374A2AF330}" type="parTrans" cxnId="{0455EEF0-1058-4322-83CA-9278490078D2}">
      <dgm:prSet/>
      <dgm:spPr/>
      <dgm:t>
        <a:bodyPr/>
        <a:lstStyle/>
        <a:p>
          <a:endParaRPr lang="en-US"/>
        </a:p>
      </dgm:t>
    </dgm:pt>
    <dgm:pt modelId="{376FE01E-1BEF-4CA0-BA23-DF5796D30F1E}" type="sibTrans" cxnId="{0455EEF0-1058-4322-83CA-9278490078D2}">
      <dgm:prSet/>
      <dgm:spPr/>
      <dgm:t>
        <a:bodyPr/>
        <a:lstStyle/>
        <a:p>
          <a:endParaRPr lang="en-US"/>
        </a:p>
      </dgm:t>
    </dgm:pt>
    <dgm:pt modelId="{1C8EA5C2-1552-4A71-B321-1204C2674141}">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Appropriate level of care </a:t>
          </a:r>
        </a:p>
      </dgm:t>
    </dgm:pt>
    <dgm:pt modelId="{498353D6-69AE-48CB-A38C-1E2AD66975E8}" type="parTrans" cxnId="{52BF4C74-9AA3-48BC-8A79-9CA5AB4A1C41}">
      <dgm:prSet/>
      <dgm:spPr/>
      <dgm:t>
        <a:bodyPr/>
        <a:lstStyle/>
        <a:p>
          <a:endParaRPr lang="en-US"/>
        </a:p>
      </dgm:t>
    </dgm:pt>
    <dgm:pt modelId="{A94B71D5-C069-40FB-8412-43F01457C63E}" type="sibTrans" cxnId="{52BF4C74-9AA3-48BC-8A79-9CA5AB4A1C41}">
      <dgm:prSet/>
      <dgm:spPr/>
      <dgm:t>
        <a:bodyPr/>
        <a:lstStyle/>
        <a:p>
          <a:endParaRPr lang="en-US"/>
        </a:p>
      </dgm:t>
    </dgm:pt>
    <dgm:pt modelId="{CAD17545-C8D7-4508-82C2-33876052B759}">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Ongoing assessment &amp; adjustment</a:t>
          </a:r>
        </a:p>
      </dgm:t>
    </dgm:pt>
    <dgm:pt modelId="{E099F8CB-FF6B-444F-93CC-EBE513B20190}" type="parTrans" cxnId="{CCD9EC7D-44D9-4B61-85FC-EFC408295A82}">
      <dgm:prSet/>
      <dgm:spPr/>
      <dgm:t>
        <a:bodyPr/>
        <a:lstStyle/>
        <a:p>
          <a:endParaRPr lang="en-US"/>
        </a:p>
      </dgm:t>
    </dgm:pt>
    <dgm:pt modelId="{46AC9445-5032-4523-8562-24D18C8CA3EF}" type="sibTrans" cxnId="{CCD9EC7D-44D9-4B61-85FC-EFC408295A82}">
      <dgm:prSet/>
      <dgm:spPr/>
      <dgm:t>
        <a:bodyPr/>
        <a:lstStyle/>
        <a:p>
          <a:endParaRPr lang="en-US"/>
        </a:p>
      </dgm:t>
    </dgm:pt>
    <dgm:pt modelId="{12FBBA7B-F540-4FF4-8C37-D51B4648120C}" type="pres">
      <dgm:prSet presAssocID="{B37923F9-71C5-4256-88E2-278416AF5726}" presName="linear" presStyleCnt="0">
        <dgm:presLayoutVars>
          <dgm:dir/>
          <dgm:animLvl val="lvl"/>
          <dgm:resizeHandles val="exact"/>
        </dgm:presLayoutVars>
      </dgm:prSet>
      <dgm:spPr/>
    </dgm:pt>
    <dgm:pt modelId="{25C2EA16-C5CD-41B9-93BA-541088DFCDB6}" type="pres">
      <dgm:prSet presAssocID="{9853EC6F-826B-4D20-93A1-F7D1DC1B6048}" presName="parentLin" presStyleCnt="0"/>
      <dgm:spPr/>
    </dgm:pt>
    <dgm:pt modelId="{11729BF8-9A60-490E-A40B-6C1BF8683F9D}" type="pres">
      <dgm:prSet presAssocID="{9853EC6F-826B-4D20-93A1-F7D1DC1B6048}" presName="parentLeftMargin" presStyleLbl="node1" presStyleIdx="0" presStyleCnt="5"/>
      <dgm:spPr/>
    </dgm:pt>
    <dgm:pt modelId="{0048840D-BB68-4539-A107-C3BB58E9C0BB}" type="pres">
      <dgm:prSet presAssocID="{9853EC6F-826B-4D20-93A1-F7D1DC1B6048}" presName="parentText" presStyleLbl="node1" presStyleIdx="0" presStyleCnt="5">
        <dgm:presLayoutVars>
          <dgm:chMax val="0"/>
          <dgm:bulletEnabled val="1"/>
        </dgm:presLayoutVars>
      </dgm:prSet>
      <dgm:spPr/>
    </dgm:pt>
    <dgm:pt modelId="{957910AA-FB3A-473A-9DA9-D9D169B453A0}" type="pres">
      <dgm:prSet presAssocID="{9853EC6F-826B-4D20-93A1-F7D1DC1B6048}" presName="negativeSpace" presStyleCnt="0"/>
      <dgm:spPr/>
    </dgm:pt>
    <dgm:pt modelId="{ED874780-166C-47F6-8368-DC8346F99FB4}" type="pres">
      <dgm:prSet presAssocID="{9853EC6F-826B-4D20-93A1-F7D1DC1B6048}" presName="childText" presStyleLbl="conFgAcc1" presStyleIdx="0" presStyleCnt="5">
        <dgm:presLayoutVars>
          <dgm:bulletEnabled val="1"/>
        </dgm:presLayoutVars>
      </dgm:prSet>
      <dgm:spPr/>
    </dgm:pt>
    <dgm:pt modelId="{5AF3BA59-52E1-48B7-8268-EE7CE30ABD38}" type="pres">
      <dgm:prSet presAssocID="{12A18277-C69B-4097-B48F-4D8F9634DDBB}" presName="spaceBetweenRectangles" presStyleCnt="0"/>
      <dgm:spPr/>
    </dgm:pt>
    <dgm:pt modelId="{089908A3-7E2B-4345-BEC8-6B1DC6FF08CD}" type="pres">
      <dgm:prSet presAssocID="{7EB22A4A-726C-46E7-91EB-C7FBCC65ECBF}" presName="parentLin" presStyleCnt="0"/>
      <dgm:spPr/>
    </dgm:pt>
    <dgm:pt modelId="{AA1595BF-981F-4EC6-97EF-4F00DBB8BAA6}" type="pres">
      <dgm:prSet presAssocID="{7EB22A4A-726C-46E7-91EB-C7FBCC65ECBF}" presName="parentLeftMargin" presStyleLbl="node1" presStyleIdx="0" presStyleCnt="5"/>
      <dgm:spPr/>
    </dgm:pt>
    <dgm:pt modelId="{A3034080-7D30-4F67-A017-939379525B39}" type="pres">
      <dgm:prSet presAssocID="{7EB22A4A-726C-46E7-91EB-C7FBCC65ECBF}" presName="parentText" presStyleLbl="node1" presStyleIdx="1" presStyleCnt="5">
        <dgm:presLayoutVars>
          <dgm:chMax val="0"/>
          <dgm:bulletEnabled val="1"/>
        </dgm:presLayoutVars>
      </dgm:prSet>
      <dgm:spPr/>
    </dgm:pt>
    <dgm:pt modelId="{7289B1A9-D3C5-49C0-8628-EF55752E58C9}" type="pres">
      <dgm:prSet presAssocID="{7EB22A4A-726C-46E7-91EB-C7FBCC65ECBF}" presName="negativeSpace" presStyleCnt="0"/>
      <dgm:spPr/>
    </dgm:pt>
    <dgm:pt modelId="{54387038-FC6C-4AE7-AA7A-8CBEA8C67B7F}" type="pres">
      <dgm:prSet presAssocID="{7EB22A4A-726C-46E7-91EB-C7FBCC65ECBF}" presName="childText" presStyleLbl="conFgAcc1" presStyleIdx="1" presStyleCnt="5">
        <dgm:presLayoutVars>
          <dgm:bulletEnabled val="1"/>
        </dgm:presLayoutVars>
      </dgm:prSet>
      <dgm:spPr/>
    </dgm:pt>
    <dgm:pt modelId="{A3BF0BC5-90CE-443E-9B2B-460A232CB97F}" type="pres">
      <dgm:prSet presAssocID="{9458082B-D3DF-4B86-B6C4-4D47243D69F1}" presName="spaceBetweenRectangles" presStyleCnt="0"/>
      <dgm:spPr/>
    </dgm:pt>
    <dgm:pt modelId="{CDB64A83-6C0D-423D-8B06-D39D68671C8E}" type="pres">
      <dgm:prSet presAssocID="{F5F94A9D-D201-4228-9975-3A135D06A3EA}" presName="parentLin" presStyleCnt="0"/>
      <dgm:spPr/>
    </dgm:pt>
    <dgm:pt modelId="{CC2621DC-D3A0-421E-98ED-676675E87C84}" type="pres">
      <dgm:prSet presAssocID="{F5F94A9D-D201-4228-9975-3A135D06A3EA}" presName="parentLeftMargin" presStyleLbl="node1" presStyleIdx="1" presStyleCnt="5"/>
      <dgm:spPr/>
    </dgm:pt>
    <dgm:pt modelId="{31044212-DAB5-4601-86BF-22D65C7105C9}" type="pres">
      <dgm:prSet presAssocID="{F5F94A9D-D201-4228-9975-3A135D06A3EA}" presName="parentText" presStyleLbl="node1" presStyleIdx="2" presStyleCnt="5">
        <dgm:presLayoutVars>
          <dgm:chMax val="0"/>
          <dgm:bulletEnabled val="1"/>
        </dgm:presLayoutVars>
      </dgm:prSet>
      <dgm:spPr/>
    </dgm:pt>
    <dgm:pt modelId="{E2604FE5-D2BA-4600-9CCB-F1D3890B8988}" type="pres">
      <dgm:prSet presAssocID="{F5F94A9D-D201-4228-9975-3A135D06A3EA}" presName="negativeSpace" presStyleCnt="0"/>
      <dgm:spPr/>
    </dgm:pt>
    <dgm:pt modelId="{15353770-21B7-4AAE-AD38-0FA00E6D7563}" type="pres">
      <dgm:prSet presAssocID="{F5F94A9D-D201-4228-9975-3A135D06A3EA}" presName="childText" presStyleLbl="conFgAcc1" presStyleIdx="2" presStyleCnt="5">
        <dgm:presLayoutVars>
          <dgm:bulletEnabled val="1"/>
        </dgm:presLayoutVars>
      </dgm:prSet>
      <dgm:spPr/>
    </dgm:pt>
    <dgm:pt modelId="{8E6916AE-0124-4EA7-9B48-4B24223CA801}" type="pres">
      <dgm:prSet presAssocID="{376FE01E-1BEF-4CA0-BA23-DF5796D30F1E}" presName="spaceBetweenRectangles" presStyleCnt="0"/>
      <dgm:spPr/>
    </dgm:pt>
    <dgm:pt modelId="{EA65D3D5-D596-45A2-AC57-FC1D6D684477}" type="pres">
      <dgm:prSet presAssocID="{1C8EA5C2-1552-4A71-B321-1204C2674141}" presName="parentLin" presStyleCnt="0"/>
      <dgm:spPr/>
    </dgm:pt>
    <dgm:pt modelId="{CCFEC331-B667-4A54-92E3-F7E91A855011}" type="pres">
      <dgm:prSet presAssocID="{1C8EA5C2-1552-4A71-B321-1204C2674141}" presName="parentLeftMargin" presStyleLbl="node1" presStyleIdx="2" presStyleCnt="5"/>
      <dgm:spPr/>
    </dgm:pt>
    <dgm:pt modelId="{81103145-A32D-4998-A37C-B97AE5A650B1}" type="pres">
      <dgm:prSet presAssocID="{1C8EA5C2-1552-4A71-B321-1204C2674141}" presName="parentText" presStyleLbl="node1" presStyleIdx="3" presStyleCnt="5">
        <dgm:presLayoutVars>
          <dgm:chMax val="0"/>
          <dgm:bulletEnabled val="1"/>
        </dgm:presLayoutVars>
      </dgm:prSet>
      <dgm:spPr/>
    </dgm:pt>
    <dgm:pt modelId="{E6D13FC6-ECD0-4269-97B7-BF138C504903}" type="pres">
      <dgm:prSet presAssocID="{1C8EA5C2-1552-4A71-B321-1204C2674141}" presName="negativeSpace" presStyleCnt="0"/>
      <dgm:spPr/>
    </dgm:pt>
    <dgm:pt modelId="{9C54A33B-EF8B-4AAA-861E-70EBC9F51A00}" type="pres">
      <dgm:prSet presAssocID="{1C8EA5C2-1552-4A71-B321-1204C2674141}" presName="childText" presStyleLbl="conFgAcc1" presStyleIdx="3" presStyleCnt="5">
        <dgm:presLayoutVars>
          <dgm:bulletEnabled val="1"/>
        </dgm:presLayoutVars>
      </dgm:prSet>
      <dgm:spPr/>
    </dgm:pt>
    <dgm:pt modelId="{3680E7C7-4C05-4BC5-9586-26112480354E}" type="pres">
      <dgm:prSet presAssocID="{A94B71D5-C069-40FB-8412-43F01457C63E}" presName="spaceBetweenRectangles" presStyleCnt="0"/>
      <dgm:spPr/>
    </dgm:pt>
    <dgm:pt modelId="{4BB8EF5B-4BB5-42E6-8A18-DC323EE6EEA8}" type="pres">
      <dgm:prSet presAssocID="{CAD17545-C8D7-4508-82C2-33876052B759}" presName="parentLin" presStyleCnt="0"/>
      <dgm:spPr/>
    </dgm:pt>
    <dgm:pt modelId="{7FBF4FC9-8718-49E9-8688-F7EF01352D71}" type="pres">
      <dgm:prSet presAssocID="{CAD17545-C8D7-4508-82C2-33876052B759}" presName="parentLeftMargin" presStyleLbl="node1" presStyleIdx="3" presStyleCnt="5"/>
      <dgm:spPr/>
    </dgm:pt>
    <dgm:pt modelId="{AB275659-E306-4D8C-8668-AD90EB85CD73}" type="pres">
      <dgm:prSet presAssocID="{CAD17545-C8D7-4508-82C2-33876052B759}" presName="parentText" presStyleLbl="node1" presStyleIdx="4" presStyleCnt="5">
        <dgm:presLayoutVars>
          <dgm:chMax val="0"/>
          <dgm:bulletEnabled val="1"/>
        </dgm:presLayoutVars>
      </dgm:prSet>
      <dgm:spPr/>
    </dgm:pt>
    <dgm:pt modelId="{46D94EF4-1E09-4023-96D5-E11407BEFC0E}" type="pres">
      <dgm:prSet presAssocID="{CAD17545-C8D7-4508-82C2-33876052B759}" presName="negativeSpace" presStyleCnt="0"/>
      <dgm:spPr/>
    </dgm:pt>
    <dgm:pt modelId="{CC39D6FA-4DBE-4CD6-9F01-B8C30890C43B}" type="pres">
      <dgm:prSet presAssocID="{CAD17545-C8D7-4508-82C2-33876052B759}" presName="childText" presStyleLbl="conFgAcc1" presStyleIdx="4" presStyleCnt="5">
        <dgm:presLayoutVars>
          <dgm:bulletEnabled val="1"/>
        </dgm:presLayoutVars>
      </dgm:prSet>
      <dgm:spPr/>
    </dgm:pt>
  </dgm:ptLst>
  <dgm:cxnLst>
    <dgm:cxn modelId="{58CA5520-3123-4BF1-9AC0-B68F0FF4B454}" type="presOf" srcId="{F5F94A9D-D201-4228-9975-3A135D06A3EA}" destId="{31044212-DAB5-4601-86BF-22D65C7105C9}" srcOrd="1" destOrd="0" presId="urn:microsoft.com/office/officeart/2005/8/layout/list1"/>
    <dgm:cxn modelId="{FEF51721-76D7-4559-A9C4-1D33603F0B06}" type="presOf" srcId="{7EB22A4A-726C-46E7-91EB-C7FBCC65ECBF}" destId="{AA1595BF-981F-4EC6-97EF-4F00DBB8BAA6}" srcOrd="0" destOrd="0" presId="urn:microsoft.com/office/officeart/2005/8/layout/list1"/>
    <dgm:cxn modelId="{B9428A46-95F9-48DE-9AE2-AD40F15EED02}" srcId="{B37923F9-71C5-4256-88E2-278416AF5726}" destId="{7EB22A4A-726C-46E7-91EB-C7FBCC65ECBF}" srcOrd="1" destOrd="0" parTransId="{73D48964-19BA-4632-829D-5C5FE90408BF}" sibTransId="{9458082B-D3DF-4B86-B6C4-4D47243D69F1}"/>
    <dgm:cxn modelId="{ED31CB46-9AE7-4F68-9D6F-DFB878054D45}" type="presOf" srcId="{7EB22A4A-726C-46E7-91EB-C7FBCC65ECBF}" destId="{A3034080-7D30-4F67-A017-939379525B39}" srcOrd="1" destOrd="0" presId="urn:microsoft.com/office/officeart/2005/8/layout/list1"/>
    <dgm:cxn modelId="{8925346E-F7D8-49FD-90E0-B67F6F571D6C}" type="presOf" srcId="{F5F94A9D-D201-4228-9975-3A135D06A3EA}" destId="{CC2621DC-D3A0-421E-98ED-676675E87C84}" srcOrd="0" destOrd="0" presId="urn:microsoft.com/office/officeart/2005/8/layout/list1"/>
    <dgm:cxn modelId="{35D30B54-3397-44DE-A6D8-98ACBB4C5180}" type="presOf" srcId="{B37923F9-71C5-4256-88E2-278416AF5726}" destId="{12FBBA7B-F540-4FF4-8C37-D51B4648120C}" srcOrd="0" destOrd="0" presId="urn:microsoft.com/office/officeart/2005/8/layout/list1"/>
    <dgm:cxn modelId="{52BF4C74-9AA3-48BC-8A79-9CA5AB4A1C41}" srcId="{B37923F9-71C5-4256-88E2-278416AF5726}" destId="{1C8EA5C2-1552-4A71-B321-1204C2674141}" srcOrd="3" destOrd="0" parTransId="{498353D6-69AE-48CB-A38C-1E2AD66975E8}" sibTransId="{A94B71D5-C069-40FB-8412-43F01457C63E}"/>
    <dgm:cxn modelId="{CCD9EC7D-44D9-4B61-85FC-EFC408295A82}" srcId="{B37923F9-71C5-4256-88E2-278416AF5726}" destId="{CAD17545-C8D7-4508-82C2-33876052B759}" srcOrd="4" destOrd="0" parTransId="{E099F8CB-FF6B-444F-93CC-EBE513B20190}" sibTransId="{46AC9445-5032-4523-8562-24D18C8CA3EF}"/>
    <dgm:cxn modelId="{02987381-1A31-4589-B57A-979F750ED564}" type="presOf" srcId="{9853EC6F-826B-4D20-93A1-F7D1DC1B6048}" destId="{0048840D-BB68-4539-A107-C3BB58E9C0BB}" srcOrd="1" destOrd="0" presId="urn:microsoft.com/office/officeart/2005/8/layout/list1"/>
    <dgm:cxn modelId="{99CD498A-166C-43F9-A06D-16B79B876945}" type="presOf" srcId="{9853EC6F-826B-4D20-93A1-F7D1DC1B6048}" destId="{11729BF8-9A60-490E-A40B-6C1BF8683F9D}" srcOrd="0" destOrd="0" presId="urn:microsoft.com/office/officeart/2005/8/layout/list1"/>
    <dgm:cxn modelId="{D401118F-F464-45C9-89DC-AC24AF80C714}" srcId="{B37923F9-71C5-4256-88E2-278416AF5726}" destId="{9853EC6F-826B-4D20-93A1-F7D1DC1B6048}" srcOrd="0" destOrd="0" parTransId="{E5202E1B-B117-4552-91BB-B15C9BB7F042}" sibTransId="{12A18277-C69B-4097-B48F-4D8F9634DDBB}"/>
    <dgm:cxn modelId="{2AC383B3-CA24-46C8-9999-054FD204EF05}" type="presOf" srcId="{1C8EA5C2-1552-4A71-B321-1204C2674141}" destId="{81103145-A32D-4998-A37C-B97AE5A650B1}" srcOrd="1" destOrd="0" presId="urn:microsoft.com/office/officeart/2005/8/layout/list1"/>
    <dgm:cxn modelId="{264A1DDC-09BF-4454-8448-61E729625AAF}" type="presOf" srcId="{CAD17545-C8D7-4508-82C2-33876052B759}" destId="{AB275659-E306-4D8C-8668-AD90EB85CD73}" srcOrd="1" destOrd="0" presId="urn:microsoft.com/office/officeart/2005/8/layout/list1"/>
    <dgm:cxn modelId="{B102B8DF-A18E-4E67-B825-9CE4CAF2A977}" type="presOf" srcId="{1C8EA5C2-1552-4A71-B321-1204C2674141}" destId="{CCFEC331-B667-4A54-92E3-F7E91A855011}" srcOrd="0" destOrd="0" presId="urn:microsoft.com/office/officeart/2005/8/layout/list1"/>
    <dgm:cxn modelId="{EB2F9DE6-E8DB-40B5-8CE2-D4EFC6B06FA7}" type="presOf" srcId="{CAD17545-C8D7-4508-82C2-33876052B759}" destId="{7FBF4FC9-8718-49E9-8688-F7EF01352D71}" srcOrd="0" destOrd="0" presId="urn:microsoft.com/office/officeart/2005/8/layout/list1"/>
    <dgm:cxn modelId="{0455EEF0-1058-4322-83CA-9278490078D2}" srcId="{B37923F9-71C5-4256-88E2-278416AF5726}" destId="{F5F94A9D-D201-4228-9975-3A135D06A3EA}" srcOrd="2" destOrd="0" parTransId="{3971F5D4-1420-4EFF-B86B-1E374A2AF330}" sibTransId="{376FE01E-1BEF-4CA0-BA23-DF5796D30F1E}"/>
    <dgm:cxn modelId="{6EA6CC86-E94D-4834-959B-7EC8B82823D4}" type="presParOf" srcId="{12FBBA7B-F540-4FF4-8C37-D51B4648120C}" destId="{25C2EA16-C5CD-41B9-93BA-541088DFCDB6}" srcOrd="0" destOrd="0" presId="urn:microsoft.com/office/officeart/2005/8/layout/list1"/>
    <dgm:cxn modelId="{0890962C-FD55-4160-9C23-040F64C5EE6F}" type="presParOf" srcId="{25C2EA16-C5CD-41B9-93BA-541088DFCDB6}" destId="{11729BF8-9A60-490E-A40B-6C1BF8683F9D}" srcOrd="0" destOrd="0" presId="urn:microsoft.com/office/officeart/2005/8/layout/list1"/>
    <dgm:cxn modelId="{54F8CC84-47A2-4B20-8467-F22ADBC192A7}" type="presParOf" srcId="{25C2EA16-C5CD-41B9-93BA-541088DFCDB6}" destId="{0048840D-BB68-4539-A107-C3BB58E9C0BB}" srcOrd="1" destOrd="0" presId="urn:microsoft.com/office/officeart/2005/8/layout/list1"/>
    <dgm:cxn modelId="{52239590-BC8D-490B-ABB2-ABB326E6EA79}" type="presParOf" srcId="{12FBBA7B-F540-4FF4-8C37-D51B4648120C}" destId="{957910AA-FB3A-473A-9DA9-D9D169B453A0}" srcOrd="1" destOrd="0" presId="urn:microsoft.com/office/officeart/2005/8/layout/list1"/>
    <dgm:cxn modelId="{AACDB197-B0AA-48F2-A066-5A7058BB2B8F}" type="presParOf" srcId="{12FBBA7B-F540-4FF4-8C37-D51B4648120C}" destId="{ED874780-166C-47F6-8368-DC8346F99FB4}" srcOrd="2" destOrd="0" presId="urn:microsoft.com/office/officeart/2005/8/layout/list1"/>
    <dgm:cxn modelId="{D049C390-90C3-46C2-84E1-5CF96BF585DA}" type="presParOf" srcId="{12FBBA7B-F540-4FF4-8C37-D51B4648120C}" destId="{5AF3BA59-52E1-48B7-8268-EE7CE30ABD38}" srcOrd="3" destOrd="0" presId="urn:microsoft.com/office/officeart/2005/8/layout/list1"/>
    <dgm:cxn modelId="{83E2CFF8-2784-420A-8FCA-8F834DEB132D}" type="presParOf" srcId="{12FBBA7B-F540-4FF4-8C37-D51B4648120C}" destId="{089908A3-7E2B-4345-BEC8-6B1DC6FF08CD}" srcOrd="4" destOrd="0" presId="urn:microsoft.com/office/officeart/2005/8/layout/list1"/>
    <dgm:cxn modelId="{29A496E8-7031-4806-ACE0-58AA632CFD36}" type="presParOf" srcId="{089908A3-7E2B-4345-BEC8-6B1DC6FF08CD}" destId="{AA1595BF-981F-4EC6-97EF-4F00DBB8BAA6}" srcOrd="0" destOrd="0" presId="urn:microsoft.com/office/officeart/2005/8/layout/list1"/>
    <dgm:cxn modelId="{9C4E3CC7-0E07-481D-8D86-383261A40AA5}" type="presParOf" srcId="{089908A3-7E2B-4345-BEC8-6B1DC6FF08CD}" destId="{A3034080-7D30-4F67-A017-939379525B39}" srcOrd="1" destOrd="0" presId="urn:microsoft.com/office/officeart/2005/8/layout/list1"/>
    <dgm:cxn modelId="{0EA2EAC7-931F-4CF7-9097-B69954EBFD72}" type="presParOf" srcId="{12FBBA7B-F540-4FF4-8C37-D51B4648120C}" destId="{7289B1A9-D3C5-49C0-8628-EF55752E58C9}" srcOrd="5" destOrd="0" presId="urn:microsoft.com/office/officeart/2005/8/layout/list1"/>
    <dgm:cxn modelId="{D91EC800-1C10-4D3C-94DA-BB43E5763B26}" type="presParOf" srcId="{12FBBA7B-F540-4FF4-8C37-D51B4648120C}" destId="{54387038-FC6C-4AE7-AA7A-8CBEA8C67B7F}" srcOrd="6" destOrd="0" presId="urn:microsoft.com/office/officeart/2005/8/layout/list1"/>
    <dgm:cxn modelId="{940140F3-0BBB-402B-AD75-A44696C77965}" type="presParOf" srcId="{12FBBA7B-F540-4FF4-8C37-D51B4648120C}" destId="{A3BF0BC5-90CE-443E-9B2B-460A232CB97F}" srcOrd="7" destOrd="0" presId="urn:microsoft.com/office/officeart/2005/8/layout/list1"/>
    <dgm:cxn modelId="{4C53B8E5-2BB1-496F-860E-FA334C836BAE}" type="presParOf" srcId="{12FBBA7B-F540-4FF4-8C37-D51B4648120C}" destId="{CDB64A83-6C0D-423D-8B06-D39D68671C8E}" srcOrd="8" destOrd="0" presId="urn:microsoft.com/office/officeart/2005/8/layout/list1"/>
    <dgm:cxn modelId="{DF19C389-55DB-4400-98DF-27EAE3F342AB}" type="presParOf" srcId="{CDB64A83-6C0D-423D-8B06-D39D68671C8E}" destId="{CC2621DC-D3A0-421E-98ED-676675E87C84}" srcOrd="0" destOrd="0" presId="urn:microsoft.com/office/officeart/2005/8/layout/list1"/>
    <dgm:cxn modelId="{4680DE7E-ECD2-419E-9EBE-FFF6916EFF5C}" type="presParOf" srcId="{CDB64A83-6C0D-423D-8B06-D39D68671C8E}" destId="{31044212-DAB5-4601-86BF-22D65C7105C9}" srcOrd="1" destOrd="0" presId="urn:microsoft.com/office/officeart/2005/8/layout/list1"/>
    <dgm:cxn modelId="{DBDEC56D-4F58-4E6B-A854-ED2CD08734CB}" type="presParOf" srcId="{12FBBA7B-F540-4FF4-8C37-D51B4648120C}" destId="{E2604FE5-D2BA-4600-9CCB-F1D3890B8988}" srcOrd="9" destOrd="0" presId="urn:microsoft.com/office/officeart/2005/8/layout/list1"/>
    <dgm:cxn modelId="{404A4F66-073E-4873-9E88-C3328D3E1A9C}" type="presParOf" srcId="{12FBBA7B-F540-4FF4-8C37-D51B4648120C}" destId="{15353770-21B7-4AAE-AD38-0FA00E6D7563}" srcOrd="10" destOrd="0" presId="urn:microsoft.com/office/officeart/2005/8/layout/list1"/>
    <dgm:cxn modelId="{272919E7-1135-4B97-B9D1-A098C44FB2AB}" type="presParOf" srcId="{12FBBA7B-F540-4FF4-8C37-D51B4648120C}" destId="{8E6916AE-0124-4EA7-9B48-4B24223CA801}" srcOrd="11" destOrd="0" presId="urn:microsoft.com/office/officeart/2005/8/layout/list1"/>
    <dgm:cxn modelId="{B5792D84-D798-4423-9130-4ED98FFD9E51}" type="presParOf" srcId="{12FBBA7B-F540-4FF4-8C37-D51B4648120C}" destId="{EA65D3D5-D596-45A2-AC57-FC1D6D684477}" srcOrd="12" destOrd="0" presId="urn:microsoft.com/office/officeart/2005/8/layout/list1"/>
    <dgm:cxn modelId="{3B7F67C9-738A-451D-BDB8-C0D9E70978F2}" type="presParOf" srcId="{EA65D3D5-D596-45A2-AC57-FC1D6D684477}" destId="{CCFEC331-B667-4A54-92E3-F7E91A855011}" srcOrd="0" destOrd="0" presId="urn:microsoft.com/office/officeart/2005/8/layout/list1"/>
    <dgm:cxn modelId="{2119B47A-E80D-46AE-973C-777DBEAE926B}" type="presParOf" srcId="{EA65D3D5-D596-45A2-AC57-FC1D6D684477}" destId="{81103145-A32D-4998-A37C-B97AE5A650B1}" srcOrd="1" destOrd="0" presId="urn:microsoft.com/office/officeart/2005/8/layout/list1"/>
    <dgm:cxn modelId="{D2685622-2E19-40A3-B3D1-32E422286C24}" type="presParOf" srcId="{12FBBA7B-F540-4FF4-8C37-D51B4648120C}" destId="{E6D13FC6-ECD0-4269-97B7-BF138C504903}" srcOrd="13" destOrd="0" presId="urn:microsoft.com/office/officeart/2005/8/layout/list1"/>
    <dgm:cxn modelId="{A11548D0-F2F2-4152-BE4A-4FA1306A7367}" type="presParOf" srcId="{12FBBA7B-F540-4FF4-8C37-D51B4648120C}" destId="{9C54A33B-EF8B-4AAA-861E-70EBC9F51A00}" srcOrd="14" destOrd="0" presId="urn:microsoft.com/office/officeart/2005/8/layout/list1"/>
    <dgm:cxn modelId="{C272BA02-890D-41AC-85BD-244298C06CB8}" type="presParOf" srcId="{12FBBA7B-F540-4FF4-8C37-D51B4648120C}" destId="{3680E7C7-4C05-4BC5-9586-26112480354E}" srcOrd="15" destOrd="0" presId="urn:microsoft.com/office/officeart/2005/8/layout/list1"/>
    <dgm:cxn modelId="{D3BB5484-93FC-42C3-816E-E379D21D454E}" type="presParOf" srcId="{12FBBA7B-F540-4FF4-8C37-D51B4648120C}" destId="{4BB8EF5B-4BB5-42E6-8A18-DC323EE6EEA8}" srcOrd="16" destOrd="0" presId="urn:microsoft.com/office/officeart/2005/8/layout/list1"/>
    <dgm:cxn modelId="{F0479210-92FA-4CE0-ADF5-2735D5F78AE4}" type="presParOf" srcId="{4BB8EF5B-4BB5-42E6-8A18-DC323EE6EEA8}" destId="{7FBF4FC9-8718-49E9-8688-F7EF01352D71}" srcOrd="0" destOrd="0" presId="urn:microsoft.com/office/officeart/2005/8/layout/list1"/>
    <dgm:cxn modelId="{60B8969E-2B47-4935-A93D-F6861054A96A}" type="presParOf" srcId="{4BB8EF5B-4BB5-42E6-8A18-DC323EE6EEA8}" destId="{AB275659-E306-4D8C-8668-AD90EB85CD73}" srcOrd="1" destOrd="0" presId="urn:microsoft.com/office/officeart/2005/8/layout/list1"/>
    <dgm:cxn modelId="{367EE3A7-5831-4936-82F4-9C5C73C1B30E}" type="presParOf" srcId="{12FBBA7B-F540-4FF4-8C37-D51B4648120C}" destId="{46D94EF4-1E09-4023-96D5-E11407BEFC0E}" srcOrd="17" destOrd="0" presId="urn:microsoft.com/office/officeart/2005/8/layout/list1"/>
    <dgm:cxn modelId="{D6F5243A-3A6E-4880-A9EC-92A431E48A45}" type="presParOf" srcId="{12FBBA7B-F540-4FF4-8C37-D51B4648120C}" destId="{CC39D6FA-4DBE-4CD6-9F01-B8C30890C43B}"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37923F9-71C5-4256-88E2-278416AF5726}" type="doc">
      <dgm:prSet loTypeId="urn:microsoft.com/office/officeart/2005/8/layout/list1" loCatId="list" qsTypeId="urn:microsoft.com/office/officeart/2005/8/quickstyle/simple1#7" qsCatId="simple" csTypeId="urn:microsoft.com/office/officeart/2005/8/colors/accent1_2#8" csCatId="accent1" phldr="1"/>
      <dgm:spPr/>
      <dgm:t>
        <a:bodyPr/>
        <a:lstStyle/>
        <a:p>
          <a:endParaRPr lang="en-US"/>
        </a:p>
      </dgm:t>
    </dgm:pt>
    <dgm:pt modelId="{9853EC6F-826B-4D20-93A1-F7D1DC1B6048}">
      <dgm:prSet phldrT="[Tex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Evidence-based medication </a:t>
          </a:r>
        </a:p>
      </dgm:t>
    </dgm:pt>
    <dgm:pt modelId="{E5202E1B-B117-4552-91BB-B15C9BB7F042}" type="parTrans" cxnId="{D401118F-F464-45C9-89DC-AC24AF80C71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2A18277-C69B-4097-B48F-4D8F9634DDBB}" type="sibTrans" cxnId="{D401118F-F464-45C9-89DC-AC24AF80C71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61620A9-5163-4C5B-893C-0B91D24D9EE2}">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Reduced cravings &amp; withdrawal </a:t>
          </a:r>
        </a:p>
      </dgm:t>
    </dgm:pt>
    <dgm:pt modelId="{C50A447A-760D-4825-A351-1E8958116B3D}" type="parTrans" cxnId="{289DBD22-FBA9-4F29-9BB8-738696EAB1B7}">
      <dgm:prSet/>
      <dgm:spPr/>
      <dgm:t>
        <a:bodyPr/>
        <a:lstStyle/>
        <a:p>
          <a:endParaRPr lang="en-US"/>
        </a:p>
      </dgm:t>
    </dgm:pt>
    <dgm:pt modelId="{C62AD371-1DD4-4BF9-B7B5-BE3285D191D8}" type="sibTrans" cxnId="{289DBD22-FBA9-4F29-9BB8-738696EAB1B7}">
      <dgm:prSet/>
      <dgm:spPr/>
      <dgm:t>
        <a:bodyPr/>
        <a:lstStyle/>
        <a:p>
          <a:endParaRPr lang="en-US"/>
        </a:p>
      </dgm:t>
    </dgm:pt>
    <dgm:pt modelId="{DB0CAD22-B7E2-4666-A13D-58923BE188FE}">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Individualized supportive services </a:t>
          </a:r>
        </a:p>
      </dgm:t>
    </dgm:pt>
    <dgm:pt modelId="{BB533C43-21CA-4A8D-BCC2-3417BCC3BB7E}" type="parTrans" cxnId="{B1D5AD48-706F-445B-AEB7-33BD1F4C188F}">
      <dgm:prSet/>
      <dgm:spPr/>
      <dgm:t>
        <a:bodyPr/>
        <a:lstStyle/>
        <a:p>
          <a:endParaRPr lang="en-US"/>
        </a:p>
      </dgm:t>
    </dgm:pt>
    <dgm:pt modelId="{D5E829A1-AAC8-4C46-B3A0-1AA33D41A8F2}" type="sibTrans" cxnId="{B1D5AD48-706F-445B-AEB7-33BD1F4C188F}">
      <dgm:prSet/>
      <dgm:spPr/>
      <dgm:t>
        <a:bodyPr/>
        <a:lstStyle/>
        <a:p>
          <a:endParaRPr lang="en-US"/>
        </a:p>
      </dgm:t>
    </dgm:pt>
    <dgm:pt modelId="{4F32EECF-B091-428F-967A-F5511B53B80D}">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Health, stability &amp; functioning </a:t>
          </a:r>
        </a:p>
      </dgm:t>
    </dgm:pt>
    <dgm:pt modelId="{DA8CE968-533E-4800-A0AE-183034C744C7}" type="parTrans" cxnId="{4C8B103C-BA84-4382-A754-FAA56D6FDC87}">
      <dgm:prSet/>
      <dgm:spPr/>
      <dgm:t>
        <a:bodyPr/>
        <a:lstStyle/>
        <a:p>
          <a:endParaRPr lang="en-US"/>
        </a:p>
      </dgm:t>
    </dgm:pt>
    <dgm:pt modelId="{486049DE-F8D5-4368-81B0-383AFBB0467D}" type="sibTrans" cxnId="{4C8B103C-BA84-4382-A754-FAA56D6FDC87}">
      <dgm:prSet/>
      <dgm:spPr/>
      <dgm:t>
        <a:bodyPr/>
        <a:lstStyle/>
        <a:p>
          <a:endParaRPr lang="en-US"/>
        </a:p>
      </dgm:t>
    </dgm:pt>
    <dgm:pt modelId="{8113C28C-EA35-4F22-A0CC-764680228FE2}">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Medication for as long as beneficial</a:t>
          </a:r>
        </a:p>
      </dgm:t>
    </dgm:pt>
    <dgm:pt modelId="{827E3B5B-BA26-4EBC-B2E4-D0683556C2A5}" type="parTrans" cxnId="{66E160A0-FBFB-41AE-934B-849C2975C447}">
      <dgm:prSet/>
      <dgm:spPr/>
      <dgm:t>
        <a:bodyPr/>
        <a:lstStyle/>
        <a:p>
          <a:endParaRPr lang="en-US"/>
        </a:p>
      </dgm:t>
    </dgm:pt>
    <dgm:pt modelId="{C4434AEE-E21D-445B-BE2D-3F4F99D2A74E}" type="sibTrans" cxnId="{66E160A0-FBFB-41AE-934B-849C2975C447}">
      <dgm:prSet/>
      <dgm:spPr/>
      <dgm:t>
        <a:bodyPr/>
        <a:lstStyle/>
        <a:p>
          <a:endParaRPr lang="en-US"/>
        </a:p>
      </dgm:t>
    </dgm:pt>
    <dgm:pt modelId="{12FBBA7B-F540-4FF4-8C37-D51B4648120C}" type="pres">
      <dgm:prSet presAssocID="{B37923F9-71C5-4256-88E2-278416AF5726}" presName="linear" presStyleCnt="0">
        <dgm:presLayoutVars>
          <dgm:dir/>
          <dgm:animLvl val="lvl"/>
          <dgm:resizeHandles val="exact"/>
        </dgm:presLayoutVars>
      </dgm:prSet>
      <dgm:spPr/>
    </dgm:pt>
    <dgm:pt modelId="{25C2EA16-C5CD-41B9-93BA-541088DFCDB6}" type="pres">
      <dgm:prSet presAssocID="{9853EC6F-826B-4D20-93A1-F7D1DC1B6048}" presName="parentLin" presStyleCnt="0"/>
      <dgm:spPr/>
    </dgm:pt>
    <dgm:pt modelId="{11729BF8-9A60-490E-A40B-6C1BF8683F9D}" type="pres">
      <dgm:prSet presAssocID="{9853EC6F-826B-4D20-93A1-F7D1DC1B6048}" presName="parentLeftMargin" presStyleLbl="node1" presStyleIdx="0" presStyleCnt="5"/>
      <dgm:spPr/>
    </dgm:pt>
    <dgm:pt modelId="{0048840D-BB68-4539-A107-C3BB58E9C0BB}" type="pres">
      <dgm:prSet presAssocID="{9853EC6F-826B-4D20-93A1-F7D1DC1B6048}" presName="parentText" presStyleLbl="node1" presStyleIdx="0" presStyleCnt="5">
        <dgm:presLayoutVars>
          <dgm:chMax val="0"/>
          <dgm:bulletEnabled val="1"/>
        </dgm:presLayoutVars>
      </dgm:prSet>
      <dgm:spPr/>
    </dgm:pt>
    <dgm:pt modelId="{957910AA-FB3A-473A-9DA9-D9D169B453A0}" type="pres">
      <dgm:prSet presAssocID="{9853EC6F-826B-4D20-93A1-F7D1DC1B6048}" presName="negativeSpace" presStyleCnt="0"/>
      <dgm:spPr/>
    </dgm:pt>
    <dgm:pt modelId="{ED874780-166C-47F6-8368-DC8346F99FB4}" type="pres">
      <dgm:prSet presAssocID="{9853EC6F-826B-4D20-93A1-F7D1DC1B6048}" presName="childText" presStyleLbl="conFgAcc1" presStyleIdx="0" presStyleCnt="5">
        <dgm:presLayoutVars>
          <dgm:bulletEnabled val="1"/>
        </dgm:presLayoutVars>
      </dgm:prSet>
      <dgm:spPr/>
    </dgm:pt>
    <dgm:pt modelId="{5AF3BA59-52E1-48B7-8268-EE7CE30ABD38}" type="pres">
      <dgm:prSet presAssocID="{12A18277-C69B-4097-B48F-4D8F9634DDBB}" presName="spaceBetweenRectangles" presStyleCnt="0"/>
      <dgm:spPr/>
    </dgm:pt>
    <dgm:pt modelId="{705ACF4F-1DFF-44D5-9D62-8B5F3B4F0984}" type="pres">
      <dgm:prSet presAssocID="{761620A9-5163-4C5B-893C-0B91D24D9EE2}" presName="parentLin" presStyleCnt="0"/>
      <dgm:spPr/>
    </dgm:pt>
    <dgm:pt modelId="{D8C726E0-6011-440F-8F65-97A2116D4504}" type="pres">
      <dgm:prSet presAssocID="{761620A9-5163-4C5B-893C-0B91D24D9EE2}" presName="parentLeftMargin" presStyleLbl="node1" presStyleIdx="0" presStyleCnt="5"/>
      <dgm:spPr/>
    </dgm:pt>
    <dgm:pt modelId="{977385AD-76E8-456F-8E35-326FFD06E405}" type="pres">
      <dgm:prSet presAssocID="{761620A9-5163-4C5B-893C-0B91D24D9EE2}" presName="parentText" presStyleLbl="node1" presStyleIdx="1" presStyleCnt="5">
        <dgm:presLayoutVars>
          <dgm:chMax val="0"/>
          <dgm:bulletEnabled val="1"/>
        </dgm:presLayoutVars>
      </dgm:prSet>
      <dgm:spPr/>
    </dgm:pt>
    <dgm:pt modelId="{4A43DC84-9E67-471C-8AA6-6AAA9AEB47C2}" type="pres">
      <dgm:prSet presAssocID="{761620A9-5163-4C5B-893C-0B91D24D9EE2}" presName="negativeSpace" presStyleCnt="0"/>
      <dgm:spPr/>
    </dgm:pt>
    <dgm:pt modelId="{43210092-2344-4FD0-8B14-827CCD3457DC}" type="pres">
      <dgm:prSet presAssocID="{761620A9-5163-4C5B-893C-0B91D24D9EE2}" presName="childText" presStyleLbl="conFgAcc1" presStyleIdx="1" presStyleCnt="5">
        <dgm:presLayoutVars>
          <dgm:bulletEnabled val="1"/>
        </dgm:presLayoutVars>
      </dgm:prSet>
      <dgm:spPr/>
    </dgm:pt>
    <dgm:pt modelId="{6CBCC24B-8024-4E61-8313-BA776851D2CF}" type="pres">
      <dgm:prSet presAssocID="{C62AD371-1DD4-4BF9-B7B5-BE3285D191D8}" presName="spaceBetweenRectangles" presStyleCnt="0"/>
      <dgm:spPr/>
    </dgm:pt>
    <dgm:pt modelId="{8B84A59E-0D48-403E-B4C8-3370899139B4}" type="pres">
      <dgm:prSet presAssocID="{DB0CAD22-B7E2-4666-A13D-58923BE188FE}" presName="parentLin" presStyleCnt="0"/>
      <dgm:spPr/>
    </dgm:pt>
    <dgm:pt modelId="{03F3E3A6-7295-4199-9DD4-C2FC3F4E192E}" type="pres">
      <dgm:prSet presAssocID="{DB0CAD22-B7E2-4666-A13D-58923BE188FE}" presName="parentLeftMargin" presStyleLbl="node1" presStyleIdx="1" presStyleCnt="5"/>
      <dgm:spPr/>
    </dgm:pt>
    <dgm:pt modelId="{6622DB3A-42E6-4D4C-8307-6CF057171C0F}" type="pres">
      <dgm:prSet presAssocID="{DB0CAD22-B7E2-4666-A13D-58923BE188FE}" presName="parentText" presStyleLbl="node1" presStyleIdx="2" presStyleCnt="5">
        <dgm:presLayoutVars>
          <dgm:chMax val="0"/>
          <dgm:bulletEnabled val="1"/>
        </dgm:presLayoutVars>
      </dgm:prSet>
      <dgm:spPr/>
    </dgm:pt>
    <dgm:pt modelId="{8BC8FD7E-6BA5-4FA1-9DC3-B435CDE53EF1}" type="pres">
      <dgm:prSet presAssocID="{DB0CAD22-B7E2-4666-A13D-58923BE188FE}" presName="negativeSpace" presStyleCnt="0"/>
      <dgm:spPr/>
    </dgm:pt>
    <dgm:pt modelId="{B311A009-362C-45B1-98CE-F3F162EDC2E5}" type="pres">
      <dgm:prSet presAssocID="{DB0CAD22-B7E2-4666-A13D-58923BE188FE}" presName="childText" presStyleLbl="conFgAcc1" presStyleIdx="2" presStyleCnt="5">
        <dgm:presLayoutVars>
          <dgm:bulletEnabled val="1"/>
        </dgm:presLayoutVars>
      </dgm:prSet>
      <dgm:spPr/>
    </dgm:pt>
    <dgm:pt modelId="{5203F02E-034E-4443-B575-0D40181DA129}" type="pres">
      <dgm:prSet presAssocID="{D5E829A1-AAC8-4C46-B3A0-1AA33D41A8F2}" presName="spaceBetweenRectangles" presStyleCnt="0"/>
      <dgm:spPr/>
    </dgm:pt>
    <dgm:pt modelId="{6F34062C-5D22-4E51-B847-432440DB47ED}" type="pres">
      <dgm:prSet presAssocID="{4F32EECF-B091-428F-967A-F5511B53B80D}" presName="parentLin" presStyleCnt="0"/>
      <dgm:spPr/>
    </dgm:pt>
    <dgm:pt modelId="{D27B17DB-3731-4501-A9CF-92693C42DCA4}" type="pres">
      <dgm:prSet presAssocID="{4F32EECF-B091-428F-967A-F5511B53B80D}" presName="parentLeftMargin" presStyleLbl="node1" presStyleIdx="2" presStyleCnt="5"/>
      <dgm:spPr/>
    </dgm:pt>
    <dgm:pt modelId="{F367DEDB-33E3-4616-A825-FEF0A2A72F82}" type="pres">
      <dgm:prSet presAssocID="{4F32EECF-B091-428F-967A-F5511B53B80D}" presName="parentText" presStyleLbl="node1" presStyleIdx="3" presStyleCnt="5">
        <dgm:presLayoutVars>
          <dgm:chMax val="0"/>
          <dgm:bulletEnabled val="1"/>
        </dgm:presLayoutVars>
      </dgm:prSet>
      <dgm:spPr/>
    </dgm:pt>
    <dgm:pt modelId="{D6053DB6-8579-4C70-81C1-1602A827C754}" type="pres">
      <dgm:prSet presAssocID="{4F32EECF-B091-428F-967A-F5511B53B80D}" presName="negativeSpace" presStyleCnt="0"/>
      <dgm:spPr/>
    </dgm:pt>
    <dgm:pt modelId="{660FB927-EFC8-4421-95BB-481762E249E1}" type="pres">
      <dgm:prSet presAssocID="{4F32EECF-B091-428F-967A-F5511B53B80D}" presName="childText" presStyleLbl="conFgAcc1" presStyleIdx="3" presStyleCnt="5">
        <dgm:presLayoutVars>
          <dgm:bulletEnabled val="1"/>
        </dgm:presLayoutVars>
      </dgm:prSet>
      <dgm:spPr/>
    </dgm:pt>
    <dgm:pt modelId="{3F547C07-88F7-4BD4-BB7A-EEF0E6784FF4}" type="pres">
      <dgm:prSet presAssocID="{486049DE-F8D5-4368-81B0-383AFBB0467D}" presName="spaceBetweenRectangles" presStyleCnt="0"/>
      <dgm:spPr/>
    </dgm:pt>
    <dgm:pt modelId="{07231688-2FAC-424A-B29D-B6C0E2321A1A}" type="pres">
      <dgm:prSet presAssocID="{8113C28C-EA35-4F22-A0CC-764680228FE2}" presName="parentLin" presStyleCnt="0"/>
      <dgm:spPr/>
    </dgm:pt>
    <dgm:pt modelId="{83C271E3-09E8-4114-9844-6F6EEA4C5C03}" type="pres">
      <dgm:prSet presAssocID="{8113C28C-EA35-4F22-A0CC-764680228FE2}" presName="parentLeftMargin" presStyleLbl="node1" presStyleIdx="3" presStyleCnt="5"/>
      <dgm:spPr/>
    </dgm:pt>
    <dgm:pt modelId="{3DC32FE4-00CF-46A9-8970-659EFE87A5ED}" type="pres">
      <dgm:prSet presAssocID="{8113C28C-EA35-4F22-A0CC-764680228FE2}" presName="parentText" presStyleLbl="node1" presStyleIdx="4" presStyleCnt="5">
        <dgm:presLayoutVars>
          <dgm:chMax val="0"/>
          <dgm:bulletEnabled val="1"/>
        </dgm:presLayoutVars>
      </dgm:prSet>
      <dgm:spPr/>
    </dgm:pt>
    <dgm:pt modelId="{04524FA9-4FF6-4189-AE94-7E55803D086B}" type="pres">
      <dgm:prSet presAssocID="{8113C28C-EA35-4F22-A0CC-764680228FE2}" presName="negativeSpace" presStyleCnt="0"/>
      <dgm:spPr/>
    </dgm:pt>
    <dgm:pt modelId="{E24A8C77-1C21-4757-B3E0-3EA7745658E5}" type="pres">
      <dgm:prSet presAssocID="{8113C28C-EA35-4F22-A0CC-764680228FE2}" presName="childText" presStyleLbl="conFgAcc1" presStyleIdx="4" presStyleCnt="5">
        <dgm:presLayoutVars>
          <dgm:bulletEnabled val="1"/>
        </dgm:presLayoutVars>
      </dgm:prSet>
      <dgm:spPr/>
    </dgm:pt>
  </dgm:ptLst>
  <dgm:cxnLst>
    <dgm:cxn modelId="{289DBD22-FBA9-4F29-9BB8-738696EAB1B7}" srcId="{B37923F9-71C5-4256-88E2-278416AF5726}" destId="{761620A9-5163-4C5B-893C-0B91D24D9EE2}" srcOrd="1" destOrd="0" parTransId="{C50A447A-760D-4825-A351-1E8958116B3D}" sibTransId="{C62AD371-1DD4-4BF9-B7B5-BE3285D191D8}"/>
    <dgm:cxn modelId="{DD47DB30-A669-4695-8045-2CF034112548}" type="presOf" srcId="{4F32EECF-B091-428F-967A-F5511B53B80D}" destId="{D27B17DB-3731-4501-A9CF-92693C42DCA4}" srcOrd="0" destOrd="0" presId="urn:microsoft.com/office/officeart/2005/8/layout/list1"/>
    <dgm:cxn modelId="{E2CE0835-E51F-4679-9FB2-F909C7EDD287}" type="presOf" srcId="{761620A9-5163-4C5B-893C-0B91D24D9EE2}" destId="{D8C726E0-6011-440F-8F65-97A2116D4504}" srcOrd="0" destOrd="0" presId="urn:microsoft.com/office/officeart/2005/8/layout/list1"/>
    <dgm:cxn modelId="{4C8B103C-BA84-4382-A754-FAA56D6FDC87}" srcId="{B37923F9-71C5-4256-88E2-278416AF5726}" destId="{4F32EECF-B091-428F-967A-F5511B53B80D}" srcOrd="3" destOrd="0" parTransId="{DA8CE968-533E-4800-A0AE-183034C744C7}" sibTransId="{486049DE-F8D5-4368-81B0-383AFBB0467D}"/>
    <dgm:cxn modelId="{FA14A93C-097D-4744-9DCA-215FC13C5580}" type="presOf" srcId="{8113C28C-EA35-4F22-A0CC-764680228FE2}" destId="{83C271E3-09E8-4114-9844-6F6EEA4C5C03}" srcOrd="0" destOrd="0" presId="urn:microsoft.com/office/officeart/2005/8/layout/list1"/>
    <dgm:cxn modelId="{D6D74A47-59DC-4ADA-AA1C-3EBAA870667C}" type="presOf" srcId="{761620A9-5163-4C5B-893C-0B91D24D9EE2}" destId="{977385AD-76E8-456F-8E35-326FFD06E405}" srcOrd="1" destOrd="0" presId="urn:microsoft.com/office/officeart/2005/8/layout/list1"/>
    <dgm:cxn modelId="{B1D5AD48-706F-445B-AEB7-33BD1F4C188F}" srcId="{B37923F9-71C5-4256-88E2-278416AF5726}" destId="{DB0CAD22-B7E2-4666-A13D-58923BE188FE}" srcOrd="2" destOrd="0" parTransId="{BB533C43-21CA-4A8D-BCC2-3417BCC3BB7E}" sibTransId="{D5E829A1-AAC8-4C46-B3A0-1AA33D41A8F2}"/>
    <dgm:cxn modelId="{C731776C-D002-4BE7-A998-8845B6319D73}" type="presOf" srcId="{4F32EECF-B091-428F-967A-F5511B53B80D}" destId="{F367DEDB-33E3-4616-A825-FEF0A2A72F82}" srcOrd="1" destOrd="0" presId="urn:microsoft.com/office/officeart/2005/8/layout/list1"/>
    <dgm:cxn modelId="{35D30B54-3397-44DE-A6D8-98ACBB4C5180}" type="presOf" srcId="{B37923F9-71C5-4256-88E2-278416AF5726}" destId="{12FBBA7B-F540-4FF4-8C37-D51B4648120C}" srcOrd="0" destOrd="0" presId="urn:microsoft.com/office/officeart/2005/8/layout/list1"/>
    <dgm:cxn modelId="{02987381-1A31-4589-B57A-979F750ED564}" type="presOf" srcId="{9853EC6F-826B-4D20-93A1-F7D1DC1B6048}" destId="{0048840D-BB68-4539-A107-C3BB58E9C0BB}" srcOrd="1" destOrd="0" presId="urn:microsoft.com/office/officeart/2005/8/layout/list1"/>
    <dgm:cxn modelId="{99CD498A-166C-43F9-A06D-16B79B876945}" type="presOf" srcId="{9853EC6F-826B-4D20-93A1-F7D1DC1B6048}" destId="{11729BF8-9A60-490E-A40B-6C1BF8683F9D}" srcOrd="0" destOrd="0" presId="urn:microsoft.com/office/officeart/2005/8/layout/list1"/>
    <dgm:cxn modelId="{5188C68A-1983-4311-98BE-4F5475584A61}" type="presOf" srcId="{DB0CAD22-B7E2-4666-A13D-58923BE188FE}" destId="{03F3E3A6-7295-4199-9DD4-C2FC3F4E192E}" srcOrd="0" destOrd="0" presId="urn:microsoft.com/office/officeart/2005/8/layout/list1"/>
    <dgm:cxn modelId="{D401118F-F464-45C9-89DC-AC24AF80C714}" srcId="{B37923F9-71C5-4256-88E2-278416AF5726}" destId="{9853EC6F-826B-4D20-93A1-F7D1DC1B6048}" srcOrd="0" destOrd="0" parTransId="{E5202E1B-B117-4552-91BB-B15C9BB7F042}" sibTransId="{12A18277-C69B-4097-B48F-4D8F9634DDBB}"/>
    <dgm:cxn modelId="{66E160A0-FBFB-41AE-934B-849C2975C447}" srcId="{B37923F9-71C5-4256-88E2-278416AF5726}" destId="{8113C28C-EA35-4F22-A0CC-764680228FE2}" srcOrd="4" destOrd="0" parTransId="{827E3B5B-BA26-4EBC-B2E4-D0683556C2A5}" sibTransId="{C4434AEE-E21D-445B-BE2D-3F4F99D2A74E}"/>
    <dgm:cxn modelId="{622357AA-7FC7-4B2F-906E-074A60D69E92}" type="presOf" srcId="{DB0CAD22-B7E2-4666-A13D-58923BE188FE}" destId="{6622DB3A-42E6-4D4C-8307-6CF057171C0F}" srcOrd="1" destOrd="0" presId="urn:microsoft.com/office/officeart/2005/8/layout/list1"/>
    <dgm:cxn modelId="{924CE4DC-D593-4CF3-8A20-37BFE308E8EF}" type="presOf" srcId="{8113C28C-EA35-4F22-A0CC-764680228FE2}" destId="{3DC32FE4-00CF-46A9-8970-659EFE87A5ED}" srcOrd="1" destOrd="0" presId="urn:microsoft.com/office/officeart/2005/8/layout/list1"/>
    <dgm:cxn modelId="{6EA6CC86-E94D-4834-959B-7EC8B82823D4}" type="presParOf" srcId="{12FBBA7B-F540-4FF4-8C37-D51B4648120C}" destId="{25C2EA16-C5CD-41B9-93BA-541088DFCDB6}" srcOrd="0" destOrd="0" presId="urn:microsoft.com/office/officeart/2005/8/layout/list1"/>
    <dgm:cxn modelId="{0890962C-FD55-4160-9C23-040F64C5EE6F}" type="presParOf" srcId="{25C2EA16-C5CD-41B9-93BA-541088DFCDB6}" destId="{11729BF8-9A60-490E-A40B-6C1BF8683F9D}" srcOrd="0" destOrd="0" presId="urn:microsoft.com/office/officeart/2005/8/layout/list1"/>
    <dgm:cxn modelId="{54F8CC84-47A2-4B20-8467-F22ADBC192A7}" type="presParOf" srcId="{25C2EA16-C5CD-41B9-93BA-541088DFCDB6}" destId="{0048840D-BB68-4539-A107-C3BB58E9C0BB}" srcOrd="1" destOrd="0" presId="urn:microsoft.com/office/officeart/2005/8/layout/list1"/>
    <dgm:cxn modelId="{52239590-BC8D-490B-ABB2-ABB326E6EA79}" type="presParOf" srcId="{12FBBA7B-F540-4FF4-8C37-D51B4648120C}" destId="{957910AA-FB3A-473A-9DA9-D9D169B453A0}" srcOrd="1" destOrd="0" presId="urn:microsoft.com/office/officeart/2005/8/layout/list1"/>
    <dgm:cxn modelId="{AACDB197-B0AA-48F2-A066-5A7058BB2B8F}" type="presParOf" srcId="{12FBBA7B-F540-4FF4-8C37-D51B4648120C}" destId="{ED874780-166C-47F6-8368-DC8346F99FB4}" srcOrd="2" destOrd="0" presId="urn:microsoft.com/office/officeart/2005/8/layout/list1"/>
    <dgm:cxn modelId="{D049C390-90C3-46C2-84E1-5CF96BF585DA}" type="presParOf" srcId="{12FBBA7B-F540-4FF4-8C37-D51B4648120C}" destId="{5AF3BA59-52E1-48B7-8268-EE7CE30ABD38}" srcOrd="3" destOrd="0" presId="urn:microsoft.com/office/officeart/2005/8/layout/list1"/>
    <dgm:cxn modelId="{014F6EB8-CEFC-4183-A3CB-ACD02C60E954}" type="presParOf" srcId="{12FBBA7B-F540-4FF4-8C37-D51B4648120C}" destId="{705ACF4F-1DFF-44D5-9D62-8B5F3B4F0984}" srcOrd="4" destOrd="0" presId="urn:microsoft.com/office/officeart/2005/8/layout/list1"/>
    <dgm:cxn modelId="{4FAA05A6-336A-484A-ABB0-3238DAAC7CC8}" type="presParOf" srcId="{705ACF4F-1DFF-44D5-9D62-8B5F3B4F0984}" destId="{D8C726E0-6011-440F-8F65-97A2116D4504}" srcOrd="0" destOrd="0" presId="urn:microsoft.com/office/officeart/2005/8/layout/list1"/>
    <dgm:cxn modelId="{6D111F31-869F-4CC0-B69B-DB423880FE18}" type="presParOf" srcId="{705ACF4F-1DFF-44D5-9D62-8B5F3B4F0984}" destId="{977385AD-76E8-456F-8E35-326FFD06E405}" srcOrd="1" destOrd="0" presId="urn:microsoft.com/office/officeart/2005/8/layout/list1"/>
    <dgm:cxn modelId="{AE5F86D4-5628-4951-BF87-6BE8BB8AB364}" type="presParOf" srcId="{12FBBA7B-F540-4FF4-8C37-D51B4648120C}" destId="{4A43DC84-9E67-471C-8AA6-6AAA9AEB47C2}" srcOrd="5" destOrd="0" presId="urn:microsoft.com/office/officeart/2005/8/layout/list1"/>
    <dgm:cxn modelId="{B9BAC547-9AC3-4774-8878-ED4F7E23F37F}" type="presParOf" srcId="{12FBBA7B-F540-4FF4-8C37-D51B4648120C}" destId="{43210092-2344-4FD0-8B14-827CCD3457DC}" srcOrd="6" destOrd="0" presId="urn:microsoft.com/office/officeart/2005/8/layout/list1"/>
    <dgm:cxn modelId="{F3040315-01FB-4FAF-BD4C-55931F2892D3}" type="presParOf" srcId="{12FBBA7B-F540-4FF4-8C37-D51B4648120C}" destId="{6CBCC24B-8024-4E61-8313-BA776851D2CF}" srcOrd="7" destOrd="0" presId="urn:microsoft.com/office/officeart/2005/8/layout/list1"/>
    <dgm:cxn modelId="{FF2FC218-FEA4-4972-A3EB-C055A7A2B150}" type="presParOf" srcId="{12FBBA7B-F540-4FF4-8C37-D51B4648120C}" destId="{8B84A59E-0D48-403E-B4C8-3370899139B4}" srcOrd="8" destOrd="0" presId="urn:microsoft.com/office/officeart/2005/8/layout/list1"/>
    <dgm:cxn modelId="{4F9F76C8-60E8-40A1-A1D1-74858A13D375}" type="presParOf" srcId="{8B84A59E-0D48-403E-B4C8-3370899139B4}" destId="{03F3E3A6-7295-4199-9DD4-C2FC3F4E192E}" srcOrd="0" destOrd="0" presId="urn:microsoft.com/office/officeart/2005/8/layout/list1"/>
    <dgm:cxn modelId="{7EFEB131-0B1E-47DC-9C58-9CE0EA4B178D}" type="presParOf" srcId="{8B84A59E-0D48-403E-B4C8-3370899139B4}" destId="{6622DB3A-42E6-4D4C-8307-6CF057171C0F}" srcOrd="1" destOrd="0" presId="urn:microsoft.com/office/officeart/2005/8/layout/list1"/>
    <dgm:cxn modelId="{70F92FE5-E26E-4966-954C-5535304E6728}" type="presParOf" srcId="{12FBBA7B-F540-4FF4-8C37-D51B4648120C}" destId="{8BC8FD7E-6BA5-4FA1-9DC3-B435CDE53EF1}" srcOrd="9" destOrd="0" presId="urn:microsoft.com/office/officeart/2005/8/layout/list1"/>
    <dgm:cxn modelId="{6A237A3F-6C86-4909-8379-14CC6AC26081}" type="presParOf" srcId="{12FBBA7B-F540-4FF4-8C37-D51B4648120C}" destId="{B311A009-362C-45B1-98CE-F3F162EDC2E5}" srcOrd="10" destOrd="0" presId="urn:microsoft.com/office/officeart/2005/8/layout/list1"/>
    <dgm:cxn modelId="{678F471C-31CA-4530-ABAB-4F99F55E44C3}" type="presParOf" srcId="{12FBBA7B-F540-4FF4-8C37-D51B4648120C}" destId="{5203F02E-034E-4443-B575-0D40181DA129}" srcOrd="11" destOrd="0" presId="urn:microsoft.com/office/officeart/2005/8/layout/list1"/>
    <dgm:cxn modelId="{C2EB1BF3-3812-45CD-8262-F39EBEE69CE0}" type="presParOf" srcId="{12FBBA7B-F540-4FF4-8C37-D51B4648120C}" destId="{6F34062C-5D22-4E51-B847-432440DB47ED}" srcOrd="12" destOrd="0" presId="urn:microsoft.com/office/officeart/2005/8/layout/list1"/>
    <dgm:cxn modelId="{325EEE17-A2AB-43ED-8DC7-942DBA6B23F0}" type="presParOf" srcId="{6F34062C-5D22-4E51-B847-432440DB47ED}" destId="{D27B17DB-3731-4501-A9CF-92693C42DCA4}" srcOrd="0" destOrd="0" presId="urn:microsoft.com/office/officeart/2005/8/layout/list1"/>
    <dgm:cxn modelId="{43DA3FDC-3572-445F-B320-336DC6B044F9}" type="presParOf" srcId="{6F34062C-5D22-4E51-B847-432440DB47ED}" destId="{F367DEDB-33E3-4616-A825-FEF0A2A72F82}" srcOrd="1" destOrd="0" presId="urn:microsoft.com/office/officeart/2005/8/layout/list1"/>
    <dgm:cxn modelId="{CB81C2A7-5093-4277-B266-A9F0F9C014C6}" type="presParOf" srcId="{12FBBA7B-F540-4FF4-8C37-D51B4648120C}" destId="{D6053DB6-8579-4C70-81C1-1602A827C754}" srcOrd="13" destOrd="0" presId="urn:microsoft.com/office/officeart/2005/8/layout/list1"/>
    <dgm:cxn modelId="{1B8CB255-E535-4766-9FBE-D13D166F6C99}" type="presParOf" srcId="{12FBBA7B-F540-4FF4-8C37-D51B4648120C}" destId="{660FB927-EFC8-4421-95BB-481762E249E1}" srcOrd="14" destOrd="0" presId="urn:microsoft.com/office/officeart/2005/8/layout/list1"/>
    <dgm:cxn modelId="{E6650BE3-258A-4B46-9661-6E4C08E7CF97}" type="presParOf" srcId="{12FBBA7B-F540-4FF4-8C37-D51B4648120C}" destId="{3F547C07-88F7-4BD4-BB7A-EEF0E6784FF4}" srcOrd="15" destOrd="0" presId="urn:microsoft.com/office/officeart/2005/8/layout/list1"/>
    <dgm:cxn modelId="{BFEAA0C5-D9FD-4F49-ABD1-72000D5F39F3}" type="presParOf" srcId="{12FBBA7B-F540-4FF4-8C37-D51B4648120C}" destId="{07231688-2FAC-424A-B29D-B6C0E2321A1A}" srcOrd="16" destOrd="0" presId="urn:microsoft.com/office/officeart/2005/8/layout/list1"/>
    <dgm:cxn modelId="{F4CD8E10-5D7D-4F59-B39C-AD8393FB2916}" type="presParOf" srcId="{07231688-2FAC-424A-B29D-B6C0E2321A1A}" destId="{83C271E3-09E8-4114-9844-6F6EEA4C5C03}" srcOrd="0" destOrd="0" presId="urn:microsoft.com/office/officeart/2005/8/layout/list1"/>
    <dgm:cxn modelId="{34E9D55F-2555-439D-B3C7-CD8A1FB899E0}" type="presParOf" srcId="{07231688-2FAC-424A-B29D-B6C0E2321A1A}" destId="{3DC32FE4-00CF-46A9-8970-659EFE87A5ED}" srcOrd="1" destOrd="0" presId="urn:microsoft.com/office/officeart/2005/8/layout/list1"/>
    <dgm:cxn modelId="{2C09B1FE-5946-4077-8A6B-83046E9A8FA0}" type="presParOf" srcId="{12FBBA7B-F540-4FF4-8C37-D51B4648120C}" destId="{04524FA9-4FF6-4189-AE94-7E55803D086B}" srcOrd="17" destOrd="0" presId="urn:microsoft.com/office/officeart/2005/8/layout/list1"/>
    <dgm:cxn modelId="{72BB30BF-B07C-4DBF-B4D0-C80B2B7A9259}" type="presParOf" srcId="{12FBBA7B-F540-4FF4-8C37-D51B4648120C}" destId="{E24A8C77-1C21-4757-B3E0-3EA7745658E5}"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37923F9-71C5-4256-88E2-278416AF5726}" type="doc">
      <dgm:prSet loTypeId="urn:microsoft.com/office/officeart/2005/8/layout/list1" loCatId="list" qsTypeId="urn:microsoft.com/office/officeart/2005/8/quickstyle/simple1#8" qsCatId="simple" csTypeId="urn:microsoft.com/office/officeart/2005/8/colors/accent1_2#9" csCatId="accent1" phldr="1"/>
      <dgm:spPr/>
      <dgm:t>
        <a:bodyPr/>
        <a:lstStyle/>
        <a:p>
          <a:endParaRPr lang="en-US"/>
        </a:p>
      </dgm:t>
    </dgm:pt>
    <dgm:pt modelId="{9853EC6F-826B-4D20-93A1-F7D1DC1B6048}">
      <dgm:prSet phldrT="[Tex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Self-initiated change</a:t>
          </a:r>
          <a:r>
            <a:rPr lang="en-US" sz="2000">
              <a:latin typeface="Calibri" panose="020F0502020204030204" pitchFamily="34" charset="0"/>
              <a:ea typeface="Calibri" panose="020F0502020204030204" pitchFamily="34" charset="0"/>
              <a:cs typeface="Calibri" panose="020F0502020204030204" pitchFamily="34" charset="0"/>
            </a:rPr>
            <a:t>¹ </a:t>
          </a:r>
          <a:endParaRPr lang="en-US" sz="2000" b="0">
            <a:latin typeface="Calibri" panose="020F0502020204030204" pitchFamily="34" charset="0"/>
            <a:ea typeface="Calibri" panose="020F0502020204030204" pitchFamily="34" charset="0"/>
            <a:cs typeface="Calibri" panose="020F0502020204030204" pitchFamily="34" charset="0"/>
          </a:endParaRPr>
        </a:p>
      </dgm:t>
    </dgm:pt>
    <dgm:pt modelId="{E5202E1B-B117-4552-91BB-B15C9BB7F042}" type="parTrans" cxnId="{D401118F-F464-45C9-89DC-AC24AF80C71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2A18277-C69B-4097-B48F-4D8F9634DDBB}" type="sibTrans" cxnId="{D401118F-F464-45C9-89DC-AC24AF80C71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08F6E5EF-1997-4F1F-89B6-90815D23532A}">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Personal turning points &amp; motivation</a:t>
          </a:r>
          <a:r>
            <a:rPr lang="en-US" sz="2000">
              <a:latin typeface="Calibri" panose="020F0502020204030204" pitchFamily="34" charset="0"/>
              <a:ea typeface="Calibri" panose="020F0502020204030204" pitchFamily="34" charset="0"/>
              <a:cs typeface="Calibri" panose="020F0502020204030204" pitchFamily="34" charset="0"/>
            </a:rPr>
            <a:t>¹ </a:t>
          </a:r>
        </a:p>
      </dgm:t>
    </dgm:pt>
    <dgm:pt modelId="{F2CEB3B1-9A36-4751-A463-497EADF5CE13}" type="parTrans" cxnId="{3FE01E66-A060-4B31-9909-6748E9F8664D}">
      <dgm:prSet/>
      <dgm:spPr/>
      <dgm:t>
        <a:bodyPr/>
        <a:lstStyle/>
        <a:p>
          <a:endParaRPr lang="en-US"/>
        </a:p>
      </dgm:t>
    </dgm:pt>
    <dgm:pt modelId="{5054F216-587F-464A-92B3-AA9011C313DA}" type="sibTrans" cxnId="{3FE01E66-A060-4B31-9909-6748E9F8664D}">
      <dgm:prSet/>
      <dgm:spPr/>
      <dgm:t>
        <a:bodyPr/>
        <a:lstStyle/>
        <a:p>
          <a:endParaRPr lang="en-US"/>
        </a:p>
      </dgm:t>
    </dgm:pt>
    <dgm:pt modelId="{AE49FF32-50BD-47EA-BA0C-5C9CF93A354F}">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Informal and social supports</a:t>
          </a:r>
          <a:r>
            <a:rPr lang="en-US" sz="2000">
              <a:latin typeface="Calibri" panose="020F0502020204030204" pitchFamily="34" charset="0"/>
              <a:ea typeface="Calibri" panose="020F0502020204030204" pitchFamily="34" charset="0"/>
              <a:cs typeface="Calibri" panose="020F0502020204030204" pitchFamily="34" charset="0"/>
            </a:rPr>
            <a:t>² </a:t>
          </a:r>
        </a:p>
      </dgm:t>
    </dgm:pt>
    <dgm:pt modelId="{E32EB2D7-B284-47E0-958D-301AC9CBD963}" type="parTrans" cxnId="{191B92BC-71BC-4D8E-9677-34021A3E50D8}">
      <dgm:prSet/>
      <dgm:spPr/>
      <dgm:t>
        <a:bodyPr/>
        <a:lstStyle/>
        <a:p>
          <a:endParaRPr lang="en-US"/>
        </a:p>
      </dgm:t>
    </dgm:pt>
    <dgm:pt modelId="{E7FE205C-75B6-4624-BFA6-BEC8FE15C1AD}" type="sibTrans" cxnId="{191B92BC-71BC-4D8E-9677-34021A3E50D8}">
      <dgm:prSet/>
      <dgm:spPr/>
      <dgm:t>
        <a:bodyPr/>
        <a:lstStyle/>
        <a:p>
          <a:endParaRPr lang="en-US"/>
        </a:p>
      </dgm:t>
    </dgm:pt>
    <dgm:pt modelId="{6DB0EB34-0561-44A6-AFD1-A0F1C4F13F84}">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Changes in identity &amp; life circumstances</a:t>
          </a:r>
          <a:r>
            <a:rPr lang="en-US" sz="2000">
              <a:latin typeface="Calibri" panose="020F0502020204030204" pitchFamily="34" charset="0"/>
              <a:ea typeface="Calibri" panose="020F0502020204030204" pitchFamily="34" charset="0"/>
              <a:cs typeface="Calibri" panose="020F0502020204030204" pitchFamily="34" charset="0"/>
            </a:rPr>
            <a:t>² </a:t>
          </a:r>
        </a:p>
      </dgm:t>
    </dgm:pt>
    <dgm:pt modelId="{A9E41FDF-B3D5-4271-ABCE-F29277166458}" type="parTrans" cxnId="{E34DF9B7-2F09-44A0-84F9-28E2672CF47D}">
      <dgm:prSet/>
      <dgm:spPr/>
      <dgm:t>
        <a:bodyPr/>
        <a:lstStyle/>
        <a:p>
          <a:endParaRPr lang="en-US"/>
        </a:p>
      </dgm:t>
    </dgm:pt>
    <dgm:pt modelId="{EB8C6B1A-1A85-4C86-83D0-02D6EA4C7335}" type="sibTrans" cxnId="{E34DF9B7-2F09-44A0-84F9-28E2672CF47D}">
      <dgm:prSet/>
      <dgm:spPr/>
      <dgm:t>
        <a:bodyPr/>
        <a:lstStyle/>
        <a:p>
          <a:endParaRPr lang="en-US"/>
        </a:p>
      </dgm:t>
    </dgm:pt>
    <dgm:pt modelId="{7D3BDEF1-513F-49A7-9EB6-9B9E11170A48}">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Little or no formal treatment</a:t>
          </a:r>
          <a:r>
            <a:rPr lang="en-US" sz="2000" b="1" baseline="30000">
              <a:latin typeface="Calibri" panose="020F0502020204030204" pitchFamily="34" charset="0"/>
              <a:ea typeface="Calibri" panose="020F0502020204030204" pitchFamily="34" charset="0"/>
              <a:cs typeface="Calibri" panose="020F0502020204030204" pitchFamily="34" charset="0"/>
            </a:rPr>
            <a:t>1,2</a:t>
          </a:r>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893AE259-7374-4D61-AA72-9391C20BBD84}" type="parTrans" cxnId="{BD32D9EB-931E-4989-B6E5-15FCA604F1F9}">
      <dgm:prSet/>
      <dgm:spPr/>
      <dgm:t>
        <a:bodyPr/>
        <a:lstStyle/>
        <a:p>
          <a:endParaRPr lang="en-US"/>
        </a:p>
      </dgm:t>
    </dgm:pt>
    <dgm:pt modelId="{BDCE4116-F372-4B65-A0C1-B76CDE3D022E}" type="sibTrans" cxnId="{BD32D9EB-931E-4989-B6E5-15FCA604F1F9}">
      <dgm:prSet/>
      <dgm:spPr/>
      <dgm:t>
        <a:bodyPr/>
        <a:lstStyle/>
        <a:p>
          <a:endParaRPr lang="en-US"/>
        </a:p>
      </dgm:t>
    </dgm:pt>
    <dgm:pt modelId="{12FBBA7B-F540-4FF4-8C37-D51B4648120C}" type="pres">
      <dgm:prSet presAssocID="{B37923F9-71C5-4256-88E2-278416AF5726}" presName="linear" presStyleCnt="0">
        <dgm:presLayoutVars>
          <dgm:dir/>
          <dgm:animLvl val="lvl"/>
          <dgm:resizeHandles val="exact"/>
        </dgm:presLayoutVars>
      </dgm:prSet>
      <dgm:spPr/>
    </dgm:pt>
    <dgm:pt modelId="{25C2EA16-C5CD-41B9-93BA-541088DFCDB6}" type="pres">
      <dgm:prSet presAssocID="{9853EC6F-826B-4D20-93A1-F7D1DC1B6048}" presName="parentLin" presStyleCnt="0"/>
      <dgm:spPr/>
    </dgm:pt>
    <dgm:pt modelId="{11729BF8-9A60-490E-A40B-6C1BF8683F9D}" type="pres">
      <dgm:prSet presAssocID="{9853EC6F-826B-4D20-93A1-F7D1DC1B6048}" presName="parentLeftMargin" presStyleLbl="node1" presStyleIdx="0" presStyleCnt="5"/>
      <dgm:spPr/>
    </dgm:pt>
    <dgm:pt modelId="{0048840D-BB68-4539-A107-C3BB58E9C0BB}" type="pres">
      <dgm:prSet presAssocID="{9853EC6F-826B-4D20-93A1-F7D1DC1B6048}" presName="parentText" presStyleLbl="node1" presStyleIdx="0" presStyleCnt="5">
        <dgm:presLayoutVars>
          <dgm:chMax val="0"/>
          <dgm:bulletEnabled val="1"/>
        </dgm:presLayoutVars>
      </dgm:prSet>
      <dgm:spPr/>
    </dgm:pt>
    <dgm:pt modelId="{957910AA-FB3A-473A-9DA9-D9D169B453A0}" type="pres">
      <dgm:prSet presAssocID="{9853EC6F-826B-4D20-93A1-F7D1DC1B6048}" presName="negativeSpace" presStyleCnt="0"/>
      <dgm:spPr/>
    </dgm:pt>
    <dgm:pt modelId="{ED874780-166C-47F6-8368-DC8346F99FB4}" type="pres">
      <dgm:prSet presAssocID="{9853EC6F-826B-4D20-93A1-F7D1DC1B6048}" presName="childText" presStyleLbl="conFgAcc1" presStyleIdx="0" presStyleCnt="5">
        <dgm:presLayoutVars>
          <dgm:bulletEnabled val="1"/>
        </dgm:presLayoutVars>
      </dgm:prSet>
      <dgm:spPr/>
    </dgm:pt>
    <dgm:pt modelId="{5AF3BA59-52E1-48B7-8268-EE7CE30ABD38}" type="pres">
      <dgm:prSet presAssocID="{12A18277-C69B-4097-B48F-4D8F9634DDBB}" presName="spaceBetweenRectangles" presStyleCnt="0"/>
      <dgm:spPr/>
    </dgm:pt>
    <dgm:pt modelId="{5E54A2CC-C476-49D3-9F61-8949AD4C891C}" type="pres">
      <dgm:prSet presAssocID="{08F6E5EF-1997-4F1F-89B6-90815D23532A}" presName="parentLin" presStyleCnt="0"/>
      <dgm:spPr/>
    </dgm:pt>
    <dgm:pt modelId="{B7A0CAEB-151F-4E17-86C6-1D33DF7B04DA}" type="pres">
      <dgm:prSet presAssocID="{08F6E5EF-1997-4F1F-89B6-90815D23532A}" presName="parentLeftMargin" presStyleLbl="node1" presStyleIdx="0" presStyleCnt="5"/>
      <dgm:spPr/>
    </dgm:pt>
    <dgm:pt modelId="{A4AAAD60-E257-4F1E-AAFE-41AF460143ED}" type="pres">
      <dgm:prSet presAssocID="{08F6E5EF-1997-4F1F-89B6-90815D23532A}" presName="parentText" presStyleLbl="node1" presStyleIdx="1" presStyleCnt="5">
        <dgm:presLayoutVars>
          <dgm:chMax val="0"/>
          <dgm:bulletEnabled val="1"/>
        </dgm:presLayoutVars>
      </dgm:prSet>
      <dgm:spPr/>
    </dgm:pt>
    <dgm:pt modelId="{315C4716-E00A-4D95-B988-C5A707141DE9}" type="pres">
      <dgm:prSet presAssocID="{08F6E5EF-1997-4F1F-89B6-90815D23532A}" presName="negativeSpace" presStyleCnt="0"/>
      <dgm:spPr/>
    </dgm:pt>
    <dgm:pt modelId="{FFF791B7-0EC1-49AB-802A-97379DB17D97}" type="pres">
      <dgm:prSet presAssocID="{08F6E5EF-1997-4F1F-89B6-90815D23532A}" presName="childText" presStyleLbl="conFgAcc1" presStyleIdx="1" presStyleCnt="5">
        <dgm:presLayoutVars>
          <dgm:bulletEnabled val="1"/>
        </dgm:presLayoutVars>
      </dgm:prSet>
      <dgm:spPr/>
    </dgm:pt>
    <dgm:pt modelId="{D02D8FA5-6088-41A4-818D-42F939F926A5}" type="pres">
      <dgm:prSet presAssocID="{5054F216-587F-464A-92B3-AA9011C313DA}" presName="spaceBetweenRectangles" presStyleCnt="0"/>
      <dgm:spPr/>
    </dgm:pt>
    <dgm:pt modelId="{3E5F3975-EB5C-458F-8AEB-98B5BD90BFE7}" type="pres">
      <dgm:prSet presAssocID="{AE49FF32-50BD-47EA-BA0C-5C9CF93A354F}" presName="parentLin" presStyleCnt="0"/>
      <dgm:spPr/>
    </dgm:pt>
    <dgm:pt modelId="{C1724F5D-E7E4-40AB-A47B-1C2D9A86D617}" type="pres">
      <dgm:prSet presAssocID="{AE49FF32-50BD-47EA-BA0C-5C9CF93A354F}" presName="parentLeftMargin" presStyleLbl="node1" presStyleIdx="1" presStyleCnt="5"/>
      <dgm:spPr/>
    </dgm:pt>
    <dgm:pt modelId="{01A5165B-5877-4E30-9697-4B1580E4E8A1}" type="pres">
      <dgm:prSet presAssocID="{AE49FF32-50BD-47EA-BA0C-5C9CF93A354F}" presName="parentText" presStyleLbl="node1" presStyleIdx="2" presStyleCnt="5">
        <dgm:presLayoutVars>
          <dgm:chMax val="0"/>
          <dgm:bulletEnabled val="1"/>
        </dgm:presLayoutVars>
      </dgm:prSet>
      <dgm:spPr/>
    </dgm:pt>
    <dgm:pt modelId="{7A015C58-5F86-49C4-ACD7-646B50432777}" type="pres">
      <dgm:prSet presAssocID="{AE49FF32-50BD-47EA-BA0C-5C9CF93A354F}" presName="negativeSpace" presStyleCnt="0"/>
      <dgm:spPr/>
    </dgm:pt>
    <dgm:pt modelId="{E86085F8-5608-4735-B3F9-2FCAB4396743}" type="pres">
      <dgm:prSet presAssocID="{AE49FF32-50BD-47EA-BA0C-5C9CF93A354F}" presName="childText" presStyleLbl="conFgAcc1" presStyleIdx="2" presStyleCnt="5">
        <dgm:presLayoutVars>
          <dgm:bulletEnabled val="1"/>
        </dgm:presLayoutVars>
      </dgm:prSet>
      <dgm:spPr/>
    </dgm:pt>
    <dgm:pt modelId="{1B0C8F54-B56A-40E6-AF07-D406194A88AC}" type="pres">
      <dgm:prSet presAssocID="{E7FE205C-75B6-4624-BFA6-BEC8FE15C1AD}" presName="spaceBetweenRectangles" presStyleCnt="0"/>
      <dgm:spPr/>
    </dgm:pt>
    <dgm:pt modelId="{D6D484C1-0131-44C8-A1D1-DDBF3158DA28}" type="pres">
      <dgm:prSet presAssocID="{6DB0EB34-0561-44A6-AFD1-A0F1C4F13F84}" presName="parentLin" presStyleCnt="0"/>
      <dgm:spPr/>
    </dgm:pt>
    <dgm:pt modelId="{050C03F5-E0DA-4075-AB77-7B4CACC256F7}" type="pres">
      <dgm:prSet presAssocID="{6DB0EB34-0561-44A6-AFD1-A0F1C4F13F84}" presName="parentLeftMargin" presStyleLbl="node1" presStyleIdx="2" presStyleCnt="5"/>
      <dgm:spPr/>
    </dgm:pt>
    <dgm:pt modelId="{4682FB2F-5CCA-4AA0-A3CA-87C45E315655}" type="pres">
      <dgm:prSet presAssocID="{6DB0EB34-0561-44A6-AFD1-A0F1C4F13F84}" presName="parentText" presStyleLbl="node1" presStyleIdx="3" presStyleCnt="5">
        <dgm:presLayoutVars>
          <dgm:chMax val="0"/>
          <dgm:bulletEnabled val="1"/>
        </dgm:presLayoutVars>
      </dgm:prSet>
      <dgm:spPr/>
    </dgm:pt>
    <dgm:pt modelId="{23BF3EB0-1F0B-48DE-9C23-0B7FE25CF509}" type="pres">
      <dgm:prSet presAssocID="{6DB0EB34-0561-44A6-AFD1-A0F1C4F13F84}" presName="negativeSpace" presStyleCnt="0"/>
      <dgm:spPr/>
    </dgm:pt>
    <dgm:pt modelId="{27E0DDB2-6D3B-4C95-953A-A2E350B89B90}" type="pres">
      <dgm:prSet presAssocID="{6DB0EB34-0561-44A6-AFD1-A0F1C4F13F84}" presName="childText" presStyleLbl="conFgAcc1" presStyleIdx="3" presStyleCnt="5">
        <dgm:presLayoutVars>
          <dgm:bulletEnabled val="1"/>
        </dgm:presLayoutVars>
      </dgm:prSet>
      <dgm:spPr/>
    </dgm:pt>
    <dgm:pt modelId="{5C095C02-8E3D-415F-BD00-D731175BC66F}" type="pres">
      <dgm:prSet presAssocID="{EB8C6B1A-1A85-4C86-83D0-02D6EA4C7335}" presName="spaceBetweenRectangles" presStyleCnt="0"/>
      <dgm:spPr/>
    </dgm:pt>
    <dgm:pt modelId="{6D6B2AE9-2395-4511-9260-50AF757A17B9}" type="pres">
      <dgm:prSet presAssocID="{7D3BDEF1-513F-49A7-9EB6-9B9E11170A48}" presName="parentLin" presStyleCnt="0"/>
      <dgm:spPr/>
    </dgm:pt>
    <dgm:pt modelId="{89A617E2-EBCB-4F81-96DC-B97D52B31A5B}" type="pres">
      <dgm:prSet presAssocID="{7D3BDEF1-513F-49A7-9EB6-9B9E11170A48}" presName="parentLeftMargin" presStyleLbl="node1" presStyleIdx="3" presStyleCnt="5"/>
      <dgm:spPr/>
    </dgm:pt>
    <dgm:pt modelId="{97C80EAD-B00D-44C5-835D-A742567D7FAA}" type="pres">
      <dgm:prSet presAssocID="{7D3BDEF1-513F-49A7-9EB6-9B9E11170A48}" presName="parentText" presStyleLbl="node1" presStyleIdx="4" presStyleCnt="5">
        <dgm:presLayoutVars>
          <dgm:chMax val="0"/>
          <dgm:bulletEnabled val="1"/>
        </dgm:presLayoutVars>
      </dgm:prSet>
      <dgm:spPr/>
    </dgm:pt>
    <dgm:pt modelId="{BC31FEA3-D665-4ACB-84AB-C8322631C314}" type="pres">
      <dgm:prSet presAssocID="{7D3BDEF1-513F-49A7-9EB6-9B9E11170A48}" presName="negativeSpace" presStyleCnt="0"/>
      <dgm:spPr/>
    </dgm:pt>
    <dgm:pt modelId="{8EB838B7-0B77-45E4-96B6-F99891B15EB9}" type="pres">
      <dgm:prSet presAssocID="{7D3BDEF1-513F-49A7-9EB6-9B9E11170A48}" presName="childText" presStyleLbl="conFgAcc1" presStyleIdx="4" presStyleCnt="5">
        <dgm:presLayoutVars>
          <dgm:bulletEnabled val="1"/>
        </dgm:presLayoutVars>
      </dgm:prSet>
      <dgm:spPr/>
    </dgm:pt>
  </dgm:ptLst>
  <dgm:cxnLst>
    <dgm:cxn modelId="{573B2128-72E4-4704-9EF0-3151BD9E9B63}" type="presOf" srcId="{AE49FF32-50BD-47EA-BA0C-5C9CF93A354F}" destId="{01A5165B-5877-4E30-9697-4B1580E4E8A1}" srcOrd="1" destOrd="0" presId="urn:microsoft.com/office/officeart/2005/8/layout/list1"/>
    <dgm:cxn modelId="{3FE01E66-A060-4B31-9909-6748E9F8664D}" srcId="{B37923F9-71C5-4256-88E2-278416AF5726}" destId="{08F6E5EF-1997-4F1F-89B6-90815D23532A}" srcOrd="1" destOrd="0" parTransId="{F2CEB3B1-9A36-4751-A463-497EADF5CE13}" sibTransId="{5054F216-587F-464A-92B3-AA9011C313DA}"/>
    <dgm:cxn modelId="{35D30B54-3397-44DE-A6D8-98ACBB4C5180}" type="presOf" srcId="{B37923F9-71C5-4256-88E2-278416AF5726}" destId="{12FBBA7B-F540-4FF4-8C37-D51B4648120C}" srcOrd="0" destOrd="0" presId="urn:microsoft.com/office/officeart/2005/8/layout/list1"/>
    <dgm:cxn modelId="{02CA6458-E99B-4DE9-85FB-DF63D2D38E9E}" type="presOf" srcId="{7D3BDEF1-513F-49A7-9EB6-9B9E11170A48}" destId="{89A617E2-EBCB-4F81-96DC-B97D52B31A5B}" srcOrd="0" destOrd="0" presId="urn:microsoft.com/office/officeart/2005/8/layout/list1"/>
    <dgm:cxn modelId="{02987381-1A31-4589-B57A-979F750ED564}" type="presOf" srcId="{9853EC6F-826B-4D20-93A1-F7D1DC1B6048}" destId="{0048840D-BB68-4539-A107-C3BB58E9C0BB}" srcOrd="1" destOrd="0" presId="urn:microsoft.com/office/officeart/2005/8/layout/list1"/>
    <dgm:cxn modelId="{3824A984-BF06-4002-A19D-17D208310BBF}" type="presOf" srcId="{08F6E5EF-1997-4F1F-89B6-90815D23532A}" destId="{A4AAAD60-E257-4F1E-AAFE-41AF460143ED}" srcOrd="1" destOrd="0" presId="urn:microsoft.com/office/officeart/2005/8/layout/list1"/>
    <dgm:cxn modelId="{ACC50987-F610-4D3D-9C1F-223A597BA23B}" type="presOf" srcId="{6DB0EB34-0561-44A6-AFD1-A0F1C4F13F84}" destId="{4682FB2F-5CCA-4AA0-A3CA-87C45E315655}" srcOrd="1" destOrd="0" presId="urn:microsoft.com/office/officeart/2005/8/layout/list1"/>
    <dgm:cxn modelId="{99CD498A-166C-43F9-A06D-16B79B876945}" type="presOf" srcId="{9853EC6F-826B-4D20-93A1-F7D1DC1B6048}" destId="{11729BF8-9A60-490E-A40B-6C1BF8683F9D}" srcOrd="0" destOrd="0" presId="urn:microsoft.com/office/officeart/2005/8/layout/list1"/>
    <dgm:cxn modelId="{D401118F-F464-45C9-89DC-AC24AF80C714}" srcId="{B37923F9-71C5-4256-88E2-278416AF5726}" destId="{9853EC6F-826B-4D20-93A1-F7D1DC1B6048}" srcOrd="0" destOrd="0" parTransId="{E5202E1B-B117-4552-91BB-B15C9BB7F042}" sibTransId="{12A18277-C69B-4097-B48F-4D8F9634DDBB}"/>
    <dgm:cxn modelId="{4CD12E9D-EA60-4EFE-8F09-E47E455235C0}" type="presOf" srcId="{08F6E5EF-1997-4F1F-89B6-90815D23532A}" destId="{B7A0CAEB-151F-4E17-86C6-1D33DF7B04DA}" srcOrd="0" destOrd="0" presId="urn:microsoft.com/office/officeart/2005/8/layout/list1"/>
    <dgm:cxn modelId="{E34DF9B7-2F09-44A0-84F9-28E2672CF47D}" srcId="{B37923F9-71C5-4256-88E2-278416AF5726}" destId="{6DB0EB34-0561-44A6-AFD1-A0F1C4F13F84}" srcOrd="3" destOrd="0" parTransId="{A9E41FDF-B3D5-4271-ABCE-F29277166458}" sibTransId="{EB8C6B1A-1A85-4C86-83D0-02D6EA4C7335}"/>
    <dgm:cxn modelId="{191B92BC-71BC-4D8E-9677-34021A3E50D8}" srcId="{B37923F9-71C5-4256-88E2-278416AF5726}" destId="{AE49FF32-50BD-47EA-BA0C-5C9CF93A354F}" srcOrd="2" destOrd="0" parTransId="{E32EB2D7-B284-47E0-958D-301AC9CBD963}" sibTransId="{E7FE205C-75B6-4624-BFA6-BEC8FE15C1AD}"/>
    <dgm:cxn modelId="{07C108D7-1D6C-4E7F-8901-13DA9EAC292A}" type="presOf" srcId="{7D3BDEF1-513F-49A7-9EB6-9B9E11170A48}" destId="{97C80EAD-B00D-44C5-835D-A742567D7FAA}" srcOrd="1" destOrd="0" presId="urn:microsoft.com/office/officeart/2005/8/layout/list1"/>
    <dgm:cxn modelId="{BD32D9EB-931E-4989-B6E5-15FCA604F1F9}" srcId="{B37923F9-71C5-4256-88E2-278416AF5726}" destId="{7D3BDEF1-513F-49A7-9EB6-9B9E11170A48}" srcOrd="4" destOrd="0" parTransId="{893AE259-7374-4D61-AA72-9391C20BBD84}" sibTransId="{BDCE4116-F372-4B65-A0C1-B76CDE3D022E}"/>
    <dgm:cxn modelId="{87AC86F5-D1B5-4C80-AE78-A12439D91BF2}" type="presOf" srcId="{AE49FF32-50BD-47EA-BA0C-5C9CF93A354F}" destId="{C1724F5D-E7E4-40AB-A47B-1C2D9A86D617}" srcOrd="0" destOrd="0" presId="urn:microsoft.com/office/officeart/2005/8/layout/list1"/>
    <dgm:cxn modelId="{CDA99FF8-6D6C-49FB-A5ED-406598750BE8}" type="presOf" srcId="{6DB0EB34-0561-44A6-AFD1-A0F1C4F13F84}" destId="{050C03F5-E0DA-4075-AB77-7B4CACC256F7}" srcOrd="0" destOrd="0" presId="urn:microsoft.com/office/officeart/2005/8/layout/list1"/>
    <dgm:cxn modelId="{6EA6CC86-E94D-4834-959B-7EC8B82823D4}" type="presParOf" srcId="{12FBBA7B-F540-4FF4-8C37-D51B4648120C}" destId="{25C2EA16-C5CD-41B9-93BA-541088DFCDB6}" srcOrd="0" destOrd="0" presId="urn:microsoft.com/office/officeart/2005/8/layout/list1"/>
    <dgm:cxn modelId="{0890962C-FD55-4160-9C23-040F64C5EE6F}" type="presParOf" srcId="{25C2EA16-C5CD-41B9-93BA-541088DFCDB6}" destId="{11729BF8-9A60-490E-A40B-6C1BF8683F9D}" srcOrd="0" destOrd="0" presId="urn:microsoft.com/office/officeart/2005/8/layout/list1"/>
    <dgm:cxn modelId="{54F8CC84-47A2-4B20-8467-F22ADBC192A7}" type="presParOf" srcId="{25C2EA16-C5CD-41B9-93BA-541088DFCDB6}" destId="{0048840D-BB68-4539-A107-C3BB58E9C0BB}" srcOrd="1" destOrd="0" presId="urn:microsoft.com/office/officeart/2005/8/layout/list1"/>
    <dgm:cxn modelId="{52239590-BC8D-490B-ABB2-ABB326E6EA79}" type="presParOf" srcId="{12FBBA7B-F540-4FF4-8C37-D51B4648120C}" destId="{957910AA-FB3A-473A-9DA9-D9D169B453A0}" srcOrd="1" destOrd="0" presId="urn:microsoft.com/office/officeart/2005/8/layout/list1"/>
    <dgm:cxn modelId="{AACDB197-B0AA-48F2-A066-5A7058BB2B8F}" type="presParOf" srcId="{12FBBA7B-F540-4FF4-8C37-D51B4648120C}" destId="{ED874780-166C-47F6-8368-DC8346F99FB4}" srcOrd="2" destOrd="0" presId="urn:microsoft.com/office/officeart/2005/8/layout/list1"/>
    <dgm:cxn modelId="{D049C390-90C3-46C2-84E1-5CF96BF585DA}" type="presParOf" srcId="{12FBBA7B-F540-4FF4-8C37-D51B4648120C}" destId="{5AF3BA59-52E1-48B7-8268-EE7CE30ABD38}" srcOrd="3" destOrd="0" presId="urn:microsoft.com/office/officeart/2005/8/layout/list1"/>
    <dgm:cxn modelId="{5BCB82AF-F2FB-4D60-9CAA-8A4A33EFF62A}" type="presParOf" srcId="{12FBBA7B-F540-4FF4-8C37-D51B4648120C}" destId="{5E54A2CC-C476-49D3-9F61-8949AD4C891C}" srcOrd="4" destOrd="0" presId="urn:microsoft.com/office/officeart/2005/8/layout/list1"/>
    <dgm:cxn modelId="{BC7F12DC-6F45-4218-BFE0-D9E29D6EAE6F}" type="presParOf" srcId="{5E54A2CC-C476-49D3-9F61-8949AD4C891C}" destId="{B7A0CAEB-151F-4E17-86C6-1D33DF7B04DA}" srcOrd="0" destOrd="0" presId="urn:microsoft.com/office/officeart/2005/8/layout/list1"/>
    <dgm:cxn modelId="{57862132-145C-4CF4-94A8-C45259F3F3DD}" type="presParOf" srcId="{5E54A2CC-C476-49D3-9F61-8949AD4C891C}" destId="{A4AAAD60-E257-4F1E-AAFE-41AF460143ED}" srcOrd="1" destOrd="0" presId="urn:microsoft.com/office/officeart/2005/8/layout/list1"/>
    <dgm:cxn modelId="{8D5E64A1-2021-4A02-9CCA-E00233E2633A}" type="presParOf" srcId="{12FBBA7B-F540-4FF4-8C37-D51B4648120C}" destId="{315C4716-E00A-4D95-B988-C5A707141DE9}" srcOrd="5" destOrd="0" presId="urn:microsoft.com/office/officeart/2005/8/layout/list1"/>
    <dgm:cxn modelId="{30E379AF-38FB-4C19-9406-7F5A7BEC582F}" type="presParOf" srcId="{12FBBA7B-F540-4FF4-8C37-D51B4648120C}" destId="{FFF791B7-0EC1-49AB-802A-97379DB17D97}" srcOrd="6" destOrd="0" presId="urn:microsoft.com/office/officeart/2005/8/layout/list1"/>
    <dgm:cxn modelId="{1D9A2FCF-1ABF-4361-B61B-161F931AD112}" type="presParOf" srcId="{12FBBA7B-F540-4FF4-8C37-D51B4648120C}" destId="{D02D8FA5-6088-41A4-818D-42F939F926A5}" srcOrd="7" destOrd="0" presId="urn:microsoft.com/office/officeart/2005/8/layout/list1"/>
    <dgm:cxn modelId="{1889D149-69B1-412E-B892-72AE4258FA4F}" type="presParOf" srcId="{12FBBA7B-F540-4FF4-8C37-D51B4648120C}" destId="{3E5F3975-EB5C-458F-8AEB-98B5BD90BFE7}" srcOrd="8" destOrd="0" presId="urn:microsoft.com/office/officeart/2005/8/layout/list1"/>
    <dgm:cxn modelId="{2CE4007F-5B8B-408E-A1B7-0E147885CEA3}" type="presParOf" srcId="{3E5F3975-EB5C-458F-8AEB-98B5BD90BFE7}" destId="{C1724F5D-E7E4-40AB-A47B-1C2D9A86D617}" srcOrd="0" destOrd="0" presId="urn:microsoft.com/office/officeart/2005/8/layout/list1"/>
    <dgm:cxn modelId="{BE8425E0-41A2-408E-B8C9-8537CBE36BD3}" type="presParOf" srcId="{3E5F3975-EB5C-458F-8AEB-98B5BD90BFE7}" destId="{01A5165B-5877-4E30-9697-4B1580E4E8A1}" srcOrd="1" destOrd="0" presId="urn:microsoft.com/office/officeart/2005/8/layout/list1"/>
    <dgm:cxn modelId="{5D07CE9B-0C53-44FE-9AE6-4E72ABFB1525}" type="presParOf" srcId="{12FBBA7B-F540-4FF4-8C37-D51B4648120C}" destId="{7A015C58-5F86-49C4-ACD7-646B50432777}" srcOrd="9" destOrd="0" presId="urn:microsoft.com/office/officeart/2005/8/layout/list1"/>
    <dgm:cxn modelId="{A874F2F7-58D2-442A-AAAF-FAF6ACE0DB00}" type="presParOf" srcId="{12FBBA7B-F540-4FF4-8C37-D51B4648120C}" destId="{E86085F8-5608-4735-B3F9-2FCAB4396743}" srcOrd="10" destOrd="0" presId="urn:microsoft.com/office/officeart/2005/8/layout/list1"/>
    <dgm:cxn modelId="{4B86D875-026D-4693-A705-2D0EBB836F14}" type="presParOf" srcId="{12FBBA7B-F540-4FF4-8C37-D51B4648120C}" destId="{1B0C8F54-B56A-40E6-AF07-D406194A88AC}" srcOrd="11" destOrd="0" presId="urn:microsoft.com/office/officeart/2005/8/layout/list1"/>
    <dgm:cxn modelId="{B5D1DC27-94EF-4F8E-80C0-C975662DDAB8}" type="presParOf" srcId="{12FBBA7B-F540-4FF4-8C37-D51B4648120C}" destId="{D6D484C1-0131-44C8-A1D1-DDBF3158DA28}" srcOrd="12" destOrd="0" presId="urn:microsoft.com/office/officeart/2005/8/layout/list1"/>
    <dgm:cxn modelId="{84F3F0C4-370A-44D9-8F12-32CE2DB44338}" type="presParOf" srcId="{D6D484C1-0131-44C8-A1D1-DDBF3158DA28}" destId="{050C03F5-E0DA-4075-AB77-7B4CACC256F7}" srcOrd="0" destOrd="0" presId="urn:microsoft.com/office/officeart/2005/8/layout/list1"/>
    <dgm:cxn modelId="{10EDF075-9511-4CC2-AEB0-A0F4ACED8915}" type="presParOf" srcId="{D6D484C1-0131-44C8-A1D1-DDBF3158DA28}" destId="{4682FB2F-5CCA-4AA0-A3CA-87C45E315655}" srcOrd="1" destOrd="0" presId="urn:microsoft.com/office/officeart/2005/8/layout/list1"/>
    <dgm:cxn modelId="{68F63841-0E24-4AEA-8C8C-388A6FFB79AD}" type="presParOf" srcId="{12FBBA7B-F540-4FF4-8C37-D51B4648120C}" destId="{23BF3EB0-1F0B-48DE-9C23-0B7FE25CF509}" srcOrd="13" destOrd="0" presId="urn:microsoft.com/office/officeart/2005/8/layout/list1"/>
    <dgm:cxn modelId="{2FDDB075-F03E-4DB9-80A8-748CEF7DFF09}" type="presParOf" srcId="{12FBBA7B-F540-4FF4-8C37-D51B4648120C}" destId="{27E0DDB2-6D3B-4C95-953A-A2E350B89B90}" srcOrd="14" destOrd="0" presId="urn:microsoft.com/office/officeart/2005/8/layout/list1"/>
    <dgm:cxn modelId="{92331736-7390-4B0A-B46A-CB21377AD8B8}" type="presParOf" srcId="{12FBBA7B-F540-4FF4-8C37-D51B4648120C}" destId="{5C095C02-8E3D-415F-BD00-D731175BC66F}" srcOrd="15" destOrd="0" presId="urn:microsoft.com/office/officeart/2005/8/layout/list1"/>
    <dgm:cxn modelId="{FE307730-63AB-44A4-9651-675A36371E5A}" type="presParOf" srcId="{12FBBA7B-F540-4FF4-8C37-D51B4648120C}" destId="{6D6B2AE9-2395-4511-9260-50AF757A17B9}" srcOrd="16" destOrd="0" presId="urn:microsoft.com/office/officeart/2005/8/layout/list1"/>
    <dgm:cxn modelId="{92437A13-52C0-4CFE-8E3F-AC6C2F4A78D1}" type="presParOf" srcId="{6D6B2AE9-2395-4511-9260-50AF757A17B9}" destId="{89A617E2-EBCB-4F81-96DC-B97D52B31A5B}" srcOrd="0" destOrd="0" presId="urn:microsoft.com/office/officeart/2005/8/layout/list1"/>
    <dgm:cxn modelId="{AFE6E6CA-2671-47FC-802E-9F6C8E4DA90A}" type="presParOf" srcId="{6D6B2AE9-2395-4511-9260-50AF757A17B9}" destId="{97C80EAD-B00D-44C5-835D-A742567D7FAA}" srcOrd="1" destOrd="0" presId="urn:microsoft.com/office/officeart/2005/8/layout/list1"/>
    <dgm:cxn modelId="{69429C1B-BED9-4A7E-89DE-7355269C43BE}" type="presParOf" srcId="{12FBBA7B-F540-4FF4-8C37-D51B4648120C}" destId="{BC31FEA3-D665-4ACB-84AB-C8322631C314}" srcOrd="17" destOrd="0" presId="urn:microsoft.com/office/officeart/2005/8/layout/list1"/>
    <dgm:cxn modelId="{AC3CEDAA-59A9-45DF-81EC-E38AB44BB6D9}" type="presParOf" srcId="{12FBBA7B-F540-4FF4-8C37-D51B4648120C}" destId="{8EB838B7-0B77-45E4-96B6-F99891B15EB9}"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37923F9-71C5-4256-88E2-278416AF5726}" type="doc">
      <dgm:prSet loTypeId="urn:microsoft.com/office/officeart/2005/8/layout/list1" loCatId="list" qsTypeId="urn:microsoft.com/office/officeart/2005/8/quickstyle/simple1#9" qsCatId="simple" csTypeId="urn:microsoft.com/office/officeart/2005/8/colors/accent1_2#10" csCatId="accent1" phldr="1"/>
      <dgm:spPr/>
      <dgm:t>
        <a:bodyPr/>
        <a:lstStyle/>
        <a:p>
          <a:endParaRPr lang="en-US"/>
        </a:p>
      </dgm:t>
    </dgm:pt>
    <dgm:pt modelId="{9853EC6F-826B-4D20-93A1-F7D1DC1B6048}">
      <dgm:prSet phldrT="[Tex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Culture as part of healing</a:t>
          </a:r>
        </a:p>
      </dgm:t>
    </dgm:pt>
    <dgm:pt modelId="{E5202E1B-B117-4552-91BB-B15C9BB7F042}" type="parTrans" cxnId="{D401118F-F464-45C9-89DC-AC24AF80C71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2A18277-C69B-4097-B48F-4D8F9634DDBB}" type="sibTrans" cxnId="{D401118F-F464-45C9-89DC-AC24AF80C714}">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7EC0CD4-9E96-4D19-8EEE-FA365AB23F95}">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Language, identity &amp; community connection</a:t>
          </a:r>
        </a:p>
      </dgm:t>
    </dgm:pt>
    <dgm:pt modelId="{025CE1E3-F114-4941-9A31-436A64DE574B}" type="parTrans" cxnId="{6A18B222-5DF6-4A2A-A55B-D0A33172A380}">
      <dgm:prSet/>
      <dgm:spPr/>
      <dgm:t>
        <a:bodyPr/>
        <a:lstStyle/>
        <a:p>
          <a:endParaRPr lang="en-US"/>
        </a:p>
      </dgm:t>
    </dgm:pt>
    <dgm:pt modelId="{56A3BE3A-F803-4582-86BD-F29789EA69AE}" type="sibTrans" cxnId="{6A18B222-5DF6-4A2A-A55B-D0A33172A380}">
      <dgm:prSet/>
      <dgm:spPr/>
      <dgm:t>
        <a:bodyPr/>
        <a:lstStyle/>
        <a:p>
          <a:endParaRPr lang="en-US"/>
        </a:p>
      </dgm:t>
    </dgm:pt>
    <dgm:pt modelId="{BA4E6DA6-B605-4608-B3C5-B9868F987610}">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Traditional practices &amp; ceremony</a:t>
          </a:r>
        </a:p>
      </dgm:t>
    </dgm:pt>
    <dgm:pt modelId="{F9462C32-8D67-48AE-80B7-250693FE9FAC}" type="parTrans" cxnId="{0FDCC421-E415-43E3-A690-7CFEFF6E49D7}">
      <dgm:prSet/>
      <dgm:spPr/>
      <dgm:t>
        <a:bodyPr/>
        <a:lstStyle/>
        <a:p>
          <a:endParaRPr lang="en-US"/>
        </a:p>
      </dgm:t>
    </dgm:pt>
    <dgm:pt modelId="{5AE407A9-5D39-4054-889B-66BCABF7D768}" type="sibTrans" cxnId="{0FDCC421-E415-43E3-A690-7CFEFF6E49D7}">
      <dgm:prSet/>
      <dgm:spPr/>
      <dgm:t>
        <a:bodyPr/>
        <a:lstStyle/>
        <a:p>
          <a:endParaRPr lang="en-US"/>
        </a:p>
      </dgm:t>
    </dgm:pt>
    <dgm:pt modelId="{7827A5D8-3075-401A-A4AC-AFF1AA319C22}">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Elders, teachings &amp; cultural guidance</a:t>
          </a:r>
        </a:p>
      </dgm:t>
    </dgm:pt>
    <dgm:pt modelId="{59806E9E-2BFB-470E-86D6-F15CD6677E08}" type="parTrans" cxnId="{2975931B-2339-484D-B2E3-45267705FE31}">
      <dgm:prSet/>
      <dgm:spPr/>
      <dgm:t>
        <a:bodyPr/>
        <a:lstStyle/>
        <a:p>
          <a:endParaRPr lang="en-US"/>
        </a:p>
      </dgm:t>
    </dgm:pt>
    <dgm:pt modelId="{1C569CB3-3860-4558-981E-9FB6804BFF22}" type="sibTrans" cxnId="{2975931B-2339-484D-B2E3-45267705FE31}">
      <dgm:prSet/>
      <dgm:spPr/>
      <dgm:t>
        <a:bodyPr/>
        <a:lstStyle/>
        <a:p>
          <a:endParaRPr lang="en-US"/>
        </a:p>
      </dgm:t>
    </dgm:pt>
    <dgm:pt modelId="{AC7E760C-E1AC-4737-A27D-51EEB4902080}">
      <dgm:prSet custT="1"/>
      <dgm:spPr/>
      <dgm:t>
        <a:bodyPr/>
        <a:lstStyle/>
        <a:p>
          <a:pP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Holistic wellness &amp; interconnectedness</a:t>
          </a:r>
        </a:p>
      </dgm:t>
    </dgm:pt>
    <dgm:pt modelId="{B3D54347-1F5E-477E-A090-CDA67881AC5B}" type="parTrans" cxnId="{0626D33D-9120-4571-B059-0C9CED0E3E2C}">
      <dgm:prSet/>
      <dgm:spPr/>
      <dgm:t>
        <a:bodyPr/>
        <a:lstStyle/>
        <a:p>
          <a:endParaRPr lang="en-US"/>
        </a:p>
      </dgm:t>
    </dgm:pt>
    <dgm:pt modelId="{86BA8385-8365-414A-9B65-4ADD8CA6DB5A}" type="sibTrans" cxnId="{0626D33D-9120-4571-B059-0C9CED0E3E2C}">
      <dgm:prSet/>
      <dgm:spPr/>
      <dgm:t>
        <a:bodyPr/>
        <a:lstStyle/>
        <a:p>
          <a:endParaRPr lang="en-US"/>
        </a:p>
      </dgm:t>
    </dgm:pt>
    <dgm:pt modelId="{12FBBA7B-F540-4FF4-8C37-D51B4648120C}" type="pres">
      <dgm:prSet presAssocID="{B37923F9-71C5-4256-88E2-278416AF5726}" presName="linear" presStyleCnt="0">
        <dgm:presLayoutVars>
          <dgm:dir/>
          <dgm:animLvl val="lvl"/>
          <dgm:resizeHandles val="exact"/>
        </dgm:presLayoutVars>
      </dgm:prSet>
      <dgm:spPr/>
    </dgm:pt>
    <dgm:pt modelId="{25C2EA16-C5CD-41B9-93BA-541088DFCDB6}" type="pres">
      <dgm:prSet presAssocID="{9853EC6F-826B-4D20-93A1-F7D1DC1B6048}" presName="parentLin" presStyleCnt="0"/>
      <dgm:spPr/>
    </dgm:pt>
    <dgm:pt modelId="{11729BF8-9A60-490E-A40B-6C1BF8683F9D}" type="pres">
      <dgm:prSet presAssocID="{9853EC6F-826B-4D20-93A1-F7D1DC1B6048}" presName="parentLeftMargin" presStyleLbl="node1" presStyleIdx="0" presStyleCnt="5"/>
      <dgm:spPr/>
    </dgm:pt>
    <dgm:pt modelId="{0048840D-BB68-4539-A107-C3BB58E9C0BB}" type="pres">
      <dgm:prSet presAssocID="{9853EC6F-826B-4D20-93A1-F7D1DC1B6048}" presName="parentText" presStyleLbl="node1" presStyleIdx="0" presStyleCnt="5">
        <dgm:presLayoutVars>
          <dgm:chMax val="0"/>
          <dgm:bulletEnabled val="1"/>
        </dgm:presLayoutVars>
      </dgm:prSet>
      <dgm:spPr/>
    </dgm:pt>
    <dgm:pt modelId="{957910AA-FB3A-473A-9DA9-D9D169B453A0}" type="pres">
      <dgm:prSet presAssocID="{9853EC6F-826B-4D20-93A1-F7D1DC1B6048}" presName="negativeSpace" presStyleCnt="0"/>
      <dgm:spPr/>
    </dgm:pt>
    <dgm:pt modelId="{ED874780-166C-47F6-8368-DC8346F99FB4}" type="pres">
      <dgm:prSet presAssocID="{9853EC6F-826B-4D20-93A1-F7D1DC1B6048}" presName="childText" presStyleLbl="conFgAcc1" presStyleIdx="0" presStyleCnt="5">
        <dgm:presLayoutVars>
          <dgm:bulletEnabled val="1"/>
        </dgm:presLayoutVars>
      </dgm:prSet>
      <dgm:spPr/>
    </dgm:pt>
    <dgm:pt modelId="{5AF3BA59-52E1-48B7-8268-EE7CE30ABD38}" type="pres">
      <dgm:prSet presAssocID="{12A18277-C69B-4097-B48F-4D8F9634DDBB}" presName="spaceBetweenRectangles" presStyleCnt="0"/>
      <dgm:spPr/>
    </dgm:pt>
    <dgm:pt modelId="{F5C484FE-A5CA-4D31-B00B-41FC43C7298D}" type="pres">
      <dgm:prSet presAssocID="{37EC0CD4-9E96-4D19-8EEE-FA365AB23F95}" presName="parentLin" presStyleCnt="0"/>
      <dgm:spPr/>
    </dgm:pt>
    <dgm:pt modelId="{2C6524C9-39F0-4F96-A83A-538131286DB2}" type="pres">
      <dgm:prSet presAssocID="{37EC0CD4-9E96-4D19-8EEE-FA365AB23F95}" presName="parentLeftMargin" presStyleLbl="node1" presStyleIdx="0" presStyleCnt="5"/>
      <dgm:spPr/>
    </dgm:pt>
    <dgm:pt modelId="{7054F6EC-6855-44C7-9B38-FB5E5EEC2FF3}" type="pres">
      <dgm:prSet presAssocID="{37EC0CD4-9E96-4D19-8EEE-FA365AB23F95}" presName="parentText" presStyleLbl="node1" presStyleIdx="1" presStyleCnt="5">
        <dgm:presLayoutVars>
          <dgm:chMax val="0"/>
          <dgm:bulletEnabled val="1"/>
        </dgm:presLayoutVars>
      </dgm:prSet>
      <dgm:spPr/>
    </dgm:pt>
    <dgm:pt modelId="{E4C4B497-F046-4754-9D29-C74BC285CCD8}" type="pres">
      <dgm:prSet presAssocID="{37EC0CD4-9E96-4D19-8EEE-FA365AB23F95}" presName="negativeSpace" presStyleCnt="0"/>
      <dgm:spPr/>
    </dgm:pt>
    <dgm:pt modelId="{A814D0F2-CD9D-45C3-9079-29EE4E00B892}" type="pres">
      <dgm:prSet presAssocID="{37EC0CD4-9E96-4D19-8EEE-FA365AB23F95}" presName="childText" presStyleLbl="conFgAcc1" presStyleIdx="1" presStyleCnt="5">
        <dgm:presLayoutVars>
          <dgm:bulletEnabled val="1"/>
        </dgm:presLayoutVars>
      </dgm:prSet>
      <dgm:spPr/>
    </dgm:pt>
    <dgm:pt modelId="{7E2A0D0D-9931-4137-B56C-7521338C404E}" type="pres">
      <dgm:prSet presAssocID="{56A3BE3A-F803-4582-86BD-F29789EA69AE}" presName="spaceBetweenRectangles" presStyleCnt="0"/>
      <dgm:spPr/>
    </dgm:pt>
    <dgm:pt modelId="{00F0EBC3-51D2-4DCF-BE93-6B832B0C946A}" type="pres">
      <dgm:prSet presAssocID="{BA4E6DA6-B605-4608-B3C5-B9868F987610}" presName="parentLin" presStyleCnt="0"/>
      <dgm:spPr/>
    </dgm:pt>
    <dgm:pt modelId="{610A2710-A47B-44EC-8EB0-C3DC6456AAB5}" type="pres">
      <dgm:prSet presAssocID="{BA4E6DA6-B605-4608-B3C5-B9868F987610}" presName="parentLeftMargin" presStyleLbl="node1" presStyleIdx="1" presStyleCnt="5"/>
      <dgm:spPr/>
    </dgm:pt>
    <dgm:pt modelId="{806953AE-15A8-4554-8314-BF3C64BDEE9E}" type="pres">
      <dgm:prSet presAssocID="{BA4E6DA6-B605-4608-B3C5-B9868F987610}" presName="parentText" presStyleLbl="node1" presStyleIdx="2" presStyleCnt="5">
        <dgm:presLayoutVars>
          <dgm:chMax val="0"/>
          <dgm:bulletEnabled val="1"/>
        </dgm:presLayoutVars>
      </dgm:prSet>
      <dgm:spPr/>
    </dgm:pt>
    <dgm:pt modelId="{7B0D5BDD-DF5F-431C-A9EF-36262406EDB2}" type="pres">
      <dgm:prSet presAssocID="{BA4E6DA6-B605-4608-B3C5-B9868F987610}" presName="negativeSpace" presStyleCnt="0"/>
      <dgm:spPr/>
    </dgm:pt>
    <dgm:pt modelId="{2AB12A1F-E623-4F09-A7E5-C90EAA3F1F20}" type="pres">
      <dgm:prSet presAssocID="{BA4E6DA6-B605-4608-B3C5-B9868F987610}" presName="childText" presStyleLbl="conFgAcc1" presStyleIdx="2" presStyleCnt="5">
        <dgm:presLayoutVars>
          <dgm:bulletEnabled val="1"/>
        </dgm:presLayoutVars>
      </dgm:prSet>
      <dgm:spPr/>
    </dgm:pt>
    <dgm:pt modelId="{D0351FD6-D62C-4A58-9245-8F2017FB1513}" type="pres">
      <dgm:prSet presAssocID="{5AE407A9-5D39-4054-889B-66BCABF7D768}" presName="spaceBetweenRectangles" presStyleCnt="0"/>
      <dgm:spPr/>
    </dgm:pt>
    <dgm:pt modelId="{0370D4FB-D192-47BC-865A-EAEFABD3BF23}" type="pres">
      <dgm:prSet presAssocID="{7827A5D8-3075-401A-A4AC-AFF1AA319C22}" presName="parentLin" presStyleCnt="0"/>
      <dgm:spPr/>
    </dgm:pt>
    <dgm:pt modelId="{2684CE42-7E52-45DC-8E81-3E35E2310630}" type="pres">
      <dgm:prSet presAssocID="{7827A5D8-3075-401A-A4AC-AFF1AA319C22}" presName="parentLeftMargin" presStyleLbl="node1" presStyleIdx="2" presStyleCnt="5"/>
      <dgm:spPr/>
    </dgm:pt>
    <dgm:pt modelId="{8EEE3CBE-2E8B-4145-BBB1-22DF78139F54}" type="pres">
      <dgm:prSet presAssocID="{7827A5D8-3075-401A-A4AC-AFF1AA319C22}" presName="parentText" presStyleLbl="node1" presStyleIdx="3" presStyleCnt="5">
        <dgm:presLayoutVars>
          <dgm:chMax val="0"/>
          <dgm:bulletEnabled val="1"/>
        </dgm:presLayoutVars>
      </dgm:prSet>
      <dgm:spPr/>
    </dgm:pt>
    <dgm:pt modelId="{3F6B17EF-F616-4FC6-9D57-55D3FC8EAACA}" type="pres">
      <dgm:prSet presAssocID="{7827A5D8-3075-401A-A4AC-AFF1AA319C22}" presName="negativeSpace" presStyleCnt="0"/>
      <dgm:spPr/>
    </dgm:pt>
    <dgm:pt modelId="{EDD4D0A2-277D-4BE9-98E4-EC3BE3DD6DB1}" type="pres">
      <dgm:prSet presAssocID="{7827A5D8-3075-401A-A4AC-AFF1AA319C22}" presName="childText" presStyleLbl="conFgAcc1" presStyleIdx="3" presStyleCnt="5">
        <dgm:presLayoutVars>
          <dgm:bulletEnabled val="1"/>
        </dgm:presLayoutVars>
      </dgm:prSet>
      <dgm:spPr/>
    </dgm:pt>
    <dgm:pt modelId="{7BA6859F-0574-47E4-B439-01FB688F8C62}" type="pres">
      <dgm:prSet presAssocID="{1C569CB3-3860-4558-981E-9FB6804BFF22}" presName="spaceBetweenRectangles" presStyleCnt="0"/>
      <dgm:spPr/>
    </dgm:pt>
    <dgm:pt modelId="{0E38FAD3-FA68-4795-945C-BC75B357B8FB}" type="pres">
      <dgm:prSet presAssocID="{AC7E760C-E1AC-4737-A27D-51EEB4902080}" presName="parentLin" presStyleCnt="0"/>
      <dgm:spPr/>
    </dgm:pt>
    <dgm:pt modelId="{5F9576BE-EC24-4A22-8E6F-567B578990BE}" type="pres">
      <dgm:prSet presAssocID="{AC7E760C-E1AC-4737-A27D-51EEB4902080}" presName="parentLeftMargin" presStyleLbl="node1" presStyleIdx="3" presStyleCnt="5"/>
      <dgm:spPr/>
    </dgm:pt>
    <dgm:pt modelId="{FD7282C4-EA21-48AF-B18F-DBAB345C7614}" type="pres">
      <dgm:prSet presAssocID="{AC7E760C-E1AC-4737-A27D-51EEB4902080}" presName="parentText" presStyleLbl="node1" presStyleIdx="4" presStyleCnt="5">
        <dgm:presLayoutVars>
          <dgm:chMax val="0"/>
          <dgm:bulletEnabled val="1"/>
        </dgm:presLayoutVars>
      </dgm:prSet>
      <dgm:spPr/>
    </dgm:pt>
    <dgm:pt modelId="{32907B28-AAAE-44CC-95CD-631B7B81F365}" type="pres">
      <dgm:prSet presAssocID="{AC7E760C-E1AC-4737-A27D-51EEB4902080}" presName="negativeSpace" presStyleCnt="0"/>
      <dgm:spPr/>
    </dgm:pt>
    <dgm:pt modelId="{25F5CA60-D621-43F1-9459-F958F4389A74}" type="pres">
      <dgm:prSet presAssocID="{AC7E760C-E1AC-4737-A27D-51EEB4902080}" presName="childText" presStyleLbl="conFgAcc1" presStyleIdx="4" presStyleCnt="5">
        <dgm:presLayoutVars>
          <dgm:bulletEnabled val="1"/>
        </dgm:presLayoutVars>
      </dgm:prSet>
      <dgm:spPr/>
    </dgm:pt>
  </dgm:ptLst>
  <dgm:cxnLst>
    <dgm:cxn modelId="{C470AD06-474A-4211-BAC3-2129781553E4}" type="presOf" srcId="{AC7E760C-E1AC-4737-A27D-51EEB4902080}" destId="{5F9576BE-EC24-4A22-8E6F-567B578990BE}" srcOrd="0" destOrd="0" presId="urn:microsoft.com/office/officeart/2005/8/layout/list1"/>
    <dgm:cxn modelId="{2975931B-2339-484D-B2E3-45267705FE31}" srcId="{B37923F9-71C5-4256-88E2-278416AF5726}" destId="{7827A5D8-3075-401A-A4AC-AFF1AA319C22}" srcOrd="3" destOrd="0" parTransId="{59806E9E-2BFB-470E-86D6-F15CD6677E08}" sibTransId="{1C569CB3-3860-4558-981E-9FB6804BFF22}"/>
    <dgm:cxn modelId="{0FDCC421-E415-43E3-A690-7CFEFF6E49D7}" srcId="{B37923F9-71C5-4256-88E2-278416AF5726}" destId="{BA4E6DA6-B605-4608-B3C5-B9868F987610}" srcOrd="2" destOrd="0" parTransId="{F9462C32-8D67-48AE-80B7-250693FE9FAC}" sibTransId="{5AE407A9-5D39-4054-889B-66BCABF7D768}"/>
    <dgm:cxn modelId="{6A18B222-5DF6-4A2A-A55B-D0A33172A380}" srcId="{B37923F9-71C5-4256-88E2-278416AF5726}" destId="{37EC0CD4-9E96-4D19-8EEE-FA365AB23F95}" srcOrd="1" destOrd="0" parTransId="{025CE1E3-F114-4941-9A31-436A64DE574B}" sibTransId="{56A3BE3A-F803-4582-86BD-F29789EA69AE}"/>
    <dgm:cxn modelId="{0626D33D-9120-4571-B059-0C9CED0E3E2C}" srcId="{B37923F9-71C5-4256-88E2-278416AF5726}" destId="{AC7E760C-E1AC-4737-A27D-51EEB4902080}" srcOrd="4" destOrd="0" parTransId="{B3D54347-1F5E-477E-A090-CDA67881AC5B}" sibTransId="{86BA8385-8365-414A-9B65-4ADD8CA6DB5A}"/>
    <dgm:cxn modelId="{636FF86C-7390-4FB8-8F8C-0C26F07C2778}" type="presOf" srcId="{37EC0CD4-9E96-4D19-8EEE-FA365AB23F95}" destId="{7054F6EC-6855-44C7-9B38-FB5E5EEC2FF3}" srcOrd="1" destOrd="0" presId="urn:microsoft.com/office/officeart/2005/8/layout/list1"/>
    <dgm:cxn modelId="{35D30B54-3397-44DE-A6D8-98ACBB4C5180}" type="presOf" srcId="{B37923F9-71C5-4256-88E2-278416AF5726}" destId="{12FBBA7B-F540-4FF4-8C37-D51B4648120C}" srcOrd="0" destOrd="0" presId="urn:microsoft.com/office/officeart/2005/8/layout/list1"/>
    <dgm:cxn modelId="{D75C2578-DAB8-4D1A-B90B-AD21BD0F5EA5}" type="presOf" srcId="{37EC0CD4-9E96-4D19-8EEE-FA365AB23F95}" destId="{2C6524C9-39F0-4F96-A83A-538131286DB2}" srcOrd="0" destOrd="0" presId="urn:microsoft.com/office/officeart/2005/8/layout/list1"/>
    <dgm:cxn modelId="{02987381-1A31-4589-B57A-979F750ED564}" type="presOf" srcId="{9853EC6F-826B-4D20-93A1-F7D1DC1B6048}" destId="{0048840D-BB68-4539-A107-C3BB58E9C0BB}" srcOrd="1" destOrd="0" presId="urn:microsoft.com/office/officeart/2005/8/layout/list1"/>
    <dgm:cxn modelId="{F79AA588-B3FA-42AF-A3AB-71627B21C68B}" type="presOf" srcId="{BA4E6DA6-B605-4608-B3C5-B9868F987610}" destId="{610A2710-A47B-44EC-8EB0-C3DC6456AAB5}" srcOrd="0" destOrd="0" presId="urn:microsoft.com/office/officeart/2005/8/layout/list1"/>
    <dgm:cxn modelId="{99CD498A-166C-43F9-A06D-16B79B876945}" type="presOf" srcId="{9853EC6F-826B-4D20-93A1-F7D1DC1B6048}" destId="{11729BF8-9A60-490E-A40B-6C1BF8683F9D}" srcOrd="0" destOrd="0" presId="urn:microsoft.com/office/officeart/2005/8/layout/list1"/>
    <dgm:cxn modelId="{D401118F-F464-45C9-89DC-AC24AF80C714}" srcId="{B37923F9-71C5-4256-88E2-278416AF5726}" destId="{9853EC6F-826B-4D20-93A1-F7D1DC1B6048}" srcOrd="0" destOrd="0" parTransId="{E5202E1B-B117-4552-91BB-B15C9BB7F042}" sibTransId="{12A18277-C69B-4097-B48F-4D8F9634DDBB}"/>
    <dgm:cxn modelId="{0F65F49E-07BA-49A3-89C0-5689CFA74670}" type="presOf" srcId="{7827A5D8-3075-401A-A4AC-AFF1AA319C22}" destId="{2684CE42-7E52-45DC-8E81-3E35E2310630}" srcOrd="0" destOrd="0" presId="urn:microsoft.com/office/officeart/2005/8/layout/list1"/>
    <dgm:cxn modelId="{D2A33DBF-9091-4076-A855-4C09EA936D0E}" type="presOf" srcId="{BA4E6DA6-B605-4608-B3C5-B9868F987610}" destId="{806953AE-15A8-4554-8314-BF3C64BDEE9E}" srcOrd="1" destOrd="0" presId="urn:microsoft.com/office/officeart/2005/8/layout/list1"/>
    <dgm:cxn modelId="{32C892E2-216E-479B-A9FB-E1C13C86C5FD}" type="presOf" srcId="{7827A5D8-3075-401A-A4AC-AFF1AA319C22}" destId="{8EEE3CBE-2E8B-4145-BBB1-22DF78139F54}" srcOrd="1" destOrd="0" presId="urn:microsoft.com/office/officeart/2005/8/layout/list1"/>
    <dgm:cxn modelId="{2F5FAAF2-6526-467D-AFD7-721866EFA198}" type="presOf" srcId="{AC7E760C-E1AC-4737-A27D-51EEB4902080}" destId="{FD7282C4-EA21-48AF-B18F-DBAB345C7614}" srcOrd="1" destOrd="0" presId="urn:microsoft.com/office/officeart/2005/8/layout/list1"/>
    <dgm:cxn modelId="{6EA6CC86-E94D-4834-959B-7EC8B82823D4}" type="presParOf" srcId="{12FBBA7B-F540-4FF4-8C37-D51B4648120C}" destId="{25C2EA16-C5CD-41B9-93BA-541088DFCDB6}" srcOrd="0" destOrd="0" presId="urn:microsoft.com/office/officeart/2005/8/layout/list1"/>
    <dgm:cxn modelId="{0890962C-FD55-4160-9C23-040F64C5EE6F}" type="presParOf" srcId="{25C2EA16-C5CD-41B9-93BA-541088DFCDB6}" destId="{11729BF8-9A60-490E-A40B-6C1BF8683F9D}" srcOrd="0" destOrd="0" presId="urn:microsoft.com/office/officeart/2005/8/layout/list1"/>
    <dgm:cxn modelId="{54F8CC84-47A2-4B20-8467-F22ADBC192A7}" type="presParOf" srcId="{25C2EA16-C5CD-41B9-93BA-541088DFCDB6}" destId="{0048840D-BB68-4539-A107-C3BB58E9C0BB}" srcOrd="1" destOrd="0" presId="urn:microsoft.com/office/officeart/2005/8/layout/list1"/>
    <dgm:cxn modelId="{52239590-BC8D-490B-ABB2-ABB326E6EA79}" type="presParOf" srcId="{12FBBA7B-F540-4FF4-8C37-D51B4648120C}" destId="{957910AA-FB3A-473A-9DA9-D9D169B453A0}" srcOrd="1" destOrd="0" presId="urn:microsoft.com/office/officeart/2005/8/layout/list1"/>
    <dgm:cxn modelId="{AACDB197-B0AA-48F2-A066-5A7058BB2B8F}" type="presParOf" srcId="{12FBBA7B-F540-4FF4-8C37-D51B4648120C}" destId="{ED874780-166C-47F6-8368-DC8346F99FB4}" srcOrd="2" destOrd="0" presId="urn:microsoft.com/office/officeart/2005/8/layout/list1"/>
    <dgm:cxn modelId="{D049C390-90C3-46C2-84E1-5CF96BF585DA}" type="presParOf" srcId="{12FBBA7B-F540-4FF4-8C37-D51B4648120C}" destId="{5AF3BA59-52E1-48B7-8268-EE7CE30ABD38}" srcOrd="3" destOrd="0" presId="urn:microsoft.com/office/officeart/2005/8/layout/list1"/>
    <dgm:cxn modelId="{5518EF50-E0B0-4744-9709-AD690EEAB975}" type="presParOf" srcId="{12FBBA7B-F540-4FF4-8C37-D51B4648120C}" destId="{F5C484FE-A5CA-4D31-B00B-41FC43C7298D}" srcOrd="4" destOrd="0" presId="urn:microsoft.com/office/officeart/2005/8/layout/list1"/>
    <dgm:cxn modelId="{A46167AC-A830-4063-8EE5-0664BA5E8B56}" type="presParOf" srcId="{F5C484FE-A5CA-4D31-B00B-41FC43C7298D}" destId="{2C6524C9-39F0-4F96-A83A-538131286DB2}" srcOrd="0" destOrd="0" presId="urn:microsoft.com/office/officeart/2005/8/layout/list1"/>
    <dgm:cxn modelId="{33F13E81-2AF8-4F26-9478-B9EC0B04F007}" type="presParOf" srcId="{F5C484FE-A5CA-4D31-B00B-41FC43C7298D}" destId="{7054F6EC-6855-44C7-9B38-FB5E5EEC2FF3}" srcOrd="1" destOrd="0" presId="urn:microsoft.com/office/officeart/2005/8/layout/list1"/>
    <dgm:cxn modelId="{5E62D01F-DF6A-4BC9-A51E-5A9537FAF6A9}" type="presParOf" srcId="{12FBBA7B-F540-4FF4-8C37-D51B4648120C}" destId="{E4C4B497-F046-4754-9D29-C74BC285CCD8}" srcOrd="5" destOrd="0" presId="urn:microsoft.com/office/officeart/2005/8/layout/list1"/>
    <dgm:cxn modelId="{A601C182-2F0A-4B86-8300-FB7BFE58E596}" type="presParOf" srcId="{12FBBA7B-F540-4FF4-8C37-D51B4648120C}" destId="{A814D0F2-CD9D-45C3-9079-29EE4E00B892}" srcOrd="6" destOrd="0" presId="urn:microsoft.com/office/officeart/2005/8/layout/list1"/>
    <dgm:cxn modelId="{3C90CFCA-9243-41C9-9C12-30D5047AF366}" type="presParOf" srcId="{12FBBA7B-F540-4FF4-8C37-D51B4648120C}" destId="{7E2A0D0D-9931-4137-B56C-7521338C404E}" srcOrd="7" destOrd="0" presId="urn:microsoft.com/office/officeart/2005/8/layout/list1"/>
    <dgm:cxn modelId="{ABB06F9F-8F58-43EC-B7CE-A0D709EBE480}" type="presParOf" srcId="{12FBBA7B-F540-4FF4-8C37-D51B4648120C}" destId="{00F0EBC3-51D2-4DCF-BE93-6B832B0C946A}" srcOrd="8" destOrd="0" presId="urn:microsoft.com/office/officeart/2005/8/layout/list1"/>
    <dgm:cxn modelId="{16FB35C2-ECCE-4895-9753-B303639B7F7D}" type="presParOf" srcId="{00F0EBC3-51D2-4DCF-BE93-6B832B0C946A}" destId="{610A2710-A47B-44EC-8EB0-C3DC6456AAB5}" srcOrd="0" destOrd="0" presId="urn:microsoft.com/office/officeart/2005/8/layout/list1"/>
    <dgm:cxn modelId="{3936D176-BC30-4C3E-AF98-8A3A3C4BDC29}" type="presParOf" srcId="{00F0EBC3-51D2-4DCF-BE93-6B832B0C946A}" destId="{806953AE-15A8-4554-8314-BF3C64BDEE9E}" srcOrd="1" destOrd="0" presId="urn:microsoft.com/office/officeart/2005/8/layout/list1"/>
    <dgm:cxn modelId="{534AF489-D122-4CEC-B1D8-F7202BB11F07}" type="presParOf" srcId="{12FBBA7B-F540-4FF4-8C37-D51B4648120C}" destId="{7B0D5BDD-DF5F-431C-A9EF-36262406EDB2}" srcOrd="9" destOrd="0" presId="urn:microsoft.com/office/officeart/2005/8/layout/list1"/>
    <dgm:cxn modelId="{CF85FA4D-F62D-4134-A08B-F8C9BE644B2A}" type="presParOf" srcId="{12FBBA7B-F540-4FF4-8C37-D51B4648120C}" destId="{2AB12A1F-E623-4F09-A7E5-C90EAA3F1F20}" srcOrd="10" destOrd="0" presId="urn:microsoft.com/office/officeart/2005/8/layout/list1"/>
    <dgm:cxn modelId="{624C6D62-A139-485F-886A-7CBFFDCF5BD7}" type="presParOf" srcId="{12FBBA7B-F540-4FF4-8C37-D51B4648120C}" destId="{D0351FD6-D62C-4A58-9245-8F2017FB1513}" srcOrd="11" destOrd="0" presId="urn:microsoft.com/office/officeart/2005/8/layout/list1"/>
    <dgm:cxn modelId="{3B00D9E7-89AE-4EAA-8FC0-84860F0EBFAF}" type="presParOf" srcId="{12FBBA7B-F540-4FF4-8C37-D51B4648120C}" destId="{0370D4FB-D192-47BC-865A-EAEFABD3BF23}" srcOrd="12" destOrd="0" presId="urn:microsoft.com/office/officeart/2005/8/layout/list1"/>
    <dgm:cxn modelId="{01929447-5ADE-4E95-8B60-828A1DF71483}" type="presParOf" srcId="{0370D4FB-D192-47BC-865A-EAEFABD3BF23}" destId="{2684CE42-7E52-45DC-8E81-3E35E2310630}" srcOrd="0" destOrd="0" presId="urn:microsoft.com/office/officeart/2005/8/layout/list1"/>
    <dgm:cxn modelId="{50FFDE56-C0D7-44C1-8589-FFF1C383A6D1}" type="presParOf" srcId="{0370D4FB-D192-47BC-865A-EAEFABD3BF23}" destId="{8EEE3CBE-2E8B-4145-BBB1-22DF78139F54}" srcOrd="1" destOrd="0" presId="urn:microsoft.com/office/officeart/2005/8/layout/list1"/>
    <dgm:cxn modelId="{3AC2ADF5-B5E1-44F4-89C8-DE890F332A41}" type="presParOf" srcId="{12FBBA7B-F540-4FF4-8C37-D51B4648120C}" destId="{3F6B17EF-F616-4FC6-9D57-55D3FC8EAACA}" srcOrd="13" destOrd="0" presId="urn:microsoft.com/office/officeart/2005/8/layout/list1"/>
    <dgm:cxn modelId="{5B59690C-6D97-453E-A178-F2A7653A85BE}" type="presParOf" srcId="{12FBBA7B-F540-4FF4-8C37-D51B4648120C}" destId="{EDD4D0A2-277D-4BE9-98E4-EC3BE3DD6DB1}" srcOrd="14" destOrd="0" presId="urn:microsoft.com/office/officeart/2005/8/layout/list1"/>
    <dgm:cxn modelId="{756291EC-8579-405C-B7F1-F74C0A88715D}" type="presParOf" srcId="{12FBBA7B-F540-4FF4-8C37-D51B4648120C}" destId="{7BA6859F-0574-47E4-B439-01FB688F8C62}" srcOrd="15" destOrd="0" presId="urn:microsoft.com/office/officeart/2005/8/layout/list1"/>
    <dgm:cxn modelId="{3B7DFDE2-3B6E-4C1B-89B3-87AA94037F4A}" type="presParOf" srcId="{12FBBA7B-F540-4FF4-8C37-D51B4648120C}" destId="{0E38FAD3-FA68-4795-945C-BC75B357B8FB}" srcOrd="16" destOrd="0" presId="urn:microsoft.com/office/officeart/2005/8/layout/list1"/>
    <dgm:cxn modelId="{42494B0E-E9FF-4975-B0F9-856E803D22EA}" type="presParOf" srcId="{0E38FAD3-FA68-4795-945C-BC75B357B8FB}" destId="{5F9576BE-EC24-4A22-8E6F-567B578990BE}" srcOrd="0" destOrd="0" presId="urn:microsoft.com/office/officeart/2005/8/layout/list1"/>
    <dgm:cxn modelId="{B11ACA57-CCFE-412B-97DD-3E08CAD4DDF2}" type="presParOf" srcId="{0E38FAD3-FA68-4795-945C-BC75B357B8FB}" destId="{FD7282C4-EA21-48AF-B18F-DBAB345C7614}" srcOrd="1" destOrd="0" presId="urn:microsoft.com/office/officeart/2005/8/layout/list1"/>
    <dgm:cxn modelId="{BC9B9A05-00B7-45E0-84D4-7D2DC74867F9}" type="presParOf" srcId="{12FBBA7B-F540-4FF4-8C37-D51B4648120C}" destId="{32907B28-AAAE-44CC-95CD-631B7B81F365}" srcOrd="17" destOrd="0" presId="urn:microsoft.com/office/officeart/2005/8/layout/list1"/>
    <dgm:cxn modelId="{ECE976D7-46D1-40A9-84E7-3DB1734D34A1}" type="presParOf" srcId="{12FBBA7B-F540-4FF4-8C37-D51B4648120C}" destId="{25F5CA60-D621-43F1-9459-F958F4389A74}"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440CFF5-7123-4F80-820C-73DC87E80C21}" type="doc">
      <dgm:prSet loTypeId="urn:microsoft.com/office/officeart/2005/8/layout/list1" loCatId="list" qsTypeId="urn:microsoft.com/office/officeart/2005/8/quickstyle/simple1#10" qsCatId="simple" csTypeId="urn:microsoft.com/office/officeart/2005/8/colors/accent1_2#11" csCatId="accent1" phldr="1"/>
      <dgm:spPr/>
      <dgm:t>
        <a:bodyPr/>
        <a:lstStyle/>
        <a:p>
          <a:endParaRPr lang="en-US"/>
        </a:p>
      </dgm:t>
    </dgm:pt>
    <dgm:pt modelId="{73D40188-F747-4772-834C-397F74DB4C29}">
      <dgm:prSet phldrT="[Text]" custT="1"/>
      <dgm:spPr/>
      <dgm:t>
        <a:bodyPr/>
        <a:lstStyle/>
        <a:p>
          <a:r>
            <a:rPr lang="en-US" sz="2000" b="1">
              <a:latin typeface="Calibri" panose="020F0502020204030204" pitchFamily="34" charset="0"/>
              <a:ea typeface="Calibri" panose="020F0502020204030204" pitchFamily="34" charset="0"/>
              <a:cs typeface="Calibri" panose="020F0502020204030204" pitchFamily="34" charset="0"/>
            </a:rPr>
            <a:t>Explore what recovery means to the client¹˒² </a:t>
          </a:r>
        </a:p>
      </dgm:t>
    </dgm:pt>
    <dgm:pt modelId="{871A5C06-73EA-4D8D-BACB-2FF0723BD663}" type="parTrans" cxnId="{7608E054-CAFF-4076-AA0C-5D71DA010DD4}">
      <dgm:prSet/>
      <dgm:spPr/>
      <dgm:t>
        <a:bodyPr/>
        <a:lstStyle/>
        <a:p>
          <a:endParaRPr lang="en-US"/>
        </a:p>
      </dgm:t>
    </dgm:pt>
    <dgm:pt modelId="{928CA370-E2F5-47D0-866F-25A19962587C}" type="sibTrans" cxnId="{7608E054-CAFF-4076-AA0C-5D71DA010DD4}">
      <dgm:prSet/>
      <dgm:spPr/>
      <dgm:t>
        <a:bodyPr/>
        <a:lstStyle/>
        <a:p>
          <a:endParaRPr lang="en-US"/>
        </a:p>
      </dgm:t>
    </dgm:pt>
    <dgm:pt modelId="{1018486B-A145-4241-AFA4-8E2A509627B1}">
      <dgm:prSet custT="1"/>
      <dgm:spPr/>
      <dgm:t>
        <a:bodyPr/>
        <a:lstStyle/>
        <a:p>
          <a:r>
            <a:rPr lang="en-US" sz="2000" b="1">
              <a:latin typeface="Calibri" panose="020F0502020204030204" pitchFamily="34" charset="0"/>
              <a:ea typeface="Calibri" panose="020F0502020204030204" pitchFamily="34" charset="0"/>
              <a:cs typeface="Calibri" panose="020F0502020204030204" pitchFamily="34" charset="0"/>
            </a:rPr>
            <a:t>Ask about goals, values, and preferences¹˒² </a:t>
          </a:r>
        </a:p>
      </dgm:t>
    </dgm:pt>
    <dgm:pt modelId="{E3358832-F0A9-42F7-999A-7ADD9EB698D6}" type="parTrans" cxnId="{AF452820-40F3-49C3-9B94-DF2D8C414A17}">
      <dgm:prSet/>
      <dgm:spPr/>
      <dgm:t>
        <a:bodyPr/>
        <a:lstStyle/>
        <a:p>
          <a:endParaRPr lang="en-US"/>
        </a:p>
      </dgm:t>
    </dgm:pt>
    <dgm:pt modelId="{E6BA2C92-4DE3-46A7-87DD-41D9CBFE38DB}" type="sibTrans" cxnId="{AF452820-40F3-49C3-9B94-DF2D8C414A17}">
      <dgm:prSet/>
      <dgm:spPr/>
      <dgm:t>
        <a:bodyPr/>
        <a:lstStyle/>
        <a:p>
          <a:endParaRPr lang="en-US"/>
        </a:p>
      </dgm:t>
    </dgm:pt>
    <dgm:pt modelId="{C0429FAC-7E4C-4AC0-97F0-F44F295986DE}">
      <dgm:prSet custT="1"/>
      <dgm:spPr/>
      <dgm:t>
        <a:bodyPr/>
        <a:lstStyle/>
        <a:p>
          <a:r>
            <a:rPr lang="en-US" sz="2000" b="1">
              <a:latin typeface="Calibri" panose="020F0502020204030204" pitchFamily="34" charset="0"/>
              <a:ea typeface="Calibri" panose="020F0502020204030204" pitchFamily="34" charset="0"/>
              <a:cs typeface="Calibri" panose="020F0502020204030204" pitchFamily="34" charset="0"/>
            </a:rPr>
            <a:t>Offer a range of recovery options¹ </a:t>
          </a:r>
        </a:p>
      </dgm:t>
    </dgm:pt>
    <dgm:pt modelId="{EB7D9F5E-58A6-4EEC-A0DE-7AA1EFB68650}" type="parTrans" cxnId="{AC6776B0-403B-460D-BDE1-B2537D70EDB5}">
      <dgm:prSet/>
      <dgm:spPr/>
      <dgm:t>
        <a:bodyPr/>
        <a:lstStyle/>
        <a:p>
          <a:endParaRPr lang="en-US"/>
        </a:p>
      </dgm:t>
    </dgm:pt>
    <dgm:pt modelId="{C9B6AC2D-A243-4D2D-8F87-15E78444AA13}" type="sibTrans" cxnId="{AC6776B0-403B-460D-BDE1-B2537D70EDB5}">
      <dgm:prSet/>
      <dgm:spPr/>
      <dgm:t>
        <a:bodyPr/>
        <a:lstStyle/>
        <a:p>
          <a:endParaRPr lang="en-US"/>
        </a:p>
      </dgm:t>
    </dgm:pt>
    <dgm:pt modelId="{AFBB3931-639D-4DCB-8CA4-4A91F53AAD5C}">
      <dgm:prSet custT="1"/>
      <dgm:spPr/>
      <dgm:t>
        <a:bodyPr/>
        <a:lstStyle/>
        <a:p>
          <a:r>
            <a:rPr lang="en-US" sz="2000" b="1">
              <a:latin typeface="Calibri" panose="020F0502020204030204" pitchFamily="34" charset="0"/>
              <a:ea typeface="Calibri" panose="020F0502020204030204" pitchFamily="34" charset="0"/>
              <a:cs typeface="Calibri" panose="020F0502020204030204" pitchFamily="34" charset="0"/>
            </a:rPr>
            <a:t>Avoid steering toward a preferred pathway¹˒² </a:t>
          </a:r>
        </a:p>
      </dgm:t>
    </dgm:pt>
    <dgm:pt modelId="{CDB03D15-F74A-44FF-B25C-97C97A9BF19A}" type="parTrans" cxnId="{64B82130-DD1A-4F40-B4AF-0173D03135BB}">
      <dgm:prSet/>
      <dgm:spPr/>
      <dgm:t>
        <a:bodyPr/>
        <a:lstStyle/>
        <a:p>
          <a:endParaRPr lang="en-US"/>
        </a:p>
      </dgm:t>
    </dgm:pt>
    <dgm:pt modelId="{355BCD00-72FC-4F82-A1E9-713FA29D5DCA}" type="sibTrans" cxnId="{64B82130-DD1A-4F40-B4AF-0173D03135BB}">
      <dgm:prSet/>
      <dgm:spPr/>
      <dgm:t>
        <a:bodyPr/>
        <a:lstStyle/>
        <a:p>
          <a:endParaRPr lang="en-US"/>
        </a:p>
      </dgm:t>
    </dgm:pt>
    <dgm:pt modelId="{BC8EEC44-BF14-4B6A-9A57-A23ECCECB2BE}">
      <dgm:prSet custT="1"/>
      <dgm:spPr/>
      <dgm:t>
        <a:bodyPr/>
        <a:lstStyle/>
        <a:p>
          <a:r>
            <a:rPr lang="en-US" sz="2000" b="1">
              <a:latin typeface="Calibri" panose="020F0502020204030204" pitchFamily="34" charset="0"/>
              <a:ea typeface="Calibri" panose="020F0502020204030204" pitchFamily="34" charset="0"/>
              <a:cs typeface="Calibri" panose="020F0502020204030204" pitchFamily="34" charset="0"/>
            </a:rPr>
            <a:t>Support the client’s informed choice¹˒²</a:t>
          </a:r>
        </a:p>
      </dgm:t>
    </dgm:pt>
    <dgm:pt modelId="{27DE3B4B-41D9-4D2C-B289-558D27CD5317}" type="parTrans" cxnId="{F426E092-1EDB-4BB1-A4FE-49680FECBEC8}">
      <dgm:prSet/>
      <dgm:spPr/>
      <dgm:t>
        <a:bodyPr/>
        <a:lstStyle/>
        <a:p>
          <a:endParaRPr lang="en-US"/>
        </a:p>
      </dgm:t>
    </dgm:pt>
    <dgm:pt modelId="{C8D84816-20E9-49E6-A6C2-A3F34870C270}" type="sibTrans" cxnId="{F426E092-1EDB-4BB1-A4FE-49680FECBEC8}">
      <dgm:prSet/>
      <dgm:spPr/>
      <dgm:t>
        <a:bodyPr/>
        <a:lstStyle/>
        <a:p>
          <a:endParaRPr lang="en-US"/>
        </a:p>
      </dgm:t>
    </dgm:pt>
    <dgm:pt modelId="{9964B6E5-9B9A-4D9E-A5B2-9B2653A9C205}" type="pres">
      <dgm:prSet presAssocID="{E440CFF5-7123-4F80-820C-73DC87E80C21}" presName="linear" presStyleCnt="0">
        <dgm:presLayoutVars>
          <dgm:dir/>
          <dgm:animLvl val="lvl"/>
          <dgm:resizeHandles val="exact"/>
        </dgm:presLayoutVars>
      </dgm:prSet>
      <dgm:spPr/>
    </dgm:pt>
    <dgm:pt modelId="{E9A24D20-CCA1-4C8B-B306-AEBDE519AC96}" type="pres">
      <dgm:prSet presAssocID="{73D40188-F747-4772-834C-397F74DB4C29}" presName="parentLin" presStyleCnt="0"/>
      <dgm:spPr/>
    </dgm:pt>
    <dgm:pt modelId="{558E5481-DEA4-4138-A3B2-C1F5051F8E55}" type="pres">
      <dgm:prSet presAssocID="{73D40188-F747-4772-834C-397F74DB4C29}" presName="parentLeftMargin" presStyleLbl="node1" presStyleIdx="0" presStyleCnt="5"/>
      <dgm:spPr/>
    </dgm:pt>
    <dgm:pt modelId="{4652BA75-D567-4CBB-8DCA-EAA8B809AB5B}" type="pres">
      <dgm:prSet presAssocID="{73D40188-F747-4772-834C-397F74DB4C29}" presName="parentText" presStyleLbl="node1" presStyleIdx="0" presStyleCnt="5">
        <dgm:presLayoutVars>
          <dgm:chMax val="0"/>
          <dgm:bulletEnabled val="1"/>
        </dgm:presLayoutVars>
      </dgm:prSet>
      <dgm:spPr/>
    </dgm:pt>
    <dgm:pt modelId="{42341E79-7960-4D7B-A1DB-9D0CD856BEC9}" type="pres">
      <dgm:prSet presAssocID="{73D40188-F747-4772-834C-397F74DB4C29}" presName="negativeSpace" presStyleCnt="0"/>
      <dgm:spPr/>
    </dgm:pt>
    <dgm:pt modelId="{03E90A78-E94F-43E2-9A78-DCF06A9C101D}" type="pres">
      <dgm:prSet presAssocID="{73D40188-F747-4772-834C-397F74DB4C29}" presName="childText" presStyleLbl="conFgAcc1" presStyleIdx="0" presStyleCnt="5">
        <dgm:presLayoutVars>
          <dgm:bulletEnabled val="1"/>
        </dgm:presLayoutVars>
      </dgm:prSet>
      <dgm:spPr/>
    </dgm:pt>
    <dgm:pt modelId="{216AFD8E-AEFB-4B8C-9944-FDB0FCCB2F62}" type="pres">
      <dgm:prSet presAssocID="{928CA370-E2F5-47D0-866F-25A19962587C}" presName="spaceBetweenRectangles" presStyleCnt="0"/>
      <dgm:spPr/>
    </dgm:pt>
    <dgm:pt modelId="{03228A7F-D919-4FF8-957F-F52753FC6299}" type="pres">
      <dgm:prSet presAssocID="{1018486B-A145-4241-AFA4-8E2A509627B1}" presName="parentLin" presStyleCnt="0"/>
      <dgm:spPr/>
    </dgm:pt>
    <dgm:pt modelId="{691FA42F-D4CB-4630-8B06-8F2FBAC8F966}" type="pres">
      <dgm:prSet presAssocID="{1018486B-A145-4241-AFA4-8E2A509627B1}" presName="parentLeftMargin" presStyleLbl="node1" presStyleIdx="0" presStyleCnt="5"/>
      <dgm:spPr/>
    </dgm:pt>
    <dgm:pt modelId="{961A9173-104C-45E7-AC59-4421016DC87D}" type="pres">
      <dgm:prSet presAssocID="{1018486B-A145-4241-AFA4-8E2A509627B1}" presName="parentText" presStyleLbl="node1" presStyleIdx="1" presStyleCnt="5">
        <dgm:presLayoutVars>
          <dgm:chMax val="0"/>
          <dgm:bulletEnabled val="1"/>
        </dgm:presLayoutVars>
      </dgm:prSet>
      <dgm:spPr/>
    </dgm:pt>
    <dgm:pt modelId="{CB2408CC-F4E2-4D70-97DD-333243A9E94F}" type="pres">
      <dgm:prSet presAssocID="{1018486B-A145-4241-AFA4-8E2A509627B1}" presName="negativeSpace" presStyleCnt="0"/>
      <dgm:spPr/>
    </dgm:pt>
    <dgm:pt modelId="{88DF59CE-2EB7-4326-9940-C2AA4A00D720}" type="pres">
      <dgm:prSet presAssocID="{1018486B-A145-4241-AFA4-8E2A509627B1}" presName="childText" presStyleLbl="conFgAcc1" presStyleIdx="1" presStyleCnt="5">
        <dgm:presLayoutVars>
          <dgm:bulletEnabled val="1"/>
        </dgm:presLayoutVars>
      </dgm:prSet>
      <dgm:spPr/>
    </dgm:pt>
    <dgm:pt modelId="{40CF4A46-F0FB-4D65-BA6B-DB7B59C4E271}" type="pres">
      <dgm:prSet presAssocID="{E6BA2C92-4DE3-46A7-87DD-41D9CBFE38DB}" presName="spaceBetweenRectangles" presStyleCnt="0"/>
      <dgm:spPr/>
    </dgm:pt>
    <dgm:pt modelId="{9344CD00-4632-4B58-92D7-7C943D64B8BA}" type="pres">
      <dgm:prSet presAssocID="{C0429FAC-7E4C-4AC0-97F0-F44F295986DE}" presName="parentLin" presStyleCnt="0"/>
      <dgm:spPr/>
    </dgm:pt>
    <dgm:pt modelId="{164F3D49-4472-45B9-84DE-DBF13B7F4C54}" type="pres">
      <dgm:prSet presAssocID="{C0429FAC-7E4C-4AC0-97F0-F44F295986DE}" presName="parentLeftMargin" presStyleLbl="node1" presStyleIdx="1" presStyleCnt="5"/>
      <dgm:spPr/>
    </dgm:pt>
    <dgm:pt modelId="{F4BC6CBE-3CAB-4F3F-A5CF-A6A7CC51014F}" type="pres">
      <dgm:prSet presAssocID="{C0429FAC-7E4C-4AC0-97F0-F44F295986DE}" presName="parentText" presStyleLbl="node1" presStyleIdx="2" presStyleCnt="5">
        <dgm:presLayoutVars>
          <dgm:chMax val="0"/>
          <dgm:bulletEnabled val="1"/>
        </dgm:presLayoutVars>
      </dgm:prSet>
      <dgm:spPr/>
    </dgm:pt>
    <dgm:pt modelId="{B9FD4004-F63C-466C-8E05-073AD7978A19}" type="pres">
      <dgm:prSet presAssocID="{C0429FAC-7E4C-4AC0-97F0-F44F295986DE}" presName="negativeSpace" presStyleCnt="0"/>
      <dgm:spPr/>
    </dgm:pt>
    <dgm:pt modelId="{D31A91D0-7640-4C48-8083-4B09D05859A3}" type="pres">
      <dgm:prSet presAssocID="{C0429FAC-7E4C-4AC0-97F0-F44F295986DE}" presName="childText" presStyleLbl="conFgAcc1" presStyleIdx="2" presStyleCnt="5">
        <dgm:presLayoutVars>
          <dgm:bulletEnabled val="1"/>
        </dgm:presLayoutVars>
      </dgm:prSet>
      <dgm:spPr/>
    </dgm:pt>
    <dgm:pt modelId="{356BC225-BE9E-40C3-8FA5-D136EB054ECC}" type="pres">
      <dgm:prSet presAssocID="{C9B6AC2D-A243-4D2D-8F87-15E78444AA13}" presName="spaceBetweenRectangles" presStyleCnt="0"/>
      <dgm:spPr/>
    </dgm:pt>
    <dgm:pt modelId="{57B9937B-0FE7-4108-9AF1-743FE6892981}" type="pres">
      <dgm:prSet presAssocID="{AFBB3931-639D-4DCB-8CA4-4A91F53AAD5C}" presName="parentLin" presStyleCnt="0"/>
      <dgm:spPr/>
    </dgm:pt>
    <dgm:pt modelId="{3C22D56B-8BFC-4019-8415-AC79DD081101}" type="pres">
      <dgm:prSet presAssocID="{AFBB3931-639D-4DCB-8CA4-4A91F53AAD5C}" presName="parentLeftMargin" presStyleLbl="node1" presStyleIdx="2" presStyleCnt="5"/>
      <dgm:spPr/>
    </dgm:pt>
    <dgm:pt modelId="{8B44EAD4-15D9-4319-ABDD-7002605E67EB}" type="pres">
      <dgm:prSet presAssocID="{AFBB3931-639D-4DCB-8CA4-4A91F53AAD5C}" presName="parentText" presStyleLbl="node1" presStyleIdx="3" presStyleCnt="5">
        <dgm:presLayoutVars>
          <dgm:chMax val="0"/>
          <dgm:bulletEnabled val="1"/>
        </dgm:presLayoutVars>
      </dgm:prSet>
      <dgm:spPr/>
    </dgm:pt>
    <dgm:pt modelId="{045E2DAD-5B8E-4D60-AB04-9B60277DBB99}" type="pres">
      <dgm:prSet presAssocID="{AFBB3931-639D-4DCB-8CA4-4A91F53AAD5C}" presName="negativeSpace" presStyleCnt="0"/>
      <dgm:spPr/>
    </dgm:pt>
    <dgm:pt modelId="{6A73DB0E-68F9-4294-A12A-BE8D28CB4992}" type="pres">
      <dgm:prSet presAssocID="{AFBB3931-639D-4DCB-8CA4-4A91F53AAD5C}" presName="childText" presStyleLbl="conFgAcc1" presStyleIdx="3" presStyleCnt="5">
        <dgm:presLayoutVars>
          <dgm:bulletEnabled val="1"/>
        </dgm:presLayoutVars>
      </dgm:prSet>
      <dgm:spPr/>
    </dgm:pt>
    <dgm:pt modelId="{4822D58D-F2B3-46ED-8E73-7B2BF64A44C8}" type="pres">
      <dgm:prSet presAssocID="{355BCD00-72FC-4F82-A1E9-713FA29D5DCA}" presName="spaceBetweenRectangles" presStyleCnt="0"/>
      <dgm:spPr/>
    </dgm:pt>
    <dgm:pt modelId="{34A1F3FD-E5DF-4273-9A2B-4301D93D30ED}" type="pres">
      <dgm:prSet presAssocID="{BC8EEC44-BF14-4B6A-9A57-A23ECCECB2BE}" presName="parentLin" presStyleCnt="0"/>
      <dgm:spPr/>
    </dgm:pt>
    <dgm:pt modelId="{C079A202-4B8F-4222-8756-3776C8E31C80}" type="pres">
      <dgm:prSet presAssocID="{BC8EEC44-BF14-4B6A-9A57-A23ECCECB2BE}" presName="parentLeftMargin" presStyleLbl="node1" presStyleIdx="3" presStyleCnt="5"/>
      <dgm:spPr/>
    </dgm:pt>
    <dgm:pt modelId="{B870D4F0-894D-4F5B-ABB9-4475206C8742}" type="pres">
      <dgm:prSet presAssocID="{BC8EEC44-BF14-4B6A-9A57-A23ECCECB2BE}" presName="parentText" presStyleLbl="node1" presStyleIdx="4" presStyleCnt="5">
        <dgm:presLayoutVars>
          <dgm:chMax val="0"/>
          <dgm:bulletEnabled val="1"/>
        </dgm:presLayoutVars>
      </dgm:prSet>
      <dgm:spPr/>
    </dgm:pt>
    <dgm:pt modelId="{9E4F0CAD-0DE9-4AB7-819D-6AF9EB54F8A6}" type="pres">
      <dgm:prSet presAssocID="{BC8EEC44-BF14-4B6A-9A57-A23ECCECB2BE}" presName="negativeSpace" presStyleCnt="0"/>
      <dgm:spPr/>
    </dgm:pt>
    <dgm:pt modelId="{1B19945B-A14C-4C17-B8D6-17318589C184}" type="pres">
      <dgm:prSet presAssocID="{BC8EEC44-BF14-4B6A-9A57-A23ECCECB2BE}" presName="childText" presStyleLbl="conFgAcc1" presStyleIdx="4" presStyleCnt="5">
        <dgm:presLayoutVars>
          <dgm:bulletEnabled val="1"/>
        </dgm:presLayoutVars>
      </dgm:prSet>
      <dgm:spPr/>
    </dgm:pt>
  </dgm:ptLst>
  <dgm:cxnLst>
    <dgm:cxn modelId="{AF452820-40F3-49C3-9B94-DF2D8C414A17}" srcId="{E440CFF5-7123-4F80-820C-73DC87E80C21}" destId="{1018486B-A145-4241-AFA4-8E2A509627B1}" srcOrd="1" destOrd="0" parTransId="{E3358832-F0A9-42F7-999A-7ADD9EB698D6}" sibTransId="{E6BA2C92-4DE3-46A7-87DD-41D9CBFE38DB}"/>
    <dgm:cxn modelId="{64B82130-DD1A-4F40-B4AF-0173D03135BB}" srcId="{E440CFF5-7123-4F80-820C-73DC87E80C21}" destId="{AFBB3931-639D-4DCB-8CA4-4A91F53AAD5C}" srcOrd="3" destOrd="0" parTransId="{CDB03D15-F74A-44FF-B25C-97C97A9BF19A}" sibTransId="{355BCD00-72FC-4F82-A1E9-713FA29D5DCA}"/>
    <dgm:cxn modelId="{BB77843C-28F8-4F5B-B8EA-28BB579EA49A}" type="presOf" srcId="{AFBB3931-639D-4DCB-8CA4-4A91F53AAD5C}" destId="{8B44EAD4-15D9-4319-ABDD-7002605E67EB}" srcOrd="1" destOrd="0" presId="urn:microsoft.com/office/officeart/2005/8/layout/list1"/>
    <dgm:cxn modelId="{7608E054-CAFF-4076-AA0C-5D71DA010DD4}" srcId="{E440CFF5-7123-4F80-820C-73DC87E80C21}" destId="{73D40188-F747-4772-834C-397F74DB4C29}" srcOrd="0" destOrd="0" parTransId="{871A5C06-73EA-4D8D-BACB-2FF0723BD663}" sibTransId="{928CA370-E2F5-47D0-866F-25A19962587C}"/>
    <dgm:cxn modelId="{93288877-C60E-4983-8F05-0FA827EA3E4E}" type="presOf" srcId="{C0429FAC-7E4C-4AC0-97F0-F44F295986DE}" destId="{F4BC6CBE-3CAB-4F3F-A5CF-A6A7CC51014F}" srcOrd="1" destOrd="0" presId="urn:microsoft.com/office/officeart/2005/8/layout/list1"/>
    <dgm:cxn modelId="{F426E092-1EDB-4BB1-A4FE-49680FECBEC8}" srcId="{E440CFF5-7123-4F80-820C-73DC87E80C21}" destId="{BC8EEC44-BF14-4B6A-9A57-A23ECCECB2BE}" srcOrd="4" destOrd="0" parTransId="{27DE3B4B-41D9-4D2C-B289-558D27CD5317}" sibTransId="{C8D84816-20E9-49E6-A6C2-A3F34870C270}"/>
    <dgm:cxn modelId="{239C2693-79FD-4E84-B273-251E795D4D88}" type="presOf" srcId="{1018486B-A145-4241-AFA4-8E2A509627B1}" destId="{691FA42F-D4CB-4630-8B06-8F2FBAC8F966}" srcOrd="0" destOrd="0" presId="urn:microsoft.com/office/officeart/2005/8/layout/list1"/>
    <dgm:cxn modelId="{003E1F97-8672-4605-9A2C-17D1FFD43CA6}" type="presOf" srcId="{C0429FAC-7E4C-4AC0-97F0-F44F295986DE}" destId="{164F3D49-4472-45B9-84DE-DBF13B7F4C54}" srcOrd="0" destOrd="0" presId="urn:microsoft.com/office/officeart/2005/8/layout/list1"/>
    <dgm:cxn modelId="{105AFE9B-A152-485F-921C-37A730E61B57}" type="presOf" srcId="{BC8EEC44-BF14-4B6A-9A57-A23ECCECB2BE}" destId="{C079A202-4B8F-4222-8756-3776C8E31C80}" srcOrd="0" destOrd="0" presId="urn:microsoft.com/office/officeart/2005/8/layout/list1"/>
    <dgm:cxn modelId="{AC6776B0-403B-460D-BDE1-B2537D70EDB5}" srcId="{E440CFF5-7123-4F80-820C-73DC87E80C21}" destId="{C0429FAC-7E4C-4AC0-97F0-F44F295986DE}" srcOrd="2" destOrd="0" parTransId="{EB7D9F5E-58A6-4EEC-A0DE-7AA1EFB68650}" sibTransId="{C9B6AC2D-A243-4D2D-8F87-15E78444AA13}"/>
    <dgm:cxn modelId="{8F2C07B4-5444-44A5-A39B-B421CA730111}" type="presOf" srcId="{BC8EEC44-BF14-4B6A-9A57-A23ECCECB2BE}" destId="{B870D4F0-894D-4F5B-ABB9-4475206C8742}" srcOrd="1" destOrd="0" presId="urn:microsoft.com/office/officeart/2005/8/layout/list1"/>
    <dgm:cxn modelId="{663B7CB5-238B-4169-8F48-E04A9453E492}" type="presOf" srcId="{73D40188-F747-4772-834C-397F74DB4C29}" destId="{4652BA75-D567-4CBB-8DCA-EAA8B809AB5B}" srcOrd="1" destOrd="0" presId="urn:microsoft.com/office/officeart/2005/8/layout/list1"/>
    <dgm:cxn modelId="{EAFE0AC6-F99B-4833-9D1C-2211E534E3F0}" type="presOf" srcId="{E440CFF5-7123-4F80-820C-73DC87E80C21}" destId="{9964B6E5-9B9A-4D9E-A5B2-9B2653A9C205}" srcOrd="0" destOrd="0" presId="urn:microsoft.com/office/officeart/2005/8/layout/list1"/>
    <dgm:cxn modelId="{664F7FD6-0DBA-48AF-B219-ABE06F0F9C57}" type="presOf" srcId="{1018486B-A145-4241-AFA4-8E2A509627B1}" destId="{961A9173-104C-45E7-AC59-4421016DC87D}" srcOrd="1" destOrd="0" presId="urn:microsoft.com/office/officeart/2005/8/layout/list1"/>
    <dgm:cxn modelId="{F04E19DB-A7D8-4341-9192-6EE31CCB9D9E}" type="presOf" srcId="{AFBB3931-639D-4DCB-8CA4-4A91F53AAD5C}" destId="{3C22D56B-8BFC-4019-8415-AC79DD081101}" srcOrd="0" destOrd="0" presId="urn:microsoft.com/office/officeart/2005/8/layout/list1"/>
    <dgm:cxn modelId="{86D52DF1-CA6F-4DC6-841D-C6049FD2B47A}" type="presOf" srcId="{73D40188-F747-4772-834C-397F74DB4C29}" destId="{558E5481-DEA4-4138-A3B2-C1F5051F8E55}" srcOrd="0" destOrd="0" presId="urn:microsoft.com/office/officeart/2005/8/layout/list1"/>
    <dgm:cxn modelId="{3152B82B-BD69-4209-AE95-4E8B74DE0012}" type="presParOf" srcId="{9964B6E5-9B9A-4D9E-A5B2-9B2653A9C205}" destId="{E9A24D20-CCA1-4C8B-B306-AEBDE519AC96}" srcOrd="0" destOrd="0" presId="urn:microsoft.com/office/officeart/2005/8/layout/list1"/>
    <dgm:cxn modelId="{84E80755-55B6-45AC-8EC7-B016D6AFEDB9}" type="presParOf" srcId="{E9A24D20-CCA1-4C8B-B306-AEBDE519AC96}" destId="{558E5481-DEA4-4138-A3B2-C1F5051F8E55}" srcOrd="0" destOrd="0" presId="urn:microsoft.com/office/officeart/2005/8/layout/list1"/>
    <dgm:cxn modelId="{A3C2B9A3-2610-4E6F-AFC2-312365E44C8E}" type="presParOf" srcId="{E9A24D20-CCA1-4C8B-B306-AEBDE519AC96}" destId="{4652BA75-D567-4CBB-8DCA-EAA8B809AB5B}" srcOrd="1" destOrd="0" presId="urn:microsoft.com/office/officeart/2005/8/layout/list1"/>
    <dgm:cxn modelId="{8987A6E9-07D2-47C0-B0AD-1A766D8F1CFD}" type="presParOf" srcId="{9964B6E5-9B9A-4D9E-A5B2-9B2653A9C205}" destId="{42341E79-7960-4D7B-A1DB-9D0CD856BEC9}" srcOrd="1" destOrd="0" presId="urn:microsoft.com/office/officeart/2005/8/layout/list1"/>
    <dgm:cxn modelId="{490E8C73-36CF-4663-9F98-3BADF2B05D70}" type="presParOf" srcId="{9964B6E5-9B9A-4D9E-A5B2-9B2653A9C205}" destId="{03E90A78-E94F-43E2-9A78-DCF06A9C101D}" srcOrd="2" destOrd="0" presId="urn:microsoft.com/office/officeart/2005/8/layout/list1"/>
    <dgm:cxn modelId="{AF36968D-CA48-4D74-A87E-56438408BCA8}" type="presParOf" srcId="{9964B6E5-9B9A-4D9E-A5B2-9B2653A9C205}" destId="{216AFD8E-AEFB-4B8C-9944-FDB0FCCB2F62}" srcOrd="3" destOrd="0" presId="urn:microsoft.com/office/officeart/2005/8/layout/list1"/>
    <dgm:cxn modelId="{C6F9FF7E-14E1-4E7F-853B-F7F002F2B99B}" type="presParOf" srcId="{9964B6E5-9B9A-4D9E-A5B2-9B2653A9C205}" destId="{03228A7F-D919-4FF8-957F-F52753FC6299}" srcOrd="4" destOrd="0" presId="urn:microsoft.com/office/officeart/2005/8/layout/list1"/>
    <dgm:cxn modelId="{ED6F2478-A13D-45CE-825A-18DB7BF25F8B}" type="presParOf" srcId="{03228A7F-D919-4FF8-957F-F52753FC6299}" destId="{691FA42F-D4CB-4630-8B06-8F2FBAC8F966}" srcOrd="0" destOrd="0" presId="urn:microsoft.com/office/officeart/2005/8/layout/list1"/>
    <dgm:cxn modelId="{7359349F-8DB2-42C3-BA35-A1C11931A1BA}" type="presParOf" srcId="{03228A7F-D919-4FF8-957F-F52753FC6299}" destId="{961A9173-104C-45E7-AC59-4421016DC87D}" srcOrd="1" destOrd="0" presId="urn:microsoft.com/office/officeart/2005/8/layout/list1"/>
    <dgm:cxn modelId="{3FBDCCC6-9DC4-4DC7-838E-53C8BE9974C6}" type="presParOf" srcId="{9964B6E5-9B9A-4D9E-A5B2-9B2653A9C205}" destId="{CB2408CC-F4E2-4D70-97DD-333243A9E94F}" srcOrd="5" destOrd="0" presId="urn:microsoft.com/office/officeart/2005/8/layout/list1"/>
    <dgm:cxn modelId="{449E6499-3F30-4699-9E3E-D03FA07F64DB}" type="presParOf" srcId="{9964B6E5-9B9A-4D9E-A5B2-9B2653A9C205}" destId="{88DF59CE-2EB7-4326-9940-C2AA4A00D720}" srcOrd="6" destOrd="0" presId="urn:microsoft.com/office/officeart/2005/8/layout/list1"/>
    <dgm:cxn modelId="{3D24BC66-A0F9-4E03-84C2-60620EEE5C83}" type="presParOf" srcId="{9964B6E5-9B9A-4D9E-A5B2-9B2653A9C205}" destId="{40CF4A46-F0FB-4D65-BA6B-DB7B59C4E271}" srcOrd="7" destOrd="0" presId="urn:microsoft.com/office/officeart/2005/8/layout/list1"/>
    <dgm:cxn modelId="{8138BABF-C4F3-4E05-BF5D-C2CC2DC8E8E6}" type="presParOf" srcId="{9964B6E5-9B9A-4D9E-A5B2-9B2653A9C205}" destId="{9344CD00-4632-4B58-92D7-7C943D64B8BA}" srcOrd="8" destOrd="0" presId="urn:microsoft.com/office/officeart/2005/8/layout/list1"/>
    <dgm:cxn modelId="{0E978BB3-A3B7-4628-9570-72736CC43A9B}" type="presParOf" srcId="{9344CD00-4632-4B58-92D7-7C943D64B8BA}" destId="{164F3D49-4472-45B9-84DE-DBF13B7F4C54}" srcOrd="0" destOrd="0" presId="urn:microsoft.com/office/officeart/2005/8/layout/list1"/>
    <dgm:cxn modelId="{C8EF342C-7955-4DF9-A407-AFECA3903171}" type="presParOf" srcId="{9344CD00-4632-4B58-92D7-7C943D64B8BA}" destId="{F4BC6CBE-3CAB-4F3F-A5CF-A6A7CC51014F}" srcOrd="1" destOrd="0" presId="urn:microsoft.com/office/officeart/2005/8/layout/list1"/>
    <dgm:cxn modelId="{D8D10D48-FF94-45C3-8A11-988FA2C6DFB3}" type="presParOf" srcId="{9964B6E5-9B9A-4D9E-A5B2-9B2653A9C205}" destId="{B9FD4004-F63C-466C-8E05-073AD7978A19}" srcOrd="9" destOrd="0" presId="urn:microsoft.com/office/officeart/2005/8/layout/list1"/>
    <dgm:cxn modelId="{1332A673-0A3D-4FFE-911B-AE78E5967091}" type="presParOf" srcId="{9964B6E5-9B9A-4D9E-A5B2-9B2653A9C205}" destId="{D31A91D0-7640-4C48-8083-4B09D05859A3}" srcOrd="10" destOrd="0" presId="urn:microsoft.com/office/officeart/2005/8/layout/list1"/>
    <dgm:cxn modelId="{553F5CB3-D3CA-4B12-B94E-8EB19B5DBA59}" type="presParOf" srcId="{9964B6E5-9B9A-4D9E-A5B2-9B2653A9C205}" destId="{356BC225-BE9E-40C3-8FA5-D136EB054ECC}" srcOrd="11" destOrd="0" presId="urn:microsoft.com/office/officeart/2005/8/layout/list1"/>
    <dgm:cxn modelId="{ADCF128C-EDDD-4EB3-91C5-46EF253A70D3}" type="presParOf" srcId="{9964B6E5-9B9A-4D9E-A5B2-9B2653A9C205}" destId="{57B9937B-0FE7-4108-9AF1-743FE6892981}" srcOrd="12" destOrd="0" presId="urn:microsoft.com/office/officeart/2005/8/layout/list1"/>
    <dgm:cxn modelId="{9DEA989C-A944-40A3-8EA5-641040805369}" type="presParOf" srcId="{57B9937B-0FE7-4108-9AF1-743FE6892981}" destId="{3C22D56B-8BFC-4019-8415-AC79DD081101}" srcOrd="0" destOrd="0" presId="urn:microsoft.com/office/officeart/2005/8/layout/list1"/>
    <dgm:cxn modelId="{F89BA6DC-6B2F-4E1C-AE39-1EFFAABD84AF}" type="presParOf" srcId="{57B9937B-0FE7-4108-9AF1-743FE6892981}" destId="{8B44EAD4-15D9-4319-ABDD-7002605E67EB}" srcOrd="1" destOrd="0" presId="urn:microsoft.com/office/officeart/2005/8/layout/list1"/>
    <dgm:cxn modelId="{09D8E808-2FEF-403F-9237-415427C63ABD}" type="presParOf" srcId="{9964B6E5-9B9A-4D9E-A5B2-9B2653A9C205}" destId="{045E2DAD-5B8E-4D60-AB04-9B60277DBB99}" srcOrd="13" destOrd="0" presId="urn:microsoft.com/office/officeart/2005/8/layout/list1"/>
    <dgm:cxn modelId="{29240F34-41D9-49FE-963D-C533582C1324}" type="presParOf" srcId="{9964B6E5-9B9A-4D9E-A5B2-9B2653A9C205}" destId="{6A73DB0E-68F9-4294-A12A-BE8D28CB4992}" srcOrd="14" destOrd="0" presId="urn:microsoft.com/office/officeart/2005/8/layout/list1"/>
    <dgm:cxn modelId="{8163F748-E621-4D20-8C8A-B8FB1F649F93}" type="presParOf" srcId="{9964B6E5-9B9A-4D9E-A5B2-9B2653A9C205}" destId="{4822D58D-F2B3-46ED-8E73-7B2BF64A44C8}" srcOrd="15" destOrd="0" presId="urn:microsoft.com/office/officeart/2005/8/layout/list1"/>
    <dgm:cxn modelId="{8B3E5001-EFB1-469F-AA2C-B27236DFE214}" type="presParOf" srcId="{9964B6E5-9B9A-4D9E-A5B2-9B2653A9C205}" destId="{34A1F3FD-E5DF-4273-9A2B-4301D93D30ED}" srcOrd="16" destOrd="0" presId="urn:microsoft.com/office/officeart/2005/8/layout/list1"/>
    <dgm:cxn modelId="{0497B702-0EA9-41DF-B149-7AEF6574C44E}" type="presParOf" srcId="{34A1F3FD-E5DF-4273-9A2B-4301D93D30ED}" destId="{C079A202-4B8F-4222-8756-3776C8E31C80}" srcOrd="0" destOrd="0" presId="urn:microsoft.com/office/officeart/2005/8/layout/list1"/>
    <dgm:cxn modelId="{800BFCBA-527B-413D-A3DE-AD9F8BF2F7E7}" type="presParOf" srcId="{34A1F3FD-E5DF-4273-9A2B-4301D93D30ED}" destId="{B870D4F0-894D-4F5B-ABB9-4475206C8742}" srcOrd="1" destOrd="0" presId="urn:microsoft.com/office/officeart/2005/8/layout/list1"/>
    <dgm:cxn modelId="{4EE30AF2-C5D4-4B99-876F-A9DFB1D4473E}" type="presParOf" srcId="{9964B6E5-9B9A-4D9E-A5B2-9B2653A9C205}" destId="{9E4F0CAD-0DE9-4AB7-819D-6AF9EB54F8A6}" srcOrd="17" destOrd="0" presId="urn:microsoft.com/office/officeart/2005/8/layout/list1"/>
    <dgm:cxn modelId="{66C2D17D-F1F5-4D3C-91A1-FB15E694D513}" type="presParOf" srcId="{9964B6E5-9B9A-4D9E-A5B2-9B2653A9C205}" destId="{1B19945B-A14C-4C17-B8D6-17318589C184}"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4FBBAD3-AD43-4506-857C-A984D1102EBB}" type="doc">
      <dgm:prSet loTypeId="urn:microsoft.com/office/officeart/2005/8/layout/hProcess9" loCatId="process" qsTypeId="urn:microsoft.com/office/officeart/2005/8/quickstyle/simple1#11" qsCatId="simple" csTypeId="urn:microsoft.com/office/officeart/2005/8/colors/accent1_2#12" csCatId="accent1" phldr="1"/>
      <dgm:spPr/>
      <dgm:t>
        <a:bodyPr/>
        <a:lstStyle/>
        <a:p>
          <a:endParaRPr lang="en-US"/>
        </a:p>
      </dgm:t>
    </dgm:pt>
    <dgm:pt modelId="{E1E36054-A99A-4B36-A591-1715D0DDFC46}">
      <dgm:prSet phldrT="[Text]" custT="1"/>
      <dgm:spPr/>
      <dgm:t>
        <a:bodyPr/>
        <a:lstStyle/>
        <a:p>
          <a:pPr>
            <a:buNone/>
          </a:pPr>
          <a:r>
            <a:rPr lang="en-US" sz="2800" b="1">
              <a:latin typeface="Calibri" panose="020F0502020204030204" pitchFamily="34" charset="0"/>
              <a:ea typeface="Calibri" panose="020F0502020204030204" pitchFamily="34" charset="0"/>
              <a:cs typeface="Calibri" panose="020F0502020204030204" pitchFamily="34" charset="0"/>
            </a:rPr>
            <a:t>ELICIT</a:t>
          </a:r>
        </a:p>
        <a:p>
          <a:pPr>
            <a:buNone/>
          </a:pPr>
          <a:r>
            <a:rPr lang="en-US" sz="2000" b="0">
              <a:latin typeface="Calibri" panose="020F0502020204030204" pitchFamily="34" charset="0"/>
              <a:ea typeface="Calibri" panose="020F0502020204030204" pitchFamily="34" charset="0"/>
              <a:cs typeface="Calibri" panose="020F0502020204030204" pitchFamily="34" charset="0"/>
            </a:rPr>
            <a:t>What do they know and want?</a:t>
          </a:r>
        </a:p>
      </dgm:t>
    </dgm:pt>
    <dgm:pt modelId="{73C3FFF6-EE15-4665-A6D6-DE265F638846}" type="parTrans" cxnId="{B91207FA-C323-4774-812E-1841DFD3CD9F}">
      <dgm:prSet/>
      <dgm:spPr/>
      <dgm:t>
        <a:bodyPr/>
        <a:lstStyle/>
        <a:p>
          <a:endParaRPr lang="en-US"/>
        </a:p>
      </dgm:t>
    </dgm:pt>
    <dgm:pt modelId="{87CB2F9A-5813-4316-8C4F-FCC19DCE13D3}" type="sibTrans" cxnId="{B91207FA-C323-4774-812E-1841DFD3CD9F}">
      <dgm:prSet/>
      <dgm:spPr/>
      <dgm:t>
        <a:bodyPr/>
        <a:lstStyle/>
        <a:p>
          <a:endParaRPr lang="en-US"/>
        </a:p>
      </dgm:t>
    </dgm:pt>
    <dgm:pt modelId="{CBA6CE96-D8C0-445E-BDA6-3AFC6658FA99}">
      <dgm:prSet/>
      <dgm:spPr/>
      <dgm:t>
        <a:bodyPr/>
        <a:lstStyle/>
        <a:p>
          <a:pPr>
            <a:buNone/>
          </a:pPr>
          <a:endParaRPr lang="en-US" sz="1800">
            <a:latin typeface="Calibri" panose="020F0502020204030204" pitchFamily="34" charset="0"/>
            <a:ea typeface="Calibri" panose="020F0502020204030204" pitchFamily="34" charset="0"/>
            <a:cs typeface="Calibri" panose="020F0502020204030204" pitchFamily="34" charset="0"/>
          </a:endParaRPr>
        </a:p>
      </dgm:t>
    </dgm:pt>
    <dgm:pt modelId="{583499DB-4524-4EE8-8022-7916166EAF7C}" type="parTrans" cxnId="{A138EBA7-E154-4960-8A06-262E0A6D17C1}">
      <dgm:prSet/>
      <dgm:spPr/>
      <dgm:t>
        <a:bodyPr/>
        <a:lstStyle/>
        <a:p>
          <a:endParaRPr lang="en-US"/>
        </a:p>
      </dgm:t>
    </dgm:pt>
    <dgm:pt modelId="{79C4B75F-8276-482B-B6DC-92EB52112A45}" type="sibTrans" cxnId="{A138EBA7-E154-4960-8A06-262E0A6D17C1}">
      <dgm:prSet/>
      <dgm:spPr/>
      <dgm:t>
        <a:bodyPr/>
        <a:lstStyle/>
        <a:p>
          <a:endParaRPr lang="en-US"/>
        </a:p>
      </dgm:t>
    </dgm:pt>
    <dgm:pt modelId="{BCB1B245-7D23-4BE7-A8F2-0F242456F0E4}">
      <dgm:prSet custT="1"/>
      <dgm:spPr/>
      <dgm:t>
        <a:bodyPr/>
        <a:lstStyle/>
        <a:p>
          <a:pPr>
            <a:buNone/>
          </a:pPr>
          <a:r>
            <a:rPr lang="en-US" sz="2800" b="1">
              <a:latin typeface="Calibri" panose="020F0502020204030204" pitchFamily="34" charset="0"/>
              <a:ea typeface="Calibri" panose="020F0502020204030204" pitchFamily="34" charset="0"/>
              <a:cs typeface="Calibri" panose="020F0502020204030204" pitchFamily="34" charset="0"/>
            </a:rPr>
            <a:t>PROVIDE</a:t>
          </a:r>
        </a:p>
      </dgm:t>
    </dgm:pt>
    <dgm:pt modelId="{7845CC83-DD34-4C9A-A5CC-237F575FC90E}" type="parTrans" cxnId="{9E3098B1-5D0C-4A46-905A-B5EC1B28CAAE}">
      <dgm:prSet/>
      <dgm:spPr/>
      <dgm:t>
        <a:bodyPr/>
        <a:lstStyle/>
        <a:p>
          <a:endParaRPr lang="en-US"/>
        </a:p>
      </dgm:t>
    </dgm:pt>
    <dgm:pt modelId="{0E9C42B5-2B3E-4507-A4E7-2A87E2A0878F}" type="sibTrans" cxnId="{9E3098B1-5D0C-4A46-905A-B5EC1B28CAAE}">
      <dgm:prSet/>
      <dgm:spPr/>
      <dgm:t>
        <a:bodyPr/>
        <a:lstStyle/>
        <a:p>
          <a:endParaRPr lang="en-US"/>
        </a:p>
      </dgm:t>
    </dgm:pt>
    <dgm:pt modelId="{1A93CE4B-2C47-45FC-8529-8A356C665A22}">
      <dgm:prSet custT="1"/>
      <dgm:spPr/>
      <dgm:t>
        <a:bodyPr/>
        <a:lstStyle/>
        <a:p>
          <a:pPr>
            <a:buNone/>
          </a:pPr>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ED9B94DC-F0D0-4622-A72B-653E4F87E2E2}" type="parTrans" cxnId="{A2C254FC-4FC9-43AD-8A7B-64F82EFA6774}">
      <dgm:prSet/>
      <dgm:spPr/>
      <dgm:t>
        <a:bodyPr/>
        <a:lstStyle/>
        <a:p>
          <a:endParaRPr lang="en-US"/>
        </a:p>
      </dgm:t>
    </dgm:pt>
    <dgm:pt modelId="{CD22AD55-9834-42EE-9762-0C444B8F63B8}" type="sibTrans" cxnId="{A2C254FC-4FC9-43AD-8A7B-64F82EFA6774}">
      <dgm:prSet/>
      <dgm:spPr/>
      <dgm:t>
        <a:bodyPr/>
        <a:lstStyle/>
        <a:p>
          <a:endParaRPr lang="en-US"/>
        </a:p>
      </dgm:t>
    </dgm:pt>
    <dgm:pt modelId="{2FB5FACB-1A1A-44B3-BE0A-23E446E8C13F}">
      <dgm:prSet custT="1"/>
      <dgm:spPr/>
      <dgm:t>
        <a:bodyPr/>
        <a:lstStyle/>
        <a:p>
          <a:pPr>
            <a:buNone/>
          </a:pPr>
          <a:r>
            <a:rPr lang="en-US" sz="2800" b="1">
              <a:latin typeface="Calibri" panose="020F0502020204030204" pitchFamily="34" charset="0"/>
              <a:ea typeface="Calibri" panose="020F0502020204030204" pitchFamily="34" charset="0"/>
              <a:cs typeface="Calibri" panose="020F0502020204030204" pitchFamily="34" charset="0"/>
            </a:rPr>
            <a:t>ELICIT</a:t>
          </a:r>
        </a:p>
      </dgm:t>
    </dgm:pt>
    <dgm:pt modelId="{761CBF3D-D2D3-441D-9608-628C973E64D0}" type="parTrans" cxnId="{D904A55C-78D9-41C6-8991-B0ECCB2C94BF}">
      <dgm:prSet/>
      <dgm:spPr/>
      <dgm:t>
        <a:bodyPr/>
        <a:lstStyle/>
        <a:p>
          <a:endParaRPr lang="en-US"/>
        </a:p>
      </dgm:t>
    </dgm:pt>
    <dgm:pt modelId="{818B08EF-97B2-48B3-84E5-57B9025F1D18}" type="sibTrans" cxnId="{D904A55C-78D9-41C6-8991-B0ECCB2C94BF}">
      <dgm:prSet/>
      <dgm:spPr/>
      <dgm:t>
        <a:bodyPr/>
        <a:lstStyle/>
        <a:p>
          <a:endParaRPr lang="en-US"/>
        </a:p>
      </dgm:t>
    </dgm:pt>
    <dgm:pt modelId="{ED2A4106-F98F-474B-BA96-77EB7810F796}">
      <dgm:prSet custT="1"/>
      <dgm:spPr/>
      <dgm:t>
        <a:bodyPr/>
        <a:lstStyle/>
        <a:p>
          <a:pPr>
            <a:buNone/>
          </a:pPr>
          <a:r>
            <a:rPr lang="en-US" sz="2000" b="0">
              <a:latin typeface="Calibri" panose="020F0502020204030204" pitchFamily="34" charset="0"/>
              <a:ea typeface="Calibri" panose="020F0502020204030204" pitchFamily="34" charset="0"/>
              <a:cs typeface="Calibri" panose="020F0502020204030204" pitchFamily="34" charset="0"/>
            </a:rPr>
            <a:t>Ask what they think</a:t>
          </a:r>
        </a:p>
      </dgm:t>
    </dgm:pt>
    <dgm:pt modelId="{28EE2658-6760-4461-AE59-683A3C719729}" type="parTrans" cxnId="{780ABBD4-72B8-43C3-B7AF-23C920F10B54}">
      <dgm:prSet/>
      <dgm:spPr/>
      <dgm:t>
        <a:bodyPr/>
        <a:lstStyle/>
        <a:p>
          <a:endParaRPr lang="en-US"/>
        </a:p>
      </dgm:t>
    </dgm:pt>
    <dgm:pt modelId="{968E1A4C-1C81-478F-8F37-40A2E6A3BE07}" type="sibTrans" cxnId="{780ABBD4-72B8-43C3-B7AF-23C920F10B54}">
      <dgm:prSet/>
      <dgm:spPr/>
      <dgm:t>
        <a:bodyPr/>
        <a:lstStyle/>
        <a:p>
          <a:endParaRPr lang="en-US"/>
        </a:p>
      </dgm:t>
    </dgm:pt>
    <dgm:pt modelId="{B51D97B5-DAB4-4A16-B4E4-918E6139B5E8}">
      <dgm:prSet custT="1"/>
      <dgm:spPr/>
      <dgm:t>
        <a:bodyPr/>
        <a:lstStyle/>
        <a:p>
          <a:pPr>
            <a:buNone/>
          </a:pPr>
          <a:endParaRPr lang="en-US" sz="2000">
            <a:latin typeface="Calibri" panose="020F0502020204030204" pitchFamily="34" charset="0"/>
            <a:ea typeface="Calibri" panose="020F0502020204030204" pitchFamily="34" charset="0"/>
            <a:cs typeface="Calibri" panose="020F0502020204030204" pitchFamily="34" charset="0"/>
          </a:endParaRPr>
        </a:p>
      </dgm:t>
    </dgm:pt>
    <dgm:pt modelId="{FDB5679E-D705-4267-BFE0-659B68A8EE09}" type="parTrans" cxnId="{326E0364-450B-4541-AA2F-0B980E1B5AC8}">
      <dgm:prSet/>
      <dgm:spPr/>
      <dgm:t>
        <a:bodyPr/>
        <a:lstStyle/>
        <a:p>
          <a:endParaRPr lang="en-US"/>
        </a:p>
      </dgm:t>
    </dgm:pt>
    <dgm:pt modelId="{4D79D0CD-6EDF-45A8-84C1-F2F7B52613AA}" type="sibTrans" cxnId="{326E0364-450B-4541-AA2F-0B980E1B5AC8}">
      <dgm:prSet/>
      <dgm:spPr/>
      <dgm:t>
        <a:bodyPr/>
        <a:lstStyle/>
        <a:p>
          <a:endParaRPr lang="en-US"/>
        </a:p>
      </dgm:t>
    </dgm:pt>
    <dgm:pt modelId="{AFAB1F41-2901-4201-A99C-EE2E5E280FD9}">
      <dgm:prSet custT="1"/>
      <dgm:spPr/>
      <dgm:t>
        <a:bodyPr/>
        <a:lstStyle/>
        <a:p>
          <a:pPr>
            <a:buNone/>
          </a:pPr>
          <a:r>
            <a:rPr lang="en-US" sz="2000" b="0">
              <a:latin typeface="Calibri" panose="020F0502020204030204" pitchFamily="34" charset="0"/>
              <a:ea typeface="Calibri" panose="020F0502020204030204" pitchFamily="34" charset="0"/>
              <a:cs typeface="Calibri" panose="020F0502020204030204" pitchFamily="34" charset="0"/>
            </a:rPr>
            <a:t>Share information and options</a:t>
          </a:r>
        </a:p>
      </dgm:t>
    </dgm:pt>
    <dgm:pt modelId="{60B21530-0474-4F59-B821-04B446B32BFD}" type="parTrans" cxnId="{F5641FED-5FB0-4BA9-91E2-C2C9194C61CC}">
      <dgm:prSet/>
      <dgm:spPr/>
      <dgm:t>
        <a:bodyPr/>
        <a:lstStyle/>
        <a:p>
          <a:endParaRPr lang="en-US"/>
        </a:p>
      </dgm:t>
    </dgm:pt>
    <dgm:pt modelId="{A42A3A82-95A7-41A1-9E55-144C5D272532}" type="sibTrans" cxnId="{F5641FED-5FB0-4BA9-91E2-C2C9194C61CC}">
      <dgm:prSet/>
      <dgm:spPr/>
      <dgm:t>
        <a:bodyPr/>
        <a:lstStyle/>
        <a:p>
          <a:endParaRPr lang="en-US"/>
        </a:p>
      </dgm:t>
    </dgm:pt>
    <dgm:pt modelId="{D07D82BA-F784-4F9F-B1FB-93897D743727}" type="pres">
      <dgm:prSet presAssocID="{B4FBBAD3-AD43-4506-857C-A984D1102EBB}" presName="CompostProcess" presStyleCnt="0">
        <dgm:presLayoutVars>
          <dgm:dir/>
          <dgm:resizeHandles val="exact"/>
        </dgm:presLayoutVars>
      </dgm:prSet>
      <dgm:spPr/>
    </dgm:pt>
    <dgm:pt modelId="{B0B50C8A-D727-44A2-AE87-D8801C35D925}" type="pres">
      <dgm:prSet presAssocID="{B4FBBAD3-AD43-4506-857C-A984D1102EBB}" presName="arrow" presStyleLbl="bgShp" presStyleIdx="0" presStyleCnt="1"/>
      <dgm:spPr/>
    </dgm:pt>
    <dgm:pt modelId="{0FD0B599-EAAF-46A0-84C2-300203D6F01C}" type="pres">
      <dgm:prSet presAssocID="{B4FBBAD3-AD43-4506-857C-A984D1102EBB}" presName="linearProcess" presStyleCnt="0"/>
      <dgm:spPr/>
    </dgm:pt>
    <dgm:pt modelId="{6478000D-3D0A-43D9-9CA3-58179B8FB8F0}" type="pres">
      <dgm:prSet presAssocID="{E1E36054-A99A-4B36-A591-1715D0DDFC46}" presName="textNode" presStyleLbl="node1" presStyleIdx="0" presStyleCnt="3">
        <dgm:presLayoutVars>
          <dgm:bulletEnabled val="1"/>
        </dgm:presLayoutVars>
      </dgm:prSet>
      <dgm:spPr/>
    </dgm:pt>
    <dgm:pt modelId="{E8DF8C12-6B5F-427F-8414-78BADB0A95FE}" type="pres">
      <dgm:prSet presAssocID="{87CB2F9A-5813-4316-8C4F-FCC19DCE13D3}" presName="sibTrans" presStyleCnt="0"/>
      <dgm:spPr/>
    </dgm:pt>
    <dgm:pt modelId="{2D8590D6-1503-4501-B5C7-CE6B4F58D1D4}" type="pres">
      <dgm:prSet presAssocID="{BCB1B245-7D23-4BE7-A8F2-0F242456F0E4}" presName="textNode" presStyleLbl="node1" presStyleIdx="1" presStyleCnt="3">
        <dgm:presLayoutVars>
          <dgm:bulletEnabled val="1"/>
        </dgm:presLayoutVars>
      </dgm:prSet>
      <dgm:spPr/>
    </dgm:pt>
    <dgm:pt modelId="{1441115D-7805-4652-9D9C-2C8F645D1C0D}" type="pres">
      <dgm:prSet presAssocID="{0E9C42B5-2B3E-4507-A4E7-2A87E2A0878F}" presName="sibTrans" presStyleCnt="0"/>
      <dgm:spPr/>
    </dgm:pt>
    <dgm:pt modelId="{9A9750E8-F91A-4042-B681-E56221A75127}" type="pres">
      <dgm:prSet presAssocID="{2FB5FACB-1A1A-44B3-BE0A-23E446E8C13F}" presName="textNode" presStyleLbl="node1" presStyleIdx="2" presStyleCnt="3">
        <dgm:presLayoutVars>
          <dgm:bulletEnabled val="1"/>
        </dgm:presLayoutVars>
      </dgm:prSet>
      <dgm:spPr/>
    </dgm:pt>
  </dgm:ptLst>
  <dgm:cxnLst>
    <dgm:cxn modelId="{1EBBC25B-C14A-41C4-A22F-730A335F96E2}" type="presOf" srcId="{CBA6CE96-D8C0-445E-BDA6-3AFC6658FA99}" destId="{6478000D-3D0A-43D9-9CA3-58179B8FB8F0}" srcOrd="0" destOrd="1" presId="urn:microsoft.com/office/officeart/2005/8/layout/hProcess9"/>
    <dgm:cxn modelId="{D904A55C-78D9-41C6-8991-B0ECCB2C94BF}" srcId="{B4FBBAD3-AD43-4506-857C-A984D1102EBB}" destId="{2FB5FACB-1A1A-44B3-BE0A-23E446E8C13F}" srcOrd="2" destOrd="0" parTransId="{761CBF3D-D2D3-441D-9608-628C973E64D0}" sibTransId="{818B08EF-97B2-48B3-84E5-57B9025F1D18}"/>
    <dgm:cxn modelId="{80C55161-5056-4145-86DD-3CF4D31AC60C}" type="presOf" srcId="{1A93CE4B-2C47-45FC-8529-8A356C665A22}" destId="{2D8590D6-1503-4501-B5C7-CE6B4F58D1D4}" srcOrd="0" destOrd="2" presId="urn:microsoft.com/office/officeart/2005/8/layout/hProcess9"/>
    <dgm:cxn modelId="{326E0364-450B-4541-AA2F-0B980E1B5AC8}" srcId="{2FB5FACB-1A1A-44B3-BE0A-23E446E8C13F}" destId="{B51D97B5-DAB4-4A16-B4E4-918E6139B5E8}" srcOrd="1" destOrd="0" parTransId="{FDB5679E-D705-4267-BFE0-659B68A8EE09}" sibTransId="{4D79D0CD-6EDF-45A8-84C1-F2F7B52613AA}"/>
    <dgm:cxn modelId="{E6D48280-FA52-4638-8F55-11CAF6A710AD}" type="presOf" srcId="{AFAB1F41-2901-4201-A99C-EE2E5E280FD9}" destId="{2D8590D6-1503-4501-B5C7-CE6B4F58D1D4}" srcOrd="0" destOrd="1" presId="urn:microsoft.com/office/officeart/2005/8/layout/hProcess9"/>
    <dgm:cxn modelId="{0DBE9487-EF70-4FF8-9BDC-0CDB79DBE9F1}" type="presOf" srcId="{BCB1B245-7D23-4BE7-A8F2-0F242456F0E4}" destId="{2D8590D6-1503-4501-B5C7-CE6B4F58D1D4}" srcOrd="0" destOrd="0" presId="urn:microsoft.com/office/officeart/2005/8/layout/hProcess9"/>
    <dgm:cxn modelId="{BF90538F-F74E-4105-8EA1-B2ACE4E7822F}" type="presOf" srcId="{ED2A4106-F98F-474B-BA96-77EB7810F796}" destId="{9A9750E8-F91A-4042-B681-E56221A75127}" srcOrd="0" destOrd="1" presId="urn:microsoft.com/office/officeart/2005/8/layout/hProcess9"/>
    <dgm:cxn modelId="{A138EBA7-E154-4960-8A06-262E0A6D17C1}" srcId="{E1E36054-A99A-4B36-A591-1715D0DDFC46}" destId="{CBA6CE96-D8C0-445E-BDA6-3AFC6658FA99}" srcOrd="0" destOrd="0" parTransId="{583499DB-4524-4EE8-8022-7916166EAF7C}" sibTransId="{79C4B75F-8276-482B-B6DC-92EB52112A45}"/>
    <dgm:cxn modelId="{272BD1B0-C5D7-461B-8368-23402B43B6D6}" type="presOf" srcId="{B51D97B5-DAB4-4A16-B4E4-918E6139B5E8}" destId="{9A9750E8-F91A-4042-B681-E56221A75127}" srcOrd="0" destOrd="2" presId="urn:microsoft.com/office/officeart/2005/8/layout/hProcess9"/>
    <dgm:cxn modelId="{9E3098B1-5D0C-4A46-905A-B5EC1B28CAAE}" srcId="{B4FBBAD3-AD43-4506-857C-A984D1102EBB}" destId="{BCB1B245-7D23-4BE7-A8F2-0F242456F0E4}" srcOrd="1" destOrd="0" parTransId="{7845CC83-DD34-4C9A-A5CC-237F575FC90E}" sibTransId="{0E9C42B5-2B3E-4507-A4E7-2A87E2A0878F}"/>
    <dgm:cxn modelId="{780ABBD4-72B8-43C3-B7AF-23C920F10B54}" srcId="{2FB5FACB-1A1A-44B3-BE0A-23E446E8C13F}" destId="{ED2A4106-F98F-474B-BA96-77EB7810F796}" srcOrd="0" destOrd="0" parTransId="{28EE2658-6760-4461-AE59-683A3C719729}" sibTransId="{968E1A4C-1C81-478F-8F37-40A2E6A3BE07}"/>
    <dgm:cxn modelId="{771842D6-85C4-414E-AA8A-FE89CDBCA352}" type="presOf" srcId="{E1E36054-A99A-4B36-A591-1715D0DDFC46}" destId="{6478000D-3D0A-43D9-9CA3-58179B8FB8F0}" srcOrd="0" destOrd="0" presId="urn:microsoft.com/office/officeart/2005/8/layout/hProcess9"/>
    <dgm:cxn modelId="{02D7C9D6-E7A0-4072-AF95-7C889AE107BF}" type="presOf" srcId="{2FB5FACB-1A1A-44B3-BE0A-23E446E8C13F}" destId="{9A9750E8-F91A-4042-B681-E56221A75127}" srcOrd="0" destOrd="0" presId="urn:microsoft.com/office/officeart/2005/8/layout/hProcess9"/>
    <dgm:cxn modelId="{F5641FED-5FB0-4BA9-91E2-C2C9194C61CC}" srcId="{BCB1B245-7D23-4BE7-A8F2-0F242456F0E4}" destId="{AFAB1F41-2901-4201-A99C-EE2E5E280FD9}" srcOrd="0" destOrd="0" parTransId="{60B21530-0474-4F59-B821-04B446B32BFD}" sibTransId="{A42A3A82-95A7-41A1-9E55-144C5D272532}"/>
    <dgm:cxn modelId="{BB3D69F4-E8BD-44C7-981C-125A2B382D97}" type="presOf" srcId="{B4FBBAD3-AD43-4506-857C-A984D1102EBB}" destId="{D07D82BA-F784-4F9F-B1FB-93897D743727}" srcOrd="0" destOrd="0" presId="urn:microsoft.com/office/officeart/2005/8/layout/hProcess9"/>
    <dgm:cxn modelId="{B91207FA-C323-4774-812E-1841DFD3CD9F}" srcId="{B4FBBAD3-AD43-4506-857C-A984D1102EBB}" destId="{E1E36054-A99A-4B36-A591-1715D0DDFC46}" srcOrd="0" destOrd="0" parTransId="{73C3FFF6-EE15-4665-A6D6-DE265F638846}" sibTransId="{87CB2F9A-5813-4316-8C4F-FCC19DCE13D3}"/>
    <dgm:cxn modelId="{A2C254FC-4FC9-43AD-8A7B-64F82EFA6774}" srcId="{BCB1B245-7D23-4BE7-A8F2-0F242456F0E4}" destId="{1A93CE4B-2C47-45FC-8529-8A356C665A22}" srcOrd="1" destOrd="0" parTransId="{ED9B94DC-F0D0-4622-A72B-653E4F87E2E2}" sibTransId="{CD22AD55-9834-42EE-9762-0C444B8F63B8}"/>
    <dgm:cxn modelId="{F052BB5C-767A-4D46-8C67-D209FBCA4ED9}" type="presParOf" srcId="{D07D82BA-F784-4F9F-B1FB-93897D743727}" destId="{B0B50C8A-D727-44A2-AE87-D8801C35D925}" srcOrd="0" destOrd="0" presId="urn:microsoft.com/office/officeart/2005/8/layout/hProcess9"/>
    <dgm:cxn modelId="{E57F7CF4-F2D7-4526-A69E-C59CD84179D2}" type="presParOf" srcId="{D07D82BA-F784-4F9F-B1FB-93897D743727}" destId="{0FD0B599-EAAF-46A0-84C2-300203D6F01C}" srcOrd="1" destOrd="0" presId="urn:microsoft.com/office/officeart/2005/8/layout/hProcess9"/>
    <dgm:cxn modelId="{D9097902-870D-4990-9F79-8887670A7B8C}" type="presParOf" srcId="{0FD0B599-EAAF-46A0-84C2-300203D6F01C}" destId="{6478000D-3D0A-43D9-9CA3-58179B8FB8F0}" srcOrd="0" destOrd="0" presId="urn:microsoft.com/office/officeart/2005/8/layout/hProcess9"/>
    <dgm:cxn modelId="{DCCBC408-50EC-4570-BC78-3EF75D028679}" type="presParOf" srcId="{0FD0B599-EAAF-46A0-84C2-300203D6F01C}" destId="{E8DF8C12-6B5F-427F-8414-78BADB0A95FE}" srcOrd="1" destOrd="0" presId="urn:microsoft.com/office/officeart/2005/8/layout/hProcess9"/>
    <dgm:cxn modelId="{E054C82C-1A90-417E-B12B-C7B403C02AB8}" type="presParOf" srcId="{0FD0B599-EAAF-46A0-84C2-300203D6F01C}" destId="{2D8590D6-1503-4501-B5C7-CE6B4F58D1D4}" srcOrd="2" destOrd="0" presId="urn:microsoft.com/office/officeart/2005/8/layout/hProcess9"/>
    <dgm:cxn modelId="{8AC3CBB1-FA64-436B-853B-584844417CE3}" type="presParOf" srcId="{0FD0B599-EAAF-46A0-84C2-300203D6F01C}" destId="{1441115D-7805-4652-9D9C-2C8F645D1C0D}" srcOrd="3" destOrd="0" presId="urn:microsoft.com/office/officeart/2005/8/layout/hProcess9"/>
    <dgm:cxn modelId="{72343901-882A-4048-94A5-55492ABFA053}" type="presParOf" srcId="{0FD0B599-EAAF-46A0-84C2-300203D6F01C}" destId="{9A9750E8-F91A-4042-B681-E56221A75127}"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C884C05-44B5-49BD-8266-FB57941A9B87}" type="doc">
      <dgm:prSet loTypeId="urn:microsoft.com/office/officeart/2018/2/layout/IconCircleList" loCatId="icon" qsTypeId="urn:microsoft.com/office/officeart/2005/8/quickstyle/simple1#10" qsCatId="simple" csTypeId="urn:microsoft.com/office/officeart/2005/8/colors/accent1_2#11" csCatId="accent1" phldr="1"/>
      <dgm:spPr/>
      <dgm:t>
        <a:bodyPr/>
        <a:lstStyle/>
        <a:p>
          <a:endParaRPr lang="en-US"/>
        </a:p>
      </dgm:t>
    </dgm:pt>
    <dgm:pt modelId="{40816694-2EF4-4B0E-8C4A-C539D0A92874}">
      <dgm:prSet/>
      <dgm:spPr/>
      <dgm:t>
        <a:bodyPr/>
        <a:lstStyle/>
        <a:p>
          <a:pPr>
            <a:lnSpc>
              <a:spcPct val="100000"/>
            </a:lnSpc>
          </a:pPr>
          <a:r>
            <a:rPr lang="en-US">
              <a:latin typeface="Calibri" panose="020F0502020204030204" pitchFamily="34" charset="0"/>
              <a:ea typeface="Calibri" panose="020F0502020204030204" pitchFamily="34" charset="0"/>
              <a:cs typeface="Calibri" panose="020F0502020204030204" pitchFamily="34" charset="0"/>
            </a:rPr>
            <a:t>Screen for </a:t>
          </a:r>
          <a:r>
            <a:rPr lang="en-US" b="1">
              <a:latin typeface="Calibri" panose="020F0502020204030204" pitchFamily="34" charset="0"/>
              <a:ea typeface="Calibri" panose="020F0502020204030204" pitchFamily="34" charset="0"/>
              <a:cs typeface="Calibri" panose="020F0502020204030204" pitchFamily="34" charset="0"/>
            </a:rPr>
            <a:t>recovery-oriented, person-centered values</a:t>
          </a:r>
          <a:r>
            <a:rPr lang="en-US">
              <a:latin typeface="Calibri" panose="020F0502020204030204" pitchFamily="34" charset="0"/>
              <a:ea typeface="Calibri" panose="020F0502020204030204" pitchFamily="34" charset="0"/>
              <a:cs typeface="Calibri" panose="020F0502020204030204" pitchFamily="34" charset="0"/>
            </a:rPr>
            <a:t> during hiring¹ </a:t>
          </a:r>
        </a:p>
      </dgm:t>
    </dgm:pt>
    <dgm:pt modelId="{46B2C24C-835D-438B-A3B7-CC6B608F396E}" type="parTrans" cxnId="{7AC574A9-D0BF-4AD1-81EA-A3E7A277FFD5}">
      <dgm:prSet/>
      <dgm:spPr/>
      <dgm:t>
        <a:bodyPr/>
        <a:lstStyle/>
        <a:p>
          <a:endParaRPr lang="en-US"/>
        </a:p>
      </dgm:t>
    </dgm:pt>
    <dgm:pt modelId="{061B5E16-3E45-4DFE-A944-37D3AA5E23D3}" type="sibTrans" cxnId="{7AC574A9-D0BF-4AD1-81EA-A3E7A277FFD5}">
      <dgm:prSet/>
      <dgm:spPr/>
      <dgm:t>
        <a:bodyPr/>
        <a:lstStyle/>
        <a:p>
          <a:pPr>
            <a:lnSpc>
              <a:spcPct val="100000"/>
            </a:lnSpc>
          </a:pPr>
          <a:endParaRPr lang="en-US"/>
        </a:p>
      </dgm:t>
    </dgm:pt>
    <dgm:pt modelId="{AA7C18DC-761A-41E4-A125-5439499E53B8}">
      <dgm:prSet/>
      <dgm:spPr/>
      <dgm:t>
        <a:bodyPr/>
        <a:lstStyle/>
        <a:p>
          <a:pPr>
            <a:lnSpc>
              <a:spcPct val="100000"/>
            </a:lnSpc>
          </a:pPr>
          <a:r>
            <a:rPr lang="en-US">
              <a:latin typeface="Calibri" panose="020F0502020204030204" pitchFamily="34" charset="0"/>
              <a:ea typeface="Calibri" panose="020F0502020204030204" pitchFamily="34" charset="0"/>
              <a:cs typeface="Calibri" panose="020F0502020204030204" pitchFamily="34" charset="0"/>
            </a:rPr>
            <a:t>Explore whether candidates can </a:t>
          </a:r>
          <a:r>
            <a:rPr lang="en-US" b="1">
              <a:latin typeface="Calibri" panose="020F0502020204030204" pitchFamily="34" charset="0"/>
              <a:ea typeface="Calibri" panose="020F0502020204030204" pitchFamily="34" charset="0"/>
              <a:cs typeface="Calibri" panose="020F0502020204030204" pitchFamily="34" charset="0"/>
            </a:rPr>
            <a:t>support pathways different from their own</a:t>
          </a:r>
          <a:r>
            <a:rPr lang="en-US">
              <a:latin typeface="Calibri" panose="020F0502020204030204" pitchFamily="34" charset="0"/>
              <a:ea typeface="Calibri" panose="020F0502020204030204" pitchFamily="34" charset="0"/>
              <a:cs typeface="Calibri" panose="020F0502020204030204" pitchFamily="34" charset="0"/>
            </a:rPr>
            <a:t>¹ </a:t>
          </a:r>
        </a:p>
      </dgm:t>
    </dgm:pt>
    <dgm:pt modelId="{DB779287-2084-4E6B-8B9A-7C8FFFEC4919}" type="parTrans" cxnId="{3E68F7F7-FA72-41BE-9B79-0168771450D1}">
      <dgm:prSet/>
      <dgm:spPr/>
      <dgm:t>
        <a:bodyPr/>
        <a:lstStyle/>
        <a:p>
          <a:endParaRPr lang="en-US"/>
        </a:p>
      </dgm:t>
    </dgm:pt>
    <dgm:pt modelId="{C3E47C43-3963-4EC3-AA44-B7D07CC2607C}" type="sibTrans" cxnId="{3E68F7F7-FA72-41BE-9B79-0168771450D1}">
      <dgm:prSet/>
      <dgm:spPr/>
      <dgm:t>
        <a:bodyPr/>
        <a:lstStyle/>
        <a:p>
          <a:pPr>
            <a:lnSpc>
              <a:spcPct val="100000"/>
            </a:lnSpc>
          </a:pPr>
          <a:endParaRPr lang="en-US"/>
        </a:p>
      </dgm:t>
    </dgm:pt>
    <dgm:pt modelId="{77F015DD-1221-4BCE-936F-547D47CACB98}">
      <dgm:prSet/>
      <dgm:spPr/>
      <dgm:t>
        <a:bodyPr/>
        <a:lstStyle/>
        <a:p>
          <a:pPr>
            <a:lnSpc>
              <a:spcPct val="100000"/>
            </a:lnSpc>
          </a:pPr>
          <a:r>
            <a:rPr lang="en-US">
              <a:latin typeface="Calibri" panose="020F0502020204030204" pitchFamily="34" charset="0"/>
              <a:ea typeface="Calibri" panose="020F0502020204030204" pitchFamily="34" charset="0"/>
              <a:cs typeface="Calibri" panose="020F0502020204030204" pitchFamily="34" charset="0"/>
            </a:rPr>
            <a:t>Use </a:t>
          </a:r>
          <a:r>
            <a:rPr lang="en-US" b="1">
              <a:latin typeface="Calibri" panose="020F0502020204030204" pitchFamily="34" charset="0"/>
              <a:ea typeface="Calibri" panose="020F0502020204030204" pitchFamily="34" charset="0"/>
              <a:cs typeface="Calibri" panose="020F0502020204030204" pitchFamily="34" charset="0"/>
            </a:rPr>
            <a:t>scenario-based questions</a:t>
          </a:r>
          <a:r>
            <a:rPr lang="en-US">
              <a:latin typeface="Calibri" panose="020F0502020204030204" pitchFamily="34" charset="0"/>
              <a:ea typeface="Calibri" panose="020F0502020204030204" pitchFamily="34" charset="0"/>
              <a:cs typeface="Calibri" panose="020F0502020204030204" pitchFamily="34" charset="0"/>
            </a:rPr>
            <a:t> to assess responses to diverse client goals and choices</a:t>
          </a:r>
          <a:r>
            <a:rPr lang="en-US" b="0">
              <a:latin typeface="Calibri" panose="020F0502020204030204" pitchFamily="34" charset="0"/>
              <a:ea typeface="Calibri" panose="020F0502020204030204" pitchFamily="34" charset="0"/>
              <a:cs typeface="Calibri" panose="020F0502020204030204" pitchFamily="34" charset="0"/>
            </a:rPr>
            <a:t>²</a:t>
          </a:r>
          <a:r>
            <a:rPr lang="en-US">
              <a:latin typeface="Calibri" panose="020F0502020204030204" pitchFamily="34" charset="0"/>
              <a:ea typeface="Calibri" panose="020F0502020204030204" pitchFamily="34" charset="0"/>
              <a:cs typeface="Calibri" panose="020F0502020204030204" pitchFamily="34" charset="0"/>
            </a:rPr>
            <a:t> </a:t>
          </a:r>
        </a:p>
      </dgm:t>
    </dgm:pt>
    <dgm:pt modelId="{8FE3625B-D9BE-4BC1-AC8A-24DDA911AC2E}" type="parTrans" cxnId="{85491C96-85EB-440D-9B71-7279214B9E5C}">
      <dgm:prSet/>
      <dgm:spPr/>
      <dgm:t>
        <a:bodyPr/>
        <a:lstStyle/>
        <a:p>
          <a:endParaRPr lang="en-US"/>
        </a:p>
      </dgm:t>
    </dgm:pt>
    <dgm:pt modelId="{DA93CA84-4DED-40EB-AD3D-2E6E4CC99E6E}" type="sibTrans" cxnId="{85491C96-85EB-440D-9B71-7279214B9E5C}">
      <dgm:prSet/>
      <dgm:spPr/>
      <dgm:t>
        <a:bodyPr/>
        <a:lstStyle/>
        <a:p>
          <a:pPr>
            <a:lnSpc>
              <a:spcPct val="100000"/>
            </a:lnSpc>
          </a:pPr>
          <a:endParaRPr lang="en-US"/>
        </a:p>
      </dgm:t>
    </dgm:pt>
    <dgm:pt modelId="{085A6980-5571-416D-BFB1-1BF3AAA6FAC4}">
      <dgm:prSet/>
      <dgm:spPr/>
      <dgm:t>
        <a:bodyPr/>
        <a:lstStyle/>
        <a:p>
          <a:pPr>
            <a:lnSpc>
              <a:spcPct val="100000"/>
            </a:lnSpc>
          </a:pPr>
          <a:r>
            <a:rPr lang="en-US">
              <a:latin typeface="Calibri" panose="020F0502020204030204" pitchFamily="34" charset="0"/>
              <a:ea typeface="Calibri" panose="020F0502020204030204" pitchFamily="34" charset="0"/>
              <a:cs typeface="Calibri" panose="020F0502020204030204" pitchFamily="34" charset="0"/>
            </a:rPr>
            <a:t>Look for </a:t>
          </a:r>
          <a:r>
            <a:rPr lang="en-US" b="1">
              <a:latin typeface="Calibri" panose="020F0502020204030204" pitchFamily="34" charset="0"/>
              <a:ea typeface="Calibri" panose="020F0502020204030204" pitchFamily="34" charset="0"/>
              <a:cs typeface="Calibri" panose="020F0502020204030204" pitchFamily="34" charset="0"/>
            </a:rPr>
            <a:t>curiosity and flexibility</a:t>
          </a:r>
          <a:r>
            <a:rPr lang="en-US">
              <a:latin typeface="Calibri" panose="020F0502020204030204" pitchFamily="34" charset="0"/>
              <a:ea typeface="Calibri" panose="020F0502020204030204" pitchFamily="34" charset="0"/>
              <a:cs typeface="Calibri" panose="020F0502020204030204" pitchFamily="34" charset="0"/>
            </a:rPr>
            <a:t>, rather than preference for one “right” recovery pathway</a:t>
          </a:r>
          <a:r>
            <a:rPr lang="en-US" baseline="30000">
              <a:latin typeface="Calibri" panose="020F0502020204030204" pitchFamily="34" charset="0"/>
              <a:ea typeface="Calibri" panose="020F0502020204030204" pitchFamily="34" charset="0"/>
              <a:cs typeface="Calibri" panose="020F0502020204030204" pitchFamily="34" charset="0"/>
            </a:rPr>
            <a:t>1,2</a:t>
          </a:r>
          <a:endParaRPr lang="en-US">
            <a:latin typeface="Calibri" panose="020F0502020204030204" pitchFamily="34" charset="0"/>
            <a:ea typeface="Calibri" panose="020F0502020204030204" pitchFamily="34" charset="0"/>
            <a:cs typeface="Calibri" panose="020F0502020204030204" pitchFamily="34" charset="0"/>
          </a:endParaRPr>
        </a:p>
      </dgm:t>
    </dgm:pt>
    <dgm:pt modelId="{83B6D23F-2164-4A2D-90A0-FD58B0571986}" type="parTrans" cxnId="{BF759827-A095-4BAC-809B-3706BF5505EF}">
      <dgm:prSet/>
      <dgm:spPr/>
      <dgm:t>
        <a:bodyPr/>
        <a:lstStyle/>
        <a:p>
          <a:endParaRPr lang="en-US"/>
        </a:p>
      </dgm:t>
    </dgm:pt>
    <dgm:pt modelId="{EEF757B2-F75E-4C44-8D68-ED17E40EB923}" type="sibTrans" cxnId="{BF759827-A095-4BAC-809B-3706BF5505EF}">
      <dgm:prSet/>
      <dgm:spPr/>
      <dgm:t>
        <a:bodyPr/>
        <a:lstStyle/>
        <a:p>
          <a:endParaRPr lang="en-US"/>
        </a:p>
      </dgm:t>
    </dgm:pt>
    <dgm:pt modelId="{86E0955D-96F6-4E2B-85F0-310ACCC654D2}" type="pres">
      <dgm:prSet presAssocID="{EC884C05-44B5-49BD-8266-FB57941A9B87}" presName="root" presStyleCnt="0">
        <dgm:presLayoutVars>
          <dgm:dir/>
          <dgm:resizeHandles val="exact"/>
        </dgm:presLayoutVars>
      </dgm:prSet>
      <dgm:spPr/>
    </dgm:pt>
    <dgm:pt modelId="{87FF79E3-A9FC-404C-91EA-6EECD710858E}" type="pres">
      <dgm:prSet presAssocID="{EC884C05-44B5-49BD-8266-FB57941A9B87}" presName="container" presStyleCnt="0">
        <dgm:presLayoutVars>
          <dgm:dir/>
          <dgm:resizeHandles val="exact"/>
        </dgm:presLayoutVars>
      </dgm:prSet>
      <dgm:spPr/>
    </dgm:pt>
    <dgm:pt modelId="{5E111CC0-C587-4C58-B263-EC329C359C98}" type="pres">
      <dgm:prSet presAssocID="{40816694-2EF4-4B0E-8C4A-C539D0A92874}" presName="compNode" presStyleCnt="0"/>
      <dgm:spPr/>
    </dgm:pt>
    <dgm:pt modelId="{4C049943-3C68-424B-8791-70EA7B387E33}" type="pres">
      <dgm:prSet presAssocID="{40816694-2EF4-4B0E-8C4A-C539D0A92874}" presName="iconBgRect" presStyleLbl="bgShp" presStyleIdx="0" presStyleCnt="4"/>
      <dgm:spPr/>
    </dgm:pt>
    <dgm:pt modelId="{7C54235F-5EB4-4586-9E7D-6FF573AF7649}" type="pres">
      <dgm:prSet presAssocID="{40816694-2EF4-4B0E-8C4A-C539D0A92874}"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Office Worker"/>
        </a:ext>
      </dgm:extLst>
    </dgm:pt>
    <dgm:pt modelId="{C2371473-7D47-4BB5-8B5C-242F52E9A0E9}" type="pres">
      <dgm:prSet presAssocID="{40816694-2EF4-4B0E-8C4A-C539D0A92874}" presName="spaceRect" presStyleCnt="0"/>
      <dgm:spPr/>
    </dgm:pt>
    <dgm:pt modelId="{9AF08500-3101-4508-8E76-803A3844706E}" type="pres">
      <dgm:prSet presAssocID="{40816694-2EF4-4B0E-8C4A-C539D0A92874}" presName="textRect" presStyleLbl="revTx" presStyleIdx="0" presStyleCnt="4">
        <dgm:presLayoutVars>
          <dgm:chMax val="1"/>
          <dgm:chPref val="1"/>
        </dgm:presLayoutVars>
      </dgm:prSet>
      <dgm:spPr/>
    </dgm:pt>
    <dgm:pt modelId="{25FD6138-BAFF-46FA-8289-503900693B7D}" type="pres">
      <dgm:prSet presAssocID="{061B5E16-3E45-4DFE-A944-37D3AA5E23D3}" presName="sibTrans" presStyleLbl="sibTrans2D1" presStyleIdx="0" presStyleCnt="0"/>
      <dgm:spPr/>
    </dgm:pt>
    <dgm:pt modelId="{40A364C6-F1EA-4024-AE86-1AFE87013E71}" type="pres">
      <dgm:prSet presAssocID="{AA7C18DC-761A-41E4-A125-5439499E53B8}" presName="compNode" presStyleCnt="0"/>
      <dgm:spPr/>
    </dgm:pt>
    <dgm:pt modelId="{9D9FDEA0-37A8-4443-AFB5-3466C4BE2ED1}" type="pres">
      <dgm:prSet presAssocID="{AA7C18DC-761A-41E4-A125-5439499E53B8}" presName="iconBgRect" presStyleLbl="bgShp" presStyleIdx="1" presStyleCnt="4"/>
      <dgm:spPr/>
    </dgm:pt>
    <dgm:pt modelId="{1B9A8538-5C56-4F67-925C-4718E5065AA1}" type="pres">
      <dgm:prSet presAssocID="{AA7C18DC-761A-41E4-A125-5439499E53B8}"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65384336-BE95-46A8-BD68-B848A1D9149B}" type="pres">
      <dgm:prSet presAssocID="{AA7C18DC-761A-41E4-A125-5439499E53B8}" presName="spaceRect" presStyleCnt="0"/>
      <dgm:spPr/>
    </dgm:pt>
    <dgm:pt modelId="{A2B276BE-9964-430D-9CFC-F7CC100BB091}" type="pres">
      <dgm:prSet presAssocID="{AA7C18DC-761A-41E4-A125-5439499E53B8}" presName="textRect" presStyleLbl="revTx" presStyleIdx="1" presStyleCnt="4">
        <dgm:presLayoutVars>
          <dgm:chMax val="1"/>
          <dgm:chPref val="1"/>
        </dgm:presLayoutVars>
      </dgm:prSet>
      <dgm:spPr/>
    </dgm:pt>
    <dgm:pt modelId="{650EA03F-6057-4347-9D20-A3099780A06C}" type="pres">
      <dgm:prSet presAssocID="{C3E47C43-3963-4EC3-AA44-B7D07CC2607C}" presName="sibTrans" presStyleLbl="sibTrans2D1" presStyleIdx="0" presStyleCnt="0"/>
      <dgm:spPr/>
    </dgm:pt>
    <dgm:pt modelId="{013D8B60-7DB3-4B96-B7EC-56CFA7CE312D}" type="pres">
      <dgm:prSet presAssocID="{77F015DD-1221-4BCE-936F-547D47CACB98}" presName="compNode" presStyleCnt="0"/>
      <dgm:spPr/>
    </dgm:pt>
    <dgm:pt modelId="{8EBEB013-1213-4048-8A93-32470AEE15BE}" type="pres">
      <dgm:prSet presAssocID="{77F015DD-1221-4BCE-936F-547D47CACB98}" presName="iconBgRect" presStyleLbl="bgShp" presStyleIdx="2" presStyleCnt="4"/>
      <dgm:spPr/>
    </dgm:pt>
    <dgm:pt modelId="{15499665-185F-4DA4-AA6D-03215715375D}" type="pres">
      <dgm:prSet presAssocID="{77F015DD-1221-4BCE-936F-547D47CACB98}"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Questions"/>
        </a:ext>
      </dgm:extLst>
    </dgm:pt>
    <dgm:pt modelId="{2DAEB3C8-FA5A-46F0-B0A3-714F4DE73171}" type="pres">
      <dgm:prSet presAssocID="{77F015DD-1221-4BCE-936F-547D47CACB98}" presName="spaceRect" presStyleCnt="0"/>
      <dgm:spPr/>
    </dgm:pt>
    <dgm:pt modelId="{0660B7C7-A413-425F-83DF-304A1A966779}" type="pres">
      <dgm:prSet presAssocID="{77F015DD-1221-4BCE-936F-547D47CACB98}" presName="textRect" presStyleLbl="revTx" presStyleIdx="2" presStyleCnt="4">
        <dgm:presLayoutVars>
          <dgm:chMax val="1"/>
          <dgm:chPref val="1"/>
        </dgm:presLayoutVars>
      </dgm:prSet>
      <dgm:spPr/>
    </dgm:pt>
    <dgm:pt modelId="{E6C1BF85-C162-4DBE-98C0-32AFE758B6FE}" type="pres">
      <dgm:prSet presAssocID="{DA93CA84-4DED-40EB-AD3D-2E6E4CC99E6E}" presName="sibTrans" presStyleLbl="sibTrans2D1" presStyleIdx="0" presStyleCnt="0"/>
      <dgm:spPr/>
    </dgm:pt>
    <dgm:pt modelId="{9572FD28-3E5C-4B2C-A266-633B3DA33685}" type="pres">
      <dgm:prSet presAssocID="{085A6980-5571-416D-BFB1-1BF3AAA6FAC4}" presName="compNode" presStyleCnt="0"/>
      <dgm:spPr/>
    </dgm:pt>
    <dgm:pt modelId="{EC5DC2D8-9779-45C2-870C-A757469B4EE0}" type="pres">
      <dgm:prSet presAssocID="{085A6980-5571-416D-BFB1-1BF3AAA6FAC4}" presName="iconBgRect" presStyleLbl="bgShp" presStyleIdx="3" presStyleCnt="4"/>
      <dgm:spPr/>
    </dgm:pt>
    <dgm:pt modelId="{09797A06-F3BA-4366-8338-39A22FFB4EF6}" type="pres">
      <dgm:prSet presAssocID="{085A6980-5571-416D-BFB1-1BF3AAA6FAC4}"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Eye with solid fill"/>
        </a:ext>
      </dgm:extLst>
    </dgm:pt>
    <dgm:pt modelId="{2DD0DCE7-A992-45D0-B71F-7F6DB99AB344}" type="pres">
      <dgm:prSet presAssocID="{085A6980-5571-416D-BFB1-1BF3AAA6FAC4}" presName="spaceRect" presStyleCnt="0"/>
      <dgm:spPr/>
    </dgm:pt>
    <dgm:pt modelId="{D0871C4E-71D6-458B-993A-4A442908947F}" type="pres">
      <dgm:prSet presAssocID="{085A6980-5571-416D-BFB1-1BF3AAA6FAC4}" presName="textRect" presStyleLbl="revTx" presStyleIdx="3" presStyleCnt="4">
        <dgm:presLayoutVars>
          <dgm:chMax val="1"/>
          <dgm:chPref val="1"/>
        </dgm:presLayoutVars>
      </dgm:prSet>
      <dgm:spPr/>
    </dgm:pt>
  </dgm:ptLst>
  <dgm:cxnLst>
    <dgm:cxn modelId="{97D7390C-3173-43F6-874F-6937C46C920A}" type="presOf" srcId="{40816694-2EF4-4B0E-8C4A-C539D0A92874}" destId="{9AF08500-3101-4508-8E76-803A3844706E}" srcOrd="0" destOrd="0" presId="urn:microsoft.com/office/officeart/2018/2/layout/IconCircleList"/>
    <dgm:cxn modelId="{E7688B13-9B02-4B9F-B6F9-B87DB29DE055}" type="presOf" srcId="{085A6980-5571-416D-BFB1-1BF3AAA6FAC4}" destId="{D0871C4E-71D6-458B-993A-4A442908947F}" srcOrd="0" destOrd="0" presId="urn:microsoft.com/office/officeart/2018/2/layout/IconCircleList"/>
    <dgm:cxn modelId="{E46EC51E-1F0B-400B-94E6-4902A5BE109E}" type="presOf" srcId="{061B5E16-3E45-4DFE-A944-37D3AA5E23D3}" destId="{25FD6138-BAFF-46FA-8289-503900693B7D}" srcOrd="0" destOrd="0" presId="urn:microsoft.com/office/officeart/2018/2/layout/IconCircleList"/>
    <dgm:cxn modelId="{BF759827-A095-4BAC-809B-3706BF5505EF}" srcId="{EC884C05-44B5-49BD-8266-FB57941A9B87}" destId="{085A6980-5571-416D-BFB1-1BF3AAA6FAC4}" srcOrd="3" destOrd="0" parTransId="{83B6D23F-2164-4A2D-90A0-FD58B0571986}" sibTransId="{EEF757B2-F75E-4C44-8D68-ED17E40EB923}"/>
    <dgm:cxn modelId="{7D59B629-C0FF-43F8-B33D-C922A99C7352}" type="presOf" srcId="{AA7C18DC-761A-41E4-A125-5439499E53B8}" destId="{A2B276BE-9964-430D-9CFC-F7CC100BB091}" srcOrd="0" destOrd="0" presId="urn:microsoft.com/office/officeart/2018/2/layout/IconCircleList"/>
    <dgm:cxn modelId="{A78AA446-62EF-412C-A674-7DBAA13F165B}" type="presOf" srcId="{77F015DD-1221-4BCE-936F-547D47CACB98}" destId="{0660B7C7-A413-425F-83DF-304A1A966779}" srcOrd="0" destOrd="0" presId="urn:microsoft.com/office/officeart/2018/2/layout/IconCircleList"/>
    <dgm:cxn modelId="{6FE5D24C-B409-4B33-B963-5932903CC2DA}" type="presOf" srcId="{DA93CA84-4DED-40EB-AD3D-2E6E4CC99E6E}" destId="{E6C1BF85-C162-4DBE-98C0-32AFE758B6FE}" srcOrd="0" destOrd="0" presId="urn:microsoft.com/office/officeart/2018/2/layout/IconCircleList"/>
    <dgm:cxn modelId="{8DD98C54-44FE-474C-911D-F3079BF958C0}" type="presOf" srcId="{EC884C05-44B5-49BD-8266-FB57941A9B87}" destId="{86E0955D-96F6-4E2B-85F0-310ACCC654D2}" srcOrd="0" destOrd="0" presId="urn:microsoft.com/office/officeart/2018/2/layout/IconCircleList"/>
    <dgm:cxn modelId="{85491C96-85EB-440D-9B71-7279214B9E5C}" srcId="{EC884C05-44B5-49BD-8266-FB57941A9B87}" destId="{77F015DD-1221-4BCE-936F-547D47CACB98}" srcOrd="2" destOrd="0" parTransId="{8FE3625B-D9BE-4BC1-AC8A-24DDA911AC2E}" sibTransId="{DA93CA84-4DED-40EB-AD3D-2E6E4CC99E6E}"/>
    <dgm:cxn modelId="{7AC574A9-D0BF-4AD1-81EA-A3E7A277FFD5}" srcId="{EC884C05-44B5-49BD-8266-FB57941A9B87}" destId="{40816694-2EF4-4B0E-8C4A-C539D0A92874}" srcOrd="0" destOrd="0" parTransId="{46B2C24C-835D-438B-A3B7-CC6B608F396E}" sibTransId="{061B5E16-3E45-4DFE-A944-37D3AA5E23D3}"/>
    <dgm:cxn modelId="{3FE005F1-C4DC-4C97-9DA8-E1D1D8273DE3}" type="presOf" srcId="{C3E47C43-3963-4EC3-AA44-B7D07CC2607C}" destId="{650EA03F-6057-4347-9D20-A3099780A06C}" srcOrd="0" destOrd="0" presId="urn:microsoft.com/office/officeart/2018/2/layout/IconCircleList"/>
    <dgm:cxn modelId="{3E68F7F7-FA72-41BE-9B79-0168771450D1}" srcId="{EC884C05-44B5-49BD-8266-FB57941A9B87}" destId="{AA7C18DC-761A-41E4-A125-5439499E53B8}" srcOrd="1" destOrd="0" parTransId="{DB779287-2084-4E6B-8B9A-7C8FFFEC4919}" sibTransId="{C3E47C43-3963-4EC3-AA44-B7D07CC2607C}"/>
    <dgm:cxn modelId="{A87352F2-4301-4B32-BA5D-284DFC0D264B}" type="presParOf" srcId="{86E0955D-96F6-4E2B-85F0-310ACCC654D2}" destId="{87FF79E3-A9FC-404C-91EA-6EECD710858E}" srcOrd="0" destOrd="0" presId="urn:microsoft.com/office/officeart/2018/2/layout/IconCircleList"/>
    <dgm:cxn modelId="{269CB46A-53DC-4F2F-B560-66A1E7FB7662}" type="presParOf" srcId="{87FF79E3-A9FC-404C-91EA-6EECD710858E}" destId="{5E111CC0-C587-4C58-B263-EC329C359C98}" srcOrd="0" destOrd="0" presId="urn:microsoft.com/office/officeart/2018/2/layout/IconCircleList"/>
    <dgm:cxn modelId="{02E5BDB3-102E-4696-8BFC-CD04092E17A6}" type="presParOf" srcId="{5E111CC0-C587-4C58-B263-EC329C359C98}" destId="{4C049943-3C68-424B-8791-70EA7B387E33}" srcOrd="0" destOrd="0" presId="urn:microsoft.com/office/officeart/2018/2/layout/IconCircleList"/>
    <dgm:cxn modelId="{B410C764-5630-48E5-854B-CD69753E52AA}" type="presParOf" srcId="{5E111CC0-C587-4C58-B263-EC329C359C98}" destId="{7C54235F-5EB4-4586-9E7D-6FF573AF7649}" srcOrd="1" destOrd="0" presId="urn:microsoft.com/office/officeart/2018/2/layout/IconCircleList"/>
    <dgm:cxn modelId="{0D550287-2CD3-4C38-9889-F0FC0B297D6F}" type="presParOf" srcId="{5E111CC0-C587-4C58-B263-EC329C359C98}" destId="{C2371473-7D47-4BB5-8B5C-242F52E9A0E9}" srcOrd="2" destOrd="0" presId="urn:microsoft.com/office/officeart/2018/2/layout/IconCircleList"/>
    <dgm:cxn modelId="{F5347147-9510-47DD-BBAF-3F53FC399437}" type="presParOf" srcId="{5E111CC0-C587-4C58-B263-EC329C359C98}" destId="{9AF08500-3101-4508-8E76-803A3844706E}" srcOrd="3" destOrd="0" presId="urn:microsoft.com/office/officeart/2018/2/layout/IconCircleList"/>
    <dgm:cxn modelId="{E5F00FA8-19D5-4B5E-A240-105A812E7E31}" type="presParOf" srcId="{87FF79E3-A9FC-404C-91EA-6EECD710858E}" destId="{25FD6138-BAFF-46FA-8289-503900693B7D}" srcOrd="1" destOrd="0" presId="urn:microsoft.com/office/officeart/2018/2/layout/IconCircleList"/>
    <dgm:cxn modelId="{932C46F4-8CB1-4647-90FB-2589402E5C7D}" type="presParOf" srcId="{87FF79E3-A9FC-404C-91EA-6EECD710858E}" destId="{40A364C6-F1EA-4024-AE86-1AFE87013E71}" srcOrd="2" destOrd="0" presId="urn:microsoft.com/office/officeart/2018/2/layout/IconCircleList"/>
    <dgm:cxn modelId="{9854F749-2115-4068-8B5D-AC9DDB93A4FE}" type="presParOf" srcId="{40A364C6-F1EA-4024-AE86-1AFE87013E71}" destId="{9D9FDEA0-37A8-4443-AFB5-3466C4BE2ED1}" srcOrd="0" destOrd="0" presId="urn:microsoft.com/office/officeart/2018/2/layout/IconCircleList"/>
    <dgm:cxn modelId="{15C883D4-8E50-4CAD-8AFB-5EA3E5E4635D}" type="presParOf" srcId="{40A364C6-F1EA-4024-AE86-1AFE87013E71}" destId="{1B9A8538-5C56-4F67-925C-4718E5065AA1}" srcOrd="1" destOrd="0" presId="urn:microsoft.com/office/officeart/2018/2/layout/IconCircleList"/>
    <dgm:cxn modelId="{E2A20E6C-C6F7-4399-A2A3-E46A99C8C7C0}" type="presParOf" srcId="{40A364C6-F1EA-4024-AE86-1AFE87013E71}" destId="{65384336-BE95-46A8-BD68-B848A1D9149B}" srcOrd="2" destOrd="0" presId="urn:microsoft.com/office/officeart/2018/2/layout/IconCircleList"/>
    <dgm:cxn modelId="{462BA987-D299-47DF-972E-E9BAECBDE8BD}" type="presParOf" srcId="{40A364C6-F1EA-4024-AE86-1AFE87013E71}" destId="{A2B276BE-9964-430D-9CFC-F7CC100BB091}" srcOrd="3" destOrd="0" presId="urn:microsoft.com/office/officeart/2018/2/layout/IconCircleList"/>
    <dgm:cxn modelId="{85D0E6FF-BB74-4F8F-AB9D-3F2D4AD93D48}" type="presParOf" srcId="{87FF79E3-A9FC-404C-91EA-6EECD710858E}" destId="{650EA03F-6057-4347-9D20-A3099780A06C}" srcOrd="3" destOrd="0" presId="urn:microsoft.com/office/officeart/2018/2/layout/IconCircleList"/>
    <dgm:cxn modelId="{91940E7A-37F3-4FED-A2E4-E3FFE0BC11D8}" type="presParOf" srcId="{87FF79E3-A9FC-404C-91EA-6EECD710858E}" destId="{013D8B60-7DB3-4B96-B7EC-56CFA7CE312D}" srcOrd="4" destOrd="0" presId="urn:microsoft.com/office/officeart/2018/2/layout/IconCircleList"/>
    <dgm:cxn modelId="{ABA1317B-C4FF-488B-A3B3-423D9FCAFF09}" type="presParOf" srcId="{013D8B60-7DB3-4B96-B7EC-56CFA7CE312D}" destId="{8EBEB013-1213-4048-8A93-32470AEE15BE}" srcOrd="0" destOrd="0" presId="urn:microsoft.com/office/officeart/2018/2/layout/IconCircleList"/>
    <dgm:cxn modelId="{9BAE44BF-FD65-49AB-A27E-CF70C2D68427}" type="presParOf" srcId="{013D8B60-7DB3-4B96-B7EC-56CFA7CE312D}" destId="{15499665-185F-4DA4-AA6D-03215715375D}" srcOrd="1" destOrd="0" presId="urn:microsoft.com/office/officeart/2018/2/layout/IconCircleList"/>
    <dgm:cxn modelId="{45BE305B-7714-4A9B-842D-1CA417936872}" type="presParOf" srcId="{013D8B60-7DB3-4B96-B7EC-56CFA7CE312D}" destId="{2DAEB3C8-FA5A-46F0-B0A3-714F4DE73171}" srcOrd="2" destOrd="0" presId="urn:microsoft.com/office/officeart/2018/2/layout/IconCircleList"/>
    <dgm:cxn modelId="{B8431DE5-C0E6-4224-80C5-CD5CD4C1A8CF}" type="presParOf" srcId="{013D8B60-7DB3-4B96-B7EC-56CFA7CE312D}" destId="{0660B7C7-A413-425F-83DF-304A1A966779}" srcOrd="3" destOrd="0" presId="urn:microsoft.com/office/officeart/2018/2/layout/IconCircleList"/>
    <dgm:cxn modelId="{3A72FA7F-568C-49AE-9232-8B7DE5117593}" type="presParOf" srcId="{87FF79E3-A9FC-404C-91EA-6EECD710858E}" destId="{E6C1BF85-C162-4DBE-98C0-32AFE758B6FE}" srcOrd="5" destOrd="0" presId="urn:microsoft.com/office/officeart/2018/2/layout/IconCircleList"/>
    <dgm:cxn modelId="{7E612224-A088-43B2-A445-A79EE642AFBF}" type="presParOf" srcId="{87FF79E3-A9FC-404C-91EA-6EECD710858E}" destId="{9572FD28-3E5C-4B2C-A266-633B3DA33685}" srcOrd="6" destOrd="0" presId="urn:microsoft.com/office/officeart/2018/2/layout/IconCircleList"/>
    <dgm:cxn modelId="{795968DE-3DE7-46A5-801E-887CB145A97E}" type="presParOf" srcId="{9572FD28-3E5C-4B2C-A266-633B3DA33685}" destId="{EC5DC2D8-9779-45C2-870C-A757469B4EE0}" srcOrd="0" destOrd="0" presId="urn:microsoft.com/office/officeart/2018/2/layout/IconCircleList"/>
    <dgm:cxn modelId="{EF2DFC59-9566-4735-A12D-8560420150AC}" type="presParOf" srcId="{9572FD28-3E5C-4B2C-A266-633B3DA33685}" destId="{09797A06-F3BA-4366-8338-39A22FFB4EF6}" srcOrd="1" destOrd="0" presId="urn:microsoft.com/office/officeart/2018/2/layout/IconCircleList"/>
    <dgm:cxn modelId="{6B4AA5D0-095A-461A-A864-22552FB22AB8}" type="presParOf" srcId="{9572FD28-3E5C-4B2C-A266-633B3DA33685}" destId="{2DD0DCE7-A992-45D0-B71F-7F6DB99AB344}" srcOrd="2" destOrd="0" presId="urn:microsoft.com/office/officeart/2018/2/layout/IconCircleList"/>
    <dgm:cxn modelId="{1236C457-B4E0-4EF7-9B69-BE0CD2F2A91B}" type="presParOf" srcId="{9572FD28-3E5C-4B2C-A266-633B3DA33685}" destId="{D0871C4E-71D6-458B-993A-4A442908947F}"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71B58E-7561-46CD-B569-A56B7ECA4F32}">
      <dsp:nvSpPr>
        <dsp:cNvPr id="0" name=""/>
        <dsp:cNvSpPr/>
      </dsp:nvSpPr>
      <dsp:spPr>
        <a:xfrm rot="5400000">
          <a:off x="6839249" y="-2974012"/>
          <a:ext cx="622717" cy="672998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None/>
          </a:pPr>
          <a:r>
            <a:rPr lang="en-US" sz="2000" kern="1200">
              <a:latin typeface="Calibri" panose="020F0502020204030204" pitchFamily="34" charset="0"/>
              <a:ea typeface="Calibri" panose="020F0502020204030204" pitchFamily="34" charset="0"/>
              <a:cs typeface="Calibri" panose="020F0502020204030204" pitchFamily="34" charset="0"/>
            </a:rPr>
            <a:t>Understand the client’s </a:t>
          </a:r>
          <a:r>
            <a:rPr lang="en-US" sz="2000" b="1" kern="1200">
              <a:latin typeface="Calibri" panose="020F0502020204030204" pitchFamily="34" charset="0"/>
              <a:ea typeface="Calibri" panose="020F0502020204030204" pitchFamily="34" charset="0"/>
              <a:cs typeface="Calibri" panose="020F0502020204030204" pitchFamily="34" charset="0"/>
            </a:rPr>
            <a:t>needs, goals, preferences &amp; priorities</a:t>
          </a: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rot="-5400000">
        <a:off x="3785616" y="110020"/>
        <a:ext cx="6699585" cy="561919"/>
      </dsp:txXfrm>
    </dsp:sp>
    <dsp:sp modelId="{4752D41C-8777-4CBF-BFF1-9B20F6E09492}">
      <dsp:nvSpPr>
        <dsp:cNvPr id="0" name=""/>
        <dsp:cNvSpPr/>
      </dsp:nvSpPr>
      <dsp:spPr>
        <a:xfrm>
          <a:off x="0" y="1780"/>
          <a:ext cx="3785616" cy="77839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US" sz="3900" b="1" kern="1200">
              <a:latin typeface="Calibri" panose="020F0502020204030204" pitchFamily="34" charset="0"/>
              <a:ea typeface="Calibri" panose="020F0502020204030204" pitchFamily="34" charset="0"/>
              <a:cs typeface="Calibri" panose="020F0502020204030204" pitchFamily="34" charset="0"/>
            </a:rPr>
            <a:t>ASSESS</a:t>
          </a:r>
          <a:endParaRPr lang="en-US" sz="3900" kern="1200">
            <a:latin typeface="Calibri" panose="020F0502020204030204" pitchFamily="34" charset="0"/>
            <a:ea typeface="Calibri" panose="020F0502020204030204" pitchFamily="34" charset="0"/>
            <a:cs typeface="Calibri" panose="020F0502020204030204" pitchFamily="34" charset="0"/>
          </a:endParaRPr>
        </a:p>
      </dsp:txBody>
      <dsp:txXfrm>
        <a:off x="37998" y="39778"/>
        <a:ext cx="3709620" cy="702401"/>
      </dsp:txXfrm>
    </dsp:sp>
    <dsp:sp modelId="{BD9CAE3E-8D30-4791-870F-FC5C87FB00A3}">
      <dsp:nvSpPr>
        <dsp:cNvPr id="0" name=""/>
        <dsp:cNvSpPr/>
      </dsp:nvSpPr>
      <dsp:spPr>
        <a:xfrm rot="5400000">
          <a:off x="6839249" y="-2156695"/>
          <a:ext cx="622717" cy="672998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None/>
          </a:pPr>
          <a:r>
            <a:rPr lang="en-US" sz="2000" kern="1200">
              <a:latin typeface="Calibri" panose="020F0502020204030204" pitchFamily="34" charset="0"/>
              <a:ea typeface="Calibri" panose="020F0502020204030204" pitchFamily="34" charset="0"/>
              <a:cs typeface="Calibri" panose="020F0502020204030204" pitchFamily="34" charset="0"/>
            </a:rPr>
            <a:t>Build an </a:t>
          </a:r>
          <a:r>
            <a:rPr lang="en-US" sz="2000" b="1" kern="1200">
              <a:latin typeface="Calibri" panose="020F0502020204030204" pitchFamily="34" charset="0"/>
              <a:ea typeface="Calibri" panose="020F0502020204030204" pitchFamily="34" charset="0"/>
              <a:cs typeface="Calibri" panose="020F0502020204030204" pitchFamily="34" charset="0"/>
            </a:rPr>
            <a:t>individualized care plan</a:t>
          </a:r>
          <a:r>
            <a:rPr lang="en-US" sz="2000" kern="1200">
              <a:latin typeface="Calibri" panose="020F0502020204030204" pitchFamily="34" charset="0"/>
              <a:ea typeface="Calibri" panose="020F0502020204030204" pitchFamily="34" charset="0"/>
              <a:cs typeface="Calibri" panose="020F0502020204030204" pitchFamily="34" charset="0"/>
            </a:rPr>
            <a:t> around what matters to the client</a:t>
          </a:r>
        </a:p>
      </dsp:txBody>
      <dsp:txXfrm rot="-5400000">
        <a:off x="3785616" y="927337"/>
        <a:ext cx="6699585" cy="561919"/>
      </dsp:txXfrm>
    </dsp:sp>
    <dsp:sp modelId="{C83068FB-8A00-41CE-8A1D-3E5128625A6D}">
      <dsp:nvSpPr>
        <dsp:cNvPr id="0" name=""/>
        <dsp:cNvSpPr/>
      </dsp:nvSpPr>
      <dsp:spPr>
        <a:xfrm>
          <a:off x="0" y="819097"/>
          <a:ext cx="3785616" cy="77839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US" sz="3900" b="1" kern="1200">
              <a:latin typeface="Calibri" panose="020F0502020204030204" pitchFamily="34" charset="0"/>
              <a:ea typeface="Calibri" panose="020F0502020204030204" pitchFamily="34" charset="0"/>
              <a:cs typeface="Calibri" panose="020F0502020204030204" pitchFamily="34" charset="0"/>
            </a:rPr>
            <a:t>PLAN</a:t>
          </a:r>
        </a:p>
      </dsp:txBody>
      <dsp:txXfrm>
        <a:off x="37998" y="857095"/>
        <a:ext cx="3709620" cy="702401"/>
      </dsp:txXfrm>
    </dsp:sp>
    <dsp:sp modelId="{EA787E63-5C3C-4D78-BAF8-AFF54FBAFCF8}">
      <dsp:nvSpPr>
        <dsp:cNvPr id="0" name=""/>
        <dsp:cNvSpPr/>
      </dsp:nvSpPr>
      <dsp:spPr>
        <a:xfrm rot="5400000">
          <a:off x="6839249" y="-1339378"/>
          <a:ext cx="622717" cy="672998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None/>
          </a:pPr>
          <a:r>
            <a:rPr lang="en-US" sz="2000" kern="1200">
              <a:latin typeface="Calibri" panose="020F0502020204030204" pitchFamily="34" charset="0"/>
              <a:ea typeface="Calibri" panose="020F0502020204030204" pitchFamily="34" charset="0"/>
              <a:cs typeface="Calibri" panose="020F0502020204030204" pitchFamily="34" charset="0"/>
            </a:rPr>
            <a:t>Provide accurate </a:t>
          </a:r>
          <a:r>
            <a:rPr lang="en-US" sz="2000" b="1" kern="1200">
              <a:latin typeface="Calibri" panose="020F0502020204030204" pitchFamily="34" charset="0"/>
              <a:ea typeface="Calibri" panose="020F0502020204030204" pitchFamily="34" charset="0"/>
              <a:cs typeface="Calibri" panose="020F0502020204030204" pitchFamily="34" charset="0"/>
            </a:rPr>
            <a:t>MOUD education</a:t>
          </a:r>
          <a:r>
            <a:rPr lang="en-US" sz="2000" kern="1200">
              <a:latin typeface="Calibri" panose="020F0502020204030204" pitchFamily="34" charset="0"/>
              <a:ea typeface="Calibri" panose="020F0502020204030204" pitchFamily="34" charset="0"/>
              <a:cs typeface="Calibri" panose="020F0502020204030204" pitchFamily="34" charset="0"/>
            </a:rPr>
            <a:t> and support informed choice</a:t>
          </a:r>
          <a:endParaRPr lang="en-US" sz="2000" b="1" kern="1200">
            <a:latin typeface="Calibri" panose="020F0502020204030204" pitchFamily="34" charset="0"/>
            <a:ea typeface="Calibri" panose="020F0502020204030204" pitchFamily="34" charset="0"/>
            <a:cs typeface="Calibri" panose="020F0502020204030204" pitchFamily="34" charset="0"/>
          </a:endParaRPr>
        </a:p>
      </dsp:txBody>
      <dsp:txXfrm rot="-5400000">
        <a:off x="3785616" y="1744654"/>
        <a:ext cx="6699585" cy="561919"/>
      </dsp:txXfrm>
    </dsp:sp>
    <dsp:sp modelId="{81A0B897-C9AA-495C-B0E4-DB43D2FDF864}">
      <dsp:nvSpPr>
        <dsp:cNvPr id="0" name=""/>
        <dsp:cNvSpPr/>
      </dsp:nvSpPr>
      <dsp:spPr>
        <a:xfrm>
          <a:off x="0" y="1636414"/>
          <a:ext cx="3785616" cy="77839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US" sz="3900" b="1" kern="1200">
              <a:latin typeface="Calibri" panose="020F0502020204030204" pitchFamily="34" charset="0"/>
              <a:ea typeface="Calibri" panose="020F0502020204030204" pitchFamily="34" charset="0"/>
              <a:cs typeface="Calibri" panose="020F0502020204030204" pitchFamily="34" charset="0"/>
            </a:rPr>
            <a:t>INFORM	</a:t>
          </a:r>
        </a:p>
      </dsp:txBody>
      <dsp:txXfrm>
        <a:off x="37998" y="1674412"/>
        <a:ext cx="3709620" cy="702401"/>
      </dsp:txXfrm>
    </dsp:sp>
    <dsp:sp modelId="{4D0D419E-2BE4-4823-BB80-CE3F38F98A58}">
      <dsp:nvSpPr>
        <dsp:cNvPr id="0" name=""/>
        <dsp:cNvSpPr/>
      </dsp:nvSpPr>
      <dsp:spPr>
        <a:xfrm rot="5400000">
          <a:off x="6839249" y="-522061"/>
          <a:ext cx="622717" cy="672998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None/>
          </a:pPr>
          <a:r>
            <a:rPr lang="en-US" sz="2000" kern="1200">
              <a:latin typeface="Calibri" panose="020F0502020204030204" pitchFamily="34" charset="0"/>
              <a:ea typeface="Calibri" panose="020F0502020204030204" pitchFamily="34" charset="0"/>
              <a:cs typeface="Calibri" panose="020F0502020204030204" pitchFamily="34" charset="0"/>
            </a:rPr>
            <a:t>Link clients to </a:t>
          </a:r>
          <a:r>
            <a:rPr lang="en-US" sz="2000" b="0" kern="1200">
              <a:latin typeface="Calibri" panose="020F0502020204030204" pitchFamily="34" charset="0"/>
              <a:ea typeface="Calibri" panose="020F0502020204030204" pitchFamily="34" charset="0"/>
              <a:cs typeface="Calibri" panose="020F0502020204030204" pitchFamily="34" charset="0"/>
            </a:rPr>
            <a:t>services and recovery supports </a:t>
          </a:r>
          <a:r>
            <a:rPr lang="en-US" sz="2000" b="1" kern="1200">
              <a:latin typeface="Calibri" panose="020F0502020204030204" pitchFamily="34" charset="0"/>
              <a:ea typeface="Calibri" panose="020F0502020204030204" pitchFamily="34" charset="0"/>
              <a:cs typeface="Calibri" panose="020F0502020204030204" pitchFamily="34" charset="0"/>
            </a:rPr>
            <a:t>that fit their goals</a:t>
          </a: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rot="-5400000">
        <a:off x="3785616" y="2561971"/>
        <a:ext cx="6699585" cy="561919"/>
      </dsp:txXfrm>
    </dsp:sp>
    <dsp:sp modelId="{FFDFF7D5-89F0-4382-BFFE-DECB5A2093C3}">
      <dsp:nvSpPr>
        <dsp:cNvPr id="0" name=""/>
        <dsp:cNvSpPr/>
      </dsp:nvSpPr>
      <dsp:spPr>
        <a:xfrm>
          <a:off x="0" y="2453732"/>
          <a:ext cx="3785616" cy="77839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US" sz="3900" b="1" kern="1200">
              <a:latin typeface="Calibri" panose="020F0502020204030204" pitchFamily="34" charset="0"/>
              <a:ea typeface="Calibri" panose="020F0502020204030204" pitchFamily="34" charset="0"/>
              <a:cs typeface="Calibri" panose="020F0502020204030204" pitchFamily="34" charset="0"/>
            </a:rPr>
            <a:t>CONNECT</a:t>
          </a:r>
        </a:p>
      </dsp:txBody>
      <dsp:txXfrm>
        <a:off x="37998" y="2491730"/>
        <a:ext cx="3709620" cy="702401"/>
      </dsp:txXfrm>
    </dsp:sp>
    <dsp:sp modelId="{AA2697D5-9598-4D5D-ABE2-2AA2A4C56A77}">
      <dsp:nvSpPr>
        <dsp:cNvPr id="0" name=""/>
        <dsp:cNvSpPr/>
      </dsp:nvSpPr>
      <dsp:spPr>
        <a:xfrm rot="5400000">
          <a:off x="6839249" y="295255"/>
          <a:ext cx="622717" cy="672998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None/>
          </a:pPr>
          <a:r>
            <a:rPr lang="en-US" sz="2000" kern="1200">
              <a:latin typeface="Calibri" panose="020F0502020204030204" pitchFamily="34" charset="0"/>
              <a:ea typeface="Calibri" panose="020F0502020204030204" pitchFamily="34" charset="0"/>
              <a:cs typeface="Calibri" panose="020F0502020204030204" pitchFamily="34" charset="0"/>
            </a:rPr>
            <a:t>Continue care management as </a:t>
          </a:r>
          <a:r>
            <a:rPr lang="en-US" sz="2000" b="1" kern="1200">
              <a:latin typeface="Calibri" panose="020F0502020204030204" pitchFamily="34" charset="0"/>
              <a:ea typeface="Calibri" panose="020F0502020204030204" pitchFamily="34" charset="0"/>
              <a:cs typeface="Calibri" panose="020F0502020204030204" pitchFamily="34" charset="0"/>
            </a:rPr>
            <a:t>needs, goals &amp; pathways change</a:t>
          </a: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rot="-5400000">
        <a:off x="3785616" y="3379288"/>
        <a:ext cx="6699585" cy="561919"/>
      </dsp:txXfrm>
    </dsp:sp>
    <dsp:sp modelId="{FB7B1271-B6FC-41DC-9BB9-38DF2237DBD2}">
      <dsp:nvSpPr>
        <dsp:cNvPr id="0" name=""/>
        <dsp:cNvSpPr/>
      </dsp:nvSpPr>
      <dsp:spPr>
        <a:xfrm>
          <a:off x="0" y="3271049"/>
          <a:ext cx="3785616" cy="77839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US" sz="3900" b="1" kern="1200">
              <a:latin typeface="Calibri" panose="020F0502020204030204" pitchFamily="34" charset="0"/>
              <a:ea typeface="Calibri" panose="020F0502020204030204" pitchFamily="34" charset="0"/>
              <a:cs typeface="Calibri" panose="020F0502020204030204" pitchFamily="34" charset="0"/>
            </a:rPr>
            <a:t>ENGAGE</a:t>
          </a:r>
        </a:p>
      </dsp:txBody>
      <dsp:txXfrm>
        <a:off x="37998" y="3309047"/>
        <a:ext cx="3709620" cy="7024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1A68A5-A5F9-4E7B-ABD7-A73D5B552A09}">
      <dsp:nvSpPr>
        <dsp:cNvPr id="0" name=""/>
        <dsp:cNvSpPr/>
      </dsp:nvSpPr>
      <dsp:spPr>
        <a:xfrm>
          <a:off x="0" y="2414016"/>
          <a:ext cx="11798784" cy="48768"/>
        </a:xfrm>
        <a:prstGeom prst="rect">
          <a:avLst/>
        </a:prstGeom>
        <a:gradFill rotWithShape="0">
          <a:gsLst>
            <a:gs pos="0">
              <a:schemeClr val="accent1">
                <a:tint val="76000"/>
              </a:schemeClr>
            </a:gs>
            <a:gs pos="100000">
              <a:schemeClr val="accent1">
                <a:tint val="76000"/>
              </a:schemeClr>
            </a:gs>
          </a:gsLst>
          <a:lin ang="0" scaled="0"/>
        </a:gra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AAB7375-2D4D-42D0-A611-A5002F9870BC}">
      <dsp:nvSpPr>
        <dsp:cNvPr id="0" name=""/>
        <dsp:cNvSpPr/>
      </dsp:nvSpPr>
      <dsp:spPr>
        <a:xfrm>
          <a:off x="11553561" y="2243328"/>
          <a:ext cx="292608" cy="390144"/>
        </a:xfrm>
        <a:prstGeom prst="chevron">
          <a:avLst>
            <a:gd name="adj" fmla="val 75000"/>
          </a:avLst>
        </a:prstGeom>
        <a:gradFill rotWithShape="0">
          <a:gsLst>
            <a:gs pos="0">
              <a:schemeClr val="accent1">
                <a:tint val="76000"/>
              </a:schemeClr>
            </a:gs>
            <a:gs pos="100000">
              <a:schemeClr val="accent1">
                <a:tint val="76000"/>
              </a:schemeClr>
            </a:gs>
          </a:gsLst>
          <a:lin ang="0" scaled="0"/>
        </a:gra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F7FAE331-C04C-4641-962B-E5440B38BCA9}">
      <dsp:nvSpPr>
        <dsp:cNvPr id="0" name=""/>
        <dsp:cNvSpPr/>
      </dsp:nvSpPr>
      <dsp:spPr>
        <a:xfrm>
          <a:off x="616768" y="1111910"/>
          <a:ext cx="2768470" cy="1131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90000"/>
            </a:lnSpc>
            <a:spcBef>
              <a:spcPct val="0"/>
            </a:spcBef>
            <a:spcAft>
              <a:spcPct val="35000"/>
            </a:spcAft>
            <a:buNone/>
          </a:pPr>
          <a:r>
            <a:rPr lang="en-US" sz="2200" b="0" i="0" kern="1200">
              <a:latin typeface="Calibri" panose="020F0502020204030204" pitchFamily="34" charset="0"/>
              <a:ea typeface="Calibri" panose="020F0502020204030204" pitchFamily="34" charset="0"/>
              <a:cs typeface="Calibri" panose="020F0502020204030204" pitchFamily="34" charset="0"/>
            </a:rPr>
            <a:t>Abstinence = Recovery</a:t>
          </a:r>
          <a:r>
            <a:rPr lang="en-US" sz="2200" b="0" i="0" kern="1200" baseline="30000">
              <a:latin typeface="Calibri" panose="020F0502020204030204" pitchFamily="34" charset="0"/>
              <a:ea typeface="Calibri" panose="020F0502020204030204" pitchFamily="34" charset="0"/>
              <a:cs typeface="Calibri" panose="020F0502020204030204" pitchFamily="34" charset="0"/>
            </a:rPr>
            <a:t>1</a:t>
          </a:r>
          <a:endParaRPr lang="en-US" sz="2200" b="0" i="0" kern="1200" spc="0" baseline="0">
            <a:latin typeface="Calibri" panose="020F0502020204030204" pitchFamily="34" charset="0"/>
            <a:ea typeface="Calibri" panose="020F0502020204030204" pitchFamily="34" charset="0"/>
            <a:cs typeface="Calibri" panose="020F0502020204030204" pitchFamily="34" charset="0"/>
          </a:endParaRPr>
        </a:p>
      </dsp:txBody>
      <dsp:txXfrm>
        <a:off x="616768" y="1111910"/>
        <a:ext cx="2768470" cy="1131417"/>
      </dsp:txXfrm>
    </dsp:sp>
    <dsp:sp modelId="{1FCF113E-EA66-4386-916E-2A34F6A73797}">
      <dsp:nvSpPr>
        <dsp:cNvPr id="0" name=""/>
        <dsp:cNvSpPr/>
      </dsp:nvSpPr>
      <dsp:spPr>
        <a:xfrm>
          <a:off x="616768" y="526694"/>
          <a:ext cx="2768470" cy="5852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defRPr b="1"/>
          </a:pPr>
          <a:r>
            <a:rPr lang="en-US" sz="2400" b="1" i="0" kern="1200" spc="300" baseline="0">
              <a:latin typeface="Calibri" panose="020F0502020204030204" pitchFamily="34" charset="0"/>
              <a:ea typeface="Calibri" panose="020F0502020204030204" pitchFamily="34" charset="0"/>
              <a:cs typeface="Calibri" panose="020F0502020204030204" pitchFamily="34" charset="0"/>
            </a:rPr>
            <a:t>2000 and Before</a:t>
          </a:r>
        </a:p>
      </dsp:txBody>
      <dsp:txXfrm>
        <a:off x="616768" y="526694"/>
        <a:ext cx="2768470" cy="585216"/>
      </dsp:txXfrm>
    </dsp:sp>
    <dsp:sp modelId="{ED716A29-068B-40D5-9D83-9F5D99833EF6}">
      <dsp:nvSpPr>
        <dsp:cNvPr id="0" name=""/>
        <dsp:cNvSpPr/>
      </dsp:nvSpPr>
      <dsp:spPr>
        <a:xfrm>
          <a:off x="289878" y="487680"/>
          <a:ext cx="38457" cy="1950720"/>
        </a:xfrm>
        <a:prstGeom prst="rect">
          <a:avLst/>
        </a:prstGeom>
        <a:solidFill>
          <a:schemeClr val="accent1">
            <a:shade val="8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DFBCAA1F-CAA9-4A6E-A4CE-F35BD4B3B52F}">
      <dsp:nvSpPr>
        <dsp:cNvPr id="0" name=""/>
        <dsp:cNvSpPr/>
      </dsp:nvSpPr>
      <dsp:spPr>
        <a:xfrm>
          <a:off x="2308665" y="3433267"/>
          <a:ext cx="2768470" cy="916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90000"/>
            </a:lnSpc>
            <a:spcBef>
              <a:spcPct val="0"/>
            </a:spcBef>
            <a:spcAft>
              <a:spcPct val="35000"/>
            </a:spcAft>
            <a:buNone/>
          </a:pPr>
          <a:r>
            <a:rPr lang="en-US" sz="2200" b="0" i="0" kern="1200">
              <a:latin typeface="Calibri" panose="020F0502020204030204" pitchFamily="34" charset="0"/>
              <a:ea typeface="Calibri" panose="020F0502020204030204" pitchFamily="34" charset="0"/>
              <a:cs typeface="Calibri" panose="020F0502020204030204" pitchFamily="34" charset="0"/>
            </a:rPr>
            <a:t>Process of Change</a:t>
          </a:r>
          <a:r>
            <a:rPr lang="en-US" sz="2200" b="0" i="0" kern="1200" baseline="30000">
              <a:latin typeface="Calibri" panose="020F0502020204030204" pitchFamily="34" charset="0"/>
              <a:ea typeface="Calibri" panose="020F0502020204030204" pitchFamily="34" charset="0"/>
              <a:cs typeface="Calibri" panose="020F0502020204030204" pitchFamily="34" charset="0"/>
            </a:rPr>
            <a:t>2</a:t>
          </a:r>
          <a:endParaRPr lang="en-US" sz="2200" b="0" i="0" kern="1200" spc="0" baseline="0">
            <a:latin typeface="Calibri" panose="020F0502020204030204" pitchFamily="34" charset="0"/>
            <a:ea typeface="Calibri" panose="020F0502020204030204" pitchFamily="34" charset="0"/>
            <a:cs typeface="Calibri" panose="020F0502020204030204" pitchFamily="34" charset="0"/>
          </a:endParaRPr>
        </a:p>
      </dsp:txBody>
      <dsp:txXfrm>
        <a:off x="2308665" y="3433267"/>
        <a:ext cx="2768470" cy="916838"/>
      </dsp:txXfrm>
    </dsp:sp>
    <dsp:sp modelId="{95416E94-2CC0-4799-AD46-57E414239042}">
      <dsp:nvSpPr>
        <dsp:cNvPr id="0" name=""/>
        <dsp:cNvSpPr/>
      </dsp:nvSpPr>
      <dsp:spPr>
        <a:xfrm>
          <a:off x="2308665" y="2828544"/>
          <a:ext cx="2768470" cy="604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defRPr b="1"/>
          </a:pPr>
          <a:r>
            <a:rPr lang="en-US" sz="2400" b="1" i="0" kern="1200" spc="300" baseline="0">
              <a:latin typeface="Calibri" panose="020F0502020204030204" pitchFamily="34" charset="0"/>
              <a:ea typeface="Calibri" panose="020F0502020204030204" pitchFamily="34" charset="0"/>
              <a:cs typeface="Calibri" panose="020F0502020204030204" pitchFamily="34" charset="0"/>
            </a:rPr>
            <a:t>2005</a:t>
          </a:r>
        </a:p>
      </dsp:txBody>
      <dsp:txXfrm>
        <a:off x="2308665" y="2828544"/>
        <a:ext cx="2768470" cy="604723"/>
      </dsp:txXfrm>
    </dsp:sp>
    <dsp:sp modelId="{E0B2D3BC-BCF0-44A6-8351-FDF2583BB8BD}">
      <dsp:nvSpPr>
        <dsp:cNvPr id="0" name=""/>
        <dsp:cNvSpPr/>
      </dsp:nvSpPr>
      <dsp:spPr>
        <a:xfrm>
          <a:off x="1981775" y="2438400"/>
          <a:ext cx="38457" cy="1950720"/>
        </a:xfrm>
        <a:prstGeom prst="rect">
          <a:avLst/>
        </a:prstGeom>
        <a:solidFill>
          <a:schemeClr val="accent1">
            <a:shade val="8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2D32088D-AB05-45E0-AD71-CF67332CCF6F}">
      <dsp:nvSpPr>
        <dsp:cNvPr id="0" name=""/>
        <dsp:cNvSpPr/>
      </dsp:nvSpPr>
      <dsp:spPr>
        <a:xfrm>
          <a:off x="209117" y="2338410"/>
          <a:ext cx="199979" cy="199979"/>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2027A9D-1521-4CC0-A69B-3671E642BBFE}">
      <dsp:nvSpPr>
        <dsp:cNvPr id="0" name=""/>
        <dsp:cNvSpPr/>
      </dsp:nvSpPr>
      <dsp:spPr>
        <a:xfrm>
          <a:off x="1901014" y="2338410"/>
          <a:ext cx="199979" cy="199979"/>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048B5EE-515B-47C1-B5F0-3FB527A1E5B9}">
      <dsp:nvSpPr>
        <dsp:cNvPr id="0" name=""/>
        <dsp:cNvSpPr/>
      </dsp:nvSpPr>
      <dsp:spPr>
        <a:xfrm>
          <a:off x="4000562" y="1111910"/>
          <a:ext cx="2768470" cy="1131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90000"/>
            </a:lnSpc>
            <a:spcBef>
              <a:spcPct val="0"/>
            </a:spcBef>
            <a:spcAft>
              <a:spcPct val="35000"/>
            </a:spcAft>
            <a:buNone/>
          </a:pPr>
          <a:r>
            <a:rPr lang="en-US" sz="2200" b="0" i="0" kern="1200">
              <a:latin typeface="Calibri" panose="020F0502020204030204" pitchFamily="34" charset="0"/>
              <a:ea typeface="Calibri" panose="020F0502020204030204" pitchFamily="34" charset="0"/>
              <a:cs typeface="Calibri" panose="020F0502020204030204" pitchFamily="34" charset="0"/>
            </a:rPr>
            <a:t>Lifestyle + Citizenship</a:t>
          </a:r>
          <a:r>
            <a:rPr lang="en-US" sz="2200" b="0" i="0" kern="1200" baseline="30000">
              <a:latin typeface="Calibri" panose="020F0502020204030204" pitchFamily="34" charset="0"/>
              <a:ea typeface="Calibri" panose="020F0502020204030204" pitchFamily="34" charset="0"/>
              <a:cs typeface="Calibri" panose="020F0502020204030204" pitchFamily="34" charset="0"/>
            </a:rPr>
            <a:t>3</a:t>
          </a:r>
          <a:endParaRPr lang="en-US" sz="2200" b="0" i="0" kern="1200" spc="0" baseline="0">
            <a:latin typeface="Calibri" panose="020F0502020204030204" pitchFamily="34" charset="0"/>
            <a:ea typeface="Calibri" panose="020F0502020204030204" pitchFamily="34" charset="0"/>
            <a:cs typeface="Calibri" panose="020F0502020204030204" pitchFamily="34" charset="0"/>
          </a:endParaRPr>
        </a:p>
      </dsp:txBody>
      <dsp:txXfrm>
        <a:off x="4000562" y="1111910"/>
        <a:ext cx="2768470" cy="1131417"/>
      </dsp:txXfrm>
    </dsp:sp>
    <dsp:sp modelId="{F75EF68E-E5DB-4580-903F-B23F49C11EA9}">
      <dsp:nvSpPr>
        <dsp:cNvPr id="0" name=""/>
        <dsp:cNvSpPr/>
      </dsp:nvSpPr>
      <dsp:spPr>
        <a:xfrm>
          <a:off x="4000562" y="526694"/>
          <a:ext cx="2768470" cy="5852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defRPr b="1"/>
          </a:pPr>
          <a:r>
            <a:rPr lang="en-US" sz="2400" b="1" i="0" kern="1200" spc="300" baseline="0">
              <a:latin typeface="Calibri" panose="020F0502020204030204" pitchFamily="34" charset="0"/>
              <a:ea typeface="Calibri" panose="020F0502020204030204" pitchFamily="34" charset="0"/>
              <a:cs typeface="Calibri" panose="020F0502020204030204" pitchFamily="34" charset="0"/>
            </a:rPr>
            <a:t>2007</a:t>
          </a:r>
        </a:p>
      </dsp:txBody>
      <dsp:txXfrm>
        <a:off x="4000562" y="526694"/>
        <a:ext cx="2768470" cy="585216"/>
      </dsp:txXfrm>
    </dsp:sp>
    <dsp:sp modelId="{B4598BE3-204C-4573-A2E4-76C4413A6E7C}">
      <dsp:nvSpPr>
        <dsp:cNvPr id="0" name=""/>
        <dsp:cNvSpPr/>
      </dsp:nvSpPr>
      <dsp:spPr>
        <a:xfrm>
          <a:off x="3673671" y="487680"/>
          <a:ext cx="38457" cy="1950720"/>
        </a:xfrm>
        <a:prstGeom prst="rect">
          <a:avLst/>
        </a:prstGeom>
        <a:solidFill>
          <a:schemeClr val="accent1">
            <a:shade val="8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0A155A4E-C0FF-4400-BC78-54E2B4893EB7}">
      <dsp:nvSpPr>
        <dsp:cNvPr id="0" name=""/>
        <dsp:cNvSpPr/>
      </dsp:nvSpPr>
      <dsp:spPr>
        <a:xfrm>
          <a:off x="5692458" y="3433267"/>
          <a:ext cx="2768470" cy="916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90000"/>
            </a:lnSpc>
            <a:spcBef>
              <a:spcPct val="0"/>
            </a:spcBef>
            <a:spcAft>
              <a:spcPct val="35000"/>
            </a:spcAft>
            <a:buNone/>
          </a:pPr>
          <a:r>
            <a:rPr lang="en-US" sz="2200" b="0" i="0" kern="1200">
              <a:latin typeface="Calibri" panose="020F0502020204030204" pitchFamily="34" charset="0"/>
              <a:ea typeface="Calibri" panose="020F0502020204030204" pitchFamily="34" charset="0"/>
              <a:cs typeface="Calibri" panose="020F0502020204030204" pitchFamily="34" charset="0"/>
            </a:rPr>
            <a:t>Recovery Capital</a:t>
          </a:r>
          <a:r>
            <a:rPr lang="en-US" sz="2200" b="0" i="0" kern="1200" baseline="30000">
              <a:latin typeface="Calibri" panose="020F0502020204030204" pitchFamily="34" charset="0"/>
              <a:ea typeface="Calibri" panose="020F0502020204030204" pitchFamily="34" charset="0"/>
              <a:cs typeface="Calibri" panose="020F0502020204030204" pitchFamily="34" charset="0"/>
            </a:rPr>
            <a:t>5</a:t>
          </a:r>
          <a:endParaRPr lang="en-US" sz="2200" b="0" i="0" kern="1200" spc="0" baseline="0">
            <a:latin typeface="Calibri" panose="020F0502020204030204" pitchFamily="34" charset="0"/>
            <a:ea typeface="Calibri" panose="020F0502020204030204" pitchFamily="34" charset="0"/>
            <a:cs typeface="Calibri" panose="020F0502020204030204" pitchFamily="34" charset="0"/>
          </a:endParaRPr>
        </a:p>
      </dsp:txBody>
      <dsp:txXfrm>
        <a:off x="5692458" y="3433267"/>
        <a:ext cx="2768470" cy="916838"/>
      </dsp:txXfrm>
    </dsp:sp>
    <dsp:sp modelId="{5450657A-C338-416E-B161-A9A845B07427}">
      <dsp:nvSpPr>
        <dsp:cNvPr id="0" name=""/>
        <dsp:cNvSpPr/>
      </dsp:nvSpPr>
      <dsp:spPr>
        <a:xfrm>
          <a:off x="5692458" y="2828544"/>
          <a:ext cx="2768470" cy="604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defRPr b="1"/>
          </a:pPr>
          <a:r>
            <a:rPr lang="en-US" sz="2400" b="1" i="0" kern="1200" spc="300" baseline="0">
              <a:latin typeface="Calibri" panose="020F0502020204030204" pitchFamily="34" charset="0"/>
              <a:ea typeface="Calibri" panose="020F0502020204030204" pitchFamily="34" charset="0"/>
              <a:cs typeface="Calibri" panose="020F0502020204030204" pitchFamily="34" charset="0"/>
            </a:rPr>
            <a:t>2010s</a:t>
          </a:r>
        </a:p>
      </dsp:txBody>
      <dsp:txXfrm>
        <a:off x="5692458" y="2828544"/>
        <a:ext cx="2768470" cy="604723"/>
      </dsp:txXfrm>
    </dsp:sp>
    <dsp:sp modelId="{10AE64A0-0484-4D95-AD5B-E4F3C729725C}">
      <dsp:nvSpPr>
        <dsp:cNvPr id="0" name=""/>
        <dsp:cNvSpPr/>
      </dsp:nvSpPr>
      <dsp:spPr>
        <a:xfrm>
          <a:off x="5365568" y="2438400"/>
          <a:ext cx="38457" cy="1950720"/>
        </a:xfrm>
        <a:prstGeom prst="rect">
          <a:avLst/>
        </a:prstGeom>
        <a:solidFill>
          <a:schemeClr val="accent1">
            <a:shade val="8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CF641EC-3FF2-4E8E-BFAC-2E43013813D8}">
      <dsp:nvSpPr>
        <dsp:cNvPr id="0" name=""/>
        <dsp:cNvSpPr/>
      </dsp:nvSpPr>
      <dsp:spPr>
        <a:xfrm>
          <a:off x="3592910" y="2338410"/>
          <a:ext cx="199979" cy="199979"/>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2BD8E3F-2C7E-4FE1-9B7C-9A949F7951C5}">
      <dsp:nvSpPr>
        <dsp:cNvPr id="0" name=""/>
        <dsp:cNvSpPr/>
      </dsp:nvSpPr>
      <dsp:spPr>
        <a:xfrm>
          <a:off x="5284807" y="2338410"/>
          <a:ext cx="199979" cy="199979"/>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C028C75-22E0-4479-97EE-645AF819E5AF}">
      <dsp:nvSpPr>
        <dsp:cNvPr id="0" name=""/>
        <dsp:cNvSpPr/>
      </dsp:nvSpPr>
      <dsp:spPr>
        <a:xfrm>
          <a:off x="7384355" y="1111910"/>
          <a:ext cx="2768470" cy="1131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90000"/>
            </a:lnSpc>
            <a:spcBef>
              <a:spcPct val="0"/>
            </a:spcBef>
            <a:spcAft>
              <a:spcPct val="35000"/>
            </a:spcAft>
            <a:buNone/>
          </a:pPr>
          <a:r>
            <a:rPr lang="en-US" sz="2200" b="0" i="0" kern="1200">
              <a:latin typeface="Calibri" panose="020F0502020204030204" pitchFamily="34" charset="0"/>
              <a:ea typeface="Calibri" panose="020F0502020204030204" pitchFamily="34" charset="0"/>
              <a:cs typeface="Calibri" panose="020F0502020204030204" pitchFamily="34" charset="0"/>
            </a:rPr>
            <a:t>Whole Life Wellbeing</a:t>
          </a:r>
          <a:r>
            <a:rPr lang="en-US" sz="2200" b="0" i="0" kern="1200" baseline="30000">
              <a:latin typeface="Calibri" panose="020F0502020204030204" pitchFamily="34" charset="0"/>
              <a:ea typeface="Calibri" panose="020F0502020204030204" pitchFamily="34" charset="0"/>
              <a:cs typeface="Calibri" panose="020F0502020204030204" pitchFamily="34" charset="0"/>
            </a:rPr>
            <a:t>4</a:t>
          </a:r>
          <a:endParaRPr lang="en-US" sz="2200" b="0" i="0" kern="1200" spc="0" baseline="0">
            <a:latin typeface="Calibri" panose="020F0502020204030204" pitchFamily="34" charset="0"/>
            <a:ea typeface="Calibri" panose="020F0502020204030204" pitchFamily="34" charset="0"/>
            <a:cs typeface="Calibri" panose="020F0502020204030204" pitchFamily="34" charset="0"/>
          </a:endParaRPr>
        </a:p>
      </dsp:txBody>
      <dsp:txXfrm>
        <a:off x="7384355" y="1111910"/>
        <a:ext cx="2768470" cy="1131417"/>
      </dsp:txXfrm>
    </dsp:sp>
    <dsp:sp modelId="{BA3428D2-16A5-4594-A6A8-C5EA8A9BBF6A}">
      <dsp:nvSpPr>
        <dsp:cNvPr id="0" name=""/>
        <dsp:cNvSpPr/>
      </dsp:nvSpPr>
      <dsp:spPr>
        <a:xfrm>
          <a:off x="7384355" y="526694"/>
          <a:ext cx="2768470" cy="5852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defRPr b="1"/>
          </a:pPr>
          <a:r>
            <a:rPr lang="en-US" sz="2400" b="1" i="0" kern="1200" spc="300" baseline="0">
              <a:latin typeface="Calibri" panose="020F0502020204030204" pitchFamily="34" charset="0"/>
              <a:ea typeface="Calibri" panose="020F0502020204030204" pitchFamily="34" charset="0"/>
              <a:cs typeface="Calibri" panose="020F0502020204030204" pitchFamily="34" charset="0"/>
            </a:rPr>
            <a:t>2012</a:t>
          </a:r>
        </a:p>
      </dsp:txBody>
      <dsp:txXfrm>
        <a:off x="7384355" y="526694"/>
        <a:ext cx="2768470" cy="585216"/>
      </dsp:txXfrm>
    </dsp:sp>
    <dsp:sp modelId="{F6E83751-D0D6-4AC9-A629-923F048C6771}">
      <dsp:nvSpPr>
        <dsp:cNvPr id="0" name=""/>
        <dsp:cNvSpPr/>
      </dsp:nvSpPr>
      <dsp:spPr>
        <a:xfrm>
          <a:off x="7057465" y="487680"/>
          <a:ext cx="38457" cy="1950720"/>
        </a:xfrm>
        <a:prstGeom prst="rect">
          <a:avLst/>
        </a:prstGeom>
        <a:solidFill>
          <a:schemeClr val="accent1">
            <a:shade val="8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5AA45F2-4B38-4FDC-9538-808C04700DA5}">
      <dsp:nvSpPr>
        <dsp:cNvPr id="0" name=""/>
        <dsp:cNvSpPr/>
      </dsp:nvSpPr>
      <dsp:spPr>
        <a:xfrm>
          <a:off x="9076252" y="3433267"/>
          <a:ext cx="2768470" cy="916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90000"/>
            </a:lnSpc>
            <a:spcBef>
              <a:spcPct val="0"/>
            </a:spcBef>
            <a:spcAft>
              <a:spcPct val="35000"/>
            </a:spcAft>
            <a:buNone/>
          </a:pPr>
          <a:r>
            <a:rPr lang="en-US" sz="2200" b="0" i="0" kern="1200">
              <a:latin typeface="Calibri" panose="020F0502020204030204" pitchFamily="34" charset="0"/>
              <a:ea typeface="Calibri" panose="020F0502020204030204" pitchFamily="34" charset="0"/>
              <a:cs typeface="Calibri" panose="020F0502020204030204" pitchFamily="34" charset="0"/>
            </a:rPr>
            <a:t>Multiple Pathway Science</a:t>
          </a:r>
          <a:r>
            <a:rPr lang="en-US" sz="2200" b="0" i="0" kern="1200" baseline="30000">
              <a:latin typeface="Calibri" panose="020F0502020204030204" pitchFamily="34" charset="0"/>
              <a:ea typeface="Calibri" panose="020F0502020204030204" pitchFamily="34" charset="0"/>
              <a:cs typeface="Calibri" panose="020F0502020204030204" pitchFamily="34" charset="0"/>
            </a:rPr>
            <a:t>6</a:t>
          </a:r>
          <a:endParaRPr lang="en-US" sz="2200" b="0" i="0" kern="1200" spc="0" baseline="0">
            <a:latin typeface="Calibri" panose="020F0502020204030204" pitchFamily="34" charset="0"/>
            <a:ea typeface="Calibri" panose="020F0502020204030204" pitchFamily="34" charset="0"/>
            <a:cs typeface="Calibri" panose="020F0502020204030204" pitchFamily="34" charset="0"/>
          </a:endParaRPr>
        </a:p>
      </dsp:txBody>
      <dsp:txXfrm>
        <a:off x="9076252" y="3433267"/>
        <a:ext cx="2768470" cy="916838"/>
      </dsp:txXfrm>
    </dsp:sp>
    <dsp:sp modelId="{EE301032-CA1A-493D-894E-33D15D278B30}">
      <dsp:nvSpPr>
        <dsp:cNvPr id="0" name=""/>
        <dsp:cNvSpPr/>
      </dsp:nvSpPr>
      <dsp:spPr>
        <a:xfrm>
          <a:off x="9076252" y="2828544"/>
          <a:ext cx="2768470" cy="604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defRPr b="1"/>
          </a:pPr>
          <a:r>
            <a:rPr lang="en-US" sz="2400" b="1" i="0" kern="1200" spc="300" baseline="0">
              <a:latin typeface="Calibri" panose="020F0502020204030204" pitchFamily="34" charset="0"/>
              <a:ea typeface="Calibri" panose="020F0502020204030204" pitchFamily="34" charset="0"/>
              <a:cs typeface="Calibri" panose="020F0502020204030204" pitchFamily="34" charset="0"/>
            </a:rPr>
            <a:t>2020s</a:t>
          </a:r>
        </a:p>
      </dsp:txBody>
      <dsp:txXfrm>
        <a:off x="9076252" y="2828544"/>
        <a:ext cx="2768470" cy="604723"/>
      </dsp:txXfrm>
    </dsp:sp>
    <dsp:sp modelId="{B222876D-0F1B-4069-8699-0ACDA7C15DE2}">
      <dsp:nvSpPr>
        <dsp:cNvPr id="0" name=""/>
        <dsp:cNvSpPr/>
      </dsp:nvSpPr>
      <dsp:spPr>
        <a:xfrm>
          <a:off x="8749362" y="2438400"/>
          <a:ext cx="38457" cy="1950720"/>
        </a:xfrm>
        <a:prstGeom prst="rect">
          <a:avLst/>
        </a:prstGeom>
        <a:solidFill>
          <a:schemeClr val="accent1">
            <a:shade val="8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BC6BB6F8-2620-447F-BE3E-328F29AE06C6}">
      <dsp:nvSpPr>
        <dsp:cNvPr id="0" name=""/>
        <dsp:cNvSpPr/>
      </dsp:nvSpPr>
      <dsp:spPr>
        <a:xfrm>
          <a:off x="6976704" y="2338410"/>
          <a:ext cx="199979" cy="199979"/>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BFF9E84-32A5-49FA-9EE4-D25579D9A08C}">
      <dsp:nvSpPr>
        <dsp:cNvPr id="0" name=""/>
        <dsp:cNvSpPr/>
      </dsp:nvSpPr>
      <dsp:spPr>
        <a:xfrm>
          <a:off x="8668600" y="2338410"/>
          <a:ext cx="199979" cy="199979"/>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254633-03E8-4076-B13F-40F323AC562C}">
      <dsp:nvSpPr>
        <dsp:cNvPr id="0" name=""/>
        <dsp:cNvSpPr/>
      </dsp:nvSpPr>
      <dsp:spPr>
        <a:xfrm rot="5400000">
          <a:off x="5977900" y="-2562946"/>
          <a:ext cx="637304" cy="592616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None/>
          </a:pPr>
          <a:r>
            <a:rPr lang="en-US" sz="2600" b="0" kern="1200">
              <a:latin typeface="Calibri" panose="020F0502020204030204" pitchFamily="34" charset="0"/>
              <a:ea typeface="Calibri" panose="020F0502020204030204" pitchFamily="34" charset="0"/>
              <a:cs typeface="Calibri" panose="020F0502020204030204" pitchFamily="34" charset="0"/>
            </a:rPr>
            <a:t>Goals and priorities evolve</a:t>
          </a:r>
        </a:p>
      </dsp:txBody>
      <dsp:txXfrm rot="-5400000">
        <a:off x="3333469" y="112596"/>
        <a:ext cx="5895056" cy="575082"/>
      </dsp:txXfrm>
    </dsp:sp>
    <dsp:sp modelId="{752D6588-93EB-4B80-896A-E0B9E2E4729D}">
      <dsp:nvSpPr>
        <dsp:cNvPr id="0" name=""/>
        <dsp:cNvSpPr/>
      </dsp:nvSpPr>
      <dsp:spPr>
        <a:xfrm>
          <a:off x="0" y="1822"/>
          <a:ext cx="3333469" cy="79663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0" kern="1200">
              <a:latin typeface="Calibri" panose="020F0502020204030204" pitchFamily="34" charset="0"/>
              <a:ea typeface="Calibri" panose="020F0502020204030204" pitchFamily="34" charset="0"/>
              <a:cs typeface="Calibri" panose="020F0502020204030204" pitchFamily="34" charset="0"/>
            </a:rPr>
            <a:t>Needs Change</a:t>
          </a:r>
        </a:p>
      </dsp:txBody>
      <dsp:txXfrm>
        <a:off x="38888" y="40710"/>
        <a:ext cx="3255693" cy="718855"/>
      </dsp:txXfrm>
    </dsp:sp>
    <dsp:sp modelId="{305B311D-B464-40DF-8183-5134866071CF}">
      <dsp:nvSpPr>
        <dsp:cNvPr id="0" name=""/>
        <dsp:cNvSpPr/>
      </dsp:nvSpPr>
      <dsp:spPr>
        <a:xfrm rot="5400000">
          <a:off x="5977900" y="-1726483"/>
          <a:ext cx="637304" cy="592616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None/>
          </a:pPr>
          <a:r>
            <a:rPr lang="en-US" sz="2600" b="0" kern="1200">
              <a:latin typeface="Calibri" panose="020F0502020204030204" pitchFamily="34" charset="0"/>
              <a:ea typeface="Calibri" panose="020F0502020204030204" pitchFamily="34" charset="0"/>
              <a:cs typeface="Calibri" panose="020F0502020204030204" pitchFamily="34" charset="0"/>
            </a:rPr>
            <a:t>Add, change, or leave </a:t>
          </a:r>
          <a:r>
            <a:rPr lang="en-US" sz="2600" kern="1200">
              <a:latin typeface="Calibri" panose="020F0502020204030204" pitchFamily="34" charset="0"/>
              <a:ea typeface="Calibri" panose="020F0502020204030204" pitchFamily="34" charset="0"/>
              <a:cs typeface="Calibri" panose="020F0502020204030204" pitchFamily="34" charset="0"/>
            </a:rPr>
            <a:t>supports</a:t>
          </a:r>
        </a:p>
      </dsp:txBody>
      <dsp:txXfrm rot="-5400000">
        <a:off x="3333469" y="949059"/>
        <a:ext cx="5895056" cy="575082"/>
      </dsp:txXfrm>
    </dsp:sp>
    <dsp:sp modelId="{54AB57EB-22E1-4564-B51E-27BCB25609E0}">
      <dsp:nvSpPr>
        <dsp:cNvPr id="0" name=""/>
        <dsp:cNvSpPr/>
      </dsp:nvSpPr>
      <dsp:spPr>
        <a:xfrm>
          <a:off x="0" y="838284"/>
          <a:ext cx="3333469" cy="79663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0" kern="1200">
              <a:latin typeface="Calibri" panose="020F0502020204030204" pitchFamily="34" charset="0"/>
              <a:ea typeface="Calibri" panose="020F0502020204030204" pitchFamily="34" charset="0"/>
              <a:cs typeface="Calibri" panose="020F0502020204030204" pitchFamily="34" charset="0"/>
            </a:rPr>
            <a:t>Supports Change</a:t>
          </a:r>
        </a:p>
      </dsp:txBody>
      <dsp:txXfrm>
        <a:off x="38888" y="877172"/>
        <a:ext cx="3255693" cy="718855"/>
      </dsp:txXfrm>
    </dsp:sp>
    <dsp:sp modelId="{082A9EE2-6168-416C-A9C7-46F20C2B7B4F}">
      <dsp:nvSpPr>
        <dsp:cNvPr id="0" name=""/>
        <dsp:cNvSpPr/>
      </dsp:nvSpPr>
      <dsp:spPr>
        <a:xfrm rot="5400000">
          <a:off x="5977900" y="-890020"/>
          <a:ext cx="637304" cy="592616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None/>
          </a:pPr>
          <a:r>
            <a:rPr lang="en-US" sz="2600" b="0" kern="1200">
              <a:latin typeface="Calibri" panose="020F0502020204030204" pitchFamily="34" charset="0"/>
              <a:ea typeface="Calibri" panose="020F0502020204030204" pitchFamily="34" charset="0"/>
              <a:cs typeface="Calibri" panose="020F0502020204030204" pitchFamily="34" charset="0"/>
            </a:rPr>
            <a:t>Recovery is not always linear</a:t>
          </a:r>
        </a:p>
      </dsp:txBody>
      <dsp:txXfrm rot="-5400000">
        <a:off x="3333469" y="1785522"/>
        <a:ext cx="5895056" cy="575082"/>
      </dsp:txXfrm>
    </dsp:sp>
    <dsp:sp modelId="{FB2CE987-49E2-4CDE-86BB-8930E481497C}">
      <dsp:nvSpPr>
        <dsp:cNvPr id="0" name=""/>
        <dsp:cNvSpPr/>
      </dsp:nvSpPr>
      <dsp:spPr>
        <a:xfrm>
          <a:off x="0" y="1674747"/>
          <a:ext cx="3333469" cy="79663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0" kern="1200">
              <a:latin typeface="Calibri" panose="020F0502020204030204" pitchFamily="34" charset="0"/>
              <a:ea typeface="Calibri" panose="020F0502020204030204" pitchFamily="34" charset="0"/>
              <a:cs typeface="Calibri" panose="020F0502020204030204" pitchFamily="34" charset="0"/>
            </a:rPr>
            <a:t>Pathways Shift</a:t>
          </a:r>
        </a:p>
      </dsp:txBody>
      <dsp:txXfrm>
        <a:off x="38888" y="1713635"/>
        <a:ext cx="3255693" cy="718855"/>
      </dsp:txXfrm>
    </dsp:sp>
    <dsp:sp modelId="{269A57AF-158E-4F2B-BB81-1E985B474E1E}">
      <dsp:nvSpPr>
        <dsp:cNvPr id="0" name=""/>
        <dsp:cNvSpPr/>
      </dsp:nvSpPr>
      <dsp:spPr>
        <a:xfrm rot="5400000">
          <a:off x="5977900" y="-53558"/>
          <a:ext cx="637304" cy="592616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None/>
          </a:pPr>
          <a:r>
            <a:rPr lang="en-US" sz="2600" b="0" kern="1200">
              <a:latin typeface="Calibri" panose="020F0502020204030204" pitchFamily="34" charset="0"/>
              <a:ea typeface="Calibri" panose="020F0502020204030204" pitchFamily="34" charset="0"/>
              <a:cs typeface="Calibri" panose="020F0502020204030204" pitchFamily="34" charset="0"/>
            </a:rPr>
            <a:t>A different path can still support recovery</a:t>
          </a:r>
        </a:p>
      </dsp:txBody>
      <dsp:txXfrm rot="-5400000">
        <a:off x="3333469" y="2621984"/>
        <a:ext cx="5895056" cy="575082"/>
      </dsp:txXfrm>
    </dsp:sp>
    <dsp:sp modelId="{5C9AE2D9-21E3-4373-A1FC-9D916419C4A0}">
      <dsp:nvSpPr>
        <dsp:cNvPr id="0" name=""/>
        <dsp:cNvSpPr/>
      </dsp:nvSpPr>
      <dsp:spPr>
        <a:xfrm>
          <a:off x="0" y="2511210"/>
          <a:ext cx="3333469" cy="79663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0" kern="1200">
              <a:latin typeface="Calibri" panose="020F0502020204030204" pitchFamily="34" charset="0"/>
              <a:ea typeface="Calibri" panose="020F0502020204030204" pitchFamily="34" charset="0"/>
              <a:cs typeface="Calibri" panose="020F0502020204030204" pitchFamily="34" charset="0"/>
            </a:rPr>
            <a:t>Change ≠ Failure</a:t>
          </a:r>
        </a:p>
      </dsp:txBody>
      <dsp:txXfrm>
        <a:off x="38888" y="2550098"/>
        <a:ext cx="3255693" cy="718855"/>
      </dsp:txXfrm>
    </dsp:sp>
    <dsp:sp modelId="{F642777E-EC07-4DCE-8775-9859259CE506}">
      <dsp:nvSpPr>
        <dsp:cNvPr id="0" name=""/>
        <dsp:cNvSpPr/>
      </dsp:nvSpPr>
      <dsp:spPr>
        <a:xfrm rot="5400000">
          <a:off x="5977900" y="782904"/>
          <a:ext cx="637304" cy="5926167"/>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None/>
          </a:pPr>
          <a:r>
            <a:rPr lang="en-US" sz="2600" b="0" kern="1200">
              <a:latin typeface="Calibri" panose="020F0502020204030204" pitchFamily="34" charset="0"/>
              <a:ea typeface="Calibri" panose="020F0502020204030204" pitchFamily="34" charset="0"/>
              <a:cs typeface="Calibri" panose="020F0502020204030204" pitchFamily="34" charset="0"/>
            </a:rPr>
            <a:t>Help clients identify what fits now</a:t>
          </a:r>
        </a:p>
      </dsp:txBody>
      <dsp:txXfrm rot="-5400000">
        <a:off x="3333469" y="3458447"/>
        <a:ext cx="5895056" cy="575082"/>
      </dsp:txXfrm>
    </dsp:sp>
    <dsp:sp modelId="{F05BBBC5-D649-4065-9BDF-83CABA69183C}">
      <dsp:nvSpPr>
        <dsp:cNvPr id="0" name=""/>
        <dsp:cNvSpPr/>
      </dsp:nvSpPr>
      <dsp:spPr>
        <a:xfrm>
          <a:off x="0" y="3347672"/>
          <a:ext cx="3333469" cy="79663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0" kern="1200">
              <a:latin typeface="Calibri" panose="020F0502020204030204" pitchFamily="34" charset="0"/>
              <a:ea typeface="Calibri" panose="020F0502020204030204" pitchFamily="34" charset="0"/>
              <a:cs typeface="Calibri" panose="020F0502020204030204" pitchFamily="34" charset="0"/>
            </a:rPr>
            <a:t>Reassess &amp; Support</a:t>
          </a:r>
        </a:p>
      </dsp:txBody>
      <dsp:txXfrm>
        <a:off x="38888" y="3386560"/>
        <a:ext cx="3255693" cy="7188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1B1B6F-E474-4C8B-B95B-466FCFFBB30B}">
      <dsp:nvSpPr>
        <dsp:cNvPr id="0" name=""/>
        <dsp:cNvSpPr/>
      </dsp:nvSpPr>
      <dsp:spPr>
        <a:xfrm>
          <a:off x="3011" y="738141"/>
          <a:ext cx="2389413" cy="14336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latin typeface="Calibri" panose="020F0502020204030204" pitchFamily="34" charset="0"/>
              <a:ea typeface="Calibri" panose="020F0502020204030204" pitchFamily="34" charset="0"/>
              <a:cs typeface="Calibri" panose="020F0502020204030204" pitchFamily="34" charset="0"/>
            </a:rPr>
            <a:t>12-Step Mutual Aid </a:t>
          </a:r>
        </a:p>
      </dsp:txBody>
      <dsp:txXfrm>
        <a:off x="3011" y="738141"/>
        <a:ext cx="2389413" cy="1433648"/>
      </dsp:txXfrm>
    </dsp:sp>
    <dsp:sp modelId="{93944146-0B9E-47E9-88A5-38EE947975DE}">
      <dsp:nvSpPr>
        <dsp:cNvPr id="0" name=""/>
        <dsp:cNvSpPr/>
      </dsp:nvSpPr>
      <dsp:spPr>
        <a:xfrm>
          <a:off x="2631366" y="738141"/>
          <a:ext cx="2389413" cy="14336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latin typeface="Calibri" panose="020F0502020204030204" pitchFamily="34" charset="0"/>
              <a:ea typeface="Calibri" panose="020F0502020204030204" pitchFamily="34" charset="0"/>
              <a:cs typeface="Calibri" panose="020F0502020204030204" pitchFamily="34" charset="0"/>
            </a:rPr>
            <a:t>Secular Mutual Aid </a:t>
          </a:r>
        </a:p>
      </dsp:txBody>
      <dsp:txXfrm>
        <a:off x="2631366" y="738141"/>
        <a:ext cx="2389413" cy="1433648"/>
      </dsp:txXfrm>
    </dsp:sp>
    <dsp:sp modelId="{DF05F96B-D352-4F92-A9AF-B0B3D0E1B496}">
      <dsp:nvSpPr>
        <dsp:cNvPr id="0" name=""/>
        <dsp:cNvSpPr/>
      </dsp:nvSpPr>
      <dsp:spPr>
        <a:xfrm>
          <a:off x="5259721" y="738141"/>
          <a:ext cx="2389413" cy="14336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latin typeface="Calibri" panose="020F0502020204030204" pitchFamily="34" charset="0"/>
              <a:ea typeface="Calibri" panose="020F0502020204030204" pitchFamily="34" charset="0"/>
              <a:cs typeface="Calibri" panose="020F0502020204030204" pitchFamily="34" charset="0"/>
            </a:rPr>
            <a:t>Faith-Based Recovery </a:t>
          </a:r>
        </a:p>
      </dsp:txBody>
      <dsp:txXfrm>
        <a:off x="5259721" y="738141"/>
        <a:ext cx="2389413" cy="1433648"/>
      </dsp:txXfrm>
    </dsp:sp>
    <dsp:sp modelId="{BFB66BB2-531E-4B7C-BFB5-70361311A3DC}">
      <dsp:nvSpPr>
        <dsp:cNvPr id="0" name=""/>
        <dsp:cNvSpPr/>
      </dsp:nvSpPr>
      <dsp:spPr>
        <a:xfrm>
          <a:off x="7888076" y="738141"/>
          <a:ext cx="2389413" cy="14336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latin typeface="Calibri" panose="020F0502020204030204" pitchFamily="34" charset="0"/>
              <a:ea typeface="Calibri" panose="020F0502020204030204" pitchFamily="34" charset="0"/>
              <a:cs typeface="Calibri" panose="020F0502020204030204" pitchFamily="34" charset="0"/>
            </a:rPr>
            <a:t>Clinical Recovery </a:t>
          </a:r>
        </a:p>
      </dsp:txBody>
      <dsp:txXfrm>
        <a:off x="7888076" y="738141"/>
        <a:ext cx="2389413" cy="1433648"/>
      </dsp:txXfrm>
    </dsp:sp>
    <dsp:sp modelId="{A7CAC5FD-1BA3-453B-B9CC-FB0351C3FCFB}">
      <dsp:nvSpPr>
        <dsp:cNvPr id="0" name=""/>
        <dsp:cNvSpPr/>
      </dsp:nvSpPr>
      <dsp:spPr>
        <a:xfrm>
          <a:off x="1317189" y="2410730"/>
          <a:ext cx="2389413" cy="14336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latin typeface="Calibri" panose="020F0502020204030204" pitchFamily="34" charset="0"/>
              <a:ea typeface="Calibri" panose="020F0502020204030204" pitchFamily="34" charset="0"/>
              <a:cs typeface="Calibri" panose="020F0502020204030204" pitchFamily="34" charset="0"/>
            </a:rPr>
            <a:t>Medication-Assisted Recovery </a:t>
          </a:r>
        </a:p>
      </dsp:txBody>
      <dsp:txXfrm>
        <a:off x="1317189" y="2410730"/>
        <a:ext cx="2389413" cy="1433648"/>
      </dsp:txXfrm>
    </dsp:sp>
    <dsp:sp modelId="{2379DAF2-CFE2-40F0-86B0-B8197F1ED5AD}">
      <dsp:nvSpPr>
        <dsp:cNvPr id="0" name=""/>
        <dsp:cNvSpPr/>
      </dsp:nvSpPr>
      <dsp:spPr>
        <a:xfrm>
          <a:off x="3945544" y="2410730"/>
          <a:ext cx="2389413" cy="14336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latin typeface="Calibri" panose="020F0502020204030204" pitchFamily="34" charset="0"/>
              <a:ea typeface="Calibri" panose="020F0502020204030204" pitchFamily="34" charset="0"/>
              <a:cs typeface="Calibri" panose="020F0502020204030204" pitchFamily="34" charset="0"/>
            </a:rPr>
            <a:t>Natural Recovery </a:t>
          </a:r>
        </a:p>
      </dsp:txBody>
      <dsp:txXfrm>
        <a:off x="3945544" y="2410730"/>
        <a:ext cx="2389413" cy="1433648"/>
      </dsp:txXfrm>
    </dsp:sp>
    <dsp:sp modelId="{5060773C-F0F5-4E86-A46D-33BF31388848}">
      <dsp:nvSpPr>
        <dsp:cNvPr id="0" name=""/>
        <dsp:cNvSpPr/>
      </dsp:nvSpPr>
      <dsp:spPr>
        <a:xfrm>
          <a:off x="6573899" y="2410730"/>
          <a:ext cx="2389413" cy="14336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latin typeface="Calibri" panose="020F0502020204030204" pitchFamily="34" charset="0"/>
              <a:ea typeface="Calibri" panose="020F0502020204030204" pitchFamily="34" charset="0"/>
              <a:cs typeface="Calibri" panose="020F0502020204030204" pitchFamily="34" charset="0"/>
            </a:rPr>
            <a:t>Cultural-Based Recovery</a:t>
          </a:r>
        </a:p>
      </dsp:txBody>
      <dsp:txXfrm>
        <a:off x="6573899" y="2410730"/>
        <a:ext cx="2389413" cy="14336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874780-166C-47F6-8368-DC8346F99FB4}">
      <dsp:nvSpPr>
        <dsp:cNvPr id="0" name=""/>
        <dsp:cNvSpPr/>
      </dsp:nvSpPr>
      <dsp:spPr>
        <a:xfrm>
          <a:off x="0" y="338462"/>
          <a:ext cx="7189752" cy="352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48840D-BB68-4539-A107-C3BB58E9C0BB}">
      <dsp:nvSpPr>
        <dsp:cNvPr id="0" name=""/>
        <dsp:cNvSpPr/>
      </dsp:nvSpPr>
      <dsp:spPr>
        <a:xfrm>
          <a:off x="359487" y="131822"/>
          <a:ext cx="5032826" cy="4132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229" tIns="0" rIns="190229"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Twelve Steps &amp; spiritual growth </a:t>
          </a:r>
        </a:p>
      </dsp:txBody>
      <dsp:txXfrm>
        <a:off x="379662" y="151997"/>
        <a:ext cx="4992476" cy="372930"/>
      </dsp:txXfrm>
    </dsp:sp>
    <dsp:sp modelId="{C26114EA-BEE6-4176-985E-31A4CEC5CACA}">
      <dsp:nvSpPr>
        <dsp:cNvPr id="0" name=""/>
        <dsp:cNvSpPr/>
      </dsp:nvSpPr>
      <dsp:spPr>
        <a:xfrm>
          <a:off x="0" y="973502"/>
          <a:ext cx="7189752" cy="352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BAA4EC-3B51-4150-81C7-ACF0AB9ABDF7}">
      <dsp:nvSpPr>
        <dsp:cNvPr id="0" name=""/>
        <dsp:cNvSpPr/>
      </dsp:nvSpPr>
      <dsp:spPr>
        <a:xfrm>
          <a:off x="359487" y="766862"/>
          <a:ext cx="5032826" cy="4132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229" tIns="0" rIns="190229"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Higher power, broadly defined </a:t>
          </a:r>
        </a:p>
      </dsp:txBody>
      <dsp:txXfrm>
        <a:off x="379662" y="787037"/>
        <a:ext cx="4992476" cy="372930"/>
      </dsp:txXfrm>
    </dsp:sp>
    <dsp:sp modelId="{C9544E45-74DC-4482-86D0-9726D7899243}">
      <dsp:nvSpPr>
        <dsp:cNvPr id="0" name=""/>
        <dsp:cNvSpPr/>
      </dsp:nvSpPr>
      <dsp:spPr>
        <a:xfrm>
          <a:off x="0" y="1608542"/>
          <a:ext cx="7189752" cy="352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97499A-E3C0-48F8-BB3E-28C0AB8538FA}">
      <dsp:nvSpPr>
        <dsp:cNvPr id="0" name=""/>
        <dsp:cNvSpPr/>
      </dsp:nvSpPr>
      <dsp:spPr>
        <a:xfrm>
          <a:off x="359487" y="1401902"/>
          <a:ext cx="5032826" cy="4132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229" tIns="0" rIns="190229"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Meetings, sponsorship &amp; service </a:t>
          </a:r>
        </a:p>
      </dsp:txBody>
      <dsp:txXfrm>
        <a:off x="379662" y="1422077"/>
        <a:ext cx="4992476" cy="372930"/>
      </dsp:txXfrm>
    </dsp:sp>
    <dsp:sp modelId="{D2A9D108-8FCC-4FC9-B4A0-C321EC8E3A6B}">
      <dsp:nvSpPr>
        <dsp:cNvPr id="0" name=""/>
        <dsp:cNvSpPr/>
      </dsp:nvSpPr>
      <dsp:spPr>
        <a:xfrm>
          <a:off x="0" y="2243582"/>
          <a:ext cx="7189752" cy="352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958F31-195D-4FBE-A7C9-4BAAE13C971C}">
      <dsp:nvSpPr>
        <dsp:cNvPr id="0" name=""/>
        <dsp:cNvSpPr/>
      </dsp:nvSpPr>
      <dsp:spPr>
        <a:xfrm>
          <a:off x="359487" y="2036942"/>
          <a:ext cx="5032826" cy="4132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229" tIns="0" rIns="190229"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Peer accountability &amp; community </a:t>
          </a:r>
        </a:p>
      </dsp:txBody>
      <dsp:txXfrm>
        <a:off x="379662" y="2057117"/>
        <a:ext cx="4992476" cy="372930"/>
      </dsp:txXfrm>
    </dsp:sp>
    <dsp:sp modelId="{E1A5DAFB-7FB4-4646-9AB4-EED16F542843}">
      <dsp:nvSpPr>
        <dsp:cNvPr id="0" name=""/>
        <dsp:cNvSpPr/>
      </dsp:nvSpPr>
      <dsp:spPr>
        <a:xfrm>
          <a:off x="0" y="2878622"/>
          <a:ext cx="7189752" cy="352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14590A-DE1A-4169-A5DB-9DAC5AB4590B}">
      <dsp:nvSpPr>
        <dsp:cNvPr id="0" name=""/>
        <dsp:cNvSpPr/>
      </dsp:nvSpPr>
      <dsp:spPr>
        <a:xfrm>
          <a:off x="359487" y="2671982"/>
          <a:ext cx="5032826" cy="4132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229" tIns="0" rIns="190229"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Emphasis on abstinence </a:t>
          </a:r>
        </a:p>
      </dsp:txBody>
      <dsp:txXfrm>
        <a:off x="379662" y="2692157"/>
        <a:ext cx="4992476" cy="372930"/>
      </dsp:txXfrm>
    </dsp:sp>
    <dsp:sp modelId="{E8788163-F20A-49CE-AFC0-A86938F5D85E}">
      <dsp:nvSpPr>
        <dsp:cNvPr id="0" name=""/>
        <dsp:cNvSpPr/>
      </dsp:nvSpPr>
      <dsp:spPr>
        <a:xfrm>
          <a:off x="0" y="3513662"/>
          <a:ext cx="7189752" cy="3528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7A568C-46DD-4ED2-8643-4220DCFA7D29}">
      <dsp:nvSpPr>
        <dsp:cNvPr id="0" name=""/>
        <dsp:cNvSpPr/>
      </dsp:nvSpPr>
      <dsp:spPr>
        <a:xfrm>
          <a:off x="359487" y="3307022"/>
          <a:ext cx="5032826" cy="4132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229" tIns="0" rIns="190229"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Views on MOUD may vary by group</a:t>
          </a:r>
        </a:p>
      </dsp:txBody>
      <dsp:txXfrm>
        <a:off x="379662" y="3327197"/>
        <a:ext cx="4992476" cy="3729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874780-166C-47F6-8368-DC8346F99FB4}">
      <dsp:nvSpPr>
        <dsp:cNvPr id="0" name=""/>
        <dsp:cNvSpPr/>
      </dsp:nvSpPr>
      <dsp:spPr>
        <a:xfrm>
          <a:off x="0" y="292437"/>
          <a:ext cx="7441474"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48840D-BB68-4539-A107-C3BB58E9C0BB}">
      <dsp:nvSpPr>
        <dsp:cNvPr id="0" name=""/>
        <dsp:cNvSpPr/>
      </dsp:nvSpPr>
      <dsp:spPr>
        <a:xfrm>
          <a:off x="372073" y="26757"/>
          <a:ext cx="5209031"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89" tIns="0" rIns="196889"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Cognitive-behavioral &amp; motivational tools </a:t>
          </a:r>
        </a:p>
      </dsp:txBody>
      <dsp:txXfrm>
        <a:off x="398012" y="52696"/>
        <a:ext cx="5157153" cy="479482"/>
      </dsp:txXfrm>
    </dsp:sp>
    <dsp:sp modelId="{54ED497F-34DA-4DD3-97D4-940BA98D87DB}">
      <dsp:nvSpPr>
        <dsp:cNvPr id="0" name=""/>
        <dsp:cNvSpPr/>
      </dsp:nvSpPr>
      <dsp:spPr>
        <a:xfrm>
          <a:off x="0" y="1108917"/>
          <a:ext cx="7441474"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52DF38-40F5-4591-88C2-F840ABA8826E}">
      <dsp:nvSpPr>
        <dsp:cNvPr id="0" name=""/>
        <dsp:cNvSpPr/>
      </dsp:nvSpPr>
      <dsp:spPr>
        <a:xfrm>
          <a:off x="372073" y="843237"/>
          <a:ext cx="5209031"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89" tIns="0" rIns="196889"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Secular, self-empowerment approach </a:t>
          </a:r>
        </a:p>
      </dsp:txBody>
      <dsp:txXfrm>
        <a:off x="398012" y="869176"/>
        <a:ext cx="5157153" cy="479482"/>
      </dsp:txXfrm>
    </dsp:sp>
    <dsp:sp modelId="{FBB172BF-AAF2-4DA6-A223-735348A8C076}">
      <dsp:nvSpPr>
        <dsp:cNvPr id="0" name=""/>
        <dsp:cNvSpPr/>
      </dsp:nvSpPr>
      <dsp:spPr>
        <a:xfrm>
          <a:off x="0" y="1925397"/>
          <a:ext cx="7441474"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CC75F1-8CBD-41CE-B8C0-9F1F3C9AF778}">
      <dsp:nvSpPr>
        <dsp:cNvPr id="0" name=""/>
        <dsp:cNvSpPr/>
      </dsp:nvSpPr>
      <dsp:spPr>
        <a:xfrm>
          <a:off x="372073" y="1659717"/>
          <a:ext cx="5209031"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89" tIns="0" rIns="196889"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Managing urges &amp; problem-solving </a:t>
          </a:r>
        </a:p>
      </dsp:txBody>
      <dsp:txXfrm>
        <a:off x="398012" y="1685656"/>
        <a:ext cx="5157153" cy="479482"/>
      </dsp:txXfrm>
    </dsp:sp>
    <dsp:sp modelId="{5787F399-DC8E-4AC9-9226-FBA907D3F45E}">
      <dsp:nvSpPr>
        <dsp:cNvPr id="0" name=""/>
        <dsp:cNvSpPr/>
      </dsp:nvSpPr>
      <dsp:spPr>
        <a:xfrm>
          <a:off x="0" y="2741877"/>
          <a:ext cx="7441474"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161C9F-CCA1-4019-9F88-3DB5D7B5540E}">
      <dsp:nvSpPr>
        <dsp:cNvPr id="0" name=""/>
        <dsp:cNvSpPr/>
      </dsp:nvSpPr>
      <dsp:spPr>
        <a:xfrm>
          <a:off x="372073" y="2476197"/>
          <a:ext cx="5209031"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89" tIns="0" rIns="196889"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Discussion-based mutual support </a:t>
          </a:r>
        </a:p>
      </dsp:txBody>
      <dsp:txXfrm>
        <a:off x="398012" y="2502136"/>
        <a:ext cx="5157153" cy="479482"/>
      </dsp:txXfrm>
    </dsp:sp>
    <dsp:sp modelId="{2F1DB6D3-39F0-496C-9D76-7B7EC5496598}">
      <dsp:nvSpPr>
        <dsp:cNvPr id="0" name=""/>
        <dsp:cNvSpPr/>
      </dsp:nvSpPr>
      <dsp:spPr>
        <a:xfrm>
          <a:off x="0" y="3558357"/>
          <a:ext cx="7441474"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3A8EA4-068B-4698-84F1-613E78C77A80}">
      <dsp:nvSpPr>
        <dsp:cNvPr id="0" name=""/>
        <dsp:cNvSpPr/>
      </dsp:nvSpPr>
      <dsp:spPr>
        <a:xfrm>
          <a:off x="372073" y="3292677"/>
          <a:ext cx="5209031"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89" tIns="0" rIns="196889"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Focus on building self-efficacy</a:t>
          </a:r>
        </a:p>
      </dsp:txBody>
      <dsp:txXfrm>
        <a:off x="398012" y="3318616"/>
        <a:ext cx="5157153" cy="47948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874780-166C-47F6-8368-DC8346F99FB4}">
      <dsp:nvSpPr>
        <dsp:cNvPr id="0" name=""/>
        <dsp:cNvSpPr/>
      </dsp:nvSpPr>
      <dsp:spPr>
        <a:xfrm>
          <a:off x="0" y="352969"/>
          <a:ext cx="6292333" cy="5544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48840D-BB68-4539-A107-C3BB58E9C0BB}">
      <dsp:nvSpPr>
        <dsp:cNvPr id="0" name=""/>
        <dsp:cNvSpPr/>
      </dsp:nvSpPr>
      <dsp:spPr>
        <a:xfrm>
          <a:off x="314616" y="28249"/>
          <a:ext cx="4404633" cy="6494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485" tIns="0" rIns="16648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0" kern="1200">
              <a:latin typeface="Calibri" panose="020F0502020204030204" pitchFamily="34" charset="0"/>
              <a:ea typeface="Calibri" panose="020F0502020204030204" pitchFamily="34" charset="0"/>
              <a:cs typeface="Calibri" panose="020F0502020204030204" pitchFamily="34" charset="0"/>
            </a:rPr>
            <a:t>Faith tradition integrated with recovery </a:t>
          </a:r>
        </a:p>
      </dsp:txBody>
      <dsp:txXfrm>
        <a:off x="346319" y="59952"/>
        <a:ext cx="4341227" cy="586034"/>
      </dsp:txXfrm>
    </dsp:sp>
    <dsp:sp modelId="{770F39A8-338E-4E64-8876-1A817CF226AA}">
      <dsp:nvSpPr>
        <dsp:cNvPr id="0" name=""/>
        <dsp:cNvSpPr/>
      </dsp:nvSpPr>
      <dsp:spPr>
        <a:xfrm>
          <a:off x="0" y="1350889"/>
          <a:ext cx="6292333" cy="5544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905E73-4FA1-47CA-AFF4-EB5A3ED35992}">
      <dsp:nvSpPr>
        <dsp:cNvPr id="0" name=""/>
        <dsp:cNvSpPr/>
      </dsp:nvSpPr>
      <dsp:spPr>
        <a:xfrm>
          <a:off x="314616" y="1026169"/>
          <a:ext cx="4404633" cy="6494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485" tIns="0" rIns="16648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0" kern="1200">
              <a:latin typeface="Calibri" panose="020F0502020204030204" pitchFamily="34" charset="0"/>
              <a:ea typeface="Calibri" panose="020F0502020204030204" pitchFamily="34" charset="0"/>
              <a:cs typeface="Calibri" panose="020F0502020204030204" pitchFamily="34" charset="0"/>
            </a:rPr>
            <a:t>Spiritual practices &amp; growth </a:t>
          </a:r>
        </a:p>
      </dsp:txBody>
      <dsp:txXfrm>
        <a:off x="346319" y="1057872"/>
        <a:ext cx="4341227" cy="586034"/>
      </dsp:txXfrm>
    </dsp:sp>
    <dsp:sp modelId="{1B165B4E-CC3C-4B3D-A149-3FD32519164D}">
      <dsp:nvSpPr>
        <dsp:cNvPr id="0" name=""/>
        <dsp:cNvSpPr/>
      </dsp:nvSpPr>
      <dsp:spPr>
        <a:xfrm>
          <a:off x="0" y="2348809"/>
          <a:ext cx="6292333" cy="5544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2B71E9-C8A7-4793-9DCD-6B9E10D27084}">
      <dsp:nvSpPr>
        <dsp:cNvPr id="0" name=""/>
        <dsp:cNvSpPr/>
      </dsp:nvSpPr>
      <dsp:spPr>
        <a:xfrm>
          <a:off x="314616" y="2024089"/>
          <a:ext cx="4404633" cy="6494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485" tIns="0" rIns="16648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0" kern="1200">
              <a:latin typeface="Calibri" panose="020F0502020204030204" pitchFamily="34" charset="0"/>
              <a:ea typeface="Calibri" panose="020F0502020204030204" pitchFamily="34" charset="0"/>
              <a:cs typeface="Calibri" panose="020F0502020204030204" pitchFamily="34" charset="0"/>
            </a:rPr>
            <a:t>Faith community &amp; connection </a:t>
          </a:r>
        </a:p>
      </dsp:txBody>
      <dsp:txXfrm>
        <a:off x="346319" y="2055792"/>
        <a:ext cx="4341227" cy="586034"/>
      </dsp:txXfrm>
    </dsp:sp>
    <dsp:sp modelId="{BA9B7E0E-1548-4043-B830-D1C0FA38B1FD}">
      <dsp:nvSpPr>
        <dsp:cNvPr id="0" name=""/>
        <dsp:cNvSpPr/>
      </dsp:nvSpPr>
      <dsp:spPr>
        <a:xfrm>
          <a:off x="0" y="3346729"/>
          <a:ext cx="6292333" cy="5544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04C71F-B611-4BEE-B192-74290CAF8A7E}">
      <dsp:nvSpPr>
        <dsp:cNvPr id="0" name=""/>
        <dsp:cNvSpPr/>
      </dsp:nvSpPr>
      <dsp:spPr>
        <a:xfrm>
          <a:off x="314616" y="3022009"/>
          <a:ext cx="4404633" cy="6494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485" tIns="0" rIns="16648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0" kern="1200">
              <a:latin typeface="Calibri" panose="020F0502020204030204" pitchFamily="34" charset="0"/>
              <a:ea typeface="Calibri" panose="020F0502020204030204" pitchFamily="34" charset="0"/>
              <a:cs typeface="Calibri" panose="020F0502020204030204" pitchFamily="34" charset="0"/>
            </a:rPr>
            <a:t>Peer support, mentoring &amp; discussion</a:t>
          </a:r>
        </a:p>
      </dsp:txBody>
      <dsp:txXfrm>
        <a:off x="346319" y="3053712"/>
        <a:ext cx="4341227" cy="58603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874780-166C-47F6-8368-DC8346F99FB4}">
      <dsp:nvSpPr>
        <dsp:cNvPr id="0" name=""/>
        <dsp:cNvSpPr/>
      </dsp:nvSpPr>
      <dsp:spPr>
        <a:xfrm>
          <a:off x="0" y="319138"/>
          <a:ext cx="8204422"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48840D-BB68-4539-A107-C3BB58E9C0BB}">
      <dsp:nvSpPr>
        <dsp:cNvPr id="0" name=""/>
        <dsp:cNvSpPr/>
      </dsp:nvSpPr>
      <dsp:spPr>
        <a:xfrm>
          <a:off x="410221" y="53458"/>
          <a:ext cx="5743095"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075" tIns="0" rIns="21707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Comprehensive assessment &amp; diagnosis </a:t>
          </a:r>
        </a:p>
      </dsp:txBody>
      <dsp:txXfrm>
        <a:off x="436160" y="79397"/>
        <a:ext cx="5691217" cy="479482"/>
      </dsp:txXfrm>
    </dsp:sp>
    <dsp:sp modelId="{54387038-FC6C-4AE7-AA7A-8CBEA8C67B7F}">
      <dsp:nvSpPr>
        <dsp:cNvPr id="0" name=""/>
        <dsp:cNvSpPr/>
      </dsp:nvSpPr>
      <dsp:spPr>
        <a:xfrm>
          <a:off x="0" y="1135618"/>
          <a:ext cx="8204422"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034080-7D30-4F67-A017-939379525B39}">
      <dsp:nvSpPr>
        <dsp:cNvPr id="0" name=""/>
        <dsp:cNvSpPr/>
      </dsp:nvSpPr>
      <dsp:spPr>
        <a:xfrm>
          <a:off x="410221" y="869938"/>
          <a:ext cx="5743095"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075" tIns="0" rIns="21707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Individualized treatment planning </a:t>
          </a:r>
        </a:p>
      </dsp:txBody>
      <dsp:txXfrm>
        <a:off x="436160" y="895877"/>
        <a:ext cx="5691217" cy="479482"/>
      </dsp:txXfrm>
    </dsp:sp>
    <dsp:sp modelId="{15353770-21B7-4AAE-AD38-0FA00E6D7563}">
      <dsp:nvSpPr>
        <dsp:cNvPr id="0" name=""/>
        <dsp:cNvSpPr/>
      </dsp:nvSpPr>
      <dsp:spPr>
        <a:xfrm>
          <a:off x="0" y="1952098"/>
          <a:ext cx="8204422"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044212-DAB5-4601-86BF-22D65C7105C9}">
      <dsp:nvSpPr>
        <dsp:cNvPr id="0" name=""/>
        <dsp:cNvSpPr/>
      </dsp:nvSpPr>
      <dsp:spPr>
        <a:xfrm>
          <a:off x="410221" y="1686418"/>
          <a:ext cx="5743095"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075" tIns="0" rIns="21707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Evidence-based therapies </a:t>
          </a:r>
        </a:p>
      </dsp:txBody>
      <dsp:txXfrm>
        <a:off x="436160" y="1712357"/>
        <a:ext cx="5691217" cy="479482"/>
      </dsp:txXfrm>
    </dsp:sp>
    <dsp:sp modelId="{9C54A33B-EF8B-4AAA-861E-70EBC9F51A00}">
      <dsp:nvSpPr>
        <dsp:cNvPr id="0" name=""/>
        <dsp:cNvSpPr/>
      </dsp:nvSpPr>
      <dsp:spPr>
        <a:xfrm>
          <a:off x="0" y="2768578"/>
          <a:ext cx="8204422"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103145-A32D-4998-A37C-B97AE5A650B1}">
      <dsp:nvSpPr>
        <dsp:cNvPr id="0" name=""/>
        <dsp:cNvSpPr/>
      </dsp:nvSpPr>
      <dsp:spPr>
        <a:xfrm>
          <a:off x="410221" y="2502898"/>
          <a:ext cx="5743095"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075" tIns="0" rIns="21707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Appropriate level of care </a:t>
          </a:r>
        </a:p>
      </dsp:txBody>
      <dsp:txXfrm>
        <a:off x="436160" y="2528837"/>
        <a:ext cx="5691217" cy="479482"/>
      </dsp:txXfrm>
    </dsp:sp>
    <dsp:sp modelId="{CC39D6FA-4DBE-4CD6-9F01-B8C30890C43B}">
      <dsp:nvSpPr>
        <dsp:cNvPr id="0" name=""/>
        <dsp:cNvSpPr/>
      </dsp:nvSpPr>
      <dsp:spPr>
        <a:xfrm>
          <a:off x="0" y="3585058"/>
          <a:ext cx="8204422"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B275659-E306-4D8C-8668-AD90EB85CD73}">
      <dsp:nvSpPr>
        <dsp:cNvPr id="0" name=""/>
        <dsp:cNvSpPr/>
      </dsp:nvSpPr>
      <dsp:spPr>
        <a:xfrm>
          <a:off x="410221" y="3319378"/>
          <a:ext cx="5743095"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075" tIns="0" rIns="21707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Ongoing assessment &amp; adjustment</a:t>
          </a:r>
        </a:p>
      </dsp:txBody>
      <dsp:txXfrm>
        <a:off x="436160" y="3345317"/>
        <a:ext cx="5691217" cy="47948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874780-166C-47F6-8368-DC8346F99FB4}">
      <dsp:nvSpPr>
        <dsp:cNvPr id="0" name=""/>
        <dsp:cNvSpPr/>
      </dsp:nvSpPr>
      <dsp:spPr>
        <a:xfrm>
          <a:off x="0" y="357005"/>
          <a:ext cx="8189212"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48840D-BB68-4539-A107-C3BB58E9C0BB}">
      <dsp:nvSpPr>
        <dsp:cNvPr id="0" name=""/>
        <dsp:cNvSpPr/>
      </dsp:nvSpPr>
      <dsp:spPr>
        <a:xfrm>
          <a:off x="409460" y="91325"/>
          <a:ext cx="5732448"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673" tIns="0" rIns="216673"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Evidence-based medication </a:t>
          </a:r>
        </a:p>
      </dsp:txBody>
      <dsp:txXfrm>
        <a:off x="435399" y="117264"/>
        <a:ext cx="5680570" cy="479482"/>
      </dsp:txXfrm>
    </dsp:sp>
    <dsp:sp modelId="{43210092-2344-4FD0-8B14-827CCD3457DC}">
      <dsp:nvSpPr>
        <dsp:cNvPr id="0" name=""/>
        <dsp:cNvSpPr/>
      </dsp:nvSpPr>
      <dsp:spPr>
        <a:xfrm>
          <a:off x="0" y="1173485"/>
          <a:ext cx="8189212"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7385AD-76E8-456F-8E35-326FFD06E405}">
      <dsp:nvSpPr>
        <dsp:cNvPr id="0" name=""/>
        <dsp:cNvSpPr/>
      </dsp:nvSpPr>
      <dsp:spPr>
        <a:xfrm>
          <a:off x="409460" y="907805"/>
          <a:ext cx="5732448"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673" tIns="0" rIns="216673"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Reduced cravings &amp; withdrawal </a:t>
          </a:r>
        </a:p>
      </dsp:txBody>
      <dsp:txXfrm>
        <a:off x="435399" y="933744"/>
        <a:ext cx="5680570" cy="479482"/>
      </dsp:txXfrm>
    </dsp:sp>
    <dsp:sp modelId="{B311A009-362C-45B1-98CE-F3F162EDC2E5}">
      <dsp:nvSpPr>
        <dsp:cNvPr id="0" name=""/>
        <dsp:cNvSpPr/>
      </dsp:nvSpPr>
      <dsp:spPr>
        <a:xfrm>
          <a:off x="0" y="1989966"/>
          <a:ext cx="8189212"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22DB3A-42E6-4D4C-8307-6CF057171C0F}">
      <dsp:nvSpPr>
        <dsp:cNvPr id="0" name=""/>
        <dsp:cNvSpPr/>
      </dsp:nvSpPr>
      <dsp:spPr>
        <a:xfrm>
          <a:off x="409460" y="1724286"/>
          <a:ext cx="5732448"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673" tIns="0" rIns="216673"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Individualized supportive services </a:t>
          </a:r>
        </a:p>
      </dsp:txBody>
      <dsp:txXfrm>
        <a:off x="435399" y="1750225"/>
        <a:ext cx="5680570" cy="479482"/>
      </dsp:txXfrm>
    </dsp:sp>
    <dsp:sp modelId="{660FB927-EFC8-4421-95BB-481762E249E1}">
      <dsp:nvSpPr>
        <dsp:cNvPr id="0" name=""/>
        <dsp:cNvSpPr/>
      </dsp:nvSpPr>
      <dsp:spPr>
        <a:xfrm>
          <a:off x="0" y="2806446"/>
          <a:ext cx="8189212"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67DEDB-33E3-4616-A825-FEF0A2A72F82}">
      <dsp:nvSpPr>
        <dsp:cNvPr id="0" name=""/>
        <dsp:cNvSpPr/>
      </dsp:nvSpPr>
      <dsp:spPr>
        <a:xfrm>
          <a:off x="409460" y="2540765"/>
          <a:ext cx="5732448"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673" tIns="0" rIns="216673"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Health, stability &amp; functioning </a:t>
          </a:r>
        </a:p>
      </dsp:txBody>
      <dsp:txXfrm>
        <a:off x="435399" y="2566704"/>
        <a:ext cx="5680570" cy="479482"/>
      </dsp:txXfrm>
    </dsp:sp>
    <dsp:sp modelId="{E24A8C77-1C21-4757-B3E0-3EA7745658E5}">
      <dsp:nvSpPr>
        <dsp:cNvPr id="0" name=""/>
        <dsp:cNvSpPr/>
      </dsp:nvSpPr>
      <dsp:spPr>
        <a:xfrm>
          <a:off x="0" y="3622926"/>
          <a:ext cx="8189212"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C32FE4-00CF-46A9-8970-659EFE87A5ED}">
      <dsp:nvSpPr>
        <dsp:cNvPr id="0" name=""/>
        <dsp:cNvSpPr/>
      </dsp:nvSpPr>
      <dsp:spPr>
        <a:xfrm>
          <a:off x="409460" y="3357246"/>
          <a:ext cx="5732448"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673" tIns="0" rIns="216673"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Medication for as long as beneficial</a:t>
          </a:r>
        </a:p>
      </dsp:txBody>
      <dsp:txXfrm>
        <a:off x="435399" y="3383185"/>
        <a:ext cx="5680570" cy="47948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874780-166C-47F6-8368-DC8346F99FB4}">
      <dsp:nvSpPr>
        <dsp:cNvPr id="0" name=""/>
        <dsp:cNvSpPr/>
      </dsp:nvSpPr>
      <dsp:spPr>
        <a:xfrm>
          <a:off x="0" y="357005"/>
          <a:ext cx="8125417"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48840D-BB68-4539-A107-C3BB58E9C0BB}">
      <dsp:nvSpPr>
        <dsp:cNvPr id="0" name=""/>
        <dsp:cNvSpPr/>
      </dsp:nvSpPr>
      <dsp:spPr>
        <a:xfrm>
          <a:off x="406270" y="91325"/>
          <a:ext cx="5687791"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4985" tIns="0" rIns="21498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Self-initiated change</a:t>
          </a:r>
          <a:r>
            <a:rPr lang="en-US" sz="2000" kern="1200">
              <a:latin typeface="Calibri" panose="020F0502020204030204" pitchFamily="34" charset="0"/>
              <a:ea typeface="Calibri" panose="020F0502020204030204" pitchFamily="34" charset="0"/>
              <a:cs typeface="Calibri" panose="020F0502020204030204" pitchFamily="34" charset="0"/>
            </a:rPr>
            <a:t>¹ </a:t>
          </a:r>
          <a:endParaRPr lang="en-US" sz="2000" b="0" kern="1200">
            <a:latin typeface="Calibri" panose="020F0502020204030204" pitchFamily="34" charset="0"/>
            <a:ea typeface="Calibri" panose="020F0502020204030204" pitchFamily="34" charset="0"/>
            <a:cs typeface="Calibri" panose="020F0502020204030204" pitchFamily="34" charset="0"/>
          </a:endParaRPr>
        </a:p>
      </dsp:txBody>
      <dsp:txXfrm>
        <a:off x="432209" y="117264"/>
        <a:ext cx="5635913" cy="479482"/>
      </dsp:txXfrm>
    </dsp:sp>
    <dsp:sp modelId="{FFF791B7-0EC1-49AB-802A-97379DB17D97}">
      <dsp:nvSpPr>
        <dsp:cNvPr id="0" name=""/>
        <dsp:cNvSpPr/>
      </dsp:nvSpPr>
      <dsp:spPr>
        <a:xfrm>
          <a:off x="0" y="1173485"/>
          <a:ext cx="8125417"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AAAD60-E257-4F1E-AAFE-41AF460143ED}">
      <dsp:nvSpPr>
        <dsp:cNvPr id="0" name=""/>
        <dsp:cNvSpPr/>
      </dsp:nvSpPr>
      <dsp:spPr>
        <a:xfrm>
          <a:off x="406270" y="907805"/>
          <a:ext cx="5687791"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4985" tIns="0" rIns="21498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Personal turning points &amp; motivation</a:t>
          </a:r>
          <a:r>
            <a:rPr lang="en-US" sz="2000" kern="1200">
              <a:latin typeface="Calibri" panose="020F0502020204030204" pitchFamily="34" charset="0"/>
              <a:ea typeface="Calibri" panose="020F0502020204030204" pitchFamily="34" charset="0"/>
              <a:cs typeface="Calibri" panose="020F0502020204030204" pitchFamily="34" charset="0"/>
            </a:rPr>
            <a:t>¹ </a:t>
          </a:r>
        </a:p>
      </dsp:txBody>
      <dsp:txXfrm>
        <a:off x="432209" y="933744"/>
        <a:ext cx="5635913" cy="479482"/>
      </dsp:txXfrm>
    </dsp:sp>
    <dsp:sp modelId="{E86085F8-5608-4735-B3F9-2FCAB4396743}">
      <dsp:nvSpPr>
        <dsp:cNvPr id="0" name=""/>
        <dsp:cNvSpPr/>
      </dsp:nvSpPr>
      <dsp:spPr>
        <a:xfrm>
          <a:off x="0" y="1989966"/>
          <a:ext cx="8125417"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1A5165B-5877-4E30-9697-4B1580E4E8A1}">
      <dsp:nvSpPr>
        <dsp:cNvPr id="0" name=""/>
        <dsp:cNvSpPr/>
      </dsp:nvSpPr>
      <dsp:spPr>
        <a:xfrm>
          <a:off x="406270" y="1724286"/>
          <a:ext cx="5687791"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4985" tIns="0" rIns="21498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Informal and social supports</a:t>
          </a:r>
          <a:r>
            <a:rPr lang="en-US" sz="2000" kern="1200">
              <a:latin typeface="Calibri" panose="020F0502020204030204" pitchFamily="34" charset="0"/>
              <a:ea typeface="Calibri" panose="020F0502020204030204" pitchFamily="34" charset="0"/>
              <a:cs typeface="Calibri" panose="020F0502020204030204" pitchFamily="34" charset="0"/>
            </a:rPr>
            <a:t>² </a:t>
          </a:r>
        </a:p>
      </dsp:txBody>
      <dsp:txXfrm>
        <a:off x="432209" y="1750225"/>
        <a:ext cx="5635913" cy="479482"/>
      </dsp:txXfrm>
    </dsp:sp>
    <dsp:sp modelId="{27E0DDB2-6D3B-4C95-953A-A2E350B89B90}">
      <dsp:nvSpPr>
        <dsp:cNvPr id="0" name=""/>
        <dsp:cNvSpPr/>
      </dsp:nvSpPr>
      <dsp:spPr>
        <a:xfrm>
          <a:off x="0" y="2806446"/>
          <a:ext cx="8125417"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82FB2F-5CCA-4AA0-A3CA-87C45E315655}">
      <dsp:nvSpPr>
        <dsp:cNvPr id="0" name=""/>
        <dsp:cNvSpPr/>
      </dsp:nvSpPr>
      <dsp:spPr>
        <a:xfrm>
          <a:off x="406270" y="2540765"/>
          <a:ext cx="5687791"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4985" tIns="0" rIns="21498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Changes in identity &amp; life circumstances</a:t>
          </a:r>
          <a:r>
            <a:rPr lang="en-US" sz="2000" kern="1200">
              <a:latin typeface="Calibri" panose="020F0502020204030204" pitchFamily="34" charset="0"/>
              <a:ea typeface="Calibri" panose="020F0502020204030204" pitchFamily="34" charset="0"/>
              <a:cs typeface="Calibri" panose="020F0502020204030204" pitchFamily="34" charset="0"/>
            </a:rPr>
            <a:t>² </a:t>
          </a:r>
        </a:p>
      </dsp:txBody>
      <dsp:txXfrm>
        <a:off x="432209" y="2566704"/>
        <a:ext cx="5635913" cy="479482"/>
      </dsp:txXfrm>
    </dsp:sp>
    <dsp:sp modelId="{8EB838B7-0B77-45E4-96B6-F99891B15EB9}">
      <dsp:nvSpPr>
        <dsp:cNvPr id="0" name=""/>
        <dsp:cNvSpPr/>
      </dsp:nvSpPr>
      <dsp:spPr>
        <a:xfrm>
          <a:off x="0" y="3622926"/>
          <a:ext cx="8125417"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C80EAD-B00D-44C5-835D-A742567D7FAA}">
      <dsp:nvSpPr>
        <dsp:cNvPr id="0" name=""/>
        <dsp:cNvSpPr/>
      </dsp:nvSpPr>
      <dsp:spPr>
        <a:xfrm>
          <a:off x="406270" y="3357246"/>
          <a:ext cx="5687791"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4985" tIns="0" rIns="214985"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Little or no formal treatment</a:t>
          </a:r>
          <a:r>
            <a:rPr lang="en-US" sz="2000" b="1" kern="1200" baseline="30000">
              <a:latin typeface="Calibri" panose="020F0502020204030204" pitchFamily="34" charset="0"/>
              <a:ea typeface="Calibri" panose="020F0502020204030204" pitchFamily="34" charset="0"/>
              <a:cs typeface="Calibri" panose="020F0502020204030204" pitchFamily="34" charset="0"/>
            </a:rPr>
            <a:t>1,2</a:t>
          </a: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a:off x="432209" y="3383185"/>
        <a:ext cx="5635913" cy="47948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874780-166C-47F6-8368-DC8346F99FB4}">
      <dsp:nvSpPr>
        <dsp:cNvPr id="0" name=""/>
        <dsp:cNvSpPr/>
      </dsp:nvSpPr>
      <dsp:spPr>
        <a:xfrm>
          <a:off x="0" y="357005"/>
          <a:ext cx="8215055"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48840D-BB68-4539-A107-C3BB58E9C0BB}">
      <dsp:nvSpPr>
        <dsp:cNvPr id="0" name=""/>
        <dsp:cNvSpPr/>
      </dsp:nvSpPr>
      <dsp:spPr>
        <a:xfrm>
          <a:off x="410752" y="91325"/>
          <a:ext cx="5750538"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357" tIns="0" rIns="217357"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Culture as part of healing</a:t>
          </a:r>
        </a:p>
      </dsp:txBody>
      <dsp:txXfrm>
        <a:off x="436691" y="117264"/>
        <a:ext cx="5698660" cy="479482"/>
      </dsp:txXfrm>
    </dsp:sp>
    <dsp:sp modelId="{A814D0F2-CD9D-45C3-9079-29EE4E00B892}">
      <dsp:nvSpPr>
        <dsp:cNvPr id="0" name=""/>
        <dsp:cNvSpPr/>
      </dsp:nvSpPr>
      <dsp:spPr>
        <a:xfrm>
          <a:off x="0" y="1173485"/>
          <a:ext cx="8215055"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54F6EC-6855-44C7-9B38-FB5E5EEC2FF3}">
      <dsp:nvSpPr>
        <dsp:cNvPr id="0" name=""/>
        <dsp:cNvSpPr/>
      </dsp:nvSpPr>
      <dsp:spPr>
        <a:xfrm>
          <a:off x="410752" y="907805"/>
          <a:ext cx="5750538"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357" tIns="0" rIns="217357"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Language, identity &amp; community connection</a:t>
          </a:r>
        </a:p>
      </dsp:txBody>
      <dsp:txXfrm>
        <a:off x="436691" y="933744"/>
        <a:ext cx="5698660" cy="479482"/>
      </dsp:txXfrm>
    </dsp:sp>
    <dsp:sp modelId="{2AB12A1F-E623-4F09-A7E5-C90EAA3F1F20}">
      <dsp:nvSpPr>
        <dsp:cNvPr id="0" name=""/>
        <dsp:cNvSpPr/>
      </dsp:nvSpPr>
      <dsp:spPr>
        <a:xfrm>
          <a:off x="0" y="1989966"/>
          <a:ext cx="8215055"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6953AE-15A8-4554-8314-BF3C64BDEE9E}">
      <dsp:nvSpPr>
        <dsp:cNvPr id="0" name=""/>
        <dsp:cNvSpPr/>
      </dsp:nvSpPr>
      <dsp:spPr>
        <a:xfrm>
          <a:off x="410752" y="1724286"/>
          <a:ext cx="5750538"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357" tIns="0" rIns="217357"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Traditional practices &amp; ceremony</a:t>
          </a:r>
        </a:p>
      </dsp:txBody>
      <dsp:txXfrm>
        <a:off x="436691" y="1750225"/>
        <a:ext cx="5698660" cy="479482"/>
      </dsp:txXfrm>
    </dsp:sp>
    <dsp:sp modelId="{EDD4D0A2-277D-4BE9-98E4-EC3BE3DD6DB1}">
      <dsp:nvSpPr>
        <dsp:cNvPr id="0" name=""/>
        <dsp:cNvSpPr/>
      </dsp:nvSpPr>
      <dsp:spPr>
        <a:xfrm>
          <a:off x="0" y="2806446"/>
          <a:ext cx="8215055"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EE3CBE-2E8B-4145-BBB1-22DF78139F54}">
      <dsp:nvSpPr>
        <dsp:cNvPr id="0" name=""/>
        <dsp:cNvSpPr/>
      </dsp:nvSpPr>
      <dsp:spPr>
        <a:xfrm>
          <a:off x="410752" y="2540765"/>
          <a:ext cx="5750538"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357" tIns="0" rIns="217357"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Elders, teachings &amp; cultural guidance</a:t>
          </a:r>
        </a:p>
      </dsp:txBody>
      <dsp:txXfrm>
        <a:off x="436691" y="2566704"/>
        <a:ext cx="5698660" cy="479482"/>
      </dsp:txXfrm>
    </dsp:sp>
    <dsp:sp modelId="{25F5CA60-D621-43F1-9459-F958F4389A74}">
      <dsp:nvSpPr>
        <dsp:cNvPr id="0" name=""/>
        <dsp:cNvSpPr/>
      </dsp:nvSpPr>
      <dsp:spPr>
        <a:xfrm>
          <a:off x="0" y="3622926"/>
          <a:ext cx="8215055"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7282C4-EA21-48AF-B18F-DBAB345C7614}">
      <dsp:nvSpPr>
        <dsp:cNvPr id="0" name=""/>
        <dsp:cNvSpPr/>
      </dsp:nvSpPr>
      <dsp:spPr>
        <a:xfrm>
          <a:off x="410752" y="3357246"/>
          <a:ext cx="5750538"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357" tIns="0" rIns="217357" bIns="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a:latin typeface="Calibri" panose="020F0502020204030204" pitchFamily="34" charset="0"/>
              <a:ea typeface="Calibri" panose="020F0502020204030204" pitchFamily="34" charset="0"/>
              <a:cs typeface="Calibri" panose="020F0502020204030204" pitchFamily="34" charset="0"/>
            </a:rPr>
            <a:t>Holistic wellness &amp; interconnectedness</a:t>
          </a:r>
        </a:p>
      </dsp:txBody>
      <dsp:txXfrm>
        <a:off x="436691" y="3383185"/>
        <a:ext cx="5698660" cy="47948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E90A78-E94F-43E2-9A78-DCF06A9C101D}">
      <dsp:nvSpPr>
        <dsp:cNvPr id="0" name=""/>
        <dsp:cNvSpPr/>
      </dsp:nvSpPr>
      <dsp:spPr>
        <a:xfrm>
          <a:off x="0" y="346142"/>
          <a:ext cx="8128000"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52BA75-D567-4CBB-8DCA-EAA8B809AB5B}">
      <dsp:nvSpPr>
        <dsp:cNvPr id="0" name=""/>
        <dsp:cNvSpPr/>
      </dsp:nvSpPr>
      <dsp:spPr>
        <a:xfrm>
          <a:off x="406400" y="80462"/>
          <a:ext cx="5689600"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US" sz="2000" b="1" kern="1200">
              <a:latin typeface="Calibri" panose="020F0502020204030204" pitchFamily="34" charset="0"/>
              <a:ea typeface="Calibri" panose="020F0502020204030204" pitchFamily="34" charset="0"/>
              <a:cs typeface="Calibri" panose="020F0502020204030204" pitchFamily="34" charset="0"/>
            </a:rPr>
            <a:t>Explore what recovery means to the client¹˒² </a:t>
          </a:r>
        </a:p>
      </dsp:txBody>
      <dsp:txXfrm>
        <a:off x="432339" y="106401"/>
        <a:ext cx="5637722" cy="479482"/>
      </dsp:txXfrm>
    </dsp:sp>
    <dsp:sp modelId="{88DF59CE-2EB7-4326-9940-C2AA4A00D720}">
      <dsp:nvSpPr>
        <dsp:cNvPr id="0" name=""/>
        <dsp:cNvSpPr/>
      </dsp:nvSpPr>
      <dsp:spPr>
        <a:xfrm>
          <a:off x="0" y="1162622"/>
          <a:ext cx="8128000"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1A9173-104C-45E7-AC59-4421016DC87D}">
      <dsp:nvSpPr>
        <dsp:cNvPr id="0" name=""/>
        <dsp:cNvSpPr/>
      </dsp:nvSpPr>
      <dsp:spPr>
        <a:xfrm>
          <a:off x="406400" y="896942"/>
          <a:ext cx="5689600"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US" sz="2000" b="1" kern="1200">
              <a:latin typeface="Calibri" panose="020F0502020204030204" pitchFamily="34" charset="0"/>
              <a:ea typeface="Calibri" panose="020F0502020204030204" pitchFamily="34" charset="0"/>
              <a:cs typeface="Calibri" panose="020F0502020204030204" pitchFamily="34" charset="0"/>
            </a:rPr>
            <a:t>Ask about goals, values, and preferences¹˒² </a:t>
          </a:r>
        </a:p>
      </dsp:txBody>
      <dsp:txXfrm>
        <a:off x="432339" y="922881"/>
        <a:ext cx="5637722" cy="479482"/>
      </dsp:txXfrm>
    </dsp:sp>
    <dsp:sp modelId="{D31A91D0-7640-4C48-8083-4B09D05859A3}">
      <dsp:nvSpPr>
        <dsp:cNvPr id="0" name=""/>
        <dsp:cNvSpPr/>
      </dsp:nvSpPr>
      <dsp:spPr>
        <a:xfrm>
          <a:off x="0" y="1979102"/>
          <a:ext cx="8128000"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BC6CBE-3CAB-4F3F-A5CF-A6A7CC51014F}">
      <dsp:nvSpPr>
        <dsp:cNvPr id="0" name=""/>
        <dsp:cNvSpPr/>
      </dsp:nvSpPr>
      <dsp:spPr>
        <a:xfrm>
          <a:off x="406400" y="1713422"/>
          <a:ext cx="5689600"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US" sz="2000" b="1" kern="1200">
              <a:latin typeface="Calibri" panose="020F0502020204030204" pitchFamily="34" charset="0"/>
              <a:ea typeface="Calibri" panose="020F0502020204030204" pitchFamily="34" charset="0"/>
              <a:cs typeface="Calibri" panose="020F0502020204030204" pitchFamily="34" charset="0"/>
            </a:rPr>
            <a:t>Offer a range of recovery options¹ </a:t>
          </a:r>
        </a:p>
      </dsp:txBody>
      <dsp:txXfrm>
        <a:off x="432339" y="1739361"/>
        <a:ext cx="5637722" cy="479482"/>
      </dsp:txXfrm>
    </dsp:sp>
    <dsp:sp modelId="{6A73DB0E-68F9-4294-A12A-BE8D28CB4992}">
      <dsp:nvSpPr>
        <dsp:cNvPr id="0" name=""/>
        <dsp:cNvSpPr/>
      </dsp:nvSpPr>
      <dsp:spPr>
        <a:xfrm>
          <a:off x="0" y="2795583"/>
          <a:ext cx="8128000"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B44EAD4-15D9-4319-ABDD-7002605E67EB}">
      <dsp:nvSpPr>
        <dsp:cNvPr id="0" name=""/>
        <dsp:cNvSpPr/>
      </dsp:nvSpPr>
      <dsp:spPr>
        <a:xfrm>
          <a:off x="406400" y="2529902"/>
          <a:ext cx="5689600"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US" sz="2000" b="1" kern="1200">
              <a:latin typeface="Calibri" panose="020F0502020204030204" pitchFamily="34" charset="0"/>
              <a:ea typeface="Calibri" panose="020F0502020204030204" pitchFamily="34" charset="0"/>
              <a:cs typeface="Calibri" panose="020F0502020204030204" pitchFamily="34" charset="0"/>
            </a:rPr>
            <a:t>Avoid steering toward a preferred pathway¹˒² </a:t>
          </a:r>
        </a:p>
      </dsp:txBody>
      <dsp:txXfrm>
        <a:off x="432339" y="2555841"/>
        <a:ext cx="5637722" cy="479482"/>
      </dsp:txXfrm>
    </dsp:sp>
    <dsp:sp modelId="{1B19945B-A14C-4C17-B8D6-17318589C184}">
      <dsp:nvSpPr>
        <dsp:cNvPr id="0" name=""/>
        <dsp:cNvSpPr/>
      </dsp:nvSpPr>
      <dsp:spPr>
        <a:xfrm>
          <a:off x="0" y="3612063"/>
          <a:ext cx="8128000" cy="45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870D4F0-894D-4F5B-ABB9-4475206C8742}">
      <dsp:nvSpPr>
        <dsp:cNvPr id="0" name=""/>
        <dsp:cNvSpPr/>
      </dsp:nvSpPr>
      <dsp:spPr>
        <a:xfrm>
          <a:off x="406400" y="3346383"/>
          <a:ext cx="5689600" cy="5313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89000">
            <a:lnSpc>
              <a:spcPct val="90000"/>
            </a:lnSpc>
            <a:spcBef>
              <a:spcPct val="0"/>
            </a:spcBef>
            <a:spcAft>
              <a:spcPct val="35000"/>
            </a:spcAft>
            <a:buNone/>
          </a:pPr>
          <a:r>
            <a:rPr lang="en-US" sz="2000" b="1" kern="1200">
              <a:latin typeface="Calibri" panose="020F0502020204030204" pitchFamily="34" charset="0"/>
              <a:ea typeface="Calibri" panose="020F0502020204030204" pitchFamily="34" charset="0"/>
              <a:cs typeface="Calibri" panose="020F0502020204030204" pitchFamily="34" charset="0"/>
            </a:rPr>
            <a:t>Support the client’s informed choice¹˒²</a:t>
          </a:r>
        </a:p>
      </dsp:txBody>
      <dsp:txXfrm>
        <a:off x="432339" y="3372322"/>
        <a:ext cx="5637722" cy="47948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B50C8A-D727-44A2-AE87-D8801C35D925}">
      <dsp:nvSpPr>
        <dsp:cNvPr id="0" name=""/>
        <dsp:cNvSpPr/>
      </dsp:nvSpPr>
      <dsp:spPr>
        <a:xfrm>
          <a:off x="865135" y="0"/>
          <a:ext cx="9804872" cy="403308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78000D-3D0A-43D9-9CA3-58179B8FB8F0}">
      <dsp:nvSpPr>
        <dsp:cNvPr id="0" name=""/>
        <dsp:cNvSpPr/>
      </dsp:nvSpPr>
      <dsp:spPr>
        <a:xfrm>
          <a:off x="5632" y="1209925"/>
          <a:ext cx="3480819" cy="161323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latin typeface="Calibri" panose="020F0502020204030204" pitchFamily="34" charset="0"/>
              <a:ea typeface="Calibri" panose="020F0502020204030204" pitchFamily="34" charset="0"/>
              <a:cs typeface="Calibri" panose="020F0502020204030204" pitchFamily="34" charset="0"/>
            </a:rPr>
            <a:t>ELICIT</a:t>
          </a:r>
        </a:p>
        <a:p>
          <a:pPr marL="0" lvl="0" indent="0" algn="l" defTabSz="1244600">
            <a:lnSpc>
              <a:spcPct val="90000"/>
            </a:lnSpc>
            <a:spcBef>
              <a:spcPct val="0"/>
            </a:spcBef>
            <a:spcAft>
              <a:spcPct val="35000"/>
            </a:spcAft>
            <a:buNone/>
          </a:pPr>
          <a:r>
            <a:rPr lang="en-US" sz="2000" b="0" kern="1200">
              <a:latin typeface="Calibri" panose="020F0502020204030204" pitchFamily="34" charset="0"/>
              <a:ea typeface="Calibri" panose="020F0502020204030204" pitchFamily="34" charset="0"/>
              <a:cs typeface="Calibri" panose="020F0502020204030204" pitchFamily="34" charset="0"/>
            </a:rPr>
            <a:t>What do they know and want?</a:t>
          </a:r>
        </a:p>
        <a:p>
          <a:pPr marL="171450" lvl="1" indent="-171450" algn="l" defTabSz="800100">
            <a:lnSpc>
              <a:spcPct val="90000"/>
            </a:lnSpc>
            <a:spcBef>
              <a:spcPct val="0"/>
            </a:spcBef>
            <a:spcAft>
              <a:spcPct val="15000"/>
            </a:spcAft>
            <a:buNone/>
          </a:pPr>
          <a:endParaRPr lang="en-US" sz="1800" kern="1200">
            <a:latin typeface="Calibri" panose="020F0502020204030204" pitchFamily="34" charset="0"/>
            <a:ea typeface="Calibri" panose="020F0502020204030204" pitchFamily="34" charset="0"/>
            <a:cs typeface="Calibri" panose="020F0502020204030204" pitchFamily="34" charset="0"/>
          </a:endParaRPr>
        </a:p>
      </dsp:txBody>
      <dsp:txXfrm>
        <a:off x="84384" y="1288677"/>
        <a:ext cx="3323315" cy="1455730"/>
      </dsp:txXfrm>
    </dsp:sp>
    <dsp:sp modelId="{2D8590D6-1503-4501-B5C7-CE6B4F58D1D4}">
      <dsp:nvSpPr>
        <dsp:cNvPr id="0" name=""/>
        <dsp:cNvSpPr/>
      </dsp:nvSpPr>
      <dsp:spPr>
        <a:xfrm>
          <a:off x="4027162" y="1209925"/>
          <a:ext cx="3480819" cy="161323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latin typeface="Calibri" panose="020F0502020204030204" pitchFamily="34" charset="0"/>
              <a:ea typeface="Calibri" panose="020F0502020204030204" pitchFamily="34" charset="0"/>
              <a:cs typeface="Calibri" panose="020F0502020204030204" pitchFamily="34" charset="0"/>
            </a:rPr>
            <a:t>PROVIDE</a:t>
          </a:r>
        </a:p>
        <a:p>
          <a:pPr marL="228600" lvl="1" indent="-228600" algn="l" defTabSz="889000">
            <a:lnSpc>
              <a:spcPct val="90000"/>
            </a:lnSpc>
            <a:spcBef>
              <a:spcPct val="0"/>
            </a:spcBef>
            <a:spcAft>
              <a:spcPct val="15000"/>
            </a:spcAft>
            <a:buNone/>
          </a:pPr>
          <a:r>
            <a:rPr lang="en-US" sz="2000" b="0" kern="1200">
              <a:latin typeface="Calibri" panose="020F0502020204030204" pitchFamily="34" charset="0"/>
              <a:ea typeface="Calibri" panose="020F0502020204030204" pitchFamily="34" charset="0"/>
              <a:cs typeface="Calibri" panose="020F0502020204030204" pitchFamily="34" charset="0"/>
            </a:rPr>
            <a:t>Share information and options</a:t>
          </a:r>
        </a:p>
        <a:p>
          <a:pPr marL="228600" lvl="1" indent="-228600" algn="l" defTabSz="889000">
            <a:lnSpc>
              <a:spcPct val="90000"/>
            </a:lnSpc>
            <a:spcBef>
              <a:spcPct val="0"/>
            </a:spcBef>
            <a:spcAft>
              <a:spcPct val="15000"/>
            </a:spcAft>
            <a:buNone/>
          </a:pP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a:off x="4105914" y="1288677"/>
        <a:ext cx="3323315" cy="1455730"/>
      </dsp:txXfrm>
    </dsp:sp>
    <dsp:sp modelId="{9A9750E8-F91A-4042-B681-E56221A75127}">
      <dsp:nvSpPr>
        <dsp:cNvPr id="0" name=""/>
        <dsp:cNvSpPr/>
      </dsp:nvSpPr>
      <dsp:spPr>
        <a:xfrm>
          <a:off x="8048691" y="1209925"/>
          <a:ext cx="3480819" cy="161323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latin typeface="Calibri" panose="020F0502020204030204" pitchFamily="34" charset="0"/>
              <a:ea typeface="Calibri" panose="020F0502020204030204" pitchFamily="34" charset="0"/>
              <a:cs typeface="Calibri" panose="020F0502020204030204" pitchFamily="34" charset="0"/>
            </a:rPr>
            <a:t>ELICIT</a:t>
          </a:r>
        </a:p>
        <a:p>
          <a:pPr marL="228600" lvl="1" indent="-228600" algn="l" defTabSz="889000">
            <a:lnSpc>
              <a:spcPct val="90000"/>
            </a:lnSpc>
            <a:spcBef>
              <a:spcPct val="0"/>
            </a:spcBef>
            <a:spcAft>
              <a:spcPct val="15000"/>
            </a:spcAft>
            <a:buNone/>
          </a:pPr>
          <a:r>
            <a:rPr lang="en-US" sz="2000" b="0" kern="1200">
              <a:latin typeface="Calibri" panose="020F0502020204030204" pitchFamily="34" charset="0"/>
              <a:ea typeface="Calibri" panose="020F0502020204030204" pitchFamily="34" charset="0"/>
              <a:cs typeface="Calibri" panose="020F0502020204030204" pitchFamily="34" charset="0"/>
            </a:rPr>
            <a:t>Ask what they think</a:t>
          </a:r>
        </a:p>
        <a:p>
          <a:pPr marL="228600" lvl="1" indent="-228600" algn="l" defTabSz="889000">
            <a:lnSpc>
              <a:spcPct val="90000"/>
            </a:lnSpc>
            <a:spcBef>
              <a:spcPct val="0"/>
            </a:spcBef>
            <a:spcAft>
              <a:spcPct val="15000"/>
            </a:spcAft>
            <a:buNone/>
          </a:pPr>
          <a:endParaRPr lang="en-US" sz="2000" kern="1200">
            <a:latin typeface="Calibri" panose="020F0502020204030204" pitchFamily="34" charset="0"/>
            <a:ea typeface="Calibri" panose="020F0502020204030204" pitchFamily="34" charset="0"/>
            <a:cs typeface="Calibri" panose="020F0502020204030204" pitchFamily="34" charset="0"/>
          </a:endParaRPr>
        </a:p>
      </dsp:txBody>
      <dsp:txXfrm>
        <a:off x="8127443" y="1288677"/>
        <a:ext cx="3323315" cy="145573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049943-3C68-424B-8791-70EA7B387E33}">
      <dsp:nvSpPr>
        <dsp:cNvPr id="0" name=""/>
        <dsp:cNvSpPr/>
      </dsp:nvSpPr>
      <dsp:spPr>
        <a:xfrm>
          <a:off x="275015" y="136248"/>
          <a:ext cx="1368266" cy="13682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54235F-5EB4-4586-9E7D-6FF573AF7649}">
      <dsp:nvSpPr>
        <dsp:cNvPr id="0" name=""/>
        <dsp:cNvSpPr/>
      </dsp:nvSpPr>
      <dsp:spPr>
        <a:xfrm>
          <a:off x="562351" y="423584"/>
          <a:ext cx="793594" cy="7935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F08500-3101-4508-8E76-803A3844706E}">
      <dsp:nvSpPr>
        <dsp:cNvPr id="0" name=""/>
        <dsp:cNvSpPr/>
      </dsp:nvSpPr>
      <dsp:spPr>
        <a:xfrm>
          <a:off x="1936482" y="136248"/>
          <a:ext cx="3225199" cy="1368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kern="1200">
              <a:latin typeface="Calibri" panose="020F0502020204030204" pitchFamily="34" charset="0"/>
              <a:ea typeface="Calibri" panose="020F0502020204030204" pitchFamily="34" charset="0"/>
              <a:cs typeface="Calibri" panose="020F0502020204030204" pitchFamily="34" charset="0"/>
            </a:rPr>
            <a:t>Screen for </a:t>
          </a:r>
          <a:r>
            <a:rPr lang="en-US" sz="2200" b="1" kern="1200">
              <a:latin typeface="Calibri" panose="020F0502020204030204" pitchFamily="34" charset="0"/>
              <a:ea typeface="Calibri" panose="020F0502020204030204" pitchFamily="34" charset="0"/>
              <a:cs typeface="Calibri" panose="020F0502020204030204" pitchFamily="34" charset="0"/>
            </a:rPr>
            <a:t>recovery-oriented, person-centered values</a:t>
          </a:r>
          <a:r>
            <a:rPr lang="en-US" sz="2200" kern="1200">
              <a:latin typeface="Calibri" panose="020F0502020204030204" pitchFamily="34" charset="0"/>
              <a:ea typeface="Calibri" panose="020F0502020204030204" pitchFamily="34" charset="0"/>
              <a:cs typeface="Calibri" panose="020F0502020204030204" pitchFamily="34" charset="0"/>
            </a:rPr>
            <a:t> during hiring¹ </a:t>
          </a:r>
        </a:p>
      </dsp:txBody>
      <dsp:txXfrm>
        <a:off x="1936482" y="136248"/>
        <a:ext cx="3225199" cy="1368266"/>
      </dsp:txXfrm>
    </dsp:sp>
    <dsp:sp modelId="{9D9FDEA0-37A8-4443-AFB5-3466C4BE2ED1}">
      <dsp:nvSpPr>
        <dsp:cNvPr id="0" name=""/>
        <dsp:cNvSpPr/>
      </dsp:nvSpPr>
      <dsp:spPr>
        <a:xfrm>
          <a:off x="5723647" y="136248"/>
          <a:ext cx="1368266" cy="13682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9A8538-5C56-4F67-925C-4718E5065AA1}">
      <dsp:nvSpPr>
        <dsp:cNvPr id="0" name=""/>
        <dsp:cNvSpPr/>
      </dsp:nvSpPr>
      <dsp:spPr>
        <a:xfrm>
          <a:off x="6010983" y="423584"/>
          <a:ext cx="793594" cy="7935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2B276BE-9964-430D-9CFC-F7CC100BB091}">
      <dsp:nvSpPr>
        <dsp:cNvPr id="0" name=""/>
        <dsp:cNvSpPr/>
      </dsp:nvSpPr>
      <dsp:spPr>
        <a:xfrm>
          <a:off x="7385113" y="136248"/>
          <a:ext cx="3225199" cy="1368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kern="1200">
              <a:latin typeface="Calibri" panose="020F0502020204030204" pitchFamily="34" charset="0"/>
              <a:ea typeface="Calibri" panose="020F0502020204030204" pitchFamily="34" charset="0"/>
              <a:cs typeface="Calibri" panose="020F0502020204030204" pitchFamily="34" charset="0"/>
            </a:rPr>
            <a:t>Explore whether candidates can </a:t>
          </a:r>
          <a:r>
            <a:rPr lang="en-US" sz="2200" b="1" kern="1200">
              <a:latin typeface="Calibri" panose="020F0502020204030204" pitchFamily="34" charset="0"/>
              <a:ea typeface="Calibri" panose="020F0502020204030204" pitchFamily="34" charset="0"/>
              <a:cs typeface="Calibri" panose="020F0502020204030204" pitchFamily="34" charset="0"/>
            </a:rPr>
            <a:t>support pathways different from their own</a:t>
          </a:r>
          <a:r>
            <a:rPr lang="en-US" sz="2200" kern="1200">
              <a:latin typeface="Calibri" panose="020F0502020204030204" pitchFamily="34" charset="0"/>
              <a:ea typeface="Calibri" panose="020F0502020204030204" pitchFamily="34" charset="0"/>
              <a:cs typeface="Calibri" panose="020F0502020204030204" pitchFamily="34" charset="0"/>
            </a:rPr>
            <a:t>¹ </a:t>
          </a:r>
        </a:p>
      </dsp:txBody>
      <dsp:txXfrm>
        <a:off x="7385113" y="136248"/>
        <a:ext cx="3225199" cy="1368266"/>
      </dsp:txXfrm>
    </dsp:sp>
    <dsp:sp modelId="{8EBEB013-1213-4048-8A93-32470AEE15BE}">
      <dsp:nvSpPr>
        <dsp:cNvPr id="0" name=""/>
        <dsp:cNvSpPr/>
      </dsp:nvSpPr>
      <dsp:spPr>
        <a:xfrm>
          <a:off x="275015" y="2120822"/>
          <a:ext cx="1368266" cy="13682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499665-185F-4DA4-AA6D-03215715375D}">
      <dsp:nvSpPr>
        <dsp:cNvPr id="0" name=""/>
        <dsp:cNvSpPr/>
      </dsp:nvSpPr>
      <dsp:spPr>
        <a:xfrm>
          <a:off x="562351" y="2408158"/>
          <a:ext cx="793594" cy="7935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60B7C7-A413-425F-83DF-304A1A966779}">
      <dsp:nvSpPr>
        <dsp:cNvPr id="0" name=""/>
        <dsp:cNvSpPr/>
      </dsp:nvSpPr>
      <dsp:spPr>
        <a:xfrm>
          <a:off x="1936482" y="2120822"/>
          <a:ext cx="3225199" cy="1368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kern="1200">
              <a:latin typeface="Calibri" panose="020F0502020204030204" pitchFamily="34" charset="0"/>
              <a:ea typeface="Calibri" panose="020F0502020204030204" pitchFamily="34" charset="0"/>
              <a:cs typeface="Calibri" panose="020F0502020204030204" pitchFamily="34" charset="0"/>
            </a:rPr>
            <a:t>Use </a:t>
          </a:r>
          <a:r>
            <a:rPr lang="en-US" sz="2200" b="1" kern="1200">
              <a:latin typeface="Calibri" panose="020F0502020204030204" pitchFamily="34" charset="0"/>
              <a:ea typeface="Calibri" panose="020F0502020204030204" pitchFamily="34" charset="0"/>
              <a:cs typeface="Calibri" panose="020F0502020204030204" pitchFamily="34" charset="0"/>
            </a:rPr>
            <a:t>scenario-based questions</a:t>
          </a:r>
          <a:r>
            <a:rPr lang="en-US" sz="2200" kern="1200">
              <a:latin typeface="Calibri" panose="020F0502020204030204" pitchFamily="34" charset="0"/>
              <a:ea typeface="Calibri" panose="020F0502020204030204" pitchFamily="34" charset="0"/>
              <a:cs typeface="Calibri" panose="020F0502020204030204" pitchFamily="34" charset="0"/>
            </a:rPr>
            <a:t> to assess responses to diverse client goals and choices</a:t>
          </a:r>
          <a:r>
            <a:rPr lang="en-US" sz="2200" b="0" kern="1200">
              <a:latin typeface="Calibri" panose="020F0502020204030204" pitchFamily="34" charset="0"/>
              <a:ea typeface="Calibri" panose="020F0502020204030204" pitchFamily="34" charset="0"/>
              <a:cs typeface="Calibri" panose="020F0502020204030204" pitchFamily="34" charset="0"/>
            </a:rPr>
            <a:t>²</a:t>
          </a:r>
          <a:r>
            <a:rPr lang="en-US" sz="2200" kern="1200">
              <a:latin typeface="Calibri" panose="020F0502020204030204" pitchFamily="34" charset="0"/>
              <a:ea typeface="Calibri" panose="020F0502020204030204" pitchFamily="34" charset="0"/>
              <a:cs typeface="Calibri" panose="020F0502020204030204" pitchFamily="34" charset="0"/>
            </a:rPr>
            <a:t> </a:t>
          </a:r>
        </a:p>
      </dsp:txBody>
      <dsp:txXfrm>
        <a:off x="1936482" y="2120822"/>
        <a:ext cx="3225199" cy="1368266"/>
      </dsp:txXfrm>
    </dsp:sp>
    <dsp:sp modelId="{EC5DC2D8-9779-45C2-870C-A757469B4EE0}">
      <dsp:nvSpPr>
        <dsp:cNvPr id="0" name=""/>
        <dsp:cNvSpPr/>
      </dsp:nvSpPr>
      <dsp:spPr>
        <a:xfrm>
          <a:off x="5723647" y="2120822"/>
          <a:ext cx="1368266" cy="136826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797A06-F3BA-4366-8338-39A22FFB4EF6}">
      <dsp:nvSpPr>
        <dsp:cNvPr id="0" name=""/>
        <dsp:cNvSpPr/>
      </dsp:nvSpPr>
      <dsp:spPr>
        <a:xfrm>
          <a:off x="6010983" y="2408158"/>
          <a:ext cx="793594" cy="793594"/>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871C4E-71D6-458B-993A-4A442908947F}">
      <dsp:nvSpPr>
        <dsp:cNvPr id="0" name=""/>
        <dsp:cNvSpPr/>
      </dsp:nvSpPr>
      <dsp:spPr>
        <a:xfrm>
          <a:off x="7385113" y="2120822"/>
          <a:ext cx="3225199" cy="1368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kern="1200">
              <a:latin typeface="Calibri" panose="020F0502020204030204" pitchFamily="34" charset="0"/>
              <a:ea typeface="Calibri" panose="020F0502020204030204" pitchFamily="34" charset="0"/>
              <a:cs typeface="Calibri" panose="020F0502020204030204" pitchFamily="34" charset="0"/>
            </a:rPr>
            <a:t>Look for </a:t>
          </a:r>
          <a:r>
            <a:rPr lang="en-US" sz="2200" b="1" kern="1200">
              <a:latin typeface="Calibri" panose="020F0502020204030204" pitchFamily="34" charset="0"/>
              <a:ea typeface="Calibri" panose="020F0502020204030204" pitchFamily="34" charset="0"/>
              <a:cs typeface="Calibri" panose="020F0502020204030204" pitchFamily="34" charset="0"/>
            </a:rPr>
            <a:t>curiosity and flexibility</a:t>
          </a:r>
          <a:r>
            <a:rPr lang="en-US" sz="2200" kern="1200">
              <a:latin typeface="Calibri" panose="020F0502020204030204" pitchFamily="34" charset="0"/>
              <a:ea typeface="Calibri" panose="020F0502020204030204" pitchFamily="34" charset="0"/>
              <a:cs typeface="Calibri" panose="020F0502020204030204" pitchFamily="34" charset="0"/>
            </a:rPr>
            <a:t>, rather than preference for one “right” recovery pathway</a:t>
          </a:r>
          <a:r>
            <a:rPr lang="en-US" sz="2200" kern="1200" baseline="30000">
              <a:latin typeface="Calibri" panose="020F0502020204030204" pitchFamily="34" charset="0"/>
              <a:ea typeface="Calibri" panose="020F0502020204030204" pitchFamily="34" charset="0"/>
              <a:cs typeface="Calibri" panose="020F0502020204030204" pitchFamily="34" charset="0"/>
            </a:rPr>
            <a:t>1,2</a:t>
          </a:r>
          <a:endParaRPr lang="en-US" sz="2200" kern="1200">
            <a:latin typeface="Calibri" panose="020F0502020204030204" pitchFamily="34" charset="0"/>
            <a:ea typeface="Calibri" panose="020F0502020204030204" pitchFamily="34" charset="0"/>
            <a:cs typeface="Calibri" panose="020F0502020204030204" pitchFamily="34" charset="0"/>
          </a:endParaRPr>
        </a:p>
      </dsp:txBody>
      <dsp:txXfrm>
        <a:off x="7385113" y="2120822"/>
        <a:ext cx="3225199" cy="136826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24/layout/BulletTimeline#1">
  <dgm:title val=""/>
  <dgm:desc val=""/>
  <dgm:catLst>
    <dgm:cat type="process" pri="7450"/>
    <dgm:cat type="timeline" pri="100"/>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DF3F0-A2AD-43C3-81A5-346BB39920E9}"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7DEA16-6C71-4716-8E95-DFA08013AA31}" type="slidenum">
              <a:rPr lang="en-US" smtClean="0"/>
              <a:t>‹#›</a:t>
            </a:fld>
            <a:endParaRPr lang="en-US"/>
          </a:p>
        </p:txBody>
      </p:sp>
    </p:spTree>
    <p:extLst>
      <p:ext uri="{BB962C8B-B14F-4D97-AF65-F5344CB8AC3E}">
        <p14:creationId xmlns:p14="http://schemas.microsoft.com/office/powerpoint/2010/main" val="3499434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www.tomorrowshealthcare.org/home/communities/coe/coe-learning-sessions/2024-learning-sessions/motivational-interviewing-refresher-july-3-2024"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12p:</a:t>
            </a:r>
          </a:p>
          <a:p>
            <a:r>
              <a:rPr lang="en-US"/>
              <a:t>Hello, everyone. Welcome to today’s COE Learning Network session. We will be getting started in about two minutes to allow more participants to connect. In the meantime, please familiarize yourself with the instructions on this slide so you can easily navigate this meeting format.</a:t>
            </a:r>
          </a:p>
          <a:p>
            <a:endParaRPr lang="en-US"/>
          </a:p>
          <a:p>
            <a:r>
              <a:rPr lang="en-US"/>
              <a:t>12:02p: Let’s get started.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90570C-BE98-3142-8567-CC5EE03980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4391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we begin, we have some housekeeping items to review.</a:t>
            </a:r>
            <a:endParaRPr lang="en-US">
              <a:ea typeface="Calibri"/>
              <a:cs typeface="Calibri"/>
            </a:endParaRPr>
          </a:p>
          <a:p>
            <a:endParaRPr lang="en-US"/>
          </a:p>
          <a:p>
            <a:r>
              <a:rPr lang="en-US"/>
              <a:t>Please know that this learning network is being recorded and continued participation constitutes consent to be recorded. All recordings will be added to Tomorrow’s Healthcare for future viewing or to share with individuals in your organization who were unable to participate in this webinar. </a:t>
            </a:r>
          </a:p>
          <a:p>
            <a:endParaRPr lang="en-US"/>
          </a:p>
          <a:p>
            <a:r>
              <a:rPr lang="en-US"/>
              <a:t>If you used a link that was forwarded to you by a colleague and your name is not the name showing up as you on Zoom, it is likely that we will not have your email address to send the LN evaluation reminder and any follow up material. Please put your email address in the chat and we will be sure you receive follow up material.</a:t>
            </a:r>
            <a:endParaRPr lang="en-US">
              <a:ea typeface="Calibri"/>
              <a:cs typeface="Calibri"/>
            </a:endParaRPr>
          </a:p>
          <a:p>
            <a:endParaRPr lang="en-US"/>
          </a:p>
          <a:p>
            <a:r>
              <a:rPr lang="en-US"/>
              <a:t>You can type any questions you have in the chat box during the session, and we’ll answer them throughout the presentation. Please use the “Everyone” option when sending your questions. You may also use the Q&amp;A feature, if you prefer. </a:t>
            </a:r>
            <a:endParaRPr lang="en-US">
              <a:ea typeface="Calibri"/>
              <a:cs typeface="Calibri"/>
            </a:endParaRP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At the end of the session, we will share a link in the chat box which will direct you to the session evaluation. </a:t>
            </a:r>
            <a:r>
              <a:rPr lang="en-US">
                <a:latin typeface="Cambria"/>
                <a:ea typeface="Cambria"/>
              </a:rPr>
              <a:t>This is also how you will claim continuing education credits for this session. </a:t>
            </a:r>
            <a:endParaRPr lang="en-US"/>
          </a:p>
          <a:p>
            <a:endParaRPr lang="en-US"/>
          </a:p>
          <a:p>
            <a:r>
              <a:rPr lang="en-US"/>
              <a:t>Next slide, please.</a:t>
            </a:r>
            <a:endParaRPr lang="en-US">
              <a:ea typeface="Calibri"/>
              <a:cs typeface="Calibri"/>
            </a:endParaRPr>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D6B6D5-F8F3-2A47-89A2-B5B77D2D6E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0219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 members of the planning committee nor presenters have conflicts to disclose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CE18F-6684-480D-B031-E9161F0647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4832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information being presented </a:t>
            </a:r>
            <a:r>
              <a:rPr lang="en-US" sz="1200"/>
              <a:t>represent the views and opinions of the individual presenters, and does not constitute the opinion or endorsement of, or promotion by, the UPMC Center for Continuing Education in the Health Sciences</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CE18F-6684-480D-B031-E9161F0647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2727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is a mutual agreement in place for all IRC webinars, including Learning Network sessions. These points are essential for a respectful learning environment. Let’s go through this agreement together.</a:t>
            </a:r>
          </a:p>
          <a:p>
            <a:endParaRPr lang="en-US"/>
          </a:p>
          <a:p>
            <a:r>
              <a:rPr lang="en-US"/>
              <a:t>&lt;Read slide&gt;</a:t>
            </a:r>
          </a:p>
          <a:p>
            <a:endParaRPr lang="en-US"/>
          </a:p>
          <a:p>
            <a:r>
              <a:rPr lang="en-US"/>
              <a:t>Next slide, please.</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90570C-BE98-3142-8567-CC5EE03980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1973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Font typeface="Arial"/>
              <a:buNone/>
            </a:pPr>
            <a:r>
              <a:rPr lang="en-US">
                <a:ea typeface="Calibri"/>
                <a:cs typeface="Calibri"/>
              </a:rPr>
              <a:t>(Read Slide)</a:t>
            </a:r>
          </a:p>
          <a:p>
            <a:pPr marL="0" indent="0">
              <a:spcAft>
                <a:spcPts val="600"/>
              </a:spcAft>
              <a:buFont typeface="Arial"/>
              <a:buNone/>
            </a:pPr>
            <a:endParaRPr lang="en-US">
              <a:ea typeface="Calibri"/>
              <a:cs typeface="Calibri"/>
            </a:endParaRPr>
          </a:p>
          <a:p>
            <a:r>
              <a:rPr lang="en-US"/>
              <a:t>Next slide, please.</a:t>
            </a:r>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90570C-BE98-3142-8567-CC5EE03980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43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presentation was created in partnership with </a:t>
            </a:r>
            <a:r>
              <a:rPr lang="en-US" sz="1200">
                <a:ea typeface="+mn-lt"/>
                <a:cs typeface="+mn-lt"/>
              </a:rPr>
              <a:t>Pennsylvania Department of Human Services</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CE18F-6684-480D-B031-E9161F0647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8671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we’re going to look at what it means </a:t>
            </a:r>
            <a:r>
              <a:rPr lang="en-US"/>
              <a:t>to </a:t>
            </a:r>
            <a:r>
              <a:rPr lang="en-US" dirty="0"/>
              <a:t>truly support personal choice in </a:t>
            </a:r>
            <a:r>
              <a:rPr lang="en-US"/>
              <a:t>recovery.</a:t>
            </a:r>
          </a:p>
          <a:p>
            <a:r>
              <a:rPr lang="en-US"/>
              <a:t>We’ll </a:t>
            </a:r>
            <a:r>
              <a:rPr lang="en-US" dirty="0"/>
              <a:t>talk about the factors that can shape which recovery pathways may fit an individual, and we’ll </a:t>
            </a:r>
            <a:r>
              <a:rPr lang="en-US"/>
              <a:t>also </a:t>
            </a:r>
            <a:r>
              <a:rPr lang="en-US" dirty="0"/>
              <a:t>examine </a:t>
            </a:r>
            <a:r>
              <a:rPr lang="en-US"/>
              <a:t>the </a:t>
            </a:r>
            <a:r>
              <a:rPr lang="en-US" dirty="0"/>
              <a:t>personal and </a:t>
            </a:r>
            <a:r>
              <a:rPr lang="en-US"/>
              <a:t>systemic biases that </a:t>
            </a:r>
            <a:r>
              <a:rPr lang="en-US" dirty="0"/>
              <a:t>can influence </a:t>
            </a:r>
            <a:r>
              <a:rPr lang="en-US"/>
              <a:t>how </a:t>
            </a:r>
            <a:r>
              <a:rPr lang="en-US" dirty="0"/>
              <a:t>we present </a:t>
            </a:r>
            <a:r>
              <a:rPr lang="en-US"/>
              <a:t>those </a:t>
            </a:r>
            <a:r>
              <a:rPr lang="en-US" dirty="0"/>
              <a:t>options</a:t>
            </a:r>
            <a:r>
              <a:rPr lang="en-US"/>
              <a:t>.</a:t>
            </a:r>
          </a:p>
          <a:p>
            <a:r>
              <a:rPr lang="en-US"/>
              <a:t>We’ll </a:t>
            </a:r>
            <a:r>
              <a:rPr lang="en-US" dirty="0"/>
              <a:t>connect that to what </a:t>
            </a:r>
            <a:r>
              <a:rPr lang="en-US"/>
              <a:t>the recovery literature</a:t>
            </a:r>
            <a:r>
              <a:rPr lang="en-US" dirty="0"/>
              <a:t> tells us about </a:t>
            </a:r>
            <a:r>
              <a:rPr lang="en-US"/>
              <a:t>autonomy and </a:t>
            </a:r>
            <a:r>
              <a:rPr lang="en-US" dirty="0"/>
              <a:t>choice</a:t>
            </a:r>
            <a:r>
              <a:rPr lang="en-US"/>
              <a:t>, </a:t>
            </a:r>
            <a:r>
              <a:rPr lang="en-US" dirty="0"/>
              <a:t>and then bring it into </a:t>
            </a:r>
            <a:r>
              <a:rPr lang="en-US"/>
              <a:t>practice—</a:t>
            </a:r>
            <a:r>
              <a:rPr lang="en-US" dirty="0"/>
              <a:t>particularly </a:t>
            </a:r>
            <a:r>
              <a:rPr lang="en-US"/>
              <a:t>how we engage respectfully </a:t>
            </a:r>
            <a:r>
              <a:rPr lang="en-US" dirty="0"/>
              <a:t>when someone’s </a:t>
            </a:r>
            <a:r>
              <a:rPr lang="en-US"/>
              <a:t>recovery </a:t>
            </a:r>
            <a:r>
              <a:rPr lang="en-US" dirty="0"/>
              <a:t>path </a:t>
            </a:r>
            <a:r>
              <a:rPr lang="en-US"/>
              <a:t>may </a:t>
            </a:r>
            <a:r>
              <a:rPr lang="en-US" dirty="0"/>
              <a:t>look </a:t>
            </a:r>
            <a:r>
              <a:rPr lang="en-US"/>
              <a:t>different from </a:t>
            </a:r>
            <a:r>
              <a:rPr lang="en-US" dirty="0"/>
              <a:t>what we know, prefer, or have experienced ourselves.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27DEA16-6C71-4716-8E95-DFA08013AA31}" type="slidenum">
              <a:rPr lang="en-US" smtClean="0"/>
              <a:t>9</a:t>
            </a:fld>
            <a:endParaRPr lang="en-US"/>
          </a:p>
        </p:txBody>
      </p:sp>
    </p:spTree>
    <p:extLst>
      <p:ext uri="{BB962C8B-B14F-4D97-AF65-F5344CB8AC3E}">
        <p14:creationId xmlns:p14="http://schemas.microsoft.com/office/powerpoint/2010/main" val="3604847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Supporting </a:t>
            </a:r>
            <a:r>
              <a:rPr lang="en-US" b="0"/>
              <a:t>personal choice and multiple pathways </a:t>
            </a:r>
            <a:r>
              <a:rPr lang="en-US" b="0" dirty="0"/>
              <a:t>connects directly </a:t>
            </a:r>
            <a:r>
              <a:rPr lang="en-US" b="0"/>
              <a:t>to the COE Fidelity Guidelines. </a:t>
            </a:r>
            <a:r>
              <a:rPr lang="en-US" b="0" dirty="0"/>
              <a:t>It’s </a:t>
            </a:r>
            <a:r>
              <a:rPr lang="en-US" b="0"/>
              <a:t>part of the individualized, person-centered care the guidelines expect.</a:t>
            </a:r>
          </a:p>
          <a:p>
            <a:r>
              <a:rPr lang="en-US" b="0" dirty="0"/>
              <a:t>We assess </a:t>
            </a:r>
            <a:r>
              <a:rPr lang="en-US" b="0"/>
              <a:t>the </a:t>
            </a:r>
            <a:r>
              <a:rPr lang="en-US" b="0" dirty="0"/>
              <a:t>client’s </a:t>
            </a:r>
            <a:r>
              <a:rPr lang="en-US" b="0"/>
              <a:t>needs, goals, preferences, and priorities</a:t>
            </a:r>
            <a:r>
              <a:rPr lang="en-US" b="0" dirty="0"/>
              <a:t>, and </a:t>
            </a:r>
            <a:r>
              <a:rPr lang="en-US" b="0"/>
              <a:t>plan care around what matters to </a:t>
            </a:r>
            <a:r>
              <a:rPr lang="en-US" b="0" dirty="0"/>
              <a:t>them</a:t>
            </a:r>
            <a:r>
              <a:rPr lang="en-US" b="0"/>
              <a:t>.</a:t>
            </a:r>
          </a:p>
          <a:p>
            <a:r>
              <a:rPr lang="en-US" b="0"/>
              <a:t>We inform by providing accurate MOUD education </a:t>
            </a:r>
            <a:r>
              <a:rPr lang="en-US" b="0" dirty="0"/>
              <a:t>and supporting </a:t>
            </a:r>
            <a:r>
              <a:rPr lang="en-US" b="0"/>
              <a:t>informed </a:t>
            </a:r>
            <a:r>
              <a:rPr lang="en-US" b="0" dirty="0"/>
              <a:t>choice</a:t>
            </a:r>
            <a:r>
              <a:rPr lang="en-US" b="0"/>
              <a:t>, and connect </a:t>
            </a:r>
            <a:r>
              <a:rPr lang="en-US" b="0" dirty="0"/>
              <a:t>clients </a:t>
            </a:r>
            <a:r>
              <a:rPr lang="en-US" b="0"/>
              <a:t>with services and recovery supports that fit their goals.</a:t>
            </a:r>
          </a:p>
          <a:p>
            <a:r>
              <a:rPr lang="en-US" b="0"/>
              <a:t>And we </a:t>
            </a:r>
            <a:r>
              <a:rPr lang="en-US" b="0" dirty="0"/>
              <a:t>continue to </a:t>
            </a:r>
            <a:r>
              <a:rPr lang="en-US" b="0"/>
              <a:t>engage</a:t>
            </a:r>
            <a:r>
              <a:rPr lang="en-US" b="0" dirty="0"/>
              <a:t>, recognizing that needs, </a:t>
            </a:r>
            <a:r>
              <a:rPr lang="en-US" b="0"/>
              <a:t>goals, and recovery pathways </a:t>
            </a:r>
            <a:r>
              <a:rPr lang="en-US" b="0" dirty="0"/>
              <a:t>may </a:t>
            </a:r>
            <a:r>
              <a:rPr lang="en-US" b="0"/>
              <a:t>change </a:t>
            </a:r>
            <a:r>
              <a:rPr lang="en-US" b="0" dirty="0"/>
              <a:t>over time</a:t>
            </a:r>
            <a:r>
              <a:rPr lang="en-US" b="0"/>
              <a:t>.</a:t>
            </a:r>
          </a:p>
          <a:p>
            <a:r>
              <a:rPr lang="en-US" b="0"/>
              <a:t>So</a:t>
            </a:r>
            <a:r>
              <a:rPr lang="en-US" b="0" dirty="0"/>
              <a:t> these aren’t separate ideas—they’re part </a:t>
            </a:r>
            <a:r>
              <a:rPr lang="en-US" b="0"/>
              <a:t>of putting the Fidelity Guidelines into practice</a:t>
            </a:r>
            <a:r>
              <a:rPr lang="en-US" b="0" dirty="0"/>
              <a:t> while keeping the individual at the center of care</a:t>
            </a:r>
            <a:r>
              <a:rPr lang="en-US" b="0"/>
              <a:t>.</a:t>
            </a:r>
          </a:p>
          <a:p>
            <a:endParaRPr lang="en-US" b="0"/>
          </a:p>
        </p:txBody>
      </p:sp>
      <p:sp>
        <p:nvSpPr>
          <p:cNvPr id="4" name="Slide Number Placeholder 3"/>
          <p:cNvSpPr>
            <a:spLocks noGrp="1"/>
          </p:cNvSpPr>
          <p:nvPr>
            <p:ph type="sldNum" sz="quarter" idx="5"/>
          </p:nvPr>
        </p:nvSpPr>
        <p:spPr/>
        <p:txBody>
          <a:bodyPr/>
          <a:lstStyle/>
          <a:p>
            <a:fld id="{B27DEA16-6C71-4716-8E95-DFA08013AA31}" type="slidenum">
              <a:rPr lang="en-US" smtClean="0"/>
              <a:t>10</a:t>
            </a:fld>
            <a:endParaRPr lang="en-US"/>
          </a:p>
        </p:txBody>
      </p:sp>
    </p:spTree>
    <p:extLst>
      <p:ext uri="{BB962C8B-B14F-4D97-AF65-F5344CB8AC3E}">
        <p14:creationId xmlns:p14="http://schemas.microsoft.com/office/powerpoint/2010/main" val="2849139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also connects directly </a:t>
            </a:r>
            <a:r>
              <a:rPr lang="en-US" b="0"/>
              <a:t>to </a:t>
            </a:r>
            <a:r>
              <a:rPr lang="en-US" b="0" dirty="0"/>
              <a:t>several </a:t>
            </a:r>
            <a:r>
              <a:rPr lang="en-US" b="0"/>
              <a:t>COE Guiding Principles.</a:t>
            </a:r>
            <a:endParaRPr lang="en-US" b="0" dirty="0"/>
          </a:p>
          <a:p>
            <a:r>
              <a:rPr lang="en-US" b="0" dirty="0"/>
              <a:t>COEs</a:t>
            </a:r>
            <a:r>
              <a:rPr lang="en-US" b="0"/>
              <a:t> support </a:t>
            </a:r>
            <a:r>
              <a:rPr lang="en-US" b="0" dirty="0"/>
              <a:t>expeditious </a:t>
            </a:r>
            <a:r>
              <a:rPr lang="en-US" b="0"/>
              <a:t>MOUD</a:t>
            </a:r>
            <a:r>
              <a:rPr lang="en-US" b="0" dirty="0"/>
              <a:t> induction when that’s the option a client chooses</a:t>
            </a:r>
            <a:r>
              <a:rPr lang="en-US" b="0"/>
              <a:t>, </a:t>
            </a:r>
            <a:r>
              <a:rPr lang="en-US" b="0" dirty="0"/>
              <a:t>while the hub-and-spoke model requires us </a:t>
            </a:r>
            <a:r>
              <a:rPr lang="en-US" b="0"/>
              <a:t>to know and connect </a:t>
            </a:r>
            <a:r>
              <a:rPr lang="en-US" b="0" dirty="0"/>
              <a:t>people </a:t>
            </a:r>
            <a:r>
              <a:rPr lang="en-US" b="0"/>
              <a:t>with </a:t>
            </a:r>
            <a:r>
              <a:rPr lang="en-US" b="0" dirty="0"/>
              <a:t>a range of treatment, recovery, and community supports</a:t>
            </a:r>
            <a:r>
              <a:rPr lang="en-US" b="0"/>
              <a:t>.</a:t>
            </a:r>
          </a:p>
          <a:p>
            <a:r>
              <a:rPr lang="en-US" b="0" dirty="0"/>
              <a:t>Assertive</a:t>
            </a:r>
            <a:r>
              <a:rPr lang="en-US" b="0"/>
              <a:t>, community-based care coordination </a:t>
            </a:r>
            <a:r>
              <a:rPr lang="en-US" b="0" dirty="0"/>
              <a:t>means staying connected even when someone’s </a:t>
            </a:r>
            <a:r>
              <a:rPr lang="en-US" b="0"/>
              <a:t>needs</a:t>
            </a:r>
            <a:r>
              <a:rPr lang="en-US" b="0" dirty="0"/>
              <a:t>, goals,</a:t>
            </a:r>
            <a:r>
              <a:rPr lang="en-US" b="0"/>
              <a:t> or recovery pathway changes. </a:t>
            </a:r>
            <a:r>
              <a:rPr lang="en-US" b="0" dirty="0"/>
              <a:t>And integrated </a:t>
            </a:r>
            <a:r>
              <a:rPr lang="en-US" b="0"/>
              <a:t>care</a:t>
            </a:r>
            <a:r>
              <a:rPr lang="en-US" b="0" dirty="0"/>
              <a:t> means supporting the whole person—including substance use</a:t>
            </a:r>
            <a:r>
              <a:rPr lang="en-US" b="0"/>
              <a:t>, </a:t>
            </a:r>
            <a:r>
              <a:rPr lang="en-US" b="0" dirty="0"/>
              <a:t>mental health, behavioral health, </a:t>
            </a:r>
            <a:r>
              <a:rPr lang="en-US" b="0"/>
              <a:t>and </a:t>
            </a:r>
            <a:r>
              <a:rPr lang="en-US" b="0" dirty="0"/>
              <a:t>physical health needs</a:t>
            </a:r>
            <a:r>
              <a:rPr lang="en-US" b="0"/>
              <a:t>.</a:t>
            </a:r>
          </a:p>
          <a:p>
            <a:r>
              <a:rPr lang="en-US" b="0" dirty="0"/>
              <a:t>That’s really the connection to </a:t>
            </a:r>
            <a:r>
              <a:rPr lang="en-US" b="0"/>
              <a:t>multiple pathways: we </a:t>
            </a:r>
            <a:r>
              <a:rPr lang="en-US" b="0" dirty="0"/>
              <a:t>aren’t </a:t>
            </a:r>
            <a:r>
              <a:rPr lang="en-US" b="0"/>
              <a:t>the pathway</a:t>
            </a:r>
            <a:r>
              <a:rPr lang="en-US" b="0" dirty="0"/>
              <a:t>. Our role is to </a:t>
            </a:r>
            <a:r>
              <a:rPr lang="en-US" b="0"/>
              <a:t>help people navigate the </a:t>
            </a:r>
            <a:r>
              <a:rPr lang="en-US" b="0" dirty="0"/>
              <a:t>options and supports that fit their needs </a:t>
            </a:r>
            <a:r>
              <a:rPr lang="en-US" b="0"/>
              <a:t>and </a:t>
            </a:r>
            <a:r>
              <a:rPr lang="en-US" b="0" dirty="0"/>
              <a:t>goals</a:t>
            </a:r>
            <a:r>
              <a:rPr lang="en-US" b="0"/>
              <a:t>.</a:t>
            </a:r>
            <a:r>
              <a:rPr lang="en-US" b="0" dirty="0"/>
              <a:t> </a:t>
            </a:r>
            <a:endParaRPr lang="en-US" b="0"/>
          </a:p>
          <a:p>
            <a:endParaRPr lang="en-US" b="0"/>
          </a:p>
        </p:txBody>
      </p:sp>
      <p:sp>
        <p:nvSpPr>
          <p:cNvPr id="4" name="Slide Number Placeholder 3"/>
          <p:cNvSpPr>
            <a:spLocks noGrp="1"/>
          </p:cNvSpPr>
          <p:nvPr>
            <p:ph type="sldNum" sz="quarter" idx="5"/>
          </p:nvPr>
        </p:nvSpPr>
        <p:spPr/>
        <p:txBody>
          <a:bodyPr/>
          <a:lstStyle/>
          <a:p>
            <a:fld id="{B27DEA16-6C71-4716-8E95-DFA08013AA31}" type="slidenum">
              <a:rPr lang="en-US" smtClean="0"/>
              <a:t>11</a:t>
            </a:fld>
            <a:endParaRPr lang="en-US"/>
          </a:p>
        </p:txBody>
      </p:sp>
    </p:spTree>
    <p:extLst>
      <p:ext uri="{BB962C8B-B14F-4D97-AF65-F5344CB8AC3E}">
        <p14:creationId xmlns:p14="http://schemas.microsoft.com/office/powerpoint/2010/main" val="4236775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Before we delve more into today’s material, we want to hear from you. When you hear the word recovery, what does recovery look like to you?</a:t>
            </a:r>
          </a:p>
          <a:p>
            <a:r>
              <a:rPr lang="en-US" b="0"/>
              <a:t>You can scan the QR code on the slide or go directly to the link shown on the slide. We’ll also put the link in the chat so you can access it there.</a:t>
            </a:r>
          </a:p>
          <a:p>
            <a:endParaRPr lang="en-US" b="0"/>
          </a:p>
          <a:p>
            <a:r>
              <a:rPr lang="en-US" b="0"/>
              <a:t>Take a minute and share whatever comes to mind. There really isn’t a right or wrong answer here—we’re interested in seeing the different ways people in the room think about and define recovery.</a:t>
            </a:r>
          </a:p>
          <a:p>
            <a:r>
              <a:rPr lang="en-US" b="0"/>
              <a:t>We’ll look at the responses together, and then use them to start our conversation about why recovery may look very different from one person to another.</a:t>
            </a:r>
          </a:p>
        </p:txBody>
      </p:sp>
      <p:sp>
        <p:nvSpPr>
          <p:cNvPr id="4" name="Slide Number Placeholder 3"/>
          <p:cNvSpPr>
            <a:spLocks noGrp="1"/>
          </p:cNvSpPr>
          <p:nvPr>
            <p:ph type="sldNum" sz="quarter" idx="5"/>
          </p:nvPr>
        </p:nvSpPr>
        <p:spPr/>
        <p:txBody>
          <a:bodyPr/>
          <a:lstStyle/>
          <a:p>
            <a:fld id="{B27DEA16-6C71-4716-8E95-DFA08013AA31}" type="slidenum">
              <a:rPr lang="en-US" smtClean="0"/>
              <a:t>12</a:t>
            </a:fld>
            <a:endParaRPr lang="en-US"/>
          </a:p>
        </p:txBody>
      </p:sp>
    </p:spTree>
    <p:extLst>
      <p:ext uri="{BB962C8B-B14F-4D97-AF65-F5344CB8AC3E}">
        <p14:creationId xmlns:p14="http://schemas.microsoft.com/office/powerpoint/2010/main" val="3896011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Discuss</a:t>
            </a:r>
          </a:p>
        </p:txBody>
      </p:sp>
      <p:sp>
        <p:nvSpPr>
          <p:cNvPr id="4" name="Slide Number Placeholder 3"/>
          <p:cNvSpPr>
            <a:spLocks noGrp="1"/>
          </p:cNvSpPr>
          <p:nvPr>
            <p:ph type="sldNum" sz="quarter" idx="5"/>
          </p:nvPr>
        </p:nvSpPr>
        <p:spPr/>
        <p:txBody>
          <a:bodyPr/>
          <a:lstStyle/>
          <a:p>
            <a:fld id="{B27DEA16-6C71-4716-8E95-DFA08013AA31}" type="slidenum">
              <a:rPr lang="en-US" smtClean="0"/>
              <a:t>13</a:t>
            </a:fld>
            <a:endParaRPr lang="en-US"/>
          </a:p>
        </p:txBody>
      </p:sp>
    </p:spTree>
    <p:extLst>
      <p:ext uri="{BB962C8B-B14F-4D97-AF65-F5344CB8AC3E}">
        <p14:creationId xmlns:p14="http://schemas.microsoft.com/office/powerpoint/2010/main" val="3869659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that we've connected supporting multiple pathways to the work COEs are already expected to do, I want to spend a little time on the </a:t>
            </a:r>
            <a:r>
              <a:rPr lang="en-US" b="0"/>
              <a:t>background and </a:t>
            </a:r>
            <a:r>
              <a:rPr lang="en-US"/>
              <a:t>how our understanding of recovery has evolved and why recognizing multiple pathways matters</a:t>
            </a:r>
            <a:endParaRPr lang="en-US" b="0"/>
          </a:p>
        </p:txBody>
      </p:sp>
      <p:sp>
        <p:nvSpPr>
          <p:cNvPr id="4" name="Slide Number Placeholder 3"/>
          <p:cNvSpPr>
            <a:spLocks noGrp="1"/>
          </p:cNvSpPr>
          <p:nvPr>
            <p:ph type="sldNum" sz="quarter" idx="5"/>
          </p:nvPr>
        </p:nvSpPr>
        <p:spPr/>
        <p:txBody>
          <a:bodyPr/>
          <a:lstStyle/>
          <a:p>
            <a:fld id="{B27DEA16-6C71-4716-8E95-DFA08013AA31}" type="slidenum">
              <a:rPr lang="en-US" smtClean="0"/>
              <a:t>14</a:t>
            </a:fld>
            <a:endParaRPr lang="en-US"/>
          </a:p>
        </p:txBody>
      </p:sp>
    </p:spTree>
    <p:extLst>
      <p:ext uri="{BB962C8B-B14F-4D97-AF65-F5344CB8AC3E}">
        <p14:creationId xmlns:p14="http://schemas.microsoft.com/office/powerpoint/2010/main" val="3335687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Over the last several decades, our understanding of recovery has become broader and more person-centered.</a:t>
            </a:r>
          </a:p>
          <a:p>
            <a:r>
              <a:rPr lang="en-US" b="0" dirty="0"/>
              <a:t>Early definitions focused primarily on abstinence. By the mid-2000s, recovery was increasingly understood as an ongoing process of change, not simply whether someone was using substances.</a:t>
            </a:r>
          </a:p>
          <a:p>
            <a:r>
              <a:rPr lang="en-US" b="0" dirty="0"/>
              <a:t>That expanded further to include lifestyle and citizenship, and then whole-life wellbeing—including health, home, purpose, and community.</a:t>
            </a:r>
          </a:p>
          <a:p>
            <a:r>
              <a:rPr lang="en-US" b="0" dirty="0"/>
              <a:t>In the 2010s, recovery capital brought greater attention to the personal and external resources that help sustain recovery.</a:t>
            </a:r>
          </a:p>
          <a:p>
            <a:r>
              <a:rPr lang="en-US" b="0" dirty="0"/>
              <a:t>And more recent research recognizes multiple pathways to recovery.</a:t>
            </a:r>
          </a:p>
          <a:p>
            <a:r>
              <a:rPr lang="en-US" b="0" dirty="0"/>
              <a:t>The overall shift is important: recovery has moved from a narrow focus on substance use toward a broader understanding of how a person is doing and what supports their recovery over time.</a:t>
            </a:r>
          </a:p>
        </p:txBody>
      </p:sp>
      <p:sp>
        <p:nvSpPr>
          <p:cNvPr id="4" name="Slide Number Placeholder 3"/>
          <p:cNvSpPr>
            <a:spLocks noGrp="1"/>
          </p:cNvSpPr>
          <p:nvPr>
            <p:ph type="sldNum" sz="quarter" idx="5"/>
          </p:nvPr>
        </p:nvSpPr>
        <p:spPr/>
        <p:txBody>
          <a:bodyPr/>
          <a:lstStyle/>
          <a:p>
            <a:fld id="{B27DEA16-6C71-4716-8E95-DFA08013AA31}" type="slidenum">
              <a:rPr lang="en-US" smtClean="0"/>
              <a:t>15</a:t>
            </a:fld>
            <a:endParaRPr lang="en-US"/>
          </a:p>
        </p:txBody>
      </p:sp>
    </p:spTree>
    <p:extLst>
      <p:ext uri="{BB962C8B-B14F-4D97-AF65-F5344CB8AC3E}">
        <p14:creationId xmlns:p14="http://schemas.microsoft.com/office/powerpoint/2010/main" val="2221584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As we just discussed, abstinence has deep roots in U.S. treatment and recovery, but when it’s treated as the only successful outcome, a return to use can be framed as failure—potentially increasing shame and reducing engagement.¹</a:t>
            </a:r>
          </a:p>
          <a:p>
            <a:r>
              <a:rPr lang="en-US" b="0" dirty="0"/>
              <a:t>This connects to our earlier Learning Network discussion of cultural humility: staying curious about what recovery means to each person rather than assuming one right path.²</a:t>
            </a:r>
          </a:p>
          <a:p>
            <a:r>
              <a:rPr lang="en-US" b="0" dirty="0"/>
              <a:t>Even abstinence can be defined differently, and people experience recovery through different pathways and outcomes.³</a:t>
            </a:r>
          </a:p>
          <a:p>
            <a:r>
              <a:rPr lang="en-US" b="0" dirty="0"/>
              <a:t>Abstinence can absolutely be a recovery goal, but recovery is broader than abstinence alone. It can also include improvements in health, stability, relationships, meaning, and overall quality of life.⁴</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16</a:t>
            </a:fld>
            <a:endParaRPr lang="en-US"/>
          </a:p>
        </p:txBody>
      </p:sp>
    </p:spTree>
    <p:extLst>
      <p:ext uri="{BB962C8B-B14F-4D97-AF65-F5344CB8AC3E}">
        <p14:creationId xmlns:p14="http://schemas.microsoft.com/office/powerpoint/2010/main" val="987100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Recovery-oriented care recognizes that there isn’t one “right” way to recover. People may use different supports, combine them, or change them over time.</a:t>
            </a:r>
          </a:p>
          <a:p>
            <a:r>
              <a:rPr lang="en-US" b="0" dirty="0"/>
              <a:t>Research also shows that people can achieve positive outcomes through multiple recovery pathways.¹ ²</a:t>
            </a:r>
          </a:p>
          <a:p>
            <a:r>
              <a:rPr lang="en-US" b="0" dirty="0"/>
              <a:t>For COEs, the takeaway is simple: our role isn’t to choose the pathway. It’s to normalize choice, know the options, and support people in finding what works for them—even when that changes over time.</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17</a:t>
            </a:fld>
            <a:endParaRPr lang="en-US"/>
          </a:p>
        </p:txBody>
      </p:sp>
    </p:spTree>
    <p:extLst>
      <p:ext uri="{BB962C8B-B14F-4D97-AF65-F5344CB8AC3E}">
        <p14:creationId xmlns:p14="http://schemas.microsoft.com/office/powerpoint/2010/main" val="36698452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We touched on this </a:t>
            </a:r>
            <a:r>
              <a:rPr lang="en-US" b="0" dirty="0"/>
              <a:t>already</a:t>
            </a:r>
            <a:r>
              <a:rPr lang="en-US" b="0"/>
              <a:t>, but </a:t>
            </a:r>
            <a:r>
              <a:rPr lang="en-US" b="0" dirty="0"/>
              <a:t>there are </a:t>
            </a:r>
            <a:r>
              <a:rPr lang="en-US" b="0"/>
              <a:t>two important ideas</a:t>
            </a:r>
            <a:r>
              <a:rPr lang="en-US" b="0" dirty="0"/>
              <a:t> to emphasize</a:t>
            </a:r>
            <a:r>
              <a:rPr lang="en-US" b="0"/>
              <a:t>: recovery pathways </a:t>
            </a:r>
            <a:r>
              <a:rPr lang="en-US" b="0" dirty="0"/>
              <a:t>can work together</a:t>
            </a:r>
            <a:r>
              <a:rPr lang="en-US" b="0"/>
              <a:t>, and they </a:t>
            </a:r>
            <a:r>
              <a:rPr lang="en-US" b="0" dirty="0"/>
              <a:t>can change over time</a:t>
            </a:r>
            <a:r>
              <a:rPr lang="en-US" b="0"/>
              <a:t>.</a:t>
            </a:r>
          </a:p>
          <a:p>
            <a:r>
              <a:rPr lang="en-US" b="0" dirty="0"/>
              <a:t>People don’t necessarily choose one pathway. Someone might use MOUD and 12-step support, while someone else combines treatment, peer support, and a secular mutual-aid group. Family and community supports can be part of that mix as well.</a:t>
            </a:r>
          </a:p>
          <a:p>
            <a:r>
              <a:rPr lang="en-US" b="0" dirty="0"/>
              <a:t>Different supports can meet different needs at different points in recovery.</a:t>
            </a:r>
          </a:p>
          <a:p>
            <a:r>
              <a:rPr lang="en-US" b="0" dirty="0"/>
              <a:t>So rather than asking, “Which pathway should this person choose?” the better question is, “What </a:t>
            </a:r>
            <a:r>
              <a:rPr lang="en-US" b="0"/>
              <a:t>combination of supports </a:t>
            </a:r>
            <a:r>
              <a:rPr lang="en-US" b="0" dirty="0"/>
              <a:t>works for </a:t>
            </a:r>
            <a:r>
              <a:rPr lang="en-US" b="0"/>
              <a:t>this person right now</a:t>
            </a:r>
            <a:r>
              <a:rPr lang="en-US" b="0" dirty="0"/>
              <a:t>?”</a:t>
            </a:r>
            <a:endParaRPr lang="en-US" b="0"/>
          </a:p>
          <a:p>
            <a:endParaRPr lang="en-US" b="0"/>
          </a:p>
        </p:txBody>
      </p:sp>
      <p:sp>
        <p:nvSpPr>
          <p:cNvPr id="4" name="Slide Number Placeholder 3"/>
          <p:cNvSpPr>
            <a:spLocks noGrp="1"/>
          </p:cNvSpPr>
          <p:nvPr>
            <p:ph type="sldNum" sz="quarter" idx="5"/>
          </p:nvPr>
        </p:nvSpPr>
        <p:spPr/>
        <p:txBody>
          <a:bodyPr/>
          <a:lstStyle/>
          <a:p>
            <a:fld id="{B27DEA16-6C71-4716-8E95-DFA08013AA31}" type="slidenum">
              <a:rPr lang="en-US" smtClean="0"/>
              <a:t>18</a:t>
            </a:fld>
            <a:endParaRPr lang="en-US"/>
          </a:p>
        </p:txBody>
      </p:sp>
    </p:spTree>
    <p:extLst>
      <p:ext uri="{BB962C8B-B14F-4D97-AF65-F5344CB8AC3E}">
        <p14:creationId xmlns:p14="http://schemas.microsoft.com/office/powerpoint/2010/main" val="494895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Recovery isn’t necessarily a straight line. Needs</a:t>
            </a:r>
            <a:r>
              <a:rPr lang="en-US" b="0" dirty="0"/>
              <a:t> and goals change</a:t>
            </a:r>
            <a:r>
              <a:rPr lang="en-US" b="0"/>
              <a:t>, </a:t>
            </a:r>
            <a:r>
              <a:rPr lang="en-US" b="0" dirty="0"/>
              <a:t>supports change</a:t>
            </a:r>
            <a:r>
              <a:rPr lang="en-US" b="0"/>
              <a:t>, and </a:t>
            </a:r>
            <a:r>
              <a:rPr lang="en-US" b="0" dirty="0"/>
              <a:t>recovery pathways can shift over time</a:t>
            </a:r>
            <a:r>
              <a:rPr lang="en-US" b="0"/>
              <a:t>.</a:t>
            </a:r>
          </a:p>
          <a:p>
            <a:r>
              <a:rPr lang="en-US" b="0"/>
              <a:t>Someone may rely on treatment </a:t>
            </a:r>
            <a:r>
              <a:rPr lang="en-US" b="0" dirty="0"/>
              <a:t>at one point </a:t>
            </a:r>
            <a:r>
              <a:rPr lang="en-US" b="0"/>
              <a:t>and later find more support through peers or community. They may add supports, </a:t>
            </a:r>
            <a:r>
              <a:rPr lang="en-US" b="0" dirty="0"/>
              <a:t>leave </a:t>
            </a:r>
            <a:r>
              <a:rPr lang="en-US" b="0"/>
              <a:t>others, or return to something that </a:t>
            </a:r>
            <a:r>
              <a:rPr lang="en-US" b="0" dirty="0"/>
              <a:t>worked before</a:t>
            </a:r>
            <a:r>
              <a:rPr lang="en-US" b="0"/>
              <a:t>.</a:t>
            </a:r>
          </a:p>
          <a:p>
            <a:r>
              <a:rPr lang="en-US" b="0"/>
              <a:t>The </a:t>
            </a:r>
            <a:r>
              <a:rPr lang="en-US" b="0" dirty="0"/>
              <a:t>key point </a:t>
            </a:r>
            <a:r>
              <a:rPr lang="en-US" b="0"/>
              <a:t>is that </a:t>
            </a:r>
            <a:r>
              <a:rPr lang="en-US" b="0" dirty="0"/>
              <a:t>change </a:t>
            </a:r>
            <a:r>
              <a:rPr lang="en-US" b="0"/>
              <a:t>doesn’t </a:t>
            </a:r>
            <a:r>
              <a:rPr lang="en-US" b="0" dirty="0"/>
              <a:t>equal failure</a:t>
            </a:r>
            <a:r>
              <a:rPr lang="en-US" b="0"/>
              <a:t>. It may simply mean the </a:t>
            </a:r>
            <a:r>
              <a:rPr lang="en-US" b="0" dirty="0"/>
              <a:t>person’s needs or </a:t>
            </a:r>
            <a:r>
              <a:rPr lang="en-US" b="0"/>
              <a:t>circumstances have changed.</a:t>
            </a:r>
          </a:p>
          <a:p>
            <a:r>
              <a:rPr lang="en-US" b="0"/>
              <a:t>For COEs, </a:t>
            </a:r>
            <a:r>
              <a:rPr lang="en-US" b="0" dirty="0"/>
              <a:t>our role is </a:t>
            </a:r>
            <a:r>
              <a:rPr lang="en-US" b="0"/>
              <a:t>to </a:t>
            </a:r>
            <a:r>
              <a:rPr lang="en-US" b="0" dirty="0"/>
              <a:t>reassess and support</a:t>
            </a:r>
            <a:r>
              <a:rPr lang="en-US" b="0"/>
              <a:t>: </a:t>
            </a:r>
            <a:r>
              <a:rPr lang="en-US" b="0" i="1"/>
              <a:t>What’s working now? What isn’t? Is there something else you’d like to try?</a:t>
            </a:r>
            <a:endParaRPr lang="en-US" b="0"/>
          </a:p>
          <a:p>
            <a:r>
              <a:rPr lang="en-US" b="0" dirty="0"/>
              <a:t>We </a:t>
            </a:r>
            <a:r>
              <a:rPr lang="en-US" b="0"/>
              <a:t>keep the door open and help people adjust their supports as their recovery evolves.</a:t>
            </a:r>
          </a:p>
          <a:p>
            <a:endParaRPr lang="en-US" b="0"/>
          </a:p>
        </p:txBody>
      </p:sp>
      <p:sp>
        <p:nvSpPr>
          <p:cNvPr id="4" name="Slide Number Placeholder 3"/>
          <p:cNvSpPr>
            <a:spLocks noGrp="1"/>
          </p:cNvSpPr>
          <p:nvPr>
            <p:ph type="sldNum" sz="quarter" idx="5"/>
          </p:nvPr>
        </p:nvSpPr>
        <p:spPr/>
        <p:txBody>
          <a:bodyPr/>
          <a:lstStyle/>
          <a:p>
            <a:fld id="{B27DEA16-6C71-4716-8E95-DFA08013AA31}" type="slidenum">
              <a:rPr lang="en-US" smtClean="0"/>
              <a:t>19</a:t>
            </a:fld>
            <a:endParaRPr lang="en-US"/>
          </a:p>
        </p:txBody>
      </p:sp>
    </p:spTree>
    <p:extLst>
      <p:ext uri="{BB962C8B-B14F-4D97-AF65-F5344CB8AC3E}">
        <p14:creationId xmlns:p14="http://schemas.microsoft.com/office/powerpoint/2010/main" val="3844891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With that in mind, let’s look at some of the different recovery pathways people may choose and what each can offer.</a:t>
            </a:r>
          </a:p>
          <a:p>
            <a:r>
              <a:rPr lang="en-US" b="0" dirty="0"/>
              <a:t>As we go through them, remember that these aren’t mutually exclusive. People may use several pathways at the same time or move between them as their needs and goals change.</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20</a:t>
            </a:fld>
            <a:endParaRPr lang="en-US"/>
          </a:p>
        </p:txBody>
      </p:sp>
    </p:spTree>
    <p:extLst>
      <p:ext uri="{BB962C8B-B14F-4D97-AF65-F5344CB8AC3E}">
        <p14:creationId xmlns:p14="http://schemas.microsoft.com/office/powerpoint/2010/main" val="39558756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Here </a:t>
            </a:r>
            <a:r>
              <a:rPr lang="en-US" b="0"/>
              <a:t>are the recovery pathways </a:t>
            </a:r>
            <a:r>
              <a:rPr lang="en-US" b="0" dirty="0"/>
              <a:t>we’ll </a:t>
            </a:r>
            <a:r>
              <a:rPr lang="en-US" b="0"/>
              <a:t>explore today</a:t>
            </a:r>
            <a:r>
              <a:rPr lang="en-US" b="0" dirty="0"/>
              <a:t>. This isn’t intended </a:t>
            </a:r>
            <a:r>
              <a:rPr lang="en-US" b="0"/>
              <a:t>to be </a:t>
            </a:r>
            <a:r>
              <a:rPr lang="en-US" b="0" dirty="0"/>
              <a:t>an exhaustive list</a:t>
            </a:r>
            <a:r>
              <a:rPr lang="en-US" b="0"/>
              <a:t>, </a:t>
            </a:r>
            <a:r>
              <a:rPr lang="en-US" b="0" dirty="0"/>
              <a:t>but it gives us a framework for looking </a:t>
            </a:r>
            <a:r>
              <a:rPr lang="en-US" b="0"/>
              <a:t>at </a:t>
            </a:r>
            <a:r>
              <a:rPr lang="en-US" b="0" dirty="0"/>
              <a:t>some of </a:t>
            </a:r>
            <a:r>
              <a:rPr lang="en-US" b="0"/>
              <a:t>the </a:t>
            </a:r>
            <a:r>
              <a:rPr lang="en-US" b="0" dirty="0"/>
              <a:t>more common approaches</a:t>
            </a:r>
            <a:r>
              <a:rPr lang="en-US" b="0"/>
              <a:t>.</a:t>
            </a:r>
          </a:p>
          <a:p>
            <a:r>
              <a:rPr lang="en-US" b="0" dirty="0"/>
              <a:t>For each, we’ll look at what it offers</a:t>
            </a:r>
            <a:r>
              <a:rPr lang="en-US" b="0"/>
              <a:t>, </a:t>
            </a:r>
            <a:r>
              <a:rPr lang="en-US" b="0" dirty="0"/>
              <a:t>what the research tells us</a:t>
            </a:r>
            <a:r>
              <a:rPr lang="en-US" b="0"/>
              <a:t>, and </a:t>
            </a:r>
            <a:r>
              <a:rPr lang="en-US" b="0" dirty="0"/>
              <a:t>some considerations for individual fit</a:t>
            </a:r>
            <a:r>
              <a:rPr lang="en-US" b="0"/>
              <a:t>.</a:t>
            </a:r>
          </a:p>
          <a:p>
            <a:r>
              <a:rPr lang="en-US" b="0" dirty="0"/>
              <a:t>And as </a:t>
            </a:r>
            <a:r>
              <a:rPr lang="en-US" b="0"/>
              <a:t>we </a:t>
            </a:r>
            <a:r>
              <a:rPr lang="en-US" b="0" dirty="0"/>
              <a:t>go</a:t>
            </a:r>
            <a:r>
              <a:rPr lang="en-US" b="0"/>
              <a:t>, please bring </a:t>
            </a:r>
            <a:r>
              <a:rPr lang="en-US" b="0" dirty="0"/>
              <a:t>your experience </a:t>
            </a:r>
            <a:r>
              <a:rPr lang="en-US" b="0"/>
              <a:t>into the discussion</a:t>
            </a:r>
            <a:r>
              <a:rPr lang="en-US" b="0" dirty="0"/>
              <a:t>—particularly if there are pathways or perspectives </a:t>
            </a:r>
            <a:r>
              <a:rPr lang="en-US" b="0"/>
              <a:t>you </a:t>
            </a:r>
            <a:r>
              <a:rPr lang="en-US" b="0" dirty="0"/>
              <a:t>think are missing</a:t>
            </a:r>
            <a:r>
              <a:rPr lang="en-US" b="0"/>
              <a:t>.</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21</a:t>
            </a:fld>
            <a:endParaRPr lang="en-US"/>
          </a:p>
        </p:txBody>
      </p:sp>
    </p:spTree>
    <p:extLst>
      <p:ext uri="{BB962C8B-B14F-4D97-AF65-F5344CB8AC3E}">
        <p14:creationId xmlns:p14="http://schemas.microsoft.com/office/powerpoint/2010/main" val="39552489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We’ll start with 12-step mutual aid, which has a strong evidence base.</a:t>
            </a:r>
          </a:p>
          <a:p>
            <a:r>
              <a:rPr lang="en-US" b="0" dirty="0"/>
              <a:t>Research has found higher abstinence rates and outcomes comparable to other established treatments, as well as reductions in substance use and related problems.¹ ² Studies across different 12-step fellowships have also found positive recovery outcomes.³</a:t>
            </a:r>
          </a:p>
          <a:p>
            <a:r>
              <a:rPr lang="en-US" b="0" dirty="0"/>
              <a:t>Engagement appears to matter—greater involvement, such as sponsorship and active participation, is associated with better outcomes.⁴</a:t>
            </a:r>
          </a:p>
          <a:p>
            <a:r>
              <a:rPr lang="en-US" b="0" dirty="0"/>
              <a:t>And particularly relevant for COEs, **12-step participation has also been associated with opioid abstinence among people receiving MOUD.**⁵</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22</a:t>
            </a:fld>
            <a:endParaRPr lang="en-US"/>
          </a:p>
        </p:txBody>
      </p:sp>
    </p:spTree>
    <p:extLst>
      <p:ext uri="{BB962C8B-B14F-4D97-AF65-F5344CB8AC3E}">
        <p14:creationId xmlns:p14="http://schemas.microsoft.com/office/powerpoint/2010/main" val="103231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So, what does 12-step mutual aid look like in practice?</a:t>
            </a:r>
          </a:p>
          <a:p>
            <a:r>
              <a:rPr lang="en-US" b="0" dirty="0"/>
              <a:t>The Twelve Steps focus on personal and spiritual growth and include the concept of a Higher Power, which individuals may define differently. Meetings, sponsorship, service, peer accountability, and community are also central elements.</a:t>
            </a:r>
          </a:p>
          <a:p>
            <a:r>
              <a:rPr lang="en-US" b="0" dirty="0"/>
              <a:t>There is generally an emphasis on abstinence. And particularly relevant for COEs, views on MOUD can vary by fellowship and even by individual group, which is important to consider when helping clients find a good fit.</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23</a:t>
            </a:fld>
            <a:endParaRPr lang="en-US"/>
          </a:p>
        </p:txBody>
      </p:sp>
    </p:spTree>
    <p:extLst>
      <p:ext uri="{BB962C8B-B14F-4D97-AF65-F5344CB8AC3E}">
        <p14:creationId xmlns:p14="http://schemas.microsoft.com/office/powerpoint/2010/main" val="36876434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For each pathway, we’ll highlight some considerations for fit. These aren’t rules or recommendations—the research doesn’t tell us that a particular pathway is best for a particular type of person. These considerations also reflect input from experts and people familiar with these pathways, and we welcome your experience as we go.</a:t>
            </a:r>
          </a:p>
          <a:p>
            <a:r>
              <a:rPr lang="en-US" b="0" dirty="0"/>
              <a:t>For 12-step groups, fit may include comfort with Higher Power language, as well as a preference for structure, clear norms, and frequent connection.</a:t>
            </a:r>
          </a:p>
          <a:p>
            <a:r>
              <a:rPr lang="en-US" b="0" dirty="0"/>
              <a:t>Potential challenges can include religious trauma, experiences related to marginalized identities, or concerns about how a particular group views MOUD.</a:t>
            </a:r>
          </a:p>
          <a:p>
            <a:r>
              <a:rPr lang="en-US" b="0" dirty="0"/>
              <a:t>For COEs, the goal is to help clients find meetings where they feel welcomed and supported, including groups that are inclusive, trauma-sensitive, and MOUD-friendly.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24</a:t>
            </a:fld>
            <a:endParaRPr lang="en-US"/>
          </a:p>
        </p:txBody>
      </p:sp>
    </p:spTree>
    <p:extLst>
      <p:ext uri="{BB962C8B-B14F-4D97-AF65-F5344CB8AC3E}">
        <p14:creationId xmlns:p14="http://schemas.microsoft.com/office/powerpoint/2010/main" val="24245476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Secular mutual aid, such as SMART Recovery, offers peer support without requiring a religious or spiritual framework. These groups often use practical, skills-based approaches, including tools drawn from CBT and REBT.</a:t>
            </a:r>
          </a:p>
          <a:p>
            <a:r>
              <a:rPr lang="en-US" b="0" dirty="0"/>
              <a:t>Some also address a broader range of compulsive behaviors, rather than substance use alone.</a:t>
            </a:r>
          </a:p>
          <a:p>
            <a:r>
              <a:rPr lang="en-US" b="0" dirty="0"/>
              <a:t>The research base is smaller than it is for 12-step mutual aid, but findings are encouraging. Studies have found reductions in substance use, and comparisons suggest secular groups such as SMART Recovery can have outcomes comparable to traditional mutual-aid approaches when people are engaged.¹⁻²</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25</a:t>
            </a:fld>
            <a:endParaRPr lang="en-US"/>
          </a:p>
        </p:txBody>
      </p:sp>
    </p:spTree>
    <p:extLst>
      <p:ext uri="{BB962C8B-B14F-4D97-AF65-F5344CB8AC3E}">
        <p14:creationId xmlns:p14="http://schemas.microsoft.com/office/powerpoint/2010/main" val="28330982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Secular mutual-aid groups tend to be practical and skills-focused, using cognitive-behavioral and motivational tools to manage urges, solve problems, and support behavior change.</a:t>
            </a:r>
          </a:p>
          <a:p>
            <a:r>
              <a:rPr lang="en-US" b="0" dirty="0"/>
              <a:t>There’s a strong emphasis on self-empowerment and confidence in one’s ability to change.</a:t>
            </a:r>
          </a:p>
          <a:p>
            <a:r>
              <a:rPr lang="en-US" b="0" dirty="0"/>
              <a:t>Meetings are generally discussion-based, providing peer support and shared learning without a formal sponsorship structure.</a:t>
            </a:r>
          </a:p>
          <a:p>
            <a:endParaRPr lang="en-US" b="1" dirty="0"/>
          </a:p>
        </p:txBody>
      </p:sp>
      <p:sp>
        <p:nvSpPr>
          <p:cNvPr id="4" name="Slide Number Placeholder 3"/>
          <p:cNvSpPr>
            <a:spLocks noGrp="1"/>
          </p:cNvSpPr>
          <p:nvPr>
            <p:ph type="sldNum" sz="quarter" idx="5"/>
          </p:nvPr>
        </p:nvSpPr>
        <p:spPr/>
        <p:txBody>
          <a:bodyPr/>
          <a:lstStyle/>
          <a:p>
            <a:fld id="{B27DEA16-6C71-4716-8E95-DFA08013AA31}" type="slidenum">
              <a:rPr lang="en-US" smtClean="0"/>
              <a:t>26</a:t>
            </a:fld>
            <a:endParaRPr lang="en-US"/>
          </a:p>
        </p:txBody>
      </p:sp>
    </p:spTree>
    <p:extLst>
      <p:ext uri="{BB962C8B-B14F-4D97-AF65-F5344CB8AC3E}">
        <p14:creationId xmlns:p14="http://schemas.microsoft.com/office/powerpoint/2010/main" val="6453155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For secular mutual aid, fit may include people who want peer support but don’t connect with God or Higher Power language, or who prefer a more structured, skills-based approach.</a:t>
            </a:r>
          </a:p>
          <a:p>
            <a:r>
              <a:rPr lang="en-US" b="0" dirty="0"/>
              <a:t>It may also offer an alternative for people who haven’t felt comfortable or accepted in traditional 12-step spaces.</a:t>
            </a:r>
          </a:p>
          <a:p>
            <a:r>
              <a:rPr lang="en-US" b="0" dirty="0"/>
              <a:t>Availability can be a limitation, particularly in some communities, although online meetings can expand access.</a:t>
            </a:r>
          </a:p>
        </p:txBody>
      </p:sp>
      <p:sp>
        <p:nvSpPr>
          <p:cNvPr id="4" name="Slide Number Placeholder 3"/>
          <p:cNvSpPr>
            <a:spLocks noGrp="1"/>
          </p:cNvSpPr>
          <p:nvPr>
            <p:ph type="sldNum" sz="quarter" idx="5"/>
          </p:nvPr>
        </p:nvSpPr>
        <p:spPr/>
        <p:txBody>
          <a:bodyPr/>
          <a:lstStyle/>
          <a:p>
            <a:fld id="{B27DEA16-6C71-4716-8E95-DFA08013AA31}" type="slidenum">
              <a:rPr lang="en-US" smtClean="0"/>
              <a:t>27</a:t>
            </a:fld>
            <a:endParaRPr lang="en-US"/>
          </a:p>
        </p:txBody>
      </p:sp>
    </p:spTree>
    <p:extLst>
      <p:ext uri="{BB962C8B-B14F-4D97-AF65-F5344CB8AC3E}">
        <p14:creationId xmlns:p14="http://schemas.microsoft.com/office/powerpoint/2010/main" val="24504518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Faith and spirituality can be a recovery pathway in their own right. For some people, recovery may be grounded in a religious tradition, faith community, spiritual practice, or broader sense of meaning and purpose.</a:t>
            </a:r>
          </a:p>
          <a:p>
            <a:r>
              <a:rPr lang="en-US" b="0" dirty="0"/>
              <a:t>Research has associated greater </a:t>
            </a:r>
            <a:r>
              <a:rPr lang="en-US" b="0"/>
              <a:t>religious or spiritual involvement with lower risk of harmful substance use and positive </a:t>
            </a:r>
            <a:r>
              <a:rPr lang="en-US" b="0" dirty="0"/>
              <a:t>recovery </a:t>
            </a:r>
            <a:r>
              <a:rPr lang="en-US" b="0"/>
              <a:t>outcomes, although much of the intervention research </a:t>
            </a:r>
            <a:r>
              <a:rPr lang="en-US" b="0" dirty="0"/>
              <a:t>overlaps with </a:t>
            </a:r>
            <a:r>
              <a:rPr lang="en-US" b="0"/>
              <a:t>12-step approaches.</a:t>
            </a:r>
          </a:p>
          <a:p>
            <a:r>
              <a:rPr lang="en-US" b="0"/>
              <a:t>One </a:t>
            </a:r>
            <a:r>
              <a:rPr lang="en-US" b="0" dirty="0"/>
              <a:t>important </a:t>
            </a:r>
            <a:r>
              <a:rPr lang="en-US" b="0"/>
              <a:t>consideration for COEs is that some faith-affiliated treatment programs are less likely to offer MOUD. So </a:t>
            </a:r>
            <a:r>
              <a:rPr lang="en-US" b="0" dirty="0"/>
              <a:t>when </a:t>
            </a:r>
            <a:r>
              <a:rPr lang="en-US" b="0"/>
              <a:t>faith is important </a:t>
            </a:r>
            <a:r>
              <a:rPr lang="en-US" b="0" dirty="0"/>
              <a:t>to someone’s </a:t>
            </a:r>
            <a:r>
              <a:rPr lang="en-US" b="0"/>
              <a:t>recovery, we want to support that while also </a:t>
            </a:r>
            <a:r>
              <a:rPr lang="en-US" b="0" dirty="0"/>
              <a:t>ensuring </a:t>
            </a:r>
            <a:r>
              <a:rPr lang="en-US" b="0"/>
              <a:t>they have access to the </a:t>
            </a:r>
            <a:r>
              <a:rPr lang="en-US" b="0" dirty="0"/>
              <a:t>full range of </a:t>
            </a:r>
            <a:r>
              <a:rPr lang="en-US" b="0"/>
              <a:t>treatment and recovery options they choose.</a:t>
            </a:r>
          </a:p>
          <a:p>
            <a:endParaRPr lang="en-US" b="0"/>
          </a:p>
        </p:txBody>
      </p:sp>
      <p:sp>
        <p:nvSpPr>
          <p:cNvPr id="4" name="Slide Number Placeholder 3"/>
          <p:cNvSpPr>
            <a:spLocks noGrp="1"/>
          </p:cNvSpPr>
          <p:nvPr>
            <p:ph type="sldNum" sz="quarter" idx="5"/>
          </p:nvPr>
        </p:nvSpPr>
        <p:spPr/>
        <p:txBody>
          <a:bodyPr/>
          <a:lstStyle/>
          <a:p>
            <a:fld id="{B27DEA16-6C71-4716-8E95-DFA08013AA31}" type="slidenum">
              <a:rPr lang="en-US" smtClean="0"/>
              <a:t>28</a:t>
            </a:fld>
            <a:endParaRPr lang="en-US"/>
          </a:p>
        </p:txBody>
      </p:sp>
    </p:spTree>
    <p:extLst>
      <p:ext uri="{BB962C8B-B14F-4D97-AF65-F5344CB8AC3E}">
        <p14:creationId xmlns:p14="http://schemas.microsoft.com/office/powerpoint/2010/main" val="3391692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core of this pathway is intentionally incorporating a person’s faith into their recovery. That might include prayer, worship, sacred texts, or spiritual growth.</a:t>
            </a:r>
          </a:p>
          <a:p>
            <a:r>
              <a:rPr lang="en-US" b="0" dirty="0"/>
              <a:t>There’s also an important community component. Faith communities can offer connection, mentoring, peer support, and a sense of belonging.</a:t>
            </a:r>
          </a:p>
          <a:p>
            <a:r>
              <a:rPr lang="en-US" b="0" dirty="0"/>
              <a:t>What that looks like will vary across individuals and faith traditions. The key is that faith is something the person chooses to draw on as a source of strength and support.</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29</a:t>
            </a:fld>
            <a:endParaRPr lang="en-US"/>
          </a:p>
        </p:txBody>
      </p:sp>
    </p:spTree>
    <p:extLst>
      <p:ext uri="{BB962C8B-B14F-4D97-AF65-F5344CB8AC3E}">
        <p14:creationId xmlns:p14="http://schemas.microsoft.com/office/powerpoint/2010/main" val="22090986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Faith-based recovery may be a good fit when faith is already meaningful to the person and they want it incorporated into their recovery. Faith communities can offer connection, accountability, meaning, and belonging.</a:t>
            </a:r>
          </a:p>
          <a:p>
            <a:r>
              <a:rPr lang="en-US" b="0" dirty="0"/>
              <a:t>At the same time, religious trauma or other negative experiences with religion may make this pathway uncomfortable for some people. We also shouldn’t assume faith is part of someone’s recovery simply because they identify with a particular religion.</a:t>
            </a:r>
          </a:p>
          <a:p>
            <a:r>
              <a:rPr lang="en-US" b="0" dirty="0"/>
              <a:t>For COEs, it’s important to consider whether a community is affirming of the person’s identity, supportive of their choices, and MOUD-friendly when applicable.</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30</a:t>
            </a:fld>
            <a:endParaRPr lang="en-US"/>
          </a:p>
        </p:txBody>
      </p:sp>
    </p:spTree>
    <p:extLst>
      <p:ext uri="{BB962C8B-B14F-4D97-AF65-F5344CB8AC3E}">
        <p14:creationId xmlns:p14="http://schemas.microsoft.com/office/powerpoint/2010/main" val="25523994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There’s </a:t>
            </a:r>
            <a:r>
              <a:rPr lang="en-US" b="0" dirty="0"/>
              <a:t>strong </a:t>
            </a:r>
            <a:r>
              <a:rPr lang="en-US" b="0"/>
              <a:t>evidence that professional substance use treatment </a:t>
            </a:r>
            <a:r>
              <a:rPr lang="en-US" b="0" dirty="0"/>
              <a:t>is effective</a:t>
            </a:r>
            <a:r>
              <a:rPr lang="en-US" b="0"/>
              <a:t>. Compared with little or no treatment, </a:t>
            </a:r>
            <a:r>
              <a:rPr lang="en-US" b="0" dirty="0"/>
              <a:t>it’s associated with </a:t>
            </a:r>
            <a:r>
              <a:rPr lang="en-US" b="0"/>
              <a:t>better substance use outcomes and reductions in criminal activity.¹</a:t>
            </a:r>
          </a:p>
          <a:p>
            <a:r>
              <a:rPr lang="en-US" b="0" dirty="0"/>
              <a:t>Clinical </a:t>
            </a:r>
            <a:r>
              <a:rPr lang="en-US" b="0"/>
              <a:t>treatment can include a range of evidence-based approaches</a:t>
            </a:r>
            <a:r>
              <a:rPr lang="en-US" b="0" dirty="0"/>
              <a:t>, including </a:t>
            </a:r>
            <a:r>
              <a:rPr lang="en-US" b="0"/>
              <a:t>CBT, motivational approaches, contingency management, </a:t>
            </a:r>
            <a:r>
              <a:rPr lang="en-US" b="0" dirty="0"/>
              <a:t>and </a:t>
            </a:r>
            <a:r>
              <a:rPr lang="en-US" b="0"/>
              <a:t>medications, </a:t>
            </a:r>
            <a:r>
              <a:rPr lang="en-US" b="0" dirty="0"/>
              <a:t>often in combination</a:t>
            </a:r>
            <a:r>
              <a:rPr lang="en-US" b="0"/>
              <a:t>.</a:t>
            </a:r>
            <a:r>
              <a:rPr lang="en-US" b="0" dirty="0"/>
              <a:t> </a:t>
            </a:r>
            <a:r>
              <a:rPr lang="en-US" b="0"/>
              <a:t>CBT</a:t>
            </a:r>
            <a:r>
              <a:rPr lang="en-US" b="0" dirty="0"/>
              <a:t>, for</a:t>
            </a:r>
            <a:r>
              <a:rPr lang="en-US" b="0"/>
              <a:t> example</a:t>
            </a:r>
            <a:r>
              <a:rPr lang="en-US" b="0" dirty="0"/>
              <a:t>,</a:t>
            </a:r>
            <a:r>
              <a:rPr lang="en-US" b="0"/>
              <a:t> has evidence across alcohol and other </a:t>
            </a:r>
            <a:r>
              <a:rPr lang="en-US" b="0" dirty="0"/>
              <a:t>substance </a:t>
            </a:r>
            <a:r>
              <a:rPr lang="en-US" b="0"/>
              <a:t>use disorders, </a:t>
            </a:r>
            <a:r>
              <a:rPr lang="en-US" b="0" dirty="0"/>
              <a:t>with </a:t>
            </a:r>
            <a:r>
              <a:rPr lang="en-US" b="0"/>
              <a:t>skills </a:t>
            </a:r>
            <a:r>
              <a:rPr lang="en-US" b="0" dirty="0"/>
              <a:t>that </a:t>
            </a:r>
            <a:r>
              <a:rPr lang="en-US" b="0"/>
              <a:t>can </a:t>
            </a:r>
            <a:r>
              <a:rPr lang="en-US" b="0" dirty="0"/>
              <a:t>remain useful beyond </a:t>
            </a:r>
            <a:r>
              <a:rPr lang="en-US" b="0"/>
              <a:t>treatment.²</a:t>
            </a:r>
          </a:p>
          <a:p>
            <a:r>
              <a:rPr lang="en-US" b="0" dirty="0"/>
              <a:t>It’s </a:t>
            </a:r>
            <a:r>
              <a:rPr lang="en-US" b="0"/>
              <a:t>also important to distinguish treatment from recovery. </a:t>
            </a:r>
            <a:r>
              <a:rPr lang="en-US" b="0" dirty="0"/>
              <a:t>Treatment </a:t>
            </a:r>
            <a:r>
              <a:rPr lang="en-US" b="0"/>
              <a:t>may </a:t>
            </a:r>
            <a:r>
              <a:rPr lang="en-US" b="0" dirty="0"/>
              <a:t>occur </a:t>
            </a:r>
            <a:r>
              <a:rPr lang="en-US" b="0"/>
              <a:t>for a defined period, while recovery continues</a:t>
            </a:r>
            <a:r>
              <a:rPr lang="en-US" b="0" dirty="0"/>
              <a:t> beyond that episode</a:t>
            </a:r>
            <a:r>
              <a:rPr lang="en-US" b="0"/>
              <a:t>.</a:t>
            </a:r>
          </a:p>
          <a:p>
            <a:r>
              <a:rPr lang="en-US" b="0"/>
              <a:t>So clinical treatment </a:t>
            </a:r>
            <a:r>
              <a:rPr lang="en-US" b="0" dirty="0"/>
              <a:t>can be </a:t>
            </a:r>
            <a:r>
              <a:rPr lang="en-US" b="0"/>
              <a:t>an important </a:t>
            </a:r>
            <a:r>
              <a:rPr lang="en-US" b="0" dirty="0"/>
              <a:t>part of recovery</a:t>
            </a:r>
            <a:r>
              <a:rPr lang="en-US" b="0"/>
              <a:t>, </a:t>
            </a:r>
            <a:r>
              <a:rPr lang="en-US" b="0" dirty="0"/>
              <a:t>without needing </a:t>
            </a:r>
            <a:r>
              <a:rPr lang="en-US" b="0"/>
              <a:t>to </a:t>
            </a:r>
            <a:r>
              <a:rPr lang="en-US" b="0" dirty="0"/>
              <a:t>represent </a:t>
            </a:r>
            <a:r>
              <a:rPr lang="en-US" b="0"/>
              <a:t>the </a:t>
            </a:r>
            <a:r>
              <a:rPr lang="en-US" b="0" dirty="0"/>
              <a:t>entirety </a:t>
            </a:r>
            <a:r>
              <a:rPr lang="en-US" b="0"/>
              <a:t>of </a:t>
            </a:r>
            <a:r>
              <a:rPr lang="en-US" b="0" dirty="0"/>
              <a:t>someone’s </a:t>
            </a:r>
            <a:r>
              <a:rPr lang="en-US" b="0"/>
              <a:t>recovery</a:t>
            </a:r>
            <a:r>
              <a:rPr lang="en-US" b="0" dirty="0"/>
              <a:t>.</a:t>
            </a:r>
            <a:endParaRPr lang="en-US" b="0"/>
          </a:p>
          <a:p>
            <a:endParaRPr lang="en-US" b="0"/>
          </a:p>
        </p:txBody>
      </p:sp>
      <p:sp>
        <p:nvSpPr>
          <p:cNvPr id="4" name="Slide Number Placeholder 3"/>
          <p:cNvSpPr>
            <a:spLocks noGrp="1"/>
          </p:cNvSpPr>
          <p:nvPr>
            <p:ph type="sldNum" sz="quarter" idx="5"/>
          </p:nvPr>
        </p:nvSpPr>
        <p:spPr/>
        <p:txBody>
          <a:bodyPr/>
          <a:lstStyle/>
          <a:p>
            <a:fld id="{B27DEA16-6C71-4716-8E95-DFA08013AA31}" type="slidenum">
              <a:rPr lang="en-US" smtClean="0"/>
              <a:t>31</a:t>
            </a:fld>
            <a:endParaRPr lang="en-US"/>
          </a:p>
        </p:txBody>
      </p:sp>
    </p:spTree>
    <p:extLst>
      <p:ext uri="{BB962C8B-B14F-4D97-AF65-F5344CB8AC3E}">
        <p14:creationId xmlns:p14="http://schemas.microsoft.com/office/powerpoint/2010/main" val="24265394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Clinical treatment starts with a comprehensive assessment of the whole person—including substance use, medical, mental health, and social needs.</a:t>
            </a:r>
          </a:p>
          <a:p>
            <a:r>
              <a:rPr lang="en-US" b="0" dirty="0"/>
              <a:t>From there, treatment is individualized and matched to the appropriate level of care, using evidence-based approaches based on the person’s needs.</a:t>
            </a:r>
          </a:p>
          <a:p>
            <a:r>
              <a:rPr lang="en-US" b="0" dirty="0"/>
              <a:t>And because those needs can change, ongoing reassessment allows the treatment plan and level of care to change with them.</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32</a:t>
            </a:fld>
            <a:endParaRPr lang="en-US"/>
          </a:p>
        </p:txBody>
      </p:sp>
    </p:spTree>
    <p:extLst>
      <p:ext uri="{BB962C8B-B14F-4D97-AF65-F5344CB8AC3E}">
        <p14:creationId xmlns:p14="http://schemas.microsoft.com/office/powerpoint/2010/main" val="3097945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Clinical treatment may be particularly important for people with higher-severity substance use, co-occurring health conditions, pregnancy, or other significant risks, as well as those who may benefit from greater structure and coordination.</a:t>
            </a:r>
          </a:p>
          <a:p>
            <a:r>
              <a:rPr lang="en-US" b="0" dirty="0"/>
              <a:t>But more treatment isn’t automatically better treatment. The goal is to match the level and intensity of care to the individual’s needs and ability to engage.</a:t>
            </a:r>
          </a:p>
          <a:p>
            <a:r>
              <a:rPr lang="en-US" b="0" dirty="0"/>
              <a:t>Fit also includes </a:t>
            </a:r>
            <a:r>
              <a:rPr lang="en-US" b="0"/>
              <a:t>practical </a:t>
            </a:r>
            <a:r>
              <a:rPr lang="en-US" b="0" dirty="0"/>
              <a:t>realities</a:t>
            </a:r>
            <a:r>
              <a:rPr lang="en-US" b="0"/>
              <a:t>. Insurance, transportation, location, work or caregiving responsibilities, and waitlists can all affect access.</a:t>
            </a:r>
            <a:endParaRPr lang="en-US" b="0" dirty="0"/>
          </a:p>
          <a:p>
            <a:r>
              <a:rPr lang="en-US" b="0"/>
              <a:t>So </a:t>
            </a:r>
            <a:r>
              <a:rPr lang="en-US" b="0" dirty="0"/>
              <a:t>we’re considering </a:t>
            </a:r>
            <a:r>
              <a:rPr lang="en-US" b="0"/>
              <a:t>both what’s clinically appropriate and what the person is willing and able to participate in.</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33</a:t>
            </a:fld>
            <a:endParaRPr lang="en-US"/>
          </a:p>
        </p:txBody>
      </p:sp>
    </p:spTree>
    <p:extLst>
      <p:ext uri="{BB962C8B-B14F-4D97-AF65-F5344CB8AC3E}">
        <p14:creationId xmlns:p14="http://schemas.microsoft.com/office/powerpoint/2010/main" val="4660583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With </a:t>
            </a:r>
            <a:r>
              <a:rPr lang="en-US" b="0"/>
              <a:t>medication-assisted recovery, </a:t>
            </a:r>
            <a:r>
              <a:rPr lang="en-US" b="0" dirty="0"/>
              <a:t>there’s </a:t>
            </a:r>
            <a:r>
              <a:rPr lang="en-US" b="0"/>
              <a:t>an important distinction</a:t>
            </a:r>
            <a:r>
              <a:rPr lang="en-US" b="0" dirty="0"/>
              <a:t>: </a:t>
            </a:r>
            <a:r>
              <a:rPr lang="en-US" b="0"/>
              <a:t>MOUD is </a:t>
            </a:r>
            <a:r>
              <a:rPr lang="en-US" b="0" dirty="0"/>
              <a:t>a </a:t>
            </a:r>
            <a:r>
              <a:rPr lang="en-US" b="0"/>
              <a:t>treatment</a:t>
            </a:r>
            <a:r>
              <a:rPr lang="en-US" b="0" dirty="0"/>
              <a:t> in its own right</a:t>
            </a:r>
            <a:r>
              <a:rPr lang="en-US" b="0"/>
              <a:t>; medication-assisted recovery is how some people may describe their recovery pathway.</a:t>
            </a:r>
            <a:endParaRPr lang="en-US" b="0" dirty="0"/>
          </a:p>
          <a:p>
            <a:r>
              <a:rPr lang="en-US" b="0" dirty="0"/>
              <a:t>For some,</a:t>
            </a:r>
            <a:r>
              <a:rPr lang="en-US" b="0"/>
              <a:t> methadone, buprenorphine, or naltrexone </a:t>
            </a:r>
            <a:r>
              <a:rPr lang="en-US" b="0" dirty="0"/>
              <a:t>may be </a:t>
            </a:r>
            <a:r>
              <a:rPr lang="en-US" b="0"/>
              <a:t>an ongoing part of </a:t>
            </a:r>
            <a:r>
              <a:rPr lang="en-US" b="0" dirty="0"/>
              <a:t>building </a:t>
            </a:r>
            <a:r>
              <a:rPr lang="en-US" b="0"/>
              <a:t>stability, health, relationships, and a meaningful life.</a:t>
            </a:r>
          </a:p>
          <a:p>
            <a:r>
              <a:rPr lang="en-US" b="0" dirty="0"/>
              <a:t>The </a:t>
            </a:r>
            <a:r>
              <a:rPr lang="en-US" b="0"/>
              <a:t>evidence for </a:t>
            </a:r>
            <a:r>
              <a:rPr lang="en-US" b="0" dirty="0"/>
              <a:t>MOUD </a:t>
            </a:r>
            <a:r>
              <a:rPr lang="en-US" b="0"/>
              <a:t>is strong. </a:t>
            </a:r>
            <a:r>
              <a:rPr lang="en-US" b="0" dirty="0"/>
              <a:t>Methadone and </a:t>
            </a:r>
            <a:r>
              <a:rPr lang="en-US" b="0"/>
              <a:t>buprenorphine </a:t>
            </a:r>
            <a:r>
              <a:rPr lang="en-US" b="0" dirty="0"/>
              <a:t>have been </a:t>
            </a:r>
            <a:r>
              <a:rPr lang="en-US" b="0"/>
              <a:t>associated with lower mortality </a:t>
            </a:r>
            <a:r>
              <a:rPr lang="en-US" b="0" dirty="0"/>
              <a:t>following opioid overdose</a:t>
            </a:r>
            <a:r>
              <a:rPr lang="en-US" b="0"/>
              <a:t>.¹ </a:t>
            </a:r>
            <a:r>
              <a:rPr lang="en-US" b="0" dirty="0"/>
              <a:t>Research </a:t>
            </a:r>
            <a:r>
              <a:rPr lang="en-US" b="0"/>
              <a:t>in correctional settings </a:t>
            </a:r>
            <a:r>
              <a:rPr lang="en-US" b="0" dirty="0"/>
              <a:t>has also found </a:t>
            </a:r>
            <a:r>
              <a:rPr lang="en-US" b="0"/>
              <a:t>MOUD </a:t>
            </a:r>
            <a:r>
              <a:rPr lang="en-US" b="0" dirty="0"/>
              <a:t>associated with **better </a:t>
            </a:r>
            <a:r>
              <a:rPr lang="en-US" b="0"/>
              <a:t>treatment </a:t>
            </a:r>
            <a:r>
              <a:rPr lang="en-US" b="0" dirty="0"/>
              <a:t>retention </a:t>
            </a:r>
            <a:r>
              <a:rPr lang="en-US" b="0"/>
              <a:t>after release and lower risks of overdose, death, and reincarceration</a:t>
            </a:r>
            <a:r>
              <a:rPr lang="en-US" b="0" dirty="0"/>
              <a:t>.**</a:t>
            </a:r>
            <a:r>
              <a:rPr lang="en-US" b="0"/>
              <a:t>²</a:t>
            </a:r>
          </a:p>
          <a:p>
            <a:r>
              <a:rPr lang="en-US" b="0" dirty="0"/>
              <a:t>For </a:t>
            </a:r>
            <a:r>
              <a:rPr lang="en-US" b="0"/>
              <a:t>some people, medication isn’t something they need to eventually “get off” to consider themselves in recovery. It may be </a:t>
            </a:r>
            <a:r>
              <a:rPr lang="en-US" b="0" dirty="0"/>
              <a:t>an ongoing part </a:t>
            </a:r>
            <a:r>
              <a:rPr lang="en-US" b="0"/>
              <a:t>of </a:t>
            </a:r>
            <a:r>
              <a:rPr lang="en-US" b="0" dirty="0"/>
              <a:t>what supports </a:t>
            </a:r>
            <a:r>
              <a:rPr lang="en-US" b="0"/>
              <a:t>their recovery.</a:t>
            </a:r>
          </a:p>
          <a:p>
            <a:endParaRPr lang="en-US" b="0"/>
          </a:p>
        </p:txBody>
      </p:sp>
      <p:sp>
        <p:nvSpPr>
          <p:cNvPr id="4" name="Slide Number Placeholder 3"/>
          <p:cNvSpPr>
            <a:spLocks noGrp="1"/>
          </p:cNvSpPr>
          <p:nvPr>
            <p:ph type="sldNum" sz="quarter" idx="5"/>
          </p:nvPr>
        </p:nvSpPr>
        <p:spPr/>
        <p:txBody>
          <a:bodyPr/>
          <a:lstStyle/>
          <a:p>
            <a:fld id="{B27DEA16-6C71-4716-8E95-DFA08013AA31}" type="slidenum">
              <a:rPr lang="en-US" smtClean="0"/>
              <a:t>34</a:t>
            </a:fld>
            <a:endParaRPr lang="en-US"/>
          </a:p>
        </p:txBody>
      </p:sp>
    </p:spTree>
    <p:extLst>
      <p:ext uri="{BB962C8B-B14F-4D97-AF65-F5344CB8AC3E}">
        <p14:creationId xmlns:p14="http://schemas.microsoft.com/office/powerpoint/2010/main" val="34634951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Medication-assisted </a:t>
            </a:r>
            <a:r>
              <a:rPr lang="en-US" b="0"/>
              <a:t>recovery </a:t>
            </a:r>
            <a:r>
              <a:rPr lang="en-US" b="0" dirty="0"/>
              <a:t>uses MOUD as an ongoing tool to support </a:t>
            </a:r>
            <a:r>
              <a:rPr lang="en-US" b="0"/>
              <a:t>recovery. For OUD, that can include methadone, buprenorphine, or extended-release naltrexone.¹</a:t>
            </a:r>
          </a:p>
          <a:p>
            <a:r>
              <a:rPr lang="en-US" b="0" dirty="0"/>
              <a:t>Other supports—such as </a:t>
            </a:r>
            <a:r>
              <a:rPr lang="en-US" b="0"/>
              <a:t>counseling, peer support, care management, family support, or help </a:t>
            </a:r>
            <a:r>
              <a:rPr lang="en-US" b="0" dirty="0"/>
              <a:t>with </a:t>
            </a:r>
            <a:r>
              <a:rPr lang="en-US" b="0"/>
              <a:t>social needs</a:t>
            </a:r>
            <a:r>
              <a:rPr lang="en-US" b="0" dirty="0"/>
              <a:t>—can </a:t>
            </a:r>
            <a:r>
              <a:rPr lang="en-US" b="0"/>
              <a:t>be </a:t>
            </a:r>
            <a:r>
              <a:rPr lang="en-US" b="0" dirty="0"/>
              <a:t>added based on the individual’s needs and preferences, </a:t>
            </a:r>
            <a:r>
              <a:rPr lang="en-US" b="0"/>
              <a:t>rather than </a:t>
            </a:r>
            <a:r>
              <a:rPr lang="en-US" b="0" dirty="0"/>
              <a:t>requiring </a:t>
            </a:r>
            <a:r>
              <a:rPr lang="en-US" b="0"/>
              <a:t>the same package of services</a:t>
            </a:r>
            <a:r>
              <a:rPr lang="en-US" b="0" dirty="0"/>
              <a:t> for everyone</a:t>
            </a:r>
            <a:r>
              <a:rPr lang="en-US" b="0"/>
              <a:t>.¹⁻²</a:t>
            </a:r>
          </a:p>
          <a:p>
            <a:r>
              <a:rPr lang="en-US" b="0" dirty="0"/>
              <a:t>Another </a:t>
            </a:r>
            <a:r>
              <a:rPr lang="en-US" b="0"/>
              <a:t>important </a:t>
            </a:r>
            <a:r>
              <a:rPr lang="en-US" b="0" dirty="0"/>
              <a:t>element is duration</a:t>
            </a:r>
            <a:r>
              <a:rPr lang="en-US" b="0"/>
              <a:t>. </a:t>
            </a:r>
            <a:r>
              <a:rPr lang="en-US" b="0" dirty="0"/>
              <a:t>There is no </a:t>
            </a:r>
            <a:r>
              <a:rPr lang="en-US" b="0"/>
              <a:t>arbitrary </a:t>
            </a:r>
            <a:r>
              <a:rPr lang="en-US" b="0" dirty="0"/>
              <a:t>recommended </a:t>
            </a:r>
            <a:r>
              <a:rPr lang="en-US" b="0"/>
              <a:t>time limit</a:t>
            </a:r>
            <a:r>
              <a:rPr lang="en-US" b="0" dirty="0"/>
              <a:t> for methadone or buprenorphine</a:t>
            </a:r>
            <a:r>
              <a:rPr lang="en-US" b="0"/>
              <a:t>, and MOUD can be used </a:t>
            </a:r>
            <a:r>
              <a:rPr lang="en-US" b="0" dirty="0"/>
              <a:t>long-term</a:t>
            </a:r>
            <a:r>
              <a:rPr lang="en-US" b="0"/>
              <a:t>.</a:t>
            </a:r>
            <a:r>
              <a:rPr lang="en-US" b="0" dirty="0"/>
              <a:t>¹⁻² Duration should be guided by</a:t>
            </a:r>
            <a:r>
              <a:rPr lang="en-US" b="0"/>
              <a:t> the </a:t>
            </a:r>
            <a:r>
              <a:rPr lang="en-US" b="0" dirty="0"/>
              <a:t>person’s </a:t>
            </a:r>
            <a:r>
              <a:rPr lang="en-US" b="0"/>
              <a:t>health, goals, </a:t>
            </a:r>
            <a:r>
              <a:rPr lang="en-US" b="0" dirty="0"/>
              <a:t>preferences, </a:t>
            </a:r>
            <a:r>
              <a:rPr lang="en-US" b="0"/>
              <a:t>and </a:t>
            </a:r>
            <a:r>
              <a:rPr lang="en-US" b="0" dirty="0"/>
              <a:t>clinical needs</a:t>
            </a:r>
            <a:r>
              <a:rPr lang="en-US" b="0"/>
              <a:t>.</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35</a:t>
            </a:fld>
            <a:endParaRPr lang="en-US"/>
          </a:p>
        </p:txBody>
      </p:sp>
    </p:spTree>
    <p:extLst>
      <p:ext uri="{BB962C8B-B14F-4D97-AF65-F5344CB8AC3E}">
        <p14:creationId xmlns:p14="http://schemas.microsoft.com/office/powerpoint/2010/main" val="21320332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Medication is particularly important for people with moderate-to-severe OUD or increased overdose risk, but the specific approach should be individualized.</a:t>
            </a:r>
          </a:p>
          <a:p>
            <a:r>
              <a:rPr lang="en-US" b="0" dirty="0"/>
              <a:t>Shared decision-making can include which medication fits, daily versus longer-acting options, treatment setting, and the person’s previous treatment experiences. ASAM emphasizes making these decisions collaboratively with the patient.</a:t>
            </a:r>
          </a:p>
          <a:p>
            <a:r>
              <a:rPr lang="en-US" b="0" dirty="0"/>
              <a:t>We also need to recognize stigma around medication-assisted recovery. People may encounter messages from family, providers, courts, or recovery communities that medication means they aren’t “really” in recovery.</a:t>
            </a:r>
          </a:p>
          <a:p>
            <a:r>
              <a:rPr lang="en-US" b="0" dirty="0"/>
              <a:t>For COEs, an important role is countering that stigma with accurate information and supporting the person’s informed treatment choices.</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36</a:t>
            </a:fld>
            <a:endParaRPr lang="en-US"/>
          </a:p>
        </p:txBody>
      </p:sp>
    </p:spTree>
    <p:extLst>
      <p:ext uri="{BB962C8B-B14F-4D97-AF65-F5344CB8AC3E}">
        <p14:creationId xmlns:p14="http://schemas.microsoft.com/office/powerpoint/2010/main" val="25897735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Self-directed, or natural, recovery is important to include because many people resolve substance use problems without formal treatment or mutual-aid involvement. This has been documented in research for decades.¹</a:t>
            </a:r>
          </a:p>
          <a:p>
            <a:r>
              <a:rPr lang="en-US" b="0" dirty="0"/>
              <a:t>That doesn’t necessarily mean recovering entirely alone. People may change their relationships, routines, environment, or identity and draw on informal supports like family, friends, work, or spirituality. Broader life circumstances and recovery resources can also play an important role.²</a:t>
            </a:r>
          </a:p>
          <a:p>
            <a:r>
              <a:rPr lang="en-US" b="0" dirty="0"/>
              <a:t>At the same time, we shouldn’t assume everyone can—or should—recover without formal support. Research suggests people in natural recovery often have lower substance-use severity and fewer barriers than those who access treatment.²</a:t>
            </a:r>
          </a:p>
          <a:p>
            <a:r>
              <a:rPr lang="en-US" b="0" dirty="0"/>
              <a:t>For COEs, the key is to recognize self-directed recovery as a legitimate pathway without assuming it means someone doesn’t need—or may never want—additional support.</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37</a:t>
            </a:fld>
            <a:endParaRPr lang="en-US"/>
          </a:p>
        </p:txBody>
      </p:sp>
    </p:spTree>
    <p:extLst>
      <p:ext uri="{BB962C8B-B14F-4D97-AF65-F5344CB8AC3E}">
        <p14:creationId xmlns:p14="http://schemas.microsoft.com/office/powerpoint/2010/main" val="2593641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defining feature of self-directed recovery is that change happens primarily outside formal treatment or organized mutual aid. It’s often self-initiated and may begin with a turning point or recognition that substance use no longer fits the life the person wants.¹</a:t>
            </a:r>
          </a:p>
          <a:p>
            <a:r>
              <a:rPr lang="en-US" b="0" dirty="0"/>
              <a:t>People may still draw on relationships, family, work, spirituality, hobbies, or changes in their environment.² So “self-directed” doesn’t mean unsupported—it means formal services aren’t identified as the primary driver of recovery.</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38</a:t>
            </a:fld>
            <a:endParaRPr lang="en-US"/>
          </a:p>
        </p:txBody>
      </p:sp>
    </p:spTree>
    <p:extLst>
      <p:ext uri="{BB962C8B-B14F-4D97-AF65-F5344CB8AC3E}">
        <p14:creationId xmlns:p14="http://schemas.microsoft.com/office/powerpoint/2010/main" val="17608906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pathway may resonate with people who value independence and don’t feel they need formal treatment. In the 2024 study, not believing treatment was necessary was one of the most common reasons participants gave for not entering it.</a:t>
            </a:r>
          </a:p>
          <a:p>
            <a:r>
              <a:rPr lang="en-US" b="0" dirty="0"/>
              <a:t>At the same time, severity, life circumstances, and available resources matter, so self-directed recovery won’t fit everyone.</a:t>
            </a:r>
          </a:p>
          <a:p>
            <a:r>
              <a:rPr lang="en-US" b="0" dirty="0"/>
              <a:t>For COEs, the important piece is how we respond when someone says, </a:t>
            </a:r>
            <a:r>
              <a:rPr lang="en-US" b="0" i="1" dirty="0"/>
              <a:t>“I’m doing this on my own.”</a:t>
            </a:r>
            <a:r>
              <a:rPr lang="en-US" b="0" dirty="0"/>
              <a:t> We can recognize what’s already working, explore the strengths and supports they’re drawing on, and make sure they know other options remain available if they want them.</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39</a:t>
            </a:fld>
            <a:endParaRPr lang="en-US"/>
          </a:p>
        </p:txBody>
      </p:sp>
    </p:spTree>
    <p:extLst>
      <p:ext uri="{BB962C8B-B14F-4D97-AF65-F5344CB8AC3E}">
        <p14:creationId xmlns:p14="http://schemas.microsoft.com/office/powerpoint/2010/main" val="8568357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With culturally based recovery, we’re talking about more than making treatment culturally responsive. For some people, culture itself is part of the recovery pathway—including identity, community, traditions, language, spirituality, and cultural practices.</a:t>
            </a:r>
          </a:p>
          <a:p>
            <a:r>
              <a:rPr lang="en-US" b="0" dirty="0"/>
              <a:t>Research with Indigenous populations has found benefits across physical, emotional, mental, and spiritual wellness, with many studies also reporting reductions in substance-use problems.¹ This reflects a holistic understanding of wellness that connects mind, body, spirit, culture, language, and community.</a:t>
            </a:r>
          </a:p>
          <a:p>
            <a:r>
              <a:rPr lang="en-US" b="0" dirty="0"/>
              <a:t>Research also supports culturally adapted treatment approaches, with studies showing improvements in substance use and related outcomes.² ³</a:t>
            </a:r>
          </a:p>
          <a:p>
            <a:r>
              <a:rPr lang="en-US" b="0" dirty="0"/>
              <a:t>For COEs, the important point is that culture may be central to how someone understands both healing and recovery, rather than simply something we consider alongside treatment.</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40</a:t>
            </a:fld>
            <a:endParaRPr lang="en-US"/>
          </a:p>
        </p:txBody>
      </p:sp>
    </p:spTree>
    <p:extLst>
      <p:ext uri="{BB962C8B-B14F-4D97-AF65-F5344CB8AC3E}">
        <p14:creationId xmlns:p14="http://schemas.microsoft.com/office/powerpoint/2010/main" val="4029694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Culturally based </a:t>
            </a:r>
            <a:r>
              <a:rPr lang="en-US" b="0" dirty="0"/>
              <a:t>recovery </a:t>
            </a:r>
            <a:r>
              <a:rPr lang="en-US" b="0"/>
              <a:t>may intentionally strengthen connections to cultural identity, community, language, spirituality, and traditional knowledge.¹</a:t>
            </a:r>
          </a:p>
          <a:p>
            <a:r>
              <a:rPr lang="en-US" b="0" dirty="0"/>
              <a:t>The specific practices will </a:t>
            </a:r>
            <a:r>
              <a:rPr lang="en-US" b="0"/>
              <a:t>vary </a:t>
            </a:r>
            <a:r>
              <a:rPr lang="en-US" b="0" dirty="0"/>
              <a:t>by community</a:t>
            </a:r>
            <a:r>
              <a:rPr lang="en-US" b="0"/>
              <a:t>. Indigenous </a:t>
            </a:r>
            <a:r>
              <a:rPr lang="en-US" b="0" dirty="0"/>
              <a:t>approaches</a:t>
            </a:r>
            <a:r>
              <a:rPr lang="en-US" b="0"/>
              <a:t>, for example, </a:t>
            </a:r>
            <a:r>
              <a:rPr lang="en-US" b="0" dirty="0"/>
              <a:t>may include </a:t>
            </a:r>
            <a:r>
              <a:rPr lang="en-US" b="0"/>
              <a:t>talking circles, </a:t>
            </a:r>
            <a:r>
              <a:rPr lang="en-US" b="0" dirty="0"/>
              <a:t>traditional </a:t>
            </a:r>
            <a:r>
              <a:rPr lang="en-US" b="0"/>
              <a:t>ceremonies, drumming, prayer, and </a:t>
            </a:r>
            <a:r>
              <a:rPr lang="en-US" b="0" dirty="0"/>
              <a:t>cultural teachings</a:t>
            </a:r>
            <a:r>
              <a:rPr lang="en-US" b="0"/>
              <a:t>.¹⁻² </a:t>
            </a:r>
            <a:r>
              <a:rPr lang="en-US" b="0" dirty="0"/>
              <a:t>Importantly, these </a:t>
            </a:r>
            <a:r>
              <a:rPr lang="en-US" b="0"/>
              <a:t>practices should be </a:t>
            </a:r>
            <a:r>
              <a:rPr lang="en-US" b="0" dirty="0"/>
              <a:t>community-led and </a:t>
            </a:r>
            <a:r>
              <a:rPr lang="en-US" b="0"/>
              <a:t>guided by people </a:t>
            </a:r>
            <a:r>
              <a:rPr lang="en-US" b="0" dirty="0"/>
              <a:t>with </a:t>
            </a:r>
            <a:r>
              <a:rPr lang="en-US" b="0"/>
              <a:t>appropriate cultural knowledge and authority.</a:t>
            </a:r>
          </a:p>
          <a:p>
            <a:r>
              <a:rPr lang="en-US" b="0" dirty="0"/>
              <a:t>The approach is often </a:t>
            </a:r>
            <a:r>
              <a:rPr lang="en-US" b="0"/>
              <a:t>holistic</a:t>
            </a:r>
            <a:r>
              <a:rPr lang="en-US" b="0" dirty="0"/>
              <a:t>, addressing </a:t>
            </a:r>
            <a:r>
              <a:rPr lang="en-US" b="0"/>
              <a:t>physical, mental, emotional, spiritual, family, and community wellness</a:t>
            </a:r>
            <a:r>
              <a:rPr lang="en-US" b="0" dirty="0"/>
              <a:t>—not substance use alone</a:t>
            </a:r>
            <a:r>
              <a:rPr lang="en-US" b="0"/>
              <a:t>.¹</a:t>
            </a:r>
          </a:p>
          <a:p>
            <a:endParaRPr lang="en-US" b="0"/>
          </a:p>
        </p:txBody>
      </p:sp>
      <p:sp>
        <p:nvSpPr>
          <p:cNvPr id="4" name="Slide Number Placeholder 3"/>
          <p:cNvSpPr>
            <a:spLocks noGrp="1"/>
          </p:cNvSpPr>
          <p:nvPr>
            <p:ph type="sldNum" sz="quarter" idx="5"/>
          </p:nvPr>
        </p:nvSpPr>
        <p:spPr/>
        <p:txBody>
          <a:bodyPr/>
          <a:lstStyle/>
          <a:p>
            <a:fld id="{B27DEA16-6C71-4716-8E95-DFA08013AA31}" type="slidenum">
              <a:rPr lang="en-US" smtClean="0"/>
              <a:t>41</a:t>
            </a:fld>
            <a:endParaRPr lang="en-US"/>
          </a:p>
        </p:txBody>
      </p:sp>
    </p:spTree>
    <p:extLst>
      <p:ext uri="{BB962C8B-B14F-4D97-AF65-F5344CB8AC3E}">
        <p14:creationId xmlns:p14="http://schemas.microsoft.com/office/powerpoint/2010/main" val="5154359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Culturally </a:t>
            </a:r>
            <a:r>
              <a:rPr lang="en-US" b="0"/>
              <a:t>based recovery may be </a:t>
            </a:r>
            <a:r>
              <a:rPr lang="en-US" b="0" dirty="0"/>
              <a:t>particularly </a:t>
            </a:r>
            <a:r>
              <a:rPr lang="en-US" b="0"/>
              <a:t>meaningful </a:t>
            </a:r>
            <a:r>
              <a:rPr lang="en-US" b="0" dirty="0"/>
              <a:t>when </a:t>
            </a:r>
            <a:r>
              <a:rPr lang="en-US" b="0"/>
              <a:t>culture and community </a:t>
            </a:r>
            <a:r>
              <a:rPr lang="en-US" b="0" dirty="0"/>
              <a:t>are important to how someone understands </a:t>
            </a:r>
            <a:r>
              <a:rPr lang="en-US" b="0"/>
              <a:t>wellness, </a:t>
            </a:r>
            <a:r>
              <a:rPr lang="en-US" b="0" dirty="0"/>
              <a:t>including for people whose experiences have been shaped by </a:t>
            </a:r>
            <a:r>
              <a:rPr lang="en-US" b="0"/>
              <a:t>historical trauma, racism, or cultural loss.</a:t>
            </a:r>
          </a:p>
          <a:p>
            <a:r>
              <a:rPr lang="en-US" b="0"/>
              <a:t>But </a:t>
            </a:r>
            <a:r>
              <a:rPr lang="en-US" b="0" dirty="0"/>
              <a:t>identity alone doesn’t tell us what </a:t>
            </a:r>
            <a:r>
              <a:rPr lang="en-US" b="0"/>
              <a:t>someone wants. Cultural humility means asking what culture means to that person and what role</a:t>
            </a:r>
            <a:r>
              <a:rPr lang="en-US" b="0" dirty="0"/>
              <a:t>, if any,</a:t>
            </a:r>
            <a:r>
              <a:rPr lang="en-US" b="0"/>
              <a:t> they want it to play in their recovery</a:t>
            </a:r>
            <a:r>
              <a:rPr lang="en-US" b="0" dirty="0"/>
              <a:t>.</a:t>
            </a:r>
            <a:endParaRPr lang="en-US" b="0"/>
          </a:p>
          <a:p>
            <a:r>
              <a:rPr lang="en-US" b="0"/>
              <a:t>For COEs, our role may be to build relationships with </a:t>
            </a:r>
            <a:r>
              <a:rPr lang="en-US" b="0" dirty="0"/>
              <a:t>trusted </a:t>
            </a:r>
            <a:r>
              <a:rPr lang="en-US" b="0"/>
              <a:t>cultural and community resources and help clients access </a:t>
            </a:r>
            <a:r>
              <a:rPr lang="en-US" b="0" dirty="0"/>
              <a:t>them</a:t>
            </a:r>
            <a:r>
              <a:rPr lang="en-US" b="0"/>
              <a:t>—not to recreate cultural practices ourselves.</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42</a:t>
            </a:fld>
            <a:endParaRPr lang="en-US"/>
          </a:p>
        </p:txBody>
      </p:sp>
    </p:spTree>
    <p:extLst>
      <p:ext uri="{BB962C8B-B14F-4D97-AF65-F5344CB8AC3E}">
        <p14:creationId xmlns:p14="http://schemas.microsoft.com/office/powerpoint/2010/main" val="17080683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43</a:t>
            </a:fld>
            <a:endParaRPr lang="en-US"/>
          </a:p>
        </p:txBody>
      </p:sp>
    </p:spTree>
    <p:extLst>
      <p:ext uri="{BB962C8B-B14F-4D97-AF65-F5344CB8AC3E}">
        <p14:creationId xmlns:p14="http://schemas.microsoft.com/office/powerpoint/2010/main" val="41076359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We've looked at a number of different recovery pathways, but we don't want to leave this section thinking about them as separate boxes.</a:t>
            </a:r>
          </a:p>
          <a:p>
            <a:r>
              <a:rPr lang="en-US" b="0"/>
              <a:t>As we've discussed, people may combine pathways, and that combination may change over time. Someone might use MOUD and mutual aid, professional treatment and faith, peer support and self-directed recovery—or several of these at once.</a:t>
            </a:r>
          </a:p>
          <a:p>
            <a:r>
              <a:rPr lang="en-US" b="0"/>
              <a:t>So before we move on, I'd like to hear from you. What combinations have you seen work well for the people you serve?</a:t>
            </a:r>
          </a:p>
          <a:p>
            <a:r>
              <a:rPr lang="en-US" b="0"/>
              <a:t>And think about </a:t>
            </a:r>
            <a:r>
              <a:rPr lang="en-US" b="0" i="1"/>
              <a:t>why</a:t>
            </a:r>
            <a:r>
              <a:rPr lang="en-US" b="0"/>
              <a:t> they worked together. Did one provide clinical support while another provided connection? Did one address substance use while another helped someone develop purpose, community, or recovery capital?</a:t>
            </a:r>
          </a:p>
          <a:p>
            <a:r>
              <a:rPr lang="en-US" b="0"/>
              <a:t>There isn't a combination we're looking for as the 'right' answer. The point is to think about how different pathways can complement one another around the needs and goals of the individual.</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46</a:t>
            </a:fld>
            <a:endParaRPr lang="en-US"/>
          </a:p>
        </p:txBody>
      </p:sp>
    </p:spTree>
    <p:extLst>
      <p:ext uri="{BB962C8B-B14F-4D97-AF65-F5344CB8AC3E}">
        <p14:creationId xmlns:p14="http://schemas.microsoft.com/office/powerpoint/2010/main" val="21657989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We've spent time looking at the different pathways people may use in recovery. So the next question is: How do we actually have that conversation with a client?</a:t>
            </a:r>
          </a:p>
          <a:p>
            <a:r>
              <a:rPr lang="en-US" b="0"/>
              <a:t>This is where motivational interviewing fits really well.</a:t>
            </a:r>
          </a:p>
          <a:p>
            <a:endParaRPr lang="en-US" b="0"/>
          </a:p>
          <a:p>
            <a:r>
              <a:rPr lang="en-US" b="0"/>
              <a:t>We have had multiple MI </a:t>
            </a:r>
            <a:r>
              <a:rPr lang="en-US" b="0" err="1"/>
              <a:t>traings</a:t>
            </a:r>
            <a:r>
              <a:rPr lang="en-US" b="0"/>
              <a:t> and the links for the last one can be found in the chat. </a:t>
            </a:r>
            <a:r>
              <a:rPr lang="en-US">
                <a:hlinkClick r:id="rId3"/>
              </a:rPr>
              <a:t>Tomorrow's HealthCare - Motivational Interviewing Refresher July 3, 2024</a:t>
            </a:r>
            <a:endParaRPr lang="en-US" b="0"/>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47</a:t>
            </a:fld>
            <a:endParaRPr lang="en-US"/>
          </a:p>
        </p:txBody>
      </p:sp>
    </p:spTree>
    <p:extLst>
      <p:ext uri="{BB962C8B-B14F-4D97-AF65-F5344CB8AC3E}">
        <p14:creationId xmlns:p14="http://schemas.microsoft.com/office/powerpoint/2010/main" val="37897394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don't have to figure out which pathway is best for someone. Instead, we can explore what recovery means to them, what they're hoping to accomplish, what they've tried before, and what they're open to now.</a:t>
            </a:r>
          </a:p>
          <a:p>
            <a:r>
              <a:rPr lang="en-US"/>
              <a:t>Our expertise is important—we know about treatment and recovery options. But the client brings expertise too. They know their own experiences, values, priorities, and what feels realistic in their life.</a:t>
            </a:r>
          </a:p>
          <a:p>
            <a:r>
              <a:rPr lang="en-US"/>
              <a:t>So the goal is to bring those two kinds of expertise together and help the person make an informed choice.</a:t>
            </a:r>
          </a:p>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48</a:t>
            </a:fld>
            <a:endParaRPr lang="en-US"/>
          </a:p>
        </p:txBody>
      </p:sp>
    </p:spTree>
    <p:extLst>
      <p:ext uri="{BB962C8B-B14F-4D97-AF65-F5344CB8AC3E}">
        <p14:creationId xmlns:p14="http://schemas.microsoft.com/office/powerpoint/2010/main" val="4045007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One MI strategy that's especially useful when we're talking about recovery pathways is Elicit–Provide–Elicit.</a:t>
            </a:r>
          </a:p>
          <a:p>
            <a:r>
              <a:rPr lang="en-US" b="0" i="0"/>
              <a:t>First, elicit. Before we start explaining options, find out what the person already knows and what they're interested in.</a:t>
            </a:r>
          </a:p>
          <a:p>
            <a:r>
              <a:rPr lang="en-US" b="0" i="0"/>
              <a:t>Then provide. Ask permission and offer accurate information in manageable amounts. This might be information about MOUD, different mutual-aid options, professional treatment, peer supports, or another pathway they haven't considered.</a:t>
            </a:r>
          </a:p>
          <a:p>
            <a:r>
              <a:rPr lang="en-US" b="0" i="0"/>
              <a:t>Then elicit again. Instead of telling them what that information means for them, ask: What do you make of that? How does that sound to you?</a:t>
            </a:r>
          </a:p>
          <a:p>
            <a:r>
              <a:rPr lang="en-US" b="0" i="0"/>
              <a:t>That last step is important. We're providing the information, but we're giving the decision back to the client.”</a:t>
            </a:r>
          </a:p>
          <a:p>
            <a:endParaRPr lang="en-US" b="0" i="0"/>
          </a:p>
        </p:txBody>
      </p:sp>
      <p:sp>
        <p:nvSpPr>
          <p:cNvPr id="4" name="Slide Number Placeholder 3"/>
          <p:cNvSpPr>
            <a:spLocks noGrp="1"/>
          </p:cNvSpPr>
          <p:nvPr>
            <p:ph type="sldNum" sz="quarter" idx="5"/>
          </p:nvPr>
        </p:nvSpPr>
        <p:spPr/>
        <p:txBody>
          <a:bodyPr/>
          <a:lstStyle/>
          <a:p>
            <a:fld id="{B27DEA16-6C71-4716-8E95-DFA08013AA31}" type="slidenum">
              <a:rPr lang="en-US" smtClean="0"/>
              <a:t>49</a:t>
            </a:fld>
            <a:endParaRPr lang="en-US"/>
          </a:p>
        </p:txBody>
      </p:sp>
    </p:spTree>
    <p:extLst>
      <p:ext uri="{BB962C8B-B14F-4D97-AF65-F5344CB8AC3E}">
        <p14:creationId xmlns:p14="http://schemas.microsoft.com/office/powerpoint/2010/main" val="37734488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These don't need to be complicated conversations. Sometimes it's really about changing the questions we ask.</a:t>
            </a:r>
          </a:p>
          <a:p>
            <a:r>
              <a:rPr lang="en-US" b="0" i="0"/>
              <a:t>Instead of starting with Here's what I think you should do, we start with curiosity.</a:t>
            </a:r>
          </a:p>
          <a:p>
            <a:r>
              <a:rPr lang="en-US" b="0" i="0"/>
              <a:t>And notice the phrase ‘right now.’ We've already talked about the fact that recovery pathways can evolve. We're not asking someone to choose a pathway for the rest of their life. We're helping them identify what fits their needs and goals at this point in their recovery.</a:t>
            </a:r>
          </a:p>
          <a:p>
            <a:r>
              <a:rPr lang="en-US" b="0" i="0"/>
              <a:t>And if something doesn't work, we can come back to the conversation. Choosing one pathway doesn't close the door to the others.”</a:t>
            </a:r>
          </a:p>
          <a:p>
            <a:endParaRPr lang="en-US" b="0" i="0"/>
          </a:p>
        </p:txBody>
      </p:sp>
      <p:sp>
        <p:nvSpPr>
          <p:cNvPr id="4" name="Slide Number Placeholder 3"/>
          <p:cNvSpPr>
            <a:spLocks noGrp="1"/>
          </p:cNvSpPr>
          <p:nvPr>
            <p:ph type="sldNum" sz="quarter" idx="5"/>
          </p:nvPr>
        </p:nvSpPr>
        <p:spPr/>
        <p:txBody>
          <a:bodyPr/>
          <a:lstStyle/>
          <a:p>
            <a:fld id="{B27DEA16-6C71-4716-8E95-DFA08013AA31}" type="slidenum">
              <a:rPr lang="en-US" smtClean="0"/>
              <a:t>50</a:t>
            </a:fld>
            <a:endParaRPr lang="en-US"/>
          </a:p>
        </p:txBody>
      </p:sp>
    </p:spTree>
    <p:extLst>
      <p:ext uri="{BB962C8B-B14F-4D97-AF65-F5344CB8AC3E}">
        <p14:creationId xmlns:p14="http://schemas.microsoft.com/office/powerpoint/2010/main" val="16885107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Now that we’ve looked at the different pathways people may use—and how those pathways can overlap—the next question is: How do we make sure our organizations are actually set up to support that choice? That brings us to the organizational considerations.</a:t>
            </a:r>
          </a:p>
        </p:txBody>
      </p:sp>
      <p:sp>
        <p:nvSpPr>
          <p:cNvPr id="4" name="Slide Number Placeholder 3"/>
          <p:cNvSpPr>
            <a:spLocks noGrp="1"/>
          </p:cNvSpPr>
          <p:nvPr>
            <p:ph type="sldNum" sz="quarter" idx="5"/>
          </p:nvPr>
        </p:nvSpPr>
        <p:spPr/>
        <p:txBody>
          <a:bodyPr/>
          <a:lstStyle/>
          <a:p>
            <a:fld id="{B27DEA16-6C71-4716-8E95-DFA08013AA31}" type="slidenum">
              <a:rPr lang="en-US" smtClean="0"/>
              <a:t>51</a:t>
            </a:fld>
            <a:endParaRPr lang="en-US"/>
          </a:p>
        </p:txBody>
      </p:sp>
    </p:spTree>
    <p:extLst>
      <p:ext uri="{BB962C8B-B14F-4D97-AF65-F5344CB8AC3E}">
        <p14:creationId xmlns:p14="http://schemas.microsoft.com/office/powerpoint/2010/main" val="40541877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At </a:t>
            </a:r>
            <a:r>
              <a:rPr lang="en-US" b="0"/>
              <a:t>the </a:t>
            </a:r>
            <a:r>
              <a:rPr lang="en-US" b="0" dirty="0"/>
              <a:t>organizational level</a:t>
            </a:r>
            <a:r>
              <a:rPr lang="en-US" b="0"/>
              <a:t>, </a:t>
            </a:r>
            <a:r>
              <a:rPr lang="en-US" b="0" dirty="0"/>
              <a:t>supporting multiple pathways starts with </a:t>
            </a:r>
            <a:r>
              <a:rPr lang="en-US" b="0"/>
              <a:t>who is on our team and </a:t>
            </a:r>
            <a:r>
              <a:rPr lang="en-US" b="0" dirty="0"/>
              <a:t>the </a:t>
            </a:r>
            <a:r>
              <a:rPr lang="en-US" b="0"/>
              <a:t>perspectives they bring. If </a:t>
            </a:r>
            <a:r>
              <a:rPr lang="en-US" b="0" dirty="0"/>
              <a:t>staff are familiar </a:t>
            </a:r>
            <a:r>
              <a:rPr lang="en-US" b="0"/>
              <a:t>with</a:t>
            </a:r>
            <a:r>
              <a:rPr lang="en-US" b="0" dirty="0"/>
              <a:t> </a:t>
            </a:r>
            <a:r>
              <a:rPr lang="en-US" b="0"/>
              <a:t>or strongly </a:t>
            </a:r>
            <a:r>
              <a:rPr lang="en-US" b="0" dirty="0"/>
              <a:t>connected to </a:t>
            </a:r>
            <a:r>
              <a:rPr lang="en-US" b="0"/>
              <a:t>only one pathway, that can unintentionally </a:t>
            </a:r>
            <a:r>
              <a:rPr lang="en-US" b="0" dirty="0"/>
              <a:t>influence </a:t>
            </a:r>
            <a:r>
              <a:rPr lang="en-US" b="0"/>
              <a:t>the options </a:t>
            </a:r>
            <a:r>
              <a:rPr lang="en-US" b="0" dirty="0"/>
              <a:t>presented </a:t>
            </a:r>
            <a:r>
              <a:rPr lang="en-US" b="0"/>
              <a:t>to clients.</a:t>
            </a:r>
          </a:p>
          <a:p>
            <a:r>
              <a:rPr lang="en-US" b="0" dirty="0"/>
              <a:t>That doesn’t </a:t>
            </a:r>
            <a:r>
              <a:rPr lang="en-US" b="0"/>
              <a:t>mean representing every pathway</a:t>
            </a:r>
            <a:r>
              <a:rPr lang="en-US" b="0" dirty="0"/>
              <a:t> on staff</a:t>
            </a:r>
            <a:r>
              <a:rPr lang="en-US" b="0"/>
              <a:t>. </a:t>
            </a:r>
            <a:r>
              <a:rPr lang="en-US" b="0" dirty="0"/>
              <a:t>It means ensuring staff recognize </a:t>
            </a:r>
            <a:r>
              <a:rPr lang="en-US" b="0"/>
              <a:t>that their own recovery experience or philosophy </a:t>
            </a:r>
            <a:r>
              <a:rPr lang="en-US" b="0" dirty="0"/>
              <a:t>may not be </a:t>
            </a:r>
            <a:r>
              <a:rPr lang="en-US" b="0"/>
              <a:t>the right </a:t>
            </a:r>
            <a:r>
              <a:rPr lang="en-US" b="0" dirty="0"/>
              <a:t>fit </a:t>
            </a:r>
            <a:r>
              <a:rPr lang="en-US" b="0"/>
              <a:t>for </a:t>
            </a:r>
            <a:r>
              <a:rPr lang="en-US" b="0" dirty="0"/>
              <a:t>someone else</a:t>
            </a:r>
            <a:r>
              <a:rPr lang="en-US" b="0"/>
              <a:t>. </a:t>
            </a:r>
            <a:r>
              <a:rPr lang="en-US" b="0" dirty="0"/>
              <a:t>Peer </a:t>
            </a:r>
            <a:r>
              <a:rPr lang="en-US" b="0"/>
              <a:t>ethical guidance specifically emphasizes honoring diverse pathways and </a:t>
            </a:r>
            <a:r>
              <a:rPr lang="en-US" b="0" dirty="0"/>
              <a:t>not </a:t>
            </a:r>
            <a:r>
              <a:rPr lang="en-US" b="0"/>
              <a:t>imposing </a:t>
            </a:r>
            <a:r>
              <a:rPr lang="en-US" b="0" dirty="0"/>
              <a:t>one’s </a:t>
            </a:r>
            <a:r>
              <a:rPr lang="en-US" b="0"/>
              <a:t>own recovery experience.¹</a:t>
            </a:r>
          </a:p>
          <a:p>
            <a:r>
              <a:rPr lang="en-US" b="0"/>
              <a:t>Exposure matters too. Training </a:t>
            </a:r>
            <a:r>
              <a:rPr lang="en-US" b="0" dirty="0"/>
              <a:t>is valuable</a:t>
            </a:r>
            <a:r>
              <a:rPr lang="en-US" b="0"/>
              <a:t>, but </a:t>
            </a:r>
            <a:r>
              <a:rPr lang="en-US" b="0" dirty="0"/>
              <a:t>so </a:t>
            </a:r>
            <a:r>
              <a:rPr lang="en-US" b="0"/>
              <a:t>is hearing directly from people successfully using different pathways. </a:t>
            </a:r>
            <a:r>
              <a:rPr lang="en-US" b="0" dirty="0"/>
              <a:t>That helps </a:t>
            </a:r>
            <a:r>
              <a:rPr lang="en-US" b="0"/>
              <a:t>make </a:t>
            </a:r>
            <a:r>
              <a:rPr lang="en-US" b="0" dirty="0"/>
              <a:t>those </a:t>
            </a:r>
            <a:r>
              <a:rPr lang="en-US" b="0"/>
              <a:t>pathways visible and legitimate within the organization.</a:t>
            </a:r>
          </a:p>
          <a:p>
            <a:r>
              <a:rPr lang="en-US" b="0" dirty="0"/>
              <a:t>This also applies to peer </a:t>
            </a:r>
            <a:r>
              <a:rPr lang="en-US" b="0"/>
              <a:t>hiring. </a:t>
            </a:r>
            <a:r>
              <a:rPr lang="en-US" b="0" dirty="0"/>
              <a:t>SAMHSA </a:t>
            </a:r>
            <a:r>
              <a:rPr lang="en-US" b="0"/>
              <a:t>standards recommend against requiring a particular recovery pathway, including </a:t>
            </a:r>
            <a:r>
              <a:rPr lang="en-US" b="0" dirty="0"/>
              <a:t>abstinence</a:t>
            </a:r>
            <a:r>
              <a:rPr lang="en-US" b="0"/>
              <a:t>, for peer certification.²</a:t>
            </a:r>
          </a:p>
          <a:p>
            <a:r>
              <a:rPr lang="en-US" b="0"/>
              <a:t>So the question </a:t>
            </a:r>
            <a:r>
              <a:rPr lang="en-US" b="0" dirty="0"/>
              <a:t>is</a:t>
            </a:r>
            <a:r>
              <a:rPr lang="en-US" b="0"/>
              <a:t>: Does our team have enough diversity in </a:t>
            </a:r>
            <a:r>
              <a:rPr lang="en-US" b="0" dirty="0"/>
              <a:t>knowledge, </a:t>
            </a:r>
            <a:r>
              <a:rPr lang="en-US" b="0"/>
              <a:t>experience, and perspective </a:t>
            </a:r>
            <a:r>
              <a:rPr lang="en-US" b="0" dirty="0"/>
              <a:t>to </a:t>
            </a:r>
            <a:r>
              <a:rPr lang="en-US" b="0"/>
              <a:t>genuinely support the </a:t>
            </a:r>
            <a:r>
              <a:rPr lang="en-US" b="0" dirty="0"/>
              <a:t>client’s </a:t>
            </a:r>
            <a:r>
              <a:rPr lang="en-US" b="0"/>
              <a:t>pathway—not just the pathways most familiar </a:t>
            </a:r>
            <a:r>
              <a:rPr lang="en-US" b="0" dirty="0"/>
              <a:t>to us</a:t>
            </a:r>
            <a:r>
              <a:rPr lang="en-US" b="0"/>
              <a:t>?</a:t>
            </a:r>
          </a:p>
          <a:p>
            <a:endParaRPr lang="en-US" b="0"/>
          </a:p>
        </p:txBody>
      </p:sp>
      <p:sp>
        <p:nvSpPr>
          <p:cNvPr id="4" name="Slide Number Placeholder 3"/>
          <p:cNvSpPr>
            <a:spLocks noGrp="1"/>
          </p:cNvSpPr>
          <p:nvPr>
            <p:ph type="sldNum" sz="quarter" idx="5"/>
          </p:nvPr>
        </p:nvSpPr>
        <p:spPr/>
        <p:txBody>
          <a:bodyPr/>
          <a:lstStyle/>
          <a:p>
            <a:fld id="{B27DEA16-6C71-4716-8E95-DFA08013AA31}" type="slidenum">
              <a:rPr lang="en-US" smtClean="0"/>
              <a:t>52</a:t>
            </a:fld>
            <a:endParaRPr lang="en-US"/>
          </a:p>
        </p:txBody>
      </p:sp>
    </p:spTree>
    <p:extLst>
      <p:ext uri="{BB962C8B-B14F-4D97-AF65-F5344CB8AC3E}">
        <p14:creationId xmlns:p14="http://schemas.microsoft.com/office/powerpoint/2010/main" val="13038135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The interview gives us an opportunity to assess whether </a:t>
            </a:r>
            <a:r>
              <a:rPr lang="en-US" b="0" dirty="0"/>
              <a:t>someone can support recovery choices that may differ from their own</a:t>
            </a:r>
            <a:r>
              <a:rPr lang="en-US" b="0"/>
              <a:t>.</a:t>
            </a:r>
          </a:p>
          <a:p>
            <a:r>
              <a:rPr lang="en-US" b="0" dirty="0"/>
              <a:t>One way to do </a:t>
            </a:r>
            <a:r>
              <a:rPr lang="en-US" b="0"/>
              <a:t>that </a:t>
            </a:r>
            <a:r>
              <a:rPr lang="en-US" b="0" dirty="0"/>
              <a:t>is through </a:t>
            </a:r>
            <a:r>
              <a:rPr lang="en-US" b="0"/>
              <a:t>scenarios</a:t>
            </a:r>
            <a:r>
              <a:rPr lang="en-US" b="0" dirty="0"/>
              <a:t>: </a:t>
            </a:r>
            <a:r>
              <a:rPr lang="en-US" b="0" i="1"/>
              <a:t>How would you </a:t>
            </a:r>
            <a:r>
              <a:rPr lang="en-US" b="0" i="1" dirty="0"/>
              <a:t>support someone </a:t>
            </a:r>
            <a:r>
              <a:rPr lang="en-US" b="0" i="1"/>
              <a:t>who wants to continue MOUD </a:t>
            </a:r>
            <a:r>
              <a:rPr lang="en-US" b="0" i="1" dirty="0"/>
              <a:t>and </a:t>
            </a:r>
            <a:r>
              <a:rPr lang="en-US" b="0" i="1"/>
              <a:t>attend a 12-step group? </a:t>
            </a:r>
            <a:r>
              <a:rPr lang="en-US" b="0" i="1" dirty="0"/>
              <a:t>Someone choosing </a:t>
            </a:r>
            <a:r>
              <a:rPr lang="en-US" b="0" i="1"/>
              <a:t>harm reduction rather than abstinence? </a:t>
            </a:r>
            <a:r>
              <a:rPr lang="en-US" b="0" i="1" dirty="0"/>
              <a:t>Or someone whose </a:t>
            </a:r>
            <a:r>
              <a:rPr lang="en-US" b="0" i="1"/>
              <a:t>recovery is faith-based </a:t>
            </a:r>
            <a:r>
              <a:rPr lang="en-US" b="0" i="1" dirty="0"/>
              <a:t>when </a:t>
            </a:r>
            <a:r>
              <a:rPr lang="en-US" b="0" i="1"/>
              <a:t>yours </a:t>
            </a:r>
            <a:r>
              <a:rPr lang="en-US" b="0" i="1" dirty="0"/>
              <a:t>isn’t</a:t>
            </a:r>
            <a:r>
              <a:rPr lang="en-US" b="0" i="1"/>
              <a:t>?</a:t>
            </a:r>
            <a:endParaRPr lang="en-US" b="0"/>
          </a:p>
          <a:p>
            <a:r>
              <a:rPr lang="en-US" b="0" dirty="0"/>
              <a:t>The goal isn’t to hire someone </a:t>
            </a:r>
            <a:r>
              <a:rPr lang="en-US" b="0"/>
              <a:t>who personally </a:t>
            </a:r>
            <a:r>
              <a:rPr lang="en-US" b="0" dirty="0"/>
              <a:t>represents </a:t>
            </a:r>
            <a:r>
              <a:rPr lang="en-US" b="0"/>
              <a:t>every pathway. </a:t>
            </a:r>
            <a:r>
              <a:rPr lang="en-US" b="0" dirty="0"/>
              <a:t>It’s to identify </a:t>
            </a:r>
            <a:r>
              <a:rPr lang="en-US" b="0"/>
              <a:t>people who can separate their own recovery experience and beliefs from the </a:t>
            </a:r>
            <a:r>
              <a:rPr lang="en-US" b="0" dirty="0"/>
              <a:t>client’s </a:t>
            </a:r>
            <a:r>
              <a:rPr lang="en-US" b="0"/>
              <a:t>choices and </a:t>
            </a:r>
            <a:r>
              <a:rPr lang="en-US" b="0" dirty="0"/>
              <a:t>provide person-centered </a:t>
            </a:r>
            <a:r>
              <a:rPr lang="en-US" b="0"/>
              <a:t>support.</a:t>
            </a:r>
          </a:p>
          <a:p>
            <a:br>
              <a:rPr lang="en-US" b="0"/>
            </a:br>
            <a:endParaRPr lang="en-US" b="0"/>
          </a:p>
          <a:p>
            <a:endParaRPr lang="en-US" b="0"/>
          </a:p>
        </p:txBody>
      </p:sp>
      <p:sp>
        <p:nvSpPr>
          <p:cNvPr id="4" name="Slide Number Placeholder 3"/>
          <p:cNvSpPr>
            <a:spLocks noGrp="1"/>
          </p:cNvSpPr>
          <p:nvPr>
            <p:ph type="sldNum" sz="quarter" idx="5"/>
          </p:nvPr>
        </p:nvSpPr>
        <p:spPr/>
        <p:txBody>
          <a:bodyPr/>
          <a:lstStyle/>
          <a:p>
            <a:fld id="{B27DEA16-6C71-4716-8E95-DFA08013AA31}" type="slidenum">
              <a:rPr lang="en-US" smtClean="0"/>
              <a:t>53</a:t>
            </a:fld>
            <a:endParaRPr lang="en-US"/>
          </a:p>
        </p:txBody>
      </p:sp>
    </p:spTree>
    <p:extLst>
      <p:ext uri="{BB962C8B-B14F-4D97-AF65-F5344CB8AC3E}">
        <p14:creationId xmlns:p14="http://schemas.microsoft.com/office/powerpoint/2010/main" val="26722052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Policies are where an </a:t>
            </a:r>
            <a:r>
              <a:rPr lang="en-US" b="0" dirty="0"/>
              <a:t>organization’s commitment to multiple pathways </a:t>
            </a:r>
            <a:r>
              <a:rPr lang="en-US" b="0"/>
              <a:t>becomes practice. We </a:t>
            </a:r>
            <a:r>
              <a:rPr lang="en-US" b="0" dirty="0"/>
              <a:t>need </a:t>
            </a:r>
            <a:r>
              <a:rPr lang="en-US" b="0"/>
              <a:t>to </a:t>
            </a:r>
            <a:r>
              <a:rPr lang="en-US" b="0" dirty="0"/>
              <a:t>ask </a:t>
            </a:r>
            <a:r>
              <a:rPr lang="en-US" b="0"/>
              <a:t>whether our policies actually allow </a:t>
            </a:r>
            <a:r>
              <a:rPr lang="en-US" b="0" dirty="0"/>
              <a:t>clients </a:t>
            </a:r>
            <a:r>
              <a:rPr lang="en-US" b="0"/>
              <a:t>to </a:t>
            </a:r>
            <a:r>
              <a:rPr lang="en-US" b="0" dirty="0"/>
              <a:t>make different </a:t>
            </a:r>
            <a:r>
              <a:rPr lang="en-US" b="0"/>
              <a:t>recovery</a:t>
            </a:r>
            <a:r>
              <a:rPr lang="en-US" b="0" dirty="0"/>
              <a:t> choices without those choices being interpreted as a lack of </a:t>
            </a:r>
            <a:r>
              <a:rPr lang="en-US" b="0"/>
              <a:t>engagement or commitment.</a:t>
            </a:r>
          </a:p>
          <a:p>
            <a:r>
              <a:rPr lang="en-US" b="0"/>
              <a:t>We also need </a:t>
            </a:r>
            <a:r>
              <a:rPr lang="en-US" b="0" dirty="0"/>
              <a:t>clear processes when a </a:t>
            </a:r>
            <a:r>
              <a:rPr lang="en-US" b="0"/>
              <a:t>client </a:t>
            </a:r>
            <a:r>
              <a:rPr lang="en-US" b="0" dirty="0"/>
              <a:t>chooses </a:t>
            </a:r>
            <a:r>
              <a:rPr lang="en-US" b="0"/>
              <a:t>something we </a:t>
            </a:r>
            <a:r>
              <a:rPr lang="en-US" b="0" dirty="0"/>
              <a:t>don’t </a:t>
            </a:r>
            <a:r>
              <a:rPr lang="en-US" b="0"/>
              <a:t>provide. </a:t>
            </a:r>
            <a:r>
              <a:rPr lang="en-US" b="0" dirty="0"/>
              <a:t>That means collaboratively connecting them to outside services </a:t>
            </a:r>
            <a:r>
              <a:rPr lang="en-US" b="0"/>
              <a:t>or </a:t>
            </a:r>
            <a:r>
              <a:rPr lang="en-US" b="0" dirty="0"/>
              <a:t>supports rather than treating their </a:t>
            </a:r>
            <a:r>
              <a:rPr lang="en-US" b="0"/>
              <a:t>choice </a:t>
            </a:r>
            <a:r>
              <a:rPr lang="en-US" b="0" dirty="0"/>
              <a:t>as </a:t>
            </a:r>
            <a:r>
              <a:rPr lang="en-US" b="0"/>
              <a:t>the problem.</a:t>
            </a:r>
            <a:r>
              <a:rPr lang="en-US" b="0" dirty="0"/>
              <a:t>¹⁻</a:t>
            </a:r>
            <a:r>
              <a:rPr lang="en-US" b="0"/>
              <a:t>²</a:t>
            </a:r>
          </a:p>
          <a:p>
            <a:r>
              <a:rPr lang="en-US" b="0" dirty="0"/>
              <a:t>Staff </a:t>
            </a:r>
            <a:r>
              <a:rPr lang="en-US" b="0"/>
              <a:t>assignment</a:t>
            </a:r>
            <a:r>
              <a:rPr lang="en-US" b="0" dirty="0"/>
              <a:t> can also be considered when someone has </a:t>
            </a:r>
            <a:r>
              <a:rPr lang="en-US" b="0"/>
              <a:t>particular knowledge </a:t>
            </a:r>
            <a:r>
              <a:rPr lang="en-US" b="0" dirty="0"/>
              <a:t>or experience </a:t>
            </a:r>
            <a:r>
              <a:rPr lang="en-US" b="0"/>
              <a:t>that may </a:t>
            </a:r>
            <a:r>
              <a:rPr lang="en-US" b="0" dirty="0"/>
              <a:t>benefit the client—but </a:t>
            </a:r>
            <a:r>
              <a:rPr lang="en-US" b="0"/>
              <a:t>we </a:t>
            </a:r>
            <a:r>
              <a:rPr lang="en-US" b="0" dirty="0"/>
              <a:t>shouldn’t </a:t>
            </a:r>
            <a:r>
              <a:rPr lang="en-US" b="0"/>
              <a:t>assume </a:t>
            </a:r>
            <a:r>
              <a:rPr lang="en-US" b="0" dirty="0"/>
              <a:t>staff </a:t>
            </a:r>
            <a:r>
              <a:rPr lang="en-US" b="0"/>
              <a:t>can only </a:t>
            </a:r>
            <a:r>
              <a:rPr lang="en-US" b="0" dirty="0"/>
              <a:t>support people </a:t>
            </a:r>
            <a:r>
              <a:rPr lang="en-US" b="0"/>
              <a:t>who share their pathway.</a:t>
            </a:r>
            <a:endParaRPr lang="en-US" b="0" dirty="0"/>
          </a:p>
          <a:p>
            <a:r>
              <a:rPr lang="en-US" b="0" dirty="0"/>
              <a:t>Ultimately,</a:t>
            </a:r>
            <a:r>
              <a:rPr lang="en-US" b="0"/>
              <a:t> policies </a:t>
            </a:r>
            <a:r>
              <a:rPr lang="en-US" b="0" dirty="0"/>
              <a:t>should provide </a:t>
            </a:r>
            <a:r>
              <a:rPr lang="en-US" b="0"/>
              <a:t>clear guidance </a:t>
            </a:r>
            <a:r>
              <a:rPr lang="en-US" b="0" dirty="0"/>
              <a:t>for supporting choices </a:t>
            </a:r>
            <a:r>
              <a:rPr lang="en-US" b="0"/>
              <a:t>internally, </a:t>
            </a:r>
            <a:r>
              <a:rPr lang="en-US" b="0" dirty="0"/>
              <a:t>connecting clients </a:t>
            </a:r>
            <a:r>
              <a:rPr lang="en-US" b="0"/>
              <a:t>externally, and </a:t>
            </a:r>
            <a:r>
              <a:rPr lang="en-US" b="0" dirty="0"/>
              <a:t>identifying </a:t>
            </a:r>
            <a:r>
              <a:rPr lang="en-US" b="0"/>
              <a:t>when another provider may better meet the </a:t>
            </a:r>
            <a:r>
              <a:rPr lang="en-US" b="0" dirty="0"/>
              <a:t>person’s </a:t>
            </a:r>
            <a:r>
              <a:rPr lang="en-US" b="0"/>
              <a:t>needs.</a:t>
            </a:r>
          </a:p>
          <a:p>
            <a:endParaRPr lang="en-US" b="0"/>
          </a:p>
        </p:txBody>
      </p:sp>
      <p:sp>
        <p:nvSpPr>
          <p:cNvPr id="4" name="Slide Number Placeholder 3"/>
          <p:cNvSpPr>
            <a:spLocks noGrp="1"/>
          </p:cNvSpPr>
          <p:nvPr>
            <p:ph type="sldNum" sz="quarter" idx="5"/>
          </p:nvPr>
        </p:nvSpPr>
        <p:spPr/>
        <p:txBody>
          <a:bodyPr/>
          <a:lstStyle/>
          <a:p>
            <a:fld id="{B27DEA16-6C71-4716-8E95-DFA08013AA31}" type="slidenum">
              <a:rPr lang="en-US" smtClean="0"/>
              <a:t>54</a:t>
            </a:fld>
            <a:endParaRPr lang="en-US"/>
          </a:p>
        </p:txBody>
      </p:sp>
    </p:spTree>
    <p:extLst>
      <p:ext uri="{BB962C8B-B14F-4D97-AF65-F5344CB8AC3E}">
        <p14:creationId xmlns:p14="http://schemas.microsoft.com/office/powerpoint/2010/main" val="2528866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Training is another way organizations can make multiple pathways more than just something we say we support. White and the PRO-ACT Ethics Workgroup specifically identify tolerance for multiple pathways as a core value of peer recovery support. They also make the point that this tolerance can be developed through training and exposure to people in long-term recovery representing different pathways. </a:t>
            </a:r>
          </a:p>
          <a:p>
            <a:r>
              <a:rPr lang="en-US" b="0"/>
              <a:t>So we want staff to actually hear from people whose recovery looks different from their own—people using MOUD, 12-step and secular mutual aid, faith- or culturally based recovery, harm reduction, self-directed recovery, and combinations of these.</a:t>
            </a:r>
          </a:p>
          <a:p>
            <a:r>
              <a:rPr lang="en-US" b="0"/>
              <a:t>Training can also give staff a safe place to examine their own beliefs. The goal isn't to ask people to change their personal recovery philosophy. It's to make sure they can support a client's pathway even when it isn't the pathway they would choose for themselves. The ethical guidelines specifically warn about the problems that arise when a recovery worker believes there is only one legitimate way to recover</a:t>
            </a:r>
          </a:p>
          <a:p>
            <a:endParaRPr lang="en-US" b="0"/>
          </a:p>
        </p:txBody>
      </p:sp>
      <p:sp>
        <p:nvSpPr>
          <p:cNvPr id="4" name="Slide Number Placeholder 3"/>
          <p:cNvSpPr>
            <a:spLocks noGrp="1"/>
          </p:cNvSpPr>
          <p:nvPr>
            <p:ph type="sldNum" sz="quarter" idx="5"/>
          </p:nvPr>
        </p:nvSpPr>
        <p:spPr/>
        <p:txBody>
          <a:bodyPr/>
          <a:lstStyle/>
          <a:p>
            <a:fld id="{B27DEA16-6C71-4716-8E95-DFA08013AA31}" type="slidenum">
              <a:rPr lang="en-US" smtClean="0"/>
              <a:t>55</a:t>
            </a:fld>
            <a:endParaRPr lang="en-US"/>
          </a:p>
        </p:txBody>
      </p:sp>
    </p:spTree>
    <p:extLst>
      <p:ext uri="{BB962C8B-B14F-4D97-AF65-F5344CB8AC3E}">
        <p14:creationId xmlns:p14="http://schemas.microsoft.com/office/powerpoint/2010/main" val="28180226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Supporting </a:t>
            </a:r>
            <a:r>
              <a:rPr lang="en-US" b="0"/>
              <a:t>multiple pathways </a:t>
            </a:r>
            <a:r>
              <a:rPr lang="en-US" b="0" dirty="0"/>
              <a:t>requires </a:t>
            </a:r>
            <a:r>
              <a:rPr lang="en-US" b="0"/>
              <a:t>relationships </a:t>
            </a:r>
            <a:r>
              <a:rPr lang="en-US" b="0" dirty="0"/>
              <a:t>with </a:t>
            </a:r>
            <a:r>
              <a:rPr lang="en-US" b="0"/>
              <a:t>a broad </a:t>
            </a:r>
            <a:r>
              <a:rPr lang="en-US" b="0" dirty="0"/>
              <a:t>range </a:t>
            </a:r>
            <a:r>
              <a:rPr lang="en-US" b="0"/>
              <a:t>of </a:t>
            </a:r>
            <a:r>
              <a:rPr lang="en-US" b="0" dirty="0"/>
              <a:t>treatment </a:t>
            </a:r>
            <a:r>
              <a:rPr lang="en-US" b="0"/>
              <a:t>and recovery supports</a:t>
            </a:r>
            <a:r>
              <a:rPr lang="en-US" b="0" dirty="0"/>
              <a:t> in the community</a:t>
            </a:r>
            <a:r>
              <a:rPr lang="en-US" b="0"/>
              <a:t>.¹</a:t>
            </a:r>
          </a:p>
          <a:p>
            <a:r>
              <a:rPr lang="en-US" b="0" dirty="0"/>
              <a:t>That means </a:t>
            </a:r>
            <a:r>
              <a:rPr lang="en-US" b="0"/>
              <a:t>maintaining </a:t>
            </a:r>
            <a:r>
              <a:rPr lang="en-US" b="0" dirty="0"/>
              <a:t>an up-to-date resource network that reflects </a:t>
            </a:r>
            <a:r>
              <a:rPr lang="en-US" b="0"/>
              <a:t>different pathways, </a:t>
            </a:r>
            <a:r>
              <a:rPr lang="en-US" b="0" dirty="0"/>
              <a:t>identities, </a:t>
            </a:r>
            <a:r>
              <a:rPr lang="en-US" b="0"/>
              <a:t>and </a:t>
            </a:r>
            <a:r>
              <a:rPr lang="en-US" b="0" dirty="0"/>
              <a:t>needs—not simply a general referral list</a:t>
            </a:r>
            <a:r>
              <a:rPr lang="en-US" b="0"/>
              <a:t>.²</a:t>
            </a:r>
          </a:p>
          <a:p>
            <a:r>
              <a:rPr lang="en-US" b="0" dirty="0"/>
              <a:t>Before making a referral, we should </a:t>
            </a:r>
            <a:r>
              <a:rPr lang="en-US" b="0"/>
              <a:t>ask </a:t>
            </a:r>
            <a:r>
              <a:rPr lang="en-US" b="0" dirty="0"/>
              <a:t>about the client’s preferences and prior experiences so </a:t>
            </a:r>
            <a:r>
              <a:rPr lang="en-US" b="0"/>
              <a:t>the </a:t>
            </a:r>
            <a:r>
              <a:rPr lang="en-US" b="0" dirty="0"/>
              <a:t>connection reflects </a:t>
            </a:r>
            <a:r>
              <a:rPr lang="en-US" b="0"/>
              <a:t>what </a:t>
            </a:r>
            <a:r>
              <a:rPr lang="en-US" b="0" dirty="0"/>
              <a:t>they’re actually </a:t>
            </a:r>
            <a:r>
              <a:rPr lang="en-US" b="0"/>
              <a:t>looking for.</a:t>
            </a:r>
            <a:r>
              <a:rPr lang="en-US" b="0" dirty="0"/>
              <a:t>²</a:t>
            </a:r>
          </a:p>
          <a:p>
            <a:r>
              <a:rPr lang="en-US" b="0" dirty="0"/>
              <a:t>Whenever</a:t>
            </a:r>
            <a:r>
              <a:rPr lang="en-US" b="0"/>
              <a:t> possible, </a:t>
            </a:r>
            <a:r>
              <a:rPr lang="en-US" b="0" dirty="0"/>
              <a:t>we want to use </a:t>
            </a:r>
            <a:r>
              <a:rPr lang="en-US" b="0"/>
              <a:t>warm </a:t>
            </a:r>
            <a:r>
              <a:rPr lang="en-US" b="0" dirty="0"/>
              <a:t>handoffs and follow-up </a:t>
            </a:r>
            <a:r>
              <a:rPr lang="en-US" b="0"/>
              <a:t>rather than </a:t>
            </a:r>
            <a:r>
              <a:rPr lang="en-US" b="0" dirty="0"/>
              <a:t>simply providing contact information</a:t>
            </a:r>
            <a:r>
              <a:rPr lang="en-US" b="0"/>
              <a:t>.</a:t>
            </a:r>
            <a:r>
              <a:rPr lang="en-US" b="0" dirty="0"/>
              <a:t>²</a:t>
            </a:r>
          </a:p>
          <a:p>
            <a:r>
              <a:rPr lang="en-US" b="0" dirty="0"/>
              <a:t>And we need to know our community resources well enough to understand which are **MOUD-supportive, inclusive</a:t>
            </a:r>
            <a:r>
              <a:rPr lang="en-US" b="0"/>
              <a:t>, </a:t>
            </a:r>
            <a:r>
              <a:rPr lang="en-US" b="0" dirty="0"/>
              <a:t>accessible</a:t>
            </a:r>
            <a:r>
              <a:rPr lang="en-US" b="0"/>
              <a:t>, and </a:t>
            </a:r>
            <a:r>
              <a:rPr lang="en-US" b="0" dirty="0"/>
              <a:t>aligned with </a:t>
            </a:r>
            <a:r>
              <a:rPr lang="en-US" b="0"/>
              <a:t>the </a:t>
            </a:r>
            <a:r>
              <a:rPr lang="en-US" b="0" dirty="0"/>
              <a:t>client’s goals.**</a:t>
            </a:r>
            <a:r>
              <a:rPr lang="en-US" b="0"/>
              <a:t>²</a:t>
            </a:r>
          </a:p>
          <a:p>
            <a:r>
              <a:rPr lang="en-US" b="0" dirty="0"/>
              <a:t>The overall </a:t>
            </a:r>
            <a:r>
              <a:rPr lang="en-US" b="0"/>
              <a:t>question is: Do we </a:t>
            </a:r>
            <a:r>
              <a:rPr lang="en-US" b="0" dirty="0"/>
              <a:t>know our </a:t>
            </a:r>
            <a:r>
              <a:rPr lang="en-US" b="0"/>
              <a:t>community </a:t>
            </a:r>
            <a:r>
              <a:rPr lang="en-US" b="0" dirty="0"/>
              <a:t>well </a:t>
            </a:r>
            <a:r>
              <a:rPr lang="en-US" b="0"/>
              <a:t>enough </a:t>
            </a:r>
            <a:r>
              <a:rPr lang="en-US" b="0" dirty="0"/>
              <a:t>to turn </a:t>
            </a:r>
            <a:r>
              <a:rPr lang="en-US" b="0"/>
              <a:t>client choice </a:t>
            </a:r>
            <a:r>
              <a:rPr lang="en-US" b="0" dirty="0"/>
              <a:t>into </a:t>
            </a:r>
            <a:r>
              <a:rPr lang="en-US" b="0"/>
              <a:t>real</a:t>
            </a:r>
            <a:r>
              <a:rPr lang="en-US" b="0" dirty="0"/>
              <a:t> options</a:t>
            </a:r>
            <a:r>
              <a:rPr lang="en-US" b="0"/>
              <a:t>?</a:t>
            </a:r>
          </a:p>
          <a:p>
            <a:endParaRPr lang="en-US" b="0"/>
          </a:p>
        </p:txBody>
      </p:sp>
      <p:sp>
        <p:nvSpPr>
          <p:cNvPr id="4" name="Slide Number Placeholder 3"/>
          <p:cNvSpPr>
            <a:spLocks noGrp="1"/>
          </p:cNvSpPr>
          <p:nvPr>
            <p:ph type="sldNum" sz="quarter" idx="5"/>
          </p:nvPr>
        </p:nvSpPr>
        <p:spPr/>
        <p:txBody>
          <a:bodyPr/>
          <a:lstStyle/>
          <a:p>
            <a:fld id="{B27DEA16-6C71-4716-8E95-DFA08013AA31}" type="slidenum">
              <a:rPr lang="en-US" smtClean="0"/>
              <a:t>56</a:t>
            </a:fld>
            <a:endParaRPr lang="en-US"/>
          </a:p>
        </p:txBody>
      </p:sp>
    </p:spTree>
    <p:extLst>
      <p:ext uri="{BB962C8B-B14F-4D97-AF65-F5344CB8AC3E}">
        <p14:creationId xmlns:p14="http://schemas.microsoft.com/office/powerpoint/2010/main" val="3536997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7DEA16-6C71-4716-8E95-DFA08013AA31}" type="slidenum">
              <a:rPr lang="en-US" smtClean="0"/>
              <a:t>57</a:t>
            </a:fld>
            <a:endParaRPr lang="en-US"/>
          </a:p>
        </p:txBody>
      </p:sp>
    </p:spTree>
    <p:extLst>
      <p:ext uri="{BB962C8B-B14F-4D97-AF65-F5344CB8AC3E}">
        <p14:creationId xmlns:p14="http://schemas.microsoft.com/office/powerpoint/2010/main" val="28086850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wrap up today's session, I want to encourage everyone to complete the session evaluation using the link in the chat. This is also how you will claim </a:t>
            </a:r>
            <a:r>
              <a:rPr lang="en-US" sz="1800" kern="100">
                <a:effectLst/>
                <a:latin typeface="Aptos" panose="020B0004020202020204" pitchFamily="34" charset="0"/>
                <a:ea typeface="Aptos" panose="020B0004020202020204" pitchFamily="34" charset="0"/>
                <a:cs typeface="Times New Roman" panose="02020603050405020304" pitchFamily="18" charset="0"/>
              </a:rPr>
              <a:t>continuing education credits. Your feedback is used to frame ongoing sessions. </a:t>
            </a:r>
          </a:p>
          <a:p>
            <a:endParaRPr lang="en-US"/>
          </a:p>
          <a:p>
            <a:r>
              <a:rPr lang="en-US"/>
              <a:t>The slides and recording from today will be available on Tomorrow’s healthcare by tomorrow morning under learning sessions. If you need a tomorrow’s healthcare account, please respond to the evaluation reminder email requesting one. </a:t>
            </a:r>
          </a:p>
          <a:p>
            <a:endParaRPr lang="en-US"/>
          </a:p>
          <a:p>
            <a:r>
              <a:rPr lang="en-US"/>
              <a:t>I hope you will join us for our next session on Wednesday, &lt;Date&gt; where &lt;Presenter&gt; </a:t>
            </a:r>
            <a:r>
              <a:rPr lang="en-US" sz="1200" b="0" i="0" kern="1200">
                <a:solidFill>
                  <a:schemeClr val="tx1"/>
                </a:solidFill>
                <a:effectLst/>
                <a:latin typeface="+mn-lt"/>
                <a:ea typeface="+mn-ea"/>
                <a:cs typeface="+mn-cs"/>
              </a:rPr>
              <a:t>will present a session dedicated to </a:t>
            </a:r>
            <a:r>
              <a:rPr lang="en-US" sz="1200" b="0" i="0" u="none" strike="noStrike" kern="1200">
                <a:solidFill>
                  <a:schemeClr val="tx1"/>
                </a:solidFill>
                <a:effectLst/>
                <a:latin typeface="+mn-lt"/>
                <a:ea typeface="+mn-ea"/>
                <a:cs typeface="+mn-cs"/>
              </a:rPr>
              <a:t>&lt;Session Name&gt;</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7688FCF-0715-2948-AC3D-C3A199CA142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375477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61</a:t>
            </a:fld>
            <a:endParaRPr lang="en-US"/>
          </a:p>
        </p:txBody>
      </p:sp>
    </p:spTree>
    <p:extLst>
      <p:ext uri="{BB962C8B-B14F-4D97-AF65-F5344CB8AC3E}">
        <p14:creationId xmlns:p14="http://schemas.microsoft.com/office/powerpoint/2010/main" val="2080549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7DEA16-6C71-4716-8E95-DFA08013AA31}" type="slidenum">
              <a:rPr lang="en-US" smtClean="0"/>
              <a:t>62</a:t>
            </a:fld>
            <a:endParaRPr lang="en-US"/>
          </a:p>
        </p:txBody>
      </p:sp>
    </p:spTree>
    <p:extLst>
      <p:ext uri="{BB962C8B-B14F-4D97-AF65-F5344CB8AC3E}">
        <p14:creationId xmlns:p14="http://schemas.microsoft.com/office/powerpoint/2010/main" val="6932230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21D8C93-4A3D-A808-4719-2ECCF1DF15B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800892" y="1584816"/>
            <a:ext cx="6583680" cy="1767840"/>
          </a:xfrm>
        </p:spPr>
        <p:txBody>
          <a:bodyPr anchor="b"/>
          <a:lstStyle>
            <a:lvl1pPr algn="l">
              <a:defRPr sz="5333">
                <a:solidFill>
                  <a:srgbClr val="FFC000"/>
                </a:solidFill>
                <a:latin typeface="Calibri" panose="020F0502020204030204" pitchFamily="34" charset="0"/>
                <a:ea typeface="Calibri" panose="020F0502020204030204" pitchFamily="34" charset="0"/>
                <a:cs typeface="Calibri" panose="020F0502020204030204" pitchFamily="34" charset="0"/>
              </a:defRPr>
            </a:lvl1pPr>
          </a:lstStyle>
          <a:p>
            <a:r>
              <a:rPr lang="en-US"/>
              <a:t>Click to edit Master title style</a:t>
            </a:r>
          </a:p>
        </p:txBody>
      </p:sp>
      <p:sp>
        <p:nvSpPr>
          <p:cNvPr id="3" name="Subtitle 2"/>
          <p:cNvSpPr>
            <a:spLocks noGrp="1"/>
          </p:cNvSpPr>
          <p:nvPr>
            <p:ph type="subTitle" idx="1"/>
          </p:nvPr>
        </p:nvSpPr>
        <p:spPr>
          <a:xfrm>
            <a:off x="800892" y="3904732"/>
            <a:ext cx="6583680" cy="1219200"/>
          </a:xfrm>
        </p:spPr>
        <p:txBody>
          <a:bodyPr/>
          <a:lstStyle>
            <a:lvl1pPr marL="0" indent="0" algn="l">
              <a:buNone/>
              <a:defRPr sz="3467">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76DF9657-185E-7576-86F3-8CAE21FC8E50}"/>
              </a:ext>
              <a:ext uri="{C183D7F6-B498-43B3-948B-1728B52AA6E4}">
                <adec:decorative xmlns:adec="http://schemas.microsoft.com/office/drawing/2017/decorative" val="1"/>
              </a:ext>
            </a:extLst>
          </p:cNvPr>
          <p:cNvSpPr/>
          <p:nvPr userDrawn="1"/>
        </p:nvSpPr>
        <p:spPr>
          <a:xfrm>
            <a:off x="1" y="3629616"/>
            <a:ext cx="7442420" cy="60997"/>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descr="IRC Logo">
            <a:extLst>
              <a:ext uri="{FF2B5EF4-FFF2-40B4-BE49-F238E27FC236}">
                <a16:creationId xmlns:a16="http://schemas.microsoft.com/office/drawing/2014/main" id="{0A4A46A2-4142-5C18-F6A2-486A80CDB0DE}"/>
              </a:ext>
            </a:extLst>
          </p:cNvPr>
          <p:cNvPicPr>
            <a:picLocks noChangeAspect="1"/>
          </p:cNvPicPr>
          <p:nvPr userDrawn="1"/>
        </p:nvPicPr>
        <p:blipFill>
          <a:blip r:embed="rId3"/>
          <a:stretch>
            <a:fillRect/>
          </a:stretch>
        </p:blipFill>
        <p:spPr>
          <a:xfrm>
            <a:off x="7122163" y="5638800"/>
            <a:ext cx="5069837" cy="1219200"/>
          </a:xfrm>
          <a:prstGeom prst="rect">
            <a:avLst/>
          </a:prstGeom>
        </p:spPr>
      </p:pic>
      <p:sp>
        <p:nvSpPr>
          <p:cNvPr id="4" name="Footer Placeholder 3">
            <a:extLst>
              <a:ext uri="{FF2B5EF4-FFF2-40B4-BE49-F238E27FC236}">
                <a16:creationId xmlns:a16="http://schemas.microsoft.com/office/drawing/2014/main" id="{D033BB04-CC90-CA36-FC22-329460E3FE6E}"/>
              </a:ext>
            </a:extLst>
          </p:cNvPr>
          <p:cNvSpPr>
            <a:spLocks noGrp="1"/>
          </p:cNvSpPr>
          <p:nvPr>
            <p:ph type="ftr" sz="quarter" idx="10"/>
          </p:nvPr>
        </p:nvSpPr>
        <p:spPr>
          <a:xfrm>
            <a:off x="838200" y="6311901"/>
            <a:ext cx="6096000" cy="426720"/>
          </a:xfrm>
          <a:prstGeom prst="rect">
            <a:avLst/>
          </a:prstGeom>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a:t>Citation</a:t>
            </a: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6BA52658-2CBB-F5F5-697D-93E33CEB228D}"/>
              </a:ext>
            </a:extLst>
          </p:cNvPr>
          <p:cNvSpPr>
            <a:spLocks noGrp="1"/>
          </p:cNvSpPr>
          <p:nvPr>
            <p:ph type="sldNum"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9C224E5A-3D3E-4D41-B801-89DD65E7A2DB}" type="slidenum">
              <a:rPr lang="en-US" smtClean="0"/>
              <a:pPr/>
              <a:t>‹#›</a:t>
            </a:fld>
            <a:endParaRPr lang="en-US">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4587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A91BC1-77B9-34BD-885F-4A528D540BC3}"/>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p:cNvSpPr>
            <a:spLocks noGrp="1"/>
          </p:cNvSpPr>
          <p:nvPr>
            <p:ph type="ctrTitle"/>
          </p:nvPr>
        </p:nvSpPr>
        <p:spPr>
          <a:xfrm>
            <a:off x="809300" y="1584816"/>
            <a:ext cx="6583680" cy="1767840"/>
          </a:xfrm>
        </p:spPr>
        <p:txBody>
          <a:bodyPr anchor="b"/>
          <a:lstStyle>
            <a:lvl1pPr algn="l">
              <a:defRPr sz="5333">
                <a:solidFill>
                  <a:srgbClr val="003594"/>
                </a:solidFill>
                <a:latin typeface="Calibri" panose="020F0502020204030204" pitchFamily="34" charset="0"/>
                <a:ea typeface="Calibri" panose="020F0502020204030204" pitchFamily="34" charset="0"/>
                <a:cs typeface="Calibri" panose="020F0502020204030204" pitchFamily="34" charset="0"/>
              </a:defRPr>
            </a:lvl1pPr>
          </a:lstStyle>
          <a:p>
            <a:r>
              <a:rPr lang="en-US"/>
              <a:t>Click to edit Master title style</a:t>
            </a:r>
          </a:p>
        </p:txBody>
      </p:sp>
      <p:sp>
        <p:nvSpPr>
          <p:cNvPr id="3" name="Subtitle 2"/>
          <p:cNvSpPr>
            <a:spLocks noGrp="1"/>
          </p:cNvSpPr>
          <p:nvPr>
            <p:ph type="subTitle" idx="1"/>
          </p:nvPr>
        </p:nvSpPr>
        <p:spPr>
          <a:xfrm>
            <a:off x="809300" y="3904732"/>
            <a:ext cx="6583680" cy="1219200"/>
          </a:xfrm>
        </p:spPr>
        <p:txBody>
          <a:bodyPr/>
          <a:lstStyle>
            <a:lvl1pPr marL="0" indent="0" algn="l">
              <a:buNone/>
              <a:defRPr sz="3467">
                <a:solidFill>
                  <a:schemeClr val="accent4"/>
                </a:solidFill>
                <a:latin typeface="Calibri" panose="020F0502020204030204" pitchFamily="34" charset="0"/>
                <a:ea typeface="Calibri" panose="020F0502020204030204" pitchFamily="34" charset="0"/>
                <a:cs typeface="Calibri" panose="020F0502020204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76DF9657-185E-7576-86F3-8CAE21FC8E50}"/>
              </a:ext>
              <a:ext uri="{C183D7F6-B498-43B3-948B-1728B52AA6E4}">
                <adec:decorative xmlns:adec="http://schemas.microsoft.com/office/drawing/2017/decorative" val="1"/>
              </a:ext>
            </a:extLst>
          </p:cNvPr>
          <p:cNvSpPr/>
          <p:nvPr userDrawn="1"/>
        </p:nvSpPr>
        <p:spPr>
          <a:xfrm>
            <a:off x="1" y="3629616"/>
            <a:ext cx="7442420" cy="60997"/>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IRC Logo">
            <a:extLst>
              <a:ext uri="{FF2B5EF4-FFF2-40B4-BE49-F238E27FC236}">
                <a16:creationId xmlns:a16="http://schemas.microsoft.com/office/drawing/2014/main" id="{F988C410-7321-913B-FDCB-516D2051F195}"/>
              </a:ext>
            </a:extLst>
          </p:cNvPr>
          <p:cNvPicPr>
            <a:picLocks noChangeAspect="1"/>
          </p:cNvPicPr>
          <p:nvPr userDrawn="1"/>
        </p:nvPicPr>
        <p:blipFill>
          <a:blip r:embed="rId3"/>
          <a:stretch>
            <a:fillRect/>
          </a:stretch>
        </p:blipFill>
        <p:spPr>
          <a:xfrm>
            <a:off x="7112813" y="5638800"/>
            <a:ext cx="5079188" cy="1219200"/>
          </a:xfrm>
          <a:prstGeom prst="rect">
            <a:avLst/>
          </a:prstGeom>
        </p:spPr>
      </p:pic>
    </p:spTree>
    <p:extLst>
      <p:ext uri="{BB962C8B-B14F-4D97-AF65-F5344CB8AC3E}">
        <p14:creationId xmlns:p14="http://schemas.microsoft.com/office/powerpoint/2010/main" val="617274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Blu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B3FE78-4475-DBD9-7DDB-825DF91D1CD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E09847-8D4E-BC41-48D1-736984305B1A}"/>
              </a:ext>
            </a:extLst>
          </p:cNvPr>
          <p:cNvSpPr>
            <a:spLocks noGrp="1"/>
          </p:cNvSpPr>
          <p:nvPr>
            <p:ph type="title"/>
          </p:nvPr>
        </p:nvSpPr>
        <p:spPr/>
        <p:txBody>
          <a:bodyPr/>
          <a:lstStyle>
            <a:lvl1pPr>
              <a:defRPr>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F500FC53-7898-CD13-C3E5-5149AF47655A}"/>
              </a:ext>
            </a:extLst>
          </p:cNvPr>
          <p:cNvSpPr>
            <a:spLocks noGrp="1"/>
          </p:cNvSpPr>
          <p:nvPr>
            <p:ph type="sldNum" sz="quarter" idx="10"/>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9C224E5A-3D3E-4D41-B801-89DD65E7A2DB}" type="slidenum">
              <a:rPr lang="en-US" smtClean="0"/>
              <a:pPr/>
              <a:t>‹#›</a:t>
            </a:fld>
            <a:endParaRPr lang="en-US"/>
          </a:p>
        </p:txBody>
      </p:sp>
      <p:sp>
        <p:nvSpPr>
          <p:cNvPr id="5" name="Rectangle 4">
            <a:extLst>
              <a:ext uri="{FF2B5EF4-FFF2-40B4-BE49-F238E27FC236}">
                <a16:creationId xmlns:a16="http://schemas.microsoft.com/office/drawing/2014/main" id="{379F9EC4-673A-2BEE-C2F4-58CBF70256A7}"/>
              </a:ext>
              <a:ext uri="{C183D7F6-B498-43B3-948B-1728B52AA6E4}">
                <adec:decorative xmlns:adec="http://schemas.microsoft.com/office/drawing/2017/decorative" val="1"/>
              </a:ext>
            </a:extLst>
          </p:cNvPr>
          <p:cNvSpPr/>
          <p:nvPr userDrawn="1"/>
        </p:nvSpPr>
        <p:spPr>
          <a:xfrm>
            <a:off x="1" y="1645266"/>
            <a:ext cx="7442420" cy="60997"/>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IRC Logo">
            <a:extLst>
              <a:ext uri="{FF2B5EF4-FFF2-40B4-BE49-F238E27FC236}">
                <a16:creationId xmlns:a16="http://schemas.microsoft.com/office/drawing/2014/main" id="{D5DCA2AF-8487-32E1-4034-AD41BFEBAD36}"/>
              </a:ext>
            </a:extLst>
          </p:cNvPr>
          <p:cNvPicPr>
            <a:picLocks noChangeAspect="1"/>
          </p:cNvPicPr>
          <p:nvPr userDrawn="1"/>
        </p:nvPicPr>
        <p:blipFill>
          <a:blip r:embed="rId3"/>
          <a:stretch>
            <a:fillRect/>
          </a:stretch>
        </p:blipFill>
        <p:spPr>
          <a:xfrm>
            <a:off x="7122163" y="5638800"/>
            <a:ext cx="5069837" cy="1219200"/>
          </a:xfrm>
          <a:prstGeom prst="rect">
            <a:avLst/>
          </a:prstGeom>
        </p:spPr>
      </p:pic>
      <p:sp>
        <p:nvSpPr>
          <p:cNvPr id="8" name="Text Placeholder 7">
            <a:extLst>
              <a:ext uri="{FF2B5EF4-FFF2-40B4-BE49-F238E27FC236}">
                <a16:creationId xmlns:a16="http://schemas.microsoft.com/office/drawing/2014/main" id="{F491DDF3-A8DC-5CD0-76BE-D00E5207F444}"/>
              </a:ext>
            </a:extLst>
          </p:cNvPr>
          <p:cNvSpPr>
            <a:spLocks noGrp="1"/>
          </p:cNvSpPr>
          <p:nvPr>
            <p:ph type="body" sz="quarter" idx="11"/>
          </p:nvPr>
        </p:nvSpPr>
        <p:spPr>
          <a:xfrm>
            <a:off x="838200" y="1790701"/>
            <a:ext cx="10515600" cy="3833284"/>
          </a:xfrm>
        </p:spPr>
        <p:txBody>
          <a:bodyPr/>
          <a:lstStyle>
            <a:lvl1pPr>
              <a:buFont typeface="Arial" panose="020B0604020202020204" pitchFamily="34" charset="0"/>
              <a:buChar char="•"/>
              <a:defRPr>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bg1"/>
                </a:solidFill>
                <a:latin typeface="Calibri" panose="020F0502020204030204" pitchFamily="34" charset="0"/>
                <a:ea typeface="Calibri" panose="020F0502020204030204" pitchFamily="34" charset="0"/>
                <a:cs typeface="Calibri" panose="020F0502020204030204" pitchFamily="34" charset="0"/>
              </a:defRPr>
            </a:lvl2pPr>
            <a:lvl3pPr>
              <a:defRPr>
                <a:solidFill>
                  <a:schemeClr val="bg1"/>
                </a:solidFill>
                <a:latin typeface="Calibri" panose="020F0502020204030204" pitchFamily="34" charset="0"/>
                <a:ea typeface="Calibri" panose="020F0502020204030204" pitchFamily="34" charset="0"/>
                <a:cs typeface="Calibri" panose="020F0502020204030204" pitchFamily="34" charset="0"/>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9" name="Footer Placeholder 4">
            <a:extLst>
              <a:ext uri="{FF2B5EF4-FFF2-40B4-BE49-F238E27FC236}">
                <a16:creationId xmlns:a16="http://schemas.microsoft.com/office/drawing/2014/main" id="{03A80AB1-9BFF-9293-132C-A37C34DC8478}"/>
              </a:ext>
            </a:extLst>
          </p:cNvPr>
          <p:cNvSpPr>
            <a:spLocks noGrp="1"/>
          </p:cNvSpPr>
          <p:nvPr>
            <p:ph type="ftr" sz="quarter" idx="12"/>
          </p:nvPr>
        </p:nvSpPr>
        <p:spPr>
          <a:xfrm>
            <a:off x="838200" y="6004560"/>
            <a:ext cx="6096000" cy="853440"/>
          </a:xfrm>
          <a:prstGeom prst="rect">
            <a:avLst/>
          </a:prstGeom>
        </p:spPr>
        <p:txBody>
          <a:bodyPr anchor="b"/>
          <a:lstStyle>
            <a:lvl1pPr algn="l">
              <a:defRPr sz="1067">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endParaRPr lang="en-US"/>
          </a:p>
        </p:txBody>
      </p:sp>
    </p:spTree>
    <p:extLst>
      <p:ext uri="{BB962C8B-B14F-4D97-AF65-F5344CB8AC3E}">
        <p14:creationId xmlns:p14="http://schemas.microsoft.com/office/powerpoint/2010/main" val="2116423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1431E-2FAD-76CB-83C0-BF1FABD705DE}"/>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75A557-6CEE-56A9-5CED-873FFD31BBF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C25169DC-0F60-1934-08CA-F9EB462A0348}"/>
              </a:ext>
            </a:extLst>
          </p:cNvPr>
          <p:cNvSpPr>
            <a:spLocks noGrp="1"/>
          </p:cNvSpPr>
          <p:nvPr>
            <p:ph type="sldNum" sz="quarter" idx="10"/>
          </p:nvPr>
        </p:nvSpPr>
        <p:spPr/>
        <p:txBody>
          <a:bodyPr/>
          <a:lstStyle/>
          <a:p>
            <a:fld id="{9C224E5A-3D3E-4D41-B801-89DD65E7A2DB}" type="slidenum">
              <a:rPr lang="en-US" smtClean="0"/>
              <a:pPr/>
              <a:t>‹#›</a:t>
            </a:fld>
            <a:endParaRPr lang="en-US"/>
          </a:p>
        </p:txBody>
      </p:sp>
      <p:sp>
        <p:nvSpPr>
          <p:cNvPr id="5" name="Rectangle 4">
            <a:extLst>
              <a:ext uri="{FF2B5EF4-FFF2-40B4-BE49-F238E27FC236}">
                <a16:creationId xmlns:a16="http://schemas.microsoft.com/office/drawing/2014/main" id="{BFF257A4-1B2E-38F1-9BFD-C08FC5A9EFD4}"/>
              </a:ext>
              <a:ext uri="{C183D7F6-B498-43B3-948B-1728B52AA6E4}">
                <adec:decorative xmlns:adec="http://schemas.microsoft.com/office/drawing/2017/decorative" val="1"/>
              </a:ext>
            </a:extLst>
          </p:cNvPr>
          <p:cNvSpPr/>
          <p:nvPr userDrawn="1"/>
        </p:nvSpPr>
        <p:spPr>
          <a:xfrm>
            <a:off x="1" y="1662088"/>
            <a:ext cx="7442420" cy="60997"/>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5" descr="IRC logo&#10;">
            <a:extLst>
              <a:ext uri="{FF2B5EF4-FFF2-40B4-BE49-F238E27FC236}">
                <a16:creationId xmlns:a16="http://schemas.microsoft.com/office/drawing/2014/main" id="{1A0FC9BA-C7DE-4673-18FE-8F3BA83569F7}"/>
              </a:ext>
            </a:extLst>
          </p:cNvPr>
          <p:cNvPicPr>
            <a:picLocks noChangeAspect="1"/>
          </p:cNvPicPr>
          <p:nvPr userDrawn="1"/>
        </p:nvPicPr>
        <p:blipFill>
          <a:blip r:embed="rId3"/>
          <a:stretch>
            <a:fillRect/>
          </a:stretch>
        </p:blipFill>
        <p:spPr>
          <a:xfrm>
            <a:off x="7112813" y="5638800"/>
            <a:ext cx="5079188" cy="1219200"/>
          </a:xfrm>
          <a:prstGeom prst="rect">
            <a:avLst/>
          </a:prstGeom>
        </p:spPr>
      </p:pic>
      <p:sp>
        <p:nvSpPr>
          <p:cNvPr id="7" name="Footer Placeholder 4">
            <a:extLst>
              <a:ext uri="{FF2B5EF4-FFF2-40B4-BE49-F238E27FC236}">
                <a16:creationId xmlns:a16="http://schemas.microsoft.com/office/drawing/2014/main" id="{2F703BAE-633A-12A5-D528-FD453EDA2FAF}"/>
              </a:ext>
            </a:extLst>
          </p:cNvPr>
          <p:cNvSpPr>
            <a:spLocks noGrp="1"/>
          </p:cNvSpPr>
          <p:nvPr>
            <p:ph type="ftr" sz="quarter" idx="11"/>
          </p:nvPr>
        </p:nvSpPr>
        <p:spPr>
          <a:xfrm>
            <a:off x="838199" y="6004560"/>
            <a:ext cx="6096000" cy="853440"/>
          </a:xfrm>
          <a:prstGeom prst="rect">
            <a:avLst/>
          </a:prstGeom>
        </p:spPr>
        <p:txBody>
          <a:bodyPr anchor="b"/>
          <a:lstStyle>
            <a:lvl1pPr algn="l">
              <a:defRPr sz="1067">
                <a:solidFill>
                  <a:schemeClr val="tx1"/>
                </a:solidFill>
              </a:defRPr>
            </a:lvl1pPr>
          </a:lstStyle>
          <a:p>
            <a:endParaRPr lang="en-US">
              <a:solidFill>
                <a:schemeClr val="tx1"/>
              </a:solidFill>
            </a:endParaRPr>
          </a:p>
        </p:txBody>
      </p:sp>
      <p:sp>
        <p:nvSpPr>
          <p:cNvPr id="9" name="Text Placeholder 8">
            <a:extLst>
              <a:ext uri="{FF2B5EF4-FFF2-40B4-BE49-F238E27FC236}">
                <a16:creationId xmlns:a16="http://schemas.microsoft.com/office/drawing/2014/main" id="{B47D3FD1-7273-0231-71E9-A7D5B7B382F5}"/>
              </a:ext>
            </a:extLst>
          </p:cNvPr>
          <p:cNvSpPr>
            <a:spLocks noGrp="1"/>
          </p:cNvSpPr>
          <p:nvPr>
            <p:ph type="body" sz="quarter" idx="12"/>
          </p:nvPr>
        </p:nvSpPr>
        <p:spPr>
          <a:xfrm>
            <a:off x="838200" y="1858434"/>
            <a:ext cx="10515600" cy="3901017"/>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88549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Short Content-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60365BB-610B-4FEB-4168-EE4645D37EE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838200" y="743493"/>
            <a:ext cx="9631680" cy="914400"/>
          </a:xfrm>
        </p:spPr>
        <p:txBody>
          <a:bodyPr/>
          <a:lstStyle>
            <a:lvl1pPr>
              <a:defRPr sz="4800">
                <a:solidFill>
                  <a:schemeClr val="tx2"/>
                </a:solidFill>
              </a:defRPr>
            </a:lvl1pPr>
          </a:lstStyle>
          <a:p>
            <a:r>
              <a:rPr lang="en-US"/>
              <a:t>Click to edit Master title style</a:t>
            </a:r>
          </a:p>
        </p:txBody>
      </p:sp>
      <p:sp>
        <p:nvSpPr>
          <p:cNvPr id="3" name="Content Placeholder 2"/>
          <p:cNvSpPr>
            <a:spLocks noGrp="1"/>
          </p:cNvSpPr>
          <p:nvPr>
            <p:ph idx="1"/>
          </p:nvPr>
        </p:nvSpPr>
        <p:spPr>
          <a:xfrm>
            <a:off x="1639824" y="2289048"/>
            <a:ext cx="8912352" cy="2926080"/>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5" name="Footer Placeholder 4"/>
          <p:cNvSpPr>
            <a:spLocks noGrp="1"/>
          </p:cNvSpPr>
          <p:nvPr>
            <p:ph type="ftr" sz="quarter" idx="11"/>
          </p:nvPr>
        </p:nvSpPr>
        <p:spPr>
          <a:xfrm>
            <a:off x="1615439" y="6004560"/>
            <a:ext cx="4876800" cy="853440"/>
          </a:xfrm>
          <a:prstGeom prst="rect">
            <a:avLst/>
          </a:prstGeom>
        </p:spPr>
        <p:txBody>
          <a:bodyPr anchor="b"/>
          <a:lstStyle>
            <a:lvl1pPr algn="l">
              <a:defRPr sz="1067">
                <a:solidFill>
                  <a:schemeClr val="bg1"/>
                </a:solidFill>
              </a:defRPr>
            </a:lvl1pPr>
          </a:lstStyle>
          <a:p>
            <a:endParaRPr lang="en-US" sz="1067"/>
          </a:p>
        </p:txBody>
      </p:sp>
      <p:sp>
        <p:nvSpPr>
          <p:cNvPr id="6" name="Slide Number Placeholder 5"/>
          <p:cNvSpPr>
            <a:spLocks noGrp="1"/>
          </p:cNvSpPr>
          <p:nvPr>
            <p:ph type="sldNum" sz="quarter" idx="12"/>
          </p:nvPr>
        </p:nvSpPr>
        <p:spPr>
          <a:xfrm>
            <a:off x="11460476" y="142940"/>
            <a:ext cx="609600" cy="365125"/>
          </a:xfrm>
          <a:prstGeom prst="rect">
            <a:avLst/>
          </a:prstGeom>
        </p:spPr>
        <p:txBody>
          <a:bodyPr/>
          <a:lstStyle>
            <a:lvl1pPr>
              <a:defRPr>
                <a:solidFill>
                  <a:schemeClr val="accent4"/>
                </a:solidFill>
              </a:defRPr>
            </a:lvl1pPr>
          </a:lstStyle>
          <a:p>
            <a:fld id="{9C224E5A-3D3E-4D41-B801-89DD65E7A2DB}" type="slidenum">
              <a:rPr lang="en-US" smtClean="0"/>
              <a:pPr/>
              <a:t>‹#›</a:t>
            </a:fld>
            <a:endParaRPr lang="en-US">
              <a:solidFill>
                <a:schemeClr val="accent4"/>
              </a:solidFill>
            </a:endParaRPr>
          </a:p>
        </p:txBody>
      </p:sp>
      <p:sp>
        <p:nvSpPr>
          <p:cNvPr id="8" name="Rectangle 7">
            <a:extLst>
              <a:ext uri="{FF2B5EF4-FFF2-40B4-BE49-F238E27FC236}">
                <a16:creationId xmlns:a16="http://schemas.microsoft.com/office/drawing/2014/main" id="{EFC28243-0754-1EBF-49F3-B40ABFD79E64}"/>
              </a:ext>
              <a:ext uri="{C183D7F6-B498-43B3-948B-1728B52AA6E4}">
                <adec:decorative xmlns:adec="http://schemas.microsoft.com/office/drawing/2017/decorative" val="1"/>
              </a:ext>
            </a:extLst>
          </p:cNvPr>
          <p:cNvSpPr/>
          <p:nvPr userDrawn="1"/>
        </p:nvSpPr>
        <p:spPr>
          <a:xfrm>
            <a:off x="0" y="1631495"/>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0" name="Picture 9" descr="IRC Logo">
            <a:extLst>
              <a:ext uri="{FF2B5EF4-FFF2-40B4-BE49-F238E27FC236}">
                <a16:creationId xmlns:a16="http://schemas.microsoft.com/office/drawing/2014/main" id="{2DDBA8E9-C489-1FAF-EF24-5352DBA5878E}"/>
              </a:ext>
            </a:extLst>
          </p:cNvPr>
          <p:cNvPicPr>
            <a:picLocks noChangeAspect="1"/>
          </p:cNvPicPr>
          <p:nvPr userDrawn="1"/>
        </p:nvPicPr>
        <p:blipFill>
          <a:blip r:embed="rId3"/>
          <a:stretch>
            <a:fillRect/>
          </a:stretch>
        </p:blipFill>
        <p:spPr>
          <a:xfrm>
            <a:off x="7122163" y="5638800"/>
            <a:ext cx="5069837" cy="1219200"/>
          </a:xfrm>
          <a:prstGeom prst="rect">
            <a:avLst/>
          </a:prstGeom>
        </p:spPr>
      </p:pic>
    </p:spTree>
    <p:extLst>
      <p:ext uri="{BB962C8B-B14F-4D97-AF65-F5344CB8AC3E}">
        <p14:creationId xmlns:p14="http://schemas.microsoft.com/office/powerpoint/2010/main" val="630662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Short Content-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D1E686-718A-EBB5-2066-A63D944B816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p:cNvSpPr>
            <a:spLocks noGrp="1"/>
          </p:cNvSpPr>
          <p:nvPr>
            <p:ph type="title"/>
          </p:nvPr>
        </p:nvSpPr>
        <p:spPr>
          <a:xfrm>
            <a:off x="838200" y="743493"/>
            <a:ext cx="9631680" cy="914400"/>
          </a:xfrm>
        </p:spPr>
        <p:txBody>
          <a:bodyPr/>
          <a:lstStyle>
            <a:lvl1pPr>
              <a:defRPr sz="4800"/>
            </a:lvl1pPr>
          </a:lstStyle>
          <a:p>
            <a:r>
              <a:rPr lang="en-US"/>
              <a:t>Click to edit Master title style</a:t>
            </a:r>
          </a:p>
        </p:txBody>
      </p:sp>
      <p:sp>
        <p:nvSpPr>
          <p:cNvPr id="3" name="Content Placeholder 2"/>
          <p:cNvSpPr>
            <a:spLocks noGrp="1"/>
          </p:cNvSpPr>
          <p:nvPr>
            <p:ph idx="1"/>
          </p:nvPr>
        </p:nvSpPr>
        <p:spPr>
          <a:xfrm>
            <a:off x="1639824" y="2289048"/>
            <a:ext cx="8912352" cy="2937457"/>
          </a:xfrm>
        </p:spPr>
        <p:txBody>
          <a:bodyPr/>
          <a:lstStyle>
            <a:lvl1pPr marL="0" indent="0">
              <a:buNone/>
              <a:defRPr/>
            </a:lvl1pPr>
          </a:lstStyle>
          <a:p>
            <a:pPr lvl="0"/>
            <a:r>
              <a:rPr lang="en-US"/>
              <a:t>Click to edit Master text styles</a:t>
            </a:r>
          </a:p>
        </p:txBody>
      </p:sp>
      <p:sp>
        <p:nvSpPr>
          <p:cNvPr id="5" name="Footer Placeholder 4"/>
          <p:cNvSpPr>
            <a:spLocks noGrp="1"/>
          </p:cNvSpPr>
          <p:nvPr>
            <p:ph type="ftr" sz="quarter" idx="11"/>
          </p:nvPr>
        </p:nvSpPr>
        <p:spPr>
          <a:xfrm>
            <a:off x="1200392" y="5914385"/>
            <a:ext cx="5364480" cy="853440"/>
          </a:xfrm>
          <a:prstGeom prst="rect">
            <a:avLst/>
          </a:prstGeom>
        </p:spPr>
        <p:txBody>
          <a:bodyPr anchor="b"/>
          <a:lstStyle>
            <a:lvl1pPr algn="l">
              <a:defRPr sz="1067"/>
            </a:lvl1pPr>
          </a:lstStyle>
          <a:p>
            <a:endParaRPr lang="en-US" sz="1067"/>
          </a:p>
        </p:txBody>
      </p:sp>
      <p:sp>
        <p:nvSpPr>
          <p:cNvPr id="6" name="Slide Number Placeholder 5"/>
          <p:cNvSpPr>
            <a:spLocks noGrp="1"/>
          </p:cNvSpPr>
          <p:nvPr>
            <p:ph type="sldNum" sz="quarter" idx="12"/>
          </p:nvPr>
        </p:nvSpPr>
        <p:spPr>
          <a:xfrm>
            <a:off x="11460476" y="109306"/>
            <a:ext cx="609600" cy="365125"/>
          </a:xfrm>
          <a:prstGeom prst="rect">
            <a:avLst/>
          </a:prstGeom>
        </p:spPr>
        <p:txBody>
          <a:bodyPr/>
          <a:lstStyle>
            <a:lvl1pPr>
              <a:defRPr>
                <a:solidFill>
                  <a:schemeClr val="accent4"/>
                </a:solidFill>
              </a:defRPr>
            </a:lvl1pPr>
          </a:lstStyle>
          <a:p>
            <a:fld id="{9C224E5A-3D3E-4D41-B801-89DD65E7A2DB}" type="slidenum">
              <a:rPr lang="en-US" smtClean="0"/>
              <a:pPr/>
              <a:t>‹#›</a:t>
            </a:fld>
            <a:endParaRPr lang="en-US"/>
          </a:p>
        </p:txBody>
      </p:sp>
      <p:sp>
        <p:nvSpPr>
          <p:cNvPr id="8" name="Rectangle 7">
            <a:extLst>
              <a:ext uri="{FF2B5EF4-FFF2-40B4-BE49-F238E27FC236}">
                <a16:creationId xmlns:a16="http://schemas.microsoft.com/office/drawing/2014/main" id="{EFC28243-0754-1EBF-49F3-B40ABFD79E64}"/>
              </a:ext>
              <a:ext uri="{C183D7F6-B498-43B3-948B-1728B52AA6E4}">
                <adec:decorative xmlns:adec="http://schemas.microsoft.com/office/drawing/2017/decorative" val="1"/>
              </a:ext>
            </a:extLst>
          </p:cNvPr>
          <p:cNvSpPr/>
          <p:nvPr userDrawn="1"/>
        </p:nvSpPr>
        <p:spPr>
          <a:xfrm>
            <a:off x="0" y="1631495"/>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descr="IRC Logo">
            <a:extLst>
              <a:ext uri="{FF2B5EF4-FFF2-40B4-BE49-F238E27FC236}">
                <a16:creationId xmlns:a16="http://schemas.microsoft.com/office/drawing/2014/main" id="{B1608CD2-978C-9C46-A47C-DF7D41355DEA}"/>
              </a:ext>
            </a:extLst>
          </p:cNvPr>
          <p:cNvPicPr>
            <a:picLocks noChangeAspect="1"/>
          </p:cNvPicPr>
          <p:nvPr userDrawn="1"/>
        </p:nvPicPr>
        <p:blipFill>
          <a:blip r:embed="rId3"/>
          <a:stretch>
            <a:fillRect/>
          </a:stretch>
        </p:blipFill>
        <p:spPr>
          <a:xfrm>
            <a:off x="7112813" y="5638800"/>
            <a:ext cx="5079188" cy="1219200"/>
          </a:xfrm>
          <a:prstGeom prst="rect">
            <a:avLst/>
          </a:prstGeom>
        </p:spPr>
      </p:pic>
    </p:spTree>
    <p:extLst>
      <p:ext uri="{BB962C8B-B14F-4D97-AF65-F5344CB8AC3E}">
        <p14:creationId xmlns:p14="http://schemas.microsoft.com/office/powerpoint/2010/main" val="718616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D5EB74-786D-6A18-7484-3925184D08E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831851" y="566218"/>
            <a:ext cx="10515600" cy="2852737"/>
          </a:xfrm>
        </p:spPr>
        <p:txBody>
          <a:bodyPr anchor="b"/>
          <a:lstStyle>
            <a:lvl1pPr>
              <a:defRPr sz="6000">
                <a:solidFill>
                  <a:schemeClr val="tx2"/>
                </a:solidFill>
              </a:defRPr>
            </a:lvl1pPr>
          </a:lstStyle>
          <a:p>
            <a:r>
              <a:rPr lang="en-US"/>
              <a:t>Click to edit Master title style</a:t>
            </a:r>
          </a:p>
        </p:txBody>
      </p:sp>
      <p:sp>
        <p:nvSpPr>
          <p:cNvPr id="3" name="Text Placeholder 2"/>
          <p:cNvSpPr>
            <a:spLocks noGrp="1"/>
          </p:cNvSpPr>
          <p:nvPr>
            <p:ph type="body" idx="1"/>
          </p:nvPr>
        </p:nvSpPr>
        <p:spPr>
          <a:xfrm>
            <a:off x="831851" y="3807500"/>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US"/>
              <a:t>Click to edit Master text styles</a:t>
            </a:r>
          </a:p>
        </p:txBody>
      </p:sp>
      <p:pic>
        <p:nvPicPr>
          <p:cNvPr id="8" name="Picture 7" descr="IRC Logo">
            <a:extLst>
              <a:ext uri="{FF2B5EF4-FFF2-40B4-BE49-F238E27FC236}">
                <a16:creationId xmlns:a16="http://schemas.microsoft.com/office/drawing/2014/main" id="{1F5EBC7F-524D-2F3E-16B2-6C5B4110DD22}"/>
              </a:ext>
            </a:extLst>
          </p:cNvPr>
          <p:cNvPicPr>
            <a:picLocks noChangeAspect="1"/>
          </p:cNvPicPr>
          <p:nvPr userDrawn="1"/>
        </p:nvPicPr>
        <p:blipFill>
          <a:blip r:embed="rId3"/>
          <a:stretch>
            <a:fillRect/>
          </a:stretch>
        </p:blipFill>
        <p:spPr>
          <a:xfrm>
            <a:off x="0" y="5394960"/>
            <a:ext cx="6083805" cy="1463040"/>
          </a:xfrm>
          <a:prstGeom prst="rect">
            <a:avLst/>
          </a:prstGeom>
        </p:spPr>
      </p:pic>
      <p:sp>
        <p:nvSpPr>
          <p:cNvPr id="9" name="Rectangle 8">
            <a:extLst>
              <a:ext uri="{FF2B5EF4-FFF2-40B4-BE49-F238E27FC236}">
                <a16:creationId xmlns:a16="http://schemas.microsoft.com/office/drawing/2014/main" id="{E970DCBF-40C2-2243-A9F1-6F3E629D3BC0}"/>
              </a:ext>
              <a:ext uri="{C183D7F6-B498-43B3-948B-1728B52AA6E4}">
                <adec:decorative xmlns:adec="http://schemas.microsoft.com/office/drawing/2017/decorative" val="1"/>
              </a:ext>
            </a:extLst>
          </p:cNvPr>
          <p:cNvSpPr/>
          <p:nvPr userDrawn="1"/>
        </p:nvSpPr>
        <p:spPr>
          <a:xfrm>
            <a:off x="0" y="3582211"/>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624832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1C304A-F0FD-C926-9B38-3CED322871C6}"/>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p:cNvSpPr>
            <a:spLocks noGrp="1"/>
          </p:cNvSpPr>
          <p:nvPr>
            <p:ph type="title"/>
          </p:nvPr>
        </p:nvSpPr>
        <p:spPr>
          <a:xfrm>
            <a:off x="831851" y="56621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831851" y="3807500"/>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US"/>
              <a:t>Click to edit Master text styles</a:t>
            </a:r>
          </a:p>
        </p:txBody>
      </p:sp>
      <p:sp>
        <p:nvSpPr>
          <p:cNvPr id="9" name="Rectangle 8">
            <a:extLst>
              <a:ext uri="{FF2B5EF4-FFF2-40B4-BE49-F238E27FC236}">
                <a16:creationId xmlns:a16="http://schemas.microsoft.com/office/drawing/2014/main" id="{E970DCBF-40C2-2243-A9F1-6F3E629D3BC0}"/>
              </a:ext>
              <a:ext uri="{C183D7F6-B498-43B3-948B-1728B52AA6E4}">
                <adec:decorative xmlns:adec="http://schemas.microsoft.com/office/drawing/2017/decorative" val="1"/>
              </a:ext>
            </a:extLst>
          </p:cNvPr>
          <p:cNvSpPr/>
          <p:nvPr userDrawn="1"/>
        </p:nvSpPr>
        <p:spPr>
          <a:xfrm>
            <a:off x="0" y="3582211"/>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IRC Logo">
            <a:extLst>
              <a:ext uri="{FF2B5EF4-FFF2-40B4-BE49-F238E27FC236}">
                <a16:creationId xmlns:a16="http://schemas.microsoft.com/office/drawing/2014/main" id="{D684D50D-1F1E-7949-BA83-2B32CF1A6DDB}"/>
              </a:ext>
            </a:extLst>
          </p:cNvPr>
          <p:cNvPicPr>
            <a:picLocks noChangeAspect="1"/>
          </p:cNvPicPr>
          <p:nvPr userDrawn="1"/>
        </p:nvPicPr>
        <p:blipFill>
          <a:blip r:embed="rId3"/>
          <a:stretch>
            <a:fillRect/>
          </a:stretch>
        </p:blipFill>
        <p:spPr>
          <a:xfrm>
            <a:off x="1" y="5394960"/>
            <a:ext cx="6083809" cy="1463040"/>
          </a:xfrm>
          <a:prstGeom prst="rect">
            <a:avLst/>
          </a:prstGeom>
        </p:spPr>
      </p:pic>
    </p:spTree>
    <p:extLst>
      <p:ext uri="{BB962C8B-B14F-4D97-AF65-F5344CB8AC3E}">
        <p14:creationId xmlns:p14="http://schemas.microsoft.com/office/powerpoint/2010/main" val="3441683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B1D86E6-9FE1-AD46-8D0A-BB550909E7D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838200" y="1825625"/>
            <a:ext cx="5181600" cy="390144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390144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09F08B79-66F4-075C-61D7-79CFC2FD7206}"/>
              </a:ext>
            </a:extLst>
          </p:cNvPr>
          <p:cNvSpPr>
            <a:spLocks noGrp="1"/>
          </p:cNvSpPr>
          <p:nvPr>
            <p:ph type="ftr" sz="quarter" idx="11"/>
          </p:nvPr>
        </p:nvSpPr>
        <p:spPr>
          <a:xfrm>
            <a:off x="838199" y="6004560"/>
            <a:ext cx="6096000" cy="853440"/>
          </a:xfrm>
          <a:prstGeom prst="rect">
            <a:avLst/>
          </a:prstGeom>
        </p:spPr>
        <p:txBody>
          <a:bodyPr anchor="b"/>
          <a:lstStyle>
            <a:lvl1pPr algn="l">
              <a:defRPr sz="1067">
                <a:solidFill>
                  <a:schemeClr val="bg1"/>
                </a:solidFill>
              </a:defRPr>
            </a:lvl1pPr>
          </a:lstStyle>
          <a:p>
            <a:endParaRPr lang="en-US">
              <a:solidFill>
                <a:schemeClr val="bg1"/>
              </a:solidFill>
            </a:endParaRPr>
          </a:p>
        </p:txBody>
      </p:sp>
      <p:pic>
        <p:nvPicPr>
          <p:cNvPr id="10" name="Picture 9" descr="IRC Logo">
            <a:extLst>
              <a:ext uri="{FF2B5EF4-FFF2-40B4-BE49-F238E27FC236}">
                <a16:creationId xmlns:a16="http://schemas.microsoft.com/office/drawing/2014/main" id="{013AD64E-A093-ED73-DBA6-B9C4C21D8387}"/>
              </a:ext>
            </a:extLst>
          </p:cNvPr>
          <p:cNvPicPr>
            <a:picLocks noChangeAspect="1"/>
          </p:cNvPicPr>
          <p:nvPr userDrawn="1"/>
        </p:nvPicPr>
        <p:blipFill>
          <a:blip r:embed="rId3"/>
          <a:stretch>
            <a:fillRect/>
          </a:stretch>
        </p:blipFill>
        <p:spPr>
          <a:xfrm>
            <a:off x="7122163" y="5638800"/>
            <a:ext cx="5069837" cy="1219200"/>
          </a:xfrm>
          <a:prstGeom prst="rect">
            <a:avLst/>
          </a:prstGeom>
        </p:spPr>
      </p:pic>
      <p:sp>
        <p:nvSpPr>
          <p:cNvPr id="11" name="Rectangle 10">
            <a:extLst>
              <a:ext uri="{FF2B5EF4-FFF2-40B4-BE49-F238E27FC236}">
                <a16:creationId xmlns:a16="http://schemas.microsoft.com/office/drawing/2014/main" id="{D946A88A-91EF-55CC-59B3-31E0199923EB}"/>
              </a:ext>
              <a:ext uri="{C183D7F6-B498-43B3-948B-1728B52AA6E4}">
                <adec:decorative xmlns:adec="http://schemas.microsoft.com/office/drawing/2017/decorative" val="1"/>
              </a:ext>
            </a:extLst>
          </p:cNvPr>
          <p:cNvSpPr/>
          <p:nvPr userDrawn="1"/>
        </p:nvSpPr>
        <p:spPr>
          <a:xfrm>
            <a:off x="0" y="1698762"/>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Slide Number Placeholder 5">
            <a:extLst>
              <a:ext uri="{FF2B5EF4-FFF2-40B4-BE49-F238E27FC236}">
                <a16:creationId xmlns:a16="http://schemas.microsoft.com/office/drawing/2014/main" id="{63D3EBBC-2C44-0E7C-1F20-95A3095FBD20}"/>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1981225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Whi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647FA3-B3FC-2104-01DF-BBD3F806026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3901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3901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09F08B79-66F4-075C-61D7-79CFC2FD7206}"/>
              </a:ext>
            </a:extLst>
          </p:cNvPr>
          <p:cNvSpPr>
            <a:spLocks noGrp="1"/>
          </p:cNvSpPr>
          <p:nvPr>
            <p:ph type="ftr" sz="quarter" idx="11"/>
          </p:nvPr>
        </p:nvSpPr>
        <p:spPr>
          <a:xfrm>
            <a:off x="838199" y="6004560"/>
            <a:ext cx="6096000" cy="853440"/>
          </a:xfrm>
          <a:prstGeom prst="rect">
            <a:avLst/>
          </a:prstGeom>
        </p:spPr>
        <p:txBody>
          <a:bodyPr anchor="b"/>
          <a:lstStyle>
            <a:lvl1pPr algn="l">
              <a:defRPr sz="1067"/>
            </a:lvl1pPr>
          </a:lstStyle>
          <a:p>
            <a:endParaRPr lang="en-US" sz="1067"/>
          </a:p>
        </p:txBody>
      </p:sp>
      <p:pic>
        <p:nvPicPr>
          <p:cNvPr id="6" name="Picture 5" descr="IRC Logo">
            <a:extLst>
              <a:ext uri="{FF2B5EF4-FFF2-40B4-BE49-F238E27FC236}">
                <a16:creationId xmlns:a16="http://schemas.microsoft.com/office/drawing/2014/main" id="{D08BCA13-F4F8-156D-16D0-3F044FE59F08}"/>
              </a:ext>
            </a:extLst>
          </p:cNvPr>
          <p:cNvPicPr>
            <a:picLocks noChangeAspect="1"/>
          </p:cNvPicPr>
          <p:nvPr userDrawn="1"/>
        </p:nvPicPr>
        <p:blipFill>
          <a:blip r:embed="rId3"/>
          <a:stretch>
            <a:fillRect/>
          </a:stretch>
        </p:blipFill>
        <p:spPr>
          <a:xfrm>
            <a:off x="7122160" y="5638800"/>
            <a:ext cx="5069841" cy="1219200"/>
          </a:xfrm>
          <a:prstGeom prst="rect">
            <a:avLst/>
          </a:prstGeom>
        </p:spPr>
      </p:pic>
      <p:sp>
        <p:nvSpPr>
          <p:cNvPr id="7" name="Rectangle 6">
            <a:extLst>
              <a:ext uri="{FF2B5EF4-FFF2-40B4-BE49-F238E27FC236}">
                <a16:creationId xmlns:a16="http://schemas.microsoft.com/office/drawing/2014/main" id="{27C3AEDF-5DF3-B92D-22FE-102890FCCE89}"/>
              </a:ext>
              <a:ext uri="{C183D7F6-B498-43B3-948B-1728B52AA6E4}">
                <adec:decorative xmlns:adec="http://schemas.microsoft.com/office/drawing/2017/decorative" val="1"/>
              </a:ext>
            </a:extLst>
          </p:cNvPr>
          <p:cNvSpPr/>
          <p:nvPr userDrawn="1"/>
        </p:nvSpPr>
        <p:spPr>
          <a:xfrm>
            <a:off x="0" y="1690357"/>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Slide Number Placeholder 5">
            <a:extLst>
              <a:ext uri="{FF2B5EF4-FFF2-40B4-BE49-F238E27FC236}">
                <a16:creationId xmlns:a16="http://schemas.microsoft.com/office/drawing/2014/main" id="{5ECA4826-64FF-842D-2F2B-7CF1D7A6DF6A}"/>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2956029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Blu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24187CB-1572-0F7D-3355-EE56BAE753B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839788" y="365125"/>
            <a:ext cx="10515600" cy="1325563"/>
          </a:xfrm>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29184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29184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DB72B2BC-8EE2-0B23-557B-6F5685F21A94}"/>
              </a:ext>
            </a:extLst>
          </p:cNvPr>
          <p:cNvSpPr>
            <a:spLocks noGrp="1"/>
          </p:cNvSpPr>
          <p:nvPr>
            <p:ph type="ftr" sz="quarter" idx="11"/>
          </p:nvPr>
        </p:nvSpPr>
        <p:spPr>
          <a:xfrm>
            <a:off x="836612" y="6004560"/>
            <a:ext cx="6461760" cy="853440"/>
          </a:xfrm>
          <a:prstGeom prst="rect">
            <a:avLst/>
          </a:prstGeom>
        </p:spPr>
        <p:txBody>
          <a:bodyPr anchor="b"/>
          <a:lstStyle>
            <a:lvl1pPr algn="l">
              <a:defRPr sz="1067">
                <a:solidFill>
                  <a:schemeClr val="accent4"/>
                </a:solidFill>
              </a:defRPr>
            </a:lvl1pPr>
          </a:lstStyle>
          <a:p>
            <a:endParaRPr lang="en-US">
              <a:solidFill>
                <a:schemeClr val="accent4"/>
              </a:solidFill>
            </a:endParaRPr>
          </a:p>
        </p:txBody>
      </p:sp>
      <p:pic>
        <p:nvPicPr>
          <p:cNvPr id="12" name="Picture 11" descr="IRC Logo">
            <a:extLst>
              <a:ext uri="{FF2B5EF4-FFF2-40B4-BE49-F238E27FC236}">
                <a16:creationId xmlns:a16="http://schemas.microsoft.com/office/drawing/2014/main" id="{AE14A796-3A61-2510-944B-073EE83E5AEA}"/>
              </a:ext>
            </a:extLst>
          </p:cNvPr>
          <p:cNvPicPr>
            <a:picLocks noChangeAspect="1"/>
          </p:cNvPicPr>
          <p:nvPr userDrawn="1"/>
        </p:nvPicPr>
        <p:blipFill>
          <a:blip r:embed="rId3"/>
          <a:stretch>
            <a:fillRect/>
          </a:stretch>
        </p:blipFill>
        <p:spPr>
          <a:xfrm>
            <a:off x="7122163" y="5638800"/>
            <a:ext cx="5069837" cy="1219200"/>
          </a:xfrm>
          <a:prstGeom prst="rect">
            <a:avLst/>
          </a:prstGeom>
        </p:spPr>
      </p:pic>
      <p:sp>
        <p:nvSpPr>
          <p:cNvPr id="13" name="Rectangle 12">
            <a:extLst>
              <a:ext uri="{FF2B5EF4-FFF2-40B4-BE49-F238E27FC236}">
                <a16:creationId xmlns:a16="http://schemas.microsoft.com/office/drawing/2014/main" id="{07ACA15E-9383-9BD3-7AC6-9CA66CE9FA69}"/>
              </a:ext>
              <a:ext uri="{C183D7F6-B498-43B3-948B-1728B52AA6E4}">
                <adec:decorative xmlns:adec="http://schemas.microsoft.com/office/drawing/2017/decorative" val="1"/>
              </a:ext>
            </a:extLst>
          </p:cNvPr>
          <p:cNvSpPr/>
          <p:nvPr userDrawn="1"/>
        </p:nvSpPr>
        <p:spPr>
          <a:xfrm>
            <a:off x="0" y="1614685"/>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Slide Number Placeholder 5">
            <a:extLst>
              <a:ext uri="{FF2B5EF4-FFF2-40B4-BE49-F238E27FC236}">
                <a16:creationId xmlns:a16="http://schemas.microsoft.com/office/drawing/2014/main" id="{FD19F719-9355-3A3A-F1BD-3ADD7927DA14}"/>
              </a:ext>
            </a:extLst>
          </p:cNvPr>
          <p:cNvSpPr>
            <a:spLocks noGrp="1"/>
          </p:cNvSpPr>
          <p:nvPr>
            <p:ph type="sldNum" sz="quarter" idx="12"/>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2794976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Whit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851062-767F-F357-214F-DF4668C5278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291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291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DB72B2BC-8EE2-0B23-557B-6F5685F21A94}"/>
              </a:ext>
            </a:extLst>
          </p:cNvPr>
          <p:cNvSpPr>
            <a:spLocks noGrp="1"/>
          </p:cNvSpPr>
          <p:nvPr>
            <p:ph type="ftr" sz="quarter" idx="11"/>
          </p:nvPr>
        </p:nvSpPr>
        <p:spPr>
          <a:xfrm>
            <a:off x="836612" y="6004560"/>
            <a:ext cx="6217920" cy="853440"/>
          </a:xfrm>
          <a:prstGeom prst="rect">
            <a:avLst/>
          </a:prstGeom>
        </p:spPr>
        <p:txBody>
          <a:bodyPr anchor="b"/>
          <a:lstStyle>
            <a:lvl1pPr algn="l">
              <a:defRPr sz="1067"/>
            </a:lvl1pPr>
          </a:lstStyle>
          <a:p>
            <a:endParaRPr lang="en-US" sz="1067"/>
          </a:p>
        </p:txBody>
      </p:sp>
      <p:pic>
        <p:nvPicPr>
          <p:cNvPr id="8" name="Picture 7" descr="IRC Logo">
            <a:extLst>
              <a:ext uri="{FF2B5EF4-FFF2-40B4-BE49-F238E27FC236}">
                <a16:creationId xmlns:a16="http://schemas.microsoft.com/office/drawing/2014/main" id="{5DEF2104-DA3F-64D4-B1E8-34A06E815B86}"/>
              </a:ext>
            </a:extLst>
          </p:cNvPr>
          <p:cNvPicPr>
            <a:picLocks noChangeAspect="1"/>
          </p:cNvPicPr>
          <p:nvPr userDrawn="1"/>
        </p:nvPicPr>
        <p:blipFill>
          <a:blip r:embed="rId3"/>
          <a:stretch>
            <a:fillRect/>
          </a:stretch>
        </p:blipFill>
        <p:spPr>
          <a:xfrm>
            <a:off x="7122160" y="5638800"/>
            <a:ext cx="5069841" cy="1219200"/>
          </a:xfrm>
          <a:prstGeom prst="rect">
            <a:avLst/>
          </a:prstGeom>
        </p:spPr>
      </p:pic>
      <p:sp>
        <p:nvSpPr>
          <p:cNvPr id="9" name="Rectangle 8">
            <a:extLst>
              <a:ext uri="{FF2B5EF4-FFF2-40B4-BE49-F238E27FC236}">
                <a16:creationId xmlns:a16="http://schemas.microsoft.com/office/drawing/2014/main" id="{77DCDC72-8183-79DB-F6E7-D64185F3C70A}"/>
              </a:ext>
              <a:ext uri="{C183D7F6-B498-43B3-948B-1728B52AA6E4}">
                <adec:decorative xmlns:adec="http://schemas.microsoft.com/office/drawing/2017/decorative" val="1"/>
              </a:ext>
            </a:extLst>
          </p:cNvPr>
          <p:cNvSpPr/>
          <p:nvPr userDrawn="1"/>
        </p:nvSpPr>
        <p:spPr>
          <a:xfrm>
            <a:off x="0" y="1589454"/>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Slide Number Placeholder 5">
            <a:extLst>
              <a:ext uri="{FF2B5EF4-FFF2-40B4-BE49-F238E27FC236}">
                <a16:creationId xmlns:a16="http://schemas.microsoft.com/office/drawing/2014/main" id="{CD753B62-D775-FADA-D359-BA9363C7FD2B}"/>
              </a:ext>
            </a:extLst>
          </p:cNvPr>
          <p:cNvSpPr>
            <a:spLocks noGrp="1"/>
          </p:cNvSpPr>
          <p:nvPr>
            <p:ph type="sldNum" sz="quarter" idx="12"/>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1103540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Placeholder 4">
            <a:extLst>
              <a:ext uri="{FF2B5EF4-FFF2-40B4-BE49-F238E27FC236}">
                <a16:creationId xmlns:a16="http://schemas.microsoft.com/office/drawing/2014/main" id="{469A3FF5-A12C-34D3-3DF6-9004D56E1236}"/>
              </a:ext>
            </a:extLst>
          </p:cNvPr>
          <p:cNvSpPr>
            <a:spLocks noGrp="1"/>
          </p:cNvSpPr>
          <p:nvPr>
            <p:ph type="ftr" sz="quarter" idx="11"/>
          </p:nvPr>
        </p:nvSpPr>
        <p:spPr>
          <a:xfrm>
            <a:off x="838199" y="6004560"/>
            <a:ext cx="6096000" cy="853440"/>
          </a:xfrm>
          <a:prstGeom prst="rect">
            <a:avLst/>
          </a:prstGeom>
        </p:spPr>
        <p:txBody>
          <a:bodyPr anchor="b"/>
          <a:lstStyle>
            <a:lvl1pPr algn="l">
              <a:defRPr sz="1067"/>
            </a:lvl1pPr>
          </a:lstStyle>
          <a:p>
            <a:endParaRPr lang="en-US" sz="1067"/>
          </a:p>
        </p:txBody>
      </p:sp>
      <p:sp>
        <p:nvSpPr>
          <p:cNvPr id="7" name="Rectangle 6">
            <a:extLst>
              <a:ext uri="{FF2B5EF4-FFF2-40B4-BE49-F238E27FC236}">
                <a16:creationId xmlns:a16="http://schemas.microsoft.com/office/drawing/2014/main" id="{573156E2-744F-BDEF-4BBB-849E6F8A751D}"/>
              </a:ext>
              <a:ext uri="{C183D7F6-B498-43B3-948B-1728B52AA6E4}">
                <adec:decorative xmlns:adec="http://schemas.microsoft.com/office/drawing/2017/decorative" val="1"/>
              </a:ext>
            </a:extLst>
          </p:cNvPr>
          <p:cNvSpPr/>
          <p:nvPr userDrawn="1"/>
        </p:nvSpPr>
        <p:spPr>
          <a:xfrm>
            <a:off x="0" y="1673538"/>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Slide Number Placeholder 5">
            <a:extLst>
              <a:ext uri="{FF2B5EF4-FFF2-40B4-BE49-F238E27FC236}">
                <a16:creationId xmlns:a16="http://schemas.microsoft.com/office/drawing/2014/main" id="{25C590E6-3FA9-A1CB-9A5B-B59DEF1768E3}"/>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268771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46EE45A-D27B-9DE8-DFA4-0D15311DCD8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839788" y="457200"/>
            <a:ext cx="4998720" cy="1600200"/>
          </a:xfrm>
        </p:spPr>
        <p:txBody>
          <a:bodyPr anchor="b"/>
          <a:lstStyle>
            <a:lvl1pPr>
              <a:defRPr sz="3200">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839788" y="2133073"/>
            <a:ext cx="4998720" cy="3811588"/>
          </a:xfrm>
        </p:spPr>
        <p:txBody>
          <a:bodyPr/>
          <a:lstStyle>
            <a:lvl1pPr marL="0" indent="0">
              <a:buNone/>
              <a:defRPr sz="160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97A3D96C-93AA-85D4-2251-BECC18208C5E}"/>
              </a:ext>
            </a:extLst>
          </p:cNvPr>
          <p:cNvSpPr>
            <a:spLocks noGrp="1"/>
          </p:cNvSpPr>
          <p:nvPr>
            <p:ph type="ftr" sz="quarter" idx="11"/>
          </p:nvPr>
        </p:nvSpPr>
        <p:spPr>
          <a:xfrm>
            <a:off x="839788" y="6004560"/>
            <a:ext cx="5794341" cy="853440"/>
          </a:xfrm>
          <a:prstGeom prst="rect">
            <a:avLst/>
          </a:prstGeom>
        </p:spPr>
        <p:txBody>
          <a:bodyPr anchor="b"/>
          <a:lstStyle>
            <a:lvl1pPr algn="l">
              <a:defRPr sz="1067">
                <a:solidFill>
                  <a:schemeClr val="bg1"/>
                </a:solidFill>
              </a:defRPr>
            </a:lvl1pPr>
          </a:lstStyle>
          <a:p>
            <a:endParaRPr lang="en-US">
              <a:solidFill>
                <a:schemeClr val="bg1"/>
              </a:solidFill>
            </a:endParaRPr>
          </a:p>
        </p:txBody>
      </p:sp>
      <p:pic>
        <p:nvPicPr>
          <p:cNvPr id="9" name="Picture 8" descr="IRC Logo">
            <a:extLst>
              <a:ext uri="{FF2B5EF4-FFF2-40B4-BE49-F238E27FC236}">
                <a16:creationId xmlns:a16="http://schemas.microsoft.com/office/drawing/2014/main" id="{2C1EAF73-2674-CCED-7894-C60ADC28071B}"/>
              </a:ext>
            </a:extLst>
          </p:cNvPr>
          <p:cNvPicPr>
            <a:picLocks noChangeAspect="1"/>
          </p:cNvPicPr>
          <p:nvPr userDrawn="1"/>
        </p:nvPicPr>
        <p:blipFill>
          <a:blip r:embed="rId3"/>
          <a:stretch>
            <a:fillRect/>
          </a:stretch>
        </p:blipFill>
        <p:spPr>
          <a:xfrm>
            <a:off x="7122163" y="5638800"/>
            <a:ext cx="5069837" cy="1219200"/>
          </a:xfrm>
          <a:prstGeom prst="rect">
            <a:avLst/>
          </a:prstGeom>
        </p:spPr>
      </p:pic>
      <p:sp>
        <p:nvSpPr>
          <p:cNvPr id="12" name="Picture Placeholder 11">
            <a:extLst>
              <a:ext uri="{FF2B5EF4-FFF2-40B4-BE49-F238E27FC236}">
                <a16:creationId xmlns:a16="http://schemas.microsoft.com/office/drawing/2014/main" id="{353997C6-7AB6-34FA-1DE6-95031FE62765}"/>
              </a:ext>
            </a:extLst>
          </p:cNvPr>
          <p:cNvSpPr>
            <a:spLocks noGrp="1"/>
          </p:cNvSpPr>
          <p:nvPr>
            <p:ph type="pic" sz="quarter" idx="12"/>
          </p:nvPr>
        </p:nvSpPr>
        <p:spPr>
          <a:xfrm>
            <a:off x="6542617" y="1234440"/>
            <a:ext cx="4998720" cy="4389120"/>
          </a:xfrm>
        </p:spPr>
        <p:txBody>
          <a:bodyPr/>
          <a:lstStyle/>
          <a:p>
            <a:endParaRPr lang="en-US"/>
          </a:p>
        </p:txBody>
      </p:sp>
      <p:sp>
        <p:nvSpPr>
          <p:cNvPr id="13" name="Rectangle 12">
            <a:extLst>
              <a:ext uri="{FF2B5EF4-FFF2-40B4-BE49-F238E27FC236}">
                <a16:creationId xmlns:a16="http://schemas.microsoft.com/office/drawing/2014/main" id="{B90A39A8-BF88-2780-4862-058A0C8FF74A}"/>
              </a:ext>
              <a:ext uri="{C183D7F6-B498-43B3-948B-1728B52AA6E4}">
                <adec:decorative xmlns:adec="http://schemas.microsoft.com/office/drawing/2017/decorative" val="1"/>
              </a:ext>
            </a:extLst>
          </p:cNvPr>
          <p:cNvSpPr/>
          <p:nvPr userDrawn="1"/>
        </p:nvSpPr>
        <p:spPr>
          <a:xfrm>
            <a:off x="0" y="2043500"/>
            <a:ext cx="475488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Slide Number Placeholder 5">
            <a:extLst>
              <a:ext uri="{FF2B5EF4-FFF2-40B4-BE49-F238E27FC236}">
                <a16:creationId xmlns:a16="http://schemas.microsoft.com/office/drawing/2014/main" id="{DDCD3DB6-FA4D-1B62-4739-8EC9D16E2C04}"/>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36206486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6E366D-4F76-487C-B199-15743B689ECC}"/>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p:cNvSpPr>
            <a:spLocks noGrp="1"/>
          </p:cNvSpPr>
          <p:nvPr>
            <p:ph type="title"/>
          </p:nvPr>
        </p:nvSpPr>
        <p:spPr>
          <a:xfrm>
            <a:off x="839787" y="457200"/>
            <a:ext cx="4998719"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133073"/>
            <a:ext cx="4998720" cy="3811588"/>
          </a:xfrm>
        </p:spPr>
        <p:txBody>
          <a:bodyPr/>
          <a:lstStyle>
            <a:lvl1pPr marL="243834" indent="-243834">
              <a:spcBef>
                <a:spcPts val="800"/>
              </a:spcBef>
              <a:buFont typeface="Arial" panose="020B0604020202020204" pitchFamily="34" charset="0"/>
              <a:buChar char="•"/>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7" name="Picture Placeholder 6">
            <a:extLst>
              <a:ext uri="{FF2B5EF4-FFF2-40B4-BE49-F238E27FC236}">
                <a16:creationId xmlns:a16="http://schemas.microsoft.com/office/drawing/2014/main" id="{BBDFD101-9C97-7A40-39B8-207F32625A5B}"/>
              </a:ext>
            </a:extLst>
          </p:cNvPr>
          <p:cNvSpPr>
            <a:spLocks noGrp="1"/>
          </p:cNvSpPr>
          <p:nvPr>
            <p:ph type="pic" sz="quarter" idx="10"/>
          </p:nvPr>
        </p:nvSpPr>
        <p:spPr>
          <a:xfrm>
            <a:off x="6462799" y="1257299"/>
            <a:ext cx="4998720" cy="4389120"/>
          </a:xfrm>
        </p:spPr>
        <p:txBody>
          <a:bodyPr/>
          <a:lstStyle/>
          <a:p>
            <a:endParaRPr lang="en-US"/>
          </a:p>
        </p:txBody>
      </p:sp>
      <p:pic>
        <p:nvPicPr>
          <p:cNvPr id="9" name="Picture 8" descr="IRC Logo">
            <a:extLst>
              <a:ext uri="{FF2B5EF4-FFF2-40B4-BE49-F238E27FC236}">
                <a16:creationId xmlns:a16="http://schemas.microsoft.com/office/drawing/2014/main" id="{81CD21EF-93BF-8961-C69E-BDF27905FE77}"/>
              </a:ext>
            </a:extLst>
          </p:cNvPr>
          <p:cNvPicPr>
            <a:picLocks noChangeAspect="1"/>
          </p:cNvPicPr>
          <p:nvPr userDrawn="1"/>
        </p:nvPicPr>
        <p:blipFill>
          <a:blip r:embed="rId3"/>
          <a:stretch>
            <a:fillRect/>
          </a:stretch>
        </p:blipFill>
        <p:spPr>
          <a:xfrm>
            <a:off x="7122160" y="5638800"/>
            <a:ext cx="5069841" cy="1219200"/>
          </a:xfrm>
          <a:prstGeom prst="rect">
            <a:avLst/>
          </a:prstGeom>
        </p:spPr>
      </p:pic>
      <p:sp>
        <p:nvSpPr>
          <p:cNvPr id="10" name="Footer Placeholder 4">
            <a:extLst>
              <a:ext uri="{FF2B5EF4-FFF2-40B4-BE49-F238E27FC236}">
                <a16:creationId xmlns:a16="http://schemas.microsoft.com/office/drawing/2014/main" id="{E0E25D3A-D93A-0284-C223-3CE13393FF9F}"/>
              </a:ext>
            </a:extLst>
          </p:cNvPr>
          <p:cNvSpPr>
            <a:spLocks noGrp="1"/>
          </p:cNvSpPr>
          <p:nvPr>
            <p:ph type="ftr" sz="quarter" idx="11"/>
          </p:nvPr>
        </p:nvSpPr>
        <p:spPr>
          <a:xfrm>
            <a:off x="839788" y="6004560"/>
            <a:ext cx="5794341" cy="853440"/>
          </a:xfrm>
          <a:prstGeom prst="rect">
            <a:avLst/>
          </a:prstGeom>
        </p:spPr>
        <p:txBody>
          <a:bodyPr anchor="b"/>
          <a:lstStyle>
            <a:lvl1pPr algn="l">
              <a:defRPr sz="1067">
                <a:solidFill>
                  <a:schemeClr val="tx1"/>
                </a:solidFill>
              </a:defRPr>
            </a:lvl1pPr>
          </a:lstStyle>
          <a:p>
            <a:endParaRPr lang="en-US">
              <a:solidFill>
                <a:schemeClr val="tx1"/>
              </a:solidFill>
            </a:endParaRPr>
          </a:p>
        </p:txBody>
      </p:sp>
      <p:sp>
        <p:nvSpPr>
          <p:cNvPr id="11" name="Rectangle 10">
            <a:extLst>
              <a:ext uri="{FF2B5EF4-FFF2-40B4-BE49-F238E27FC236}">
                <a16:creationId xmlns:a16="http://schemas.microsoft.com/office/drawing/2014/main" id="{F9F4B2A4-85C6-BB6C-8997-A8248CAF5363}"/>
              </a:ext>
              <a:ext uri="{C183D7F6-B498-43B3-948B-1728B52AA6E4}">
                <adec:decorative xmlns:adec="http://schemas.microsoft.com/office/drawing/2017/decorative" val="1"/>
              </a:ext>
            </a:extLst>
          </p:cNvPr>
          <p:cNvSpPr/>
          <p:nvPr userDrawn="1"/>
        </p:nvSpPr>
        <p:spPr>
          <a:xfrm>
            <a:off x="0" y="2026689"/>
            <a:ext cx="475488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Slide Number Placeholder 5">
            <a:extLst>
              <a:ext uri="{FF2B5EF4-FFF2-40B4-BE49-F238E27FC236}">
                <a16:creationId xmlns:a16="http://schemas.microsoft.com/office/drawing/2014/main" id="{DF367507-C874-EE71-9921-4D5A20B069DF}"/>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2451072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Whi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5319DFE-938D-78EE-0453-64EC492C4D1C}"/>
              </a:ext>
              <a:ext uri="{C183D7F6-B498-43B3-948B-1728B52AA6E4}">
                <adec:decorative xmlns:adec="http://schemas.microsoft.com/office/drawing/2017/decorative" val="1"/>
              </a:ext>
            </a:extLst>
          </p:cNvPr>
          <p:cNvPicPr>
            <a:picLocks noChangeAspect="1"/>
          </p:cNvPicPr>
          <p:nvPr userDrawn="1"/>
        </p:nvPicPr>
        <p:blipFill>
          <a:blip r:embed="rId2"/>
          <a:srcRect l="63379"/>
          <a:stretch>
            <a:fillRect/>
          </a:stretch>
        </p:blipFill>
        <p:spPr>
          <a:xfrm>
            <a:off x="7727205" y="0"/>
            <a:ext cx="4464795" cy="6858000"/>
          </a:xfrm>
          <a:prstGeom prst="rect">
            <a:avLst/>
          </a:prstGeom>
        </p:spPr>
      </p:pic>
      <p:sp>
        <p:nvSpPr>
          <p:cNvPr id="9" name="Picture Placeholder 2">
            <a:extLst>
              <a:ext uri="{FF2B5EF4-FFF2-40B4-BE49-F238E27FC236}">
                <a16:creationId xmlns:a16="http://schemas.microsoft.com/office/drawing/2014/main" id="{D11744A5-4695-ED5C-E7E1-55BCD50F0E0B}"/>
              </a:ext>
            </a:extLst>
          </p:cNvPr>
          <p:cNvSpPr>
            <a:spLocks noGrp="1" noChangeAspect="1"/>
          </p:cNvSpPr>
          <p:nvPr>
            <p:ph type="pic" idx="1"/>
          </p:nvPr>
        </p:nvSpPr>
        <p:spPr>
          <a:xfrm>
            <a:off x="8408" y="0"/>
            <a:ext cx="7718797" cy="6858000"/>
          </a:xfrm>
        </p:spPr>
        <p:txBody>
          <a:bodyPr anchor="ct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11" name="Text Placeholder 3">
            <a:extLst>
              <a:ext uri="{FF2B5EF4-FFF2-40B4-BE49-F238E27FC236}">
                <a16:creationId xmlns:a16="http://schemas.microsoft.com/office/drawing/2014/main" id="{ECECA010-AE29-56A0-F9BE-ED9F8A62315B}"/>
              </a:ext>
            </a:extLst>
          </p:cNvPr>
          <p:cNvSpPr>
            <a:spLocks noGrp="1"/>
          </p:cNvSpPr>
          <p:nvPr>
            <p:ph type="body" sz="half" idx="2"/>
          </p:nvPr>
        </p:nvSpPr>
        <p:spPr>
          <a:xfrm>
            <a:off x="8155959" y="1507966"/>
            <a:ext cx="3657600" cy="3811588"/>
          </a:xfrm>
        </p:spPr>
        <p:txBody>
          <a:bodyPr anchor="ctr"/>
          <a:lstStyle>
            <a:lvl1pPr marL="0" indent="0">
              <a:buNone/>
              <a:defRPr sz="2400">
                <a:solidFill>
                  <a:schemeClr val="tx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12" name="Rectangle 11">
            <a:extLst>
              <a:ext uri="{FF2B5EF4-FFF2-40B4-BE49-F238E27FC236}">
                <a16:creationId xmlns:a16="http://schemas.microsoft.com/office/drawing/2014/main" id="{C6A72580-7F9A-5671-AABE-C8225DACF751}"/>
              </a:ext>
              <a:ext uri="{C183D7F6-B498-43B3-948B-1728B52AA6E4}">
                <adec:decorative xmlns:adec="http://schemas.microsoft.com/office/drawing/2017/decorative" val="1"/>
              </a:ext>
            </a:extLst>
          </p:cNvPr>
          <p:cNvSpPr/>
          <p:nvPr userDrawn="1"/>
        </p:nvSpPr>
        <p:spPr>
          <a:xfrm rot="5400000">
            <a:off x="4302780" y="3383262"/>
            <a:ext cx="6888480" cy="60997"/>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3" name="Picture 12" descr="IRC Logo">
            <a:extLst>
              <a:ext uri="{FF2B5EF4-FFF2-40B4-BE49-F238E27FC236}">
                <a16:creationId xmlns:a16="http://schemas.microsoft.com/office/drawing/2014/main" id="{71473894-8719-DBAC-A7B8-EBB5200EB94D}"/>
              </a:ext>
            </a:extLst>
          </p:cNvPr>
          <p:cNvPicPr>
            <a:picLocks noChangeAspect="1"/>
          </p:cNvPicPr>
          <p:nvPr userDrawn="1"/>
        </p:nvPicPr>
        <p:blipFill>
          <a:blip r:embed="rId3"/>
          <a:stretch>
            <a:fillRect/>
          </a:stretch>
        </p:blipFill>
        <p:spPr>
          <a:xfrm>
            <a:off x="7629144" y="5760720"/>
            <a:ext cx="4562857" cy="1097280"/>
          </a:xfrm>
          <a:prstGeom prst="rect">
            <a:avLst/>
          </a:prstGeom>
        </p:spPr>
      </p:pic>
      <p:sp>
        <p:nvSpPr>
          <p:cNvPr id="14" name="Slide Number Placeholder 5">
            <a:extLst>
              <a:ext uri="{FF2B5EF4-FFF2-40B4-BE49-F238E27FC236}">
                <a16:creationId xmlns:a16="http://schemas.microsoft.com/office/drawing/2014/main" id="{B4E2A450-416E-500C-ACBB-9364FE636564}"/>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33260018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Blu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EA8092-6A8F-0B09-4A0B-29DED8A9BF07}"/>
              </a:ext>
              <a:ext uri="{C183D7F6-B498-43B3-948B-1728B52AA6E4}">
                <adec:decorative xmlns:adec="http://schemas.microsoft.com/office/drawing/2017/decorative" val="1"/>
              </a:ext>
            </a:extLst>
          </p:cNvPr>
          <p:cNvPicPr>
            <a:picLocks noChangeAspect="1"/>
          </p:cNvPicPr>
          <p:nvPr userDrawn="1"/>
        </p:nvPicPr>
        <p:blipFill>
          <a:blip r:embed="rId2"/>
          <a:srcRect l="63310"/>
          <a:stretch>
            <a:fillRect/>
          </a:stretch>
        </p:blipFill>
        <p:spPr>
          <a:xfrm>
            <a:off x="7718797" y="0"/>
            <a:ext cx="4473203" cy="6858000"/>
          </a:xfrm>
          <a:prstGeom prst="rect">
            <a:avLst/>
          </a:prstGeom>
        </p:spPr>
      </p:pic>
      <p:sp>
        <p:nvSpPr>
          <p:cNvPr id="3" name="Picture Placeholder 2"/>
          <p:cNvSpPr>
            <a:spLocks noGrp="1" noChangeAspect="1"/>
          </p:cNvSpPr>
          <p:nvPr>
            <p:ph type="pic" idx="1"/>
          </p:nvPr>
        </p:nvSpPr>
        <p:spPr>
          <a:xfrm>
            <a:off x="8408" y="0"/>
            <a:ext cx="7718797" cy="6858000"/>
          </a:xfrm>
        </p:spPr>
        <p:txBody>
          <a:bodyPr anchor="ct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8155959" y="1507966"/>
            <a:ext cx="3657600" cy="3811588"/>
          </a:xfrm>
        </p:spPr>
        <p:txBody>
          <a:bodyPr anchor="ctr"/>
          <a:lstStyle>
            <a:lvl1pPr marL="0" indent="0">
              <a:buNone/>
              <a:defRPr sz="240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6" name="Rectangle 5">
            <a:extLst>
              <a:ext uri="{FF2B5EF4-FFF2-40B4-BE49-F238E27FC236}">
                <a16:creationId xmlns:a16="http://schemas.microsoft.com/office/drawing/2014/main" id="{258EFA2F-3E2C-72BF-B52F-B410891F3AA7}"/>
              </a:ext>
              <a:ext uri="{C183D7F6-B498-43B3-948B-1728B52AA6E4}">
                <adec:decorative xmlns:adec="http://schemas.microsoft.com/office/drawing/2017/decorative" val="1"/>
              </a:ext>
            </a:extLst>
          </p:cNvPr>
          <p:cNvSpPr/>
          <p:nvPr userDrawn="1"/>
        </p:nvSpPr>
        <p:spPr>
          <a:xfrm rot="5400000">
            <a:off x="4302780" y="3383262"/>
            <a:ext cx="6888480" cy="60997"/>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descr="IRC Logo">
            <a:extLst>
              <a:ext uri="{FF2B5EF4-FFF2-40B4-BE49-F238E27FC236}">
                <a16:creationId xmlns:a16="http://schemas.microsoft.com/office/drawing/2014/main" id="{D3950F2B-E08B-00A6-4BB0-008E3F6D964B}"/>
              </a:ext>
            </a:extLst>
          </p:cNvPr>
          <p:cNvPicPr>
            <a:picLocks noChangeAspect="1"/>
          </p:cNvPicPr>
          <p:nvPr userDrawn="1"/>
        </p:nvPicPr>
        <p:blipFill>
          <a:blip r:embed="rId3"/>
          <a:stretch>
            <a:fillRect/>
          </a:stretch>
        </p:blipFill>
        <p:spPr>
          <a:xfrm>
            <a:off x="7629147" y="5760720"/>
            <a:ext cx="4562853" cy="1097280"/>
          </a:xfrm>
          <a:prstGeom prst="rect">
            <a:avLst/>
          </a:prstGeom>
        </p:spPr>
      </p:pic>
      <p:sp>
        <p:nvSpPr>
          <p:cNvPr id="10" name="Slide Number Placeholder 5">
            <a:extLst>
              <a:ext uri="{FF2B5EF4-FFF2-40B4-BE49-F238E27FC236}">
                <a16:creationId xmlns:a16="http://schemas.microsoft.com/office/drawing/2014/main" id="{09504ED8-BD40-6693-94C6-33AF8E556DBD}"/>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670035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Bullet Single Column">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7" y="476790"/>
            <a:ext cx="10757719" cy="714727"/>
          </a:xfrm>
        </p:spPr>
        <p:txBody>
          <a:bodyPr lIns="0" rIns="0">
            <a:normAutofit/>
          </a:bodyPr>
          <a:lstStyle>
            <a:lvl1pPr marL="0" indent="0" algn="l">
              <a:lnSpc>
                <a:spcPct val="90000"/>
              </a:lnSpc>
              <a:buFontTx/>
              <a:buNone/>
              <a:defRPr sz="4000" b="1">
                <a:solidFill>
                  <a:schemeClr val="accent1"/>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Title and Bullet Single Column</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7" cy="86597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1" name="Picture 20">
            <a:extLst>
              <a:ext uri="{FF2B5EF4-FFF2-40B4-BE49-F238E27FC236}">
                <a16:creationId xmlns:a16="http://schemas.microsoft.com/office/drawing/2014/main" id="{A6F62F7C-2057-C77A-918A-9DDF21D2C816}"/>
              </a:ext>
            </a:extLst>
          </p:cNvPr>
          <p:cNvPicPr>
            <a:picLocks noChangeAspect="1"/>
          </p:cNvPicPr>
          <p:nvPr userDrawn="1"/>
        </p:nvPicPr>
        <p:blipFill>
          <a:blip r:embed="rId2"/>
          <a:srcRect/>
          <a:stretch/>
        </p:blipFill>
        <p:spPr>
          <a:xfrm>
            <a:off x="8937525" y="6461314"/>
            <a:ext cx="396687" cy="396687"/>
          </a:xfrm>
          <a:prstGeom prst="rect">
            <a:avLst/>
          </a:prstGeom>
        </p:spPr>
      </p:pic>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7"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 </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3"/>
          <a:srcRect/>
          <a:stretch/>
        </p:blipFill>
        <p:spPr>
          <a:xfrm>
            <a:off x="9615592" y="6042015"/>
            <a:ext cx="2298616" cy="714727"/>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9" y="1668252"/>
            <a:ext cx="10758375" cy="3807265"/>
          </a:xfrm>
        </p:spPr>
        <p:txBody>
          <a:bodyPr lIns="0" rIns="0">
            <a:normAutofit/>
          </a:bodyPr>
          <a:lstStyle>
            <a:lvl1pPr>
              <a:defRPr sz="2400">
                <a:solidFill>
                  <a:srgbClr val="003594"/>
                </a:solidFill>
              </a:defRPr>
            </a:lvl1pPr>
            <a:lvl2pPr>
              <a:defRPr>
                <a:solidFill>
                  <a:srgbClr val="003594"/>
                </a:solidFill>
              </a:defRPr>
            </a:lvl2pPr>
            <a:lvl3pPr>
              <a:defRPr>
                <a:solidFill>
                  <a:srgbClr val="003594"/>
                </a:solidFill>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sp>
        <p:nvSpPr>
          <p:cNvPr id="4" name="Slide Number Placeholder 4">
            <a:extLst>
              <a:ext uri="{FF2B5EF4-FFF2-40B4-BE49-F238E27FC236}">
                <a16:creationId xmlns:a16="http://schemas.microsoft.com/office/drawing/2014/main" id="{7BF476AF-4398-4052-63A0-1B31558434F5}"/>
              </a:ext>
            </a:extLst>
          </p:cNvPr>
          <p:cNvSpPr>
            <a:spLocks noGrp="1"/>
          </p:cNvSpPr>
          <p:nvPr>
            <p:ph type="sldNum" sz="quarter" idx="4"/>
          </p:nvPr>
        </p:nvSpPr>
        <p:spPr>
          <a:xfrm>
            <a:off x="5987089" y="6471360"/>
            <a:ext cx="2743200" cy="365125"/>
          </a:xfrm>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a:solidFill>
                <a:schemeClr val="accent2"/>
              </a:solidFill>
              <a:latin typeface="Arial" panose="020B0604020202020204" pitchFamily="34" charset="0"/>
              <a:cs typeface="Arial" panose="020B0604020202020204" pitchFamily="34" charset="0"/>
            </a:endParaRPr>
          </a:p>
        </p:txBody>
      </p:sp>
      <p:pic>
        <p:nvPicPr>
          <p:cNvPr id="2" name="Picture 1" descr="A blue and white checkered flag&#10;&#10;Description automatically generated">
            <a:extLst>
              <a:ext uri="{FF2B5EF4-FFF2-40B4-BE49-F238E27FC236}">
                <a16:creationId xmlns:a16="http://schemas.microsoft.com/office/drawing/2014/main" id="{4502C974-BE97-9E07-A60C-77904D1327C9}"/>
              </a:ext>
            </a:extLst>
          </p:cNvPr>
          <p:cNvPicPr>
            <a:picLocks noChangeAspect="1"/>
          </p:cNvPicPr>
          <p:nvPr userDrawn="1"/>
        </p:nvPicPr>
        <p:blipFill>
          <a:blip r:embed="rId4"/>
          <a:stretch>
            <a:fillRect/>
          </a:stretch>
        </p:blipFill>
        <p:spPr>
          <a:xfrm>
            <a:off x="277793" y="1"/>
            <a:ext cx="277793" cy="277793"/>
          </a:xfrm>
          <a:prstGeom prst="rect">
            <a:avLst/>
          </a:prstGeom>
        </p:spPr>
      </p:pic>
      <p:sp>
        <p:nvSpPr>
          <p:cNvPr id="3" name="Rectangle 2">
            <a:extLst>
              <a:ext uri="{FF2B5EF4-FFF2-40B4-BE49-F238E27FC236}">
                <a16:creationId xmlns:a16="http://schemas.microsoft.com/office/drawing/2014/main" id="{D8F8999F-FC95-EF35-5D2F-AD1F29B319D7}"/>
              </a:ext>
            </a:extLst>
          </p:cNvPr>
          <p:cNvSpPr/>
          <p:nvPr userDrawn="1"/>
        </p:nvSpPr>
        <p:spPr>
          <a:xfrm>
            <a:off x="0" y="276933"/>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1"/>
              </a:solidFill>
            </a:endParaRPr>
          </a:p>
        </p:txBody>
      </p:sp>
      <p:sp>
        <p:nvSpPr>
          <p:cNvPr id="5" name="Rectangle 4">
            <a:extLst>
              <a:ext uri="{FF2B5EF4-FFF2-40B4-BE49-F238E27FC236}">
                <a16:creationId xmlns:a16="http://schemas.microsoft.com/office/drawing/2014/main" id="{A4347CFB-3AF5-71EE-EA0E-FDB3F158A00F}"/>
              </a:ext>
            </a:extLst>
          </p:cNvPr>
          <p:cNvSpPr/>
          <p:nvPr userDrawn="1"/>
        </p:nvSpPr>
        <p:spPr>
          <a:xfrm>
            <a:off x="0" y="1"/>
            <a:ext cx="277795"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6" name="Straight Connector 5">
            <a:extLst>
              <a:ext uri="{FF2B5EF4-FFF2-40B4-BE49-F238E27FC236}">
                <a16:creationId xmlns:a16="http://schemas.microsoft.com/office/drawing/2014/main" id="{120BDE64-0098-1C8D-8FA3-744CBE35CB9D}"/>
              </a:ext>
              <a:ext uri="{C183D7F6-B498-43B3-948B-1728B52AA6E4}">
                <adec:decorative xmlns:adec="http://schemas.microsoft.com/office/drawing/2017/decorative" val="1"/>
              </a:ext>
            </a:extLst>
          </p:cNvPr>
          <p:cNvCxnSpPr>
            <a:cxnSpLocks/>
          </p:cNvCxnSpPr>
          <p:nvPr userDrawn="1"/>
        </p:nvCxnSpPr>
        <p:spPr>
          <a:xfrm>
            <a:off x="980877" y="1198727"/>
            <a:ext cx="3669783"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15F4945C-DEC5-B739-5399-56AF2B7B0D5C}"/>
              </a:ext>
            </a:extLst>
          </p:cNvPr>
          <p:cNvSpPr>
            <a:spLocks noGrp="1"/>
          </p:cNvSpPr>
          <p:nvPr>
            <p:ph type="body" sz="quarter" idx="16"/>
          </p:nvPr>
        </p:nvSpPr>
        <p:spPr>
          <a:xfrm>
            <a:off x="281286" y="6537996"/>
            <a:ext cx="2241551" cy="365125"/>
          </a:xfrm>
        </p:spPr>
        <p:txBody>
          <a:bodyPr/>
          <a:lstStyle>
            <a:lvl1pPr algn="l">
              <a:buNone/>
              <a:defRPr sz="1000">
                <a:solidFill>
                  <a:schemeClr val="accent2"/>
                </a:solidFill>
              </a:defRPr>
            </a:lvl1pPr>
            <a:lvl2pPr>
              <a:defRPr sz="1000">
                <a:solidFill>
                  <a:schemeClr val="accent2"/>
                </a:solidFill>
              </a:defRPr>
            </a:lvl2pPr>
            <a:lvl3pPr>
              <a:defRPr sz="1000">
                <a:solidFill>
                  <a:schemeClr val="accent2"/>
                </a:solidFill>
              </a:defRPr>
            </a:lvl3pPr>
            <a:lvl4pPr>
              <a:defRPr sz="1000">
                <a:solidFill>
                  <a:schemeClr val="accent2"/>
                </a:solidFill>
              </a:defRPr>
            </a:lvl4pPr>
            <a:lvl5pPr>
              <a:buNone/>
              <a:defRPr sz="1000">
                <a:solidFill>
                  <a:schemeClr val="accent2"/>
                </a:solidFill>
              </a:defRPr>
            </a:lvl5pPr>
          </a:lstStyle>
          <a:p>
            <a:pPr lvl="0"/>
            <a:endParaRPr lang="en-US"/>
          </a:p>
        </p:txBody>
      </p:sp>
      <p:sp>
        <p:nvSpPr>
          <p:cNvPr id="7" name="TextBox 6">
            <a:extLst>
              <a:ext uri="{FF2B5EF4-FFF2-40B4-BE49-F238E27FC236}">
                <a16:creationId xmlns:a16="http://schemas.microsoft.com/office/drawing/2014/main" id="{287A40F7-B094-9ED0-EDE9-71E5A1F66964}"/>
              </a:ext>
            </a:extLst>
          </p:cNvPr>
          <p:cNvSpPr txBox="1"/>
          <p:nvPr userDrawn="1"/>
        </p:nvSpPr>
        <p:spPr>
          <a:xfrm>
            <a:off x="4267200" y="6452620"/>
            <a:ext cx="3657600" cy="215444"/>
          </a:xfrm>
          <a:prstGeom prst="rect">
            <a:avLst/>
          </a:prstGeom>
          <a:noFill/>
        </p:spPr>
        <p:txBody>
          <a:bodyPr wrap="square" rtlCol="0">
            <a:spAutoFit/>
          </a:bodyPr>
          <a:lstStyle/>
          <a:p>
            <a:pPr algn="ctr"/>
            <a:r>
              <a:rPr lang="en-US" sz="800">
                <a:solidFill>
                  <a:schemeClr val="bg1">
                    <a:lumMod val="50000"/>
                  </a:schemeClr>
                </a:solidFill>
                <a:latin typeface="Arial" panose="020B0604020202020204" pitchFamily="34" charset="0"/>
                <a:cs typeface="Arial" panose="020B0604020202020204" pitchFamily="34" charset="0"/>
              </a:rPr>
              <a:t>Copyright 2026, University of Pittsburgh.  All Rights Reserved.</a:t>
            </a:r>
          </a:p>
        </p:txBody>
      </p:sp>
    </p:spTree>
    <p:extLst>
      <p:ext uri="{BB962C8B-B14F-4D97-AF65-F5344CB8AC3E}">
        <p14:creationId xmlns:p14="http://schemas.microsoft.com/office/powerpoint/2010/main" val="1823270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67BED70F-71BB-C9EF-3144-D4C207934BD2}"/>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latin typeface="Calibri" panose="020F0502020204030204" pitchFamily="34" charset="0"/>
                <a:ea typeface="Calibri" panose="020F0502020204030204" pitchFamily="34" charset="0"/>
                <a:cs typeface="Calibri" panose="020F0502020204030204" pitchFamily="34" charset="0"/>
              </a:defRPr>
            </a:lvl1pPr>
          </a:lstStyle>
          <a:p>
            <a:fld id="{9C224E5A-3D3E-4D41-B801-89DD65E7A2DB}" type="slidenum">
              <a:rPr lang="en-US" smtClean="0"/>
              <a:pPr/>
              <a:t>‹#›</a:t>
            </a:fld>
            <a:endParaRPr lang="en-US"/>
          </a:p>
        </p:txBody>
      </p:sp>
      <p:sp>
        <p:nvSpPr>
          <p:cNvPr id="4" name="Footer Placeholder 4">
            <a:extLst>
              <a:ext uri="{FF2B5EF4-FFF2-40B4-BE49-F238E27FC236}">
                <a16:creationId xmlns:a16="http://schemas.microsoft.com/office/drawing/2014/main" id="{937C7E88-6BCE-0568-4980-BDE2089D9D6D}"/>
              </a:ext>
            </a:extLst>
          </p:cNvPr>
          <p:cNvSpPr>
            <a:spLocks noGrp="1"/>
          </p:cNvSpPr>
          <p:nvPr>
            <p:ph type="ftr" sz="quarter" idx="3"/>
          </p:nvPr>
        </p:nvSpPr>
        <p:spPr>
          <a:xfrm>
            <a:off x="838200" y="6311901"/>
            <a:ext cx="6096000" cy="426720"/>
          </a:xfrm>
          <a:prstGeom prst="rect">
            <a:avLst/>
          </a:prstGeom>
        </p:spPr>
        <p:txBody>
          <a:bodyPr anchor="b"/>
          <a:lstStyle>
            <a:lvl1pPr algn="l">
              <a:defRPr sz="1067">
                <a:solidFill>
                  <a:srgbClr val="003594"/>
                </a:solidFill>
                <a:latin typeface="Calibri" panose="020F0502020204030204" pitchFamily="34" charset="0"/>
                <a:ea typeface="Calibri" panose="020F0502020204030204" pitchFamily="34" charset="0"/>
                <a:cs typeface="Calibri" panose="020F0502020204030204" pitchFamily="34" charset="0"/>
              </a:defRPr>
            </a:lvl1pPr>
          </a:lstStyle>
          <a:p>
            <a:endParaRPr lang="en-US"/>
          </a:p>
        </p:txBody>
      </p:sp>
    </p:spTree>
    <p:extLst>
      <p:ext uri="{BB962C8B-B14F-4D97-AF65-F5344CB8AC3E}">
        <p14:creationId xmlns:p14="http://schemas.microsoft.com/office/powerpoint/2010/main" val="2243413226"/>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7" r:id="rId14"/>
    <p:sldLayoutId id="2147483718" r:id="rId15"/>
    <p:sldLayoutId id="2147483720" r:id="rId16"/>
    <p:sldLayoutId id="2147483719" r:id="rId17"/>
    <p:sldLayoutId id="2147483728" r:id="rId18"/>
  </p:sldLayoutIdLst>
  <p:hf sldNum="0" hdr="0" dt="0"/>
  <p:txStyles>
    <p:titleStyle>
      <a:lvl1pPr algn="l" defTabSz="914377" rtl="0" eaLnBrk="1" latinLnBrk="0" hangingPunct="1">
        <a:lnSpc>
          <a:spcPct val="90000"/>
        </a:lnSpc>
        <a:spcBef>
          <a:spcPct val="0"/>
        </a:spcBef>
        <a:buNone/>
        <a:defRPr sz="44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p:titleStyle>
    <p:bodyStyle>
      <a:lvl1pPr marL="243834" indent="-243834" algn="l" defTabSz="914377" rtl="0" eaLnBrk="1" latinLnBrk="0" hangingPunct="1">
        <a:lnSpc>
          <a:spcPct val="90000"/>
        </a:lnSpc>
        <a:spcBef>
          <a:spcPts val="800"/>
        </a:spcBef>
        <a:buFont typeface="Arial" panose="020B0604020202020204" pitchFamily="34" charset="0"/>
        <a:buChar char="•"/>
        <a:defRPr sz="3200" kern="1200">
          <a:solidFill>
            <a:srgbClr val="003594"/>
          </a:solidFill>
          <a:latin typeface="Calibri" panose="020F0502020204030204" pitchFamily="34" charset="0"/>
          <a:ea typeface="Calibri" panose="020F0502020204030204" pitchFamily="34" charset="0"/>
          <a:cs typeface="Calibri" panose="020F0502020204030204" pitchFamily="34" charset="0"/>
        </a:defRPr>
      </a:lvl1pPr>
      <a:lvl2pPr marL="487668" indent="-243834" algn="l" defTabSz="914377" rtl="0" eaLnBrk="1" latinLnBrk="0" hangingPunct="1">
        <a:lnSpc>
          <a:spcPct val="90000"/>
        </a:lnSpc>
        <a:spcBef>
          <a:spcPts val="800"/>
        </a:spcBef>
        <a:buFont typeface="Arial" panose="020B0604020202020204" pitchFamily="34" charset="0"/>
        <a:buChar char="•"/>
        <a:defRPr sz="2667"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731502" indent="-243834" algn="l" defTabSz="914377" rtl="0" eaLnBrk="1" latinLnBrk="0" hangingPunct="1">
        <a:lnSpc>
          <a:spcPct val="90000"/>
        </a:lnSpc>
        <a:spcBef>
          <a:spcPts val="800"/>
        </a:spcBef>
        <a:buFont typeface="Arial" panose="020B0604020202020204" pitchFamily="34" charset="0"/>
        <a:buChar char="•"/>
        <a:defRPr sz="2133"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notesSlide" Target="../notesSlides/notesSlide2.xml"/><Relationship Id="rId7" Type="http://schemas.openxmlformats.org/officeDocument/2006/relationships/image" Target="../media/image12.svg"/><Relationship Id="rId2" Type="http://schemas.openxmlformats.org/officeDocument/2006/relationships/slideLayout" Target="../slideLayouts/slideLayout4.xml"/><Relationship Id="rId1" Type="http://schemas.openxmlformats.org/officeDocument/2006/relationships/tags" Target="../tags/tag3.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tags" Target="../tags/tag8.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18/10/relationships/comments" Target="../comments/modernComment_6EE_CC63A4B.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18/10/relationships/comments" Target="../comments/modernComment_17BC_4D781C6.xml"/><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7BD_DCBB3AD2.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9.xml"/><Relationship Id="rId5" Type="http://schemas.openxmlformats.org/officeDocument/2006/relationships/image" Target="../media/image160.png"/><Relationship Id="rId4" Type="http://schemas.microsoft.com/office/2011/relationships/webextension" Target="../webextensions/webextension1.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7C1_6CCF2197.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18/10/relationships/comments" Target="../comments/modernComment_17C0_EC6A9079.xml"/><Relationship Id="rId7" Type="http://schemas.openxmlformats.org/officeDocument/2006/relationships/diagramColors" Target="../diagrams/colors2.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17C2_E6B3CFCD.xm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17C3_DDD8CADA.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17ED_48E0D69D.xm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18/10/relationships/comments" Target="../comments/modernComment_17EE_A05B6C31.xml"/><Relationship Id="rId7" Type="http://schemas.openxmlformats.org/officeDocument/2006/relationships/diagramColors" Target="../diagrams/colors3.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microsoft.com/office/2007/relationships/diagramDrawing" Target="../diagrams/drawing4.xml"/><Relationship Id="rId3" Type="http://schemas.microsoft.com/office/2018/10/relationships/comments" Target="../comments/modernComment_17E5_5DAE2671.xml"/><Relationship Id="rId7" Type="http://schemas.openxmlformats.org/officeDocument/2006/relationships/diagramColors" Target="../diagrams/colors4.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7C9_6A0A908A.xm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7.svg"/></Relationships>
</file>

<file path=ppt/slides/_rels/slide23.xml.rels><?xml version="1.0" encoding="UTF-8" standalone="yes"?>
<Relationships xmlns="http://schemas.openxmlformats.org/package/2006/relationships"><Relationship Id="rId8" Type="http://schemas.microsoft.com/office/2007/relationships/diagramDrawing" Target="../diagrams/drawing5.xml"/><Relationship Id="rId3" Type="http://schemas.microsoft.com/office/2018/10/relationships/comments" Target="../comments/modernComment_17CA_5F7CE149.xml"/><Relationship Id="rId7" Type="http://schemas.openxmlformats.org/officeDocument/2006/relationships/diagramColors" Target="../diagrams/colors5.xm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18.svg"/></Relationships>
</file>

<file path=ppt/slides/_rels/slide2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microsoft.com/office/2018/10/relationships/comments" Target="../comments/modernComment_17C5_C687B489.xml"/><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17.svg"/></Relationships>
</file>

<file path=ppt/slides/_rels/slide26.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microsoft.com/office/2018/10/relationships/comments" Target="../comments/modernComment_17CD_BCBE70F3.xml"/><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17.svg"/></Relationships>
</file>

<file path=ppt/slides/_rels/slide29.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microsoft.com/office/2018/10/relationships/comments" Target="../comments/modernComment_17D1_64010A1C.xml"/><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7.svg"/></Relationships>
</file>

<file path=ppt/slides/_rels/slide3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microsoft.com/office/2018/10/relationships/comments" Target="../comments/modernComment_17D9_30ED57DD.xml"/><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17.svg"/></Relationships>
</file>

<file path=ppt/slides/_rels/slide3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microsoft.com/office/2018/10/relationships/comments" Target="../comments/modernComment_17DC_EB512185.xml"/><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17.svg"/></Relationships>
</file>

<file path=ppt/slides/_rels/slide4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microsoft.com/office/2018/10/relationships/comments" Target="../comments/modernComment_17EB_CA525EBC.xml"/><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20.svg"/></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microsoft.com/office/2018/10/relationships/comments" Target="../comments/modernComment_17F0_BA0D336B.xml"/><Relationship Id="rId2" Type="http://schemas.openxmlformats.org/officeDocument/2006/relationships/notesSlide" Target="../notesSlides/notesSlide43.xml"/><Relationship Id="rId1" Type="http://schemas.openxmlformats.org/officeDocument/2006/relationships/slideLayout" Target="../slideLayouts/slideLayout9.xml"/><Relationship Id="rId4" Type="http://schemas.openxmlformats.org/officeDocument/2006/relationships/image" Target="../media/image20.svg"/></Relationships>
</file>

<file path=ppt/slides/_rels/slide47.xml.rels><?xml version="1.0" encoding="UTF-8" standalone="yes"?>
<Relationships xmlns="http://schemas.openxmlformats.org/package/2006/relationships"><Relationship Id="rId3" Type="http://schemas.microsoft.com/office/2018/10/relationships/comments" Target="../comments/modernComment_17F1_F866023D.xml"/><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9.xml.rels><?xml version="1.0" encoding="UTF-8" standalone="yes"?>
<Relationships xmlns="http://schemas.openxmlformats.org/package/2006/relationships"><Relationship Id="rId8" Type="http://schemas.microsoft.com/office/2007/relationships/diagramDrawing" Target="../diagrams/drawing13.xml"/><Relationship Id="rId3" Type="http://schemas.microsoft.com/office/2018/10/relationships/comments" Target="../comments/modernComment_17F3_ABFCD1B1.xml"/><Relationship Id="rId7" Type="http://schemas.openxmlformats.org/officeDocument/2006/relationships/diagramColors" Target="../diagrams/colors13.xml"/><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50.xml"/><Relationship Id="rId1" Type="http://schemas.openxmlformats.org/officeDocument/2006/relationships/slideLayout" Target="../slideLayouts/slideLayout6.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3" Type="http://schemas.openxmlformats.org/officeDocument/2006/relationships/hyperlink" Target="https://www.tomorrowshealthcare.org/home/homes-alt-container/home-coe" TargetMode="External"/><Relationship Id="rId2" Type="http://schemas.openxmlformats.org/officeDocument/2006/relationships/notesSlide" Target="../notesSlides/notesSlide55.xml"/><Relationship Id="rId1" Type="http://schemas.openxmlformats.org/officeDocument/2006/relationships/slideLayout" Target="../slideLayouts/slideLayout18.xml"/><Relationship Id="rId4" Type="http://schemas.openxmlformats.org/officeDocument/2006/relationships/image" Target="../media/image2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hyperlink" Target="https://doi.org/10.1016/j.drugalcdep.2020.108213" TargetMode="Externa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hyperlink" Target="https://doi.org/10.1007/s00406-023-01667-x" TargetMode="External"/><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hyperlink" Target="https://doi.org/10.35946/arcr.v40.3.01"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62C5E-D061-4CEA-B4F6-32C5FCF956C9}"/>
              </a:ext>
            </a:extLst>
          </p:cNvPr>
          <p:cNvSpPr>
            <a:spLocks noGrp="1"/>
          </p:cNvSpPr>
          <p:nvPr>
            <p:ph type="title"/>
          </p:nvPr>
        </p:nvSpPr>
        <p:spPr/>
        <p:txBody>
          <a:bodyPr/>
          <a:lstStyle/>
          <a:p>
            <a:pPr algn="ctr"/>
            <a:r>
              <a:rPr lang="en-US" sz="2400"/>
              <a:t>Welcome! </a:t>
            </a:r>
            <a:br>
              <a:rPr lang="en-US" sz="2400"/>
            </a:br>
            <a:r>
              <a:rPr lang="en-US" sz="2400"/>
              <a:t>While we wait to start, please review ways to </a:t>
            </a:r>
            <a:r>
              <a:rPr lang="en-US" sz="2400">
                <a:ea typeface="+mn-lt"/>
                <a:cs typeface="+mn-lt"/>
              </a:rPr>
              <a:t>navigate this webinar.</a:t>
            </a:r>
            <a:endParaRPr lang="en-US" sz="2400">
              <a:cs typeface="Calibri" panose="020F0502020204030204"/>
            </a:endParaRPr>
          </a:p>
        </p:txBody>
      </p:sp>
      <p:sp>
        <p:nvSpPr>
          <p:cNvPr id="5" name="TextBox 4">
            <a:extLst>
              <a:ext uri="{FF2B5EF4-FFF2-40B4-BE49-F238E27FC236}">
                <a16:creationId xmlns:a16="http://schemas.microsoft.com/office/drawing/2014/main" id="{9C4E7314-EA36-4B3B-8DAE-86E6B2392A5B}"/>
              </a:ext>
            </a:extLst>
          </p:cNvPr>
          <p:cNvSpPr txBox="1"/>
          <p:nvPr/>
        </p:nvSpPr>
        <p:spPr>
          <a:xfrm>
            <a:off x="1294093" y="1696839"/>
            <a:ext cx="9805811" cy="461537"/>
          </a:xfrm>
          <a:prstGeom prst="rect">
            <a:avLst/>
          </a:prstGeom>
          <a:noFill/>
        </p:spPr>
        <p:txBody>
          <a:bodyPr wrap="square" rtlCol="0">
            <a:spAutoFit/>
          </a:bodyPr>
          <a:lstStyle/>
          <a:p>
            <a:pPr defTabSz="456755">
              <a:defRPr/>
            </a:pPr>
            <a:r>
              <a:rPr lang="en-US" sz="2399">
                <a:solidFill>
                  <a:srgbClr val="003594"/>
                </a:solidFill>
                <a:latin typeface="Calibri" panose="020F0502020204030204" pitchFamily="34" charset="0"/>
              </a:rPr>
              <a:t>If you move your </a:t>
            </a:r>
            <a:r>
              <a:rPr lang="en-US" sz="2399" b="1">
                <a:solidFill>
                  <a:srgbClr val="003594"/>
                </a:solidFill>
                <a:latin typeface="Calibri" panose="020F0502020204030204" pitchFamily="34" charset="0"/>
              </a:rPr>
              <a:t>cursor</a:t>
            </a:r>
            <a:r>
              <a:rPr lang="en-US" sz="2399">
                <a:solidFill>
                  <a:srgbClr val="003594"/>
                </a:solidFill>
                <a:latin typeface="Calibri" panose="020F0502020204030204" pitchFamily="34" charset="0"/>
              </a:rPr>
              <a:t> to the </a:t>
            </a:r>
            <a:r>
              <a:rPr lang="en-US" sz="2399" b="1">
                <a:solidFill>
                  <a:srgbClr val="003594"/>
                </a:solidFill>
                <a:latin typeface="Calibri" panose="020F0502020204030204" pitchFamily="34" charset="0"/>
              </a:rPr>
              <a:t>bottom</a:t>
            </a:r>
            <a:r>
              <a:rPr lang="en-US" sz="2399">
                <a:solidFill>
                  <a:srgbClr val="003594"/>
                </a:solidFill>
                <a:latin typeface="Calibri" panose="020F0502020204030204" pitchFamily="34" charset="0"/>
              </a:rPr>
              <a:t> of </a:t>
            </a:r>
            <a:r>
              <a:rPr lang="en-US" sz="2399" b="1">
                <a:solidFill>
                  <a:srgbClr val="003594"/>
                </a:solidFill>
                <a:latin typeface="Calibri" panose="020F0502020204030204" pitchFamily="34" charset="0"/>
              </a:rPr>
              <a:t>your screen </a:t>
            </a:r>
            <a:r>
              <a:rPr lang="en-US" sz="2399">
                <a:solidFill>
                  <a:srgbClr val="003594"/>
                </a:solidFill>
                <a:latin typeface="Calibri" panose="020F0502020204030204" pitchFamily="34" charset="0"/>
              </a:rPr>
              <a:t>you will see a </a:t>
            </a:r>
            <a:r>
              <a:rPr lang="en-US" sz="2399" b="1">
                <a:solidFill>
                  <a:srgbClr val="003594"/>
                </a:solidFill>
                <a:latin typeface="Calibri" panose="020F0502020204030204" pitchFamily="34" charset="0"/>
              </a:rPr>
              <a:t>menu</a:t>
            </a:r>
            <a:r>
              <a:rPr lang="en-US" sz="2399">
                <a:solidFill>
                  <a:srgbClr val="003594"/>
                </a:solidFill>
                <a:latin typeface="Calibri" panose="020F0502020204030204" pitchFamily="34" charset="0"/>
              </a:rPr>
              <a:t>.</a:t>
            </a:r>
            <a:endParaRPr lang="en-US" sz="2399">
              <a:solidFill>
                <a:srgbClr val="57575A"/>
              </a:solidFill>
              <a:latin typeface="Calibri" panose="020F0502020204030204"/>
            </a:endParaRPr>
          </a:p>
        </p:txBody>
      </p:sp>
      <p:pic>
        <p:nvPicPr>
          <p:cNvPr id="1028" name="Picture 4">
            <a:extLst>
              <a:ext uri="{FF2B5EF4-FFF2-40B4-BE49-F238E27FC236}">
                <a16:creationId xmlns:a16="http://schemas.microsoft.com/office/drawing/2014/main" id="{E8B4789B-7A6C-5EE1-4A96-D8F5D22789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2290"/>
          <a:stretch/>
        </p:blipFill>
        <p:spPr bwMode="auto">
          <a:xfrm>
            <a:off x="698603" y="2316348"/>
            <a:ext cx="10401300" cy="62750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9E7BAB8-7AF2-FE53-54CA-922A9D1FF3AE}"/>
              </a:ext>
            </a:extLst>
          </p:cNvPr>
          <p:cNvSpPr txBox="1"/>
          <p:nvPr/>
        </p:nvSpPr>
        <p:spPr>
          <a:xfrm>
            <a:off x="1155961" y="3273392"/>
            <a:ext cx="10082079" cy="2562285"/>
          </a:xfrm>
          <a:prstGeom prst="rect">
            <a:avLst/>
          </a:prstGeom>
          <a:noFill/>
        </p:spPr>
        <p:txBody>
          <a:bodyPr wrap="square" lIns="91359" tIns="45679" rIns="91359" bIns="45679" rtlCol="0" anchor="t">
            <a:spAutoFit/>
          </a:bodyPr>
          <a:lstStyle/>
          <a:p>
            <a:pPr defTabSz="456755" fontAlgn="base">
              <a:defRPr/>
            </a:pPr>
            <a:r>
              <a:rPr lang="en-US" sz="2351">
                <a:solidFill>
                  <a:srgbClr val="003594"/>
                </a:solidFill>
                <a:latin typeface="Calibri" panose="020F0502020204030204"/>
              </a:rPr>
              <a:t>This menu allows you to </a:t>
            </a:r>
            <a:r>
              <a:rPr lang="en-US" sz="2351" b="1">
                <a:solidFill>
                  <a:srgbClr val="003594"/>
                </a:solidFill>
                <a:latin typeface="Calibri" panose="020F0502020204030204"/>
              </a:rPr>
              <a:t>control</a:t>
            </a:r>
            <a:r>
              <a:rPr lang="en-US" sz="2351">
                <a:solidFill>
                  <a:srgbClr val="003594"/>
                </a:solidFill>
                <a:latin typeface="Calibri" panose="020F0502020204030204"/>
              </a:rPr>
              <a:t>:</a:t>
            </a:r>
            <a:r>
              <a:rPr lang="en-US" sz="2351">
                <a:solidFill>
                  <a:srgbClr val="57575A"/>
                </a:solidFill>
                <a:latin typeface="Calibri" panose="020F0502020204030204"/>
              </a:rPr>
              <a:t>​</a:t>
            </a:r>
          </a:p>
          <a:p>
            <a:pPr marL="456531" lvl="1" defTabSz="456755" fontAlgn="base">
              <a:buFont typeface="Arial" panose="020B0604020202020204" pitchFamily="34" charset="0"/>
              <a:buChar char="•"/>
              <a:defRPr/>
            </a:pPr>
            <a:r>
              <a:rPr lang="en-US" sz="2399">
                <a:solidFill>
                  <a:srgbClr val="003594"/>
                </a:solidFill>
                <a:latin typeface="Calibri" panose="020F0502020204030204"/>
              </a:rPr>
              <a:t>React (“</a:t>
            </a:r>
            <a:r>
              <a:rPr lang="en-US" sz="2399" b="1">
                <a:solidFill>
                  <a:srgbClr val="003594"/>
                </a:solidFill>
                <a:latin typeface="Calibri" panose="020F0502020204030204"/>
              </a:rPr>
              <a:t>Raise Hand</a:t>
            </a:r>
            <a:r>
              <a:rPr lang="en-US" sz="2399">
                <a:solidFill>
                  <a:srgbClr val="003594"/>
                </a:solidFill>
                <a:latin typeface="Calibri" panose="020F0502020204030204"/>
              </a:rPr>
              <a:t>” is under this option)</a:t>
            </a:r>
            <a:endParaRPr lang="en-US" sz="2399">
              <a:solidFill>
                <a:srgbClr val="57575A"/>
              </a:solidFill>
              <a:latin typeface="Calibri" panose="020F0502020204030204"/>
              <a:cs typeface="Calibri"/>
            </a:endParaRPr>
          </a:p>
          <a:p>
            <a:pPr marL="456531" lvl="1" defTabSz="456755" fontAlgn="base">
              <a:buFont typeface="Arial" panose="020B0604020202020204" pitchFamily="34" charset="0"/>
              <a:buChar char="•"/>
              <a:defRPr/>
            </a:pPr>
            <a:r>
              <a:rPr lang="en-US" sz="2351">
                <a:solidFill>
                  <a:srgbClr val="003594"/>
                </a:solidFill>
                <a:latin typeface="Calibri" panose="020F0502020204030204"/>
              </a:rPr>
              <a:t>Access to the</a:t>
            </a:r>
            <a:r>
              <a:rPr lang="en-US" sz="2351" b="1">
                <a:solidFill>
                  <a:srgbClr val="003594"/>
                </a:solidFill>
                <a:latin typeface="Calibri" panose="020F0502020204030204"/>
              </a:rPr>
              <a:t> Chat </a:t>
            </a:r>
            <a:r>
              <a:rPr lang="en-US" sz="2351">
                <a:solidFill>
                  <a:srgbClr val="003594"/>
                </a:solidFill>
                <a:latin typeface="Calibri" panose="020F0502020204030204"/>
              </a:rPr>
              <a:t>box</a:t>
            </a:r>
            <a:r>
              <a:rPr lang="en-US" sz="2351">
                <a:solidFill>
                  <a:srgbClr val="57575A"/>
                </a:solidFill>
                <a:latin typeface="Calibri" panose="020F0502020204030204"/>
              </a:rPr>
              <a:t>​</a:t>
            </a:r>
            <a:endParaRPr lang="en-US" sz="2351">
              <a:solidFill>
                <a:srgbClr val="57575A"/>
              </a:solidFill>
              <a:latin typeface="Calibri" panose="020F0502020204030204"/>
              <a:cs typeface="Calibri"/>
            </a:endParaRPr>
          </a:p>
          <a:p>
            <a:pPr defTabSz="456755">
              <a:defRPr/>
            </a:pPr>
            <a:endParaRPr lang="en-US" sz="2351">
              <a:solidFill>
                <a:srgbClr val="003594"/>
              </a:solidFill>
              <a:latin typeface="Calibri" panose="020F0502020204030204"/>
              <a:ea typeface="Calibri" panose="020F0502020204030204"/>
              <a:cs typeface="Calibri" panose="020F0502020204030204"/>
            </a:endParaRPr>
          </a:p>
          <a:p>
            <a:pPr defTabSz="456755">
              <a:defRPr/>
            </a:pPr>
            <a:r>
              <a:rPr lang="en-US" sz="2400">
                <a:solidFill>
                  <a:srgbClr val="003594"/>
                </a:solidFill>
                <a:latin typeface="Calibri" panose="020F0502020204030204"/>
                <a:ea typeface="Calibri" panose="020F0502020204030204"/>
                <a:cs typeface="Calibri" panose="020F0502020204030204"/>
              </a:rPr>
              <a:t>Camera options are not available for participants. Participants can be unmuted by raising their hand and being recognized by the presenter.</a:t>
            </a:r>
            <a:endParaRPr lang="en-US" sz="2400">
              <a:solidFill>
                <a:srgbClr val="003594"/>
              </a:solidFill>
              <a:latin typeface="Calibri" panose="020F0502020204030204"/>
              <a:cs typeface="Calibri" panose="020F0502020204030204"/>
            </a:endParaRPr>
          </a:p>
          <a:p>
            <a:pPr defTabSz="456755">
              <a:defRPr/>
            </a:pPr>
            <a:endParaRPr lang="en-US" sz="1799">
              <a:solidFill>
                <a:srgbClr val="57575A"/>
              </a:solidFill>
              <a:latin typeface="Calibri" panose="020F0502020204030204"/>
              <a:cs typeface="Calibri" panose="020F0502020204030204"/>
            </a:endParaRPr>
          </a:p>
        </p:txBody>
      </p:sp>
    </p:spTree>
    <p:custDataLst>
      <p:tags r:id="rId1"/>
    </p:custDataLst>
    <p:extLst>
      <p:ext uri="{BB962C8B-B14F-4D97-AF65-F5344CB8AC3E}">
        <p14:creationId xmlns:p14="http://schemas.microsoft.com/office/powerpoint/2010/main" val="1917740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B15185-FB6B-4413-9957-D599CC61DDFD}"/>
              </a:ext>
            </a:extLst>
          </p:cNvPr>
          <p:cNvSpPr>
            <a:spLocks noGrp="1"/>
          </p:cNvSpPr>
          <p:nvPr>
            <p:ph type="title"/>
          </p:nvPr>
        </p:nvSpPr>
        <p:spPr/>
        <p:txBody>
          <a:bodyPr/>
          <a:lstStyle/>
          <a:p>
            <a:r>
              <a:rPr lang="en-US" sz="3500"/>
              <a:t>Housekeeping</a:t>
            </a:r>
            <a:endParaRPr lang="en-US" sz="3500">
              <a:highlight>
                <a:srgbClr val="FFFF00"/>
              </a:highlight>
            </a:endParaRPr>
          </a:p>
        </p:txBody>
      </p:sp>
      <p:grpSp>
        <p:nvGrpSpPr>
          <p:cNvPr id="40" name="Group 39">
            <a:extLst>
              <a:ext uri="{FF2B5EF4-FFF2-40B4-BE49-F238E27FC236}">
                <a16:creationId xmlns:a16="http://schemas.microsoft.com/office/drawing/2014/main" id="{C4B7813B-59B3-20C0-E9FE-910EA09DB200}"/>
              </a:ext>
              <a:ext uri="{C183D7F6-B498-43B3-948B-1728B52AA6E4}">
                <adec:decorative xmlns:adec="http://schemas.microsoft.com/office/drawing/2017/decorative" val="1"/>
              </a:ext>
            </a:extLst>
          </p:cNvPr>
          <p:cNvGrpSpPr/>
          <p:nvPr/>
        </p:nvGrpSpPr>
        <p:grpSpPr>
          <a:xfrm>
            <a:off x="575134" y="1828476"/>
            <a:ext cx="2342279" cy="4007925"/>
            <a:chOff x="651933" y="1569275"/>
            <a:chExt cx="2342279" cy="4007925"/>
          </a:xfrm>
        </p:grpSpPr>
        <p:pic>
          <p:nvPicPr>
            <p:cNvPr id="31" name="Content Placeholder 6" descr="Video camera with solid fill">
              <a:extLst>
                <a:ext uri="{FF2B5EF4-FFF2-40B4-BE49-F238E27FC236}">
                  <a16:creationId xmlns:a16="http://schemas.microsoft.com/office/drawing/2014/main" id="{4310124B-86A5-AD54-39EE-EF1140CA52B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05348" y="1569275"/>
              <a:ext cx="2035123" cy="2035122"/>
            </a:xfrm>
            <a:prstGeom prst="rect">
              <a:avLst/>
            </a:prstGeom>
          </p:spPr>
        </p:pic>
        <p:sp>
          <p:nvSpPr>
            <p:cNvPr id="10" name="TextBox 9">
              <a:extLst>
                <a:ext uri="{FF2B5EF4-FFF2-40B4-BE49-F238E27FC236}">
                  <a16:creationId xmlns:a16="http://schemas.microsoft.com/office/drawing/2014/main" id="{5393A0A6-8B48-4D53-8ADE-FD3813A4E9B9}"/>
                </a:ext>
              </a:extLst>
            </p:cNvPr>
            <p:cNvSpPr txBox="1"/>
            <p:nvPr/>
          </p:nvSpPr>
          <p:spPr>
            <a:xfrm>
              <a:off x="651933" y="4192205"/>
              <a:ext cx="2342279" cy="1384995"/>
            </a:xfrm>
            <a:prstGeom prst="rect">
              <a:avLst/>
            </a:prstGeom>
            <a:noFill/>
          </p:spPr>
          <p:txBody>
            <a:bodyPr wrap="square" lIns="91440" tIns="45720" rIns="91440" bIns="45720" rtlCol="0" anchor="t">
              <a:normAutofit fontScale="92500" lnSpcReduction="10000"/>
            </a:bodyPr>
            <a:lstStyle/>
            <a:p>
              <a:pPr algn="ctr" defTabSz="457189">
                <a:defRPr/>
              </a:pPr>
              <a:r>
                <a:rPr lang="en-US" sz="2400">
                  <a:solidFill>
                    <a:srgbClr val="003594"/>
                  </a:solidFill>
                  <a:latin typeface="Calibri" panose="020F0502020204030204"/>
                </a:rPr>
                <a:t>This session is being recorded to </a:t>
              </a:r>
              <a:r>
                <a:rPr lang="en-US" sz="2400" b="1">
                  <a:solidFill>
                    <a:srgbClr val="003594"/>
                  </a:solidFill>
                  <a:latin typeface="Calibri" panose="020F0502020204030204"/>
                </a:rPr>
                <a:t>Tomorrow’s Healthcare</a:t>
              </a:r>
              <a:r>
                <a:rPr lang="en-US" sz="2400">
                  <a:solidFill>
                    <a:srgbClr val="003594"/>
                  </a:solidFill>
                  <a:latin typeface="Calibri" panose="020F0502020204030204"/>
                </a:rPr>
                <a:t>.</a:t>
              </a:r>
            </a:p>
          </p:txBody>
        </p:sp>
      </p:grpSp>
      <p:grpSp>
        <p:nvGrpSpPr>
          <p:cNvPr id="41" name="Group 40">
            <a:extLst>
              <a:ext uri="{FF2B5EF4-FFF2-40B4-BE49-F238E27FC236}">
                <a16:creationId xmlns:a16="http://schemas.microsoft.com/office/drawing/2014/main" id="{B3475056-7B71-6276-82FD-64BDAA71D982}"/>
              </a:ext>
              <a:ext uri="{C183D7F6-B498-43B3-948B-1728B52AA6E4}">
                <adec:decorative xmlns:adec="http://schemas.microsoft.com/office/drawing/2017/decorative" val="1"/>
              </a:ext>
            </a:extLst>
          </p:cNvPr>
          <p:cNvGrpSpPr/>
          <p:nvPr/>
        </p:nvGrpSpPr>
        <p:grpSpPr>
          <a:xfrm>
            <a:off x="3268884" y="1894482"/>
            <a:ext cx="2468505" cy="4126585"/>
            <a:chOff x="3345682" y="1635280"/>
            <a:chExt cx="2468505" cy="4126586"/>
          </a:xfrm>
        </p:grpSpPr>
        <p:pic>
          <p:nvPicPr>
            <p:cNvPr id="12" name="Content Placeholder 6" descr="Employee badge with solid fill">
              <a:extLst>
                <a:ext uri="{FF2B5EF4-FFF2-40B4-BE49-F238E27FC236}">
                  <a16:creationId xmlns:a16="http://schemas.microsoft.com/office/drawing/2014/main" id="{44ED6444-2408-4C48-8EBF-AA7CC3B9BAD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577834" y="1635280"/>
              <a:ext cx="1978759" cy="1978759"/>
            </a:xfrm>
            <a:prstGeom prst="rect">
              <a:avLst/>
            </a:prstGeom>
          </p:spPr>
        </p:pic>
        <p:sp>
          <p:nvSpPr>
            <p:cNvPr id="18" name="TextBox 17">
              <a:extLst>
                <a:ext uri="{FF2B5EF4-FFF2-40B4-BE49-F238E27FC236}">
                  <a16:creationId xmlns:a16="http://schemas.microsoft.com/office/drawing/2014/main" id="{68B5132E-EB8B-449B-ADCA-4FA2A193C858}"/>
                </a:ext>
              </a:extLst>
            </p:cNvPr>
            <p:cNvSpPr txBox="1"/>
            <p:nvPr/>
          </p:nvSpPr>
          <p:spPr>
            <a:xfrm>
              <a:off x="3345682" y="4192206"/>
              <a:ext cx="2468505" cy="1569660"/>
            </a:xfrm>
            <a:prstGeom prst="rect">
              <a:avLst/>
            </a:prstGeom>
            <a:noFill/>
          </p:spPr>
          <p:txBody>
            <a:bodyPr wrap="square" lIns="91440" tIns="45720" rIns="91440" bIns="45720" rtlCol="0" anchor="t">
              <a:spAutoFit/>
            </a:bodyPr>
            <a:lstStyle/>
            <a:p>
              <a:pPr algn="ctr" defTabSz="457189">
                <a:defRPr/>
              </a:pPr>
              <a:r>
                <a:rPr lang="en-US" sz="2400">
                  <a:solidFill>
                    <a:srgbClr val="003594"/>
                  </a:solidFill>
                  <a:latin typeface="Calibri" panose="020F0502020204030204"/>
                </a:rPr>
                <a:t>If you used a forwarded link, we need your </a:t>
              </a:r>
              <a:r>
                <a:rPr lang="en-US" sz="2400" b="1">
                  <a:solidFill>
                    <a:srgbClr val="003594"/>
                  </a:solidFill>
                  <a:latin typeface="Calibri" panose="020F0502020204030204"/>
                </a:rPr>
                <a:t>email address</a:t>
              </a:r>
              <a:r>
                <a:rPr lang="en-US" sz="2400">
                  <a:solidFill>
                    <a:srgbClr val="003594"/>
                  </a:solidFill>
                  <a:latin typeface="Calibri" panose="020F0502020204030204"/>
                </a:rPr>
                <a:t>.</a:t>
              </a:r>
            </a:p>
          </p:txBody>
        </p:sp>
      </p:grpSp>
      <p:grpSp>
        <p:nvGrpSpPr>
          <p:cNvPr id="42" name="Group 41">
            <a:extLst>
              <a:ext uri="{FF2B5EF4-FFF2-40B4-BE49-F238E27FC236}">
                <a16:creationId xmlns:a16="http://schemas.microsoft.com/office/drawing/2014/main" id="{434840D9-6FDF-7990-423E-8FFFB51154CE}"/>
              </a:ext>
              <a:ext uri="{C183D7F6-B498-43B3-948B-1728B52AA6E4}">
                <adec:decorative xmlns:adec="http://schemas.microsoft.com/office/drawing/2017/decorative" val="1"/>
              </a:ext>
            </a:extLst>
          </p:cNvPr>
          <p:cNvGrpSpPr/>
          <p:nvPr/>
        </p:nvGrpSpPr>
        <p:grpSpPr>
          <a:xfrm>
            <a:off x="6064111" y="1890074"/>
            <a:ext cx="2645079" cy="3761662"/>
            <a:chOff x="6140910" y="1630872"/>
            <a:chExt cx="2645079" cy="3761663"/>
          </a:xfrm>
        </p:grpSpPr>
        <p:sp>
          <p:nvSpPr>
            <p:cNvPr id="19" name="TextBox 18">
              <a:extLst>
                <a:ext uri="{FF2B5EF4-FFF2-40B4-BE49-F238E27FC236}">
                  <a16:creationId xmlns:a16="http://schemas.microsoft.com/office/drawing/2014/main" id="{E6C99B87-2966-4A4F-A272-EB1C2D7A7284}"/>
                </a:ext>
              </a:extLst>
            </p:cNvPr>
            <p:cNvSpPr txBox="1"/>
            <p:nvPr/>
          </p:nvSpPr>
          <p:spPr>
            <a:xfrm>
              <a:off x="6165657" y="4192206"/>
              <a:ext cx="2620332" cy="1200329"/>
            </a:xfrm>
            <a:prstGeom prst="rect">
              <a:avLst/>
            </a:prstGeom>
            <a:noFill/>
          </p:spPr>
          <p:txBody>
            <a:bodyPr wrap="square" lIns="91440" tIns="45720" rIns="91440" bIns="45720" rtlCol="0" anchor="t">
              <a:spAutoFit/>
            </a:bodyPr>
            <a:lstStyle/>
            <a:p>
              <a:pPr algn="ctr" defTabSz="457189">
                <a:defRPr/>
              </a:pPr>
              <a:r>
                <a:rPr lang="en-US" sz="2400">
                  <a:solidFill>
                    <a:srgbClr val="003594"/>
                  </a:solidFill>
                  <a:latin typeface="Calibri" panose="020F0502020204030204"/>
                </a:rPr>
                <a:t>Pose questions in the chat to</a:t>
              </a:r>
              <a:br>
                <a:rPr lang="en-US" sz="2400">
                  <a:latin typeface="Calibri" panose="020F0502020204030204"/>
                </a:rPr>
              </a:br>
              <a:r>
                <a:rPr lang="en-US" sz="2400" b="1">
                  <a:solidFill>
                    <a:srgbClr val="003594"/>
                  </a:solidFill>
                  <a:latin typeface="Calibri" panose="020F0502020204030204"/>
                </a:rPr>
                <a:t>"Everyone"</a:t>
              </a:r>
              <a:r>
                <a:rPr lang="en-US" sz="2400">
                  <a:solidFill>
                    <a:srgbClr val="003594"/>
                  </a:solidFill>
                  <a:latin typeface="Calibri" panose="020F0502020204030204"/>
                </a:rPr>
                <a:t>.</a:t>
              </a:r>
            </a:p>
          </p:txBody>
        </p:sp>
        <p:pic>
          <p:nvPicPr>
            <p:cNvPr id="21" name="Content Placeholder 6">
              <a:extLst>
                <a:ext uri="{FF2B5EF4-FFF2-40B4-BE49-F238E27FC236}">
                  <a16:creationId xmlns:a16="http://schemas.microsoft.com/office/drawing/2014/main" id="{764A6290-02BB-41A6-8DC6-53BB289FC59D}"/>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140910" y="1630872"/>
              <a:ext cx="2246600" cy="2246600"/>
            </a:xfrm>
            <a:prstGeom prst="rect">
              <a:avLst/>
            </a:prstGeom>
          </p:spPr>
        </p:pic>
      </p:grpSp>
      <p:sp>
        <p:nvSpPr>
          <p:cNvPr id="35" name="TextBox 34">
            <a:extLst>
              <a:ext uri="{FF2B5EF4-FFF2-40B4-BE49-F238E27FC236}">
                <a16:creationId xmlns:a16="http://schemas.microsoft.com/office/drawing/2014/main" id="{C419E2BE-6513-CF54-27AA-9B3B0DC6FDE5}"/>
              </a:ext>
            </a:extLst>
          </p:cNvPr>
          <p:cNvSpPr txBox="1"/>
          <p:nvPr/>
        </p:nvSpPr>
        <p:spPr>
          <a:xfrm>
            <a:off x="9137458" y="4192205"/>
            <a:ext cx="2396615" cy="1200329"/>
          </a:xfrm>
          <a:prstGeom prst="rect">
            <a:avLst/>
          </a:prstGeom>
          <a:noFill/>
        </p:spPr>
        <p:txBody>
          <a:bodyPr wrap="square" rtlCol="0">
            <a:spAutoFit/>
          </a:bodyPr>
          <a:lstStyle/>
          <a:p>
            <a:pPr algn="ctr" defTabSz="457189">
              <a:defRPr/>
            </a:pPr>
            <a:r>
              <a:rPr lang="en-US" sz="2400">
                <a:solidFill>
                  <a:srgbClr val="003594"/>
                </a:solidFill>
                <a:latin typeface="Calibri" panose="020F0502020204030204"/>
              </a:rPr>
              <a:t>Please complete the post-session </a:t>
            </a:r>
            <a:r>
              <a:rPr lang="en-US" sz="2400" b="1">
                <a:solidFill>
                  <a:srgbClr val="003594"/>
                </a:solidFill>
                <a:latin typeface="Calibri" panose="020F0502020204030204"/>
              </a:rPr>
              <a:t>evaluation</a:t>
            </a:r>
            <a:r>
              <a:rPr lang="en-US" sz="2400">
                <a:solidFill>
                  <a:srgbClr val="003594"/>
                </a:solidFill>
                <a:latin typeface="Calibri" panose="020F0502020204030204"/>
              </a:rPr>
              <a:t>.</a:t>
            </a:r>
          </a:p>
        </p:txBody>
      </p:sp>
      <p:grpSp>
        <p:nvGrpSpPr>
          <p:cNvPr id="39" name="Group 38">
            <a:extLst>
              <a:ext uri="{FF2B5EF4-FFF2-40B4-BE49-F238E27FC236}">
                <a16:creationId xmlns:a16="http://schemas.microsoft.com/office/drawing/2014/main" id="{C6FF0FB0-8B58-F589-18EE-A1D983DF060C}"/>
              </a:ext>
              <a:ext uri="{C183D7F6-B498-43B3-948B-1728B52AA6E4}">
                <adec:decorative xmlns:adec="http://schemas.microsoft.com/office/drawing/2017/decorative" val="1"/>
              </a:ext>
            </a:extLst>
          </p:cNvPr>
          <p:cNvGrpSpPr/>
          <p:nvPr/>
        </p:nvGrpSpPr>
        <p:grpSpPr>
          <a:xfrm>
            <a:off x="8933472" y="1890072"/>
            <a:ext cx="2246600" cy="7185024"/>
            <a:chOff x="9207502" y="1935673"/>
            <a:chExt cx="2246600" cy="7185024"/>
          </a:xfrm>
        </p:grpSpPr>
        <p:pic>
          <p:nvPicPr>
            <p:cNvPr id="37" name="Content Placeholder 6" descr="Clipboard Partially Checked with solid fill">
              <a:extLst>
                <a:ext uri="{FF2B5EF4-FFF2-40B4-BE49-F238E27FC236}">
                  <a16:creationId xmlns:a16="http://schemas.microsoft.com/office/drawing/2014/main" id="{05A72989-59C7-A5D3-A7AA-07DC0FC543F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9207502" y="1935673"/>
              <a:ext cx="2246600" cy="2246600"/>
            </a:xfrm>
            <a:prstGeom prst="rect">
              <a:avLst/>
            </a:prstGeom>
          </p:spPr>
        </p:pic>
        <p:pic>
          <p:nvPicPr>
            <p:cNvPr id="38" name="Graphic 37" descr="Checkbox Checked with solid fill">
              <a:extLst>
                <a:ext uri="{FF2B5EF4-FFF2-40B4-BE49-F238E27FC236}">
                  <a16:creationId xmlns:a16="http://schemas.microsoft.com/office/drawing/2014/main" id="{E4FFEECB-3420-0342-34ED-3052EE157FBD}"/>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772500" y="7599707"/>
              <a:ext cx="1520990" cy="1520990"/>
            </a:xfrm>
            <a:prstGeom prst="rect">
              <a:avLst/>
            </a:prstGeom>
            <a:effectLst>
              <a:outerShdw blurRad="50800" dist="38100" dir="2700000" algn="tl" rotWithShape="0">
                <a:prstClr val="black">
                  <a:alpha val="40000"/>
                </a:prstClr>
              </a:outerShdw>
            </a:effectLst>
          </p:spPr>
        </p:pic>
      </p:grpSp>
    </p:spTree>
    <p:custDataLst>
      <p:tags r:id="rId1"/>
    </p:custDataLst>
    <p:extLst>
      <p:ext uri="{BB962C8B-B14F-4D97-AF65-F5344CB8AC3E}">
        <p14:creationId xmlns:p14="http://schemas.microsoft.com/office/powerpoint/2010/main" val="2856887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57B64D-DF99-0163-2486-97F7FA34DA9D}"/>
              </a:ext>
            </a:extLst>
          </p:cNvPr>
          <p:cNvSpPr>
            <a:spLocks noGrp="1"/>
          </p:cNvSpPr>
          <p:nvPr>
            <p:ph type="title"/>
          </p:nvPr>
        </p:nvSpPr>
        <p:spPr>
          <a:xfrm>
            <a:off x="825500" y="273593"/>
            <a:ext cx="9631680" cy="914400"/>
          </a:xfrm>
        </p:spPr>
        <p:txBody>
          <a:bodyPr anchor="ctr">
            <a:normAutofit/>
          </a:bodyPr>
          <a:lstStyle/>
          <a:p>
            <a:r>
              <a:rPr lang="en-US" sz="3733"/>
              <a:t>Disclosures</a:t>
            </a:r>
            <a:endParaRPr lang="en-US" sz="4267"/>
          </a:p>
        </p:txBody>
      </p:sp>
      <p:sp>
        <p:nvSpPr>
          <p:cNvPr id="2" name="Content Placeholder 1">
            <a:extLst>
              <a:ext uri="{FF2B5EF4-FFF2-40B4-BE49-F238E27FC236}">
                <a16:creationId xmlns:a16="http://schemas.microsoft.com/office/drawing/2014/main" id="{433177B3-3ADE-72AD-E133-3B840E8AB0C3}"/>
              </a:ext>
            </a:extLst>
          </p:cNvPr>
          <p:cNvSpPr>
            <a:spLocks noGrp="1"/>
          </p:cNvSpPr>
          <p:nvPr>
            <p:ph idx="1"/>
          </p:nvPr>
        </p:nvSpPr>
        <p:spPr/>
        <p:txBody>
          <a:bodyPr vert="horz" lIns="91440" tIns="45720" rIns="91440" bIns="45720" rtlCol="0">
            <a:normAutofit/>
          </a:bodyPr>
          <a:lstStyle/>
          <a:p>
            <a:r>
              <a:rPr lang="en-US" sz="2667"/>
              <a:t>No members of the planning committee, speakers, presenters, authors, content reviewers, and/or anyone else in a position to control the content of this education activity have relevant financial relationships with any entity producing, marketing, re-selling, or distributing health care goods or services, used on, or consumed by, patients to disclose.</a:t>
            </a:r>
          </a:p>
          <a:p>
            <a:endParaRPr lang="en-US" sz="2667"/>
          </a:p>
        </p:txBody>
      </p:sp>
    </p:spTree>
    <p:custDataLst>
      <p:tags r:id="rId1"/>
    </p:custDataLst>
    <p:extLst>
      <p:ext uri="{BB962C8B-B14F-4D97-AF65-F5344CB8AC3E}">
        <p14:creationId xmlns:p14="http://schemas.microsoft.com/office/powerpoint/2010/main" val="2540513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57B64D-DF99-0163-2486-97F7FA34DA9D}"/>
              </a:ext>
            </a:extLst>
          </p:cNvPr>
          <p:cNvSpPr>
            <a:spLocks noGrp="1"/>
          </p:cNvSpPr>
          <p:nvPr>
            <p:ph type="title"/>
          </p:nvPr>
        </p:nvSpPr>
        <p:spPr>
          <a:xfrm>
            <a:off x="838200" y="123825"/>
            <a:ext cx="10515600" cy="1325563"/>
          </a:xfrm>
        </p:spPr>
        <p:txBody>
          <a:bodyPr>
            <a:normAutofit/>
          </a:bodyPr>
          <a:lstStyle/>
          <a:p>
            <a:r>
              <a:rPr lang="en-US" sz="3733"/>
              <a:t>Disclaimer</a:t>
            </a:r>
            <a:endParaRPr lang="en-US" sz="4267"/>
          </a:p>
        </p:txBody>
      </p:sp>
      <p:sp>
        <p:nvSpPr>
          <p:cNvPr id="2" name="Content Placeholder 1">
            <a:extLst>
              <a:ext uri="{FF2B5EF4-FFF2-40B4-BE49-F238E27FC236}">
                <a16:creationId xmlns:a16="http://schemas.microsoft.com/office/drawing/2014/main" id="{433177B3-3ADE-72AD-E133-3B840E8AB0C3}"/>
              </a:ext>
            </a:extLst>
          </p:cNvPr>
          <p:cNvSpPr>
            <a:spLocks noGrp="1"/>
          </p:cNvSpPr>
          <p:nvPr>
            <p:ph type="body" sz="quarter" idx="12"/>
          </p:nvPr>
        </p:nvSpPr>
        <p:spPr/>
        <p:txBody>
          <a:bodyPr vert="horz" lIns="91440" tIns="45720" rIns="91440" bIns="45720" rtlCol="0" anchor="t">
            <a:noAutofit/>
          </a:bodyPr>
          <a:lstStyle/>
          <a:p>
            <a:pPr marL="0" indent="0">
              <a:buNone/>
            </a:pPr>
            <a:r>
              <a:rPr lang="en-US" sz="2400"/>
              <a:t>The information presented at this Center for Continuing Education in Health Sciences program represents the views and opinions of the individual presenters, and does not constitute the opinion or endorsement of, or promotion by, the UPMC Center for Continuing Education in the Health Sciences, UPMC/University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their own personal and professional judgment when considering further application of this information, particularly as it may relate to patient diagnostic or treatment decisions including, without limitation, FDA-approved uses, and any off-label uses.</a:t>
            </a:r>
          </a:p>
          <a:p>
            <a:pPr marL="0" indent="0">
              <a:buNone/>
            </a:pPr>
            <a:endParaRPr lang="en-US"/>
          </a:p>
        </p:txBody>
      </p:sp>
    </p:spTree>
    <p:custDataLst>
      <p:tags r:id="rId1"/>
    </p:custDataLst>
    <p:extLst>
      <p:ext uri="{BB962C8B-B14F-4D97-AF65-F5344CB8AC3E}">
        <p14:creationId xmlns:p14="http://schemas.microsoft.com/office/powerpoint/2010/main" val="91446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528DE-7838-46C0-9C7E-0A748FBEBC2C}"/>
              </a:ext>
            </a:extLst>
          </p:cNvPr>
          <p:cNvSpPr>
            <a:spLocks noGrp="1"/>
          </p:cNvSpPr>
          <p:nvPr>
            <p:ph type="title"/>
          </p:nvPr>
        </p:nvSpPr>
        <p:spPr>
          <a:xfrm>
            <a:off x="838200" y="149225"/>
            <a:ext cx="10515600" cy="1325563"/>
          </a:xfrm>
        </p:spPr>
        <p:txBody>
          <a:bodyPr>
            <a:normAutofit/>
          </a:bodyPr>
          <a:lstStyle/>
          <a:p>
            <a:r>
              <a:rPr lang="en-US" sz="3733"/>
              <a:t>Mutual Agreement </a:t>
            </a:r>
            <a:endParaRPr lang="en-US" sz="3733">
              <a:cs typeface="Calibri"/>
            </a:endParaRPr>
          </a:p>
        </p:txBody>
      </p:sp>
      <p:sp>
        <p:nvSpPr>
          <p:cNvPr id="3" name="Content Placeholder 2">
            <a:extLst>
              <a:ext uri="{FF2B5EF4-FFF2-40B4-BE49-F238E27FC236}">
                <a16:creationId xmlns:a16="http://schemas.microsoft.com/office/drawing/2014/main" id="{A02A87C2-91F0-43F6-AE20-B7FB1B2AFE07}"/>
              </a:ext>
            </a:extLst>
          </p:cNvPr>
          <p:cNvSpPr>
            <a:spLocks noGrp="1"/>
          </p:cNvSpPr>
          <p:nvPr>
            <p:ph type="body" sz="quarter" idx="12"/>
          </p:nvPr>
        </p:nvSpPr>
        <p:spPr/>
        <p:txBody>
          <a:bodyPr vert="horz" lIns="91359" tIns="45679" rIns="91359" bIns="45679" rtlCol="0" anchor="t">
            <a:noAutofit/>
          </a:bodyPr>
          <a:lstStyle/>
          <a:p>
            <a:pPr marL="227960" indent="-227960"/>
            <a:r>
              <a:rPr lang="en-US" sz="2300"/>
              <a:t>Everyone on every Learning Network webinar is </a:t>
            </a:r>
            <a:r>
              <a:rPr lang="en-US" sz="2300" b="1"/>
              <a:t>valued</a:t>
            </a:r>
            <a:r>
              <a:rPr lang="en-US" sz="2300"/>
              <a:t>. Everyone has an expectation of </a:t>
            </a:r>
            <a:r>
              <a:rPr lang="en-US" sz="2300" b="1"/>
              <a:t>mutual, positive regard </a:t>
            </a:r>
            <a:r>
              <a:rPr lang="en-US" sz="2300"/>
              <a:t>for everyone else that respects the </a:t>
            </a:r>
            <a:r>
              <a:rPr lang="en-US" sz="2300" b="1"/>
              <a:t>diversity </a:t>
            </a:r>
            <a:r>
              <a:rPr lang="en-US" sz="2300"/>
              <a:t>of everyone on the webinar. </a:t>
            </a:r>
          </a:p>
          <a:p>
            <a:pPr marL="227960" indent="-227960"/>
            <a:r>
              <a:rPr lang="en-US" sz="2300"/>
              <a:t>We operate from a </a:t>
            </a:r>
            <a:r>
              <a:rPr lang="en-US" sz="2300" b="1"/>
              <a:t>strength-based, empathetic, and supportive</a:t>
            </a:r>
            <a:r>
              <a:rPr lang="en-US" sz="2300"/>
              <a:t> framework – with the people we serve, and with each other on these webinars.</a:t>
            </a:r>
            <a:endParaRPr lang="en-US" sz="2300">
              <a:cs typeface="Calibri"/>
            </a:endParaRPr>
          </a:p>
          <a:p>
            <a:pPr marL="227960" indent="-227960"/>
            <a:r>
              <a:rPr lang="en-US" sz="2300"/>
              <a:t>We encourage the use of </a:t>
            </a:r>
            <a:r>
              <a:rPr lang="en-US" sz="2300" b="1"/>
              <a:t>affirming language </a:t>
            </a:r>
            <a:r>
              <a:rPr lang="en-US" sz="2300"/>
              <a:t>that is not discriminatory or stigmatizing.</a:t>
            </a:r>
            <a:endParaRPr lang="en-US" sz="2300">
              <a:cs typeface="Calibri"/>
            </a:endParaRPr>
          </a:p>
          <a:p>
            <a:pPr marL="227960" indent="-227960"/>
            <a:r>
              <a:rPr lang="en-US" sz="2300"/>
              <a:t>We treat others as </a:t>
            </a:r>
            <a:r>
              <a:rPr lang="en-US" sz="2300" b="1"/>
              <a:t>they</a:t>
            </a:r>
            <a:r>
              <a:rPr lang="en-US" sz="2300"/>
              <a:t> would like to be treated and, therefore, avoid argumentative, disruptive, and/or aggressive language.</a:t>
            </a:r>
            <a:endParaRPr lang="en-US" sz="2300">
              <a:cs typeface="Calibri"/>
            </a:endParaRPr>
          </a:p>
          <a:p>
            <a:pPr marL="227960" indent="-227960"/>
            <a:endParaRPr lang="en-US" sz="2199">
              <a:cs typeface="Calibri"/>
            </a:endParaRPr>
          </a:p>
          <a:p>
            <a:pPr marL="227960" indent="-227960"/>
            <a:endParaRPr lang="en-US" sz="2199">
              <a:cs typeface="Calibri"/>
            </a:endParaRPr>
          </a:p>
        </p:txBody>
      </p:sp>
    </p:spTree>
    <p:custDataLst>
      <p:tags r:id="rId1"/>
    </p:custDataLst>
    <p:extLst>
      <p:ext uri="{BB962C8B-B14F-4D97-AF65-F5344CB8AC3E}">
        <p14:creationId xmlns:p14="http://schemas.microsoft.com/office/powerpoint/2010/main" val="1678374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9BCCD-D850-46D5-8055-27095C725A93}"/>
              </a:ext>
            </a:extLst>
          </p:cNvPr>
          <p:cNvSpPr>
            <a:spLocks noGrp="1"/>
          </p:cNvSpPr>
          <p:nvPr>
            <p:ph type="title"/>
          </p:nvPr>
        </p:nvSpPr>
        <p:spPr>
          <a:xfrm>
            <a:off x="838200" y="111125"/>
            <a:ext cx="10515600" cy="1325563"/>
          </a:xfrm>
        </p:spPr>
        <p:txBody>
          <a:bodyPr>
            <a:normAutofit/>
          </a:bodyPr>
          <a:lstStyle/>
          <a:p>
            <a:r>
              <a:rPr lang="en-US" sz="3733"/>
              <a:t>Mutual Agreement (continued)</a:t>
            </a:r>
            <a:endParaRPr lang="en-US" sz="3733">
              <a:cs typeface="Calibri"/>
            </a:endParaRPr>
          </a:p>
        </p:txBody>
      </p:sp>
      <p:sp>
        <p:nvSpPr>
          <p:cNvPr id="3" name="Content Placeholder 2">
            <a:extLst>
              <a:ext uri="{FF2B5EF4-FFF2-40B4-BE49-F238E27FC236}">
                <a16:creationId xmlns:a16="http://schemas.microsoft.com/office/drawing/2014/main" id="{16BF13AD-53B7-4C61-BFE5-6C093C73CA21}"/>
              </a:ext>
            </a:extLst>
          </p:cNvPr>
          <p:cNvSpPr>
            <a:spLocks noGrp="1"/>
          </p:cNvSpPr>
          <p:nvPr>
            <p:ph type="body" sz="quarter" idx="12"/>
          </p:nvPr>
        </p:nvSpPr>
        <p:spPr/>
        <p:txBody>
          <a:bodyPr vert="horz" lIns="91359" tIns="45679" rIns="91359" bIns="45679" rtlCol="0" anchor="t">
            <a:noAutofit/>
          </a:bodyPr>
          <a:lstStyle/>
          <a:p>
            <a:pPr marL="227960" indent="-227960"/>
            <a:r>
              <a:rPr lang="en-US" sz="2300"/>
              <a:t>We strive to </a:t>
            </a:r>
            <a:r>
              <a:rPr lang="en-US" sz="2300" b="1"/>
              <a:t>listen</a:t>
            </a:r>
            <a:r>
              <a:rPr lang="en-US" sz="2300"/>
              <a:t> to each person, avoid interrupting others, and seek to </a:t>
            </a:r>
            <a:r>
              <a:rPr lang="en-US" sz="2300" b="1"/>
              <a:t>understand</a:t>
            </a:r>
            <a:r>
              <a:rPr lang="en-US" sz="2300"/>
              <a:t> each other through the Learning Network as we work toward the highest quality services for Centers of Excellence (COE) clients.</a:t>
            </a:r>
          </a:p>
          <a:p>
            <a:pPr marL="227960" indent="-227960"/>
            <a:r>
              <a:rPr lang="en-US" sz="2300"/>
              <a:t>Information presented in Learning Network sessions has been vetted. We recognize that people have different opinions, and those </a:t>
            </a:r>
            <a:r>
              <a:rPr lang="en-US" sz="2300" b="1"/>
              <a:t>diverse perspectives </a:t>
            </a:r>
            <a:r>
              <a:rPr lang="en-US" sz="2300"/>
              <a:t>are welcomed and valued. Questions and comments should be framed as </a:t>
            </a:r>
            <a:r>
              <a:rPr lang="en-US" sz="2300" b="1"/>
              <a:t>constructive feedback</a:t>
            </a:r>
            <a:r>
              <a:rPr lang="en-US" sz="2300"/>
              <a:t>.</a:t>
            </a:r>
            <a:endParaRPr lang="en-US" sz="2300">
              <a:cs typeface="Calibri"/>
            </a:endParaRPr>
          </a:p>
          <a:p>
            <a:pPr marL="227960" indent="-227960"/>
            <a:r>
              <a:rPr lang="en-US" sz="2300"/>
              <a:t>The Learning Network format is </a:t>
            </a:r>
            <a:r>
              <a:rPr lang="en-US" sz="2300" b="1"/>
              <a:t>not conducive to debate</a:t>
            </a:r>
            <a:r>
              <a:rPr lang="en-US" sz="2300"/>
              <a:t>. If something happens that concerns you, </a:t>
            </a:r>
            <a:r>
              <a:rPr lang="en-US" sz="2300" b="1"/>
              <a:t>please send a chat during the session</a:t>
            </a:r>
            <a:r>
              <a:rPr lang="en-US" sz="2300"/>
              <a:t> to the panelists and we will attempt to make room to address it either during the session or by scheduling time outside of the session to process and understand it. </a:t>
            </a:r>
            <a:r>
              <a:rPr lang="en-US" sz="2300" b="1"/>
              <a:t>Alternatively, you can reach out offline to your University point of contact.</a:t>
            </a:r>
            <a:endParaRPr lang="en-US" sz="2300" b="1">
              <a:cs typeface="Calibri"/>
            </a:endParaRPr>
          </a:p>
          <a:p>
            <a:pPr marL="227960" indent="-227960"/>
            <a:endParaRPr lang="en-US" sz="2199">
              <a:cs typeface="Calibri"/>
            </a:endParaRPr>
          </a:p>
        </p:txBody>
      </p:sp>
    </p:spTree>
    <p:custDataLst>
      <p:tags r:id="rId1"/>
    </p:custDataLst>
    <p:extLst>
      <p:ext uri="{BB962C8B-B14F-4D97-AF65-F5344CB8AC3E}">
        <p14:creationId xmlns:p14="http://schemas.microsoft.com/office/powerpoint/2010/main" val="2535754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0A1D582-CE3A-4649-875D-172F7973E1E9}"/>
              </a:ext>
            </a:extLst>
          </p:cNvPr>
          <p:cNvSpPr>
            <a:spLocks noGrp="1"/>
          </p:cNvSpPr>
          <p:nvPr>
            <p:ph type="title"/>
          </p:nvPr>
        </p:nvSpPr>
        <p:spPr>
          <a:xfrm>
            <a:off x="838200" y="135300"/>
            <a:ext cx="10515600" cy="1325563"/>
          </a:xfrm>
        </p:spPr>
        <p:txBody>
          <a:bodyPr anchor="ctr">
            <a:normAutofit/>
          </a:bodyPr>
          <a:lstStyle/>
          <a:p>
            <a:r>
              <a:rPr lang="en-US" sz="3733"/>
              <a:t>Acknowledgements</a:t>
            </a:r>
            <a:endParaRPr lang="en-US"/>
          </a:p>
        </p:txBody>
      </p:sp>
      <p:sp>
        <p:nvSpPr>
          <p:cNvPr id="3" name="Content Placeholder 2">
            <a:extLst>
              <a:ext uri="{FF2B5EF4-FFF2-40B4-BE49-F238E27FC236}">
                <a16:creationId xmlns:a16="http://schemas.microsoft.com/office/drawing/2014/main" id="{62DED28A-E43F-624A-A984-7387AEF95DA1}"/>
              </a:ext>
            </a:extLst>
          </p:cNvPr>
          <p:cNvSpPr>
            <a:spLocks noGrp="1"/>
          </p:cNvSpPr>
          <p:nvPr>
            <p:ph sz="half" idx="1"/>
          </p:nvPr>
        </p:nvSpPr>
        <p:spPr>
          <a:xfrm>
            <a:off x="598200" y="1960880"/>
            <a:ext cx="5257800" cy="3901440"/>
          </a:xfrm>
        </p:spPr>
        <p:txBody>
          <a:bodyPr vert="horz" lIns="91416" tIns="45708" rIns="91416" bIns="45708" rtlCol="0" anchor="t">
            <a:normAutofit/>
          </a:bodyPr>
          <a:lstStyle/>
          <a:p>
            <a:pPr marL="227330" indent="-227330"/>
            <a:r>
              <a:rPr lang="en-US" sz="2400">
                <a:latin typeface="Calibri"/>
                <a:ea typeface="Calibri"/>
                <a:cs typeface="Calibri"/>
              </a:rPr>
              <a:t>The COE project is a partnership of the University of Pittsburgh and the Pennsylvania Department of Human Services; and is funded by the Pennsylvania Department of Human Services, grant number 601747.</a:t>
            </a:r>
            <a:endParaRPr lang="en-US" sz="2400"/>
          </a:p>
        </p:txBody>
      </p:sp>
      <p:sp>
        <p:nvSpPr>
          <p:cNvPr id="9" name="Content Placeholder 2">
            <a:extLst>
              <a:ext uri="{FF2B5EF4-FFF2-40B4-BE49-F238E27FC236}">
                <a16:creationId xmlns:a16="http://schemas.microsoft.com/office/drawing/2014/main" id="{BF3E9FA8-CE23-B390-4BEB-2EF9330D2DC1}"/>
              </a:ext>
            </a:extLst>
          </p:cNvPr>
          <p:cNvSpPr txBox="1">
            <a:spLocks/>
          </p:cNvSpPr>
          <p:nvPr/>
        </p:nvSpPr>
        <p:spPr>
          <a:xfrm>
            <a:off x="6023800" y="1960881"/>
            <a:ext cx="5257800" cy="2033575"/>
          </a:xfrm>
          <a:prstGeom prst="rect">
            <a:avLst/>
          </a:prstGeom>
        </p:spPr>
        <p:txBody>
          <a:bodyPr vert="horz" lIns="91416" tIns="45708" rIns="91416" bIns="45708" rtlCol="0">
            <a:noAutofit/>
          </a:bodyPr>
          <a:lstStyle>
            <a:lvl1pPr marL="182880" indent="-182880" algn="l" defTabSz="6858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1pPr>
            <a:lvl2pPr marL="365760" indent="-182880" algn="l" defTabSz="6858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2pPr>
            <a:lvl3pPr marL="548640" indent="-182880" algn="l" defTabSz="6858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7960" indent="-227960" defTabSz="914377">
              <a:spcBef>
                <a:spcPts val="800"/>
              </a:spcBef>
            </a:pPr>
            <a:r>
              <a:rPr lang="en-US">
                <a:solidFill>
                  <a:srgbClr val="003594"/>
                </a:solidFill>
                <a:latin typeface="Calibri" panose="020F0502020204030204" pitchFamily="34" charset="0"/>
                <a:ea typeface="Calibri" panose="020F0502020204030204" pitchFamily="34" charset="0"/>
                <a:cs typeface="Calibri" panose="020F0502020204030204" pitchFamily="34" charset="0"/>
              </a:rPr>
              <a:t>COE vision: The Centers of Excellence will ensure care coordination, increase access to medication-assisted treatment and integrate physical and behavioral health for individuals with opioid use disorder.</a:t>
            </a:r>
          </a:p>
        </p:txBody>
      </p:sp>
      <p:pic>
        <p:nvPicPr>
          <p:cNvPr id="1030" name="Picture 6" descr="Commonwealth of Pennsylvania">
            <a:extLst>
              <a:ext uri="{FF2B5EF4-FFF2-40B4-BE49-F238E27FC236}">
                <a16:creationId xmlns:a16="http://schemas.microsoft.com/office/drawing/2014/main" id="{C9C09241-DDCC-AFB4-ED0E-5CF0139F56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500" y="4494472"/>
            <a:ext cx="5326800" cy="67472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93348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AFDE1-AC94-3A16-9AC9-502058BADE46}"/>
              </a:ext>
            </a:extLst>
          </p:cNvPr>
          <p:cNvSpPr>
            <a:spLocks noGrp="1"/>
          </p:cNvSpPr>
          <p:nvPr>
            <p:ph type="ctrTitle"/>
          </p:nvPr>
        </p:nvSpPr>
        <p:spPr/>
        <p:txBody>
          <a:bodyPr/>
          <a:lstStyle/>
          <a:p>
            <a:r>
              <a:rPr lang="en-US"/>
              <a:t>Empowered Pathways</a:t>
            </a:r>
          </a:p>
        </p:txBody>
      </p:sp>
      <p:sp>
        <p:nvSpPr>
          <p:cNvPr id="3" name="Subtitle 2">
            <a:extLst>
              <a:ext uri="{FF2B5EF4-FFF2-40B4-BE49-F238E27FC236}">
                <a16:creationId xmlns:a16="http://schemas.microsoft.com/office/drawing/2014/main" id="{033C1B3B-2B2B-F046-EB19-64906208E6CD}"/>
              </a:ext>
            </a:extLst>
          </p:cNvPr>
          <p:cNvSpPr>
            <a:spLocks noGrp="1"/>
          </p:cNvSpPr>
          <p:nvPr>
            <p:ph type="subTitle" idx="1"/>
          </p:nvPr>
        </p:nvSpPr>
        <p:spPr>
          <a:xfrm>
            <a:off x="800892" y="3904732"/>
            <a:ext cx="8076408" cy="1219200"/>
          </a:xfrm>
        </p:spPr>
        <p:txBody>
          <a:bodyPr/>
          <a:lstStyle/>
          <a:p>
            <a:r>
              <a:rPr lang="en-US"/>
              <a:t>Supporting Personal Choice in Recovery</a:t>
            </a:r>
          </a:p>
          <a:p>
            <a:endParaRPr lang="en-US"/>
          </a:p>
        </p:txBody>
      </p:sp>
      <p:sp>
        <p:nvSpPr>
          <p:cNvPr id="4" name="Footer Placeholder 3">
            <a:extLst>
              <a:ext uri="{FF2B5EF4-FFF2-40B4-BE49-F238E27FC236}">
                <a16:creationId xmlns:a16="http://schemas.microsoft.com/office/drawing/2014/main" id="{3900D643-8A23-28B2-91D6-C1C5746EE08D}"/>
              </a:ext>
            </a:extLst>
          </p:cNvPr>
          <p:cNvSpPr>
            <a:spLocks noGrp="1"/>
          </p:cNvSpPr>
          <p:nvPr>
            <p:ph type="ftr" sz="quarter" idx="10"/>
          </p:nvPr>
        </p:nvSpPr>
        <p:spPr/>
        <p:txBody>
          <a:bodyPr/>
          <a:lstStyle/>
          <a:p>
            <a:r>
              <a:rPr lang="en-US"/>
              <a:t>Citation</a:t>
            </a:r>
            <a:endParaRPr lang="en-US">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04710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E6511-8BA9-5A8D-E58E-DB7930567A8A}"/>
              </a:ext>
            </a:extLst>
          </p:cNvPr>
          <p:cNvSpPr>
            <a:spLocks noGrp="1"/>
          </p:cNvSpPr>
          <p:nvPr>
            <p:ph type="title"/>
          </p:nvPr>
        </p:nvSpPr>
        <p:spPr/>
        <p:txBody>
          <a:bodyPr/>
          <a:lstStyle/>
          <a:p>
            <a:r>
              <a:rPr lang="en-US"/>
              <a:t>Learning Objectives</a:t>
            </a:r>
          </a:p>
        </p:txBody>
      </p:sp>
      <p:sp>
        <p:nvSpPr>
          <p:cNvPr id="6" name="Content Placeholder 5">
            <a:extLst>
              <a:ext uri="{FF2B5EF4-FFF2-40B4-BE49-F238E27FC236}">
                <a16:creationId xmlns:a16="http://schemas.microsoft.com/office/drawing/2014/main" id="{A6044285-3F70-E2C0-DFC7-757312E87309}"/>
              </a:ext>
            </a:extLst>
          </p:cNvPr>
          <p:cNvSpPr>
            <a:spLocks noGrp="1"/>
          </p:cNvSpPr>
          <p:nvPr>
            <p:ph type="body" sz="quarter" idx="12"/>
          </p:nvPr>
        </p:nvSpPr>
        <p:spPr/>
        <p:txBody>
          <a:bodyPr lIns="91440" tIns="45720" rIns="91440" bIns="45720" anchor="t">
            <a:noAutofit/>
          </a:bodyPr>
          <a:lstStyle/>
          <a:p>
            <a:r>
              <a:rPr lang="en-US" sz="2800"/>
              <a:t>Identify key client-centered factors that </a:t>
            </a:r>
            <a:r>
              <a:rPr lang="en-US" sz="2800" b="1"/>
              <a:t>inform discussions </a:t>
            </a:r>
            <a:r>
              <a:rPr lang="en-US" sz="2800"/>
              <a:t>about </a:t>
            </a:r>
            <a:r>
              <a:rPr lang="en-US" sz="2800" b="1"/>
              <a:t>recovery pathway </a:t>
            </a:r>
            <a:r>
              <a:rPr lang="en-US" sz="2800"/>
              <a:t>options  </a:t>
            </a:r>
          </a:p>
          <a:p>
            <a:r>
              <a:rPr lang="en-US" sz="2800"/>
              <a:t>Examine </a:t>
            </a:r>
            <a:r>
              <a:rPr lang="en-US" sz="2800" b="1"/>
              <a:t>personal and systemic biases </a:t>
            </a:r>
            <a:r>
              <a:rPr lang="en-US" sz="2800"/>
              <a:t>toward specific recovery pathways, and assess how these biases may influence </a:t>
            </a:r>
            <a:r>
              <a:rPr lang="en-US" sz="2800" b="1"/>
              <a:t>client engagement</a:t>
            </a:r>
            <a:r>
              <a:rPr lang="en-US" sz="2800"/>
              <a:t> and outcomes</a:t>
            </a:r>
          </a:p>
          <a:p>
            <a:r>
              <a:rPr lang="en-US" sz="2800"/>
              <a:t>Analyze core principles from recovery literature that emphasize </a:t>
            </a:r>
            <a:r>
              <a:rPr lang="en-US" sz="2800" b="1"/>
              <a:t>individual autonomy</a:t>
            </a:r>
            <a:r>
              <a:rPr lang="en-US" sz="2800"/>
              <a:t> and the right to choose one’s own recovery path </a:t>
            </a:r>
          </a:p>
          <a:p>
            <a:r>
              <a:rPr lang="en-US" sz="2800"/>
              <a:t>Examine strategies for </a:t>
            </a:r>
            <a:r>
              <a:rPr lang="en-US" sz="2800" b="1"/>
              <a:t>engaging respectfully</a:t>
            </a:r>
            <a:r>
              <a:rPr lang="en-US" sz="2800"/>
              <a:t> with clients from diverse recovery backgrounds</a:t>
            </a:r>
          </a:p>
        </p:txBody>
      </p:sp>
    </p:spTree>
    <p:extLst>
      <p:ext uri="{BB962C8B-B14F-4D97-AF65-F5344CB8AC3E}">
        <p14:creationId xmlns:p14="http://schemas.microsoft.com/office/powerpoint/2010/main" val="214317643"/>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2B85B-ADE1-FCAE-0AD0-6EAB8D9A9249}"/>
              </a:ext>
            </a:extLst>
          </p:cNvPr>
          <p:cNvSpPr>
            <a:spLocks noGrp="1"/>
          </p:cNvSpPr>
          <p:nvPr>
            <p:ph type="title"/>
          </p:nvPr>
        </p:nvSpPr>
        <p:spPr/>
        <p:txBody>
          <a:bodyPr/>
          <a:lstStyle/>
          <a:p>
            <a:r>
              <a:rPr lang="en-US"/>
              <a:t>Fidelity Guidelines Connections</a:t>
            </a:r>
          </a:p>
        </p:txBody>
      </p:sp>
      <p:sp>
        <p:nvSpPr>
          <p:cNvPr id="3" name="Footer Placeholder 2">
            <a:extLst>
              <a:ext uri="{FF2B5EF4-FFF2-40B4-BE49-F238E27FC236}">
                <a16:creationId xmlns:a16="http://schemas.microsoft.com/office/drawing/2014/main" id="{CA054A06-E45E-4767-21E0-C63E195087ED}"/>
              </a:ext>
            </a:extLst>
          </p:cNvPr>
          <p:cNvSpPr>
            <a:spLocks noGrp="1"/>
          </p:cNvSpPr>
          <p:nvPr>
            <p:ph type="ftr" sz="quarter" idx="11"/>
          </p:nvPr>
        </p:nvSpPr>
        <p:spPr/>
        <p:txBody>
          <a:bodyPr/>
          <a:lstStyle/>
          <a:p>
            <a:endParaRPr lang="en-US">
              <a:solidFill>
                <a:schemeClr val="tx1"/>
              </a:solidFill>
            </a:endParaRPr>
          </a:p>
        </p:txBody>
      </p:sp>
      <p:graphicFrame>
        <p:nvGraphicFramePr>
          <p:cNvPr id="5" name="Diagram 4">
            <a:extLst>
              <a:ext uri="{FF2B5EF4-FFF2-40B4-BE49-F238E27FC236}">
                <a16:creationId xmlns:a16="http://schemas.microsoft.com/office/drawing/2014/main" id="{BC7E0F19-8745-9915-9D17-8FA15380F03D}"/>
              </a:ext>
            </a:extLst>
          </p:cNvPr>
          <p:cNvGraphicFramePr/>
          <p:nvPr>
            <p:extLst>
              <p:ext uri="{D42A27DB-BD31-4B8C-83A1-F6EECF244321}">
                <p14:modId xmlns:p14="http://schemas.microsoft.com/office/powerpoint/2010/main" val="1776750292"/>
              </p:ext>
            </p:extLst>
          </p:nvPr>
        </p:nvGraphicFramePr>
        <p:xfrm>
          <a:off x="838199" y="1860475"/>
          <a:ext cx="10515600" cy="40512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1232326"/>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0D06D-A029-5262-E572-884FBB5693C8}"/>
              </a:ext>
            </a:extLst>
          </p:cNvPr>
          <p:cNvSpPr>
            <a:spLocks noGrp="1"/>
          </p:cNvSpPr>
          <p:nvPr>
            <p:ph type="title"/>
          </p:nvPr>
        </p:nvSpPr>
        <p:spPr>
          <a:xfrm>
            <a:off x="838200" y="743493"/>
            <a:ext cx="9631680" cy="914400"/>
          </a:xfrm>
        </p:spPr>
        <p:txBody>
          <a:bodyPr anchor="ctr">
            <a:normAutofit/>
          </a:bodyPr>
          <a:lstStyle/>
          <a:p>
            <a:r>
              <a:rPr lang="en-US"/>
              <a:t>Guiding Principles Connection</a:t>
            </a:r>
          </a:p>
        </p:txBody>
      </p:sp>
      <p:sp>
        <p:nvSpPr>
          <p:cNvPr id="3" name="Footer Placeholder 2">
            <a:extLst>
              <a:ext uri="{FF2B5EF4-FFF2-40B4-BE49-F238E27FC236}">
                <a16:creationId xmlns:a16="http://schemas.microsoft.com/office/drawing/2014/main" id="{54C2BDB8-CF70-2495-46F3-4D82BC53CE39}"/>
              </a:ext>
            </a:extLst>
          </p:cNvPr>
          <p:cNvSpPr>
            <a:spLocks noGrp="1"/>
          </p:cNvSpPr>
          <p:nvPr>
            <p:ph type="ftr" sz="quarter" idx="11"/>
          </p:nvPr>
        </p:nvSpPr>
        <p:spPr>
          <a:xfrm>
            <a:off x="1200392" y="5914385"/>
            <a:ext cx="5364480" cy="853440"/>
          </a:xfrm>
        </p:spPr>
        <p:txBody>
          <a:bodyPr anchor="b">
            <a:normAutofit/>
          </a:bodyPr>
          <a:lstStyle/>
          <a:p>
            <a:pPr>
              <a:spcAft>
                <a:spcPts val="600"/>
              </a:spcAft>
            </a:pPr>
            <a:endParaRPr lang="en-US"/>
          </a:p>
        </p:txBody>
      </p:sp>
      <p:graphicFrame>
        <p:nvGraphicFramePr>
          <p:cNvPr id="7" name="Table 6">
            <a:extLst>
              <a:ext uri="{FF2B5EF4-FFF2-40B4-BE49-F238E27FC236}">
                <a16:creationId xmlns:a16="http://schemas.microsoft.com/office/drawing/2014/main" id="{8E6A51EB-4241-6466-0624-D61F7C0E89FE}"/>
              </a:ext>
            </a:extLst>
          </p:cNvPr>
          <p:cNvGraphicFramePr>
            <a:graphicFrameLocks noGrp="1"/>
          </p:cNvGraphicFramePr>
          <p:nvPr>
            <p:extLst>
              <p:ext uri="{D42A27DB-BD31-4B8C-83A1-F6EECF244321}">
                <p14:modId xmlns:p14="http://schemas.microsoft.com/office/powerpoint/2010/main" val="2090481066"/>
              </p:ext>
            </p:extLst>
          </p:nvPr>
        </p:nvGraphicFramePr>
        <p:xfrm>
          <a:off x="838200" y="1780677"/>
          <a:ext cx="10665326" cy="4095064"/>
        </p:xfrm>
        <a:graphic>
          <a:graphicData uri="http://schemas.openxmlformats.org/drawingml/2006/table">
            <a:tbl>
              <a:tblPr firstRow="1" bandRow="1">
                <a:tableStyleId>{69012ECD-51FC-41F1-AA8D-1B2483CD663E}</a:tableStyleId>
              </a:tblPr>
              <a:tblGrid>
                <a:gridCol w="3120189">
                  <a:extLst>
                    <a:ext uri="{9D8B030D-6E8A-4147-A177-3AD203B41FA5}">
                      <a16:colId xmlns:a16="http://schemas.microsoft.com/office/drawing/2014/main" val="2596284691"/>
                    </a:ext>
                  </a:extLst>
                </a:gridCol>
                <a:gridCol w="7545137">
                  <a:extLst>
                    <a:ext uri="{9D8B030D-6E8A-4147-A177-3AD203B41FA5}">
                      <a16:colId xmlns:a16="http://schemas.microsoft.com/office/drawing/2014/main" val="4276375540"/>
                    </a:ext>
                  </a:extLst>
                </a:gridCol>
              </a:tblGrid>
              <a:tr h="474998">
                <a:tc>
                  <a:txBody>
                    <a:bodyPr/>
                    <a:lstStyle/>
                    <a:p>
                      <a:pPr>
                        <a:buNone/>
                      </a:pPr>
                      <a:r>
                        <a:rPr lang="en-US" sz="2800" b="1">
                          <a:latin typeface="Calibri" panose="020F0502020204030204" pitchFamily="34" charset="0"/>
                          <a:ea typeface="Calibri" panose="020F0502020204030204" pitchFamily="34" charset="0"/>
                          <a:cs typeface="Calibri" panose="020F0502020204030204" pitchFamily="34" charset="0"/>
                        </a:rPr>
                        <a:t>Guiding Principle</a:t>
                      </a:r>
                    </a:p>
                  </a:txBody>
                  <a:tcPr marL="63858" marR="63858" marT="31929" marB="31929" anchor="ctr"/>
                </a:tc>
                <a:tc>
                  <a:txBody>
                    <a:bodyPr/>
                    <a:lstStyle/>
                    <a:p>
                      <a:pPr>
                        <a:buNone/>
                      </a:pPr>
                      <a:r>
                        <a:rPr lang="en-US" sz="2800" b="1">
                          <a:latin typeface="Calibri" panose="020F0502020204030204" pitchFamily="34" charset="0"/>
                          <a:ea typeface="Calibri" panose="020F0502020204030204" pitchFamily="34" charset="0"/>
                          <a:cs typeface="Calibri" panose="020F0502020204030204" pitchFamily="34" charset="0"/>
                        </a:rPr>
                        <a:t>Connection</a:t>
                      </a:r>
                    </a:p>
                  </a:txBody>
                  <a:tcPr marL="63858" marR="63858" marT="31929" marB="31929" anchor="ctr"/>
                </a:tc>
                <a:extLst>
                  <a:ext uri="{0D108BD9-81ED-4DB2-BD59-A6C34878D82A}">
                    <a16:rowId xmlns:a16="http://schemas.microsoft.com/office/drawing/2014/main" val="1109120618"/>
                  </a:ext>
                </a:extLst>
              </a:tr>
              <a:tr h="884488">
                <a:tc>
                  <a:txBody>
                    <a:bodyPr/>
                    <a:lstStyle/>
                    <a:p>
                      <a:pPr>
                        <a:buNone/>
                      </a:pPr>
                      <a:r>
                        <a:rPr lang="en-US" sz="2400" b="0">
                          <a:latin typeface="Calibri" panose="020F0502020204030204" pitchFamily="34" charset="0"/>
                          <a:ea typeface="Calibri" panose="020F0502020204030204" pitchFamily="34" charset="0"/>
                          <a:cs typeface="Calibri" panose="020F0502020204030204" pitchFamily="34" charset="0"/>
                        </a:rPr>
                        <a:t>Expeditious MOUD Induction</a:t>
                      </a:r>
                    </a:p>
                  </a:txBody>
                  <a:tcPr marL="63858" marR="63858" marT="31929" marB="31929" anchor="ctr"/>
                </a:tc>
                <a:tc>
                  <a:txBody>
                    <a:bodyPr/>
                    <a:lstStyle/>
                    <a:p>
                      <a:pPr>
                        <a:buNone/>
                      </a:pPr>
                      <a:r>
                        <a:rPr lang="en-US" sz="2000">
                          <a:latin typeface="Calibri" panose="020F0502020204030204" pitchFamily="34" charset="0"/>
                          <a:ea typeface="Calibri" panose="020F0502020204030204" pitchFamily="34" charset="0"/>
                          <a:cs typeface="Calibri" panose="020F0502020204030204" pitchFamily="34" charset="0"/>
                        </a:rPr>
                        <a:t>Recognizes </a:t>
                      </a:r>
                      <a:r>
                        <a:rPr lang="en-US" sz="2000" b="1">
                          <a:latin typeface="Calibri" panose="020F0502020204030204" pitchFamily="34" charset="0"/>
                          <a:ea typeface="Calibri" panose="020F0502020204030204" pitchFamily="34" charset="0"/>
                          <a:cs typeface="Calibri" panose="020F0502020204030204" pitchFamily="34" charset="0"/>
                        </a:rPr>
                        <a:t>MOUD as an evidence-based treatment and recovery option</a:t>
                      </a:r>
                      <a:r>
                        <a:rPr lang="en-US" sz="2000">
                          <a:latin typeface="Calibri" panose="020F0502020204030204" pitchFamily="34" charset="0"/>
                          <a:ea typeface="Calibri" panose="020F0502020204030204" pitchFamily="34" charset="0"/>
                          <a:cs typeface="Calibri" panose="020F0502020204030204" pitchFamily="34" charset="0"/>
                        </a:rPr>
                        <a:t> and supports timely access when chosen</a:t>
                      </a:r>
                    </a:p>
                  </a:txBody>
                  <a:tcPr marL="63858" marR="63858" marT="31929" marB="31929" anchor="ctr"/>
                </a:tc>
                <a:extLst>
                  <a:ext uri="{0D108BD9-81ED-4DB2-BD59-A6C34878D82A}">
                    <a16:rowId xmlns:a16="http://schemas.microsoft.com/office/drawing/2014/main" val="1287030501"/>
                  </a:ext>
                </a:extLst>
              </a:tr>
              <a:tr h="674372">
                <a:tc>
                  <a:txBody>
                    <a:bodyPr/>
                    <a:lstStyle/>
                    <a:p>
                      <a:pPr>
                        <a:buNone/>
                      </a:pPr>
                      <a:r>
                        <a:rPr lang="en-US" sz="2400" b="0">
                          <a:latin typeface="Calibri" panose="020F0502020204030204" pitchFamily="34" charset="0"/>
                          <a:ea typeface="Calibri" panose="020F0502020204030204" pitchFamily="34" charset="0"/>
                          <a:cs typeface="Calibri" panose="020F0502020204030204" pitchFamily="34" charset="0"/>
                        </a:rPr>
                        <a:t>Hub &amp; Spoke</a:t>
                      </a:r>
                    </a:p>
                  </a:txBody>
                  <a:tcPr marL="63858" marR="63858" marT="31929" marB="31929" anchor="ctr"/>
                </a:tc>
                <a:tc>
                  <a:txBody>
                    <a:bodyPr/>
                    <a:lstStyle/>
                    <a:p>
                      <a:pPr>
                        <a:buNone/>
                      </a:pPr>
                      <a:r>
                        <a:rPr lang="en-US" sz="2000">
                          <a:latin typeface="Calibri" panose="020F0502020204030204" pitchFamily="34" charset="0"/>
                          <a:ea typeface="Calibri" panose="020F0502020204030204" pitchFamily="34" charset="0"/>
                          <a:cs typeface="Calibri" panose="020F0502020204030204" pitchFamily="34" charset="0"/>
                        </a:rPr>
                        <a:t>Requires COEs to know and connect clients with </a:t>
                      </a:r>
                      <a:r>
                        <a:rPr lang="en-US" sz="2000" b="1">
                          <a:latin typeface="Calibri" panose="020F0502020204030204" pitchFamily="34" charset="0"/>
                          <a:ea typeface="Calibri" panose="020F0502020204030204" pitchFamily="34" charset="0"/>
                          <a:cs typeface="Calibri" panose="020F0502020204030204" pitchFamily="34" charset="0"/>
                        </a:rPr>
                        <a:t>a range of treatment, recovery, and community supports</a:t>
                      </a:r>
                      <a:endParaRPr lang="en-US" sz="2000">
                        <a:latin typeface="Calibri" panose="020F0502020204030204" pitchFamily="34" charset="0"/>
                        <a:ea typeface="Calibri" panose="020F0502020204030204" pitchFamily="34" charset="0"/>
                        <a:cs typeface="Calibri" panose="020F0502020204030204" pitchFamily="34" charset="0"/>
                      </a:endParaRPr>
                    </a:p>
                  </a:txBody>
                  <a:tcPr marL="63858" marR="63858" marT="31929" marB="31929" anchor="ctr"/>
                </a:tc>
                <a:extLst>
                  <a:ext uri="{0D108BD9-81ED-4DB2-BD59-A6C34878D82A}">
                    <a16:rowId xmlns:a16="http://schemas.microsoft.com/office/drawing/2014/main" val="2392845639"/>
                  </a:ext>
                </a:extLst>
              </a:tr>
              <a:tr h="1124261">
                <a:tc>
                  <a:txBody>
                    <a:bodyPr/>
                    <a:lstStyle/>
                    <a:p>
                      <a:pPr>
                        <a:buNone/>
                      </a:pPr>
                      <a:r>
                        <a:rPr lang="en-US" sz="2400" b="0">
                          <a:latin typeface="Calibri" panose="020F0502020204030204" pitchFamily="34" charset="0"/>
                          <a:ea typeface="Calibri" panose="020F0502020204030204" pitchFamily="34" charset="0"/>
                          <a:cs typeface="Calibri" panose="020F0502020204030204" pitchFamily="34" charset="0"/>
                        </a:rPr>
                        <a:t>Assertive, Community-Based Care Coordination</a:t>
                      </a:r>
                    </a:p>
                  </a:txBody>
                  <a:tcPr marL="63858" marR="63858" marT="31929" marB="31929" anchor="ctr"/>
                </a:tc>
                <a:tc>
                  <a:txBody>
                    <a:bodyPr/>
                    <a:lstStyle/>
                    <a:p>
                      <a:pPr>
                        <a:buNone/>
                      </a:pPr>
                      <a:r>
                        <a:rPr lang="en-US" sz="2000">
                          <a:latin typeface="Calibri" panose="020F0502020204030204" pitchFamily="34" charset="0"/>
                          <a:ea typeface="Calibri" panose="020F0502020204030204" pitchFamily="34" charset="0"/>
                          <a:cs typeface="Calibri" panose="020F0502020204030204" pitchFamily="34" charset="0"/>
                        </a:rPr>
                        <a:t>Keeps clients </a:t>
                      </a:r>
                      <a:r>
                        <a:rPr lang="en-US" sz="2000" b="1">
                          <a:latin typeface="Calibri" panose="020F0502020204030204" pitchFamily="34" charset="0"/>
                          <a:ea typeface="Calibri" panose="020F0502020204030204" pitchFamily="34" charset="0"/>
                          <a:cs typeface="Calibri" panose="020F0502020204030204" pitchFamily="34" charset="0"/>
                        </a:rPr>
                        <a:t>connected to care </a:t>
                      </a:r>
                      <a:r>
                        <a:rPr lang="en-US" sz="2000" b="0">
                          <a:latin typeface="Calibri" panose="020F0502020204030204" pitchFamily="34" charset="0"/>
                          <a:ea typeface="Calibri" panose="020F0502020204030204" pitchFamily="34" charset="0"/>
                          <a:cs typeface="Calibri" panose="020F0502020204030204" pitchFamily="34" charset="0"/>
                        </a:rPr>
                        <a:t>even when their goals, needs, or recovery </a:t>
                      </a:r>
                      <a:r>
                        <a:rPr lang="en-US" sz="2000" b="1">
                          <a:latin typeface="Calibri" panose="020F0502020204030204" pitchFamily="34" charset="0"/>
                          <a:ea typeface="Calibri" panose="020F0502020204030204" pitchFamily="34" charset="0"/>
                          <a:cs typeface="Calibri" panose="020F0502020204030204" pitchFamily="34" charset="0"/>
                        </a:rPr>
                        <a:t>pathway changes</a:t>
                      </a:r>
                      <a:endParaRPr lang="en-US" sz="2000">
                        <a:latin typeface="Calibri" panose="020F0502020204030204" pitchFamily="34" charset="0"/>
                        <a:ea typeface="Calibri" panose="020F0502020204030204" pitchFamily="34" charset="0"/>
                        <a:cs typeface="Calibri" panose="020F0502020204030204" pitchFamily="34" charset="0"/>
                      </a:endParaRPr>
                    </a:p>
                  </a:txBody>
                  <a:tcPr marL="63858" marR="63858" marT="31929" marB="31929" anchor="ctr"/>
                </a:tc>
                <a:extLst>
                  <a:ext uri="{0D108BD9-81ED-4DB2-BD59-A6C34878D82A}">
                    <a16:rowId xmlns:a16="http://schemas.microsoft.com/office/drawing/2014/main" val="2608431202"/>
                  </a:ext>
                </a:extLst>
              </a:tr>
              <a:tr h="884488">
                <a:tc>
                  <a:txBody>
                    <a:bodyPr/>
                    <a:lstStyle/>
                    <a:p>
                      <a:pPr>
                        <a:buNone/>
                      </a:pPr>
                      <a:r>
                        <a:rPr lang="en-US" sz="2400" b="0">
                          <a:latin typeface="Calibri" panose="020F0502020204030204" pitchFamily="34" charset="0"/>
                          <a:ea typeface="Calibri" panose="020F0502020204030204" pitchFamily="34" charset="0"/>
                          <a:cs typeface="Calibri" panose="020F0502020204030204" pitchFamily="34" charset="0"/>
                        </a:rPr>
                        <a:t>Integrated Care</a:t>
                      </a:r>
                    </a:p>
                  </a:txBody>
                  <a:tcPr marL="63858" marR="63858" marT="31929" marB="31929" anchor="ctr"/>
                </a:tc>
                <a:tc>
                  <a:txBody>
                    <a:bodyPr/>
                    <a:lstStyle/>
                    <a:p>
                      <a:pPr>
                        <a:buNone/>
                      </a:pPr>
                      <a:r>
                        <a:rPr lang="en-US" sz="2000">
                          <a:latin typeface="Calibri" panose="020F0502020204030204" pitchFamily="34" charset="0"/>
                          <a:ea typeface="Calibri" panose="020F0502020204030204" pitchFamily="34" charset="0"/>
                          <a:cs typeface="Calibri" panose="020F0502020204030204" pitchFamily="34" charset="0"/>
                        </a:rPr>
                        <a:t>Supports the </a:t>
                      </a:r>
                      <a:r>
                        <a:rPr lang="en-US" sz="2000" b="1">
                          <a:latin typeface="Calibri" panose="020F0502020204030204" pitchFamily="34" charset="0"/>
                          <a:ea typeface="Calibri" panose="020F0502020204030204" pitchFamily="34" charset="0"/>
                          <a:cs typeface="Calibri" panose="020F0502020204030204" pitchFamily="34" charset="0"/>
                        </a:rPr>
                        <a:t>whole person</a:t>
                      </a:r>
                      <a:r>
                        <a:rPr lang="en-US" sz="2000">
                          <a:latin typeface="Calibri" panose="020F0502020204030204" pitchFamily="34" charset="0"/>
                          <a:ea typeface="Calibri" panose="020F0502020204030204" pitchFamily="34" charset="0"/>
                          <a:cs typeface="Calibri" panose="020F0502020204030204" pitchFamily="34" charset="0"/>
                        </a:rPr>
                        <a:t> by addressing substance use, mental health, behavioral health, and physical health needs together</a:t>
                      </a:r>
                    </a:p>
                  </a:txBody>
                  <a:tcPr marL="63858" marR="63858" marT="31929" marB="31929" anchor="ctr"/>
                </a:tc>
                <a:extLst>
                  <a:ext uri="{0D108BD9-81ED-4DB2-BD59-A6C34878D82A}">
                    <a16:rowId xmlns:a16="http://schemas.microsoft.com/office/drawing/2014/main" val="2463698949"/>
                  </a:ext>
                </a:extLst>
              </a:tr>
            </a:tbl>
          </a:graphicData>
        </a:graphic>
      </p:graphicFrame>
    </p:spTree>
    <p:extLst>
      <p:ext uri="{BB962C8B-B14F-4D97-AF65-F5344CB8AC3E}">
        <p14:creationId xmlns:p14="http://schemas.microsoft.com/office/powerpoint/2010/main" val="3703257810"/>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04006-E081-A793-3E7A-65E424A86C89}"/>
              </a:ext>
            </a:extLst>
          </p:cNvPr>
          <p:cNvSpPr>
            <a:spLocks noGrp="1"/>
          </p:cNvSpPr>
          <p:nvPr>
            <p:ph type="title"/>
          </p:nvPr>
        </p:nvSpPr>
        <p:spPr/>
        <p:txBody>
          <a:bodyPr/>
          <a:lstStyle/>
          <a:p>
            <a:r>
              <a:rPr lang="en-US"/>
              <a:t>What Does Recovery Mean to You?</a:t>
            </a:r>
          </a:p>
        </p:txBody>
      </p:sp>
      <p:sp>
        <p:nvSpPr>
          <p:cNvPr id="3" name="Footer Placeholder 2">
            <a:extLst>
              <a:ext uri="{FF2B5EF4-FFF2-40B4-BE49-F238E27FC236}">
                <a16:creationId xmlns:a16="http://schemas.microsoft.com/office/drawing/2014/main" id="{DD995A13-0A47-147D-1281-DE59219D6FF6}"/>
              </a:ext>
            </a:extLst>
          </p:cNvPr>
          <p:cNvSpPr>
            <a:spLocks noGrp="1"/>
          </p:cNvSpPr>
          <p:nvPr>
            <p:ph type="ftr" sz="quarter" idx="11"/>
          </p:nvPr>
        </p:nvSpPr>
        <p:spPr/>
        <p:txBody>
          <a:bodyPr/>
          <a:lstStyle/>
          <a:p>
            <a:endParaRPr lang="en-US">
              <a:solidFill>
                <a:schemeClr val="tx1"/>
              </a:solidFill>
            </a:endParaRPr>
          </a:p>
        </p:txBody>
      </p:sp>
      <p:sp>
        <p:nvSpPr>
          <p:cNvPr id="4" name="Text Placeholder 3">
            <a:extLst>
              <a:ext uri="{FF2B5EF4-FFF2-40B4-BE49-F238E27FC236}">
                <a16:creationId xmlns:a16="http://schemas.microsoft.com/office/drawing/2014/main" id="{FC72924D-4AA5-262D-B778-A6825EF7EBA9}"/>
              </a:ext>
            </a:extLst>
          </p:cNvPr>
          <p:cNvSpPr>
            <a:spLocks noGrp="1"/>
          </p:cNvSpPr>
          <p:nvPr>
            <p:ph type="body" sz="quarter" idx="12"/>
          </p:nvPr>
        </p:nvSpPr>
        <p:spPr>
          <a:xfrm>
            <a:off x="838200" y="1858434"/>
            <a:ext cx="7124700" cy="3901017"/>
          </a:xfrm>
        </p:spPr>
        <p:txBody>
          <a:bodyPr/>
          <a:lstStyle/>
          <a:p>
            <a:pPr marL="0" indent="0">
              <a:buNone/>
            </a:pPr>
            <a:endParaRPr lang="en-US"/>
          </a:p>
          <a:p>
            <a:pPr marL="0" indent="0">
              <a:buNone/>
            </a:pPr>
            <a:r>
              <a:rPr lang="en-US"/>
              <a:t>Scan QR Code</a:t>
            </a:r>
          </a:p>
          <a:p>
            <a:pPr marL="0" indent="0">
              <a:buNone/>
            </a:pPr>
            <a:endParaRPr lang="en-US"/>
          </a:p>
          <a:p>
            <a:pPr marL="0" indent="0">
              <a:buNone/>
            </a:pPr>
            <a:r>
              <a:rPr lang="en-US"/>
              <a:t>OR</a:t>
            </a:r>
          </a:p>
          <a:p>
            <a:pPr marL="0" indent="0">
              <a:buNone/>
            </a:pPr>
            <a:endParaRPr lang="en-US"/>
          </a:p>
          <a:p>
            <a:pPr marL="0" indent="0">
              <a:buNone/>
            </a:pPr>
            <a:r>
              <a:rPr lang="en-US"/>
              <a:t>Go to: https://www.menti.com/al3z1tvc8dpe</a:t>
            </a:r>
          </a:p>
          <a:p>
            <a:endParaRPr lang="en-US"/>
          </a:p>
        </p:txBody>
      </p:sp>
      <p:pic>
        <p:nvPicPr>
          <p:cNvPr id="6" name="Picture 5" descr="A qr code on a white background&#10;&#10;AI-generated content may be incorrect.">
            <a:extLst>
              <a:ext uri="{FF2B5EF4-FFF2-40B4-BE49-F238E27FC236}">
                <a16:creationId xmlns:a16="http://schemas.microsoft.com/office/drawing/2014/main" id="{1DA5EF71-EC5A-C58F-382C-A4567E371391}"/>
              </a:ext>
            </a:extLst>
          </p:cNvPr>
          <p:cNvPicPr>
            <a:picLocks noChangeAspect="1"/>
          </p:cNvPicPr>
          <p:nvPr/>
        </p:nvPicPr>
        <p:blipFill>
          <a:blip r:embed="rId3"/>
          <a:stretch>
            <a:fillRect/>
          </a:stretch>
        </p:blipFill>
        <p:spPr>
          <a:xfrm>
            <a:off x="7866446" y="1788470"/>
            <a:ext cx="3548314" cy="3548314"/>
          </a:xfrm>
          <a:prstGeom prst="rect">
            <a:avLst/>
          </a:prstGeom>
        </p:spPr>
      </p:pic>
    </p:spTree>
    <p:extLst>
      <p:ext uri="{BB962C8B-B14F-4D97-AF65-F5344CB8AC3E}">
        <p14:creationId xmlns:p14="http://schemas.microsoft.com/office/powerpoint/2010/main" val="2136340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C8D9A3D4-0D22-F65A-20F4-F2AB19696CC2}"/>
              </a:ext>
            </a:extLst>
          </p:cNvPr>
          <p:cNvSpPr>
            <a:spLocks noGrp="1"/>
          </p:cNvSpPr>
          <p:nvPr>
            <p:ph type="title"/>
          </p:nvPr>
        </p:nvSpPr>
        <p:spPr/>
        <p:txBody>
          <a:bodyPr/>
          <a:lstStyle/>
          <a:p>
            <a:r>
              <a:rPr lang="en-US"/>
              <a:t>What does the word recovery mean to you?</a:t>
            </a:r>
          </a:p>
        </p:txBody>
      </p:sp>
      <p:sp>
        <p:nvSpPr>
          <p:cNvPr id="3" name="Footer Placeholder 2">
            <a:extLst>
              <a:ext uri="{FF2B5EF4-FFF2-40B4-BE49-F238E27FC236}">
                <a16:creationId xmlns:a16="http://schemas.microsoft.com/office/drawing/2014/main" id="{FABB62BC-90FE-DAC1-E48D-BC4E206C81D2}"/>
              </a:ext>
            </a:extLst>
          </p:cNvPr>
          <p:cNvSpPr>
            <a:spLocks noGrp="1"/>
          </p:cNvSpPr>
          <p:nvPr>
            <p:ph type="ftr" sz="quarter" idx="11"/>
          </p:nvPr>
        </p:nvSpPr>
        <p:spPr/>
        <p:txBody>
          <a:bodyPr/>
          <a:lstStyle/>
          <a:p>
            <a:r>
              <a:rPr lang="en-US"/>
              <a:t>Citation</a:t>
            </a:r>
            <a:endParaRPr lang="en-US">
              <a:solidFill>
                <a:schemeClr val="tx1"/>
              </a:solidFill>
            </a:endParaRPr>
          </a:p>
        </p:txBody>
      </p:sp>
      <p:sp>
        <p:nvSpPr>
          <p:cNvPr id="4" name="Text Placeholder 3">
            <a:extLst>
              <a:ext uri="{FF2B5EF4-FFF2-40B4-BE49-F238E27FC236}">
                <a16:creationId xmlns:a16="http://schemas.microsoft.com/office/drawing/2014/main" id="{EBFDB982-DA46-25B7-0A10-2CED25006175}"/>
              </a:ext>
            </a:extLst>
          </p:cNvPr>
          <p:cNvSpPr>
            <a:spLocks noGrp="1"/>
          </p:cNvSpPr>
          <p:nvPr>
            <p:ph type="body" sz="quarter" idx="12"/>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5" name="Add-in 4" title="Interactive content from Mentimeter">
                <a:extLst>
                  <a:ext uri="{FF2B5EF4-FFF2-40B4-BE49-F238E27FC236}">
                    <a16:creationId xmlns:a16="http://schemas.microsoft.com/office/drawing/2014/main" id="{4F563562-B2FA-CF63-CB49-EC54CEA29D98}"/>
                  </a:ext>
                </a:extLst>
              </p:cNvPr>
              <p:cNvGraphicFramePr>
                <a:graphicFrameLocks noGrp="1"/>
              </p:cNvGraphicFramePr>
              <p:nvPr>
                <p:extLst>
                  <p:ext uri="{D42A27DB-BD31-4B8C-83A1-F6EECF244321}">
                    <p14:modId xmlns:p14="http://schemas.microsoft.com/office/powerpoint/2010/main" val="3504894618"/>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5" name="Add-in 4" title="Interactive content from Mentimeter">
                <a:extLst>
                  <a:ext uri="{FF2B5EF4-FFF2-40B4-BE49-F238E27FC236}">
                    <a16:creationId xmlns:a16="http://schemas.microsoft.com/office/drawing/2014/main" id="{4F563562-B2FA-CF63-CB49-EC54CEA29D98}"/>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3491488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AC1F-07CD-175F-3980-0AC0CF012B13}"/>
              </a:ext>
            </a:extLst>
          </p:cNvPr>
          <p:cNvSpPr>
            <a:spLocks noGrp="1"/>
          </p:cNvSpPr>
          <p:nvPr>
            <p:ph type="title"/>
          </p:nvPr>
        </p:nvSpPr>
        <p:spPr/>
        <p:txBody>
          <a:bodyPr/>
          <a:lstStyle/>
          <a:p>
            <a:r>
              <a:rPr lang="en-US"/>
              <a:t>Background</a:t>
            </a:r>
          </a:p>
        </p:txBody>
      </p:sp>
      <p:sp>
        <p:nvSpPr>
          <p:cNvPr id="3" name="Text Placeholder 2">
            <a:extLst>
              <a:ext uri="{FF2B5EF4-FFF2-40B4-BE49-F238E27FC236}">
                <a16:creationId xmlns:a16="http://schemas.microsoft.com/office/drawing/2014/main" id="{4EE7CFD5-19EF-4A59-9ED2-560681194AF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25513879"/>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5CAAE-83F5-D998-D3DA-BACE475667CA}"/>
              </a:ext>
            </a:extLst>
          </p:cNvPr>
          <p:cNvSpPr>
            <a:spLocks noGrp="1"/>
          </p:cNvSpPr>
          <p:nvPr>
            <p:ph type="title"/>
          </p:nvPr>
        </p:nvSpPr>
        <p:spPr/>
        <p:txBody>
          <a:bodyPr/>
          <a:lstStyle/>
          <a:p>
            <a:r>
              <a:rPr lang="en-US"/>
              <a:t>Recovery Definition Timeline</a:t>
            </a:r>
          </a:p>
        </p:txBody>
      </p:sp>
      <p:sp>
        <p:nvSpPr>
          <p:cNvPr id="3" name="Footer Placeholder 2">
            <a:extLst>
              <a:ext uri="{FF2B5EF4-FFF2-40B4-BE49-F238E27FC236}">
                <a16:creationId xmlns:a16="http://schemas.microsoft.com/office/drawing/2014/main" id="{F0EC23C0-0867-13E8-3566-766EA96A0EB6}"/>
              </a:ext>
            </a:extLst>
          </p:cNvPr>
          <p:cNvSpPr>
            <a:spLocks noGrp="1"/>
          </p:cNvSpPr>
          <p:nvPr>
            <p:ph type="ftr" sz="quarter" idx="11"/>
          </p:nvPr>
        </p:nvSpPr>
        <p:spPr/>
        <p:txBody>
          <a:bodyPr lIns="91440" tIns="45720" rIns="91440" bIns="45720" anchor="b"/>
          <a:lstStyle/>
          <a:p>
            <a:r>
              <a:rPr lang="en-US" sz="1100">
                <a:latin typeface="Calibri"/>
                <a:ea typeface="Calibri"/>
                <a:cs typeface="Calibri"/>
              </a:rPr>
              <a:t>(</a:t>
            </a:r>
            <a:r>
              <a:rPr lang="en-US" sz="1100" baseline="30000">
                <a:latin typeface="Calibri"/>
                <a:ea typeface="Calibri"/>
                <a:cs typeface="Calibri"/>
              </a:rPr>
              <a:t>1</a:t>
            </a:r>
            <a:r>
              <a:rPr lang="en-US" sz="1100">
                <a:latin typeface="Calibri"/>
                <a:ea typeface="Calibri"/>
                <a:cs typeface="Calibri"/>
              </a:rPr>
              <a:t>Anderson et al., 1999; </a:t>
            </a:r>
            <a:r>
              <a:rPr lang="en-US" sz="1100" baseline="30000">
                <a:latin typeface="Calibri"/>
                <a:ea typeface="Calibri"/>
                <a:cs typeface="Calibri"/>
              </a:rPr>
              <a:t>2</a:t>
            </a:r>
            <a:r>
              <a:rPr lang="en-US" sz="1100">
                <a:latin typeface="Calibri"/>
                <a:ea typeface="Calibri"/>
                <a:cs typeface="Calibri"/>
              </a:rPr>
              <a:t>CSAT, 2007; </a:t>
            </a:r>
            <a:r>
              <a:rPr lang="en-US" sz="1100" baseline="30000">
                <a:latin typeface="Calibri"/>
                <a:ea typeface="Calibri"/>
                <a:cs typeface="Calibri"/>
              </a:rPr>
              <a:t>3</a:t>
            </a:r>
            <a:r>
              <a:rPr lang="en-US" sz="1100">
                <a:latin typeface="Calibri"/>
                <a:ea typeface="Calibri"/>
                <a:cs typeface="Calibri"/>
              </a:rPr>
              <a:t>Betty Ford Institute Consensus Panel, 2007; </a:t>
            </a:r>
            <a:r>
              <a:rPr lang="en-US" sz="1100" baseline="30000">
                <a:latin typeface="Calibri"/>
                <a:ea typeface="Calibri"/>
                <a:cs typeface="Calibri"/>
              </a:rPr>
              <a:t>4</a:t>
            </a:r>
            <a:r>
              <a:rPr lang="en-US" sz="1100">
                <a:latin typeface="Calibri"/>
                <a:ea typeface="Calibri"/>
                <a:cs typeface="Calibri"/>
              </a:rPr>
              <a:t>SAMHSA, 2012; </a:t>
            </a:r>
            <a:r>
              <a:rPr lang="en-US" sz="1100" baseline="30000">
                <a:latin typeface="Calibri"/>
                <a:ea typeface="Calibri"/>
                <a:cs typeface="Calibri"/>
              </a:rPr>
              <a:t>5</a:t>
            </a:r>
            <a:r>
              <a:rPr lang="en-US" sz="1100">
                <a:latin typeface="Calibri"/>
                <a:ea typeface="Calibri"/>
                <a:cs typeface="Calibri"/>
              </a:rPr>
              <a:t>Kelly &amp; Hoeppner, 2015; </a:t>
            </a:r>
            <a:r>
              <a:rPr lang="en-US" sz="1100" baseline="30000">
                <a:latin typeface="Calibri"/>
                <a:ea typeface="Calibri"/>
                <a:cs typeface="Calibri"/>
              </a:rPr>
              <a:t>6</a:t>
            </a:r>
            <a:r>
              <a:rPr lang="en-US" sz="1100">
                <a:latin typeface="Calibri"/>
                <a:ea typeface="Calibri"/>
                <a:cs typeface="Calibri"/>
              </a:rPr>
              <a:t>Witkiewitz et al., 2020)</a:t>
            </a:r>
          </a:p>
        </p:txBody>
      </p:sp>
      <p:graphicFrame>
        <p:nvGraphicFramePr>
          <p:cNvPr id="5" name="Content Placeholder 3" descr="SmartArt timeline">
            <a:extLst>
              <a:ext uri="{FF2B5EF4-FFF2-40B4-BE49-F238E27FC236}">
                <a16:creationId xmlns:a16="http://schemas.microsoft.com/office/drawing/2014/main" id="{E2B5560F-56CE-4D1A-B25D-D09D87133024}"/>
              </a:ext>
            </a:extLst>
          </p:cNvPr>
          <p:cNvGraphicFramePr>
            <a:graphicFrameLocks/>
          </p:cNvGraphicFramePr>
          <p:nvPr>
            <p:extLst>
              <p:ext uri="{D42A27DB-BD31-4B8C-83A1-F6EECF244321}">
                <p14:modId xmlns:p14="http://schemas.microsoft.com/office/powerpoint/2010/main" val="2437825222"/>
              </p:ext>
            </p:extLst>
          </p:nvPr>
        </p:nvGraphicFramePr>
        <p:xfrm>
          <a:off x="155331" y="1428751"/>
          <a:ext cx="11846169" cy="4876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66406777"/>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BBC13-B695-2102-9D92-C70DC65CEE19}"/>
              </a:ext>
            </a:extLst>
          </p:cNvPr>
          <p:cNvSpPr>
            <a:spLocks noGrp="1"/>
          </p:cNvSpPr>
          <p:nvPr>
            <p:ph type="title"/>
          </p:nvPr>
        </p:nvSpPr>
        <p:spPr/>
        <p:txBody>
          <a:bodyPr/>
          <a:lstStyle/>
          <a:p>
            <a:r>
              <a:rPr lang="en-US"/>
              <a:t>Abstinence</a:t>
            </a:r>
          </a:p>
        </p:txBody>
      </p:sp>
      <p:sp>
        <p:nvSpPr>
          <p:cNvPr id="3" name="Footer Placeholder 2">
            <a:extLst>
              <a:ext uri="{FF2B5EF4-FFF2-40B4-BE49-F238E27FC236}">
                <a16:creationId xmlns:a16="http://schemas.microsoft.com/office/drawing/2014/main" id="{8CDB3F84-8C75-5C53-EF31-424220764318}"/>
              </a:ext>
            </a:extLst>
          </p:cNvPr>
          <p:cNvSpPr>
            <a:spLocks noGrp="1"/>
          </p:cNvSpPr>
          <p:nvPr>
            <p:ph type="ftr" sz="quarter" idx="11"/>
          </p:nvPr>
        </p:nvSpPr>
        <p:spPr/>
        <p:txBody>
          <a:bodyPr/>
          <a:lstStyle/>
          <a:p>
            <a:r>
              <a:rPr lang="en-US"/>
              <a:t>(</a:t>
            </a:r>
            <a:r>
              <a:rPr lang="en-US" baseline="30000"/>
              <a:t>1</a:t>
            </a:r>
            <a:r>
              <a:rPr lang="en-US"/>
              <a:t>Paquette et al., 2022; </a:t>
            </a:r>
            <a:r>
              <a:rPr lang="en-US" baseline="30000"/>
              <a:t>2</a:t>
            </a:r>
            <a:r>
              <a:rPr lang="en-US"/>
              <a:t>Cultural Considerations in Addiction Treatment, 2021; </a:t>
            </a:r>
            <a:r>
              <a:rPr lang="en-US" baseline="30000"/>
              <a:t>3</a:t>
            </a:r>
            <a:r>
              <a:rPr lang="en-US"/>
              <a:t>Witkiewitz et al., 2021; </a:t>
            </a:r>
            <a:r>
              <a:rPr lang="en-US" baseline="30000"/>
              <a:t>4</a:t>
            </a:r>
            <a:r>
              <a:rPr lang="en-US"/>
              <a:t>SAMHSA, 2012)</a:t>
            </a:r>
            <a:endParaRPr lang="en-US">
              <a:solidFill>
                <a:schemeClr val="tx1"/>
              </a:solidFill>
            </a:endParaRPr>
          </a:p>
        </p:txBody>
      </p:sp>
      <p:sp>
        <p:nvSpPr>
          <p:cNvPr id="4" name="Text Placeholder 3">
            <a:extLst>
              <a:ext uri="{FF2B5EF4-FFF2-40B4-BE49-F238E27FC236}">
                <a16:creationId xmlns:a16="http://schemas.microsoft.com/office/drawing/2014/main" id="{7D9F24EB-AC6C-75E0-15E4-8A0354179282}"/>
              </a:ext>
            </a:extLst>
          </p:cNvPr>
          <p:cNvSpPr>
            <a:spLocks noGrp="1"/>
          </p:cNvSpPr>
          <p:nvPr>
            <p:ph type="body" sz="quarter" idx="12"/>
          </p:nvPr>
        </p:nvSpPr>
        <p:spPr/>
        <p:txBody>
          <a:bodyPr vert="horz" lIns="91440" tIns="45720" rIns="91440" bIns="45720" rtlCol="0" anchor="t">
            <a:normAutofit/>
          </a:bodyPr>
          <a:lstStyle/>
          <a:p>
            <a:r>
              <a:rPr lang="en-US"/>
              <a:t>Abstinence-only framing can increase </a:t>
            </a:r>
            <a:r>
              <a:rPr lang="en-US" b="1"/>
              <a:t>shame</a:t>
            </a:r>
            <a:r>
              <a:rPr lang="en-US"/>
              <a:t> and reduce </a:t>
            </a:r>
            <a:r>
              <a:rPr lang="en-US" b="1"/>
              <a:t>engagement</a:t>
            </a:r>
            <a:r>
              <a:rPr lang="en-US"/>
              <a:t>¹</a:t>
            </a:r>
          </a:p>
          <a:p>
            <a:pPr marL="243205" indent="-243205"/>
            <a:r>
              <a:rPr lang="en-US">
                <a:latin typeface="Calibri"/>
                <a:ea typeface="Calibri"/>
                <a:cs typeface="Calibri"/>
              </a:rPr>
              <a:t>Practice </a:t>
            </a:r>
            <a:r>
              <a:rPr lang="en-US" b="1">
                <a:latin typeface="Calibri"/>
                <a:ea typeface="Calibri"/>
                <a:cs typeface="Calibri"/>
              </a:rPr>
              <a:t>cultural humility</a:t>
            </a:r>
            <a:r>
              <a:rPr lang="en-US">
                <a:latin typeface="Calibri"/>
                <a:ea typeface="Calibri"/>
                <a:cs typeface="Calibri"/>
              </a:rPr>
              <a:t>: stay curious about values, identity, and context²</a:t>
            </a:r>
          </a:p>
          <a:p>
            <a:r>
              <a:rPr lang="en-US"/>
              <a:t>Define </a:t>
            </a:r>
            <a:r>
              <a:rPr lang="en-US" b="1"/>
              <a:t>abstinence</a:t>
            </a:r>
            <a:r>
              <a:rPr lang="en-US"/>
              <a:t> individually; pathways and outcomes vary³</a:t>
            </a:r>
          </a:p>
          <a:p>
            <a:r>
              <a:rPr lang="en-US"/>
              <a:t>Recovery exceeds behavior; abstinence is </a:t>
            </a:r>
            <a:r>
              <a:rPr lang="en-US" b="1"/>
              <a:t>one doorway</a:t>
            </a:r>
            <a:r>
              <a:rPr lang="en-US"/>
              <a:t>⁴</a:t>
            </a:r>
          </a:p>
          <a:p>
            <a:endParaRPr lang="en-US"/>
          </a:p>
        </p:txBody>
      </p:sp>
    </p:spTree>
    <p:extLst>
      <p:ext uri="{BB962C8B-B14F-4D97-AF65-F5344CB8AC3E}">
        <p14:creationId xmlns:p14="http://schemas.microsoft.com/office/powerpoint/2010/main" val="3870543821"/>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4C901-76C3-9941-337F-97B12C23AA46}"/>
              </a:ext>
            </a:extLst>
          </p:cNvPr>
          <p:cNvSpPr>
            <a:spLocks noGrp="1"/>
          </p:cNvSpPr>
          <p:nvPr>
            <p:ph type="title"/>
          </p:nvPr>
        </p:nvSpPr>
        <p:spPr/>
        <p:txBody>
          <a:bodyPr/>
          <a:lstStyle/>
          <a:p>
            <a:r>
              <a:rPr lang="en-US"/>
              <a:t>Recovery Is Personal</a:t>
            </a:r>
          </a:p>
        </p:txBody>
      </p:sp>
      <p:sp>
        <p:nvSpPr>
          <p:cNvPr id="3" name="Footer Placeholder 2">
            <a:extLst>
              <a:ext uri="{FF2B5EF4-FFF2-40B4-BE49-F238E27FC236}">
                <a16:creationId xmlns:a16="http://schemas.microsoft.com/office/drawing/2014/main" id="{A429D0E9-8CE5-45DB-F32A-119D089DBDEE}"/>
              </a:ext>
            </a:extLst>
          </p:cNvPr>
          <p:cNvSpPr>
            <a:spLocks noGrp="1"/>
          </p:cNvSpPr>
          <p:nvPr>
            <p:ph type="ftr" sz="quarter" idx="11"/>
          </p:nvPr>
        </p:nvSpPr>
        <p:spPr/>
        <p:txBody>
          <a:bodyPr lIns="91440" tIns="45720" rIns="91440" bIns="45720" anchor="b"/>
          <a:lstStyle/>
          <a:p>
            <a:r>
              <a:rPr lang="en-US" sz="1050">
                <a:latin typeface="Calibri"/>
                <a:ea typeface="Calibri"/>
                <a:cs typeface="Calibri"/>
              </a:rPr>
              <a:t>(</a:t>
            </a:r>
            <a:r>
              <a:rPr lang="en-US" sz="1050" baseline="30000">
                <a:latin typeface="Calibri"/>
                <a:ea typeface="Calibri"/>
                <a:cs typeface="Calibri"/>
              </a:rPr>
              <a:t>1</a:t>
            </a:r>
            <a:r>
              <a:rPr lang="en-US" sz="1050">
                <a:latin typeface="Calibri"/>
                <a:ea typeface="Calibri"/>
                <a:cs typeface="Calibri"/>
              </a:rPr>
              <a:t>Best &amp; Lubman, 2012; </a:t>
            </a:r>
            <a:r>
              <a:rPr lang="en-US" sz="1050" baseline="30000">
                <a:latin typeface="Calibri"/>
                <a:ea typeface="Calibri"/>
                <a:cs typeface="Calibri"/>
              </a:rPr>
              <a:t>2</a:t>
            </a:r>
            <a:r>
              <a:rPr lang="en-US" sz="1050">
                <a:latin typeface="Calibri"/>
                <a:ea typeface="Calibri"/>
                <a:cs typeface="Calibri"/>
              </a:rPr>
              <a:t>Elms et al., 2018)</a:t>
            </a:r>
            <a:endParaRPr lang="en-US" sz="1050">
              <a:solidFill>
                <a:schemeClr val="tx1"/>
              </a:solidFill>
              <a:latin typeface="Calibri"/>
              <a:ea typeface="Calibri"/>
              <a:cs typeface="Calibri"/>
            </a:endParaRPr>
          </a:p>
        </p:txBody>
      </p:sp>
      <p:sp>
        <p:nvSpPr>
          <p:cNvPr id="4" name="Text Placeholder 3">
            <a:extLst>
              <a:ext uri="{FF2B5EF4-FFF2-40B4-BE49-F238E27FC236}">
                <a16:creationId xmlns:a16="http://schemas.microsoft.com/office/drawing/2014/main" id="{88DEA142-02A9-C0B3-835C-F319515522D1}"/>
              </a:ext>
            </a:extLst>
          </p:cNvPr>
          <p:cNvSpPr>
            <a:spLocks noGrp="1"/>
          </p:cNvSpPr>
          <p:nvPr>
            <p:ph type="body" sz="quarter" idx="12"/>
          </p:nvPr>
        </p:nvSpPr>
        <p:spPr/>
        <p:txBody>
          <a:bodyPr/>
          <a:lstStyle/>
          <a:p>
            <a:r>
              <a:rPr lang="en-US"/>
              <a:t>Recovery has many </a:t>
            </a:r>
            <a:r>
              <a:rPr lang="en-US" b="1"/>
              <a:t>legitimate pathways</a:t>
            </a:r>
            <a:r>
              <a:rPr lang="en-US" baseline="30000"/>
              <a:t>1</a:t>
            </a:r>
            <a:endParaRPr lang="en-US"/>
          </a:p>
          <a:p>
            <a:r>
              <a:rPr lang="en-US"/>
              <a:t>People can </a:t>
            </a:r>
            <a:r>
              <a:rPr lang="en-US" b="1"/>
              <a:t>combine and shift </a:t>
            </a:r>
            <a:r>
              <a:rPr lang="en-US"/>
              <a:t>supports over time</a:t>
            </a:r>
            <a:r>
              <a:rPr lang="en-US" baseline="30000"/>
              <a:t>1</a:t>
            </a:r>
          </a:p>
          <a:p>
            <a:r>
              <a:rPr lang="en-US"/>
              <a:t>Evidence shows </a:t>
            </a:r>
            <a:r>
              <a:rPr lang="en-US" b="1"/>
              <a:t>multiple routes </a:t>
            </a:r>
            <a:r>
              <a:rPr lang="en-US"/>
              <a:t>to improve well-being</a:t>
            </a:r>
            <a:r>
              <a:rPr lang="en-US" baseline="30000"/>
              <a:t>2</a:t>
            </a:r>
            <a:endParaRPr lang="en-US"/>
          </a:p>
          <a:p>
            <a:r>
              <a:rPr lang="en-US"/>
              <a:t>There is </a:t>
            </a:r>
            <a:r>
              <a:rPr lang="en-US" b="1"/>
              <a:t>no single “best” path</a:t>
            </a:r>
            <a:r>
              <a:rPr lang="en-US" baseline="30000"/>
              <a:t>2</a:t>
            </a:r>
          </a:p>
          <a:p>
            <a:r>
              <a:rPr lang="en-US"/>
              <a:t>COEs should </a:t>
            </a:r>
            <a:r>
              <a:rPr lang="en-US" b="1"/>
              <a:t>normalize choice </a:t>
            </a:r>
            <a:r>
              <a:rPr lang="en-US"/>
              <a:t>and support switching without labeling it a failure</a:t>
            </a:r>
            <a:endParaRPr lang="en-US" baseline="30000"/>
          </a:p>
          <a:p>
            <a:endParaRPr lang="en-US"/>
          </a:p>
        </p:txBody>
      </p:sp>
    </p:spTree>
    <p:extLst>
      <p:ext uri="{BB962C8B-B14F-4D97-AF65-F5344CB8AC3E}">
        <p14:creationId xmlns:p14="http://schemas.microsoft.com/office/powerpoint/2010/main" val="3721972442"/>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F1EFF-B75F-877A-B752-DD72FAE82EEC}"/>
              </a:ext>
            </a:extLst>
          </p:cNvPr>
          <p:cNvSpPr>
            <a:spLocks noGrp="1"/>
          </p:cNvSpPr>
          <p:nvPr>
            <p:ph type="title"/>
          </p:nvPr>
        </p:nvSpPr>
        <p:spPr/>
        <p:txBody>
          <a:bodyPr/>
          <a:lstStyle/>
          <a:p>
            <a:r>
              <a:rPr lang="en-US"/>
              <a:t>Pathways Can Work Together</a:t>
            </a:r>
          </a:p>
        </p:txBody>
      </p:sp>
      <p:sp>
        <p:nvSpPr>
          <p:cNvPr id="3" name="Footer Placeholder 2">
            <a:extLst>
              <a:ext uri="{FF2B5EF4-FFF2-40B4-BE49-F238E27FC236}">
                <a16:creationId xmlns:a16="http://schemas.microsoft.com/office/drawing/2014/main" id="{E78F1CBA-9353-613E-4E41-71425BA3C648}"/>
              </a:ext>
            </a:extLst>
          </p:cNvPr>
          <p:cNvSpPr>
            <a:spLocks noGrp="1"/>
          </p:cNvSpPr>
          <p:nvPr>
            <p:ph type="ftr" sz="quarter" idx="11"/>
          </p:nvPr>
        </p:nvSpPr>
        <p:spPr/>
        <p:txBody>
          <a:bodyPr/>
          <a:lstStyle/>
          <a:p>
            <a:r>
              <a:rPr lang="en-US"/>
              <a:t>(</a:t>
            </a:r>
            <a:r>
              <a:rPr lang="en-US" err="1"/>
              <a:t>Stanojlović</a:t>
            </a:r>
            <a:r>
              <a:rPr lang="en-US"/>
              <a:t> &amp; Davidson, 2021)</a:t>
            </a:r>
            <a:endParaRPr lang="en-US">
              <a:solidFill>
                <a:schemeClr val="tx1"/>
              </a:solidFill>
            </a:endParaRPr>
          </a:p>
        </p:txBody>
      </p:sp>
      <p:sp>
        <p:nvSpPr>
          <p:cNvPr id="4" name="Text Placeholder 3">
            <a:extLst>
              <a:ext uri="{FF2B5EF4-FFF2-40B4-BE49-F238E27FC236}">
                <a16:creationId xmlns:a16="http://schemas.microsoft.com/office/drawing/2014/main" id="{15314BD2-9077-8864-F435-9C605709B085}"/>
              </a:ext>
            </a:extLst>
          </p:cNvPr>
          <p:cNvSpPr>
            <a:spLocks noGrp="1"/>
          </p:cNvSpPr>
          <p:nvPr>
            <p:ph type="body" sz="quarter" idx="12"/>
          </p:nvPr>
        </p:nvSpPr>
        <p:spPr>
          <a:xfrm>
            <a:off x="838200" y="1858435"/>
            <a:ext cx="10515600" cy="2701534"/>
          </a:xfrm>
        </p:spPr>
        <p:txBody>
          <a:bodyPr vert="horz" lIns="91440" tIns="45720" rIns="91440" bIns="45720" rtlCol="0" anchor="t">
            <a:normAutofit/>
          </a:bodyPr>
          <a:lstStyle/>
          <a:p>
            <a:pPr marL="243205" lvl="0" indent="-243205"/>
            <a:r>
              <a:rPr lang="en-US">
                <a:latin typeface="Calibri"/>
                <a:ea typeface="Calibri"/>
                <a:cs typeface="Calibri"/>
              </a:rPr>
              <a:t>Recovery often involves </a:t>
            </a:r>
            <a:r>
              <a:rPr lang="en-US" b="1">
                <a:latin typeface="Calibri"/>
                <a:ea typeface="Calibri"/>
                <a:cs typeface="Calibri"/>
              </a:rPr>
              <a:t>multiple supports </a:t>
            </a:r>
            <a:r>
              <a:rPr lang="en-US">
                <a:latin typeface="Calibri"/>
                <a:ea typeface="Calibri"/>
                <a:cs typeface="Calibri"/>
              </a:rPr>
              <a:t>at the </a:t>
            </a:r>
            <a:r>
              <a:rPr lang="en-US" b="1">
                <a:latin typeface="Calibri"/>
                <a:ea typeface="Calibri"/>
                <a:cs typeface="Calibri"/>
              </a:rPr>
              <a:t>same time</a:t>
            </a:r>
            <a:r>
              <a:rPr lang="en-US">
                <a:latin typeface="Calibri"/>
                <a:ea typeface="Calibri"/>
                <a:cs typeface="Calibri"/>
              </a:rPr>
              <a:t> </a:t>
            </a:r>
          </a:p>
          <a:p>
            <a:pPr lvl="0"/>
            <a:r>
              <a:rPr lang="en-US"/>
              <a:t>Treatment, MOUD, peer support, mutual aid, family, and community supports can </a:t>
            </a:r>
            <a:r>
              <a:rPr lang="en-US" b="1"/>
              <a:t>complement one another</a:t>
            </a:r>
            <a:endParaRPr lang="en-US"/>
          </a:p>
          <a:p>
            <a:pPr lvl="0"/>
            <a:r>
              <a:rPr lang="en-US"/>
              <a:t>Different supports may address </a:t>
            </a:r>
            <a:r>
              <a:rPr lang="en-US" b="1"/>
              <a:t>different needs and goals</a:t>
            </a:r>
            <a:r>
              <a:rPr lang="en-US"/>
              <a:t> at different points in recovery</a:t>
            </a:r>
          </a:p>
          <a:p>
            <a:pPr marL="0" indent="0">
              <a:buNone/>
            </a:pPr>
            <a:endParaRPr lang="en-US"/>
          </a:p>
        </p:txBody>
      </p:sp>
      <p:sp>
        <p:nvSpPr>
          <p:cNvPr id="5" name="Rectangle 4">
            <a:extLst>
              <a:ext uri="{FF2B5EF4-FFF2-40B4-BE49-F238E27FC236}">
                <a16:creationId xmlns:a16="http://schemas.microsoft.com/office/drawing/2014/main" id="{8F05E657-4CCA-A5E4-D85C-8471C7EFDA2C}"/>
              </a:ext>
            </a:extLst>
          </p:cNvPr>
          <p:cNvSpPr/>
          <p:nvPr/>
        </p:nvSpPr>
        <p:spPr>
          <a:xfrm>
            <a:off x="964532" y="4451685"/>
            <a:ext cx="10262936" cy="139646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sz="3200">
                <a:latin typeface="Calibri" panose="020F0502020204030204" pitchFamily="34" charset="0"/>
                <a:ea typeface="Calibri" panose="020F0502020204030204" pitchFamily="34" charset="0"/>
                <a:cs typeface="Calibri" panose="020F0502020204030204" pitchFamily="34" charset="0"/>
              </a:rPr>
              <a:t>Rather than asking </a:t>
            </a:r>
            <a:r>
              <a:rPr lang="en-US" sz="3200" b="1">
                <a:latin typeface="Calibri" panose="020F0502020204030204" pitchFamily="34" charset="0"/>
                <a:ea typeface="Calibri" panose="020F0502020204030204" pitchFamily="34" charset="0"/>
                <a:cs typeface="Calibri" panose="020F0502020204030204" pitchFamily="34" charset="0"/>
              </a:rPr>
              <a:t>“Which pathway?”</a:t>
            </a:r>
            <a:r>
              <a:rPr lang="en-US" sz="3200">
                <a:latin typeface="Calibri" panose="020F0502020204030204" pitchFamily="34" charset="0"/>
                <a:ea typeface="Calibri" panose="020F0502020204030204" pitchFamily="34" charset="0"/>
                <a:cs typeface="Calibri" panose="020F0502020204030204" pitchFamily="34" charset="0"/>
              </a:rPr>
              <a:t>, we can ask </a:t>
            </a:r>
            <a:r>
              <a:rPr lang="en-US" sz="3200" b="1">
                <a:latin typeface="Calibri" panose="020F0502020204030204" pitchFamily="34" charset="0"/>
                <a:ea typeface="Calibri" panose="020F0502020204030204" pitchFamily="34" charset="0"/>
                <a:cs typeface="Calibri" panose="020F0502020204030204" pitchFamily="34" charset="0"/>
              </a:rPr>
              <a:t>“What mix of supports and approaches works for this person?”</a:t>
            </a:r>
            <a:endParaRPr lang="en-US" sz="32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22694557"/>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B9B3D-88D7-7FDD-A040-9914D20CEA2B}"/>
              </a:ext>
            </a:extLst>
          </p:cNvPr>
          <p:cNvSpPr>
            <a:spLocks noGrp="1"/>
          </p:cNvSpPr>
          <p:nvPr>
            <p:ph type="title"/>
          </p:nvPr>
        </p:nvSpPr>
        <p:spPr/>
        <p:txBody>
          <a:bodyPr/>
          <a:lstStyle/>
          <a:p>
            <a:r>
              <a:rPr lang="en-US"/>
              <a:t>Pathways Can Evolve Over Time</a:t>
            </a:r>
          </a:p>
        </p:txBody>
      </p:sp>
      <p:sp>
        <p:nvSpPr>
          <p:cNvPr id="3" name="Footer Placeholder 2">
            <a:extLst>
              <a:ext uri="{FF2B5EF4-FFF2-40B4-BE49-F238E27FC236}">
                <a16:creationId xmlns:a16="http://schemas.microsoft.com/office/drawing/2014/main" id="{494CC1E7-7EE3-B840-6272-022B150B6358}"/>
              </a:ext>
            </a:extLst>
          </p:cNvPr>
          <p:cNvSpPr>
            <a:spLocks noGrp="1"/>
          </p:cNvSpPr>
          <p:nvPr>
            <p:ph type="ftr" sz="quarter" idx="11"/>
          </p:nvPr>
        </p:nvSpPr>
        <p:spPr/>
        <p:txBody>
          <a:bodyPr/>
          <a:lstStyle/>
          <a:p>
            <a:r>
              <a:rPr lang="en-US"/>
              <a:t>(</a:t>
            </a:r>
            <a:r>
              <a:rPr lang="en-US" err="1"/>
              <a:t>Stanojlović</a:t>
            </a:r>
            <a:r>
              <a:rPr lang="en-US"/>
              <a:t> &amp; Davidson, 2021)</a:t>
            </a:r>
            <a:endParaRPr lang="en-US">
              <a:solidFill>
                <a:schemeClr val="tx1"/>
              </a:solidFill>
            </a:endParaRPr>
          </a:p>
        </p:txBody>
      </p:sp>
      <p:graphicFrame>
        <p:nvGraphicFramePr>
          <p:cNvPr id="5" name="Diagram 4">
            <a:extLst>
              <a:ext uri="{FF2B5EF4-FFF2-40B4-BE49-F238E27FC236}">
                <a16:creationId xmlns:a16="http://schemas.microsoft.com/office/drawing/2014/main" id="{280EF7BB-30AC-41F1-D528-A2275BC50108}"/>
              </a:ext>
            </a:extLst>
          </p:cNvPr>
          <p:cNvGraphicFramePr/>
          <p:nvPr>
            <p:extLst>
              <p:ext uri="{D42A27DB-BD31-4B8C-83A1-F6EECF244321}">
                <p14:modId xmlns:p14="http://schemas.microsoft.com/office/powerpoint/2010/main" val="1381718949"/>
              </p:ext>
            </p:extLst>
          </p:nvPr>
        </p:nvGraphicFramePr>
        <p:xfrm>
          <a:off x="1466181" y="1858434"/>
          <a:ext cx="9259637" cy="41461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90346033"/>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D9AF4-3715-3BD5-F234-20E39657F0D2}"/>
              </a:ext>
            </a:extLst>
          </p:cNvPr>
          <p:cNvSpPr>
            <a:spLocks noGrp="1"/>
          </p:cNvSpPr>
          <p:nvPr>
            <p:ph type="title"/>
          </p:nvPr>
        </p:nvSpPr>
        <p:spPr/>
        <p:txBody>
          <a:bodyPr/>
          <a:lstStyle/>
          <a:p>
            <a:r>
              <a:rPr lang="en-US"/>
              <a:t>Types of Recovery Pathways</a:t>
            </a:r>
          </a:p>
        </p:txBody>
      </p:sp>
      <p:sp>
        <p:nvSpPr>
          <p:cNvPr id="3" name="Text Placeholder 2">
            <a:extLst>
              <a:ext uri="{FF2B5EF4-FFF2-40B4-BE49-F238E27FC236}">
                <a16:creationId xmlns:a16="http://schemas.microsoft.com/office/drawing/2014/main" id="{D8B9382C-C96F-C807-007F-85FEA0F3FC5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20018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FD22A-4A1D-7D1F-7C4B-0B83445C6E70}"/>
              </a:ext>
            </a:extLst>
          </p:cNvPr>
          <p:cNvSpPr>
            <a:spLocks noGrp="1"/>
          </p:cNvSpPr>
          <p:nvPr>
            <p:ph type="title"/>
          </p:nvPr>
        </p:nvSpPr>
        <p:spPr/>
        <p:txBody>
          <a:bodyPr/>
          <a:lstStyle/>
          <a:p>
            <a:r>
              <a:rPr lang="en-US"/>
              <a:t>Recovery Pathways</a:t>
            </a:r>
          </a:p>
        </p:txBody>
      </p:sp>
      <p:sp>
        <p:nvSpPr>
          <p:cNvPr id="3" name="Footer Placeholder 2">
            <a:extLst>
              <a:ext uri="{FF2B5EF4-FFF2-40B4-BE49-F238E27FC236}">
                <a16:creationId xmlns:a16="http://schemas.microsoft.com/office/drawing/2014/main" id="{0678E282-CDD9-D958-9C7A-A5DBC5EDE7C3}"/>
              </a:ext>
            </a:extLst>
          </p:cNvPr>
          <p:cNvSpPr>
            <a:spLocks noGrp="1"/>
          </p:cNvSpPr>
          <p:nvPr>
            <p:ph type="ftr" sz="quarter" idx="11"/>
          </p:nvPr>
        </p:nvSpPr>
        <p:spPr/>
        <p:txBody>
          <a:bodyPr/>
          <a:lstStyle/>
          <a:p>
            <a:endParaRPr lang="en-US">
              <a:solidFill>
                <a:schemeClr val="tx1"/>
              </a:solidFill>
            </a:endParaRPr>
          </a:p>
        </p:txBody>
      </p:sp>
      <p:graphicFrame>
        <p:nvGraphicFramePr>
          <p:cNvPr id="5" name="Diagram 4">
            <a:extLst>
              <a:ext uri="{FF2B5EF4-FFF2-40B4-BE49-F238E27FC236}">
                <a16:creationId xmlns:a16="http://schemas.microsoft.com/office/drawing/2014/main" id="{16F85D08-9161-07DC-10A7-115B1F412BA0}"/>
              </a:ext>
            </a:extLst>
          </p:cNvPr>
          <p:cNvGraphicFramePr/>
          <p:nvPr>
            <p:extLst>
              <p:ext uri="{D42A27DB-BD31-4B8C-83A1-F6EECF244321}">
                <p14:modId xmlns:p14="http://schemas.microsoft.com/office/powerpoint/2010/main" val="3217908238"/>
              </p:ext>
            </p:extLst>
          </p:nvPr>
        </p:nvGraphicFramePr>
        <p:xfrm>
          <a:off x="955749" y="1422151"/>
          <a:ext cx="10280502" cy="45825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71694193"/>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D7394-AE7B-C1DC-CE18-E19F59D25BA0}"/>
              </a:ext>
            </a:extLst>
          </p:cNvPr>
          <p:cNvSpPr>
            <a:spLocks noGrp="1"/>
          </p:cNvSpPr>
          <p:nvPr>
            <p:ph type="title"/>
          </p:nvPr>
        </p:nvSpPr>
        <p:spPr/>
        <p:txBody>
          <a:bodyPr/>
          <a:lstStyle/>
          <a:p>
            <a:r>
              <a:rPr lang="en-US"/>
              <a:t>12- Step Mutual Aid Research</a:t>
            </a:r>
          </a:p>
        </p:txBody>
      </p:sp>
      <p:sp>
        <p:nvSpPr>
          <p:cNvPr id="3" name="Footer Placeholder 2">
            <a:extLst>
              <a:ext uri="{FF2B5EF4-FFF2-40B4-BE49-F238E27FC236}">
                <a16:creationId xmlns:a16="http://schemas.microsoft.com/office/drawing/2014/main" id="{3D925A03-0E29-3315-972E-0960F33F1902}"/>
              </a:ext>
            </a:extLst>
          </p:cNvPr>
          <p:cNvSpPr>
            <a:spLocks noGrp="1"/>
          </p:cNvSpPr>
          <p:nvPr>
            <p:ph type="ftr" sz="quarter" idx="11"/>
          </p:nvPr>
        </p:nvSpPr>
        <p:spPr>
          <a:xfrm>
            <a:off x="838199" y="6004560"/>
            <a:ext cx="7072424" cy="853440"/>
          </a:xfrm>
        </p:spPr>
        <p:txBody>
          <a:bodyPr/>
          <a:lstStyle/>
          <a:p>
            <a:r>
              <a:rPr lang="en-US"/>
              <a:t>(</a:t>
            </a:r>
            <a:r>
              <a:rPr lang="en-US" baseline="30000"/>
              <a:t>1</a:t>
            </a:r>
            <a:r>
              <a:rPr lang="en-US"/>
              <a:t>Kelly et al., 2020; </a:t>
            </a:r>
            <a:r>
              <a:rPr lang="en-US" baseline="30000"/>
              <a:t>2</a:t>
            </a:r>
            <a:r>
              <a:rPr lang="en-US"/>
              <a:t>Humphreys et al., 2020; </a:t>
            </a:r>
            <a:r>
              <a:rPr lang="en-US" baseline="30000"/>
              <a:t>3</a:t>
            </a:r>
            <a:r>
              <a:rPr lang="en-US"/>
              <a:t>Leurent et al., 2024; </a:t>
            </a:r>
            <a:r>
              <a:rPr lang="en-US" baseline="30000"/>
              <a:t>4</a:t>
            </a:r>
            <a:r>
              <a:rPr lang="en-US"/>
              <a:t>Wendt et al., 2017; </a:t>
            </a:r>
            <a:r>
              <a:rPr lang="en-US" baseline="30000"/>
              <a:t>5</a:t>
            </a:r>
            <a:r>
              <a:rPr lang="en-US"/>
              <a:t>Weiss et al., 2019)</a:t>
            </a:r>
            <a:endParaRPr lang="en-US">
              <a:solidFill>
                <a:schemeClr val="tx1"/>
              </a:solidFill>
            </a:endParaRPr>
          </a:p>
        </p:txBody>
      </p:sp>
      <p:sp>
        <p:nvSpPr>
          <p:cNvPr id="4" name="Text Placeholder 3">
            <a:extLst>
              <a:ext uri="{FF2B5EF4-FFF2-40B4-BE49-F238E27FC236}">
                <a16:creationId xmlns:a16="http://schemas.microsoft.com/office/drawing/2014/main" id="{C6BB7506-7537-C3C7-F336-376134E8FC06}"/>
              </a:ext>
            </a:extLst>
          </p:cNvPr>
          <p:cNvSpPr>
            <a:spLocks noGrp="1"/>
          </p:cNvSpPr>
          <p:nvPr>
            <p:ph type="body" sz="quarter" idx="12"/>
          </p:nvPr>
        </p:nvSpPr>
        <p:spPr>
          <a:xfrm>
            <a:off x="838199" y="1858434"/>
            <a:ext cx="7892441" cy="3991221"/>
          </a:xfrm>
        </p:spPr>
        <p:txBody>
          <a:bodyPr vert="horz" lIns="91440" tIns="45720" rIns="91440" bIns="45720" rtlCol="0" anchor="t">
            <a:normAutofit fontScale="85000" lnSpcReduction="10000"/>
          </a:bodyPr>
          <a:lstStyle/>
          <a:p>
            <a:pPr lvl="0"/>
            <a:r>
              <a:rPr lang="en-US" sz="4000" b="1"/>
              <a:t>Higher abstinence rates</a:t>
            </a:r>
            <a:r>
              <a:rPr lang="en-US" sz="4000"/>
              <a:t> and comparable treatment outcomes¹ </a:t>
            </a:r>
          </a:p>
          <a:p>
            <a:pPr lvl="0"/>
            <a:r>
              <a:rPr lang="en-US" sz="4000" b="1"/>
              <a:t>Less substance use</a:t>
            </a:r>
            <a:r>
              <a:rPr lang="en-US" sz="4000"/>
              <a:t> and related problems² </a:t>
            </a:r>
          </a:p>
          <a:p>
            <a:pPr marL="243205" lvl="0" indent="-243205"/>
            <a:r>
              <a:rPr lang="en-US" sz="4000" b="1">
                <a:latin typeface="Calibri"/>
                <a:ea typeface="Calibri"/>
                <a:cs typeface="Calibri"/>
              </a:rPr>
              <a:t>Positive </a:t>
            </a:r>
            <a:r>
              <a:rPr lang="en-US" sz="4000">
                <a:latin typeface="Calibri"/>
                <a:ea typeface="Calibri"/>
                <a:cs typeface="Calibri"/>
              </a:rPr>
              <a:t>recovery</a:t>
            </a:r>
            <a:r>
              <a:rPr lang="en-US" sz="4000" b="1">
                <a:latin typeface="Calibri"/>
                <a:ea typeface="Calibri"/>
                <a:cs typeface="Calibri"/>
              </a:rPr>
              <a:t> outcomes</a:t>
            </a:r>
            <a:r>
              <a:rPr lang="en-US" sz="4000">
                <a:latin typeface="Calibri"/>
                <a:ea typeface="Calibri"/>
                <a:cs typeface="Calibri"/>
              </a:rPr>
              <a:t>³ </a:t>
            </a:r>
          </a:p>
          <a:p>
            <a:pPr lvl="0"/>
            <a:r>
              <a:rPr lang="en-US" sz="4000" b="1"/>
              <a:t>Greater involvement</a:t>
            </a:r>
            <a:r>
              <a:rPr lang="en-US" sz="4000"/>
              <a:t> linked to better outcomes⁴ </a:t>
            </a:r>
          </a:p>
          <a:p>
            <a:pPr lvl="0"/>
            <a:r>
              <a:rPr lang="en-US" sz="4000"/>
              <a:t>Associated with </a:t>
            </a:r>
            <a:r>
              <a:rPr lang="en-US" sz="4000" b="1"/>
              <a:t>opioid abstinence, </a:t>
            </a:r>
            <a:r>
              <a:rPr lang="en-US" sz="4000"/>
              <a:t>including with</a:t>
            </a:r>
            <a:r>
              <a:rPr lang="en-US" sz="4000" b="1"/>
              <a:t> MOUD</a:t>
            </a:r>
            <a:r>
              <a:rPr lang="en-US" sz="4000"/>
              <a:t>⁵</a:t>
            </a:r>
          </a:p>
          <a:p>
            <a:endParaRPr lang="en-US"/>
          </a:p>
        </p:txBody>
      </p:sp>
      <p:pic>
        <p:nvPicPr>
          <p:cNvPr id="8" name="Graphic 7" descr="Magnifying glass with solid fill">
            <a:extLst>
              <a:ext uri="{FF2B5EF4-FFF2-40B4-BE49-F238E27FC236}">
                <a16:creationId xmlns:a16="http://schemas.microsoft.com/office/drawing/2014/main" id="{DF2B0374-341D-1175-9FFE-0D2B5F97AD4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1779077258"/>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FB5C9-0598-92BA-FEF9-5BE478960C68}"/>
              </a:ext>
            </a:extLst>
          </p:cNvPr>
          <p:cNvSpPr>
            <a:spLocks noGrp="1"/>
          </p:cNvSpPr>
          <p:nvPr>
            <p:ph type="title"/>
          </p:nvPr>
        </p:nvSpPr>
        <p:spPr/>
        <p:txBody>
          <a:bodyPr/>
          <a:lstStyle/>
          <a:p>
            <a:r>
              <a:rPr lang="en-US"/>
              <a:t>12- Step Mutual Aid: Core Elements</a:t>
            </a:r>
          </a:p>
        </p:txBody>
      </p:sp>
      <p:sp>
        <p:nvSpPr>
          <p:cNvPr id="3" name="Footer Placeholder 2">
            <a:extLst>
              <a:ext uri="{FF2B5EF4-FFF2-40B4-BE49-F238E27FC236}">
                <a16:creationId xmlns:a16="http://schemas.microsoft.com/office/drawing/2014/main" id="{35E7B05E-B3FD-1ADE-F449-5A80C8A7B72C}"/>
              </a:ext>
            </a:extLst>
          </p:cNvPr>
          <p:cNvSpPr>
            <a:spLocks noGrp="1"/>
          </p:cNvSpPr>
          <p:nvPr>
            <p:ph type="ftr" sz="quarter" idx="11"/>
          </p:nvPr>
        </p:nvSpPr>
        <p:spPr/>
        <p:txBody>
          <a:bodyPr/>
          <a:lstStyle/>
          <a:p>
            <a:r>
              <a:rPr lang="en-US"/>
              <a:t>(Kelly et al., 2020)</a:t>
            </a:r>
            <a:endParaRPr lang="en-US">
              <a:solidFill>
                <a:schemeClr val="tx1"/>
              </a:solidFill>
            </a:endParaRPr>
          </a:p>
        </p:txBody>
      </p:sp>
      <p:graphicFrame>
        <p:nvGraphicFramePr>
          <p:cNvPr id="6" name="Diagram 5">
            <a:extLst>
              <a:ext uri="{FF2B5EF4-FFF2-40B4-BE49-F238E27FC236}">
                <a16:creationId xmlns:a16="http://schemas.microsoft.com/office/drawing/2014/main" id="{E9D001D0-FF00-C1DB-5333-80E0DD25F42C}"/>
              </a:ext>
            </a:extLst>
          </p:cNvPr>
          <p:cNvGraphicFramePr/>
          <p:nvPr>
            <p:extLst>
              <p:ext uri="{D42A27DB-BD31-4B8C-83A1-F6EECF244321}">
                <p14:modId xmlns:p14="http://schemas.microsoft.com/office/powerpoint/2010/main" val="914590575"/>
              </p:ext>
            </p:extLst>
          </p:nvPr>
        </p:nvGraphicFramePr>
        <p:xfrm>
          <a:off x="688975" y="1924050"/>
          <a:ext cx="7189752" cy="39982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Graphic 4" descr="Atom with solid fill">
            <a:extLst>
              <a:ext uri="{FF2B5EF4-FFF2-40B4-BE49-F238E27FC236}">
                <a16:creationId xmlns:a16="http://schemas.microsoft.com/office/drawing/2014/main" id="{4A1EB84D-84AD-4AFC-31F0-7F675A2E2D63}"/>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1602019657"/>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7E67D-C304-2048-663C-CED406A67D85}"/>
              </a:ext>
            </a:extLst>
          </p:cNvPr>
          <p:cNvSpPr>
            <a:spLocks noGrp="1"/>
          </p:cNvSpPr>
          <p:nvPr>
            <p:ph type="title"/>
          </p:nvPr>
        </p:nvSpPr>
        <p:spPr>
          <a:xfrm>
            <a:off x="838200" y="365125"/>
            <a:ext cx="10515600" cy="1325563"/>
          </a:xfrm>
        </p:spPr>
        <p:txBody>
          <a:bodyPr anchor="ctr">
            <a:normAutofit/>
          </a:bodyPr>
          <a:lstStyle/>
          <a:p>
            <a:r>
              <a:rPr lang="en-US"/>
              <a:t>12- Step Mutual Aid: Considerations for Fit</a:t>
            </a:r>
          </a:p>
        </p:txBody>
      </p:sp>
      <p:sp>
        <p:nvSpPr>
          <p:cNvPr id="4" name="Text Placeholder 3">
            <a:extLst>
              <a:ext uri="{FF2B5EF4-FFF2-40B4-BE49-F238E27FC236}">
                <a16:creationId xmlns:a16="http://schemas.microsoft.com/office/drawing/2014/main" id="{52BAA7E9-EE0E-BE1B-27A6-96BFE05E87CE}"/>
              </a:ext>
            </a:extLst>
          </p:cNvPr>
          <p:cNvSpPr>
            <a:spLocks noGrp="1"/>
          </p:cNvSpPr>
          <p:nvPr>
            <p:ph sz="half" idx="1"/>
          </p:nvPr>
        </p:nvSpPr>
        <p:spPr>
          <a:xfrm>
            <a:off x="838200" y="1825625"/>
            <a:ext cx="8018721" cy="3901440"/>
          </a:xfrm>
        </p:spPr>
        <p:txBody>
          <a:bodyPr>
            <a:normAutofit/>
          </a:bodyPr>
          <a:lstStyle/>
          <a:p>
            <a:pPr lvl="0"/>
            <a:r>
              <a:rPr lang="en-US" sz="2800"/>
              <a:t>Clients with OUD who feel okay with, or can flexibly interpret, </a:t>
            </a:r>
            <a:r>
              <a:rPr lang="en-US" sz="2800" b="1"/>
              <a:t>“Higher Power” </a:t>
            </a:r>
            <a:r>
              <a:rPr lang="en-US" sz="2800"/>
              <a:t>language</a:t>
            </a:r>
          </a:p>
          <a:p>
            <a:pPr lvl="0"/>
            <a:r>
              <a:rPr lang="en-US" sz="2800"/>
              <a:t>People who thrive with </a:t>
            </a:r>
            <a:r>
              <a:rPr lang="en-US" sz="2800" b="1"/>
              <a:t>clear norms, strong structure, and frequent contact</a:t>
            </a:r>
          </a:p>
          <a:p>
            <a:pPr lvl="0"/>
            <a:r>
              <a:rPr lang="en-US" sz="2800"/>
              <a:t>Potential challenges for clients with </a:t>
            </a:r>
            <a:r>
              <a:rPr lang="en-US" sz="2800" b="1"/>
              <a:t>religious trauma or marginalized identities</a:t>
            </a:r>
          </a:p>
          <a:p>
            <a:pPr lvl="0"/>
            <a:r>
              <a:rPr lang="en-US" sz="2800"/>
              <a:t>COEs can help people find meetings that are </a:t>
            </a:r>
            <a:r>
              <a:rPr lang="en-US" sz="2800" b="1"/>
              <a:t>more inclusive, trauma-sensitive, and MOUD-friendly</a:t>
            </a:r>
          </a:p>
          <a:p>
            <a:endParaRPr lang="en-US" sz="2200"/>
          </a:p>
        </p:txBody>
      </p:sp>
      <p:pic>
        <p:nvPicPr>
          <p:cNvPr id="6" name="Graphic 5" descr="Puzzle pieces with solid fill">
            <a:extLst>
              <a:ext uri="{FF2B5EF4-FFF2-40B4-BE49-F238E27FC236}">
                <a16:creationId xmlns:a16="http://schemas.microsoft.com/office/drawing/2014/main" id="{448F3EEE-25C4-7F3A-5D01-2E3903AA61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52614" y="2477585"/>
            <a:ext cx="2597520" cy="2597520"/>
          </a:xfrm>
          <a:prstGeom prst="rect">
            <a:avLst/>
          </a:prstGeom>
        </p:spPr>
      </p:pic>
      <p:sp>
        <p:nvSpPr>
          <p:cNvPr id="3" name="Footer Placeholder 2">
            <a:extLst>
              <a:ext uri="{FF2B5EF4-FFF2-40B4-BE49-F238E27FC236}">
                <a16:creationId xmlns:a16="http://schemas.microsoft.com/office/drawing/2014/main" id="{2CE71520-66F4-F899-508A-06332F094118}"/>
              </a:ext>
            </a:extLst>
          </p:cNvPr>
          <p:cNvSpPr>
            <a:spLocks noGrp="1"/>
          </p:cNvSpPr>
          <p:nvPr>
            <p:ph type="ftr" sz="quarter" idx="11"/>
          </p:nvPr>
        </p:nvSpPr>
        <p:spPr>
          <a:xfrm>
            <a:off x="838199" y="6004560"/>
            <a:ext cx="6096000" cy="853440"/>
          </a:xfrm>
        </p:spPr>
        <p:txBody>
          <a:bodyPr anchor="b">
            <a:normAutofit/>
          </a:bodyPr>
          <a:lstStyle/>
          <a:p>
            <a:pPr>
              <a:spcAft>
                <a:spcPts val="600"/>
              </a:spcAft>
            </a:pPr>
            <a:endParaRPr lang="en-US"/>
          </a:p>
        </p:txBody>
      </p:sp>
    </p:spTree>
    <p:extLst>
      <p:ext uri="{BB962C8B-B14F-4D97-AF65-F5344CB8AC3E}">
        <p14:creationId xmlns:p14="http://schemas.microsoft.com/office/powerpoint/2010/main" val="3266581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D4F7A-8847-5915-144B-98E111570F03}"/>
              </a:ext>
            </a:extLst>
          </p:cNvPr>
          <p:cNvSpPr>
            <a:spLocks noGrp="1"/>
          </p:cNvSpPr>
          <p:nvPr>
            <p:ph type="title"/>
          </p:nvPr>
        </p:nvSpPr>
        <p:spPr/>
        <p:txBody>
          <a:bodyPr/>
          <a:lstStyle/>
          <a:p>
            <a:r>
              <a:rPr lang="en-US"/>
              <a:t>Secular Mutual Aid Research</a:t>
            </a:r>
          </a:p>
        </p:txBody>
      </p:sp>
      <p:sp>
        <p:nvSpPr>
          <p:cNvPr id="3" name="Footer Placeholder 2">
            <a:extLst>
              <a:ext uri="{FF2B5EF4-FFF2-40B4-BE49-F238E27FC236}">
                <a16:creationId xmlns:a16="http://schemas.microsoft.com/office/drawing/2014/main" id="{877CD66F-09D4-25F6-6F2F-DC651C7A2FB7}"/>
              </a:ext>
            </a:extLst>
          </p:cNvPr>
          <p:cNvSpPr>
            <a:spLocks noGrp="1"/>
          </p:cNvSpPr>
          <p:nvPr>
            <p:ph type="ftr" sz="quarter" idx="11"/>
          </p:nvPr>
        </p:nvSpPr>
        <p:spPr/>
        <p:txBody>
          <a:bodyPr/>
          <a:lstStyle/>
          <a:p>
            <a:r>
              <a:rPr lang="en-US"/>
              <a:t>(</a:t>
            </a:r>
            <a:r>
              <a:rPr lang="en-US" baseline="30000"/>
              <a:t>1</a:t>
            </a:r>
            <a:r>
              <a:rPr lang="en-US"/>
              <a:t>Hester et al., 2013; </a:t>
            </a:r>
            <a:r>
              <a:rPr lang="en-US" baseline="30000"/>
              <a:t>2</a:t>
            </a:r>
            <a:r>
              <a:rPr lang="en-US"/>
              <a:t>Zemore et al., 2018)</a:t>
            </a:r>
            <a:endParaRPr lang="en-US">
              <a:solidFill>
                <a:schemeClr val="tx1"/>
              </a:solidFill>
            </a:endParaRPr>
          </a:p>
        </p:txBody>
      </p:sp>
      <p:sp>
        <p:nvSpPr>
          <p:cNvPr id="4" name="Text Placeholder 3">
            <a:extLst>
              <a:ext uri="{FF2B5EF4-FFF2-40B4-BE49-F238E27FC236}">
                <a16:creationId xmlns:a16="http://schemas.microsoft.com/office/drawing/2014/main" id="{B8A9F87C-FA22-AFBF-BA45-E6F7F70F13F7}"/>
              </a:ext>
            </a:extLst>
          </p:cNvPr>
          <p:cNvSpPr>
            <a:spLocks noGrp="1"/>
          </p:cNvSpPr>
          <p:nvPr>
            <p:ph type="body" sz="quarter" idx="12"/>
          </p:nvPr>
        </p:nvSpPr>
        <p:spPr>
          <a:xfrm>
            <a:off x="838200" y="1858434"/>
            <a:ext cx="8029353" cy="3901017"/>
          </a:xfrm>
        </p:spPr>
        <p:txBody>
          <a:bodyPr/>
          <a:lstStyle/>
          <a:p>
            <a:r>
              <a:rPr lang="en-US" b="1"/>
              <a:t>Peer-led, nonreligious </a:t>
            </a:r>
            <a:r>
              <a:rPr lang="en-US"/>
              <a:t>groups using CBT/REBT-style tools and mutual support¹</a:t>
            </a:r>
          </a:p>
          <a:p>
            <a:r>
              <a:rPr lang="en-US"/>
              <a:t>Supports change for </a:t>
            </a:r>
            <a:r>
              <a:rPr lang="en-US" b="1"/>
              <a:t>any</a:t>
            </a:r>
            <a:r>
              <a:rPr lang="en-US"/>
              <a:t> compulsive behavior</a:t>
            </a:r>
            <a:r>
              <a:rPr lang="en-US" baseline="30000"/>
              <a:t>1</a:t>
            </a:r>
            <a:r>
              <a:rPr lang="en-US"/>
              <a:t> </a:t>
            </a:r>
          </a:p>
          <a:p>
            <a:r>
              <a:rPr lang="en-US"/>
              <a:t>Evidence shows </a:t>
            </a:r>
            <a:r>
              <a:rPr lang="en-US" b="1"/>
              <a:t>reduced use </a:t>
            </a:r>
            <a:r>
              <a:rPr lang="en-US"/>
              <a:t>of substances</a:t>
            </a:r>
            <a:r>
              <a:rPr lang="en-US" baseline="30000"/>
              <a:t>1</a:t>
            </a:r>
            <a:endParaRPr lang="en-US"/>
          </a:p>
          <a:p>
            <a:r>
              <a:rPr lang="en-US"/>
              <a:t>Perform </a:t>
            </a:r>
            <a:r>
              <a:rPr lang="en-US" b="1"/>
              <a:t>at least as well </a:t>
            </a:r>
            <a:r>
              <a:rPr lang="en-US"/>
              <a:t>as traditional recovery supports in reducing substance use</a:t>
            </a:r>
            <a:r>
              <a:rPr lang="en-US" baseline="30000"/>
              <a:t>2</a:t>
            </a:r>
            <a:endParaRPr lang="en-US"/>
          </a:p>
          <a:p>
            <a:endParaRPr lang="en-US"/>
          </a:p>
        </p:txBody>
      </p:sp>
      <p:pic>
        <p:nvPicPr>
          <p:cNvPr id="6" name="Graphic 5" descr="Magnifying glass with solid fill">
            <a:extLst>
              <a:ext uri="{FF2B5EF4-FFF2-40B4-BE49-F238E27FC236}">
                <a16:creationId xmlns:a16="http://schemas.microsoft.com/office/drawing/2014/main" id="{4F1078E7-B97A-A726-0CF2-C8957493B66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3330782345"/>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06B42-389A-4EC6-CC20-159201B69E26}"/>
              </a:ext>
            </a:extLst>
          </p:cNvPr>
          <p:cNvSpPr>
            <a:spLocks noGrp="1"/>
          </p:cNvSpPr>
          <p:nvPr>
            <p:ph type="title"/>
          </p:nvPr>
        </p:nvSpPr>
        <p:spPr/>
        <p:txBody>
          <a:bodyPr/>
          <a:lstStyle/>
          <a:p>
            <a:r>
              <a:rPr lang="en-US"/>
              <a:t>Secular Mutual Aid: Core Elements</a:t>
            </a:r>
          </a:p>
        </p:txBody>
      </p:sp>
      <p:sp>
        <p:nvSpPr>
          <p:cNvPr id="3" name="Footer Placeholder 2">
            <a:extLst>
              <a:ext uri="{FF2B5EF4-FFF2-40B4-BE49-F238E27FC236}">
                <a16:creationId xmlns:a16="http://schemas.microsoft.com/office/drawing/2014/main" id="{74465564-0854-D93F-E0D6-AEBB091212D6}"/>
              </a:ext>
            </a:extLst>
          </p:cNvPr>
          <p:cNvSpPr>
            <a:spLocks noGrp="1"/>
          </p:cNvSpPr>
          <p:nvPr>
            <p:ph type="ftr" sz="quarter" idx="11"/>
          </p:nvPr>
        </p:nvSpPr>
        <p:spPr/>
        <p:txBody>
          <a:bodyPr/>
          <a:lstStyle/>
          <a:p>
            <a:r>
              <a:rPr lang="en-US"/>
              <a:t>(</a:t>
            </a:r>
            <a:r>
              <a:rPr lang="en-US" err="1"/>
              <a:t>Zemore</a:t>
            </a:r>
            <a:r>
              <a:rPr lang="en-US"/>
              <a:t> et al., 2018)</a:t>
            </a:r>
            <a:endParaRPr lang="en-US">
              <a:solidFill>
                <a:schemeClr val="tx1"/>
              </a:solidFill>
            </a:endParaRPr>
          </a:p>
        </p:txBody>
      </p:sp>
      <p:graphicFrame>
        <p:nvGraphicFramePr>
          <p:cNvPr id="5" name="Diagram 4">
            <a:extLst>
              <a:ext uri="{FF2B5EF4-FFF2-40B4-BE49-F238E27FC236}">
                <a16:creationId xmlns:a16="http://schemas.microsoft.com/office/drawing/2014/main" id="{6823D422-829A-38DA-E4CB-11C7123A5351}"/>
              </a:ext>
            </a:extLst>
          </p:cNvPr>
          <p:cNvGraphicFramePr/>
          <p:nvPr>
            <p:extLst>
              <p:ext uri="{D42A27DB-BD31-4B8C-83A1-F6EECF244321}">
                <p14:modId xmlns:p14="http://schemas.microsoft.com/office/powerpoint/2010/main" val="3074309127"/>
              </p:ext>
            </p:extLst>
          </p:nvPr>
        </p:nvGraphicFramePr>
        <p:xfrm>
          <a:off x="688975" y="1800225"/>
          <a:ext cx="7441474" cy="40387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Graphic 5" descr="Atom with solid fill">
            <a:extLst>
              <a:ext uri="{FF2B5EF4-FFF2-40B4-BE49-F238E27FC236}">
                <a16:creationId xmlns:a16="http://schemas.microsoft.com/office/drawing/2014/main" id="{0E3DFD22-6A78-9912-CF4C-F28407C2DFD3}"/>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2994006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95C3C-78B6-ED58-51E7-4DB0EAF83B5D}"/>
              </a:ext>
            </a:extLst>
          </p:cNvPr>
          <p:cNvSpPr>
            <a:spLocks noGrp="1"/>
          </p:cNvSpPr>
          <p:nvPr>
            <p:ph type="title"/>
          </p:nvPr>
        </p:nvSpPr>
        <p:spPr/>
        <p:txBody>
          <a:bodyPr/>
          <a:lstStyle/>
          <a:p>
            <a:r>
              <a:rPr lang="en-US"/>
              <a:t>Secular Mutual Aid: Considerations for Fit</a:t>
            </a:r>
          </a:p>
        </p:txBody>
      </p:sp>
      <p:sp>
        <p:nvSpPr>
          <p:cNvPr id="3" name="Footer Placeholder 2">
            <a:extLst>
              <a:ext uri="{FF2B5EF4-FFF2-40B4-BE49-F238E27FC236}">
                <a16:creationId xmlns:a16="http://schemas.microsoft.com/office/drawing/2014/main" id="{5A359D5C-747B-4616-F095-C0F661A7CE18}"/>
              </a:ext>
            </a:extLst>
          </p:cNvPr>
          <p:cNvSpPr>
            <a:spLocks noGrp="1"/>
          </p:cNvSpPr>
          <p:nvPr>
            <p:ph type="ftr" sz="quarter" idx="11"/>
          </p:nvPr>
        </p:nvSpPr>
        <p:spPr/>
        <p:txBody>
          <a:bodyPr/>
          <a:lstStyle/>
          <a:p>
            <a:endParaRPr lang="en-US">
              <a:solidFill>
                <a:schemeClr val="tx1"/>
              </a:solidFill>
            </a:endParaRPr>
          </a:p>
        </p:txBody>
      </p:sp>
      <p:sp>
        <p:nvSpPr>
          <p:cNvPr id="4" name="Text Placeholder 3">
            <a:extLst>
              <a:ext uri="{FF2B5EF4-FFF2-40B4-BE49-F238E27FC236}">
                <a16:creationId xmlns:a16="http://schemas.microsoft.com/office/drawing/2014/main" id="{22243E0D-1855-2595-8694-12EBFDB81239}"/>
              </a:ext>
            </a:extLst>
          </p:cNvPr>
          <p:cNvSpPr>
            <a:spLocks noGrp="1"/>
          </p:cNvSpPr>
          <p:nvPr>
            <p:ph type="body" sz="quarter" idx="12"/>
          </p:nvPr>
        </p:nvSpPr>
        <p:spPr>
          <a:xfrm>
            <a:off x="838200" y="1858434"/>
            <a:ext cx="8008088" cy="3901017"/>
          </a:xfrm>
        </p:spPr>
        <p:txBody>
          <a:bodyPr>
            <a:normAutofit fontScale="92500" lnSpcReduction="10000"/>
          </a:bodyPr>
          <a:lstStyle/>
          <a:p>
            <a:pPr lvl="0"/>
            <a:r>
              <a:rPr lang="en-US"/>
              <a:t>Clients turned off by God/Higher Power language but wanting </a:t>
            </a:r>
            <a:r>
              <a:rPr lang="en-US" b="1"/>
              <a:t>peer support and practical skills</a:t>
            </a:r>
          </a:p>
          <a:p>
            <a:pPr lvl="0"/>
            <a:r>
              <a:rPr lang="en-US"/>
              <a:t>People who like </a:t>
            </a:r>
            <a:r>
              <a:rPr lang="en-US" b="1"/>
              <a:t>structured, skills‑based approaches</a:t>
            </a:r>
            <a:r>
              <a:rPr lang="en-US"/>
              <a:t> that feel similar to CBT/REBT</a:t>
            </a:r>
          </a:p>
          <a:p>
            <a:pPr lvl="0"/>
            <a:r>
              <a:rPr lang="en-US"/>
              <a:t>Clients who felt </a:t>
            </a:r>
            <a:r>
              <a:rPr lang="en-US" b="1"/>
              <a:t>judged or marginalized </a:t>
            </a:r>
            <a:r>
              <a:rPr lang="en-US"/>
              <a:t>in some 12‑step spaces but still want a group</a:t>
            </a:r>
          </a:p>
          <a:p>
            <a:r>
              <a:rPr lang="en-US"/>
              <a:t>Availability can be </a:t>
            </a:r>
            <a:r>
              <a:rPr lang="en-US" b="1"/>
              <a:t>limited locally</a:t>
            </a:r>
            <a:r>
              <a:rPr lang="en-US"/>
              <a:t>; online meetings and forums often expand access</a:t>
            </a:r>
          </a:p>
          <a:p>
            <a:endParaRPr lang="en-US"/>
          </a:p>
        </p:txBody>
      </p:sp>
      <p:pic>
        <p:nvPicPr>
          <p:cNvPr id="6" name="Graphic 5" descr="Puzzle pieces with solid fill">
            <a:extLst>
              <a:ext uri="{FF2B5EF4-FFF2-40B4-BE49-F238E27FC236}">
                <a16:creationId xmlns:a16="http://schemas.microsoft.com/office/drawing/2014/main" id="{9D67E6D7-DEF1-EBBF-998E-0EB4872C41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52614" y="2477585"/>
            <a:ext cx="2597520" cy="2597520"/>
          </a:xfrm>
          <a:prstGeom prst="rect">
            <a:avLst/>
          </a:prstGeom>
        </p:spPr>
      </p:pic>
    </p:spTree>
    <p:extLst>
      <p:ext uri="{BB962C8B-B14F-4D97-AF65-F5344CB8AC3E}">
        <p14:creationId xmlns:p14="http://schemas.microsoft.com/office/powerpoint/2010/main" val="1432725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590A6-430F-67EF-83C4-873ED11D04C7}"/>
              </a:ext>
            </a:extLst>
          </p:cNvPr>
          <p:cNvSpPr>
            <a:spLocks noGrp="1"/>
          </p:cNvSpPr>
          <p:nvPr>
            <p:ph type="title"/>
          </p:nvPr>
        </p:nvSpPr>
        <p:spPr/>
        <p:txBody>
          <a:bodyPr/>
          <a:lstStyle/>
          <a:p>
            <a:r>
              <a:rPr lang="en-US"/>
              <a:t>Faith Based Recovery Research</a:t>
            </a:r>
          </a:p>
        </p:txBody>
      </p:sp>
      <p:sp>
        <p:nvSpPr>
          <p:cNvPr id="3" name="Footer Placeholder 2">
            <a:extLst>
              <a:ext uri="{FF2B5EF4-FFF2-40B4-BE49-F238E27FC236}">
                <a16:creationId xmlns:a16="http://schemas.microsoft.com/office/drawing/2014/main" id="{8CC6EF57-64AB-0518-8A97-512197180E4C}"/>
              </a:ext>
            </a:extLst>
          </p:cNvPr>
          <p:cNvSpPr>
            <a:spLocks noGrp="1"/>
          </p:cNvSpPr>
          <p:nvPr>
            <p:ph type="ftr" sz="quarter" idx="11"/>
          </p:nvPr>
        </p:nvSpPr>
        <p:spPr/>
        <p:txBody>
          <a:bodyPr/>
          <a:lstStyle/>
          <a:p>
            <a:r>
              <a:rPr lang="en-US"/>
              <a:t>(</a:t>
            </a:r>
            <a:r>
              <a:rPr lang="en-US" baseline="30000"/>
              <a:t>1</a:t>
            </a:r>
            <a:r>
              <a:rPr lang="en-US"/>
              <a:t>Koenig, 2015; </a:t>
            </a:r>
            <a:r>
              <a:rPr lang="en-US" baseline="30000"/>
              <a:t>2</a:t>
            </a:r>
            <a:r>
              <a:rPr lang="en-US"/>
              <a:t>Hai et al., 2019; </a:t>
            </a:r>
            <a:r>
              <a:rPr lang="en-US" baseline="30000"/>
              <a:t>3</a:t>
            </a:r>
            <a:r>
              <a:rPr lang="en-US"/>
              <a:t>Gannon &amp; Warnock, 2025)</a:t>
            </a:r>
          </a:p>
        </p:txBody>
      </p:sp>
      <p:sp>
        <p:nvSpPr>
          <p:cNvPr id="4" name="Text Placeholder 3">
            <a:extLst>
              <a:ext uri="{FF2B5EF4-FFF2-40B4-BE49-F238E27FC236}">
                <a16:creationId xmlns:a16="http://schemas.microsoft.com/office/drawing/2014/main" id="{94D33661-36DE-168A-3F45-23020218D06A}"/>
              </a:ext>
            </a:extLst>
          </p:cNvPr>
          <p:cNvSpPr>
            <a:spLocks noGrp="1"/>
          </p:cNvSpPr>
          <p:nvPr>
            <p:ph type="body" sz="quarter" idx="12"/>
          </p:nvPr>
        </p:nvSpPr>
        <p:spPr>
          <a:xfrm>
            <a:off x="838200" y="1858434"/>
            <a:ext cx="8114414" cy="3901017"/>
          </a:xfrm>
        </p:spPr>
        <p:txBody>
          <a:bodyPr>
            <a:normAutofit/>
          </a:bodyPr>
          <a:lstStyle/>
          <a:p>
            <a:pPr lvl="0"/>
            <a:r>
              <a:rPr lang="en-US" b="1"/>
              <a:t>Lower risk of harmful substance use</a:t>
            </a:r>
            <a:r>
              <a:rPr lang="en-US"/>
              <a:t> and better recovery outcomes¹ </a:t>
            </a:r>
          </a:p>
          <a:p>
            <a:pPr lvl="0"/>
            <a:r>
              <a:rPr lang="en-US"/>
              <a:t>May </a:t>
            </a:r>
            <a:r>
              <a:rPr lang="en-US" b="1"/>
              <a:t>reduce substance use</a:t>
            </a:r>
            <a:r>
              <a:rPr lang="en-US"/>
              <a:t>, particularly in 12-step approaches² </a:t>
            </a:r>
          </a:p>
          <a:p>
            <a:pPr lvl="0"/>
            <a:r>
              <a:rPr lang="en-US"/>
              <a:t>Faith-affiliated programs may create </a:t>
            </a:r>
            <a:r>
              <a:rPr lang="en-US" b="1"/>
              <a:t>MOUD access barriers</a:t>
            </a:r>
            <a:r>
              <a:rPr lang="en-US"/>
              <a:t>³</a:t>
            </a:r>
          </a:p>
          <a:p>
            <a:endParaRPr lang="en-US"/>
          </a:p>
        </p:txBody>
      </p:sp>
      <p:pic>
        <p:nvPicPr>
          <p:cNvPr id="6" name="Graphic 5" descr="Magnifying glass with solid fill">
            <a:extLst>
              <a:ext uri="{FF2B5EF4-FFF2-40B4-BE49-F238E27FC236}">
                <a16:creationId xmlns:a16="http://schemas.microsoft.com/office/drawing/2014/main" id="{4FE3973A-5FA9-4477-7901-F4068CE7775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3166597363"/>
      </p:ext>
    </p:extLst>
  </p:cSld>
  <p:clrMapOvr>
    <a:masterClrMapping/>
  </p:clrMapOvr>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BB14-EB55-25C2-F6E9-B09A596041A0}"/>
              </a:ext>
            </a:extLst>
          </p:cNvPr>
          <p:cNvSpPr>
            <a:spLocks noGrp="1"/>
          </p:cNvSpPr>
          <p:nvPr>
            <p:ph type="title"/>
          </p:nvPr>
        </p:nvSpPr>
        <p:spPr/>
        <p:txBody>
          <a:bodyPr/>
          <a:lstStyle/>
          <a:p>
            <a:r>
              <a:rPr lang="en-US"/>
              <a:t>Faith Based Recovery: Core Elements</a:t>
            </a:r>
          </a:p>
        </p:txBody>
      </p:sp>
      <p:sp>
        <p:nvSpPr>
          <p:cNvPr id="3" name="Footer Placeholder 2">
            <a:extLst>
              <a:ext uri="{FF2B5EF4-FFF2-40B4-BE49-F238E27FC236}">
                <a16:creationId xmlns:a16="http://schemas.microsoft.com/office/drawing/2014/main" id="{19519650-5A5D-5655-1D9C-FB831E39895E}"/>
              </a:ext>
            </a:extLst>
          </p:cNvPr>
          <p:cNvSpPr>
            <a:spLocks noGrp="1"/>
          </p:cNvSpPr>
          <p:nvPr>
            <p:ph type="ftr" sz="quarter" idx="11"/>
          </p:nvPr>
        </p:nvSpPr>
        <p:spPr/>
        <p:txBody>
          <a:bodyPr/>
          <a:lstStyle/>
          <a:p>
            <a:endParaRPr lang="en-US">
              <a:solidFill>
                <a:schemeClr val="tx1"/>
              </a:solidFill>
            </a:endParaRPr>
          </a:p>
        </p:txBody>
      </p:sp>
      <p:graphicFrame>
        <p:nvGraphicFramePr>
          <p:cNvPr id="6" name="Diagram 5">
            <a:extLst>
              <a:ext uri="{FF2B5EF4-FFF2-40B4-BE49-F238E27FC236}">
                <a16:creationId xmlns:a16="http://schemas.microsoft.com/office/drawing/2014/main" id="{97321792-7123-CA8D-13B7-026BAA2E41AE}"/>
              </a:ext>
            </a:extLst>
          </p:cNvPr>
          <p:cNvGraphicFramePr/>
          <p:nvPr>
            <p:extLst>
              <p:ext uri="{D42A27DB-BD31-4B8C-83A1-F6EECF244321}">
                <p14:modId xmlns:p14="http://schemas.microsoft.com/office/powerpoint/2010/main" val="349616917"/>
              </p:ext>
            </p:extLst>
          </p:nvPr>
        </p:nvGraphicFramePr>
        <p:xfrm>
          <a:off x="838199" y="1882934"/>
          <a:ext cx="6292333" cy="39293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Atom with solid fill">
            <a:extLst>
              <a:ext uri="{FF2B5EF4-FFF2-40B4-BE49-F238E27FC236}">
                <a16:creationId xmlns:a16="http://schemas.microsoft.com/office/drawing/2014/main" id="{2112C592-67F6-1A46-ACA0-BCFEFA837889}"/>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18199998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2B5B2-5919-2C5B-6F92-61DA41BC349B}"/>
              </a:ext>
            </a:extLst>
          </p:cNvPr>
          <p:cNvSpPr>
            <a:spLocks noGrp="1"/>
          </p:cNvSpPr>
          <p:nvPr>
            <p:ph type="title"/>
          </p:nvPr>
        </p:nvSpPr>
        <p:spPr/>
        <p:txBody>
          <a:bodyPr/>
          <a:lstStyle/>
          <a:p>
            <a:r>
              <a:rPr lang="en-US"/>
              <a:t>Faith Based Recovery: Considerations for Fit</a:t>
            </a:r>
          </a:p>
        </p:txBody>
      </p:sp>
      <p:sp>
        <p:nvSpPr>
          <p:cNvPr id="3" name="Footer Placeholder 2">
            <a:extLst>
              <a:ext uri="{FF2B5EF4-FFF2-40B4-BE49-F238E27FC236}">
                <a16:creationId xmlns:a16="http://schemas.microsoft.com/office/drawing/2014/main" id="{D2354551-6308-DE56-0904-8F2566DBD39D}"/>
              </a:ext>
            </a:extLst>
          </p:cNvPr>
          <p:cNvSpPr>
            <a:spLocks noGrp="1"/>
          </p:cNvSpPr>
          <p:nvPr>
            <p:ph type="ftr" sz="quarter" idx="11"/>
          </p:nvPr>
        </p:nvSpPr>
        <p:spPr/>
        <p:txBody>
          <a:bodyPr/>
          <a:lstStyle/>
          <a:p>
            <a:endParaRPr lang="en-US">
              <a:solidFill>
                <a:schemeClr val="tx1"/>
              </a:solidFill>
            </a:endParaRPr>
          </a:p>
        </p:txBody>
      </p:sp>
      <p:sp>
        <p:nvSpPr>
          <p:cNvPr id="4" name="Text Placeholder 3">
            <a:extLst>
              <a:ext uri="{FF2B5EF4-FFF2-40B4-BE49-F238E27FC236}">
                <a16:creationId xmlns:a16="http://schemas.microsoft.com/office/drawing/2014/main" id="{A0126EE0-0645-1F06-C130-03CF9A7F5A02}"/>
              </a:ext>
            </a:extLst>
          </p:cNvPr>
          <p:cNvSpPr>
            <a:spLocks noGrp="1"/>
          </p:cNvSpPr>
          <p:nvPr>
            <p:ph type="body" sz="quarter" idx="12"/>
          </p:nvPr>
        </p:nvSpPr>
        <p:spPr>
          <a:xfrm>
            <a:off x="838200" y="1858434"/>
            <a:ext cx="8008088" cy="3901017"/>
          </a:xfrm>
        </p:spPr>
        <p:txBody>
          <a:bodyPr>
            <a:normAutofit fontScale="85000" lnSpcReduction="10000"/>
          </a:bodyPr>
          <a:lstStyle/>
          <a:p>
            <a:pPr lvl="0"/>
            <a:r>
              <a:rPr lang="en-US"/>
              <a:t>May fit people who want recovery support </a:t>
            </a:r>
            <a:r>
              <a:rPr lang="en-US" b="1"/>
              <a:t>connected to their faith and values</a:t>
            </a:r>
            <a:r>
              <a:rPr lang="en-US"/>
              <a:t> </a:t>
            </a:r>
          </a:p>
          <a:p>
            <a:pPr lvl="0"/>
            <a:r>
              <a:rPr lang="en-US"/>
              <a:t>Can offer </a:t>
            </a:r>
            <a:r>
              <a:rPr lang="en-US" b="1"/>
              <a:t>spiritual connection, accountability, and a strong sense of community</a:t>
            </a:r>
            <a:r>
              <a:rPr lang="en-US"/>
              <a:t> </a:t>
            </a:r>
          </a:p>
          <a:p>
            <a:pPr lvl="0"/>
            <a:r>
              <a:rPr lang="en-US"/>
              <a:t>May be challenging for people with </a:t>
            </a:r>
            <a:r>
              <a:rPr lang="en-US" b="1"/>
              <a:t>religious trauma or who do not feel affirmed </a:t>
            </a:r>
            <a:r>
              <a:rPr lang="en-US"/>
              <a:t>within a particular faith community </a:t>
            </a:r>
          </a:p>
          <a:p>
            <a:pPr lvl="0"/>
            <a:r>
              <a:rPr lang="en-US" b="1"/>
              <a:t>MOUD acceptance and inclusivity can vary</a:t>
            </a:r>
            <a:r>
              <a:rPr lang="en-US"/>
              <a:t>, so it’s important to find a program that supports the person’s identity, values, and treatment choices </a:t>
            </a:r>
          </a:p>
          <a:p>
            <a:endParaRPr lang="en-US"/>
          </a:p>
        </p:txBody>
      </p:sp>
      <p:pic>
        <p:nvPicPr>
          <p:cNvPr id="6" name="Graphic 5" descr="Puzzle pieces with solid fill">
            <a:extLst>
              <a:ext uri="{FF2B5EF4-FFF2-40B4-BE49-F238E27FC236}">
                <a16:creationId xmlns:a16="http://schemas.microsoft.com/office/drawing/2014/main" id="{F934E029-02B6-5011-70D8-90E0DB8EC7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52614" y="2477585"/>
            <a:ext cx="2597520" cy="2597520"/>
          </a:xfrm>
          <a:prstGeom prst="rect">
            <a:avLst/>
          </a:prstGeom>
        </p:spPr>
      </p:pic>
    </p:spTree>
    <p:extLst>
      <p:ext uri="{BB962C8B-B14F-4D97-AF65-F5344CB8AC3E}">
        <p14:creationId xmlns:p14="http://schemas.microsoft.com/office/powerpoint/2010/main" val="32668014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AD3A4-24A7-460A-91B7-4A7AE2A4FAA9}"/>
              </a:ext>
            </a:extLst>
          </p:cNvPr>
          <p:cNvSpPr>
            <a:spLocks noGrp="1"/>
          </p:cNvSpPr>
          <p:nvPr>
            <p:ph type="title"/>
          </p:nvPr>
        </p:nvSpPr>
        <p:spPr/>
        <p:txBody>
          <a:bodyPr/>
          <a:lstStyle/>
          <a:p>
            <a:r>
              <a:rPr lang="en-US"/>
              <a:t>Clinical Recovery Research</a:t>
            </a:r>
          </a:p>
        </p:txBody>
      </p:sp>
      <p:sp>
        <p:nvSpPr>
          <p:cNvPr id="3" name="Footer Placeholder 2">
            <a:extLst>
              <a:ext uri="{FF2B5EF4-FFF2-40B4-BE49-F238E27FC236}">
                <a16:creationId xmlns:a16="http://schemas.microsoft.com/office/drawing/2014/main" id="{B444DBE7-39DC-87A6-5D21-4032E5F3B4C4}"/>
              </a:ext>
            </a:extLst>
          </p:cNvPr>
          <p:cNvSpPr>
            <a:spLocks noGrp="1"/>
          </p:cNvSpPr>
          <p:nvPr>
            <p:ph type="ftr" sz="quarter" idx="11"/>
          </p:nvPr>
        </p:nvSpPr>
        <p:spPr/>
        <p:txBody>
          <a:bodyPr/>
          <a:lstStyle/>
          <a:p>
            <a:r>
              <a:rPr lang="en-US"/>
              <a:t>(</a:t>
            </a:r>
            <a:r>
              <a:rPr lang="en-US" baseline="30000"/>
              <a:t>1</a:t>
            </a:r>
            <a:r>
              <a:rPr lang="en-US"/>
              <a:t>Prendergast et al., 2002; </a:t>
            </a:r>
            <a:r>
              <a:rPr lang="en-US" baseline="30000"/>
              <a:t>2</a:t>
            </a:r>
            <a:r>
              <a:rPr lang="en-US"/>
              <a:t>McHugh et al., 2010)</a:t>
            </a:r>
          </a:p>
        </p:txBody>
      </p:sp>
      <p:sp>
        <p:nvSpPr>
          <p:cNvPr id="4" name="Text Placeholder 3">
            <a:extLst>
              <a:ext uri="{FF2B5EF4-FFF2-40B4-BE49-F238E27FC236}">
                <a16:creationId xmlns:a16="http://schemas.microsoft.com/office/drawing/2014/main" id="{07E9F5E7-E665-1BED-1F77-DC41EE5B70FA}"/>
              </a:ext>
            </a:extLst>
          </p:cNvPr>
          <p:cNvSpPr>
            <a:spLocks noGrp="1"/>
          </p:cNvSpPr>
          <p:nvPr>
            <p:ph type="body" sz="quarter" idx="12"/>
          </p:nvPr>
        </p:nvSpPr>
        <p:spPr>
          <a:xfrm>
            <a:off x="838200" y="1858434"/>
            <a:ext cx="8114414" cy="3901017"/>
          </a:xfrm>
        </p:spPr>
        <p:txBody>
          <a:bodyPr>
            <a:normAutofit/>
          </a:bodyPr>
          <a:lstStyle/>
          <a:p>
            <a:pPr lvl="0"/>
            <a:r>
              <a:rPr lang="en-US" b="1"/>
              <a:t>Reduced substance use and criminal activity</a:t>
            </a:r>
            <a:r>
              <a:rPr lang="en-US"/>
              <a:t>¹ </a:t>
            </a:r>
          </a:p>
          <a:p>
            <a:pPr lvl="0"/>
            <a:r>
              <a:rPr lang="en-US"/>
              <a:t>Effective for </a:t>
            </a:r>
            <a:r>
              <a:rPr lang="en-US" b="1"/>
              <a:t>alcohol and drug use disorders</a:t>
            </a:r>
            <a:r>
              <a:rPr lang="en-US"/>
              <a:t>² </a:t>
            </a:r>
          </a:p>
          <a:p>
            <a:pPr lvl="0"/>
            <a:r>
              <a:rPr lang="en-US" b="1"/>
              <a:t>Benefits can continue after treatment</a:t>
            </a:r>
            <a:r>
              <a:rPr lang="en-US"/>
              <a:t>² </a:t>
            </a:r>
          </a:p>
          <a:p>
            <a:pPr lvl="0"/>
            <a:r>
              <a:rPr lang="en-US"/>
              <a:t>Can combine </a:t>
            </a:r>
            <a:r>
              <a:rPr lang="en-US" b="1"/>
              <a:t>multiple evidence-based approaches</a:t>
            </a:r>
            <a:r>
              <a:rPr lang="en-US"/>
              <a:t>²</a:t>
            </a:r>
          </a:p>
          <a:p>
            <a:pPr lvl="0"/>
            <a:r>
              <a:rPr lang="en-US"/>
              <a:t>Formal treatment may be </a:t>
            </a:r>
            <a:r>
              <a:rPr lang="en-US" b="1"/>
              <a:t>one phase </a:t>
            </a:r>
            <a:r>
              <a:rPr lang="en-US"/>
              <a:t>of a longer recovery journey¹</a:t>
            </a:r>
          </a:p>
          <a:p>
            <a:pPr marL="0" indent="0">
              <a:buNone/>
            </a:pPr>
            <a:endParaRPr lang="en-US"/>
          </a:p>
        </p:txBody>
      </p:sp>
      <p:pic>
        <p:nvPicPr>
          <p:cNvPr id="6" name="Graphic 5" descr="Magnifying glass with solid fill">
            <a:extLst>
              <a:ext uri="{FF2B5EF4-FFF2-40B4-BE49-F238E27FC236}">
                <a16:creationId xmlns:a16="http://schemas.microsoft.com/office/drawing/2014/main" id="{3057ECC6-E372-54B2-BAF4-7FE9B60149D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1677789724"/>
      </p:ext>
    </p:extLst>
  </p:cSld>
  <p:clrMapOvr>
    <a:masterClrMapping/>
  </p:clrMapOvr>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8311D-E5B9-774F-3FA7-723D2AD99AFA}"/>
              </a:ext>
            </a:extLst>
          </p:cNvPr>
          <p:cNvSpPr>
            <a:spLocks noGrp="1"/>
          </p:cNvSpPr>
          <p:nvPr>
            <p:ph type="title"/>
          </p:nvPr>
        </p:nvSpPr>
        <p:spPr/>
        <p:txBody>
          <a:bodyPr/>
          <a:lstStyle/>
          <a:p>
            <a:r>
              <a:rPr lang="en-US"/>
              <a:t>Clinical Recovery: Core Elements</a:t>
            </a:r>
          </a:p>
        </p:txBody>
      </p:sp>
      <p:sp>
        <p:nvSpPr>
          <p:cNvPr id="3" name="Footer Placeholder 2">
            <a:extLst>
              <a:ext uri="{FF2B5EF4-FFF2-40B4-BE49-F238E27FC236}">
                <a16:creationId xmlns:a16="http://schemas.microsoft.com/office/drawing/2014/main" id="{841A4B0F-C4E0-643E-3CC2-8097EECF3EEB}"/>
              </a:ext>
            </a:extLst>
          </p:cNvPr>
          <p:cNvSpPr>
            <a:spLocks noGrp="1"/>
          </p:cNvSpPr>
          <p:nvPr>
            <p:ph type="ftr" sz="quarter" idx="11"/>
          </p:nvPr>
        </p:nvSpPr>
        <p:spPr/>
        <p:txBody>
          <a:bodyPr/>
          <a:lstStyle/>
          <a:p>
            <a:r>
              <a:rPr lang="en-US"/>
              <a:t>(ASAM, 2023)</a:t>
            </a:r>
            <a:endParaRPr lang="en-US">
              <a:solidFill>
                <a:schemeClr val="tx1"/>
              </a:solidFill>
            </a:endParaRPr>
          </a:p>
        </p:txBody>
      </p:sp>
      <p:graphicFrame>
        <p:nvGraphicFramePr>
          <p:cNvPr id="6" name="Diagram 5">
            <a:extLst>
              <a:ext uri="{FF2B5EF4-FFF2-40B4-BE49-F238E27FC236}">
                <a16:creationId xmlns:a16="http://schemas.microsoft.com/office/drawing/2014/main" id="{25B8ABDA-250C-8D18-E2C3-E6294B0FD659}"/>
              </a:ext>
            </a:extLst>
          </p:cNvPr>
          <p:cNvGraphicFramePr/>
          <p:nvPr>
            <p:extLst>
              <p:ext uri="{D42A27DB-BD31-4B8C-83A1-F6EECF244321}">
                <p14:modId xmlns:p14="http://schemas.microsoft.com/office/powerpoint/2010/main" val="2656187994"/>
              </p:ext>
            </p:extLst>
          </p:nvPr>
        </p:nvGraphicFramePr>
        <p:xfrm>
          <a:off x="641866" y="1801565"/>
          <a:ext cx="8204422" cy="4092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Atom with solid fill">
            <a:extLst>
              <a:ext uri="{FF2B5EF4-FFF2-40B4-BE49-F238E27FC236}">
                <a16:creationId xmlns:a16="http://schemas.microsoft.com/office/drawing/2014/main" id="{B17E91A7-EA45-04B0-6EA5-F990B96EDD1D}"/>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3719702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A8C57-C7B6-454B-E15D-E260679375CE}"/>
              </a:ext>
            </a:extLst>
          </p:cNvPr>
          <p:cNvSpPr>
            <a:spLocks noGrp="1"/>
          </p:cNvSpPr>
          <p:nvPr>
            <p:ph type="title"/>
          </p:nvPr>
        </p:nvSpPr>
        <p:spPr/>
        <p:txBody>
          <a:bodyPr/>
          <a:lstStyle/>
          <a:p>
            <a:r>
              <a:rPr lang="en-US"/>
              <a:t>Clinical Recovery: Considerations for Fit</a:t>
            </a:r>
          </a:p>
        </p:txBody>
      </p:sp>
      <p:sp>
        <p:nvSpPr>
          <p:cNvPr id="3" name="Footer Placeholder 2">
            <a:extLst>
              <a:ext uri="{FF2B5EF4-FFF2-40B4-BE49-F238E27FC236}">
                <a16:creationId xmlns:a16="http://schemas.microsoft.com/office/drawing/2014/main" id="{A2E6D279-C5B9-FD7B-96E0-1CB11AE106E3}"/>
              </a:ext>
            </a:extLst>
          </p:cNvPr>
          <p:cNvSpPr>
            <a:spLocks noGrp="1"/>
          </p:cNvSpPr>
          <p:nvPr>
            <p:ph type="ftr" sz="quarter" idx="11"/>
          </p:nvPr>
        </p:nvSpPr>
        <p:spPr/>
        <p:txBody>
          <a:bodyPr/>
          <a:lstStyle/>
          <a:p>
            <a:endParaRPr lang="en-US">
              <a:solidFill>
                <a:schemeClr val="tx1"/>
              </a:solidFill>
            </a:endParaRPr>
          </a:p>
        </p:txBody>
      </p:sp>
      <p:sp>
        <p:nvSpPr>
          <p:cNvPr id="4" name="Text Placeholder 3">
            <a:extLst>
              <a:ext uri="{FF2B5EF4-FFF2-40B4-BE49-F238E27FC236}">
                <a16:creationId xmlns:a16="http://schemas.microsoft.com/office/drawing/2014/main" id="{11C7E655-BF72-D226-F866-9250F812DDD0}"/>
              </a:ext>
            </a:extLst>
          </p:cNvPr>
          <p:cNvSpPr>
            <a:spLocks noGrp="1"/>
          </p:cNvSpPr>
          <p:nvPr>
            <p:ph type="body" sz="quarter" idx="12"/>
          </p:nvPr>
        </p:nvSpPr>
        <p:spPr>
          <a:xfrm>
            <a:off x="838200" y="1858434"/>
            <a:ext cx="8008088" cy="3901017"/>
          </a:xfrm>
        </p:spPr>
        <p:txBody>
          <a:bodyPr>
            <a:normAutofit fontScale="85000" lnSpcReduction="20000"/>
          </a:bodyPr>
          <a:lstStyle/>
          <a:p>
            <a:pPr lvl="0"/>
            <a:r>
              <a:rPr lang="en-US"/>
              <a:t>May be especially important for people with </a:t>
            </a:r>
            <a:r>
              <a:rPr lang="en-US" b="1"/>
              <a:t>higher clinical severity, co-occurring conditions, or significant safety risks</a:t>
            </a:r>
            <a:r>
              <a:rPr lang="en-US"/>
              <a:t> </a:t>
            </a:r>
          </a:p>
          <a:p>
            <a:pPr lvl="0"/>
            <a:r>
              <a:rPr lang="en-US"/>
              <a:t>Can provide </a:t>
            </a:r>
            <a:r>
              <a:rPr lang="en-US" b="1"/>
              <a:t>structure, monitoring, and coordinated support</a:t>
            </a:r>
            <a:r>
              <a:rPr lang="en-US"/>
              <a:t> during complex life circumstances </a:t>
            </a:r>
          </a:p>
          <a:p>
            <a:pPr lvl="0"/>
            <a:r>
              <a:rPr lang="en-US"/>
              <a:t>Treatment intensity should be </a:t>
            </a:r>
            <a:r>
              <a:rPr lang="en-US" b="1"/>
              <a:t>matched to the person’s individual needs—</a:t>
            </a:r>
            <a:r>
              <a:rPr lang="en-US"/>
              <a:t>not automatically default </a:t>
            </a:r>
            <a:r>
              <a:rPr lang="en-US" b="1"/>
              <a:t>to a higher level of care</a:t>
            </a:r>
            <a:r>
              <a:rPr lang="en-US"/>
              <a:t> </a:t>
            </a:r>
          </a:p>
          <a:p>
            <a:pPr lvl="0"/>
            <a:r>
              <a:rPr lang="en-US" b="1"/>
              <a:t>Access barriers</a:t>
            </a:r>
            <a:r>
              <a:rPr lang="en-US"/>
              <a:t> such as insurance, transportation, location, and availability can affect what treatment options are realistic</a:t>
            </a:r>
          </a:p>
          <a:p>
            <a:endParaRPr lang="en-US"/>
          </a:p>
        </p:txBody>
      </p:sp>
      <p:pic>
        <p:nvPicPr>
          <p:cNvPr id="6" name="Graphic 5" descr="Puzzle pieces with solid fill">
            <a:extLst>
              <a:ext uri="{FF2B5EF4-FFF2-40B4-BE49-F238E27FC236}">
                <a16:creationId xmlns:a16="http://schemas.microsoft.com/office/drawing/2014/main" id="{90ACB984-027C-E06C-5105-751650310ED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52614" y="2477585"/>
            <a:ext cx="2597520" cy="2597520"/>
          </a:xfrm>
          <a:prstGeom prst="rect">
            <a:avLst/>
          </a:prstGeom>
        </p:spPr>
      </p:pic>
    </p:spTree>
    <p:extLst>
      <p:ext uri="{BB962C8B-B14F-4D97-AF65-F5344CB8AC3E}">
        <p14:creationId xmlns:p14="http://schemas.microsoft.com/office/powerpoint/2010/main" val="21287186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6984A-A555-3283-678A-5C82CB78237E}"/>
              </a:ext>
            </a:extLst>
          </p:cNvPr>
          <p:cNvSpPr>
            <a:spLocks noGrp="1"/>
          </p:cNvSpPr>
          <p:nvPr>
            <p:ph type="title"/>
          </p:nvPr>
        </p:nvSpPr>
        <p:spPr/>
        <p:txBody>
          <a:bodyPr/>
          <a:lstStyle/>
          <a:p>
            <a:r>
              <a:rPr lang="en-US"/>
              <a:t>Medication Assisted Recovery (MAR) Research</a:t>
            </a:r>
          </a:p>
        </p:txBody>
      </p:sp>
      <p:sp>
        <p:nvSpPr>
          <p:cNvPr id="3" name="Footer Placeholder 2">
            <a:extLst>
              <a:ext uri="{FF2B5EF4-FFF2-40B4-BE49-F238E27FC236}">
                <a16:creationId xmlns:a16="http://schemas.microsoft.com/office/drawing/2014/main" id="{FC43A7C6-2CDB-7782-D0F5-B227A57E56BC}"/>
              </a:ext>
            </a:extLst>
          </p:cNvPr>
          <p:cNvSpPr>
            <a:spLocks noGrp="1"/>
          </p:cNvSpPr>
          <p:nvPr>
            <p:ph type="ftr" sz="quarter" idx="11"/>
          </p:nvPr>
        </p:nvSpPr>
        <p:spPr/>
        <p:txBody>
          <a:bodyPr/>
          <a:lstStyle/>
          <a:p>
            <a:r>
              <a:rPr lang="en-US"/>
              <a:t>(</a:t>
            </a:r>
            <a:r>
              <a:rPr lang="en-US" baseline="30000"/>
              <a:t>1</a:t>
            </a:r>
            <a:r>
              <a:rPr lang="en-US"/>
              <a:t>Larochelle et al., 2018; </a:t>
            </a:r>
            <a:r>
              <a:rPr lang="en-US" baseline="30000"/>
              <a:t>2</a:t>
            </a:r>
            <a:r>
              <a:rPr lang="en-US"/>
              <a:t>Friedmann et al., 2025)</a:t>
            </a:r>
            <a:endParaRPr lang="en-US">
              <a:solidFill>
                <a:schemeClr val="tx1"/>
              </a:solidFill>
            </a:endParaRPr>
          </a:p>
        </p:txBody>
      </p:sp>
      <p:sp>
        <p:nvSpPr>
          <p:cNvPr id="4" name="Text Placeholder 3">
            <a:extLst>
              <a:ext uri="{FF2B5EF4-FFF2-40B4-BE49-F238E27FC236}">
                <a16:creationId xmlns:a16="http://schemas.microsoft.com/office/drawing/2014/main" id="{891124D8-D89D-56A5-5677-A9ECAA2F1DA1}"/>
              </a:ext>
            </a:extLst>
          </p:cNvPr>
          <p:cNvSpPr>
            <a:spLocks noGrp="1"/>
          </p:cNvSpPr>
          <p:nvPr>
            <p:ph type="body" sz="quarter" idx="12"/>
          </p:nvPr>
        </p:nvSpPr>
        <p:spPr>
          <a:xfrm>
            <a:off x="838200" y="1858434"/>
            <a:ext cx="8114414" cy="3901017"/>
          </a:xfrm>
        </p:spPr>
        <p:txBody>
          <a:bodyPr>
            <a:normAutofit/>
          </a:bodyPr>
          <a:lstStyle/>
          <a:p>
            <a:pPr lvl="0"/>
            <a:r>
              <a:rPr lang="en-US"/>
              <a:t>Lower</a:t>
            </a:r>
            <a:r>
              <a:rPr lang="en-US" b="1"/>
              <a:t> mortality </a:t>
            </a:r>
            <a:r>
              <a:rPr lang="en-US"/>
              <a:t>and </a:t>
            </a:r>
            <a:r>
              <a:rPr lang="en-US" b="1"/>
              <a:t>overdose </a:t>
            </a:r>
            <a:r>
              <a:rPr lang="en-US"/>
              <a:t>risk¹ </a:t>
            </a:r>
          </a:p>
          <a:p>
            <a:pPr lvl="0"/>
            <a:r>
              <a:rPr lang="en-US"/>
              <a:t>Improved treatment </a:t>
            </a:r>
            <a:r>
              <a:rPr lang="en-US" b="1"/>
              <a:t>retention</a:t>
            </a:r>
            <a:r>
              <a:rPr lang="en-US"/>
              <a:t>¹˒² </a:t>
            </a:r>
          </a:p>
          <a:p>
            <a:pPr lvl="0"/>
            <a:r>
              <a:rPr lang="en-US"/>
              <a:t>Better </a:t>
            </a:r>
            <a:r>
              <a:rPr lang="en-US" b="1"/>
              <a:t>post-release </a:t>
            </a:r>
            <a:r>
              <a:rPr lang="en-US"/>
              <a:t>outcomes² </a:t>
            </a:r>
          </a:p>
          <a:p>
            <a:pPr lvl="0"/>
            <a:r>
              <a:rPr lang="en-US"/>
              <a:t>Can support </a:t>
            </a:r>
            <a:r>
              <a:rPr lang="en-US" b="1"/>
              <a:t>long-term recovery</a:t>
            </a:r>
            <a:r>
              <a:rPr lang="en-US"/>
              <a:t>¹</a:t>
            </a:r>
          </a:p>
          <a:p>
            <a:endParaRPr lang="en-US"/>
          </a:p>
        </p:txBody>
      </p:sp>
      <p:pic>
        <p:nvPicPr>
          <p:cNvPr id="6" name="Graphic 5" descr="Magnifying glass with solid fill">
            <a:extLst>
              <a:ext uri="{FF2B5EF4-FFF2-40B4-BE49-F238E27FC236}">
                <a16:creationId xmlns:a16="http://schemas.microsoft.com/office/drawing/2014/main" id="{0688C073-5063-0F1D-910D-C238CAB71CB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38436592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77468-68C6-17DF-18B4-5F56D2648B72}"/>
              </a:ext>
            </a:extLst>
          </p:cNvPr>
          <p:cNvSpPr>
            <a:spLocks noGrp="1"/>
          </p:cNvSpPr>
          <p:nvPr>
            <p:ph type="title"/>
          </p:nvPr>
        </p:nvSpPr>
        <p:spPr/>
        <p:txBody>
          <a:bodyPr/>
          <a:lstStyle/>
          <a:p>
            <a:r>
              <a:rPr lang="en-US"/>
              <a:t>MAR: Core Elements</a:t>
            </a:r>
          </a:p>
        </p:txBody>
      </p:sp>
      <p:sp>
        <p:nvSpPr>
          <p:cNvPr id="3" name="Footer Placeholder 2">
            <a:extLst>
              <a:ext uri="{FF2B5EF4-FFF2-40B4-BE49-F238E27FC236}">
                <a16:creationId xmlns:a16="http://schemas.microsoft.com/office/drawing/2014/main" id="{CCA189BA-4C3B-1FA2-7A1C-A1CA3E480F83}"/>
              </a:ext>
            </a:extLst>
          </p:cNvPr>
          <p:cNvSpPr>
            <a:spLocks noGrp="1"/>
          </p:cNvSpPr>
          <p:nvPr>
            <p:ph type="ftr" sz="quarter" idx="11"/>
          </p:nvPr>
        </p:nvSpPr>
        <p:spPr/>
        <p:txBody>
          <a:bodyPr/>
          <a:lstStyle/>
          <a:p>
            <a:r>
              <a:rPr lang="en-US"/>
              <a:t>(SAMHSA, 2021)</a:t>
            </a:r>
            <a:endParaRPr lang="en-US">
              <a:solidFill>
                <a:schemeClr val="tx1"/>
              </a:solidFill>
            </a:endParaRPr>
          </a:p>
        </p:txBody>
      </p:sp>
      <p:graphicFrame>
        <p:nvGraphicFramePr>
          <p:cNvPr id="6" name="Diagram 5">
            <a:extLst>
              <a:ext uri="{FF2B5EF4-FFF2-40B4-BE49-F238E27FC236}">
                <a16:creationId xmlns:a16="http://schemas.microsoft.com/office/drawing/2014/main" id="{77B2B2B1-FAD3-EA2F-5917-6648C84EDE1F}"/>
              </a:ext>
            </a:extLst>
          </p:cNvPr>
          <p:cNvGraphicFramePr/>
          <p:nvPr>
            <p:extLst>
              <p:ext uri="{D42A27DB-BD31-4B8C-83A1-F6EECF244321}">
                <p14:modId xmlns:p14="http://schemas.microsoft.com/office/powerpoint/2010/main" val="2848298365"/>
              </p:ext>
            </p:extLst>
          </p:nvPr>
        </p:nvGraphicFramePr>
        <p:xfrm>
          <a:off x="641866" y="1763698"/>
          <a:ext cx="8189212" cy="41678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Atom with solid fill">
            <a:extLst>
              <a:ext uri="{FF2B5EF4-FFF2-40B4-BE49-F238E27FC236}">
                <a16:creationId xmlns:a16="http://schemas.microsoft.com/office/drawing/2014/main" id="{D9A9F2A2-2421-19A9-752F-40B643FB4389}"/>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40552938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039FD-D938-801F-EA9E-28973BE925AB}"/>
              </a:ext>
            </a:extLst>
          </p:cNvPr>
          <p:cNvSpPr>
            <a:spLocks noGrp="1"/>
          </p:cNvSpPr>
          <p:nvPr>
            <p:ph type="title"/>
          </p:nvPr>
        </p:nvSpPr>
        <p:spPr/>
        <p:txBody>
          <a:bodyPr/>
          <a:lstStyle/>
          <a:p>
            <a:r>
              <a:rPr lang="en-US"/>
              <a:t>MAR: Considerations for Fit</a:t>
            </a:r>
          </a:p>
        </p:txBody>
      </p:sp>
      <p:sp>
        <p:nvSpPr>
          <p:cNvPr id="3" name="Footer Placeholder 2">
            <a:extLst>
              <a:ext uri="{FF2B5EF4-FFF2-40B4-BE49-F238E27FC236}">
                <a16:creationId xmlns:a16="http://schemas.microsoft.com/office/drawing/2014/main" id="{65C869F7-C729-61C2-AC20-7E70F4673354}"/>
              </a:ext>
            </a:extLst>
          </p:cNvPr>
          <p:cNvSpPr>
            <a:spLocks noGrp="1"/>
          </p:cNvSpPr>
          <p:nvPr>
            <p:ph type="ftr" sz="quarter" idx="11"/>
          </p:nvPr>
        </p:nvSpPr>
        <p:spPr/>
        <p:txBody>
          <a:bodyPr/>
          <a:lstStyle/>
          <a:p>
            <a:endParaRPr lang="en-US">
              <a:solidFill>
                <a:schemeClr val="tx1"/>
              </a:solidFill>
            </a:endParaRPr>
          </a:p>
        </p:txBody>
      </p:sp>
      <p:sp>
        <p:nvSpPr>
          <p:cNvPr id="4" name="Text Placeholder 3">
            <a:extLst>
              <a:ext uri="{FF2B5EF4-FFF2-40B4-BE49-F238E27FC236}">
                <a16:creationId xmlns:a16="http://schemas.microsoft.com/office/drawing/2014/main" id="{86B04D45-B065-16E2-7E3F-E6490120DB3C}"/>
              </a:ext>
            </a:extLst>
          </p:cNvPr>
          <p:cNvSpPr>
            <a:spLocks noGrp="1"/>
          </p:cNvSpPr>
          <p:nvPr>
            <p:ph type="body" sz="quarter" idx="12"/>
          </p:nvPr>
        </p:nvSpPr>
        <p:spPr>
          <a:xfrm>
            <a:off x="838200" y="1858434"/>
            <a:ext cx="8018721" cy="3901017"/>
          </a:xfrm>
        </p:spPr>
        <p:txBody>
          <a:bodyPr>
            <a:normAutofit fontScale="92500" lnSpcReduction="20000"/>
          </a:bodyPr>
          <a:lstStyle/>
          <a:p>
            <a:pPr lvl="0"/>
            <a:r>
              <a:rPr lang="en-US"/>
              <a:t>Especially important for people with </a:t>
            </a:r>
            <a:r>
              <a:rPr lang="en-US" b="1"/>
              <a:t>moderate-to-severe OUD </a:t>
            </a:r>
            <a:r>
              <a:rPr lang="en-US"/>
              <a:t>or elevated </a:t>
            </a:r>
            <a:r>
              <a:rPr lang="en-US" b="1"/>
              <a:t>overdose risk</a:t>
            </a:r>
            <a:r>
              <a:rPr lang="en-US"/>
              <a:t> </a:t>
            </a:r>
          </a:p>
          <a:p>
            <a:pPr lvl="0"/>
            <a:r>
              <a:rPr lang="en-US"/>
              <a:t>Medication and treatment setting should reflect </a:t>
            </a:r>
            <a:r>
              <a:rPr lang="en-US" b="1"/>
              <a:t>individual needs, preferences, and circumstances</a:t>
            </a:r>
            <a:endParaRPr lang="en-US"/>
          </a:p>
          <a:p>
            <a:pPr lvl="0"/>
            <a:r>
              <a:rPr lang="en-US" b="1"/>
              <a:t>Stigma and misconceptions about MOUD</a:t>
            </a:r>
            <a:r>
              <a:rPr lang="en-US"/>
              <a:t> may affect a person’s recovery experience</a:t>
            </a:r>
          </a:p>
          <a:p>
            <a:pPr lvl="0"/>
            <a:r>
              <a:rPr lang="en-US"/>
              <a:t>COEs can </a:t>
            </a:r>
            <a:r>
              <a:rPr lang="en-US" b="1"/>
              <a:t>affirm MOUD as compatible with recovery</a:t>
            </a:r>
            <a:r>
              <a:rPr lang="en-US"/>
              <a:t> and support informed treatment choices</a:t>
            </a:r>
          </a:p>
          <a:p>
            <a:endParaRPr lang="en-US"/>
          </a:p>
        </p:txBody>
      </p:sp>
      <p:pic>
        <p:nvPicPr>
          <p:cNvPr id="6" name="Graphic 5" descr="Puzzle pieces with solid fill">
            <a:extLst>
              <a:ext uri="{FF2B5EF4-FFF2-40B4-BE49-F238E27FC236}">
                <a16:creationId xmlns:a16="http://schemas.microsoft.com/office/drawing/2014/main" id="{FA22C029-D9DD-CCB2-E48F-BC3C3D3A7C0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52614" y="2477585"/>
            <a:ext cx="2597520" cy="2597520"/>
          </a:xfrm>
          <a:prstGeom prst="rect">
            <a:avLst/>
          </a:prstGeom>
        </p:spPr>
      </p:pic>
    </p:spTree>
    <p:extLst>
      <p:ext uri="{BB962C8B-B14F-4D97-AF65-F5344CB8AC3E}">
        <p14:creationId xmlns:p14="http://schemas.microsoft.com/office/powerpoint/2010/main" val="32362158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5A10E-7F14-2F90-37E2-3367103F6D13}"/>
              </a:ext>
            </a:extLst>
          </p:cNvPr>
          <p:cNvSpPr>
            <a:spLocks noGrp="1"/>
          </p:cNvSpPr>
          <p:nvPr>
            <p:ph type="title"/>
          </p:nvPr>
        </p:nvSpPr>
        <p:spPr/>
        <p:txBody>
          <a:bodyPr/>
          <a:lstStyle/>
          <a:p>
            <a:r>
              <a:rPr lang="en-US"/>
              <a:t>Self-Directed Recovery Research</a:t>
            </a:r>
          </a:p>
        </p:txBody>
      </p:sp>
      <p:sp>
        <p:nvSpPr>
          <p:cNvPr id="3" name="Footer Placeholder 2">
            <a:extLst>
              <a:ext uri="{FF2B5EF4-FFF2-40B4-BE49-F238E27FC236}">
                <a16:creationId xmlns:a16="http://schemas.microsoft.com/office/drawing/2014/main" id="{98E1D817-19A6-630D-468A-A7665388F496}"/>
              </a:ext>
            </a:extLst>
          </p:cNvPr>
          <p:cNvSpPr>
            <a:spLocks noGrp="1"/>
          </p:cNvSpPr>
          <p:nvPr>
            <p:ph type="ftr" sz="quarter" idx="11"/>
          </p:nvPr>
        </p:nvSpPr>
        <p:spPr/>
        <p:txBody>
          <a:bodyPr/>
          <a:lstStyle/>
          <a:p>
            <a:r>
              <a:rPr lang="en-US"/>
              <a:t>(</a:t>
            </a:r>
            <a:r>
              <a:rPr lang="en-US" baseline="30000"/>
              <a:t>1</a:t>
            </a:r>
            <a:r>
              <a:rPr lang="en-US"/>
              <a:t>Sobell et al., 2000; </a:t>
            </a:r>
            <a:r>
              <a:rPr lang="en-US" baseline="30000"/>
              <a:t>2</a:t>
            </a:r>
            <a:r>
              <a:rPr lang="en-US"/>
              <a:t>De Meyer et al., 2024)</a:t>
            </a:r>
            <a:endParaRPr lang="en-US">
              <a:solidFill>
                <a:schemeClr val="tx1"/>
              </a:solidFill>
            </a:endParaRPr>
          </a:p>
        </p:txBody>
      </p:sp>
      <p:sp>
        <p:nvSpPr>
          <p:cNvPr id="4" name="Text Placeholder 3">
            <a:extLst>
              <a:ext uri="{FF2B5EF4-FFF2-40B4-BE49-F238E27FC236}">
                <a16:creationId xmlns:a16="http://schemas.microsoft.com/office/drawing/2014/main" id="{9FF147A9-F8F1-02E3-4A6B-710111E6495C}"/>
              </a:ext>
            </a:extLst>
          </p:cNvPr>
          <p:cNvSpPr>
            <a:spLocks noGrp="1"/>
          </p:cNvSpPr>
          <p:nvPr>
            <p:ph type="body" sz="quarter" idx="12"/>
          </p:nvPr>
        </p:nvSpPr>
        <p:spPr>
          <a:xfrm>
            <a:off x="838200" y="1858434"/>
            <a:ext cx="8295167" cy="3901017"/>
          </a:xfrm>
        </p:spPr>
        <p:txBody>
          <a:bodyPr>
            <a:normAutofit/>
          </a:bodyPr>
          <a:lstStyle/>
          <a:p>
            <a:pPr lvl="0"/>
            <a:r>
              <a:rPr lang="en-US"/>
              <a:t>Recovery can occur </a:t>
            </a:r>
            <a:r>
              <a:rPr lang="en-US" b="1"/>
              <a:t>without formal treatment </a:t>
            </a:r>
            <a:r>
              <a:rPr lang="en-US"/>
              <a:t>or </a:t>
            </a:r>
            <a:r>
              <a:rPr lang="en-US" b="1"/>
              <a:t>mutual aid</a:t>
            </a:r>
            <a:r>
              <a:rPr lang="en-US"/>
              <a:t>¹ </a:t>
            </a:r>
          </a:p>
          <a:p>
            <a:pPr lvl="0"/>
            <a:r>
              <a:rPr lang="en-US"/>
              <a:t>May involve </a:t>
            </a:r>
            <a:r>
              <a:rPr lang="en-US" b="1"/>
              <a:t>abstinence or reduced/nonproblematic use</a:t>
            </a:r>
            <a:r>
              <a:rPr lang="en-US"/>
              <a:t>¹ </a:t>
            </a:r>
          </a:p>
          <a:p>
            <a:pPr lvl="0"/>
            <a:r>
              <a:rPr lang="en-US"/>
              <a:t>A </a:t>
            </a:r>
            <a:r>
              <a:rPr lang="en-US" b="1"/>
              <a:t>legitimate pathway </a:t>
            </a:r>
            <a:r>
              <a:rPr lang="en-US"/>
              <a:t>to recovery² </a:t>
            </a:r>
          </a:p>
          <a:p>
            <a:pPr lvl="0"/>
            <a:r>
              <a:rPr lang="en-US"/>
              <a:t>Draws on </a:t>
            </a:r>
            <a:r>
              <a:rPr lang="en-US" b="1"/>
              <a:t>personal, informal, </a:t>
            </a:r>
            <a:r>
              <a:rPr lang="en-US"/>
              <a:t>and</a:t>
            </a:r>
            <a:r>
              <a:rPr lang="en-US" b="1"/>
              <a:t> community supports</a:t>
            </a:r>
            <a:r>
              <a:rPr lang="en-US"/>
              <a:t>²</a:t>
            </a:r>
          </a:p>
          <a:p>
            <a:endParaRPr lang="en-US"/>
          </a:p>
        </p:txBody>
      </p:sp>
      <p:pic>
        <p:nvPicPr>
          <p:cNvPr id="6" name="Graphic 5" descr="Magnifying glass with solid fill">
            <a:extLst>
              <a:ext uri="{FF2B5EF4-FFF2-40B4-BE49-F238E27FC236}">
                <a16:creationId xmlns:a16="http://schemas.microsoft.com/office/drawing/2014/main" id="{E587B2A5-57CA-06B5-7A3F-0192D96CB28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820860893"/>
      </p:ext>
    </p:extLst>
  </p:cSld>
  <p:clrMapOvr>
    <a:masterClrMapping/>
  </p:clrMapOvr>
  <p:extLst>
    <p:ext uri="{6950BFC3-D8DA-4A85-94F7-54DA5524770B}">
      <p188:commentRel xmlns:p188="http://schemas.microsoft.com/office/powerpoint/2018/8/main" r:id="rId3"/>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E017A-4E79-81AA-A1AD-BD346996BA19}"/>
              </a:ext>
            </a:extLst>
          </p:cNvPr>
          <p:cNvSpPr>
            <a:spLocks noGrp="1"/>
          </p:cNvSpPr>
          <p:nvPr>
            <p:ph type="title"/>
          </p:nvPr>
        </p:nvSpPr>
        <p:spPr/>
        <p:txBody>
          <a:bodyPr/>
          <a:lstStyle/>
          <a:p>
            <a:r>
              <a:rPr lang="en-US"/>
              <a:t>Self-Directed Recovery: Core Elements</a:t>
            </a:r>
          </a:p>
        </p:txBody>
      </p:sp>
      <p:sp>
        <p:nvSpPr>
          <p:cNvPr id="3" name="Footer Placeholder 2">
            <a:extLst>
              <a:ext uri="{FF2B5EF4-FFF2-40B4-BE49-F238E27FC236}">
                <a16:creationId xmlns:a16="http://schemas.microsoft.com/office/drawing/2014/main" id="{15377354-A35A-FB56-5406-757D3B99F120}"/>
              </a:ext>
            </a:extLst>
          </p:cNvPr>
          <p:cNvSpPr>
            <a:spLocks noGrp="1"/>
          </p:cNvSpPr>
          <p:nvPr>
            <p:ph type="ftr" sz="quarter" idx="11"/>
          </p:nvPr>
        </p:nvSpPr>
        <p:spPr/>
        <p:txBody>
          <a:bodyPr/>
          <a:lstStyle/>
          <a:p>
            <a:r>
              <a:rPr lang="en-US"/>
              <a:t>(</a:t>
            </a:r>
            <a:r>
              <a:rPr lang="en-US" baseline="30000"/>
              <a:t>1</a:t>
            </a:r>
            <a:r>
              <a:rPr lang="en-US"/>
              <a:t>Sobell et al., 2000;</a:t>
            </a:r>
            <a:r>
              <a:rPr lang="en-US" baseline="30000"/>
              <a:t>2</a:t>
            </a:r>
            <a:r>
              <a:rPr lang="en-US"/>
              <a:t>De Meyer et al., 2024)</a:t>
            </a:r>
            <a:endParaRPr lang="en-US">
              <a:solidFill>
                <a:schemeClr val="tx1"/>
              </a:solidFill>
            </a:endParaRPr>
          </a:p>
        </p:txBody>
      </p:sp>
      <p:graphicFrame>
        <p:nvGraphicFramePr>
          <p:cNvPr id="6" name="Diagram 5">
            <a:extLst>
              <a:ext uri="{FF2B5EF4-FFF2-40B4-BE49-F238E27FC236}">
                <a16:creationId xmlns:a16="http://schemas.microsoft.com/office/drawing/2014/main" id="{48C60E18-11BC-DE7C-6D39-CCFA0F2A6C82}"/>
              </a:ext>
            </a:extLst>
          </p:cNvPr>
          <p:cNvGraphicFramePr/>
          <p:nvPr>
            <p:extLst>
              <p:ext uri="{D42A27DB-BD31-4B8C-83A1-F6EECF244321}">
                <p14:modId xmlns:p14="http://schemas.microsoft.com/office/powerpoint/2010/main" val="1760748895"/>
              </p:ext>
            </p:extLst>
          </p:nvPr>
        </p:nvGraphicFramePr>
        <p:xfrm>
          <a:off x="731503" y="1763698"/>
          <a:ext cx="8125417" cy="41678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Atom with solid fill">
            <a:extLst>
              <a:ext uri="{FF2B5EF4-FFF2-40B4-BE49-F238E27FC236}">
                <a16:creationId xmlns:a16="http://schemas.microsoft.com/office/drawing/2014/main" id="{EFBADEFC-294D-D541-15A5-3F8495C3344A}"/>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10779639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607E5-EFE3-886F-40AB-42EF1FE85779}"/>
              </a:ext>
            </a:extLst>
          </p:cNvPr>
          <p:cNvSpPr>
            <a:spLocks noGrp="1"/>
          </p:cNvSpPr>
          <p:nvPr>
            <p:ph type="title"/>
          </p:nvPr>
        </p:nvSpPr>
        <p:spPr>
          <a:xfrm>
            <a:off x="838199" y="365125"/>
            <a:ext cx="11229753" cy="1325563"/>
          </a:xfrm>
        </p:spPr>
        <p:txBody>
          <a:bodyPr/>
          <a:lstStyle/>
          <a:p>
            <a:r>
              <a:rPr lang="en-US"/>
              <a:t>Self-Directed Recovery: Considerations for Fit</a:t>
            </a:r>
          </a:p>
        </p:txBody>
      </p:sp>
      <p:sp>
        <p:nvSpPr>
          <p:cNvPr id="3" name="Footer Placeholder 2">
            <a:extLst>
              <a:ext uri="{FF2B5EF4-FFF2-40B4-BE49-F238E27FC236}">
                <a16:creationId xmlns:a16="http://schemas.microsoft.com/office/drawing/2014/main" id="{B85B4800-F574-B5CB-1933-DB7F175D0507}"/>
              </a:ext>
            </a:extLst>
          </p:cNvPr>
          <p:cNvSpPr>
            <a:spLocks noGrp="1"/>
          </p:cNvSpPr>
          <p:nvPr>
            <p:ph type="ftr" sz="quarter" idx="11"/>
          </p:nvPr>
        </p:nvSpPr>
        <p:spPr/>
        <p:txBody>
          <a:bodyPr/>
          <a:lstStyle/>
          <a:p>
            <a:endParaRPr lang="en-US">
              <a:solidFill>
                <a:schemeClr val="tx1"/>
              </a:solidFill>
            </a:endParaRPr>
          </a:p>
        </p:txBody>
      </p:sp>
      <p:sp>
        <p:nvSpPr>
          <p:cNvPr id="4" name="Text Placeholder 3">
            <a:extLst>
              <a:ext uri="{FF2B5EF4-FFF2-40B4-BE49-F238E27FC236}">
                <a16:creationId xmlns:a16="http://schemas.microsoft.com/office/drawing/2014/main" id="{E6816C49-0434-F57E-5932-D347CBB4FDBC}"/>
              </a:ext>
            </a:extLst>
          </p:cNvPr>
          <p:cNvSpPr>
            <a:spLocks noGrp="1"/>
          </p:cNvSpPr>
          <p:nvPr>
            <p:ph type="body" sz="quarter" idx="12"/>
          </p:nvPr>
        </p:nvSpPr>
        <p:spPr>
          <a:xfrm>
            <a:off x="838200" y="1858434"/>
            <a:ext cx="8008088" cy="3901017"/>
          </a:xfrm>
        </p:spPr>
        <p:txBody>
          <a:bodyPr>
            <a:normAutofit fontScale="85000" lnSpcReduction="10000"/>
          </a:bodyPr>
          <a:lstStyle/>
          <a:p>
            <a:pPr lvl="0"/>
            <a:r>
              <a:rPr lang="en-US"/>
              <a:t>May fit people who </a:t>
            </a:r>
            <a:r>
              <a:rPr lang="en-US" b="1"/>
              <a:t>prefer to make changes independently</a:t>
            </a:r>
            <a:r>
              <a:rPr lang="en-US"/>
              <a:t> or do not feel they need formal treatment</a:t>
            </a:r>
          </a:p>
          <a:p>
            <a:pPr lvl="0"/>
            <a:r>
              <a:rPr lang="en-US"/>
              <a:t>More commonly identified among people with </a:t>
            </a:r>
            <a:r>
              <a:rPr lang="en-US" b="1"/>
              <a:t>lower substance-use severity and fewer </a:t>
            </a:r>
            <a:r>
              <a:rPr lang="en-US"/>
              <a:t>recovery barriers</a:t>
            </a:r>
          </a:p>
          <a:p>
            <a:pPr lvl="0"/>
            <a:r>
              <a:rPr lang="en-US"/>
              <a:t>Can draw on </a:t>
            </a:r>
            <a:r>
              <a:rPr lang="en-US" b="1"/>
              <a:t>personal strengths, changing life circumstances, and informal supports</a:t>
            </a:r>
            <a:r>
              <a:rPr lang="en-US"/>
              <a:t> </a:t>
            </a:r>
          </a:p>
          <a:p>
            <a:pPr lvl="0"/>
            <a:r>
              <a:rPr lang="en-US"/>
              <a:t>COEs can </a:t>
            </a:r>
            <a:r>
              <a:rPr lang="en-US" b="1"/>
              <a:t>respect self-directed change </a:t>
            </a:r>
            <a:r>
              <a:rPr lang="en-US"/>
              <a:t>while keeping treatment and </a:t>
            </a:r>
            <a:r>
              <a:rPr lang="en-US" b="1"/>
              <a:t>other supports available</a:t>
            </a:r>
            <a:r>
              <a:rPr lang="en-US"/>
              <a:t> if needs or goals change</a:t>
            </a:r>
          </a:p>
          <a:p>
            <a:endParaRPr lang="en-US"/>
          </a:p>
        </p:txBody>
      </p:sp>
      <p:pic>
        <p:nvPicPr>
          <p:cNvPr id="6" name="Graphic 5" descr="Puzzle pieces with solid fill">
            <a:extLst>
              <a:ext uri="{FF2B5EF4-FFF2-40B4-BE49-F238E27FC236}">
                <a16:creationId xmlns:a16="http://schemas.microsoft.com/office/drawing/2014/main" id="{F8EF6889-B269-6F4C-02C3-C271B0A155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52614" y="2477585"/>
            <a:ext cx="2597520" cy="2597520"/>
          </a:xfrm>
          <a:prstGeom prst="rect">
            <a:avLst/>
          </a:prstGeom>
        </p:spPr>
      </p:pic>
    </p:spTree>
    <p:extLst>
      <p:ext uri="{BB962C8B-B14F-4D97-AF65-F5344CB8AC3E}">
        <p14:creationId xmlns:p14="http://schemas.microsoft.com/office/powerpoint/2010/main" val="3023429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EDCB2-9F6F-D71D-B5DF-1F4C6BB6399C}"/>
              </a:ext>
            </a:extLst>
          </p:cNvPr>
          <p:cNvSpPr>
            <a:spLocks noGrp="1"/>
          </p:cNvSpPr>
          <p:nvPr>
            <p:ph type="title"/>
          </p:nvPr>
        </p:nvSpPr>
        <p:spPr/>
        <p:txBody>
          <a:bodyPr/>
          <a:lstStyle/>
          <a:p>
            <a:r>
              <a:rPr lang="en-US"/>
              <a:t>Cultural-Based Recovery Research</a:t>
            </a:r>
            <a:br>
              <a:rPr lang="en-US" sz="3200">
                <a:cs typeface="Arial" panose="020B0604020202020204" pitchFamily="34" charset="0"/>
              </a:rPr>
            </a:br>
            <a:endParaRPr lang="en-US"/>
          </a:p>
        </p:txBody>
      </p:sp>
      <p:sp>
        <p:nvSpPr>
          <p:cNvPr id="3" name="Footer Placeholder 2">
            <a:extLst>
              <a:ext uri="{FF2B5EF4-FFF2-40B4-BE49-F238E27FC236}">
                <a16:creationId xmlns:a16="http://schemas.microsoft.com/office/drawing/2014/main" id="{A5C02512-62A1-EE7E-97C3-D410142EF542}"/>
              </a:ext>
            </a:extLst>
          </p:cNvPr>
          <p:cNvSpPr>
            <a:spLocks noGrp="1"/>
          </p:cNvSpPr>
          <p:nvPr>
            <p:ph type="ftr" sz="quarter" idx="11"/>
          </p:nvPr>
        </p:nvSpPr>
        <p:spPr/>
        <p:txBody>
          <a:bodyPr/>
          <a:lstStyle/>
          <a:p>
            <a:r>
              <a:rPr lang="en-US"/>
              <a:t>(</a:t>
            </a:r>
            <a:r>
              <a:rPr lang="en-US" baseline="30000"/>
              <a:t>1</a:t>
            </a:r>
            <a:r>
              <a:rPr lang="en-US"/>
              <a:t>Rowan et al., 2014; </a:t>
            </a:r>
            <a:r>
              <a:rPr lang="en-US" baseline="30000"/>
              <a:t>2</a:t>
            </a:r>
            <a:r>
              <a:rPr lang="en-US"/>
              <a:t>Venner et al., 2021; </a:t>
            </a:r>
            <a:r>
              <a:rPr lang="en-US" baseline="30000"/>
              <a:t>3</a:t>
            </a:r>
            <a:r>
              <a:rPr lang="en-US"/>
              <a:t>Venner et al., 2016)</a:t>
            </a:r>
            <a:endParaRPr lang="en-US">
              <a:solidFill>
                <a:schemeClr val="tx1"/>
              </a:solidFill>
            </a:endParaRPr>
          </a:p>
        </p:txBody>
      </p:sp>
      <p:sp>
        <p:nvSpPr>
          <p:cNvPr id="4" name="Text Placeholder 3">
            <a:extLst>
              <a:ext uri="{FF2B5EF4-FFF2-40B4-BE49-F238E27FC236}">
                <a16:creationId xmlns:a16="http://schemas.microsoft.com/office/drawing/2014/main" id="{E8AC8A07-0702-9E34-F21A-BED9D519E512}"/>
              </a:ext>
            </a:extLst>
          </p:cNvPr>
          <p:cNvSpPr>
            <a:spLocks noGrp="1"/>
          </p:cNvSpPr>
          <p:nvPr>
            <p:ph type="body" sz="quarter" idx="12"/>
          </p:nvPr>
        </p:nvSpPr>
        <p:spPr>
          <a:xfrm>
            <a:off x="838200" y="1858434"/>
            <a:ext cx="8263270" cy="3901017"/>
          </a:xfrm>
        </p:spPr>
        <p:txBody>
          <a:bodyPr>
            <a:normAutofit lnSpcReduction="10000"/>
          </a:bodyPr>
          <a:lstStyle/>
          <a:p>
            <a:pPr lvl="0"/>
            <a:r>
              <a:rPr lang="en-US"/>
              <a:t>Improves </a:t>
            </a:r>
            <a:r>
              <a:rPr lang="en-US" b="1"/>
              <a:t>wellness </a:t>
            </a:r>
            <a:r>
              <a:rPr lang="en-US"/>
              <a:t>and </a:t>
            </a:r>
            <a:r>
              <a:rPr lang="en-US" b="1"/>
              <a:t>substance-use</a:t>
            </a:r>
            <a:r>
              <a:rPr lang="en-US"/>
              <a:t> outcomes¹ </a:t>
            </a:r>
          </a:p>
          <a:p>
            <a:pPr lvl="0"/>
            <a:r>
              <a:rPr lang="en-US"/>
              <a:t>Reduces </a:t>
            </a:r>
            <a:r>
              <a:rPr lang="en-US" b="1"/>
              <a:t>substance use </a:t>
            </a:r>
            <a:r>
              <a:rPr lang="en-US"/>
              <a:t>and </a:t>
            </a:r>
            <a:r>
              <a:rPr lang="en-US" b="1"/>
              <a:t>related consequences</a:t>
            </a:r>
            <a:r>
              <a:rPr lang="en-US"/>
              <a:t>² </a:t>
            </a:r>
          </a:p>
          <a:p>
            <a:pPr lvl="0"/>
            <a:r>
              <a:rPr lang="en-US"/>
              <a:t>Improves </a:t>
            </a:r>
            <a:r>
              <a:rPr lang="en-US" b="1"/>
              <a:t>alcohol-use</a:t>
            </a:r>
            <a:r>
              <a:rPr lang="en-US"/>
              <a:t> outcomes and psychological </a:t>
            </a:r>
            <a:r>
              <a:rPr lang="en-US" b="1"/>
              <a:t>well-being</a:t>
            </a:r>
            <a:r>
              <a:rPr lang="en-US"/>
              <a:t>³ </a:t>
            </a:r>
          </a:p>
          <a:p>
            <a:pPr lvl="0"/>
            <a:r>
              <a:rPr lang="en-US"/>
              <a:t>Supports </a:t>
            </a:r>
            <a:r>
              <a:rPr lang="en-US" b="1"/>
              <a:t>healing </a:t>
            </a:r>
            <a:r>
              <a:rPr lang="en-US"/>
              <a:t>and </a:t>
            </a:r>
            <a:r>
              <a:rPr lang="en-US" b="1"/>
              <a:t>recovery </a:t>
            </a:r>
            <a:r>
              <a:rPr lang="en-US"/>
              <a:t>across multiple areas of life¹</a:t>
            </a:r>
          </a:p>
          <a:p>
            <a:endParaRPr lang="en-US"/>
          </a:p>
        </p:txBody>
      </p:sp>
      <p:pic>
        <p:nvPicPr>
          <p:cNvPr id="6" name="Graphic 5" descr="Magnifying glass with solid fill">
            <a:extLst>
              <a:ext uri="{FF2B5EF4-FFF2-40B4-BE49-F238E27FC236}">
                <a16:creationId xmlns:a16="http://schemas.microsoft.com/office/drawing/2014/main" id="{69CFF753-6054-DEA2-3D0A-4378E46A261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3947962757"/>
      </p:ext>
    </p:extLst>
  </p:cSld>
  <p:clrMapOvr>
    <a:masterClrMapping/>
  </p:clrMapOvr>
  <p:extLst>
    <p:ext uri="{6950BFC3-D8DA-4A85-94F7-54DA5524770B}">
      <p188:commentRel xmlns:p188="http://schemas.microsoft.com/office/powerpoint/2018/8/main" r:id="rId3"/>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288E8-EAAA-6176-8F2B-40319BEBDFB6}"/>
              </a:ext>
            </a:extLst>
          </p:cNvPr>
          <p:cNvSpPr>
            <a:spLocks noGrp="1"/>
          </p:cNvSpPr>
          <p:nvPr>
            <p:ph type="title"/>
          </p:nvPr>
        </p:nvSpPr>
        <p:spPr/>
        <p:txBody>
          <a:bodyPr/>
          <a:lstStyle/>
          <a:p>
            <a:r>
              <a:rPr lang="en-US"/>
              <a:t>Cultural-Based Recovery: Core Elements</a:t>
            </a:r>
          </a:p>
        </p:txBody>
      </p:sp>
      <p:sp>
        <p:nvSpPr>
          <p:cNvPr id="3" name="Footer Placeholder 2">
            <a:extLst>
              <a:ext uri="{FF2B5EF4-FFF2-40B4-BE49-F238E27FC236}">
                <a16:creationId xmlns:a16="http://schemas.microsoft.com/office/drawing/2014/main" id="{E0B045A3-AC63-AE07-C645-83203A7782F7}"/>
              </a:ext>
            </a:extLst>
          </p:cNvPr>
          <p:cNvSpPr>
            <a:spLocks noGrp="1"/>
          </p:cNvSpPr>
          <p:nvPr>
            <p:ph type="ftr" sz="quarter" idx="11"/>
          </p:nvPr>
        </p:nvSpPr>
        <p:spPr/>
        <p:txBody>
          <a:bodyPr/>
          <a:lstStyle/>
          <a:p>
            <a:r>
              <a:rPr lang="en-US"/>
              <a:t>(Venner et al., 2021)</a:t>
            </a:r>
            <a:endParaRPr lang="en-US">
              <a:solidFill>
                <a:schemeClr val="tx1"/>
              </a:solidFill>
            </a:endParaRPr>
          </a:p>
        </p:txBody>
      </p:sp>
      <p:graphicFrame>
        <p:nvGraphicFramePr>
          <p:cNvPr id="6" name="Diagram 5">
            <a:extLst>
              <a:ext uri="{FF2B5EF4-FFF2-40B4-BE49-F238E27FC236}">
                <a16:creationId xmlns:a16="http://schemas.microsoft.com/office/drawing/2014/main" id="{25871D7B-0918-3B66-C7FD-752C20D21C3C}"/>
              </a:ext>
            </a:extLst>
          </p:cNvPr>
          <p:cNvGraphicFramePr/>
          <p:nvPr>
            <p:extLst>
              <p:ext uri="{D42A27DB-BD31-4B8C-83A1-F6EECF244321}">
                <p14:modId xmlns:p14="http://schemas.microsoft.com/office/powerpoint/2010/main" val="88614753"/>
              </p:ext>
            </p:extLst>
          </p:nvPr>
        </p:nvGraphicFramePr>
        <p:xfrm>
          <a:off x="641866" y="1763698"/>
          <a:ext cx="8215055" cy="41678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Atom with solid fill">
            <a:extLst>
              <a:ext uri="{FF2B5EF4-FFF2-40B4-BE49-F238E27FC236}">
                <a16:creationId xmlns:a16="http://schemas.microsoft.com/office/drawing/2014/main" id="{AB9DFC31-5346-022D-C029-CB67F3FABE3D}"/>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14559233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B846F-5C14-7E1B-8AFB-AD2D296805B6}"/>
              </a:ext>
            </a:extLst>
          </p:cNvPr>
          <p:cNvSpPr>
            <a:spLocks noGrp="1"/>
          </p:cNvSpPr>
          <p:nvPr>
            <p:ph type="title"/>
          </p:nvPr>
        </p:nvSpPr>
        <p:spPr/>
        <p:txBody>
          <a:bodyPr/>
          <a:lstStyle/>
          <a:p>
            <a:r>
              <a:rPr lang="en-US"/>
              <a:t>Cultural-Based Recovery: Considerations for Fit</a:t>
            </a:r>
          </a:p>
        </p:txBody>
      </p:sp>
      <p:sp>
        <p:nvSpPr>
          <p:cNvPr id="3" name="Footer Placeholder 2">
            <a:extLst>
              <a:ext uri="{FF2B5EF4-FFF2-40B4-BE49-F238E27FC236}">
                <a16:creationId xmlns:a16="http://schemas.microsoft.com/office/drawing/2014/main" id="{1E367625-9693-4B98-BEF7-723663E1C9FD}"/>
              </a:ext>
            </a:extLst>
          </p:cNvPr>
          <p:cNvSpPr>
            <a:spLocks noGrp="1"/>
          </p:cNvSpPr>
          <p:nvPr>
            <p:ph type="ftr" sz="quarter" idx="11"/>
          </p:nvPr>
        </p:nvSpPr>
        <p:spPr/>
        <p:txBody>
          <a:bodyPr/>
          <a:lstStyle/>
          <a:p>
            <a:endParaRPr lang="en-US">
              <a:solidFill>
                <a:schemeClr val="tx1"/>
              </a:solidFill>
            </a:endParaRPr>
          </a:p>
        </p:txBody>
      </p:sp>
      <p:sp>
        <p:nvSpPr>
          <p:cNvPr id="4" name="Text Placeholder 3">
            <a:extLst>
              <a:ext uri="{FF2B5EF4-FFF2-40B4-BE49-F238E27FC236}">
                <a16:creationId xmlns:a16="http://schemas.microsoft.com/office/drawing/2014/main" id="{5A86725F-4703-7E6E-BEB4-AE419F341E5A}"/>
              </a:ext>
            </a:extLst>
          </p:cNvPr>
          <p:cNvSpPr>
            <a:spLocks noGrp="1"/>
          </p:cNvSpPr>
          <p:nvPr>
            <p:ph type="body" sz="quarter" idx="12"/>
          </p:nvPr>
        </p:nvSpPr>
        <p:spPr>
          <a:xfrm>
            <a:off x="838200" y="1858434"/>
            <a:ext cx="8008088" cy="3901017"/>
          </a:xfrm>
        </p:spPr>
        <p:txBody>
          <a:bodyPr>
            <a:normAutofit fontScale="85000" lnSpcReduction="20000"/>
          </a:bodyPr>
          <a:lstStyle/>
          <a:p>
            <a:pPr lvl="0"/>
            <a:r>
              <a:rPr lang="en-US"/>
              <a:t>May be especially meaningful for people whose </a:t>
            </a:r>
            <a:r>
              <a:rPr lang="en-US" b="1"/>
              <a:t>culture, identity, and community are central </a:t>
            </a:r>
            <a:r>
              <a:rPr lang="en-US"/>
              <a:t>to their understanding of wellness and recovery</a:t>
            </a:r>
          </a:p>
          <a:p>
            <a:pPr lvl="0"/>
            <a:r>
              <a:rPr lang="en-US"/>
              <a:t>Can support healing from </a:t>
            </a:r>
            <a:r>
              <a:rPr lang="en-US" b="1"/>
              <a:t>historical trauma, racism, cultural loss, and disconnection</a:t>
            </a:r>
            <a:r>
              <a:rPr lang="en-US"/>
              <a:t> </a:t>
            </a:r>
          </a:p>
          <a:p>
            <a:pPr lvl="0"/>
            <a:r>
              <a:rPr lang="en-US"/>
              <a:t>Cultural traditions and healing practices should reflect the </a:t>
            </a:r>
            <a:r>
              <a:rPr lang="en-US" b="1"/>
              <a:t>individual’s preferences </a:t>
            </a:r>
            <a:r>
              <a:rPr lang="en-US"/>
              <a:t>and their </a:t>
            </a:r>
            <a:r>
              <a:rPr lang="en-US" b="1"/>
              <a:t>specific community</a:t>
            </a:r>
          </a:p>
          <a:p>
            <a:pPr lvl="0"/>
            <a:r>
              <a:rPr lang="en-US"/>
              <a:t>COEs can support access by </a:t>
            </a:r>
            <a:r>
              <a:rPr lang="en-US" b="1"/>
              <a:t>partnering with cultural leaders and community-based resources</a:t>
            </a:r>
            <a:r>
              <a:rPr lang="en-US"/>
              <a:t> rather than trying to replicate or appropriate cultural practices</a:t>
            </a:r>
          </a:p>
          <a:p>
            <a:endParaRPr lang="en-US"/>
          </a:p>
        </p:txBody>
      </p:sp>
      <p:pic>
        <p:nvPicPr>
          <p:cNvPr id="6" name="Graphic 5" descr="Puzzle pieces with solid fill">
            <a:extLst>
              <a:ext uri="{FF2B5EF4-FFF2-40B4-BE49-F238E27FC236}">
                <a16:creationId xmlns:a16="http://schemas.microsoft.com/office/drawing/2014/main" id="{C3BA58D6-81F5-B481-2E4E-A4F009E60E4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52614" y="2477585"/>
            <a:ext cx="2597520" cy="2597520"/>
          </a:xfrm>
          <a:prstGeom prst="rect">
            <a:avLst/>
          </a:prstGeom>
        </p:spPr>
      </p:pic>
    </p:spTree>
    <p:extLst>
      <p:ext uri="{BB962C8B-B14F-4D97-AF65-F5344CB8AC3E}">
        <p14:creationId xmlns:p14="http://schemas.microsoft.com/office/powerpoint/2010/main" val="24122888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CF96F-4175-1A7A-6376-440277B312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DD2246-6D3D-150D-9791-50030F073E18}"/>
              </a:ext>
            </a:extLst>
          </p:cNvPr>
          <p:cNvSpPr>
            <a:spLocks noGrp="1"/>
          </p:cNvSpPr>
          <p:nvPr>
            <p:ph type="title"/>
          </p:nvPr>
        </p:nvSpPr>
        <p:spPr/>
        <p:txBody>
          <a:bodyPr/>
          <a:lstStyle/>
          <a:p>
            <a:r>
              <a:rPr lang="en-US"/>
              <a:t>Discussion</a:t>
            </a:r>
          </a:p>
        </p:txBody>
      </p:sp>
      <p:sp>
        <p:nvSpPr>
          <p:cNvPr id="3" name="Footer Placeholder 2">
            <a:extLst>
              <a:ext uri="{FF2B5EF4-FFF2-40B4-BE49-F238E27FC236}">
                <a16:creationId xmlns:a16="http://schemas.microsoft.com/office/drawing/2014/main" id="{7D0A53A9-4207-5FD6-8CA4-21F69D8E3809}"/>
              </a:ext>
            </a:extLst>
          </p:cNvPr>
          <p:cNvSpPr>
            <a:spLocks noGrp="1"/>
          </p:cNvSpPr>
          <p:nvPr>
            <p:ph type="ftr" sz="quarter" idx="11"/>
          </p:nvPr>
        </p:nvSpPr>
        <p:spPr/>
        <p:txBody>
          <a:bodyPr/>
          <a:lstStyle/>
          <a:p>
            <a:endParaRPr lang="en-US">
              <a:solidFill>
                <a:schemeClr val="tx1"/>
              </a:solidFill>
            </a:endParaRPr>
          </a:p>
        </p:txBody>
      </p:sp>
      <p:sp>
        <p:nvSpPr>
          <p:cNvPr id="4" name="Text Placeholder 3">
            <a:extLst>
              <a:ext uri="{FF2B5EF4-FFF2-40B4-BE49-F238E27FC236}">
                <a16:creationId xmlns:a16="http://schemas.microsoft.com/office/drawing/2014/main" id="{52074279-A699-88FC-89DD-491125F71F58}"/>
              </a:ext>
            </a:extLst>
          </p:cNvPr>
          <p:cNvSpPr>
            <a:spLocks noGrp="1"/>
          </p:cNvSpPr>
          <p:nvPr>
            <p:ph type="body" sz="quarter" idx="12"/>
          </p:nvPr>
        </p:nvSpPr>
        <p:spPr>
          <a:xfrm>
            <a:off x="838200" y="1858434"/>
            <a:ext cx="7997456" cy="3901017"/>
          </a:xfrm>
        </p:spPr>
        <p:txBody>
          <a:bodyPr>
            <a:normAutofit/>
          </a:bodyPr>
          <a:lstStyle/>
          <a:p>
            <a:pPr marL="0" indent="0">
              <a:buNone/>
            </a:pPr>
            <a:r>
              <a:rPr lang="en-US" b="1"/>
              <a:t>Thinking about the people you’ve worked with…</a:t>
            </a:r>
            <a:endParaRPr lang="en-US"/>
          </a:p>
          <a:p>
            <a:pPr lvl="1"/>
            <a:r>
              <a:rPr lang="en-US"/>
              <a:t>Have you seen someone for whom </a:t>
            </a:r>
            <a:r>
              <a:rPr lang="en-US" dirty="0"/>
              <a:t>any of these pathways or others were </a:t>
            </a:r>
            <a:r>
              <a:rPr lang="en-US"/>
              <a:t>a </a:t>
            </a:r>
            <a:r>
              <a:rPr lang="en-US" b="1"/>
              <a:t>really good fit? What made it work for them?</a:t>
            </a:r>
            <a:r>
              <a:rPr lang="en-US"/>
              <a:t> </a:t>
            </a:r>
          </a:p>
          <a:p>
            <a:pPr lvl="1"/>
            <a:r>
              <a:rPr lang="en-US"/>
              <a:t>Have you seen someone for whom </a:t>
            </a:r>
            <a:r>
              <a:rPr lang="en-US" dirty="0"/>
              <a:t>any of these pathways </a:t>
            </a:r>
            <a:r>
              <a:rPr lang="en-US"/>
              <a:t>was </a:t>
            </a:r>
            <a:r>
              <a:rPr lang="en-US" b="1"/>
              <a:t>not a good fit? What got in the way?</a:t>
            </a:r>
            <a:r>
              <a:rPr lang="en-US"/>
              <a:t> </a:t>
            </a:r>
            <a:endParaRPr lang="en-US" dirty="0"/>
          </a:p>
        </p:txBody>
      </p:sp>
      <p:pic>
        <p:nvPicPr>
          <p:cNvPr id="6" name="Graphic 5" descr="Chat with solid fill">
            <a:extLst>
              <a:ext uri="{FF2B5EF4-FFF2-40B4-BE49-F238E27FC236}">
                <a16:creationId xmlns:a16="http://schemas.microsoft.com/office/drawing/2014/main" id="{3390ECDB-9A9A-AEA3-6288-D2FD2E79092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952614" y="2477585"/>
            <a:ext cx="2597520" cy="2597520"/>
          </a:xfrm>
          <a:prstGeom prst="rect">
            <a:avLst/>
          </a:prstGeom>
        </p:spPr>
      </p:pic>
    </p:spTree>
    <p:extLst>
      <p:ext uri="{BB962C8B-B14F-4D97-AF65-F5344CB8AC3E}">
        <p14:creationId xmlns:p14="http://schemas.microsoft.com/office/powerpoint/2010/main" val="3394395836"/>
      </p:ext>
    </p:extLst>
  </p:cSld>
  <p:clrMapOvr>
    <a:masterClrMapping/>
  </p:clrMapOvr>
  <p:extLst>
    <p:ext uri="{6950BFC3-D8DA-4A85-94F7-54DA5524770B}">
      <p188:commentRel xmlns:p188="http://schemas.microsoft.com/office/powerpoint/2018/8/main" r:id="rId3"/>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926D9-28F0-0EE1-EC90-2E24D97108DF}"/>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FB77548D-2632-9625-6148-40E6B5D8F8D0}"/>
              </a:ext>
            </a:extLst>
          </p:cNvPr>
          <p:cNvSpPr>
            <a:spLocks noGrp="1"/>
          </p:cNvSpPr>
          <p:nvPr>
            <p:ph type="ftr" sz="quarter" idx="11"/>
          </p:nvPr>
        </p:nvSpPr>
        <p:spPr/>
        <p:txBody>
          <a:bodyPr/>
          <a:lstStyle/>
          <a:p>
            <a:endParaRPr lang="en-US" sz="1067"/>
          </a:p>
        </p:txBody>
      </p:sp>
      <p:pic>
        <p:nvPicPr>
          <p:cNvPr id="7" name="Picture 6">
            <a:extLst>
              <a:ext uri="{FF2B5EF4-FFF2-40B4-BE49-F238E27FC236}">
                <a16:creationId xmlns:a16="http://schemas.microsoft.com/office/drawing/2014/main" id="{6367D24C-0D08-6416-CE14-A988930ED234}"/>
              </a:ext>
            </a:extLst>
          </p:cNvPr>
          <p:cNvPicPr>
            <a:picLocks noChangeAspect="1"/>
          </p:cNvPicPr>
          <p:nvPr/>
        </p:nvPicPr>
        <p:blipFill>
          <a:blip r:embed="rId2"/>
          <a:stretch>
            <a:fillRect/>
          </a:stretch>
        </p:blipFill>
        <p:spPr>
          <a:xfrm>
            <a:off x="0" y="3067"/>
            <a:ext cx="12192000" cy="6851865"/>
          </a:xfrm>
          <a:prstGeom prst="rect">
            <a:avLst/>
          </a:prstGeom>
        </p:spPr>
      </p:pic>
    </p:spTree>
    <p:extLst>
      <p:ext uri="{BB962C8B-B14F-4D97-AF65-F5344CB8AC3E}">
        <p14:creationId xmlns:p14="http://schemas.microsoft.com/office/powerpoint/2010/main" val="13519238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5AAA9-6617-D2E1-1603-26B83C7DAD68}"/>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8903BBD8-F226-9DC9-E7D1-495184467BEE}"/>
              </a:ext>
            </a:extLst>
          </p:cNvPr>
          <p:cNvSpPr>
            <a:spLocks noGrp="1"/>
          </p:cNvSpPr>
          <p:nvPr>
            <p:ph type="ftr" sz="quarter" idx="11"/>
          </p:nvPr>
        </p:nvSpPr>
        <p:spPr/>
        <p:txBody>
          <a:bodyPr/>
          <a:lstStyle/>
          <a:p>
            <a:endParaRPr lang="en-US" sz="1067"/>
          </a:p>
        </p:txBody>
      </p:sp>
      <p:pic>
        <p:nvPicPr>
          <p:cNvPr id="6" name="Picture 5">
            <a:extLst>
              <a:ext uri="{FF2B5EF4-FFF2-40B4-BE49-F238E27FC236}">
                <a16:creationId xmlns:a16="http://schemas.microsoft.com/office/drawing/2014/main" id="{DB74CD9A-D924-2D6B-5D27-BD0578209D91}"/>
              </a:ext>
            </a:extLst>
          </p:cNvPr>
          <p:cNvPicPr>
            <a:picLocks noChangeAspect="1"/>
          </p:cNvPicPr>
          <p:nvPr/>
        </p:nvPicPr>
        <p:blipFill>
          <a:blip r:embed="rId2"/>
          <a:stretch>
            <a:fillRect/>
          </a:stretch>
        </p:blipFill>
        <p:spPr>
          <a:xfrm>
            <a:off x="19550" y="0"/>
            <a:ext cx="12152900" cy="6858000"/>
          </a:xfrm>
          <a:prstGeom prst="rect">
            <a:avLst/>
          </a:prstGeom>
        </p:spPr>
      </p:pic>
    </p:spTree>
    <p:extLst>
      <p:ext uri="{BB962C8B-B14F-4D97-AF65-F5344CB8AC3E}">
        <p14:creationId xmlns:p14="http://schemas.microsoft.com/office/powerpoint/2010/main" val="2219299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B32C1-FF4B-ECA7-B632-E6100688D45B}"/>
              </a:ext>
            </a:extLst>
          </p:cNvPr>
          <p:cNvSpPr>
            <a:spLocks noGrp="1"/>
          </p:cNvSpPr>
          <p:nvPr>
            <p:ph type="title"/>
          </p:nvPr>
        </p:nvSpPr>
        <p:spPr>
          <a:xfrm>
            <a:off x="838200" y="365125"/>
            <a:ext cx="10515600" cy="1325563"/>
          </a:xfrm>
        </p:spPr>
        <p:txBody>
          <a:bodyPr anchor="ctr">
            <a:normAutofit/>
          </a:bodyPr>
          <a:lstStyle/>
          <a:p>
            <a:r>
              <a:rPr lang="en-US"/>
              <a:t>Recovery Pathways in Practice</a:t>
            </a:r>
          </a:p>
        </p:txBody>
      </p:sp>
      <p:sp>
        <p:nvSpPr>
          <p:cNvPr id="4" name="Text Placeholder 3">
            <a:extLst>
              <a:ext uri="{FF2B5EF4-FFF2-40B4-BE49-F238E27FC236}">
                <a16:creationId xmlns:a16="http://schemas.microsoft.com/office/drawing/2014/main" id="{9FFF004E-730F-27F2-3CCD-72888132A9E4}"/>
              </a:ext>
            </a:extLst>
          </p:cNvPr>
          <p:cNvSpPr>
            <a:spLocks noGrp="1"/>
          </p:cNvSpPr>
          <p:nvPr>
            <p:ph sz="half" idx="1"/>
          </p:nvPr>
        </p:nvSpPr>
        <p:spPr>
          <a:xfrm>
            <a:off x="838200" y="1825625"/>
            <a:ext cx="5181600" cy="3901440"/>
          </a:xfrm>
        </p:spPr>
        <p:txBody>
          <a:bodyPr>
            <a:normAutofit/>
          </a:bodyPr>
          <a:lstStyle/>
          <a:p>
            <a:r>
              <a:rPr lang="en-US" sz="2700"/>
              <a:t>What </a:t>
            </a:r>
            <a:r>
              <a:rPr lang="en-US" sz="2700" b="1"/>
              <a:t>combinations</a:t>
            </a:r>
            <a:r>
              <a:rPr lang="en-US" sz="2700"/>
              <a:t> of recovery pathways have you seen work well together?</a:t>
            </a:r>
          </a:p>
          <a:p>
            <a:r>
              <a:rPr lang="en-US" sz="2700"/>
              <a:t>What did the combination </a:t>
            </a:r>
            <a:r>
              <a:rPr lang="en-US" sz="2700" b="1"/>
              <a:t>provide</a:t>
            </a:r>
            <a:r>
              <a:rPr lang="en-US" sz="2700"/>
              <a:t> that one pathway alone may not have?</a:t>
            </a:r>
          </a:p>
          <a:p>
            <a:r>
              <a:rPr lang="en-US" sz="2700"/>
              <a:t>How can COEs help clients </a:t>
            </a:r>
            <a:r>
              <a:rPr lang="en-US" sz="2700" b="1"/>
              <a:t>explore and combine options</a:t>
            </a:r>
            <a:r>
              <a:rPr lang="en-US" sz="2700"/>
              <a:t> that fit their goals?</a:t>
            </a:r>
          </a:p>
          <a:p>
            <a:endParaRPr lang="en-US" sz="2700"/>
          </a:p>
        </p:txBody>
      </p:sp>
      <p:pic>
        <p:nvPicPr>
          <p:cNvPr id="6" name="Graphic 5" descr="Chat with solid fill">
            <a:extLst>
              <a:ext uri="{FF2B5EF4-FFF2-40B4-BE49-F238E27FC236}">
                <a16:creationId xmlns:a16="http://schemas.microsoft.com/office/drawing/2014/main" id="{1D7F2F81-0581-C687-7D21-CCCCBF20AB66}"/>
              </a:ext>
            </a:extLst>
          </p:cNvPr>
          <p:cNvPicPr>
            <a:picLocks noChangeAspect="1"/>
          </p:cNvPicPr>
          <p:nvPr/>
        </p:nvPicPr>
        <p:blipFill>
          <a:blip>
            <a:extLst>
              <a:ext uri="{96DAC541-7B7A-43D3-8B79-37D633B846F1}">
                <asvg:svgBlip xmlns:asvg="http://schemas.microsoft.com/office/drawing/2016/SVG/main" r:embed="rId4"/>
              </a:ext>
            </a:extLst>
          </a:blip>
          <a:stretch/>
        </p:blipFill>
        <p:spPr>
          <a:xfrm>
            <a:off x="6812280" y="1825625"/>
            <a:ext cx="3901440" cy="3901440"/>
          </a:xfrm>
          <a:prstGeom prst="rect">
            <a:avLst/>
          </a:prstGeom>
        </p:spPr>
      </p:pic>
      <p:sp>
        <p:nvSpPr>
          <p:cNvPr id="11" name="Footer Placeholder 4">
            <a:extLst>
              <a:ext uri="{FF2B5EF4-FFF2-40B4-BE49-F238E27FC236}">
                <a16:creationId xmlns:a16="http://schemas.microsoft.com/office/drawing/2014/main" id="{EAF09E69-9B9D-40E0-36FA-3BBC745C04DE}"/>
              </a:ext>
            </a:extLst>
          </p:cNvPr>
          <p:cNvSpPr>
            <a:spLocks noGrp="1"/>
          </p:cNvSpPr>
          <p:nvPr>
            <p:ph type="ftr" sz="quarter" idx="11"/>
          </p:nvPr>
        </p:nvSpPr>
        <p:spPr>
          <a:xfrm>
            <a:off x="838199" y="6004560"/>
            <a:ext cx="6096000" cy="853440"/>
          </a:xfrm>
        </p:spPr>
        <p:txBody>
          <a:bodyPr/>
          <a:lstStyle/>
          <a:p>
            <a:endParaRPr lang="en-US">
              <a:solidFill>
                <a:schemeClr val="bg1"/>
              </a:solidFill>
            </a:endParaRPr>
          </a:p>
        </p:txBody>
      </p:sp>
    </p:spTree>
    <p:extLst>
      <p:ext uri="{BB962C8B-B14F-4D97-AF65-F5344CB8AC3E}">
        <p14:creationId xmlns:p14="http://schemas.microsoft.com/office/powerpoint/2010/main" val="3121427307"/>
      </p:ext>
    </p:extLst>
  </p:cSld>
  <p:clrMapOvr>
    <a:masterClrMapping/>
  </p:clrMapOvr>
  <p:extLst>
    <p:ext uri="{6950BFC3-D8DA-4A85-94F7-54DA5524770B}">
      <p188:commentRel xmlns:p188="http://schemas.microsoft.com/office/powerpoint/2018/8/main" r:id="rId3"/>
    </p:ext>
  </p:extLs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75E5E-B3AB-8569-1527-4E5D77315CF6}"/>
              </a:ext>
            </a:extLst>
          </p:cNvPr>
          <p:cNvSpPr>
            <a:spLocks noGrp="1"/>
          </p:cNvSpPr>
          <p:nvPr>
            <p:ph type="title"/>
          </p:nvPr>
        </p:nvSpPr>
        <p:spPr/>
        <p:txBody>
          <a:bodyPr/>
          <a:lstStyle/>
          <a:p>
            <a:r>
              <a:rPr lang="en-US"/>
              <a:t>Using Motivational Interviewing (MI) to Support Pathway Choice</a:t>
            </a:r>
          </a:p>
        </p:txBody>
      </p:sp>
      <p:sp>
        <p:nvSpPr>
          <p:cNvPr id="3" name="Text Placeholder 2">
            <a:extLst>
              <a:ext uri="{FF2B5EF4-FFF2-40B4-BE49-F238E27FC236}">
                <a16:creationId xmlns:a16="http://schemas.microsoft.com/office/drawing/2014/main" id="{D386F347-C565-706C-9FEE-E83E09D348E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67434813"/>
      </p:ext>
    </p:extLst>
  </p:cSld>
  <p:clrMapOvr>
    <a:masterClrMapping/>
  </p:clrMapOvr>
  <p:extLst>
    <p:ext uri="{6950BFC3-D8DA-4A85-94F7-54DA5524770B}">
      <p188:commentRel xmlns:p188="http://schemas.microsoft.com/office/powerpoint/2018/8/main" r:id="rId3"/>
    </p:ext>
  </p:extLs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86382-053E-541D-C39A-1501A35E4B85}"/>
              </a:ext>
            </a:extLst>
          </p:cNvPr>
          <p:cNvSpPr>
            <a:spLocks noGrp="1"/>
          </p:cNvSpPr>
          <p:nvPr>
            <p:ph type="title"/>
          </p:nvPr>
        </p:nvSpPr>
        <p:spPr/>
        <p:txBody>
          <a:bodyPr/>
          <a:lstStyle/>
          <a:p>
            <a:r>
              <a:rPr lang="en-US"/>
              <a:t>From “Which Path?” to “What Fits?”</a:t>
            </a:r>
          </a:p>
        </p:txBody>
      </p:sp>
      <p:sp>
        <p:nvSpPr>
          <p:cNvPr id="3" name="Footer Placeholder 2">
            <a:extLst>
              <a:ext uri="{FF2B5EF4-FFF2-40B4-BE49-F238E27FC236}">
                <a16:creationId xmlns:a16="http://schemas.microsoft.com/office/drawing/2014/main" id="{F04C0622-13D0-391B-6A4D-8A6372B44A23}"/>
              </a:ext>
            </a:extLst>
          </p:cNvPr>
          <p:cNvSpPr>
            <a:spLocks noGrp="1"/>
          </p:cNvSpPr>
          <p:nvPr>
            <p:ph type="ftr" sz="quarter" idx="11"/>
          </p:nvPr>
        </p:nvSpPr>
        <p:spPr/>
        <p:txBody>
          <a:bodyPr/>
          <a:lstStyle/>
          <a:p>
            <a:r>
              <a:rPr lang="en-US"/>
              <a:t>(¹SAMHSA, 2019; ²Miller &amp; Rollnick, 2023)</a:t>
            </a:r>
            <a:endParaRPr lang="en-US">
              <a:solidFill>
                <a:schemeClr val="tx1"/>
              </a:solidFill>
            </a:endParaRPr>
          </a:p>
        </p:txBody>
      </p:sp>
      <p:graphicFrame>
        <p:nvGraphicFramePr>
          <p:cNvPr id="5" name="Diagram 4">
            <a:extLst>
              <a:ext uri="{FF2B5EF4-FFF2-40B4-BE49-F238E27FC236}">
                <a16:creationId xmlns:a16="http://schemas.microsoft.com/office/drawing/2014/main" id="{D8FFF2B3-D032-87D5-A865-A19023CCD97B}"/>
              </a:ext>
            </a:extLst>
          </p:cNvPr>
          <p:cNvGraphicFramePr/>
          <p:nvPr>
            <p:extLst>
              <p:ext uri="{D42A27DB-BD31-4B8C-83A1-F6EECF244321}">
                <p14:modId xmlns:p14="http://schemas.microsoft.com/office/powerpoint/2010/main" val="1009997973"/>
              </p:ext>
            </p:extLst>
          </p:nvPr>
        </p:nvGraphicFramePr>
        <p:xfrm>
          <a:off x="2032000" y="1858435"/>
          <a:ext cx="8128000" cy="41461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79723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C0989-A876-F0AE-9E54-510833D84CB3}"/>
              </a:ext>
            </a:extLst>
          </p:cNvPr>
          <p:cNvSpPr>
            <a:spLocks noGrp="1"/>
          </p:cNvSpPr>
          <p:nvPr>
            <p:ph type="title"/>
          </p:nvPr>
        </p:nvSpPr>
        <p:spPr/>
        <p:txBody>
          <a:bodyPr/>
          <a:lstStyle/>
          <a:p>
            <a:r>
              <a:rPr lang="en-US"/>
              <a:t>Ask Before You Inform</a:t>
            </a:r>
          </a:p>
        </p:txBody>
      </p:sp>
      <p:sp>
        <p:nvSpPr>
          <p:cNvPr id="3" name="Footer Placeholder 2">
            <a:extLst>
              <a:ext uri="{FF2B5EF4-FFF2-40B4-BE49-F238E27FC236}">
                <a16:creationId xmlns:a16="http://schemas.microsoft.com/office/drawing/2014/main" id="{4E9DBD1D-0701-53F6-8AB4-71F3955CFF5F}"/>
              </a:ext>
            </a:extLst>
          </p:cNvPr>
          <p:cNvSpPr>
            <a:spLocks noGrp="1"/>
          </p:cNvSpPr>
          <p:nvPr>
            <p:ph type="ftr" sz="quarter" idx="11"/>
          </p:nvPr>
        </p:nvSpPr>
        <p:spPr/>
        <p:txBody>
          <a:bodyPr/>
          <a:lstStyle/>
          <a:p>
            <a:r>
              <a:rPr lang="en-US"/>
              <a:t>(SAMHSA, 2019)</a:t>
            </a:r>
            <a:endParaRPr lang="en-US">
              <a:solidFill>
                <a:schemeClr val="tx1"/>
              </a:solidFill>
            </a:endParaRPr>
          </a:p>
        </p:txBody>
      </p:sp>
      <p:graphicFrame>
        <p:nvGraphicFramePr>
          <p:cNvPr id="5" name="Diagram 4">
            <a:extLst>
              <a:ext uri="{FF2B5EF4-FFF2-40B4-BE49-F238E27FC236}">
                <a16:creationId xmlns:a16="http://schemas.microsoft.com/office/drawing/2014/main" id="{229142F7-A2FD-7045-1492-473503B71DE3}"/>
              </a:ext>
            </a:extLst>
          </p:cNvPr>
          <p:cNvGraphicFramePr/>
          <p:nvPr>
            <p:extLst>
              <p:ext uri="{D42A27DB-BD31-4B8C-83A1-F6EECF244321}">
                <p14:modId xmlns:p14="http://schemas.microsoft.com/office/powerpoint/2010/main" val="2582341654"/>
              </p:ext>
            </p:extLst>
          </p:nvPr>
        </p:nvGraphicFramePr>
        <p:xfrm>
          <a:off x="328428" y="1775748"/>
          <a:ext cx="11535144" cy="40330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85472689"/>
      </p:ext>
    </p:extLst>
  </p:cSld>
  <p:clrMapOvr>
    <a:masterClrMapping/>
  </p:clrMapOvr>
  <p:extLst>
    <p:ext uri="{6950BFC3-D8DA-4A85-94F7-54DA5524770B}">
      <p188:commentRel xmlns:p188="http://schemas.microsoft.com/office/powerpoint/2018/8/main" r:id="rId3"/>
    </p:ext>
  </p:extLs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0551F-FB19-99ED-B999-65554107BA0A}"/>
              </a:ext>
            </a:extLst>
          </p:cNvPr>
          <p:cNvSpPr>
            <a:spLocks noGrp="1"/>
          </p:cNvSpPr>
          <p:nvPr>
            <p:ph type="title"/>
          </p:nvPr>
        </p:nvSpPr>
        <p:spPr/>
        <p:txBody>
          <a:bodyPr/>
          <a:lstStyle/>
          <a:p>
            <a:r>
              <a:rPr lang="en-US"/>
              <a:t>Questions that Support Choice</a:t>
            </a:r>
          </a:p>
        </p:txBody>
      </p:sp>
      <p:sp>
        <p:nvSpPr>
          <p:cNvPr id="3" name="Footer Placeholder 2">
            <a:extLst>
              <a:ext uri="{FF2B5EF4-FFF2-40B4-BE49-F238E27FC236}">
                <a16:creationId xmlns:a16="http://schemas.microsoft.com/office/drawing/2014/main" id="{EA654AF8-EC38-6D88-4265-E2A668A0A84C}"/>
              </a:ext>
            </a:extLst>
          </p:cNvPr>
          <p:cNvSpPr>
            <a:spLocks noGrp="1"/>
          </p:cNvSpPr>
          <p:nvPr>
            <p:ph type="ftr" sz="quarter" idx="11"/>
          </p:nvPr>
        </p:nvSpPr>
        <p:spPr/>
        <p:txBody>
          <a:bodyPr/>
          <a:lstStyle/>
          <a:p>
            <a:endParaRPr lang="en-US">
              <a:solidFill>
                <a:schemeClr val="tx1"/>
              </a:solidFill>
            </a:endParaRPr>
          </a:p>
        </p:txBody>
      </p:sp>
      <p:sp>
        <p:nvSpPr>
          <p:cNvPr id="4" name="Text Placeholder 3">
            <a:extLst>
              <a:ext uri="{FF2B5EF4-FFF2-40B4-BE49-F238E27FC236}">
                <a16:creationId xmlns:a16="http://schemas.microsoft.com/office/drawing/2014/main" id="{294AB098-EE6B-3D28-8511-8311DE4B0A8F}"/>
              </a:ext>
            </a:extLst>
          </p:cNvPr>
          <p:cNvSpPr>
            <a:spLocks noGrp="1"/>
          </p:cNvSpPr>
          <p:nvPr>
            <p:ph type="body" sz="quarter" idx="12"/>
          </p:nvPr>
        </p:nvSpPr>
        <p:spPr/>
        <p:txBody>
          <a:bodyPr/>
          <a:lstStyle/>
          <a:p>
            <a:pPr lvl="0"/>
            <a:r>
              <a:rPr lang="en-US"/>
              <a:t>“What does recovery </a:t>
            </a:r>
            <a:r>
              <a:rPr lang="en-US" b="1"/>
              <a:t>look like to you</a:t>
            </a:r>
            <a:r>
              <a:rPr lang="en-US"/>
              <a:t>?” </a:t>
            </a:r>
          </a:p>
          <a:p>
            <a:pPr lvl="0"/>
            <a:r>
              <a:rPr lang="en-US"/>
              <a:t>“What </a:t>
            </a:r>
            <a:r>
              <a:rPr lang="en-US" b="1"/>
              <a:t>has worked </a:t>
            </a:r>
            <a:r>
              <a:rPr lang="en-US"/>
              <a:t>for you before?” </a:t>
            </a:r>
          </a:p>
          <a:p>
            <a:pPr lvl="0"/>
            <a:r>
              <a:rPr lang="en-US"/>
              <a:t>“What are you </a:t>
            </a:r>
            <a:r>
              <a:rPr lang="en-US" b="1"/>
              <a:t>open to trying</a:t>
            </a:r>
            <a:r>
              <a:rPr lang="en-US"/>
              <a:t>?” </a:t>
            </a:r>
          </a:p>
          <a:p>
            <a:pPr lvl="0"/>
            <a:r>
              <a:rPr lang="en-US"/>
              <a:t>“What feels like a good fit </a:t>
            </a:r>
            <a:r>
              <a:rPr lang="en-US" b="1"/>
              <a:t>right now</a:t>
            </a:r>
            <a:r>
              <a:rPr lang="en-US"/>
              <a:t>?” </a:t>
            </a:r>
          </a:p>
          <a:p>
            <a:pPr lvl="0"/>
            <a:r>
              <a:rPr lang="en-US"/>
              <a:t>“Would you like to </a:t>
            </a:r>
            <a:r>
              <a:rPr lang="en-US" b="1"/>
              <a:t>hear</a:t>
            </a:r>
            <a:r>
              <a:rPr lang="en-US"/>
              <a:t> about some </a:t>
            </a:r>
            <a:r>
              <a:rPr lang="en-US" b="1"/>
              <a:t>other options</a:t>
            </a:r>
            <a:r>
              <a:rPr lang="en-US"/>
              <a:t>?” </a:t>
            </a:r>
          </a:p>
          <a:p>
            <a:pPr lvl="0"/>
            <a:r>
              <a:rPr lang="en-US"/>
              <a:t>“What would you like your </a:t>
            </a:r>
            <a:r>
              <a:rPr lang="en-US" b="1"/>
              <a:t>next step </a:t>
            </a:r>
            <a:r>
              <a:rPr lang="en-US"/>
              <a:t>to be?”</a:t>
            </a:r>
          </a:p>
          <a:p>
            <a:endParaRPr lang="en-US"/>
          </a:p>
        </p:txBody>
      </p:sp>
    </p:spTree>
    <p:extLst>
      <p:ext uri="{BB962C8B-B14F-4D97-AF65-F5344CB8AC3E}">
        <p14:creationId xmlns:p14="http://schemas.microsoft.com/office/powerpoint/2010/main" val="37996456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70F7E-9881-A036-CFCF-90D74C37F52E}"/>
              </a:ext>
            </a:extLst>
          </p:cNvPr>
          <p:cNvSpPr>
            <a:spLocks noGrp="1"/>
          </p:cNvSpPr>
          <p:nvPr>
            <p:ph type="title"/>
          </p:nvPr>
        </p:nvSpPr>
        <p:spPr/>
        <p:txBody>
          <a:bodyPr/>
          <a:lstStyle/>
          <a:p>
            <a:r>
              <a:rPr lang="en-US"/>
              <a:t>Organizational Considerations</a:t>
            </a:r>
          </a:p>
        </p:txBody>
      </p:sp>
      <p:sp>
        <p:nvSpPr>
          <p:cNvPr id="3" name="Text Placeholder 2">
            <a:extLst>
              <a:ext uri="{FF2B5EF4-FFF2-40B4-BE49-F238E27FC236}">
                <a16:creationId xmlns:a16="http://schemas.microsoft.com/office/drawing/2014/main" id="{2572BAF2-3807-A212-B278-8A0FBDB146B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831627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7096B-D529-E52D-5811-3FA359103456}"/>
              </a:ext>
            </a:extLst>
          </p:cNvPr>
          <p:cNvSpPr>
            <a:spLocks noGrp="1"/>
          </p:cNvSpPr>
          <p:nvPr>
            <p:ph type="title"/>
          </p:nvPr>
        </p:nvSpPr>
        <p:spPr/>
        <p:txBody>
          <a:bodyPr/>
          <a:lstStyle/>
          <a:p>
            <a:r>
              <a:rPr lang="en-US"/>
              <a:t>Team Composition</a:t>
            </a:r>
          </a:p>
        </p:txBody>
      </p:sp>
      <p:sp>
        <p:nvSpPr>
          <p:cNvPr id="3" name="Footer Placeholder 2">
            <a:extLst>
              <a:ext uri="{FF2B5EF4-FFF2-40B4-BE49-F238E27FC236}">
                <a16:creationId xmlns:a16="http://schemas.microsoft.com/office/drawing/2014/main" id="{9DA66ABC-786B-7C19-3185-08F867827846}"/>
              </a:ext>
            </a:extLst>
          </p:cNvPr>
          <p:cNvSpPr>
            <a:spLocks noGrp="1"/>
          </p:cNvSpPr>
          <p:nvPr>
            <p:ph type="ftr" sz="quarter" idx="11"/>
          </p:nvPr>
        </p:nvSpPr>
        <p:spPr/>
        <p:txBody>
          <a:bodyPr/>
          <a:lstStyle/>
          <a:p>
            <a:r>
              <a:rPr lang="en-US"/>
              <a:t>(</a:t>
            </a:r>
            <a:r>
              <a:rPr lang="en-US" baseline="30000"/>
              <a:t>1</a:t>
            </a:r>
            <a:r>
              <a:rPr lang="en-US"/>
              <a:t>White &amp; PRO-ACT Ethics Workgroup, 2007; </a:t>
            </a:r>
            <a:r>
              <a:rPr lang="en-US" baseline="30000"/>
              <a:t>2</a:t>
            </a:r>
            <a:r>
              <a:rPr lang="en-US"/>
              <a:t>SAMHSA, 2023)</a:t>
            </a:r>
            <a:endParaRPr lang="en-US">
              <a:solidFill>
                <a:schemeClr val="tx1"/>
              </a:solidFill>
            </a:endParaRPr>
          </a:p>
        </p:txBody>
      </p:sp>
      <p:sp>
        <p:nvSpPr>
          <p:cNvPr id="4" name="Text Placeholder 3">
            <a:extLst>
              <a:ext uri="{FF2B5EF4-FFF2-40B4-BE49-F238E27FC236}">
                <a16:creationId xmlns:a16="http://schemas.microsoft.com/office/drawing/2014/main" id="{5ACA1C35-469F-DA84-68AF-6ED975C8A59C}"/>
              </a:ext>
            </a:extLst>
          </p:cNvPr>
          <p:cNvSpPr>
            <a:spLocks noGrp="1"/>
          </p:cNvSpPr>
          <p:nvPr>
            <p:ph type="body" sz="quarter" idx="12"/>
          </p:nvPr>
        </p:nvSpPr>
        <p:spPr/>
        <p:txBody>
          <a:bodyPr>
            <a:normAutofit fontScale="85000" lnSpcReduction="10000"/>
          </a:bodyPr>
          <a:lstStyle/>
          <a:p>
            <a:pPr lvl="0"/>
            <a:r>
              <a:rPr lang="en-US"/>
              <a:t>Build teams that reflect </a:t>
            </a:r>
            <a:r>
              <a:rPr lang="en-US" b="1"/>
              <a:t>diverse lived experiences, identities, and recovery pathways</a:t>
            </a:r>
            <a:r>
              <a:rPr lang="en-US"/>
              <a:t>¹⁻² </a:t>
            </a:r>
          </a:p>
          <a:p>
            <a:pPr lvl="0"/>
            <a:r>
              <a:rPr lang="en-US"/>
              <a:t>Include staff who can </a:t>
            </a:r>
            <a:r>
              <a:rPr lang="en-US" b="1"/>
              <a:t>connect clients </a:t>
            </a:r>
            <a:r>
              <a:rPr lang="en-US"/>
              <a:t>with supports </a:t>
            </a:r>
            <a:r>
              <a:rPr lang="en-US" b="1"/>
              <a:t>across different </a:t>
            </a:r>
            <a:r>
              <a:rPr lang="en-US"/>
              <a:t>recovery pathways¹ </a:t>
            </a:r>
          </a:p>
          <a:p>
            <a:pPr lvl="0"/>
            <a:r>
              <a:rPr lang="en-US"/>
              <a:t>Consider staff </a:t>
            </a:r>
            <a:r>
              <a:rPr lang="en-US" b="1"/>
              <a:t>beliefs and attitudes about recovery</a:t>
            </a:r>
            <a:r>
              <a:rPr lang="en-US"/>
              <a:t> and how they may influence client choice¹ </a:t>
            </a:r>
          </a:p>
          <a:p>
            <a:pPr lvl="0"/>
            <a:r>
              <a:rPr lang="en-US"/>
              <a:t>Use </a:t>
            </a:r>
            <a:r>
              <a:rPr lang="en-US" b="1"/>
              <a:t>training and exposure to diverse recovery experiences</a:t>
            </a:r>
            <a:r>
              <a:rPr lang="en-US"/>
              <a:t> to strengthen multiple-pathway practice¹ </a:t>
            </a:r>
          </a:p>
          <a:p>
            <a:pPr lvl="0"/>
            <a:r>
              <a:rPr lang="en-US"/>
              <a:t>Avoid requiring one recovery pathway as the standard for peer staff; </a:t>
            </a:r>
            <a:r>
              <a:rPr lang="en-US" b="1"/>
              <a:t>pathway-specific needs should reflect the population served</a:t>
            </a:r>
            <a:r>
              <a:rPr lang="en-US"/>
              <a:t>²</a:t>
            </a:r>
          </a:p>
          <a:p>
            <a:endParaRPr lang="en-US"/>
          </a:p>
        </p:txBody>
      </p:sp>
    </p:spTree>
    <p:extLst>
      <p:ext uri="{BB962C8B-B14F-4D97-AF65-F5344CB8AC3E}">
        <p14:creationId xmlns:p14="http://schemas.microsoft.com/office/powerpoint/2010/main" val="14412467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0152-E58E-A761-522A-D913713FBBE2}"/>
              </a:ext>
            </a:extLst>
          </p:cNvPr>
          <p:cNvSpPr>
            <a:spLocks noGrp="1"/>
          </p:cNvSpPr>
          <p:nvPr>
            <p:ph type="title"/>
          </p:nvPr>
        </p:nvSpPr>
        <p:spPr>
          <a:xfrm>
            <a:off x="838200" y="743493"/>
            <a:ext cx="9631680" cy="914400"/>
          </a:xfrm>
        </p:spPr>
        <p:txBody>
          <a:bodyPr anchor="ctr">
            <a:normAutofit/>
          </a:bodyPr>
          <a:lstStyle/>
          <a:p>
            <a:r>
              <a:rPr lang="en-US"/>
              <a:t>Interview Practices</a:t>
            </a:r>
          </a:p>
        </p:txBody>
      </p:sp>
      <p:sp>
        <p:nvSpPr>
          <p:cNvPr id="3" name="Footer Placeholder 2">
            <a:extLst>
              <a:ext uri="{FF2B5EF4-FFF2-40B4-BE49-F238E27FC236}">
                <a16:creationId xmlns:a16="http://schemas.microsoft.com/office/drawing/2014/main" id="{3D6612F6-2291-BBB0-DB74-7C1E810CA173}"/>
              </a:ext>
            </a:extLst>
          </p:cNvPr>
          <p:cNvSpPr>
            <a:spLocks noGrp="1"/>
          </p:cNvSpPr>
          <p:nvPr>
            <p:ph type="ftr" sz="quarter" idx="11"/>
          </p:nvPr>
        </p:nvSpPr>
        <p:spPr>
          <a:xfrm>
            <a:off x="1200391" y="5914385"/>
            <a:ext cx="6561375" cy="853440"/>
          </a:xfrm>
        </p:spPr>
        <p:txBody>
          <a:bodyPr anchor="b">
            <a:normAutofit/>
          </a:bodyPr>
          <a:lstStyle/>
          <a:p>
            <a:pPr>
              <a:spcAft>
                <a:spcPts val="600"/>
              </a:spcAft>
            </a:pPr>
            <a:r>
              <a:rPr lang="en-US"/>
              <a:t>(</a:t>
            </a:r>
            <a:r>
              <a:rPr lang="en-US" baseline="30000"/>
              <a:t>1</a:t>
            </a:r>
            <a:r>
              <a:rPr lang="en-US"/>
              <a:t>National Council for Mental Wellbeing, 2022;</a:t>
            </a:r>
            <a:r>
              <a:rPr lang="en-US" baseline="30000"/>
              <a:t> 2</a:t>
            </a:r>
            <a:r>
              <a:rPr lang="en-US"/>
              <a:t>NYC Department of Health and Mental Hygiene, 2019)</a:t>
            </a:r>
          </a:p>
        </p:txBody>
      </p:sp>
      <p:graphicFrame>
        <p:nvGraphicFramePr>
          <p:cNvPr id="8" name="Text Placeholder 5">
            <a:extLst>
              <a:ext uri="{FF2B5EF4-FFF2-40B4-BE49-F238E27FC236}">
                <a16:creationId xmlns:a16="http://schemas.microsoft.com/office/drawing/2014/main" id="{A187AFE6-49B1-B3DE-19A4-994B37A5AED7}"/>
              </a:ext>
            </a:extLst>
          </p:cNvPr>
          <p:cNvGraphicFramePr/>
          <p:nvPr>
            <p:extLst>
              <p:ext uri="{D42A27DB-BD31-4B8C-83A1-F6EECF244321}">
                <p14:modId xmlns:p14="http://schemas.microsoft.com/office/powerpoint/2010/main" val="3959865419"/>
              </p:ext>
            </p:extLst>
          </p:nvPr>
        </p:nvGraphicFramePr>
        <p:xfrm>
          <a:off x="653335" y="1973470"/>
          <a:ext cx="10885329" cy="3625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57925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1E32-D7AB-C4EC-2FA7-C24E5B5A3B4B}"/>
              </a:ext>
            </a:extLst>
          </p:cNvPr>
          <p:cNvSpPr>
            <a:spLocks noGrp="1"/>
          </p:cNvSpPr>
          <p:nvPr>
            <p:ph type="title"/>
          </p:nvPr>
        </p:nvSpPr>
        <p:spPr/>
        <p:txBody>
          <a:bodyPr/>
          <a:lstStyle/>
          <a:p>
            <a:r>
              <a:rPr lang="en-US"/>
              <a:t>Policies</a:t>
            </a:r>
          </a:p>
        </p:txBody>
      </p:sp>
      <p:sp>
        <p:nvSpPr>
          <p:cNvPr id="3" name="Footer Placeholder 2">
            <a:extLst>
              <a:ext uri="{FF2B5EF4-FFF2-40B4-BE49-F238E27FC236}">
                <a16:creationId xmlns:a16="http://schemas.microsoft.com/office/drawing/2014/main" id="{849C7E3D-3380-2A11-A905-1A41C986CFE0}"/>
              </a:ext>
            </a:extLst>
          </p:cNvPr>
          <p:cNvSpPr>
            <a:spLocks noGrp="1"/>
          </p:cNvSpPr>
          <p:nvPr>
            <p:ph type="ftr" sz="quarter" idx="11"/>
          </p:nvPr>
        </p:nvSpPr>
        <p:spPr/>
        <p:txBody>
          <a:bodyPr/>
          <a:lstStyle/>
          <a:p>
            <a:r>
              <a:rPr lang="en-US"/>
              <a:t>(</a:t>
            </a:r>
            <a:r>
              <a:rPr lang="en-US" baseline="30000"/>
              <a:t>1</a:t>
            </a:r>
            <a:r>
              <a:rPr lang="en-US"/>
              <a:t>SAMHSA, 2026; </a:t>
            </a:r>
            <a:r>
              <a:rPr lang="en-US" baseline="30000"/>
              <a:t>2</a:t>
            </a:r>
            <a:r>
              <a:rPr lang="en-US"/>
              <a:t>SAMHSA, 2021)</a:t>
            </a:r>
            <a:endParaRPr lang="en-US">
              <a:solidFill>
                <a:schemeClr val="tx1"/>
              </a:solidFill>
            </a:endParaRPr>
          </a:p>
        </p:txBody>
      </p:sp>
      <p:sp>
        <p:nvSpPr>
          <p:cNvPr id="4" name="Text Placeholder 3">
            <a:extLst>
              <a:ext uri="{FF2B5EF4-FFF2-40B4-BE49-F238E27FC236}">
                <a16:creationId xmlns:a16="http://schemas.microsoft.com/office/drawing/2014/main" id="{AF2CBAA1-BCF6-FB26-0723-F249BE1415CD}"/>
              </a:ext>
            </a:extLst>
          </p:cNvPr>
          <p:cNvSpPr>
            <a:spLocks noGrp="1"/>
          </p:cNvSpPr>
          <p:nvPr>
            <p:ph type="body" sz="quarter" idx="12"/>
          </p:nvPr>
        </p:nvSpPr>
        <p:spPr/>
        <p:txBody>
          <a:bodyPr vert="horz" lIns="91440" tIns="45720" rIns="91440" bIns="45720" rtlCol="0" anchor="t">
            <a:normAutofit fontScale="92500" lnSpcReduction="20000"/>
          </a:bodyPr>
          <a:lstStyle/>
          <a:p>
            <a:pPr marL="243205" lvl="0" indent="-243205"/>
            <a:r>
              <a:rPr lang="en-US">
                <a:latin typeface="Calibri"/>
                <a:ea typeface="Calibri"/>
                <a:cs typeface="Calibri"/>
              </a:rPr>
              <a:t>Review policies for </a:t>
            </a:r>
            <a:r>
              <a:rPr lang="en-US" b="1">
                <a:latin typeface="Calibri"/>
                <a:ea typeface="Calibri"/>
                <a:cs typeface="Calibri"/>
              </a:rPr>
              <a:t>requirements or expectations </a:t>
            </a:r>
            <a:r>
              <a:rPr lang="en-US">
                <a:latin typeface="Calibri"/>
                <a:ea typeface="Calibri"/>
                <a:cs typeface="Calibri"/>
              </a:rPr>
              <a:t>that favor one recovery pathway¹ </a:t>
            </a:r>
          </a:p>
          <a:p>
            <a:pPr marL="243205" lvl="0" indent="-243205"/>
            <a:r>
              <a:rPr lang="en-US">
                <a:latin typeface="Calibri"/>
                <a:ea typeface="Calibri"/>
                <a:cs typeface="Calibri"/>
              </a:rPr>
              <a:t>Ensure participation in a specific pathway is </a:t>
            </a:r>
            <a:r>
              <a:rPr lang="en-US" b="1">
                <a:latin typeface="Calibri"/>
                <a:ea typeface="Calibri"/>
                <a:cs typeface="Calibri"/>
              </a:rPr>
              <a:t>not treated </a:t>
            </a:r>
            <a:r>
              <a:rPr lang="en-US">
                <a:latin typeface="Calibri"/>
                <a:ea typeface="Calibri"/>
                <a:cs typeface="Calibri"/>
              </a:rPr>
              <a:t>as the definition of </a:t>
            </a:r>
            <a:r>
              <a:rPr lang="en-US" b="1">
                <a:latin typeface="Calibri"/>
                <a:ea typeface="Calibri"/>
                <a:cs typeface="Calibri"/>
              </a:rPr>
              <a:t>engagement or recovery</a:t>
            </a:r>
            <a:r>
              <a:rPr lang="en-US">
                <a:latin typeface="Calibri"/>
                <a:ea typeface="Calibri"/>
                <a:cs typeface="Calibri"/>
              </a:rPr>
              <a:t>¹ </a:t>
            </a:r>
          </a:p>
          <a:p>
            <a:pPr marL="243205" lvl="0" indent="-243205"/>
            <a:r>
              <a:rPr lang="en-US">
                <a:latin typeface="Calibri"/>
                <a:ea typeface="Calibri"/>
                <a:cs typeface="Calibri"/>
              </a:rPr>
              <a:t>Establish clear processes for referral when a </a:t>
            </a:r>
            <a:r>
              <a:rPr lang="en-US" b="1">
                <a:latin typeface="Calibri"/>
                <a:ea typeface="Calibri"/>
                <a:cs typeface="Calibri"/>
              </a:rPr>
              <a:t>client wants services, MOUD, or supports </a:t>
            </a:r>
            <a:r>
              <a:rPr lang="en-US">
                <a:latin typeface="Calibri"/>
                <a:ea typeface="Calibri"/>
                <a:cs typeface="Calibri"/>
              </a:rPr>
              <a:t>the organization does not provide² </a:t>
            </a:r>
          </a:p>
          <a:p>
            <a:pPr marL="243205" lvl="0" indent="-243205"/>
            <a:r>
              <a:rPr lang="en-US">
                <a:latin typeface="Calibri"/>
                <a:ea typeface="Calibri"/>
                <a:cs typeface="Calibri"/>
              </a:rPr>
              <a:t>Consider client </a:t>
            </a:r>
            <a:r>
              <a:rPr lang="en-US" b="1">
                <a:latin typeface="Calibri"/>
                <a:ea typeface="Calibri"/>
                <a:cs typeface="Calibri"/>
              </a:rPr>
              <a:t>preferences and recovery goals </a:t>
            </a:r>
            <a:r>
              <a:rPr lang="en-US">
                <a:latin typeface="Calibri"/>
                <a:ea typeface="Calibri"/>
                <a:cs typeface="Calibri"/>
              </a:rPr>
              <a:t>when matching staff and services</a:t>
            </a:r>
            <a:r>
              <a:rPr lang="en-US" baseline="30000">
                <a:latin typeface="Calibri"/>
                <a:ea typeface="Calibri"/>
                <a:cs typeface="Calibri"/>
              </a:rPr>
              <a:t>¹,²</a:t>
            </a:r>
            <a:r>
              <a:rPr lang="en-US">
                <a:latin typeface="Calibri"/>
                <a:ea typeface="Calibri"/>
                <a:cs typeface="Calibri"/>
              </a:rPr>
              <a:t> </a:t>
            </a:r>
          </a:p>
          <a:p>
            <a:pPr marL="243205" lvl="0" indent="-243205"/>
            <a:r>
              <a:rPr lang="en-US">
                <a:latin typeface="Calibri"/>
                <a:ea typeface="Calibri"/>
                <a:cs typeface="Calibri"/>
              </a:rPr>
              <a:t>Make sure policies support </a:t>
            </a:r>
            <a:r>
              <a:rPr lang="en-US" b="1">
                <a:latin typeface="Calibri"/>
                <a:ea typeface="Calibri"/>
                <a:cs typeface="Calibri"/>
              </a:rPr>
              <a:t>movement between or combination of pathways</a:t>
            </a:r>
            <a:r>
              <a:rPr lang="en-US">
                <a:latin typeface="Calibri"/>
                <a:ea typeface="Calibri"/>
                <a:cs typeface="Calibri"/>
              </a:rPr>
              <a:t> as needs and goals change¹</a:t>
            </a:r>
          </a:p>
          <a:p>
            <a:endParaRPr lang="en-US"/>
          </a:p>
        </p:txBody>
      </p:sp>
    </p:spTree>
    <p:extLst>
      <p:ext uri="{BB962C8B-B14F-4D97-AF65-F5344CB8AC3E}">
        <p14:creationId xmlns:p14="http://schemas.microsoft.com/office/powerpoint/2010/main" val="23238336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88929-A732-2677-8358-84AFCBD67FBC}"/>
              </a:ext>
            </a:extLst>
          </p:cNvPr>
          <p:cNvSpPr>
            <a:spLocks noGrp="1"/>
          </p:cNvSpPr>
          <p:nvPr>
            <p:ph type="title"/>
          </p:nvPr>
        </p:nvSpPr>
        <p:spPr/>
        <p:txBody>
          <a:bodyPr/>
          <a:lstStyle/>
          <a:p>
            <a:r>
              <a:rPr lang="en-US"/>
              <a:t>Staff Training</a:t>
            </a:r>
          </a:p>
        </p:txBody>
      </p:sp>
      <p:sp>
        <p:nvSpPr>
          <p:cNvPr id="3" name="Footer Placeholder 2">
            <a:extLst>
              <a:ext uri="{FF2B5EF4-FFF2-40B4-BE49-F238E27FC236}">
                <a16:creationId xmlns:a16="http://schemas.microsoft.com/office/drawing/2014/main" id="{94A043B0-3B5C-9D3D-3519-0A11A4DFC802}"/>
              </a:ext>
            </a:extLst>
          </p:cNvPr>
          <p:cNvSpPr>
            <a:spLocks noGrp="1"/>
          </p:cNvSpPr>
          <p:nvPr>
            <p:ph type="ftr" sz="quarter" idx="11"/>
          </p:nvPr>
        </p:nvSpPr>
        <p:spPr/>
        <p:txBody>
          <a:bodyPr/>
          <a:lstStyle/>
          <a:p>
            <a:r>
              <a:rPr lang="en-US"/>
              <a:t>(White &amp; PRO-ACT Ethics Workgroup, 2007)</a:t>
            </a:r>
          </a:p>
        </p:txBody>
      </p:sp>
      <p:sp>
        <p:nvSpPr>
          <p:cNvPr id="4" name="Text Placeholder 3">
            <a:extLst>
              <a:ext uri="{FF2B5EF4-FFF2-40B4-BE49-F238E27FC236}">
                <a16:creationId xmlns:a16="http://schemas.microsoft.com/office/drawing/2014/main" id="{03174C64-7CEA-69D3-B166-FAE5A4973AE3}"/>
              </a:ext>
            </a:extLst>
          </p:cNvPr>
          <p:cNvSpPr>
            <a:spLocks noGrp="1"/>
          </p:cNvSpPr>
          <p:nvPr>
            <p:ph type="body" sz="quarter" idx="12"/>
          </p:nvPr>
        </p:nvSpPr>
        <p:spPr/>
        <p:txBody>
          <a:bodyPr>
            <a:normAutofit lnSpcReduction="10000"/>
          </a:bodyPr>
          <a:lstStyle/>
          <a:p>
            <a:pPr lvl="0"/>
            <a:r>
              <a:rPr lang="en-US"/>
              <a:t>Train staff to </a:t>
            </a:r>
            <a:r>
              <a:rPr lang="en-US" b="1"/>
              <a:t>recognize and respect </a:t>
            </a:r>
            <a:r>
              <a:rPr lang="en-US"/>
              <a:t>multiple pathways to recovery</a:t>
            </a:r>
          </a:p>
          <a:p>
            <a:pPr lvl="0"/>
            <a:r>
              <a:rPr lang="en-US"/>
              <a:t>Include </a:t>
            </a:r>
            <a:r>
              <a:rPr lang="en-US" b="1"/>
              <a:t>direct exposure </a:t>
            </a:r>
            <a:r>
              <a:rPr lang="en-US"/>
              <a:t>to people successfully using </a:t>
            </a:r>
            <a:r>
              <a:rPr lang="en-US" b="1"/>
              <a:t>diverse recovery pathways</a:t>
            </a:r>
            <a:endParaRPr lang="en-US"/>
          </a:p>
          <a:p>
            <a:pPr lvl="0"/>
            <a:r>
              <a:rPr lang="en-US"/>
              <a:t>Help staff identify how their </a:t>
            </a:r>
            <a:r>
              <a:rPr lang="en-US" b="1"/>
              <a:t>own recovery </a:t>
            </a:r>
            <a:r>
              <a:rPr lang="en-US"/>
              <a:t>beliefs and experiences</a:t>
            </a:r>
            <a:r>
              <a:rPr lang="en-US" b="1"/>
              <a:t> may influence </a:t>
            </a:r>
            <a:r>
              <a:rPr lang="en-US"/>
              <a:t>their work</a:t>
            </a:r>
          </a:p>
          <a:p>
            <a:pPr lvl="0"/>
            <a:r>
              <a:rPr lang="en-US"/>
              <a:t>Use </a:t>
            </a:r>
            <a:r>
              <a:rPr lang="en-US" b="1"/>
              <a:t>discussion, case examples, and scenarios</a:t>
            </a:r>
            <a:r>
              <a:rPr lang="en-US"/>
              <a:t> to practice supporting pathways different from their own</a:t>
            </a:r>
          </a:p>
          <a:p>
            <a:endParaRPr lang="en-US"/>
          </a:p>
        </p:txBody>
      </p:sp>
    </p:spTree>
    <p:extLst>
      <p:ext uri="{BB962C8B-B14F-4D97-AF65-F5344CB8AC3E}">
        <p14:creationId xmlns:p14="http://schemas.microsoft.com/office/powerpoint/2010/main" val="14191834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373E1-22AF-5440-38CA-5B1A23AC86D8}"/>
              </a:ext>
            </a:extLst>
          </p:cNvPr>
          <p:cNvSpPr>
            <a:spLocks noGrp="1"/>
          </p:cNvSpPr>
          <p:nvPr>
            <p:ph type="title"/>
          </p:nvPr>
        </p:nvSpPr>
        <p:spPr/>
        <p:txBody>
          <a:bodyPr/>
          <a:lstStyle/>
          <a:p>
            <a:r>
              <a:rPr lang="en-US"/>
              <a:t>Referral and Community Partnerships</a:t>
            </a:r>
          </a:p>
        </p:txBody>
      </p:sp>
      <p:sp>
        <p:nvSpPr>
          <p:cNvPr id="3" name="Footer Placeholder 2">
            <a:extLst>
              <a:ext uri="{FF2B5EF4-FFF2-40B4-BE49-F238E27FC236}">
                <a16:creationId xmlns:a16="http://schemas.microsoft.com/office/drawing/2014/main" id="{0A964A9D-5583-26EE-4865-391EB74CF659}"/>
              </a:ext>
            </a:extLst>
          </p:cNvPr>
          <p:cNvSpPr>
            <a:spLocks noGrp="1"/>
          </p:cNvSpPr>
          <p:nvPr>
            <p:ph type="ftr" sz="quarter" idx="11"/>
          </p:nvPr>
        </p:nvSpPr>
        <p:spPr/>
        <p:txBody>
          <a:bodyPr/>
          <a:lstStyle/>
          <a:p>
            <a:r>
              <a:rPr lang="en-US"/>
              <a:t>(</a:t>
            </a:r>
            <a:r>
              <a:rPr lang="en-US" baseline="30000"/>
              <a:t>1</a:t>
            </a:r>
            <a:r>
              <a:rPr lang="en-US"/>
              <a:t>Davidson et al., 2021; </a:t>
            </a:r>
            <a:r>
              <a:rPr lang="en-US" baseline="30000"/>
              <a:t>2</a:t>
            </a:r>
            <a:r>
              <a:rPr lang="en-US"/>
              <a:t>SAMHSA, 2023)</a:t>
            </a:r>
            <a:endParaRPr lang="en-US">
              <a:solidFill>
                <a:schemeClr val="tx1"/>
              </a:solidFill>
            </a:endParaRPr>
          </a:p>
        </p:txBody>
      </p:sp>
      <p:sp>
        <p:nvSpPr>
          <p:cNvPr id="4" name="Text Placeholder 3">
            <a:extLst>
              <a:ext uri="{FF2B5EF4-FFF2-40B4-BE49-F238E27FC236}">
                <a16:creationId xmlns:a16="http://schemas.microsoft.com/office/drawing/2014/main" id="{53370B1F-06C5-70D1-7784-9C5DD9BA2C48}"/>
              </a:ext>
            </a:extLst>
          </p:cNvPr>
          <p:cNvSpPr>
            <a:spLocks noGrp="1"/>
          </p:cNvSpPr>
          <p:nvPr>
            <p:ph type="body" sz="quarter" idx="12"/>
          </p:nvPr>
        </p:nvSpPr>
        <p:spPr/>
        <p:txBody>
          <a:bodyPr>
            <a:normAutofit fontScale="92500" lnSpcReduction="20000"/>
          </a:bodyPr>
          <a:lstStyle/>
          <a:p>
            <a:pPr lvl="0"/>
            <a:r>
              <a:rPr lang="en-US"/>
              <a:t>Build relationships with a </a:t>
            </a:r>
            <a:r>
              <a:rPr lang="en-US" b="1"/>
              <a:t>broad range </a:t>
            </a:r>
            <a:r>
              <a:rPr lang="en-US"/>
              <a:t>of treatment and recovery supports¹ </a:t>
            </a:r>
          </a:p>
          <a:p>
            <a:pPr lvl="0"/>
            <a:r>
              <a:rPr lang="en-US"/>
              <a:t>Maintain an </a:t>
            </a:r>
            <a:r>
              <a:rPr lang="en-US" b="1"/>
              <a:t>up-to-date resource network</a:t>
            </a:r>
            <a:r>
              <a:rPr lang="en-US"/>
              <a:t> that reflects different pathways, identities, and needs² </a:t>
            </a:r>
          </a:p>
          <a:p>
            <a:pPr lvl="0"/>
            <a:r>
              <a:rPr lang="en-US"/>
              <a:t>Ask about </a:t>
            </a:r>
            <a:r>
              <a:rPr lang="en-US" b="1"/>
              <a:t>client preferences and prior experiences</a:t>
            </a:r>
            <a:r>
              <a:rPr lang="en-US"/>
              <a:t> before making referrals² </a:t>
            </a:r>
          </a:p>
          <a:p>
            <a:pPr lvl="0"/>
            <a:r>
              <a:rPr lang="en-US"/>
              <a:t>Use </a:t>
            </a:r>
            <a:r>
              <a:rPr lang="en-US" b="1"/>
              <a:t>warm handoffs and follow-up</a:t>
            </a:r>
            <a:r>
              <a:rPr lang="en-US"/>
              <a:t>, rather than relying only on resource lists² </a:t>
            </a:r>
          </a:p>
          <a:p>
            <a:pPr lvl="0"/>
            <a:r>
              <a:rPr lang="en-US"/>
              <a:t>Know which community resources are </a:t>
            </a:r>
            <a:r>
              <a:rPr lang="en-US" b="1"/>
              <a:t>MOUD-supportive, inclusive, accessible, and aligned </a:t>
            </a:r>
            <a:r>
              <a:rPr lang="en-US"/>
              <a:t>with client goals²</a:t>
            </a:r>
          </a:p>
          <a:p>
            <a:endParaRPr lang="en-US"/>
          </a:p>
        </p:txBody>
      </p:sp>
    </p:spTree>
    <p:extLst>
      <p:ext uri="{BB962C8B-B14F-4D97-AF65-F5344CB8AC3E}">
        <p14:creationId xmlns:p14="http://schemas.microsoft.com/office/powerpoint/2010/main" val="29262694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adge Question Mark with solid fill">
            <a:extLst>
              <a:ext uri="{FF2B5EF4-FFF2-40B4-BE49-F238E27FC236}">
                <a16:creationId xmlns:a16="http://schemas.microsoft.com/office/drawing/2014/main" id="{4C8FF315-6217-0ECE-87F1-F89CD1BBFB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8806" y="0"/>
            <a:ext cx="6858000" cy="6858000"/>
          </a:xfrm>
          <a:prstGeom prst="rect">
            <a:avLst/>
          </a:prstGeom>
        </p:spPr>
      </p:pic>
      <p:sp>
        <p:nvSpPr>
          <p:cNvPr id="2" name="Title 1">
            <a:extLst>
              <a:ext uri="{FF2B5EF4-FFF2-40B4-BE49-F238E27FC236}">
                <a16:creationId xmlns:a16="http://schemas.microsoft.com/office/drawing/2014/main" id="{6D94B53F-5BAC-4322-E280-366641570199}"/>
              </a:ext>
            </a:extLst>
          </p:cNvPr>
          <p:cNvSpPr>
            <a:spLocks noGrp="1"/>
          </p:cNvSpPr>
          <p:nvPr>
            <p:ph type="body" sz="half" idx="2"/>
          </p:nvPr>
        </p:nvSpPr>
        <p:spPr>
          <a:xfrm>
            <a:off x="8155959" y="1507966"/>
            <a:ext cx="3657600" cy="3811588"/>
          </a:xfrm>
        </p:spPr>
        <p:txBody>
          <a:bodyPr anchor="ctr">
            <a:normAutofit/>
          </a:bodyPr>
          <a:lstStyle/>
          <a:p>
            <a:r>
              <a:rPr lang="en-US" sz="6000" b="1" dirty="0"/>
              <a:t>Questions</a:t>
            </a:r>
          </a:p>
        </p:txBody>
      </p:sp>
    </p:spTree>
    <p:extLst>
      <p:ext uri="{BB962C8B-B14F-4D97-AF65-F5344CB8AC3E}">
        <p14:creationId xmlns:p14="http://schemas.microsoft.com/office/powerpoint/2010/main" val="28900092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A5D3FD-53B3-B609-5B7F-38986BE19120}"/>
              </a:ext>
            </a:extLst>
          </p:cNvPr>
          <p:cNvSpPr>
            <a:spLocks noGrp="1"/>
          </p:cNvSpPr>
          <p:nvPr>
            <p:ph type="body" sz="quarter" idx="15"/>
          </p:nvPr>
        </p:nvSpPr>
        <p:spPr/>
        <p:txBody>
          <a:bodyPr/>
          <a:lstStyle/>
          <a:p>
            <a:r>
              <a:rPr lang="en-US"/>
              <a:t>Wrap up and Next Session </a:t>
            </a:r>
          </a:p>
        </p:txBody>
      </p:sp>
      <p:sp>
        <p:nvSpPr>
          <p:cNvPr id="3" name="Text Placeholder 2">
            <a:extLst>
              <a:ext uri="{FF2B5EF4-FFF2-40B4-BE49-F238E27FC236}">
                <a16:creationId xmlns:a16="http://schemas.microsoft.com/office/drawing/2014/main" id="{B0C904E1-D57F-7BC7-F419-92D62C92EF41}"/>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C4F16AC0-74A4-9C46-F800-2A6DE702B2A4}"/>
              </a:ext>
            </a:extLst>
          </p:cNvPr>
          <p:cNvSpPr>
            <a:spLocks noGrp="1"/>
          </p:cNvSpPr>
          <p:nvPr>
            <p:ph type="body" sz="quarter" idx="10"/>
          </p:nvPr>
        </p:nvSpPr>
        <p:spPr/>
        <p:txBody>
          <a:bodyPr/>
          <a:lstStyle/>
          <a:p>
            <a:pPr marL="457189" indent="-457189">
              <a:lnSpc>
                <a:spcPct val="100000"/>
              </a:lnSpc>
              <a:spcBef>
                <a:spcPts val="0"/>
              </a:spcBef>
              <a:spcAft>
                <a:spcPts val="600"/>
              </a:spcAft>
              <a:buClr>
                <a:srgbClr val="003594"/>
              </a:buClr>
              <a:buFont typeface="Wingdings" pitchFamily="2" charset="2"/>
              <a:buChar char="§"/>
              <a:defRPr/>
            </a:pPr>
            <a:r>
              <a:rPr lang="en-US" sz="3000">
                <a:latin typeface="Arial" panose="020B0604020202020204" pitchFamily="34" charset="0"/>
                <a:cs typeface="Arial" panose="020B0604020202020204" pitchFamily="34" charset="0"/>
              </a:rPr>
              <a:t>Please complete the </a:t>
            </a:r>
            <a:r>
              <a:rPr lang="en-US" sz="3000" b="1">
                <a:latin typeface="Arial" panose="020B0604020202020204" pitchFamily="34" charset="0"/>
                <a:cs typeface="Arial" panose="020B0604020202020204" pitchFamily="34" charset="0"/>
              </a:rPr>
              <a:t>session evaluation</a:t>
            </a:r>
            <a:endParaRPr lang="en-US" sz="3000">
              <a:latin typeface="Arial" panose="020B0604020202020204" pitchFamily="34" charset="0"/>
              <a:cs typeface="Arial" panose="020B0604020202020204" pitchFamily="34" charset="0"/>
            </a:endParaRPr>
          </a:p>
          <a:p>
            <a:pPr marL="457189" indent="-457189">
              <a:lnSpc>
                <a:spcPct val="100000"/>
              </a:lnSpc>
              <a:spcBef>
                <a:spcPts val="0"/>
              </a:spcBef>
              <a:spcAft>
                <a:spcPts val="600"/>
              </a:spcAft>
              <a:buClr>
                <a:srgbClr val="003594"/>
              </a:buClr>
              <a:buFont typeface="Wingdings" pitchFamily="2" charset="2"/>
              <a:buChar char="§"/>
              <a:defRPr/>
            </a:pPr>
            <a:r>
              <a:rPr lang="en-US" sz="3000">
                <a:latin typeface="Arial" panose="020B0604020202020204" pitchFamily="34" charset="0"/>
                <a:cs typeface="Arial" panose="020B0604020202020204" pitchFamily="34" charset="0"/>
              </a:rPr>
              <a:t>Slides and recording available on </a:t>
            </a:r>
            <a:r>
              <a:rPr lang="en-US" sz="3000">
                <a:latin typeface="Arial" panose="020B0604020202020204" pitchFamily="34" charset="0"/>
                <a:cs typeface="Arial" panose="020B0604020202020204" pitchFamily="34" charset="0"/>
                <a:hlinkClick r:id="rId3"/>
              </a:rPr>
              <a:t>Tomorrow’s Healthcare </a:t>
            </a:r>
            <a:endParaRPr lang="en-US" sz="2800">
              <a:latin typeface="Arial" panose="020B0604020202020204" pitchFamily="34" charset="0"/>
              <a:cs typeface="Arial" panose="020B0604020202020204" pitchFamily="34" charset="0"/>
            </a:endParaRPr>
          </a:p>
          <a:p>
            <a:pPr marL="457189" indent="-457189">
              <a:lnSpc>
                <a:spcPct val="100000"/>
              </a:lnSpc>
              <a:spcBef>
                <a:spcPts val="0"/>
              </a:spcBef>
              <a:spcAft>
                <a:spcPts val="600"/>
              </a:spcAft>
              <a:buClr>
                <a:srgbClr val="003594"/>
              </a:buClr>
              <a:buFont typeface="Wingdings" pitchFamily="2" charset="2"/>
              <a:buChar char="§"/>
              <a:defRPr/>
            </a:pPr>
            <a:r>
              <a:rPr lang="en-US" sz="3000" b="1">
                <a:latin typeface="Arial" panose="020B0604020202020204" pitchFamily="34" charset="0"/>
                <a:cs typeface="Arial" panose="020B0604020202020204" pitchFamily="34" charset="0"/>
              </a:rPr>
              <a:t>Next Session: Motivational Interviewing Refresher, 10/21/2026</a:t>
            </a:r>
            <a:endParaRPr lang="en-US"/>
          </a:p>
        </p:txBody>
      </p:sp>
      <p:pic>
        <p:nvPicPr>
          <p:cNvPr id="6" name="Picture 5">
            <a:extLst>
              <a:ext uri="{FF2B5EF4-FFF2-40B4-BE49-F238E27FC236}">
                <a16:creationId xmlns:a16="http://schemas.microsoft.com/office/drawing/2014/main" id="{E61CB20E-152A-5C41-A267-D425899741B8}"/>
              </a:ext>
            </a:extLst>
          </p:cNvPr>
          <p:cNvPicPr>
            <a:picLocks noChangeAspect="1"/>
          </p:cNvPicPr>
          <p:nvPr/>
        </p:nvPicPr>
        <p:blipFill>
          <a:blip r:embed="rId4"/>
          <a:stretch>
            <a:fillRect/>
          </a:stretch>
        </p:blipFill>
        <p:spPr>
          <a:xfrm>
            <a:off x="2857142" y="4041325"/>
            <a:ext cx="6477719" cy="1910927"/>
          </a:xfrm>
          <a:prstGeom prst="rect">
            <a:avLst/>
          </a:prstGeom>
          <a:noFill/>
        </p:spPr>
      </p:pic>
    </p:spTree>
    <p:extLst>
      <p:ext uri="{BB962C8B-B14F-4D97-AF65-F5344CB8AC3E}">
        <p14:creationId xmlns:p14="http://schemas.microsoft.com/office/powerpoint/2010/main" val="41602014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CD34D-EF14-A426-3C13-4F5EBA441BF5}"/>
              </a:ext>
            </a:extLst>
          </p:cNvPr>
          <p:cNvSpPr>
            <a:spLocks noGrp="1"/>
          </p:cNvSpPr>
          <p:nvPr>
            <p:ph type="title"/>
          </p:nvPr>
        </p:nvSpPr>
        <p:spPr/>
        <p:txBody>
          <a:bodyPr/>
          <a:lstStyle/>
          <a:p>
            <a:r>
              <a:rPr lang="en-US"/>
              <a:t>References</a:t>
            </a:r>
          </a:p>
        </p:txBody>
      </p:sp>
      <p:sp>
        <p:nvSpPr>
          <p:cNvPr id="5" name="Text Placeholder 4">
            <a:extLst>
              <a:ext uri="{FF2B5EF4-FFF2-40B4-BE49-F238E27FC236}">
                <a16:creationId xmlns:a16="http://schemas.microsoft.com/office/drawing/2014/main" id="{422C9E97-FF93-A3D0-4ED1-D0523A321D1B}"/>
              </a:ext>
            </a:extLst>
          </p:cNvPr>
          <p:cNvSpPr>
            <a:spLocks noGrp="1"/>
          </p:cNvSpPr>
          <p:nvPr>
            <p:ph type="body" sz="quarter" idx="12"/>
          </p:nvPr>
        </p:nvSpPr>
        <p:spPr>
          <a:xfrm>
            <a:off x="838200" y="1858434"/>
            <a:ext cx="10515600" cy="4341198"/>
          </a:xfrm>
        </p:spPr>
        <p:txBody>
          <a:bodyPr vert="horz" lIns="91440" tIns="45720" rIns="91440" bIns="45720" rtlCol="0" anchor="t">
            <a:normAutofit fontScale="55000" lnSpcReduction="20000"/>
          </a:bodyPr>
          <a:lstStyle/>
          <a:p>
            <a:r>
              <a:rPr lang="en-US"/>
              <a:t>Best, D. W., &amp; Lubman, D. I. (2012). The recovery paradigm: A model of hope and change for alcohol and drug addiction. </a:t>
            </a:r>
            <a:r>
              <a:rPr lang="en-US" i="1"/>
              <a:t>Australian Family Physician, 41</a:t>
            </a:r>
            <a:r>
              <a:rPr lang="en-US"/>
              <a:t>(8), 593–597.</a:t>
            </a:r>
          </a:p>
          <a:p>
            <a:r>
              <a:rPr lang="en-US"/>
              <a:t>Davidson, L., Rowe, M., DiLeo, P., Bellamy, C., &amp; Delphin-</a:t>
            </a:r>
            <a:r>
              <a:rPr lang="en-US" err="1"/>
              <a:t>Rittmon</a:t>
            </a:r>
            <a:r>
              <a:rPr lang="en-US"/>
              <a:t>, M. (2021). Recovery-oriented systems of care: A perspective on the past, present, and future. </a:t>
            </a:r>
            <a:r>
              <a:rPr lang="en-US" i="1"/>
              <a:t>Alcohol Research: Current Reviews, 41</a:t>
            </a:r>
            <a:r>
              <a:rPr lang="en-US"/>
              <a:t>(1), Article 09.</a:t>
            </a:r>
          </a:p>
          <a:p>
            <a:r>
              <a:rPr lang="en-US"/>
              <a:t>De Meyer, F., Zerrouk, A., De Ruysscher, C., et al. (2024). Exploring indicators of natural recovery from alcohol and drug use problems: Findings from the Life in Recovery survey in Flanders. </a:t>
            </a:r>
            <a:r>
              <a:rPr lang="en-US" i="1"/>
              <a:t>Substance Abuse Treatment, Prevention, and Policy, 19</a:t>
            </a:r>
            <a:r>
              <a:rPr lang="en-US"/>
              <a:t>, 22. https://doi.org/10.1186/s13011-024-00604-y</a:t>
            </a:r>
          </a:p>
          <a:p>
            <a:r>
              <a:rPr lang="en-US"/>
              <a:t>Eddie, D., Bergman, B. G., Hoffman, L. A., &amp; Kelly, J. F. (2022). Abstinence versus moderation recovery pathways following resolution of a substance use problem: Prevalence, predictors, and relationship to psychosocial well-being in a U.S. national sample. </a:t>
            </a:r>
            <a:r>
              <a:rPr lang="en-US" i="1"/>
              <a:t>Alcoholism: Clinical and Experimental Research, 46</a:t>
            </a:r>
            <a:r>
              <a:rPr lang="en-US"/>
              <a:t>(2), 312–325. https://doi.org/10.1111/acer.14765</a:t>
            </a:r>
          </a:p>
          <a:p>
            <a:r>
              <a:rPr lang="en-US"/>
              <a:t>Elms, E., Savic, M., </a:t>
            </a:r>
            <a:r>
              <a:rPr lang="en-US" err="1"/>
              <a:t>Bathish</a:t>
            </a:r>
            <a:r>
              <a:rPr lang="en-US"/>
              <a:t>, R., Best, D., Manning, V., &amp; Lubman, D. I. (2018). Multiple pathways to recovery, multiple roads to well-being: An analysis of recovery pathways in the Australian Life in Recovery survey. </a:t>
            </a:r>
            <a:r>
              <a:rPr lang="en-US" i="1"/>
              <a:t>Alcoholism Treatment Quarterly, 36</a:t>
            </a:r>
            <a:r>
              <a:rPr lang="en-US"/>
              <a:t>(4), 482–498.</a:t>
            </a:r>
          </a:p>
          <a:p>
            <a:r>
              <a:rPr lang="en-US"/>
              <a:t>Friedmann, P. D., Wilson, D., Stopka, T. J., Bernson, D., </a:t>
            </a:r>
            <a:r>
              <a:rPr lang="en-US" err="1"/>
              <a:t>Pivovarova</a:t>
            </a:r>
            <a:r>
              <a:rPr lang="en-US"/>
              <a:t>, E., Ferguson, W., Hoskinson, R. A., Jr., </a:t>
            </a:r>
            <a:r>
              <a:rPr lang="en-US" err="1"/>
              <a:t>Rottapel</a:t>
            </a:r>
            <a:r>
              <a:rPr lang="en-US"/>
              <a:t>, R. E., Bovell-Ammon, B., Gaba, A., Morgan, J. R., Senst, T., Hayes, E., &amp; Evans, E. A. (2025). Medications for opioid use disorder in county jails—Outcomes after release. </a:t>
            </a:r>
            <a:r>
              <a:rPr lang="en-US" i="1"/>
              <a:t>The New England Journal of Medicine, 393</a:t>
            </a:r>
            <a:r>
              <a:rPr lang="en-US"/>
              <a:t>(10), 994–1003. https://doi.org/10.1056/NEJMsa2415987</a:t>
            </a:r>
          </a:p>
          <a:p>
            <a:pPr marL="243205" indent="-243205"/>
            <a:endParaRPr lang="en-US">
              <a:latin typeface="Calibri"/>
              <a:ea typeface="Calibri"/>
              <a:cs typeface="Calibri"/>
            </a:endParaRPr>
          </a:p>
        </p:txBody>
      </p:sp>
    </p:spTree>
    <p:extLst>
      <p:ext uri="{BB962C8B-B14F-4D97-AF65-F5344CB8AC3E}">
        <p14:creationId xmlns:p14="http://schemas.microsoft.com/office/powerpoint/2010/main" val="3677546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18C46-A24C-A8DB-4F81-1AD856562D94}"/>
              </a:ext>
            </a:extLst>
          </p:cNvPr>
          <p:cNvSpPr>
            <a:spLocks noGrp="1"/>
          </p:cNvSpPr>
          <p:nvPr>
            <p:ph type="title"/>
          </p:nvPr>
        </p:nvSpPr>
        <p:spPr/>
        <p:txBody>
          <a:bodyPr/>
          <a:lstStyle/>
          <a:p>
            <a:r>
              <a:rPr lang="en-US"/>
              <a:t>References</a:t>
            </a:r>
          </a:p>
        </p:txBody>
      </p:sp>
      <p:sp>
        <p:nvSpPr>
          <p:cNvPr id="4" name="Text Placeholder 3">
            <a:extLst>
              <a:ext uri="{FF2B5EF4-FFF2-40B4-BE49-F238E27FC236}">
                <a16:creationId xmlns:a16="http://schemas.microsoft.com/office/drawing/2014/main" id="{14EF0651-DAD0-94C3-4DED-5898A0792523}"/>
              </a:ext>
            </a:extLst>
          </p:cNvPr>
          <p:cNvSpPr>
            <a:spLocks noGrp="1"/>
          </p:cNvSpPr>
          <p:nvPr>
            <p:ph type="body" sz="quarter" idx="12"/>
          </p:nvPr>
        </p:nvSpPr>
        <p:spPr>
          <a:xfrm>
            <a:off x="838200" y="1858434"/>
            <a:ext cx="10515600" cy="4624434"/>
          </a:xfrm>
        </p:spPr>
        <p:txBody>
          <a:bodyPr vert="horz" lIns="91440" tIns="45720" rIns="91440" bIns="45720" rtlCol="0" anchor="t">
            <a:normAutofit fontScale="55000" lnSpcReduction="20000"/>
          </a:bodyPr>
          <a:lstStyle/>
          <a:p>
            <a:r>
              <a:rPr lang="en-US"/>
              <a:t>Gannon, K., &amp; Warnock, C. A. (2025). Medications for opioid use disorder and other evidence-based service offerings in faith-affiliated treatment centers: Implications for implementation partnerships. </a:t>
            </a:r>
            <a:r>
              <a:rPr lang="en-US" i="1"/>
              <a:t>Journal of Substance Use and Addiction Treatment, 169</a:t>
            </a:r>
            <a:r>
              <a:rPr lang="en-US"/>
              <a:t>, 209572. https://doi.org/10.1016/j.josat.2024.209572</a:t>
            </a:r>
          </a:p>
          <a:p>
            <a:r>
              <a:rPr lang="en-US"/>
              <a:t>Hai, A. H., Franklin, C., Park, S., DiNitto, D. M., &amp; Aurelio, N. (2019). The efficacy of spiritual/religious interventions for substance use problems: A systematic review and meta-analysis of randomized controlled trials. </a:t>
            </a:r>
            <a:r>
              <a:rPr lang="en-US" i="1"/>
              <a:t>Drug and Alcohol Dependence, 202</a:t>
            </a:r>
            <a:r>
              <a:rPr lang="en-US"/>
              <a:t>, 134–148. https://doi.org/10.1016/j.drugalcdep.2019.04.045</a:t>
            </a:r>
          </a:p>
          <a:p>
            <a:r>
              <a:rPr lang="en-US"/>
              <a:t>Humphreys, K., Barreto, N. B., Alessi, S. M., Carroll, K. M., Crits-Christoph, P., Donovan, D. M., Kelly, J. F., Schottenfeld, R. S., Timko, C., &amp; Wagner, T. H. (2020). Impact of 12-step mutual help groups on drug use disorder patients across six clinical trials. </a:t>
            </a:r>
            <a:r>
              <a:rPr lang="en-US" i="1"/>
              <a:t>Drug and Alcohol Dependence, 215</a:t>
            </a:r>
            <a:r>
              <a:rPr lang="en-US"/>
              <a:t>, 108213. </a:t>
            </a:r>
            <a:r>
              <a:rPr lang="en-US">
                <a:hlinkClick r:id="rId2"/>
              </a:rPr>
              <a:t>https://doi.org/10.1016/j.drugalcdep.2020.108213</a:t>
            </a:r>
            <a:endParaRPr lang="en-US"/>
          </a:p>
          <a:p>
            <a:r>
              <a:rPr lang="en-US"/>
              <a:t>Kelly, J. F., &amp; Hoeppner, B. B. (2015). A biaxial formulation of the recovery construct. </a:t>
            </a:r>
            <a:r>
              <a:rPr lang="en-US" i="1"/>
              <a:t>Addiction Research &amp; Theory, 23</a:t>
            </a:r>
            <a:r>
              <a:rPr lang="en-US"/>
              <a:t>(1), 5–9. https://doi.org/10.3109/16066359.2014.930132</a:t>
            </a:r>
          </a:p>
          <a:p>
            <a:r>
              <a:rPr lang="en-US"/>
              <a:t>Kelly, J. F., Humphreys, K., &amp; Ferri, M. (2020). Alcoholics Anonymous and other 12-step programs for alcohol use disorder. </a:t>
            </a:r>
            <a:r>
              <a:rPr lang="en-US" i="1"/>
              <a:t>Cochrane Database of Systematic Reviews, 2020</a:t>
            </a:r>
            <a:r>
              <a:rPr lang="en-US"/>
              <a:t>(3), Article CD012880. https://doi.org/10.1002/14651858.CD012880.pub2</a:t>
            </a:r>
          </a:p>
          <a:p>
            <a:r>
              <a:rPr lang="en-US"/>
              <a:t>Koenig, H. G. (2015). Religion, spirituality, and health: A review and update. </a:t>
            </a:r>
            <a:r>
              <a:rPr lang="en-US" i="1"/>
              <a:t>Advances in Mind-Body Medicine, 29</a:t>
            </a:r>
            <a:r>
              <a:rPr lang="en-US"/>
              <a:t>(3), 19–26.</a:t>
            </a:r>
          </a:p>
          <a:p>
            <a:endParaRPr lang="en-US"/>
          </a:p>
        </p:txBody>
      </p:sp>
    </p:spTree>
    <p:extLst>
      <p:ext uri="{BB962C8B-B14F-4D97-AF65-F5344CB8AC3E}">
        <p14:creationId xmlns:p14="http://schemas.microsoft.com/office/powerpoint/2010/main" val="6174410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AD62E-DDA7-94DF-0C52-BB563E83B5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BA946A-B033-3DD4-65A4-CD96AFC6740C}"/>
              </a:ext>
            </a:extLst>
          </p:cNvPr>
          <p:cNvSpPr>
            <a:spLocks noGrp="1"/>
          </p:cNvSpPr>
          <p:nvPr>
            <p:ph type="title"/>
          </p:nvPr>
        </p:nvSpPr>
        <p:spPr/>
        <p:txBody>
          <a:bodyPr/>
          <a:lstStyle/>
          <a:p>
            <a:r>
              <a:rPr lang="en-US"/>
              <a:t>References</a:t>
            </a:r>
          </a:p>
        </p:txBody>
      </p:sp>
      <p:sp>
        <p:nvSpPr>
          <p:cNvPr id="5" name="Text Placeholder 4">
            <a:extLst>
              <a:ext uri="{FF2B5EF4-FFF2-40B4-BE49-F238E27FC236}">
                <a16:creationId xmlns:a16="http://schemas.microsoft.com/office/drawing/2014/main" id="{6C596C52-2123-66E6-A354-136FC13AF294}"/>
              </a:ext>
            </a:extLst>
          </p:cNvPr>
          <p:cNvSpPr>
            <a:spLocks noGrp="1"/>
          </p:cNvSpPr>
          <p:nvPr>
            <p:ph type="body" sz="quarter" idx="12"/>
          </p:nvPr>
        </p:nvSpPr>
        <p:spPr>
          <a:xfrm>
            <a:off x="838200" y="1858434"/>
            <a:ext cx="10515600" cy="4341198"/>
          </a:xfrm>
        </p:spPr>
        <p:txBody>
          <a:bodyPr vert="horz" lIns="91440" tIns="45720" rIns="91440" bIns="45720" rtlCol="0" anchor="t">
            <a:normAutofit lnSpcReduction="10000"/>
          </a:bodyPr>
          <a:lstStyle/>
          <a:p>
            <a:r>
              <a:rPr lang="en-US" sz="1800"/>
              <a:t>Larochelle, M. R., Bernson, D., Land, T., Stopka, T. J., Wang, N., Xuan, Z., Bagley, S. M., </a:t>
            </a:r>
            <a:r>
              <a:rPr lang="en-US" sz="1800" err="1"/>
              <a:t>Liebschutz</a:t>
            </a:r>
            <a:r>
              <a:rPr lang="en-US" sz="1800"/>
              <a:t>, J. M., &amp; Walley, A. Y. (2018). Medication for opioid use disorder after nonfatal opioid overdose and association with mortality: A cohort study. </a:t>
            </a:r>
            <a:r>
              <a:rPr lang="en-US" sz="1800" i="1"/>
              <a:t>Annals of Internal Medicine, 169</a:t>
            </a:r>
            <a:r>
              <a:rPr lang="en-US" sz="1800"/>
              <a:t>(3), 137–145. https://doi.org/10.7326/M17-3107</a:t>
            </a:r>
          </a:p>
          <a:p>
            <a:r>
              <a:rPr lang="en-US" sz="1800" err="1"/>
              <a:t>Leurent</a:t>
            </a:r>
            <a:r>
              <a:rPr lang="en-US" sz="1800"/>
              <a:t>, M., Ducasse, D., </a:t>
            </a:r>
            <a:r>
              <a:rPr lang="en-US" sz="1800" err="1"/>
              <a:t>Courtet</a:t>
            </a:r>
            <a:r>
              <a:rPr lang="en-US" sz="1800"/>
              <a:t>, P., &amp; </a:t>
            </a:r>
            <a:r>
              <a:rPr lang="en-US" sz="1800" err="1"/>
              <a:t>Olié</a:t>
            </a:r>
            <a:r>
              <a:rPr lang="en-US" sz="1800"/>
              <a:t>, E. (2024). Efficacy of 12-step mutual-help groups other than Alcoholics Anonymous: A systematic review and meta-analysis. </a:t>
            </a:r>
            <a:r>
              <a:rPr lang="en-US" sz="1800" i="1"/>
              <a:t>European Archives of Psychiatry and Clinical Neuroscience, 274</a:t>
            </a:r>
            <a:r>
              <a:rPr lang="en-US" sz="1800"/>
              <a:t>(2), 375–422. </a:t>
            </a:r>
            <a:r>
              <a:rPr lang="en-US" sz="1800">
                <a:hlinkClick r:id="rId3"/>
              </a:rPr>
              <a:t>https://doi.org/10.1007/s00406-023-01667-x</a:t>
            </a:r>
            <a:endParaRPr lang="en-US" sz="1800"/>
          </a:p>
          <a:p>
            <a:r>
              <a:rPr lang="en-US" sz="1800"/>
              <a:t>McHugh, R. K., Hearon, B. A., &amp; Otto, M. W. (2010). Cognitive-behavioral therapy for substance use disorders. </a:t>
            </a:r>
            <a:r>
              <a:rPr lang="en-US" sz="1800" i="1"/>
              <a:t>Psychiatric Clinics of North America, 33</a:t>
            </a:r>
            <a:r>
              <a:rPr lang="en-US" sz="1800"/>
              <a:t>(3), 511–525. https://doi.org/10.1016/j.psc.2010.04.012</a:t>
            </a:r>
          </a:p>
          <a:p>
            <a:r>
              <a:rPr lang="en-US" sz="1800"/>
              <a:t>Mee-Lee, D., Shulman, G. D., Fishman, M. J., </a:t>
            </a:r>
            <a:r>
              <a:rPr lang="en-US" sz="1800" err="1"/>
              <a:t>Gastfriend</a:t>
            </a:r>
            <a:r>
              <a:rPr lang="en-US" sz="1800"/>
              <a:t>, D. R., &amp; Miller, M. M. (Eds.). (2023). </a:t>
            </a:r>
            <a:r>
              <a:rPr lang="en-US" sz="1800" i="1"/>
              <a:t>The ASAM criteria: Treatment criteria for addictive, substance-related, and co-occurring conditions</a:t>
            </a:r>
            <a:r>
              <a:rPr lang="en-US" sz="1800"/>
              <a:t> (4th ed.). American Society of Addiction Medicine.</a:t>
            </a:r>
          </a:p>
          <a:p>
            <a:r>
              <a:rPr lang="en-US" sz="1800"/>
              <a:t>National Council for Mental Wellbeing. (2022). </a:t>
            </a:r>
            <a:r>
              <a:rPr lang="en-US" sz="1800" i="1"/>
              <a:t>Hiring guidelines for peer specialists</a:t>
            </a:r>
            <a:r>
              <a:rPr lang="en-US" sz="1800"/>
              <a:t>. National Council for Mental Wellbeing.</a:t>
            </a:r>
          </a:p>
          <a:p>
            <a:r>
              <a:rPr lang="en-US" sz="1800"/>
              <a:t>New York City Department of Health and Mental Hygiene, NYC Peer and Community Health Worker Workforce Consortium. (2019). </a:t>
            </a:r>
            <a:r>
              <a:rPr lang="en-US" sz="1800" i="1"/>
              <a:t>Workforce integration of peer and community health worker roles: A needs-based toolkit to advance organizational readiness</a:t>
            </a:r>
            <a:r>
              <a:rPr lang="en-US" sz="1800"/>
              <a:t>. NYC Department of Health and Mental Hygiene.</a:t>
            </a:r>
          </a:p>
        </p:txBody>
      </p:sp>
    </p:spTree>
    <p:extLst>
      <p:ext uri="{BB962C8B-B14F-4D97-AF65-F5344CB8AC3E}">
        <p14:creationId xmlns:p14="http://schemas.microsoft.com/office/powerpoint/2010/main" val="32260392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E5594-C9BB-9FD4-B76A-ABBA36FDB1A5}"/>
              </a:ext>
            </a:extLst>
          </p:cNvPr>
          <p:cNvSpPr>
            <a:spLocks noGrp="1"/>
          </p:cNvSpPr>
          <p:nvPr>
            <p:ph type="title"/>
          </p:nvPr>
        </p:nvSpPr>
        <p:spPr/>
        <p:txBody>
          <a:bodyPr/>
          <a:lstStyle/>
          <a:p>
            <a:r>
              <a:rPr lang="en-US"/>
              <a:t>References</a:t>
            </a:r>
          </a:p>
        </p:txBody>
      </p:sp>
      <p:sp>
        <p:nvSpPr>
          <p:cNvPr id="3" name="Footer Placeholder 2">
            <a:extLst>
              <a:ext uri="{FF2B5EF4-FFF2-40B4-BE49-F238E27FC236}">
                <a16:creationId xmlns:a16="http://schemas.microsoft.com/office/drawing/2014/main" id="{9DB017BC-B7C4-745B-9BFA-24FE9207397D}"/>
              </a:ext>
            </a:extLst>
          </p:cNvPr>
          <p:cNvSpPr>
            <a:spLocks noGrp="1"/>
          </p:cNvSpPr>
          <p:nvPr>
            <p:ph type="ftr" sz="quarter" idx="11"/>
          </p:nvPr>
        </p:nvSpPr>
        <p:spPr/>
        <p:txBody>
          <a:bodyPr/>
          <a:lstStyle/>
          <a:p>
            <a:endParaRPr lang="en-US">
              <a:solidFill>
                <a:schemeClr val="tx1"/>
              </a:solidFill>
            </a:endParaRPr>
          </a:p>
        </p:txBody>
      </p:sp>
      <p:sp>
        <p:nvSpPr>
          <p:cNvPr id="4" name="Text Placeholder 3">
            <a:extLst>
              <a:ext uri="{FF2B5EF4-FFF2-40B4-BE49-F238E27FC236}">
                <a16:creationId xmlns:a16="http://schemas.microsoft.com/office/drawing/2014/main" id="{4AFBE4F9-87DF-F8A2-0711-F4D3BADD207C}"/>
              </a:ext>
            </a:extLst>
          </p:cNvPr>
          <p:cNvSpPr>
            <a:spLocks noGrp="1"/>
          </p:cNvSpPr>
          <p:nvPr>
            <p:ph type="body" sz="quarter" idx="12"/>
          </p:nvPr>
        </p:nvSpPr>
        <p:spPr/>
        <p:txBody>
          <a:bodyPr vert="horz" lIns="91440" tIns="45720" rIns="91440" bIns="45720" rtlCol="0" anchor="t">
            <a:normAutofit fontScale="92500" lnSpcReduction="10000"/>
          </a:bodyPr>
          <a:lstStyle/>
          <a:p>
            <a:r>
              <a:rPr lang="en-US" sz="1900"/>
              <a:t>Paquette, C. E., Daughters, S. B., &amp; </a:t>
            </a:r>
            <a:r>
              <a:rPr lang="en-US" sz="1900" err="1"/>
              <a:t>Witkiewitz</a:t>
            </a:r>
            <a:r>
              <a:rPr lang="en-US" sz="1900"/>
              <a:t>, K. (2022). Expanding the continuum of substance use disorder treatment: </a:t>
            </a:r>
            <a:r>
              <a:rPr lang="en-US" sz="1900" err="1"/>
              <a:t>Nonabstinence</a:t>
            </a:r>
            <a:r>
              <a:rPr lang="en-US" sz="1900"/>
              <a:t> approaches. </a:t>
            </a:r>
            <a:r>
              <a:rPr lang="en-US" sz="1900" i="1"/>
              <a:t>Clinical Psychology Review, 91</a:t>
            </a:r>
            <a:r>
              <a:rPr lang="en-US" sz="1900"/>
              <a:t>, 102110. https://doi.org/10.1016/j.cpr.2021.102110</a:t>
            </a:r>
          </a:p>
          <a:p>
            <a:r>
              <a:rPr lang="en-US" sz="1900"/>
              <a:t>Prendergast, M. L., </a:t>
            </a:r>
            <a:r>
              <a:rPr lang="en-US" sz="1900" err="1"/>
              <a:t>Podus</a:t>
            </a:r>
            <a:r>
              <a:rPr lang="en-US" sz="1900"/>
              <a:t>, D., Chang, E., &amp; </a:t>
            </a:r>
            <a:r>
              <a:rPr lang="en-US" sz="1900" err="1"/>
              <a:t>Urada</a:t>
            </a:r>
            <a:r>
              <a:rPr lang="en-US" sz="1900"/>
              <a:t>, D. (2002). The effectiveness of drug abuse treatment: A meta-analysis of comparison group studies. </a:t>
            </a:r>
            <a:r>
              <a:rPr lang="en-US" sz="1900" i="1"/>
              <a:t>Drug and Alcohol Dependence, 67</a:t>
            </a:r>
            <a:r>
              <a:rPr lang="en-US" sz="1900"/>
              <a:t>(1), 53–72. https://doi.org/10.1016/S0376-8716(02)00014-5</a:t>
            </a:r>
          </a:p>
          <a:p>
            <a:r>
              <a:rPr lang="en-US" sz="1900"/>
              <a:t>Sobell, L. C., </a:t>
            </a:r>
            <a:r>
              <a:rPr lang="en-US" sz="1900" err="1"/>
              <a:t>Ellingstad</a:t>
            </a:r>
            <a:r>
              <a:rPr lang="en-US" sz="1900"/>
              <a:t>, T. P., &amp; Sobell, M. B. (2000). Natural recovery from alcohol and drug problems: Methodological review of the research with suggestions for future directions. </a:t>
            </a:r>
            <a:r>
              <a:rPr lang="en-US" sz="1900" i="1"/>
              <a:t>Addiction, 95</a:t>
            </a:r>
            <a:r>
              <a:rPr lang="en-US" sz="1900"/>
              <a:t>(5), 749–764. https://doi.org/10.1046/j.1360-0443.2000.95574911.x</a:t>
            </a:r>
          </a:p>
          <a:p>
            <a:r>
              <a:rPr lang="en-US" sz="1900"/>
              <a:t>Substance Abuse and Mental Health Services Administration. (2012). </a:t>
            </a:r>
            <a:r>
              <a:rPr lang="en-US" sz="1900" i="1"/>
              <a:t>SAMHSA's working definition of recovery: 10 guiding principles</a:t>
            </a:r>
            <a:r>
              <a:rPr lang="en-US" sz="1900"/>
              <a:t>. U.S. Department of Health and Human Services.</a:t>
            </a:r>
          </a:p>
          <a:p>
            <a:r>
              <a:rPr lang="en-US" sz="1900"/>
              <a:t>Substance Abuse and Mental Health Services Administration. (2021). </a:t>
            </a:r>
            <a:r>
              <a:rPr lang="en-US" sz="1900" i="1"/>
              <a:t>TIP 63: Medications for opioid use disorder</a:t>
            </a:r>
            <a:r>
              <a:rPr lang="en-US" sz="1900"/>
              <a:t>. U.S. Department of Health and Human Services.</a:t>
            </a:r>
          </a:p>
          <a:p>
            <a:r>
              <a:rPr lang="en-US" sz="1900"/>
              <a:t>Substance Abuse and Mental Health Services Administration. (2023). </a:t>
            </a:r>
            <a:r>
              <a:rPr lang="en-US" sz="1900" i="1"/>
              <a:t>National model standards for peer support certification</a:t>
            </a:r>
            <a:r>
              <a:rPr lang="en-US" sz="1900"/>
              <a:t>. U.S. Department of Health and Human Services.</a:t>
            </a:r>
          </a:p>
          <a:p>
            <a:endParaRPr lang="en-US" sz="1800"/>
          </a:p>
          <a:p>
            <a:endParaRPr lang="en-US" sz="1800"/>
          </a:p>
          <a:p>
            <a:endParaRPr lang="en-US" sz="1800">
              <a:latin typeface="Calibri"/>
              <a:ea typeface="Calibri"/>
              <a:cs typeface="Calibri"/>
            </a:endParaRPr>
          </a:p>
        </p:txBody>
      </p:sp>
    </p:spTree>
    <p:extLst>
      <p:ext uri="{BB962C8B-B14F-4D97-AF65-F5344CB8AC3E}">
        <p14:creationId xmlns:p14="http://schemas.microsoft.com/office/powerpoint/2010/main" val="19115865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AF4CA-24AB-03FA-A2B0-CFB12AFDEADC}"/>
              </a:ext>
            </a:extLst>
          </p:cNvPr>
          <p:cNvSpPr>
            <a:spLocks noGrp="1"/>
          </p:cNvSpPr>
          <p:nvPr>
            <p:ph type="title"/>
          </p:nvPr>
        </p:nvSpPr>
        <p:spPr/>
        <p:txBody>
          <a:bodyPr/>
          <a:lstStyle/>
          <a:p>
            <a:r>
              <a:rPr lang="en-US"/>
              <a:t>References</a:t>
            </a:r>
          </a:p>
        </p:txBody>
      </p:sp>
      <p:sp>
        <p:nvSpPr>
          <p:cNvPr id="3" name="Footer Placeholder 2">
            <a:extLst>
              <a:ext uri="{FF2B5EF4-FFF2-40B4-BE49-F238E27FC236}">
                <a16:creationId xmlns:a16="http://schemas.microsoft.com/office/drawing/2014/main" id="{848412F0-5D19-E9DB-B575-56B60F2FF6CD}"/>
              </a:ext>
            </a:extLst>
          </p:cNvPr>
          <p:cNvSpPr>
            <a:spLocks noGrp="1"/>
          </p:cNvSpPr>
          <p:nvPr>
            <p:ph type="ftr" sz="quarter" idx="11"/>
          </p:nvPr>
        </p:nvSpPr>
        <p:spPr/>
        <p:txBody>
          <a:bodyPr/>
          <a:lstStyle/>
          <a:p>
            <a:endParaRPr lang="en-US">
              <a:solidFill>
                <a:schemeClr val="tx1"/>
              </a:solidFill>
            </a:endParaRPr>
          </a:p>
        </p:txBody>
      </p:sp>
      <p:sp>
        <p:nvSpPr>
          <p:cNvPr id="4" name="Text Placeholder 3">
            <a:extLst>
              <a:ext uri="{FF2B5EF4-FFF2-40B4-BE49-F238E27FC236}">
                <a16:creationId xmlns:a16="http://schemas.microsoft.com/office/drawing/2014/main" id="{2523EA78-01B6-CDEE-F74E-A397187F43DB}"/>
              </a:ext>
            </a:extLst>
          </p:cNvPr>
          <p:cNvSpPr>
            <a:spLocks noGrp="1"/>
          </p:cNvSpPr>
          <p:nvPr>
            <p:ph type="body" sz="quarter" idx="12"/>
          </p:nvPr>
        </p:nvSpPr>
        <p:spPr/>
        <p:txBody>
          <a:bodyPr>
            <a:normAutofit fontScale="62500" lnSpcReduction="20000"/>
          </a:bodyPr>
          <a:lstStyle/>
          <a:p>
            <a:r>
              <a:rPr lang="en-US" sz="2900"/>
              <a:t>Substance Abuse and Mental Health Services Administration. (2026). </a:t>
            </a:r>
            <a:r>
              <a:rPr lang="en-US" sz="2900" i="1"/>
              <a:t>Core competencies for peer workers in behavioral health services</a:t>
            </a:r>
            <a:r>
              <a:rPr lang="en-US" sz="2900"/>
              <a:t>. U.S. Department of Health and Human Services.</a:t>
            </a:r>
          </a:p>
          <a:p>
            <a:r>
              <a:rPr lang="en-US" sz="2900"/>
              <a:t>Weiss, R. D., Griffin, M. L., Marcovitz, D. E., Hilton, B. T., Fitzmaurice, G. M., McHugh, R. K., &amp; Carroll, K. M. (2019). Correlates of opioid abstinence in a 42-month posttreatment naturalistic follow-up study of prescription opioid dependence. </a:t>
            </a:r>
            <a:r>
              <a:rPr lang="en-US" sz="2900" i="1"/>
              <a:t>The Journal of Clinical Psychiatry, 80</a:t>
            </a:r>
            <a:r>
              <a:rPr lang="en-US" sz="2900"/>
              <a:t>(2), 18m12292. https://doi.org/10.4088/JCP.18m12292</a:t>
            </a:r>
          </a:p>
          <a:p>
            <a:r>
              <a:rPr lang="en-US" sz="2900"/>
              <a:t>Wendt, D. C., Hallgren, K. A., Daley, D. C., &amp; Donovan, D. M. (2017). Predictors and outcomes of twelve-step sponsorship of stimulant users: Secondary analyses of a multisite randomized clinical trial. </a:t>
            </a:r>
            <a:r>
              <a:rPr lang="en-US" sz="2900" i="1"/>
              <a:t>Journal of Studies on Alcohol and Drugs, 78</a:t>
            </a:r>
            <a:r>
              <a:rPr lang="en-US" sz="2900"/>
              <a:t>(2), 287–295. https://doi.org/10.15288/jsad.2017.78.287</a:t>
            </a:r>
          </a:p>
          <a:p>
            <a:r>
              <a:rPr lang="en-US" sz="2900"/>
              <a:t>White, W. L., &amp; PRO-ACT Ethics Workgroup. (2007). </a:t>
            </a:r>
            <a:r>
              <a:rPr lang="en-US" sz="2900" i="1"/>
              <a:t>Ethical guidelines for the delivery of peer-based recovery support services</a:t>
            </a:r>
            <a:r>
              <a:rPr lang="en-US" sz="2900"/>
              <a:t>. Philadelphia Department of Behavioral Health and Mental Retardation Services.</a:t>
            </a:r>
          </a:p>
          <a:p>
            <a:r>
              <a:rPr lang="en-US" sz="2900" err="1"/>
              <a:t>Witkiewitz</a:t>
            </a:r>
            <a:r>
              <a:rPr lang="en-US" sz="2900"/>
              <a:t>, K., Montes, K. S., Schwebel, F. J., &amp; Tucker, J. A. (2020). What is recovery? </a:t>
            </a:r>
            <a:r>
              <a:rPr lang="en-US" sz="2900" i="1"/>
              <a:t>Alcohol Research: Current Reviews, 40</a:t>
            </a:r>
            <a:r>
              <a:rPr lang="en-US" sz="2900"/>
              <a:t>(3), Article 01. </a:t>
            </a:r>
            <a:r>
              <a:rPr lang="en-US" sz="2900">
                <a:hlinkClick r:id="rId2"/>
              </a:rPr>
              <a:t>https://doi.org/10.35946/arcr.v40.3.01</a:t>
            </a:r>
            <a:endParaRPr lang="en-US" sz="2900"/>
          </a:p>
          <a:p>
            <a:r>
              <a:rPr lang="en-US" sz="2800" err="1"/>
              <a:t>Zemore</a:t>
            </a:r>
            <a:r>
              <a:rPr lang="en-US" sz="2800"/>
              <a:t>, S. E., Lui, C., Mericle, A. A., Hemberg, J., &amp; </a:t>
            </a:r>
            <a:r>
              <a:rPr lang="en-US" sz="2800" err="1"/>
              <a:t>Kaskutas</a:t>
            </a:r>
            <a:r>
              <a:rPr lang="en-US" sz="2800"/>
              <a:t>, L. A. (2018). A longitudinal study of the comparative efficacy of Women for Sobriety, </a:t>
            </a:r>
            <a:r>
              <a:rPr lang="en-US" sz="2800" err="1"/>
              <a:t>LifeRing</a:t>
            </a:r>
            <a:r>
              <a:rPr lang="en-US" sz="2800"/>
              <a:t>, SMART Recovery, and 12-step groups for those with alcohol use disorder. </a:t>
            </a:r>
            <a:r>
              <a:rPr lang="en-US" sz="2800" i="1"/>
              <a:t>Journal of Substance Abuse Treatment, 88</a:t>
            </a:r>
            <a:r>
              <a:rPr lang="en-US" sz="2800"/>
              <a:t>, 18–26.</a:t>
            </a:r>
            <a:endParaRPr lang="en-US" sz="2900"/>
          </a:p>
          <a:p>
            <a:endParaRPr lang="en-US"/>
          </a:p>
        </p:txBody>
      </p:sp>
    </p:spTree>
    <p:extLst>
      <p:ext uri="{BB962C8B-B14F-4D97-AF65-F5344CB8AC3E}">
        <p14:creationId xmlns:p14="http://schemas.microsoft.com/office/powerpoint/2010/main" val="41295213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_PPT_SLIDE_MAP" val="{&quot;6079&quot;:&quot;14qpttb2yxyz&quot;}"/>
  <p:tag name="MENTIMETER_SERIES_ID_KEY" val="aloipm2nvn5jcd224wgn91p5u3qnbhqe"/>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MENTIMETER_QUESTION_ID_KEY" val="14qpttb2yxyz"/>
</p:tagLst>
</file>

<file path=ppt/theme/theme1.xml><?xml version="1.0" encoding="utf-8"?>
<a:theme xmlns:a="http://schemas.openxmlformats.org/drawingml/2006/main" name="Office Theme">
  <a:themeElements>
    <a:clrScheme name="Pitt Colors">
      <a:dk1>
        <a:srgbClr val="003594"/>
      </a:dk1>
      <a:lt1>
        <a:srgbClr val="FFFFFF"/>
      </a:lt1>
      <a:dk2>
        <a:srgbClr val="FFB81C"/>
      </a:dk2>
      <a:lt2>
        <a:srgbClr val="E7E6E6"/>
      </a:lt2>
      <a:accent1>
        <a:srgbClr val="003594"/>
      </a:accent1>
      <a:accent2>
        <a:srgbClr val="FFB81C"/>
      </a:accent2>
      <a:accent3>
        <a:srgbClr val="B87333"/>
      </a:accent3>
      <a:accent4>
        <a:srgbClr val="C8C9C7"/>
      </a:accent4>
      <a:accent5>
        <a:srgbClr val="66B2E3"/>
      </a:accent5>
      <a:accent6>
        <a:srgbClr val="770538"/>
      </a:accent6>
      <a:hlink>
        <a:srgbClr val="000000"/>
      </a:hlink>
      <a:folHlink>
        <a:srgbClr val="000000"/>
      </a:folHlink>
    </a:clrScheme>
    <a:fontScheme name="Roboto">
      <a:majorFont>
        <a:latin typeface="Roboto Black"/>
        <a:ea typeface=""/>
        <a:cs typeface=""/>
      </a:majorFont>
      <a:minorFont>
        <a:latin typeface="Roboto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16.png"/></Relationships>
</file>

<file path=ppt/webextensions/webextension1.xml><?xml version="1.0" encoding="utf-8"?>
<we:webextension xmlns:we="http://schemas.microsoft.com/office/webextensions/webextension/2010/11" id="{D9395DAE-4366-41C5-8713-0D948F68ABA3}">
  <we:reference id="wa104379261" version="4.4.0.0" store="en-US" storeType="OMEX"/>
  <we:alternateReferences>
    <we:reference id="WA104379261" version="4.4.0.0" store="WA104379261" storeType="OMEX"/>
  </we:alternateReferences>
  <we:properties>
    <we:property name="MENTIMETER_QUESTION_ID_KEY" value="&quot;14qpttb2yxyz&quot;"/>
  </we:properties>
  <we:bindings/>
  <we:snapshot xmlns:r="http://schemas.openxmlformats.org/officeDocument/2006/relationships" r:embed="rId1"/>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E1B9AE4639B14BBF883D08B2823EAB" ma:contentTypeVersion="25" ma:contentTypeDescription="Create a new document." ma:contentTypeScope="" ma:versionID="1128e1f3fe45fa585ed5ae7cc5f6de45">
  <xsd:schema xmlns:xsd="http://www.w3.org/2001/XMLSchema" xmlns:xs="http://www.w3.org/2001/XMLSchema" xmlns:p="http://schemas.microsoft.com/office/2006/metadata/properties" xmlns:ns1="http://schemas.microsoft.com/sharepoint/v3" xmlns:ns2="ba516c2e-2337-4fd1-b351-3b2416ecab68" xmlns:ns3="e2a3c3e7-7426-4151-8c50-1673f5abcf0a" targetNamespace="http://schemas.microsoft.com/office/2006/metadata/properties" ma:root="true" ma:fieldsID="6c6cc95a6fbcae2d3e19a1eb62a96033" ns1:_="" ns2:_="" ns3:_="">
    <xsd:import namespace="http://schemas.microsoft.com/sharepoint/v3"/>
    <xsd:import namespace="ba516c2e-2337-4fd1-b351-3b2416ecab68"/>
    <xsd:import namespace="e2a3c3e7-7426-4151-8c50-1673f5abcf0a"/>
    <xsd:element name="properties">
      <xsd:complexType>
        <xsd:sequence>
          <xsd:element name="documentManagement">
            <xsd:complexType>
              <xsd:all>
                <xsd:element ref="ns2:MediaServiceMetadata" minOccurs="0"/>
                <xsd:element ref="ns2:MediaServiceFastMetadata" minOccurs="0"/>
                <xsd:element ref="ns2:Stakeholder" minOccurs="0"/>
                <xsd:element ref="ns2:DocumentType" minOccurs="0"/>
                <xsd:element ref="ns2:BriefSummary" minOccurs="0"/>
                <xsd:element ref="ns2:Sign_x002d_OffStatu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DateTaken" minOccurs="0"/>
                <xsd:element ref="ns2:MediaLengthInSeconds" minOccurs="0"/>
                <xsd:element ref="ns2:lcf76f155ced4ddcb4097134ff3c332f" minOccurs="0"/>
                <xsd:element ref="ns3:TaxCatchAll" minOccurs="0"/>
                <xsd:element ref="ns3:_dlc_DocId" minOccurs="0"/>
                <xsd:element ref="ns3:_dlc_DocIdUrl" minOccurs="0"/>
                <xsd:element ref="ns3:_dlc_DocIdPersistId" minOccurs="0"/>
                <xsd:element ref="ns2:MediaServiceObjectDetectorVersion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3" nillable="true" ma:displayName="Unified Compliance Policy Properties" ma:hidden="true" ma:internalName="_ip_UnifiedCompliancePolicyProperties">
      <xsd:simpleType>
        <xsd:restriction base="dms:Note"/>
      </xsd:simpleType>
    </xsd:element>
    <xsd:element name="_ip_UnifiedCompliancePolicyUIAction" ma:index="3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516c2e-2337-4fd1-b351-3b2416ecab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Stakeholder" ma:index="10" nillable="true" ma:displayName="Stakeholder" ma:format="Dropdown" ma:internalName="Stakeholder">
      <xsd:complexType>
        <xsd:complexContent>
          <xsd:extension base="dms:MultiChoice">
            <xsd:sequence>
              <xsd:element name="Value" maxOccurs="unbounded" minOccurs="0" nillable="true">
                <xsd:simpleType>
                  <xsd:restriction base="dms:Choice">
                    <xsd:enumeration value="Funder - DHS"/>
                    <xsd:enumeration value="MCO"/>
                    <xsd:enumeration value="Alliance Medical Services"/>
                    <xsd:enumeration value="AIDS Care Group"/>
                    <xsd:enumeration value="Butler Memorial Hospital"/>
                    <xsd:enumeration value="CASA Trinity"/>
                    <xsd:enumeration value="Clearfield-Jefferson Drug and Alcohol Commission"/>
                    <xsd:enumeration value="Clinical Outcomes Group"/>
                    <xsd:enumeration value="CleanSlate Centers"/>
                    <xsd:enumeration value="Community Health and Dental Care"/>
                    <xsd:enumeration value="Crossroads Counseling"/>
                    <xsd:enumeration value="Crozer-Chester"/>
                    <xsd:enumeration value="Dunmore Comprehensive"/>
                    <xsd:enumeration value="ESPER Treatment Center"/>
                    <xsd:enumeration value="Family First Health"/>
                    <xsd:enumeration value="Family Service Association"/>
                    <xsd:enumeration value="Gateway Rehabilitation"/>
                    <xsd:enumeration value="Geisinger"/>
                    <xsd:enumeration value="Hamilton Health Center"/>
                    <xsd:enumeration value="Highlands Hospital"/>
                    <xsd:enumeration value="Lancaster General Hospital"/>
                    <xsd:enumeration value="Magee Women's Hospital of UPMC"/>
                    <xsd:enumeration value="Miners Medical Center"/>
                    <xsd:enumeration value="Mt. Pocono Medical Center"/>
                    <xsd:enumeration value="Neighborhood Health Centers of the Lehigh Valley"/>
                    <xsd:enumeration value="New Directions Treatment Services"/>
                    <xsd:enumeration value="Pathways to Housing PA"/>
                    <xsd:enumeration value="Penn Foundation"/>
                    <xsd:enumeration value="Penn Presbyterian Medical Center (Mothers Matter Program is BH)"/>
                    <xsd:enumeration value="PA Counseling-Dauphin"/>
                    <xsd:enumeration value="PA Counseling-York"/>
                    <xsd:enumeration value="Public Health Management Corporation"/>
                    <xsd:enumeration value="Pyramid Healthcare, Inc"/>
                    <xsd:enumeration value="Reading Hospital"/>
                    <xsd:enumeration value="Resources for Human Development"/>
                    <xsd:enumeration value="SPHS- Care Center"/>
                    <xsd:enumeration value="SPHS-Mon Valley"/>
                    <xsd:enumeration value="Tadiso"/>
                    <xsd:enumeration value="Temple University"/>
                    <xsd:enumeration value="The Wright Center"/>
                    <xsd:enumeration value="Thomas Jefferson- MATER"/>
                    <xsd:enumeration value="Thomas Jefferson- NARP"/>
                    <xsd:enumeration value="Treatment Trends"/>
                    <xsd:enumeration value="TW Ponessa and Associates"/>
                    <xsd:enumeration value="University of PGH Physicians"/>
                    <xsd:enumeration value="Wedge Medical"/>
                    <xsd:enumeration value="West Penn Allegheny"/>
                    <xsd:enumeration value="WPIC of UPMC"/>
                    <xsd:enumeration value="Internal"/>
                  </xsd:restriction>
                </xsd:simpleType>
              </xsd:element>
            </xsd:sequence>
          </xsd:extension>
        </xsd:complexContent>
      </xsd:complexType>
    </xsd:element>
    <xsd:element name="DocumentType" ma:index="11" nillable="true" ma:displayName="Document Type" ma:default="None" ma:format="Dropdown" ma:internalName="DocumentType">
      <xsd:simpleType>
        <xsd:restriction base="dms:Choice">
          <xsd:enumeration value="Data"/>
          <xsd:enumeration value="Implementation Plan/Guide"/>
          <xsd:enumeration value="Special Project"/>
          <xsd:enumeration value="Strategic Plan"/>
          <xsd:enumeration value="Presentation"/>
          <xsd:enumeration value="Meeting Material"/>
          <xsd:enumeration value="None"/>
        </xsd:restriction>
      </xsd:simpleType>
    </xsd:element>
    <xsd:element name="BriefSummary" ma:index="12" nillable="true" ma:displayName="Brief Summary" ma:format="Dropdown" ma:internalName="BriefSummary">
      <xsd:simpleType>
        <xsd:restriction base="dms:Text">
          <xsd:maxLength value="255"/>
        </xsd:restriction>
      </xsd:simpleType>
    </xsd:element>
    <xsd:element name="Sign_x002d_OffStatus" ma:index="13" nillable="true" ma:displayName="Sign-Off Status" ma:format="Dropdown" ma:internalName="Sign_x002d_OffStatus">
      <xsd:simpleType>
        <xsd:restriction base="dms:Choice">
          <xsd:enumeration value="Draft"/>
          <xsd:enumeration value="Final"/>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DateTaken" ma:index="22" nillable="true" ma:displayName="MediaServiceDateTaken" ma:hidden="true" ma:internalName="MediaServiceDateTake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7b90debd-ee09-4e04-a4c4-812a7ed26de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element name="MediaServiceBillingMetadata" ma:index="3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a3c3e7-7426-4151-8c50-1673f5abcf0a"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afa9bf98-66fd-4dd5-9a1b-2628c94cfb20}" ma:internalName="TaxCatchAll" ma:showField="CatchAllData" ma:web="e2a3c3e7-7426-4151-8c50-1673f5abcf0a">
      <xsd:complexType>
        <xsd:complexContent>
          <xsd:extension base="dms:MultiChoiceLookup">
            <xsd:sequence>
              <xsd:element name="Value" type="dms:Lookup" maxOccurs="unbounded" minOccurs="0" nillable="true"/>
            </xsd:sequence>
          </xsd:extension>
        </xsd:complexContent>
      </xsd:complexType>
    </xsd:element>
    <xsd:element name="_dlc_DocId" ma:index="27" nillable="true" ma:displayName="Document ID Value" ma:description="The value of the document ID assigned to this item." ma:indexed="true"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e2a3c3e7-7426-4151-8c50-1673f5abcf0a">P2A3NJ5CMAVY-993345139-52997</_dlc_DocId>
    <DocumentType xmlns="ba516c2e-2337-4fd1-b351-3b2416ecab68">None</DocumentType>
    <_dlc_DocIdUrl xmlns="e2a3c3e7-7426-4151-8c50-1673f5abcf0a">
      <Url>https://pitt.sharepoint.com/sites/PERU.CHI/_layouts/15/DocIdRedir.aspx?ID=P2A3NJ5CMAVY-993345139-52997</Url>
      <Description>P2A3NJ5CMAVY-993345139-52997</Description>
    </_dlc_DocIdUrl>
    <Sign_x002d_OffStatus xmlns="ba516c2e-2337-4fd1-b351-3b2416ecab68" xsi:nil="true"/>
    <_ip_UnifiedCompliancePolicyUIAction xmlns="http://schemas.microsoft.com/sharepoint/v3" xsi:nil="true"/>
    <Stakeholder xmlns="ba516c2e-2337-4fd1-b351-3b2416ecab68" xsi:nil="true"/>
    <lcf76f155ced4ddcb4097134ff3c332f xmlns="ba516c2e-2337-4fd1-b351-3b2416ecab68">
      <Terms xmlns="http://schemas.microsoft.com/office/infopath/2007/PartnerControls"/>
    </lcf76f155ced4ddcb4097134ff3c332f>
    <_ip_UnifiedCompliancePolicyProperties xmlns="http://schemas.microsoft.com/sharepoint/v3" xsi:nil="true"/>
    <BriefSummary xmlns="ba516c2e-2337-4fd1-b351-3b2416ecab68" xsi:nil="true"/>
    <TaxCatchAll xmlns="e2a3c3e7-7426-4151-8c50-1673f5abcf0a" xsi:nil="true"/>
  </documentManagement>
</p:properties>
</file>

<file path=customXml/itemProps1.xml><?xml version="1.0" encoding="utf-8"?>
<ds:datastoreItem xmlns:ds="http://schemas.openxmlformats.org/officeDocument/2006/customXml" ds:itemID="{87D36B12-1B77-4DA6-9633-0D8E98854F24}">
  <ds:schemaRefs>
    <ds:schemaRef ds:uri="ba516c2e-2337-4fd1-b351-3b2416ecab68"/>
    <ds:schemaRef ds:uri="e2a3c3e7-7426-4151-8c50-1673f5abcf0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3B8E53D-4D28-42AA-96B7-5FC63D41D328}">
  <ds:schemaRefs>
    <ds:schemaRef ds:uri="http://schemas.microsoft.com/sharepoint/v3/contenttype/forms"/>
  </ds:schemaRefs>
</ds:datastoreItem>
</file>

<file path=customXml/itemProps3.xml><?xml version="1.0" encoding="utf-8"?>
<ds:datastoreItem xmlns:ds="http://schemas.openxmlformats.org/officeDocument/2006/customXml" ds:itemID="{A15AD605-1D0F-4751-9063-13D611A28603}">
  <ds:schemaRefs>
    <ds:schemaRef ds:uri="http://schemas.microsoft.com/sharepoint/events"/>
  </ds:schemaRefs>
</ds:datastoreItem>
</file>

<file path=customXml/itemProps4.xml><?xml version="1.0" encoding="utf-8"?>
<ds:datastoreItem xmlns:ds="http://schemas.openxmlformats.org/officeDocument/2006/customXml" ds:itemID="{0E0D67CA-976D-440E-88A0-7559BC8C0F83}">
  <ds:schemaRefs>
    <ds:schemaRef ds:uri="http://schemas.microsoft.com/office/2006/documentManagement/types"/>
    <ds:schemaRef ds:uri="e2a3c3e7-7426-4151-8c50-1673f5abcf0a"/>
    <ds:schemaRef ds:uri="http://schemas.microsoft.com/office/2006/metadata/properties"/>
    <ds:schemaRef ds:uri="http://schemas.microsoft.com/office/infopath/2007/PartnerControls"/>
    <ds:schemaRef ds:uri="http://purl.org/dc/terms/"/>
    <ds:schemaRef ds:uri="http://schemas.openxmlformats.org/package/2006/metadata/core-properties"/>
    <ds:schemaRef ds:uri="http://purl.org/dc/elements/1.1/"/>
    <ds:schemaRef ds:uri="http://purl.org/dc/dcmitype/"/>
    <ds:schemaRef ds:uri="ba516c2e-2337-4fd1-b351-3b2416ecab68"/>
    <ds:schemaRef ds:uri="http://schemas.microsoft.com/sharepoint/v3"/>
    <ds:schemaRef ds:uri="http://www.w3.org/XML/1998/namespace"/>
  </ds:schemaRefs>
</ds:datastoreItem>
</file>

<file path=docMetadata/LabelInfo.xml><?xml version="1.0" encoding="utf-8"?>
<clbl:labelList xmlns:clbl="http://schemas.microsoft.com/office/2020/mipLabelMetadata">
  <clbl:label id="{9ef9f489-e0a0-4eeb-87cc-3a526112fd0d}" enabled="0" method="" siteId="{9ef9f489-e0a0-4eeb-87cc-3a526112fd0d}"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10033</Words>
  <Application>Microsoft Office PowerPoint</Application>
  <PresentationFormat>Widescreen</PresentationFormat>
  <Paragraphs>603</Paragraphs>
  <Slides>63</Slides>
  <Notes>57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Aptos</vt:lpstr>
      <vt:lpstr>Arial</vt:lpstr>
      <vt:lpstr>Calibri</vt:lpstr>
      <vt:lpstr>Cambria</vt:lpstr>
      <vt:lpstr>Roboto Medium</vt:lpstr>
      <vt:lpstr>Wingdings</vt:lpstr>
      <vt:lpstr>Office Theme</vt:lpstr>
      <vt:lpstr>Welcome!  While we wait to start, please review ways to navigate this webinar.</vt:lpstr>
      <vt:lpstr>Housekeeping</vt:lpstr>
      <vt:lpstr>Disclosures</vt:lpstr>
      <vt:lpstr>Disclaimer</vt:lpstr>
      <vt:lpstr>Mutual Agreement </vt:lpstr>
      <vt:lpstr>Mutual Agreement (continued)</vt:lpstr>
      <vt:lpstr>Acknowledgements</vt:lpstr>
      <vt:lpstr>Empowered Pathways</vt:lpstr>
      <vt:lpstr>Learning Objectives</vt:lpstr>
      <vt:lpstr>Fidelity Guidelines Connections</vt:lpstr>
      <vt:lpstr>Guiding Principles Connection</vt:lpstr>
      <vt:lpstr>What Does Recovery Mean to You?</vt:lpstr>
      <vt:lpstr>What does the word recovery mean to you?</vt:lpstr>
      <vt:lpstr>Background</vt:lpstr>
      <vt:lpstr>Recovery Definition Timeline</vt:lpstr>
      <vt:lpstr>Abstinence</vt:lpstr>
      <vt:lpstr>Recovery Is Personal</vt:lpstr>
      <vt:lpstr>Pathways Can Work Together</vt:lpstr>
      <vt:lpstr>Pathways Can Evolve Over Time</vt:lpstr>
      <vt:lpstr>Types of Recovery Pathways</vt:lpstr>
      <vt:lpstr>Recovery Pathways</vt:lpstr>
      <vt:lpstr>12- Step Mutual Aid Research</vt:lpstr>
      <vt:lpstr>12- Step Mutual Aid: Core Elements</vt:lpstr>
      <vt:lpstr>12- Step Mutual Aid: Considerations for Fit</vt:lpstr>
      <vt:lpstr>Secular Mutual Aid Research</vt:lpstr>
      <vt:lpstr>Secular Mutual Aid: Core Elements</vt:lpstr>
      <vt:lpstr>Secular Mutual Aid: Considerations for Fit</vt:lpstr>
      <vt:lpstr>Faith Based Recovery Research</vt:lpstr>
      <vt:lpstr>Faith Based Recovery: Core Elements</vt:lpstr>
      <vt:lpstr>Faith Based Recovery: Considerations for Fit</vt:lpstr>
      <vt:lpstr>Clinical Recovery Research</vt:lpstr>
      <vt:lpstr>Clinical Recovery: Core Elements</vt:lpstr>
      <vt:lpstr>Clinical Recovery: Considerations for Fit</vt:lpstr>
      <vt:lpstr>Medication Assisted Recovery (MAR) Research</vt:lpstr>
      <vt:lpstr>MAR: Core Elements</vt:lpstr>
      <vt:lpstr>MAR: Considerations for Fit</vt:lpstr>
      <vt:lpstr>Self-Directed Recovery Research</vt:lpstr>
      <vt:lpstr>Self-Directed Recovery: Core Elements</vt:lpstr>
      <vt:lpstr>Self-Directed Recovery: Considerations for Fit</vt:lpstr>
      <vt:lpstr>Cultural-Based Recovery Research </vt:lpstr>
      <vt:lpstr>Cultural-Based Recovery: Core Elements</vt:lpstr>
      <vt:lpstr>Cultural-Based Recovery: Considerations for Fit</vt:lpstr>
      <vt:lpstr>Discussion</vt:lpstr>
      <vt:lpstr>PowerPoint Presentation</vt:lpstr>
      <vt:lpstr>PowerPoint Presentation</vt:lpstr>
      <vt:lpstr>Recovery Pathways in Practice</vt:lpstr>
      <vt:lpstr>Using Motivational Interviewing (MI) to Support Pathway Choice</vt:lpstr>
      <vt:lpstr>From “Which Path?” to “What Fits?”</vt:lpstr>
      <vt:lpstr>Ask Before You Inform</vt:lpstr>
      <vt:lpstr>Questions that Support Choice</vt:lpstr>
      <vt:lpstr>Organizational Considerations</vt:lpstr>
      <vt:lpstr>Team Composition</vt:lpstr>
      <vt:lpstr>Interview Practices</vt:lpstr>
      <vt:lpstr>Policies</vt:lpstr>
      <vt:lpstr>Staff Training</vt:lpstr>
      <vt:lpstr>Referral and Community Partnerships</vt:lpstr>
      <vt:lpstr>PowerPoint Presentation</vt:lpstr>
      <vt:lpstr>PowerPoint Presentation</vt:lpstr>
      <vt:lpstr>References</vt:lpstr>
      <vt:lpstr>References</vt:lpstr>
      <vt:lpstr>References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Baisden, Francesca</dc:creator>
  <cp:lastModifiedBy>J Ashenayi</cp:lastModifiedBy>
  <cp:revision>4</cp:revision>
  <dcterms:created xsi:type="dcterms:W3CDTF">2026-01-26T18:24:24Z</dcterms:created>
  <dcterms:modified xsi:type="dcterms:W3CDTF">2026-09-29T12:55:20Z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0x01010015E1B9AE4639B14BBF883D08B2823EAB</vt:lpwstr>
  </property>
  <property fmtid="{D5CDD505-2E9C-101B-9397-08002B2CF9AE}" pid="3" name="MediaServiceImageTags">
    <vt:lpwstr/>
  </property>
  <property fmtid="{D5CDD505-2E9C-101B-9397-08002B2CF9AE}" pid="4" name="_dlc_DocIdItemGuid">
    <vt:lpwstr>71d55355-9d07-4e71-ae22-0166913fe25c</vt:lpwstr>
  </property>
</Properties>
</file>