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824" r:id="rId2"/>
  </p:sldMasterIdLst>
  <p:notesMasterIdLst>
    <p:notesMasterId r:id="rId74"/>
  </p:notesMasterIdLst>
  <p:sldIdLst>
    <p:sldId id="256" r:id="rId3"/>
    <p:sldId id="257" r:id="rId4"/>
    <p:sldId id="352" r:id="rId5"/>
    <p:sldId id="368" r:id="rId6"/>
    <p:sldId id="843" r:id="rId7"/>
    <p:sldId id="370" r:id="rId8"/>
    <p:sldId id="363" r:id="rId9"/>
    <p:sldId id="322" r:id="rId10"/>
    <p:sldId id="842" r:id="rId11"/>
    <p:sldId id="275" r:id="rId12"/>
    <p:sldId id="471" r:id="rId13"/>
    <p:sldId id="855" r:id="rId14"/>
    <p:sldId id="624" r:id="rId15"/>
    <p:sldId id="617" r:id="rId16"/>
    <p:sldId id="619" r:id="rId17"/>
    <p:sldId id="259" r:id="rId18"/>
    <p:sldId id="813" r:id="rId19"/>
    <p:sldId id="844" r:id="rId20"/>
    <p:sldId id="335" r:id="rId21"/>
    <p:sldId id="274" r:id="rId22"/>
    <p:sldId id="284" r:id="rId23"/>
    <p:sldId id="285" r:id="rId24"/>
    <p:sldId id="853" r:id="rId25"/>
    <p:sldId id="289" r:id="rId26"/>
    <p:sldId id="290" r:id="rId27"/>
    <p:sldId id="291" r:id="rId28"/>
    <p:sldId id="295" r:id="rId29"/>
    <p:sldId id="413" r:id="rId30"/>
    <p:sldId id="414" r:id="rId31"/>
    <p:sldId id="361" r:id="rId32"/>
    <p:sldId id="326" r:id="rId33"/>
    <p:sldId id="327" r:id="rId34"/>
    <p:sldId id="330" r:id="rId35"/>
    <p:sldId id="332" r:id="rId36"/>
    <p:sldId id="850" r:id="rId37"/>
    <p:sldId id="837" r:id="rId38"/>
    <p:sldId id="428" r:id="rId39"/>
    <p:sldId id="623" r:id="rId40"/>
    <p:sldId id="849" r:id="rId41"/>
    <p:sldId id="622" r:id="rId42"/>
    <p:sldId id="356" r:id="rId43"/>
    <p:sldId id="547" r:id="rId44"/>
    <p:sldId id="631" r:id="rId45"/>
    <p:sldId id="258" r:id="rId46"/>
    <p:sldId id="841" r:id="rId47"/>
    <p:sldId id="320" r:id="rId48"/>
    <p:sldId id="314" r:id="rId49"/>
    <p:sldId id="264" r:id="rId50"/>
    <p:sldId id="288" r:id="rId51"/>
    <p:sldId id="847" r:id="rId52"/>
    <p:sldId id="834" r:id="rId53"/>
    <p:sldId id="846" r:id="rId54"/>
    <p:sldId id="271" r:id="rId55"/>
    <p:sldId id="835" r:id="rId56"/>
    <p:sldId id="576" r:id="rId57"/>
    <p:sldId id="292" r:id="rId58"/>
    <p:sldId id="611" r:id="rId59"/>
    <p:sldId id="646" r:id="rId60"/>
    <p:sldId id="836" r:id="rId61"/>
    <p:sldId id="625" r:id="rId62"/>
    <p:sldId id="826" r:id="rId63"/>
    <p:sldId id="395" r:id="rId64"/>
    <p:sldId id="839" r:id="rId65"/>
    <p:sldId id="438" r:id="rId66"/>
    <p:sldId id="440" r:id="rId67"/>
    <p:sldId id="857" r:id="rId68"/>
    <p:sldId id="832" r:id="rId69"/>
    <p:sldId id="261" r:id="rId70"/>
    <p:sldId id="856" r:id="rId71"/>
    <p:sldId id="281" r:id="rId72"/>
    <p:sldId id="282" r:id="rId73"/>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5518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6765"/>
    <p:restoredTop sz="75941"/>
  </p:normalViewPr>
  <p:slideViewPr>
    <p:cSldViewPr snapToGrid="0" snapToObjects="1">
      <p:cViewPr varScale="1">
        <p:scale>
          <a:sx n="48" d="100"/>
          <a:sy n="48" d="100"/>
        </p:scale>
        <p:origin x="528" y="32"/>
      </p:cViewPr>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16" Type="http://schemas.openxmlformats.org/officeDocument/2006/relationships/slide" Target="slides/slide1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notesMaster" Target="notesMasters/notesMaster1.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s>
</file>

<file path=ppt/diagrams/colors1.xml><?xml version="1.0" encoding="utf-8"?>
<dgm:colorsDef xmlns:dgm="http://schemas.openxmlformats.org/drawingml/2006/diagram" xmlns:a="http://schemas.openxmlformats.org/drawingml/2006/main" uniqueId="urn:microsoft.com/office/officeart/2005/8/colors/accent1_2#5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EA38B07-5F9C-2343-981B-792E5DF6A72D}" type="doc">
      <dgm:prSet loTypeId="urn:microsoft.com/office/officeart/2005/8/layout/hierarchy3" loCatId="" qsTypeId="urn:microsoft.com/office/officeart/2005/8/quickstyle/simple4#7" qsCatId="simple" csTypeId="urn:microsoft.com/office/officeart/2005/8/colors/accent1_2#51" csCatId="accent1" phldr="1"/>
      <dgm:spPr/>
      <dgm:t>
        <a:bodyPr/>
        <a:lstStyle/>
        <a:p>
          <a:endParaRPr lang="en-US"/>
        </a:p>
      </dgm:t>
    </dgm:pt>
    <dgm:pt modelId="{AD104E17-BDF5-F749-9601-9E13EAE4FF32}">
      <dgm:prSet phldrT="[Text]"/>
      <dgm:spPr/>
      <dgm:t>
        <a:bodyPr/>
        <a:lstStyle/>
        <a:p>
          <a:r>
            <a:rPr lang="en-US" dirty="0"/>
            <a:t>Non-immune destruction</a:t>
          </a:r>
        </a:p>
      </dgm:t>
    </dgm:pt>
    <dgm:pt modelId="{25F34748-4812-A344-96A9-59ADF1B6396E}" type="parTrans" cxnId="{DE3DA32F-8F80-B945-86C7-EF9896BF45B3}">
      <dgm:prSet/>
      <dgm:spPr/>
      <dgm:t>
        <a:bodyPr/>
        <a:lstStyle/>
        <a:p>
          <a:endParaRPr lang="en-US"/>
        </a:p>
      </dgm:t>
    </dgm:pt>
    <dgm:pt modelId="{E19B6801-4D38-7649-BC79-0B455C98870F}" type="sibTrans" cxnId="{DE3DA32F-8F80-B945-86C7-EF9896BF45B3}">
      <dgm:prSet/>
      <dgm:spPr/>
      <dgm:t>
        <a:bodyPr/>
        <a:lstStyle/>
        <a:p>
          <a:endParaRPr lang="en-US"/>
        </a:p>
      </dgm:t>
    </dgm:pt>
    <dgm:pt modelId="{6069C85C-3793-5541-B635-C0F8349C6BBE}">
      <dgm:prSet phldrT="[Text]"/>
      <dgm:spPr/>
      <dgm:t>
        <a:bodyPr/>
        <a:lstStyle/>
        <a:p>
          <a:r>
            <a:rPr lang="en-US" dirty="0"/>
            <a:t>Decreased production</a:t>
          </a:r>
        </a:p>
      </dgm:t>
    </dgm:pt>
    <dgm:pt modelId="{B485A27E-614A-7649-AD3B-CF54705826EF}" type="parTrans" cxnId="{74288A69-3E1F-1B46-B39B-7AB017AE04E1}">
      <dgm:prSet/>
      <dgm:spPr/>
      <dgm:t>
        <a:bodyPr/>
        <a:lstStyle/>
        <a:p>
          <a:endParaRPr lang="en-US"/>
        </a:p>
      </dgm:t>
    </dgm:pt>
    <dgm:pt modelId="{07757774-E647-164E-BFA3-E0D15F61C358}" type="sibTrans" cxnId="{74288A69-3E1F-1B46-B39B-7AB017AE04E1}">
      <dgm:prSet/>
      <dgm:spPr/>
      <dgm:t>
        <a:bodyPr/>
        <a:lstStyle/>
        <a:p>
          <a:endParaRPr lang="en-US"/>
        </a:p>
      </dgm:t>
    </dgm:pt>
    <dgm:pt modelId="{BDF1E85C-35DD-444B-B48A-CB956230698E}">
      <dgm:prSet phldrT="[Text]"/>
      <dgm:spPr/>
      <dgm:t>
        <a:bodyPr/>
        <a:lstStyle/>
        <a:p>
          <a:r>
            <a:rPr lang="en-US" dirty="0"/>
            <a:t>Rare neonatal leukemia or aplastic anemia, drug-induced, infection, other infiltrative process </a:t>
          </a:r>
        </a:p>
      </dgm:t>
    </dgm:pt>
    <dgm:pt modelId="{C66F021B-352D-8C42-8ECD-A7F87B5ED8AE}" type="parTrans" cxnId="{06E37D9B-7717-894E-880C-8790777532B8}">
      <dgm:prSet/>
      <dgm:spPr/>
      <dgm:t>
        <a:bodyPr/>
        <a:lstStyle/>
        <a:p>
          <a:endParaRPr lang="en-US"/>
        </a:p>
      </dgm:t>
    </dgm:pt>
    <dgm:pt modelId="{B570BB44-E753-2B45-A212-7A69827969C8}" type="sibTrans" cxnId="{06E37D9B-7717-894E-880C-8790777532B8}">
      <dgm:prSet/>
      <dgm:spPr/>
      <dgm:t>
        <a:bodyPr/>
        <a:lstStyle/>
        <a:p>
          <a:endParaRPr lang="en-US"/>
        </a:p>
      </dgm:t>
    </dgm:pt>
    <dgm:pt modelId="{39D3AE82-49EE-564B-B680-0E1D05819C33}">
      <dgm:prSet phldrT="[Text]"/>
      <dgm:spPr/>
      <dgm:t>
        <a:bodyPr/>
        <a:lstStyle/>
        <a:p>
          <a:r>
            <a:rPr lang="en-US" dirty="0"/>
            <a:t>Maternal SLE, Maternal ITP, NAIT</a:t>
          </a:r>
        </a:p>
      </dgm:t>
    </dgm:pt>
    <dgm:pt modelId="{0AEC3C85-E45C-BA42-8D80-F9411FE42F00}" type="parTrans" cxnId="{9D87AF9D-7820-CD4E-8CA0-AB75FAD5A824}">
      <dgm:prSet/>
      <dgm:spPr/>
      <dgm:t>
        <a:bodyPr/>
        <a:lstStyle/>
        <a:p>
          <a:endParaRPr lang="en-US"/>
        </a:p>
      </dgm:t>
    </dgm:pt>
    <dgm:pt modelId="{A1288D2A-37F8-1346-AFEF-5B5F652A1C73}" type="sibTrans" cxnId="{9D87AF9D-7820-CD4E-8CA0-AB75FAD5A824}">
      <dgm:prSet/>
      <dgm:spPr/>
      <dgm:t>
        <a:bodyPr/>
        <a:lstStyle/>
        <a:p>
          <a:endParaRPr lang="en-US"/>
        </a:p>
      </dgm:t>
    </dgm:pt>
    <dgm:pt modelId="{8057AED2-2A21-B148-ABE0-8971EAC41C13}">
      <dgm:prSet phldrT="[Text]"/>
      <dgm:spPr/>
      <dgm:t>
        <a:bodyPr/>
        <a:lstStyle/>
        <a:p>
          <a:r>
            <a:rPr lang="en-US" dirty="0" err="1"/>
            <a:t>Vasculitis</a:t>
          </a:r>
          <a:r>
            <a:rPr lang="en-US" dirty="0"/>
            <a:t>, endotoxin, immune complexes, DIC</a:t>
          </a:r>
        </a:p>
      </dgm:t>
    </dgm:pt>
    <dgm:pt modelId="{40E39308-5936-0647-9638-E22B8485526B}" type="parTrans" cxnId="{D0060263-6213-A945-B079-7DED10744827}">
      <dgm:prSet/>
      <dgm:spPr/>
      <dgm:t>
        <a:bodyPr/>
        <a:lstStyle/>
        <a:p>
          <a:endParaRPr lang="en-US"/>
        </a:p>
      </dgm:t>
    </dgm:pt>
    <dgm:pt modelId="{AE1E7C27-5861-5842-9E31-3C6C132F9285}" type="sibTrans" cxnId="{D0060263-6213-A945-B079-7DED10744827}">
      <dgm:prSet/>
      <dgm:spPr/>
      <dgm:t>
        <a:bodyPr/>
        <a:lstStyle/>
        <a:p>
          <a:endParaRPr lang="en-US"/>
        </a:p>
      </dgm:t>
    </dgm:pt>
    <dgm:pt modelId="{9E27159F-2871-C743-8074-F91E4909DACC}">
      <dgm:prSet/>
      <dgm:spPr/>
      <dgm:t>
        <a:bodyPr/>
        <a:lstStyle/>
        <a:p>
          <a:r>
            <a:rPr lang="en-US" dirty="0"/>
            <a:t>Infection</a:t>
          </a:r>
        </a:p>
      </dgm:t>
    </dgm:pt>
    <dgm:pt modelId="{4D01C7BD-4B19-434E-B83E-E05B9F9A69A1}" type="parTrans" cxnId="{55A872F3-A990-FD4A-A63F-E46DEE64CECC}">
      <dgm:prSet/>
      <dgm:spPr/>
      <dgm:t>
        <a:bodyPr/>
        <a:lstStyle/>
        <a:p>
          <a:endParaRPr lang="en-US"/>
        </a:p>
      </dgm:t>
    </dgm:pt>
    <dgm:pt modelId="{6677808B-FF4E-474D-B54F-CF6FEB18917F}" type="sibTrans" cxnId="{55A872F3-A990-FD4A-A63F-E46DEE64CECC}">
      <dgm:prSet/>
      <dgm:spPr/>
      <dgm:t>
        <a:bodyPr/>
        <a:lstStyle/>
        <a:p>
          <a:endParaRPr lang="en-US"/>
        </a:p>
      </dgm:t>
    </dgm:pt>
    <dgm:pt modelId="{80570EE8-BC8F-0143-B99C-8215F15A402C}">
      <dgm:prSet/>
      <dgm:spPr/>
      <dgm:t>
        <a:bodyPr/>
        <a:lstStyle/>
        <a:p>
          <a:r>
            <a:rPr lang="en-US" dirty="0"/>
            <a:t>Other Causes: NEC, RDS, sepsis, placental disorders</a:t>
          </a:r>
        </a:p>
      </dgm:t>
    </dgm:pt>
    <dgm:pt modelId="{C3C0A72B-118D-8B49-8476-A96DC02EE595}" type="parTrans" cxnId="{0AFC831F-2BE9-4A40-97CA-66C097BEF4C5}">
      <dgm:prSet/>
      <dgm:spPr/>
      <dgm:t>
        <a:bodyPr/>
        <a:lstStyle/>
        <a:p>
          <a:endParaRPr lang="en-US"/>
        </a:p>
      </dgm:t>
    </dgm:pt>
    <dgm:pt modelId="{6B1A215E-54A3-4A41-BC4D-B1BB90E8C4A0}" type="sibTrans" cxnId="{0AFC831F-2BE9-4A40-97CA-66C097BEF4C5}">
      <dgm:prSet/>
      <dgm:spPr/>
      <dgm:t>
        <a:bodyPr/>
        <a:lstStyle/>
        <a:p>
          <a:endParaRPr lang="en-US"/>
        </a:p>
      </dgm:t>
    </dgm:pt>
    <dgm:pt modelId="{24FC0EA9-218D-CB48-B6C4-10A7F8C2F196}">
      <dgm:prSet phldrT="[Text]"/>
      <dgm:spPr/>
      <dgm:t>
        <a:bodyPr/>
        <a:lstStyle/>
        <a:p>
          <a:r>
            <a:rPr lang="en-US" dirty="0"/>
            <a:t>Sequestration/</a:t>
          </a:r>
        </a:p>
        <a:p>
          <a:r>
            <a:rPr lang="en-US" dirty="0"/>
            <a:t>Consumption</a:t>
          </a:r>
        </a:p>
      </dgm:t>
    </dgm:pt>
    <dgm:pt modelId="{BB6822B9-411E-424D-868A-20AFBE14CB7E}" type="parTrans" cxnId="{FADD3812-9507-924F-85BE-9483AE72DCC7}">
      <dgm:prSet/>
      <dgm:spPr/>
      <dgm:t>
        <a:bodyPr/>
        <a:lstStyle/>
        <a:p>
          <a:endParaRPr lang="en-US"/>
        </a:p>
      </dgm:t>
    </dgm:pt>
    <dgm:pt modelId="{07749EBD-C36B-EE4C-83D9-DCFDDF0CC340}" type="sibTrans" cxnId="{FADD3812-9507-924F-85BE-9483AE72DCC7}">
      <dgm:prSet/>
      <dgm:spPr/>
      <dgm:t>
        <a:bodyPr/>
        <a:lstStyle/>
        <a:p>
          <a:endParaRPr lang="en-US"/>
        </a:p>
      </dgm:t>
    </dgm:pt>
    <dgm:pt modelId="{A14BF995-E147-AC47-A4F0-B44A3D097ACD}">
      <dgm:prSet/>
      <dgm:spPr/>
      <dgm:t>
        <a:bodyPr/>
        <a:lstStyle/>
        <a:p>
          <a:r>
            <a:rPr lang="en-US" dirty="0"/>
            <a:t>Immune Destruction</a:t>
          </a:r>
        </a:p>
      </dgm:t>
    </dgm:pt>
    <dgm:pt modelId="{D2EE38F3-E26E-B342-A22C-AAABECFDEB4A}" type="parTrans" cxnId="{9E0790C1-3750-F641-B256-0293A186A9E1}">
      <dgm:prSet/>
      <dgm:spPr/>
      <dgm:t>
        <a:bodyPr/>
        <a:lstStyle/>
        <a:p>
          <a:endParaRPr lang="en-US"/>
        </a:p>
      </dgm:t>
    </dgm:pt>
    <dgm:pt modelId="{070F06EF-E805-1F4E-997D-615E90BE4815}" type="sibTrans" cxnId="{9E0790C1-3750-F641-B256-0293A186A9E1}">
      <dgm:prSet/>
      <dgm:spPr/>
      <dgm:t>
        <a:bodyPr/>
        <a:lstStyle/>
        <a:p>
          <a:endParaRPr lang="en-US"/>
        </a:p>
      </dgm:t>
    </dgm:pt>
    <dgm:pt modelId="{31B1E74E-EE21-5C4D-8996-3F90F464108C}" type="pres">
      <dgm:prSet presAssocID="{7EA38B07-5F9C-2343-981B-792E5DF6A72D}" presName="diagram" presStyleCnt="0">
        <dgm:presLayoutVars>
          <dgm:chPref val="1"/>
          <dgm:dir/>
          <dgm:animOne val="branch"/>
          <dgm:animLvl val="lvl"/>
          <dgm:resizeHandles/>
        </dgm:presLayoutVars>
      </dgm:prSet>
      <dgm:spPr/>
    </dgm:pt>
    <dgm:pt modelId="{2E916FD6-30EC-F04E-B138-D4FCC816DD41}" type="pres">
      <dgm:prSet presAssocID="{AD104E17-BDF5-F749-9601-9E13EAE4FF32}" presName="root" presStyleCnt="0"/>
      <dgm:spPr/>
    </dgm:pt>
    <dgm:pt modelId="{AB707902-317D-8841-ABE4-00E03F5F1CE7}" type="pres">
      <dgm:prSet presAssocID="{AD104E17-BDF5-F749-9601-9E13EAE4FF32}" presName="rootComposite" presStyleCnt="0"/>
      <dgm:spPr/>
    </dgm:pt>
    <dgm:pt modelId="{4A3B275C-BD9E-004C-B7D6-56EC6172A495}" type="pres">
      <dgm:prSet presAssocID="{AD104E17-BDF5-F749-9601-9E13EAE4FF32}" presName="rootText" presStyleLbl="node1" presStyleIdx="0" presStyleCnt="3"/>
      <dgm:spPr/>
    </dgm:pt>
    <dgm:pt modelId="{B53EB552-0AD9-674D-8832-2561CD2C1FFD}" type="pres">
      <dgm:prSet presAssocID="{AD104E17-BDF5-F749-9601-9E13EAE4FF32}" presName="rootConnector" presStyleLbl="node1" presStyleIdx="0" presStyleCnt="3"/>
      <dgm:spPr/>
    </dgm:pt>
    <dgm:pt modelId="{3D300264-B4CB-EE44-A5CD-B7C6EED6DA89}" type="pres">
      <dgm:prSet presAssocID="{AD104E17-BDF5-F749-9601-9E13EAE4FF32}" presName="childShape" presStyleCnt="0"/>
      <dgm:spPr/>
    </dgm:pt>
    <dgm:pt modelId="{3725B21E-1623-254B-B916-ECABC00BEA0F}" type="pres">
      <dgm:prSet presAssocID="{40E39308-5936-0647-9638-E22B8485526B}" presName="Name13" presStyleLbl="parChTrans1D2" presStyleIdx="0" presStyleCnt="6"/>
      <dgm:spPr/>
    </dgm:pt>
    <dgm:pt modelId="{7175A83C-F1BC-FB47-ACA0-C7BD3225042D}" type="pres">
      <dgm:prSet presAssocID="{8057AED2-2A21-B148-ABE0-8971EAC41C13}" presName="childText" presStyleLbl="bgAcc1" presStyleIdx="0" presStyleCnt="6">
        <dgm:presLayoutVars>
          <dgm:bulletEnabled val="1"/>
        </dgm:presLayoutVars>
      </dgm:prSet>
      <dgm:spPr/>
    </dgm:pt>
    <dgm:pt modelId="{E97FD22D-611C-5A4F-A730-CB88322BBC22}" type="pres">
      <dgm:prSet presAssocID="{BB6822B9-411E-424D-868A-20AFBE14CB7E}" presName="Name13" presStyleLbl="parChTrans1D2" presStyleIdx="1" presStyleCnt="6"/>
      <dgm:spPr/>
    </dgm:pt>
    <dgm:pt modelId="{F0A7D519-2020-0648-A649-488316525560}" type="pres">
      <dgm:prSet presAssocID="{24FC0EA9-218D-CB48-B6C4-10A7F8C2F196}" presName="childText" presStyleLbl="bgAcc1" presStyleIdx="1" presStyleCnt="6">
        <dgm:presLayoutVars>
          <dgm:bulletEnabled val="1"/>
        </dgm:presLayoutVars>
      </dgm:prSet>
      <dgm:spPr/>
    </dgm:pt>
    <dgm:pt modelId="{81314791-0BAA-004C-BD76-B4102C363A43}" type="pres">
      <dgm:prSet presAssocID="{4D01C7BD-4B19-434E-B83E-E05B9F9A69A1}" presName="Name13" presStyleLbl="parChTrans1D2" presStyleIdx="2" presStyleCnt="6"/>
      <dgm:spPr/>
    </dgm:pt>
    <dgm:pt modelId="{851CE33A-1D48-474D-B33B-49DA49A76974}" type="pres">
      <dgm:prSet presAssocID="{9E27159F-2871-C743-8074-F91E4909DACC}" presName="childText" presStyleLbl="bgAcc1" presStyleIdx="2" presStyleCnt="6">
        <dgm:presLayoutVars>
          <dgm:bulletEnabled val="1"/>
        </dgm:presLayoutVars>
      </dgm:prSet>
      <dgm:spPr/>
    </dgm:pt>
    <dgm:pt modelId="{3A4484E3-2CB1-AD40-88FA-67C082D9E944}" type="pres">
      <dgm:prSet presAssocID="{C3C0A72B-118D-8B49-8476-A96DC02EE595}" presName="Name13" presStyleLbl="parChTrans1D2" presStyleIdx="3" presStyleCnt="6"/>
      <dgm:spPr/>
    </dgm:pt>
    <dgm:pt modelId="{3D9193FC-D2B5-AD45-9695-4357B8F48F5A}" type="pres">
      <dgm:prSet presAssocID="{80570EE8-BC8F-0143-B99C-8215F15A402C}" presName="childText" presStyleLbl="bgAcc1" presStyleIdx="3" presStyleCnt="6">
        <dgm:presLayoutVars>
          <dgm:bulletEnabled val="1"/>
        </dgm:presLayoutVars>
      </dgm:prSet>
      <dgm:spPr/>
    </dgm:pt>
    <dgm:pt modelId="{271FE166-C1E3-C044-8AA4-E37B0FF48EA6}" type="pres">
      <dgm:prSet presAssocID="{A14BF995-E147-AC47-A4F0-B44A3D097ACD}" presName="root" presStyleCnt="0"/>
      <dgm:spPr/>
    </dgm:pt>
    <dgm:pt modelId="{E3DCD2D5-2287-4041-A857-418F73DD0C61}" type="pres">
      <dgm:prSet presAssocID="{A14BF995-E147-AC47-A4F0-B44A3D097ACD}" presName="rootComposite" presStyleCnt="0"/>
      <dgm:spPr/>
    </dgm:pt>
    <dgm:pt modelId="{B8F95DC6-4033-1E43-84A5-CFB9A7B72A89}" type="pres">
      <dgm:prSet presAssocID="{A14BF995-E147-AC47-A4F0-B44A3D097ACD}" presName="rootText" presStyleLbl="node1" presStyleIdx="1" presStyleCnt="3"/>
      <dgm:spPr/>
    </dgm:pt>
    <dgm:pt modelId="{FC7A0113-1C23-6E46-90B0-8779C091ADD7}" type="pres">
      <dgm:prSet presAssocID="{A14BF995-E147-AC47-A4F0-B44A3D097ACD}" presName="rootConnector" presStyleLbl="node1" presStyleIdx="1" presStyleCnt="3"/>
      <dgm:spPr/>
    </dgm:pt>
    <dgm:pt modelId="{88359447-F117-BF41-A07C-CD213917ABC1}" type="pres">
      <dgm:prSet presAssocID="{A14BF995-E147-AC47-A4F0-B44A3D097ACD}" presName="childShape" presStyleCnt="0"/>
      <dgm:spPr/>
    </dgm:pt>
    <dgm:pt modelId="{3758BC80-0C05-8E4A-838D-3EA72B3C712F}" type="pres">
      <dgm:prSet presAssocID="{0AEC3C85-E45C-BA42-8D80-F9411FE42F00}" presName="Name13" presStyleLbl="parChTrans1D2" presStyleIdx="4" presStyleCnt="6"/>
      <dgm:spPr/>
    </dgm:pt>
    <dgm:pt modelId="{3399F42A-25A3-7347-95C8-4C06CDDECB6A}" type="pres">
      <dgm:prSet presAssocID="{39D3AE82-49EE-564B-B680-0E1D05819C33}" presName="childText" presStyleLbl="bgAcc1" presStyleIdx="4" presStyleCnt="6">
        <dgm:presLayoutVars>
          <dgm:bulletEnabled val="1"/>
        </dgm:presLayoutVars>
      </dgm:prSet>
      <dgm:spPr/>
    </dgm:pt>
    <dgm:pt modelId="{3DF214A6-C1F1-0149-B6D3-AF094171A86E}" type="pres">
      <dgm:prSet presAssocID="{6069C85C-3793-5541-B635-C0F8349C6BBE}" presName="root" presStyleCnt="0"/>
      <dgm:spPr/>
    </dgm:pt>
    <dgm:pt modelId="{767863FB-DC8B-5043-BFD7-D4CF9FCA0C4E}" type="pres">
      <dgm:prSet presAssocID="{6069C85C-3793-5541-B635-C0F8349C6BBE}" presName="rootComposite" presStyleCnt="0"/>
      <dgm:spPr/>
    </dgm:pt>
    <dgm:pt modelId="{08BED7FC-27DE-CB44-8B58-737BF7079AFE}" type="pres">
      <dgm:prSet presAssocID="{6069C85C-3793-5541-B635-C0F8349C6BBE}" presName="rootText" presStyleLbl="node1" presStyleIdx="2" presStyleCnt="3"/>
      <dgm:spPr/>
    </dgm:pt>
    <dgm:pt modelId="{596C86DF-4807-874A-872E-CE2D89DD722D}" type="pres">
      <dgm:prSet presAssocID="{6069C85C-3793-5541-B635-C0F8349C6BBE}" presName="rootConnector" presStyleLbl="node1" presStyleIdx="2" presStyleCnt="3"/>
      <dgm:spPr/>
    </dgm:pt>
    <dgm:pt modelId="{208280BD-47E4-0E45-8332-57C6012A26C1}" type="pres">
      <dgm:prSet presAssocID="{6069C85C-3793-5541-B635-C0F8349C6BBE}" presName="childShape" presStyleCnt="0"/>
      <dgm:spPr/>
    </dgm:pt>
    <dgm:pt modelId="{BC9463A7-2FB7-F34C-8CA6-CF98C4F51692}" type="pres">
      <dgm:prSet presAssocID="{C66F021B-352D-8C42-8ECD-A7F87B5ED8AE}" presName="Name13" presStyleLbl="parChTrans1D2" presStyleIdx="5" presStyleCnt="6"/>
      <dgm:spPr/>
    </dgm:pt>
    <dgm:pt modelId="{308C145C-4E2C-384C-B7B6-33B6563BAD32}" type="pres">
      <dgm:prSet presAssocID="{BDF1E85C-35DD-444B-B48A-CB956230698E}" presName="childText" presStyleLbl="bgAcc1" presStyleIdx="5" presStyleCnt="6" custScaleY="200548">
        <dgm:presLayoutVars>
          <dgm:bulletEnabled val="1"/>
        </dgm:presLayoutVars>
      </dgm:prSet>
      <dgm:spPr/>
    </dgm:pt>
  </dgm:ptLst>
  <dgm:cxnLst>
    <dgm:cxn modelId="{FADD3812-9507-924F-85BE-9483AE72DCC7}" srcId="{AD104E17-BDF5-F749-9601-9E13EAE4FF32}" destId="{24FC0EA9-218D-CB48-B6C4-10A7F8C2F196}" srcOrd="1" destOrd="0" parTransId="{BB6822B9-411E-424D-868A-20AFBE14CB7E}" sibTransId="{07749EBD-C36B-EE4C-83D9-DCFDDF0CC340}"/>
    <dgm:cxn modelId="{0AFC831F-2BE9-4A40-97CA-66C097BEF4C5}" srcId="{AD104E17-BDF5-F749-9601-9E13EAE4FF32}" destId="{80570EE8-BC8F-0143-B99C-8215F15A402C}" srcOrd="3" destOrd="0" parTransId="{C3C0A72B-118D-8B49-8476-A96DC02EE595}" sibTransId="{6B1A215E-54A3-4A41-BC4D-B1BB90E8C4A0}"/>
    <dgm:cxn modelId="{EDD32E25-5765-EC45-8C2C-27C2076E9A48}" type="presOf" srcId="{40E39308-5936-0647-9638-E22B8485526B}" destId="{3725B21E-1623-254B-B916-ECABC00BEA0F}" srcOrd="0" destOrd="0" presId="urn:microsoft.com/office/officeart/2005/8/layout/hierarchy3"/>
    <dgm:cxn modelId="{BBA87F2C-4AAD-324D-9BE8-DC9B0E236B36}" type="presOf" srcId="{6069C85C-3793-5541-B635-C0F8349C6BBE}" destId="{08BED7FC-27DE-CB44-8B58-737BF7079AFE}" srcOrd="0" destOrd="0" presId="urn:microsoft.com/office/officeart/2005/8/layout/hierarchy3"/>
    <dgm:cxn modelId="{DE3DA32F-8F80-B945-86C7-EF9896BF45B3}" srcId="{7EA38B07-5F9C-2343-981B-792E5DF6A72D}" destId="{AD104E17-BDF5-F749-9601-9E13EAE4FF32}" srcOrd="0" destOrd="0" parTransId="{25F34748-4812-A344-96A9-59ADF1B6396E}" sibTransId="{E19B6801-4D38-7649-BC79-0B455C98870F}"/>
    <dgm:cxn modelId="{D0060263-6213-A945-B079-7DED10744827}" srcId="{AD104E17-BDF5-F749-9601-9E13EAE4FF32}" destId="{8057AED2-2A21-B148-ABE0-8971EAC41C13}" srcOrd="0" destOrd="0" parTransId="{40E39308-5936-0647-9638-E22B8485526B}" sibTransId="{AE1E7C27-5861-5842-9E31-3C6C132F9285}"/>
    <dgm:cxn modelId="{74288A69-3E1F-1B46-B39B-7AB017AE04E1}" srcId="{7EA38B07-5F9C-2343-981B-792E5DF6A72D}" destId="{6069C85C-3793-5541-B635-C0F8349C6BBE}" srcOrd="2" destOrd="0" parTransId="{B485A27E-614A-7649-AD3B-CF54705826EF}" sibTransId="{07757774-E647-164E-BFA3-E0D15F61C358}"/>
    <dgm:cxn modelId="{6B79056F-4C3B-9445-98CA-0DCC3CA55458}" type="presOf" srcId="{80570EE8-BC8F-0143-B99C-8215F15A402C}" destId="{3D9193FC-D2B5-AD45-9695-4357B8F48F5A}" srcOrd="0" destOrd="0" presId="urn:microsoft.com/office/officeart/2005/8/layout/hierarchy3"/>
    <dgm:cxn modelId="{F28E0570-BCA9-824C-84FC-BA693AB5AA98}" type="presOf" srcId="{A14BF995-E147-AC47-A4F0-B44A3D097ACD}" destId="{FC7A0113-1C23-6E46-90B0-8779C091ADD7}" srcOrd="1" destOrd="0" presId="urn:microsoft.com/office/officeart/2005/8/layout/hierarchy3"/>
    <dgm:cxn modelId="{C24E237D-5BE4-E345-95D2-513C26B3DF60}" type="presOf" srcId="{7EA38B07-5F9C-2343-981B-792E5DF6A72D}" destId="{31B1E74E-EE21-5C4D-8996-3F90F464108C}" srcOrd="0" destOrd="0" presId="urn:microsoft.com/office/officeart/2005/8/layout/hierarchy3"/>
    <dgm:cxn modelId="{ABE2B87F-4805-F748-A965-0CCC683099CB}" type="presOf" srcId="{AD104E17-BDF5-F749-9601-9E13EAE4FF32}" destId="{4A3B275C-BD9E-004C-B7D6-56EC6172A495}" srcOrd="0" destOrd="0" presId="urn:microsoft.com/office/officeart/2005/8/layout/hierarchy3"/>
    <dgm:cxn modelId="{E5F10281-C3A1-6649-A321-4DB29500D659}" type="presOf" srcId="{4D01C7BD-4B19-434E-B83E-E05B9F9A69A1}" destId="{81314791-0BAA-004C-BD76-B4102C363A43}" srcOrd="0" destOrd="0" presId="urn:microsoft.com/office/officeart/2005/8/layout/hierarchy3"/>
    <dgm:cxn modelId="{064E9888-18F1-D243-9D74-8BD8B91E06C9}" type="presOf" srcId="{A14BF995-E147-AC47-A4F0-B44A3D097ACD}" destId="{B8F95DC6-4033-1E43-84A5-CFB9A7B72A89}" srcOrd="0" destOrd="0" presId="urn:microsoft.com/office/officeart/2005/8/layout/hierarchy3"/>
    <dgm:cxn modelId="{DAF7B892-8F91-8E4E-957B-D516C4121AC5}" type="presOf" srcId="{9E27159F-2871-C743-8074-F91E4909DACC}" destId="{851CE33A-1D48-474D-B33B-49DA49A76974}" srcOrd="0" destOrd="0" presId="urn:microsoft.com/office/officeart/2005/8/layout/hierarchy3"/>
    <dgm:cxn modelId="{06E37D9B-7717-894E-880C-8790777532B8}" srcId="{6069C85C-3793-5541-B635-C0F8349C6BBE}" destId="{BDF1E85C-35DD-444B-B48A-CB956230698E}" srcOrd="0" destOrd="0" parTransId="{C66F021B-352D-8C42-8ECD-A7F87B5ED8AE}" sibTransId="{B570BB44-E753-2B45-A212-7A69827969C8}"/>
    <dgm:cxn modelId="{9D87AF9D-7820-CD4E-8CA0-AB75FAD5A824}" srcId="{A14BF995-E147-AC47-A4F0-B44A3D097ACD}" destId="{39D3AE82-49EE-564B-B680-0E1D05819C33}" srcOrd="0" destOrd="0" parTransId="{0AEC3C85-E45C-BA42-8D80-F9411FE42F00}" sibTransId="{A1288D2A-37F8-1346-AFEF-5B5F652A1C73}"/>
    <dgm:cxn modelId="{5F8709A4-C324-E04B-AB0F-064C20A628A4}" type="presOf" srcId="{6069C85C-3793-5541-B635-C0F8349C6BBE}" destId="{596C86DF-4807-874A-872E-CE2D89DD722D}" srcOrd="1" destOrd="0" presId="urn:microsoft.com/office/officeart/2005/8/layout/hierarchy3"/>
    <dgm:cxn modelId="{00B609AC-21F6-7445-A34B-8A2A97ACAE32}" type="presOf" srcId="{BB6822B9-411E-424D-868A-20AFBE14CB7E}" destId="{E97FD22D-611C-5A4F-A730-CB88322BBC22}" srcOrd="0" destOrd="0" presId="urn:microsoft.com/office/officeart/2005/8/layout/hierarchy3"/>
    <dgm:cxn modelId="{D2A870AE-F3EC-444F-8C38-507AF6A59226}" type="presOf" srcId="{C3C0A72B-118D-8B49-8476-A96DC02EE595}" destId="{3A4484E3-2CB1-AD40-88FA-67C082D9E944}" srcOrd="0" destOrd="0" presId="urn:microsoft.com/office/officeart/2005/8/layout/hierarchy3"/>
    <dgm:cxn modelId="{FDDE3ABE-5C14-8646-AABD-06A0D201D0E3}" type="presOf" srcId="{8057AED2-2A21-B148-ABE0-8971EAC41C13}" destId="{7175A83C-F1BC-FB47-ACA0-C7BD3225042D}" srcOrd="0" destOrd="0" presId="urn:microsoft.com/office/officeart/2005/8/layout/hierarchy3"/>
    <dgm:cxn modelId="{0B5DC8C0-CCAD-1243-8D13-FC6BAE4B6DC4}" type="presOf" srcId="{39D3AE82-49EE-564B-B680-0E1D05819C33}" destId="{3399F42A-25A3-7347-95C8-4C06CDDECB6A}" srcOrd="0" destOrd="0" presId="urn:microsoft.com/office/officeart/2005/8/layout/hierarchy3"/>
    <dgm:cxn modelId="{9E0790C1-3750-F641-B256-0293A186A9E1}" srcId="{7EA38B07-5F9C-2343-981B-792E5DF6A72D}" destId="{A14BF995-E147-AC47-A4F0-B44A3D097ACD}" srcOrd="1" destOrd="0" parTransId="{D2EE38F3-E26E-B342-A22C-AAABECFDEB4A}" sibTransId="{070F06EF-E805-1F4E-997D-615E90BE4815}"/>
    <dgm:cxn modelId="{44DD25C8-32D5-A746-A4D3-C9113BE8A035}" type="presOf" srcId="{BDF1E85C-35DD-444B-B48A-CB956230698E}" destId="{308C145C-4E2C-384C-B7B6-33B6563BAD32}" srcOrd="0" destOrd="0" presId="urn:microsoft.com/office/officeart/2005/8/layout/hierarchy3"/>
    <dgm:cxn modelId="{447247C9-2464-E645-AF92-59A156F6C3A7}" type="presOf" srcId="{0AEC3C85-E45C-BA42-8D80-F9411FE42F00}" destId="{3758BC80-0C05-8E4A-838D-3EA72B3C712F}" srcOrd="0" destOrd="0" presId="urn:microsoft.com/office/officeart/2005/8/layout/hierarchy3"/>
    <dgm:cxn modelId="{92A59DD6-319D-5648-9003-0F61D13E4CD1}" type="presOf" srcId="{24FC0EA9-218D-CB48-B6C4-10A7F8C2F196}" destId="{F0A7D519-2020-0648-A649-488316525560}" srcOrd="0" destOrd="0" presId="urn:microsoft.com/office/officeart/2005/8/layout/hierarchy3"/>
    <dgm:cxn modelId="{B2BC37D8-9C09-3541-94AD-F73368E754E6}" type="presOf" srcId="{C66F021B-352D-8C42-8ECD-A7F87B5ED8AE}" destId="{BC9463A7-2FB7-F34C-8CA6-CF98C4F51692}" srcOrd="0" destOrd="0" presId="urn:microsoft.com/office/officeart/2005/8/layout/hierarchy3"/>
    <dgm:cxn modelId="{ED9F05DA-C066-3246-B96A-E097B1F12543}" type="presOf" srcId="{AD104E17-BDF5-F749-9601-9E13EAE4FF32}" destId="{B53EB552-0AD9-674D-8832-2561CD2C1FFD}" srcOrd="1" destOrd="0" presId="urn:microsoft.com/office/officeart/2005/8/layout/hierarchy3"/>
    <dgm:cxn modelId="{55A872F3-A990-FD4A-A63F-E46DEE64CECC}" srcId="{AD104E17-BDF5-F749-9601-9E13EAE4FF32}" destId="{9E27159F-2871-C743-8074-F91E4909DACC}" srcOrd="2" destOrd="0" parTransId="{4D01C7BD-4B19-434E-B83E-E05B9F9A69A1}" sibTransId="{6677808B-FF4E-474D-B54F-CF6FEB18917F}"/>
    <dgm:cxn modelId="{C1C476E7-59F1-4A4F-A4EE-C9B9BD6081F3}" type="presParOf" srcId="{31B1E74E-EE21-5C4D-8996-3F90F464108C}" destId="{2E916FD6-30EC-F04E-B138-D4FCC816DD41}" srcOrd="0" destOrd="0" presId="urn:microsoft.com/office/officeart/2005/8/layout/hierarchy3"/>
    <dgm:cxn modelId="{7D10DEE9-F2CA-B14D-8C49-B1B1067F01C1}" type="presParOf" srcId="{2E916FD6-30EC-F04E-B138-D4FCC816DD41}" destId="{AB707902-317D-8841-ABE4-00E03F5F1CE7}" srcOrd="0" destOrd="0" presId="urn:microsoft.com/office/officeart/2005/8/layout/hierarchy3"/>
    <dgm:cxn modelId="{692C29B0-C8B5-1944-91C2-49EDFDD0365A}" type="presParOf" srcId="{AB707902-317D-8841-ABE4-00E03F5F1CE7}" destId="{4A3B275C-BD9E-004C-B7D6-56EC6172A495}" srcOrd="0" destOrd="0" presId="urn:microsoft.com/office/officeart/2005/8/layout/hierarchy3"/>
    <dgm:cxn modelId="{7AB7BFD7-B2CF-B347-8208-4DCA44D584A0}" type="presParOf" srcId="{AB707902-317D-8841-ABE4-00E03F5F1CE7}" destId="{B53EB552-0AD9-674D-8832-2561CD2C1FFD}" srcOrd="1" destOrd="0" presId="urn:microsoft.com/office/officeart/2005/8/layout/hierarchy3"/>
    <dgm:cxn modelId="{5ED9FF37-CBC2-9C4D-A435-AF1464ABAC22}" type="presParOf" srcId="{2E916FD6-30EC-F04E-B138-D4FCC816DD41}" destId="{3D300264-B4CB-EE44-A5CD-B7C6EED6DA89}" srcOrd="1" destOrd="0" presId="urn:microsoft.com/office/officeart/2005/8/layout/hierarchy3"/>
    <dgm:cxn modelId="{096C8D80-9325-8C44-8060-56D693EBEBE7}" type="presParOf" srcId="{3D300264-B4CB-EE44-A5CD-B7C6EED6DA89}" destId="{3725B21E-1623-254B-B916-ECABC00BEA0F}" srcOrd="0" destOrd="0" presId="urn:microsoft.com/office/officeart/2005/8/layout/hierarchy3"/>
    <dgm:cxn modelId="{07769656-3642-2743-9F04-4265A61DD829}" type="presParOf" srcId="{3D300264-B4CB-EE44-A5CD-B7C6EED6DA89}" destId="{7175A83C-F1BC-FB47-ACA0-C7BD3225042D}" srcOrd="1" destOrd="0" presId="urn:microsoft.com/office/officeart/2005/8/layout/hierarchy3"/>
    <dgm:cxn modelId="{A120857E-DBF8-3E4A-94AB-749460062266}" type="presParOf" srcId="{3D300264-B4CB-EE44-A5CD-B7C6EED6DA89}" destId="{E97FD22D-611C-5A4F-A730-CB88322BBC22}" srcOrd="2" destOrd="0" presId="urn:microsoft.com/office/officeart/2005/8/layout/hierarchy3"/>
    <dgm:cxn modelId="{47DA8755-9BB1-9B40-8CCD-9856AB0C45AD}" type="presParOf" srcId="{3D300264-B4CB-EE44-A5CD-B7C6EED6DA89}" destId="{F0A7D519-2020-0648-A649-488316525560}" srcOrd="3" destOrd="0" presId="urn:microsoft.com/office/officeart/2005/8/layout/hierarchy3"/>
    <dgm:cxn modelId="{C98BD083-E45B-A344-9499-7FED8868E686}" type="presParOf" srcId="{3D300264-B4CB-EE44-A5CD-B7C6EED6DA89}" destId="{81314791-0BAA-004C-BD76-B4102C363A43}" srcOrd="4" destOrd="0" presId="urn:microsoft.com/office/officeart/2005/8/layout/hierarchy3"/>
    <dgm:cxn modelId="{50DA06F4-3713-6041-8B85-91FEC94D0F61}" type="presParOf" srcId="{3D300264-B4CB-EE44-A5CD-B7C6EED6DA89}" destId="{851CE33A-1D48-474D-B33B-49DA49A76974}" srcOrd="5" destOrd="0" presId="urn:microsoft.com/office/officeart/2005/8/layout/hierarchy3"/>
    <dgm:cxn modelId="{E69C08EF-7455-7E46-AF40-F8DEA9276C15}" type="presParOf" srcId="{3D300264-B4CB-EE44-A5CD-B7C6EED6DA89}" destId="{3A4484E3-2CB1-AD40-88FA-67C082D9E944}" srcOrd="6" destOrd="0" presId="urn:microsoft.com/office/officeart/2005/8/layout/hierarchy3"/>
    <dgm:cxn modelId="{F8748076-E8D7-FF49-909D-1EBA4AB4397F}" type="presParOf" srcId="{3D300264-B4CB-EE44-A5CD-B7C6EED6DA89}" destId="{3D9193FC-D2B5-AD45-9695-4357B8F48F5A}" srcOrd="7" destOrd="0" presId="urn:microsoft.com/office/officeart/2005/8/layout/hierarchy3"/>
    <dgm:cxn modelId="{585B92A3-052D-4E4A-9CF2-EA3487664162}" type="presParOf" srcId="{31B1E74E-EE21-5C4D-8996-3F90F464108C}" destId="{271FE166-C1E3-C044-8AA4-E37B0FF48EA6}" srcOrd="1" destOrd="0" presId="urn:microsoft.com/office/officeart/2005/8/layout/hierarchy3"/>
    <dgm:cxn modelId="{849E328B-0E5A-8B4B-912B-F3D83B9D671E}" type="presParOf" srcId="{271FE166-C1E3-C044-8AA4-E37B0FF48EA6}" destId="{E3DCD2D5-2287-4041-A857-418F73DD0C61}" srcOrd="0" destOrd="0" presId="urn:microsoft.com/office/officeart/2005/8/layout/hierarchy3"/>
    <dgm:cxn modelId="{BF00E1F6-07E5-7845-A159-081DE20A2C96}" type="presParOf" srcId="{E3DCD2D5-2287-4041-A857-418F73DD0C61}" destId="{B8F95DC6-4033-1E43-84A5-CFB9A7B72A89}" srcOrd="0" destOrd="0" presId="urn:microsoft.com/office/officeart/2005/8/layout/hierarchy3"/>
    <dgm:cxn modelId="{9317971D-39BF-4E43-8A7D-58A0AA1B2EA4}" type="presParOf" srcId="{E3DCD2D5-2287-4041-A857-418F73DD0C61}" destId="{FC7A0113-1C23-6E46-90B0-8779C091ADD7}" srcOrd="1" destOrd="0" presId="urn:microsoft.com/office/officeart/2005/8/layout/hierarchy3"/>
    <dgm:cxn modelId="{1D715F4D-184F-7E40-9F76-79F959ACE46A}" type="presParOf" srcId="{271FE166-C1E3-C044-8AA4-E37B0FF48EA6}" destId="{88359447-F117-BF41-A07C-CD213917ABC1}" srcOrd="1" destOrd="0" presId="urn:microsoft.com/office/officeart/2005/8/layout/hierarchy3"/>
    <dgm:cxn modelId="{3C0ABC9F-1AB9-8F44-BFF9-C449F081AAB0}" type="presParOf" srcId="{88359447-F117-BF41-A07C-CD213917ABC1}" destId="{3758BC80-0C05-8E4A-838D-3EA72B3C712F}" srcOrd="0" destOrd="0" presId="urn:microsoft.com/office/officeart/2005/8/layout/hierarchy3"/>
    <dgm:cxn modelId="{71A32E2B-11AE-CE41-A88A-DABD8E998F3B}" type="presParOf" srcId="{88359447-F117-BF41-A07C-CD213917ABC1}" destId="{3399F42A-25A3-7347-95C8-4C06CDDECB6A}" srcOrd="1" destOrd="0" presId="urn:microsoft.com/office/officeart/2005/8/layout/hierarchy3"/>
    <dgm:cxn modelId="{B4FE2299-D0EC-604A-BE8D-33A5050F9DA1}" type="presParOf" srcId="{31B1E74E-EE21-5C4D-8996-3F90F464108C}" destId="{3DF214A6-C1F1-0149-B6D3-AF094171A86E}" srcOrd="2" destOrd="0" presId="urn:microsoft.com/office/officeart/2005/8/layout/hierarchy3"/>
    <dgm:cxn modelId="{092E28FF-B8F3-4A4E-8DC3-61F3A2CE4E13}" type="presParOf" srcId="{3DF214A6-C1F1-0149-B6D3-AF094171A86E}" destId="{767863FB-DC8B-5043-BFD7-D4CF9FCA0C4E}" srcOrd="0" destOrd="0" presId="urn:microsoft.com/office/officeart/2005/8/layout/hierarchy3"/>
    <dgm:cxn modelId="{3BFDD2FE-BDBD-4A41-8E90-F08F4343FD8B}" type="presParOf" srcId="{767863FB-DC8B-5043-BFD7-D4CF9FCA0C4E}" destId="{08BED7FC-27DE-CB44-8B58-737BF7079AFE}" srcOrd="0" destOrd="0" presId="urn:microsoft.com/office/officeart/2005/8/layout/hierarchy3"/>
    <dgm:cxn modelId="{649873B3-D691-D148-9CC4-C93542C5C661}" type="presParOf" srcId="{767863FB-DC8B-5043-BFD7-D4CF9FCA0C4E}" destId="{596C86DF-4807-874A-872E-CE2D89DD722D}" srcOrd="1" destOrd="0" presId="urn:microsoft.com/office/officeart/2005/8/layout/hierarchy3"/>
    <dgm:cxn modelId="{7D1B2F34-1902-5D45-82B9-29B76418C331}" type="presParOf" srcId="{3DF214A6-C1F1-0149-B6D3-AF094171A86E}" destId="{208280BD-47E4-0E45-8332-57C6012A26C1}" srcOrd="1" destOrd="0" presId="urn:microsoft.com/office/officeart/2005/8/layout/hierarchy3"/>
    <dgm:cxn modelId="{E454BC00-A2BC-B748-AB70-5363225ACD35}" type="presParOf" srcId="{208280BD-47E4-0E45-8332-57C6012A26C1}" destId="{BC9463A7-2FB7-F34C-8CA6-CF98C4F51692}" srcOrd="0" destOrd="0" presId="urn:microsoft.com/office/officeart/2005/8/layout/hierarchy3"/>
    <dgm:cxn modelId="{90F28358-CED0-A34B-972A-76BE6FF6F584}" type="presParOf" srcId="{208280BD-47E4-0E45-8332-57C6012A26C1}" destId="{308C145C-4E2C-384C-B7B6-33B6563BAD32}" srcOrd="1"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3B275C-BD9E-004C-B7D6-56EC6172A495}">
      <dsp:nvSpPr>
        <dsp:cNvPr id="0" name=""/>
        <dsp:cNvSpPr/>
      </dsp:nvSpPr>
      <dsp:spPr>
        <a:xfrm>
          <a:off x="546897" y="1893"/>
          <a:ext cx="2121048" cy="1060524"/>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9530" tIns="33020" rIns="49530" bIns="33020" numCol="1" spcCol="1270" anchor="ctr" anchorCtr="0">
          <a:noAutofit/>
        </a:bodyPr>
        <a:lstStyle/>
        <a:p>
          <a:pPr marL="0" lvl="0" indent="0" algn="ctr" defTabSz="1155700">
            <a:lnSpc>
              <a:spcPct val="90000"/>
            </a:lnSpc>
            <a:spcBef>
              <a:spcPct val="0"/>
            </a:spcBef>
            <a:spcAft>
              <a:spcPct val="35000"/>
            </a:spcAft>
            <a:buNone/>
          </a:pPr>
          <a:r>
            <a:rPr lang="en-US" sz="2600" kern="1200" dirty="0"/>
            <a:t>Non-immune destruction</a:t>
          </a:r>
        </a:p>
      </dsp:txBody>
      <dsp:txXfrm>
        <a:off x="577959" y="32955"/>
        <a:ext cx="2058924" cy="998400"/>
      </dsp:txXfrm>
    </dsp:sp>
    <dsp:sp modelId="{3725B21E-1623-254B-B916-ECABC00BEA0F}">
      <dsp:nvSpPr>
        <dsp:cNvPr id="0" name=""/>
        <dsp:cNvSpPr/>
      </dsp:nvSpPr>
      <dsp:spPr>
        <a:xfrm>
          <a:off x="759002" y="1062418"/>
          <a:ext cx="212104" cy="795393"/>
        </a:xfrm>
        <a:custGeom>
          <a:avLst/>
          <a:gdLst/>
          <a:ahLst/>
          <a:cxnLst/>
          <a:rect l="0" t="0" r="0" b="0"/>
          <a:pathLst>
            <a:path>
              <a:moveTo>
                <a:pt x="0" y="0"/>
              </a:moveTo>
              <a:lnTo>
                <a:pt x="0" y="795393"/>
              </a:lnTo>
              <a:lnTo>
                <a:pt x="212104" y="795393"/>
              </a:lnTo>
            </a:path>
          </a:pathLst>
        </a:custGeom>
        <a:noFill/>
        <a:ln w="12700" cap="flat" cmpd="sng" algn="ctr">
          <a:solidFill>
            <a:schemeClr val="accent1">
              <a:shade val="6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7175A83C-F1BC-FB47-ACA0-C7BD3225042D}">
      <dsp:nvSpPr>
        <dsp:cNvPr id="0" name=""/>
        <dsp:cNvSpPr/>
      </dsp:nvSpPr>
      <dsp:spPr>
        <a:xfrm>
          <a:off x="971107" y="1327549"/>
          <a:ext cx="1696838" cy="106052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sz="1600" kern="1200" dirty="0" err="1"/>
            <a:t>Vasculitis</a:t>
          </a:r>
          <a:r>
            <a:rPr lang="en-US" sz="1600" kern="1200" dirty="0"/>
            <a:t>, endotoxin, immune complexes, DIC</a:t>
          </a:r>
        </a:p>
      </dsp:txBody>
      <dsp:txXfrm>
        <a:off x="1002169" y="1358611"/>
        <a:ext cx="1634714" cy="998400"/>
      </dsp:txXfrm>
    </dsp:sp>
    <dsp:sp modelId="{E97FD22D-611C-5A4F-A730-CB88322BBC22}">
      <dsp:nvSpPr>
        <dsp:cNvPr id="0" name=""/>
        <dsp:cNvSpPr/>
      </dsp:nvSpPr>
      <dsp:spPr>
        <a:xfrm>
          <a:off x="759002" y="1062418"/>
          <a:ext cx="212104" cy="2121048"/>
        </a:xfrm>
        <a:custGeom>
          <a:avLst/>
          <a:gdLst/>
          <a:ahLst/>
          <a:cxnLst/>
          <a:rect l="0" t="0" r="0" b="0"/>
          <a:pathLst>
            <a:path>
              <a:moveTo>
                <a:pt x="0" y="0"/>
              </a:moveTo>
              <a:lnTo>
                <a:pt x="0" y="2121048"/>
              </a:lnTo>
              <a:lnTo>
                <a:pt x="212104" y="2121048"/>
              </a:lnTo>
            </a:path>
          </a:pathLst>
        </a:custGeom>
        <a:noFill/>
        <a:ln w="12700" cap="flat" cmpd="sng" algn="ctr">
          <a:solidFill>
            <a:schemeClr val="accent1">
              <a:shade val="6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F0A7D519-2020-0648-A649-488316525560}">
      <dsp:nvSpPr>
        <dsp:cNvPr id="0" name=""/>
        <dsp:cNvSpPr/>
      </dsp:nvSpPr>
      <dsp:spPr>
        <a:xfrm>
          <a:off x="971107" y="2653204"/>
          <a:ext cx="1696838" cy="106052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sz="1600" kern="1200" dirty="0"/>
            <a:t>Sequestration/</a:t>
          </a:r>
        </a:p>
        <a:p>
          <a:pPr marL="0" lvl="0" indent="0" algn="ctr" defTabSz="711200">
            <a:lnSpc>
              <a:spcPct val="90000"/>
            </a:lnSpc>
            <a:spcBef>
              <a:spcPct val="0"/>
            </a:spcBef>
            <a:spcAft>
              <a:spcPct val="35000"/>
            </a:spcAft>
            <a:buNone/>
          </a:pPr>
          <a:r>
            <a:rPr lang="en-US" sz="1600" kern="1200" dirty="0"/>
            <a:t>Consumption</a:t>
          </a:r>
        </a:p>
      </dsp:txBody>
      <dsp:txXfrm>
        <a:off x="1002169" y="2684266"/>
        <a:ext cx="1634714" cy="998400"/>
      </dsp:txXfrm>
    </dsp:sp>
    <dsp:sp modelId="{81314791-0BAA-004C-BD76-B4102C363A43}">
      <dsp:nvSpPr>
        <dsp:cNvPr id="0" name=""/>
        <dsp:cNvSpPr/>
      </dsp:nvSpPr>
      <dsp:spPr>
        <a:xfrm>
          <a:off x="759002" y="1062418"/>
          <a:ext cx="212104" cy="3446703"/>
        </a:xfrm>
        <a:custGeom>
          <a:avLst/>
          <a:gdLst/>
          <a:ahLst/>
          <a:cxnLst/>
          <a:rect l="0" t="0" r="0" b="0"/>
          <a:pathLst>
            <a:path>
              <a:moveTo>
                <a:pt x="0" y="0"/>
              </a:moveTo>
              <a:lnTo>
                <a:pt x="0" y="3446703"/>
              </a:lnTo>
              <a:lnTo>
                <a:pt x="212104" y="3446703"/>
              </a:lnTo>
            </a:path>
          </a:pathLst>
        </a:custGeom>
        <a:noFill/>
        <a:ln w="12700" cap="flat" cmpd="sng" algn="ctr">
          <a:solidFill>
            <a:schemeClr val="accent1">
              <a:shade val="6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851CE33A-1D48-474D-B33B-49DA49A76974}">
      <dsp:nvSpPr>
        <dsp:cNvPr id="0" name=""/>
        <dsp:cNvSpPr/>
      </dsp:nvSpPr>
      <dsp:spPr>
        <a:xfrm>
          <a:off x="971107" y="3978859"/>
          <a:ext cx="1696838" cy="106052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sz="1600" kern="1200" dirty="0"/>
            <a:t>Infection</a:t>
          </a:r>
        </a:p>
      </dsp:txBody>
      <dsp:txXfrm>
        <a:off x="1002169" y="4009921"/>
        <a:ext cx="1634714" cy="998400"/>
      </dsp:txXfrm>
    </dsp:sp>
    <dsp:sp modelId="{3A4484E3-2CB1-AD40-88FA-67C082D9E944}">
      <dsp:nvSpPr>
        <dsp:cNvPr id="0" name=""/>
        <dsp:cNvSpPr/>
      </dsp:nvSpPr>
      <dsp:spPr>
        <a:xfrm>
          <a:off x="759002" y="1062418"/>
          <a:ext cx="212104" cy="4772358"/>
        </a:xfrm>
        <a:custGeom>
          <a:avLst/>
          <a:gdLst/>
          <a:ahLst/>
          <a:cxnLst/>
          <a:rect l="0" t="0" r="0" b="0"/>
          <a:pathLst>
            <a:path>
              <a:moveTo>
                <a:pt x="0" y="0"/>
              </a:moveTo>
              <a:lnTo>
                <a:pt x="0" y="4772358"/>
              </a:lnTo>
              <a:lnTo>
                <a:pt x="212104" y="4772358"/>
              </a:lnTo>
            </a:path>
          </a:pathLst>
        </a:custGeom>
        <a:noFill/>
        <a:ln w="12700" cap="flat" cmpd="sng" algn="ctr">
          <a:solidFill>
            <a:schemeClr val="accent1">
              <a:shade val="6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3D9193FC-D2B5-AD45-9695-4357B8F48F5A}">
      <dsp:nvSpPr>
        <dsp:cNvPr id="0" name=""/>
        <dsp:cNvSpPr/>
      </dsp:nvSpPr>
      <dsp:spPr>
        <a:xfrm>
          <a:off x="971107" y="5304514"/>
          <a:ext cx="1696838" cy="106052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sz="1600" kern="1200" dirty="0"/>
            <a:t>Other Causes: NEC, RDS, sepsis, placental disorders</a:t>
          </a:r>
        </a:p>
      </dsp:txBody>
      <dsp:txXfrm>
        <a:off x="1002169" y="5335576"/>
        <a:ext cx="1634714" cy="998400"/>
      </dsp:txXfrm>
    </dsp:sp>
    <dsp:sp modelId="{B8F95DC6-4033-1E43-84A5-CFB9A7B72A89}">
      <dsp:nvSpPr>
        <dsp:cNvPr id="0" name=""/>
        <dsp:cNvSpPr/>
      </dsp:nvSpPr>
      <dsp:spPr>
        <a:xfrm>
          <a:off x="3198208" y="1893"/>
          <a:ext cx="2121048" cy="1060524"/>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9530" tIns="33020" rIns="49530" bIns="33020" numCol="1" spcCol="1270" anchor="ctr" anchorCtr="0">
          <a:noAutofit/>
        </a:bodyPr>
        <a:lstStyle/>
        <a:p>
          <a:pPr marL="0" lvl="0" indent="0" algn="ctr" defTabSz="1155700">
            <a:lnSpc>
              <a:spcPct val="90000"/>
            </a:lnSpc>
            <a:spcBef>
              <a:spcPct val="0"/>
            </a:spcBef>
            <a:spcAft>
              <a:spcPct val="35000"/>
            </a:spcAft>
            <a:buNone/>
          </a:pPr>
          <a:r>
            <a:rPr lang="en-US" sz="2600" kern="1200" dirty="0"/>
            <a:t>Immune Destruction</a:t>
          </a:r>
        </a:p>
      </dsp:txBody>
      <dsp:txXfrm>
        <a:off x="3229270" y="32955"/>
        <a:ext cx="2058924" cy="998400"/>
      </dsp:txXfrm>
    </dsp:sp>
    <dsp:sp modelId="{3758BC80-0C05-8E4A-838D-3EA72B3C712F}">
      <dsp:nvSpPr>
        <dsp:cNvPr id="0" name=""/>
        <dsp:cNvSpPr/>
      </dsp:nvSpPr>
      <dsp:spPr>
        <a:xfrm>
          <a:off x="3410313" y="1062418"/>
          <a:ext cx="212104" cy="795393"/>
        </a:xfrm>
        <a:custGeom>
          <a:avLst/>
          <a:gdLst/>
          <a:ahLst/>
          <a:cxnLst/>
          <a:rect l="0" t="0" r="0" b="0"/>
          <a:pathLst>
            <a:path>
              <a:moveTo>
                <a:pt x="0" y="0"/>
              </a:moveTo>
              <a:lnTo>
                <a:pt x="0" y="795393"/>
              </a:lnTo>
              <a:lnTo>
                <a:pt x="212104" y="795393"/>
              </a:lnTo>
            </a:path>
          </a:pathLst>
        </a:custGeom>
        <a:noFill/>
        <a:ln w="12700" cap="flat" cmpd="sng" algn="ctr">
          <a:solidFill>
            <a:schemeClr val="accent1">
              <a:shade val="6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3399F42A-25A3-7347-95C8-4C06CDDECB6A}">
      <dsp:nvSpPr>
        <dsp:cNvPr id="0" name=""/>
        <dsp:cNvSpPr/>
      </dsp:nvSpPr>
      <dsp:spPr>
        <a:xfrm>
          <a:off x="3622417" y="1327549"/>
          <a:ext cx="1696838" cy="106052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sz="1600" kern="1200" dirty="0"/>
            <a:t>Maternal SLE, Maternal ITP, NAIT</a:t>
          </a:r>
        </a:p>
      </dsp:txBody>
      <dsp:txXfrm>
        <a:off x="3653479" y="1358611"/>
        <a:ext cx="1634714" cy="998400"/>
      </dsp:txXfrm>
    </dsp:sp>
    <dsp:sp modelId="{08BED7FC-27DE-CB44-8B58-737BF7079AFE}">
      <dsp:nvSpPr>
        <dsp:cNvPr id="0" name=""/>
        <dsp:cNvSpPr/>
      </dsp:nvSpPr>
      <dsp:spPr>
        <a:xfrm>
          <a:off x="5849518" y="1893"/>
          <a:ext cx="2121048" cy="1060524"/>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9530" tIns="33020" rIns="49530" bIns="33020" numCol="1" spcCol="1270" anchor="ctr" anchorCtr="0">
          <a:noAutofit/>
        </a:bodyPr>
        <a:lstStyle/>
        <a:p>
          <a:pPr marL="0" lvl="0" indent="0" algn="ctr" defTabSz="1155700">
            <a:lnSpc>
              <a:spcPct val="90000"/>
            </a:lnSpc>
            <a:spcBef>
              <a:spcPct val="0"/>
            </a:spcBef>
            <a:spcAft>
              <a:spcPct val="35000"/>
            </a:spcAft>
            <a:buNone/>
          </a:pPr>
          <a:r>
            <a:rPr lang="en-US" sz="2600" kern="1200" dirty="0"/>
            <a:t>Decreased production</a:t>
          </a:r>
        </a:p>
      </dsp:txBody>
      <dsp:txXfrm>
        <a:off x="5880580" y="32955"/>
        <a:ext cx="2058924" cy="998400"/>
      </dsp:txXfrm>
    </dsp:sp>
    <dsp:sp modelId="{BC9463A7-2FB7-F34C-8CA6-CF98C4F51692}">
      <dsp:nvSpPr>
        <dsp:cNvPr id="0" name=""/>
        <dsp:cNvSpPr/>
      </dsp:nvSpPr>
      <dsp:spPr>
        <a:xfrm>
          <a:off x="6061623" y="1062418"/>
          <a:ext cx="212104" cy="1328561"/>
        </a:xfrm>
        <a:custGeom>
          <a:avLst/>
          <a:gdLst/>
          <a:ahLst/>
          <a:cxnLst/>
          <a:rect l="0" t="0" r="0" b="0"/>
          <a:pathLst>
            <a:path>
              <a:moveTo>
                <a:pt x="0" y="0"/>
              </a:moveTo>
              <a:lnTo>
                <a:pt x="0" y="1328561"/>
              </a:lnTo>
              <a:lnTo>
                <a:pt x="212104" y="1328561"/>
              </a:lnTo>
            </a:path>
          </a:pathLst>
        </a:custGeom>
        <a:noFill/>
        <a:ln w="12700" cap="flat" cmpd="sng" algn="ctr">
          <a:solidFill>
            <a:schemeClr val="accent1">
              <a:shade val="6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308C145C-4E2C-384C-B7B6-33B6563BAD32}">
      <dsp:nvSpPr>
        <dsp:cNvPr id="0" name=""/>
        <dsp:cNvSpPr/>
      </dsp:nvSpPr>
      <dsp:spPr>
        <a:xfrm>
          <a:off x="6273728" y="1327549"/>
          <a:ext cx="1696838" cy="212686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sz="1600" kern="1200" dirty="0"/>
            <a:t>Rare neonatal leukemia or aplastic anemia, drug-induced, infection, other infiltrative process </a:t>
          </a:r>
        </a:p>
      </dsp:txBody>
      <dsp:txXfrm>
        <a:off x="6323427" y="1377248"/>
        <a:ext cx="1597440" cy="2027462"/>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7">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18701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and thanks for having me.</a:t>
            </a:r>
          </a:p>
          <a:p>
            <a:endParaRPr lang="en-US" dirty="0"/>
          </a:p>
          <a:p>
            <a:r>
              <a:rPr lang="en-US" dirty="0"/>
              <a:t>For everyone's’ sake, this talk is by no means comprehensive, but I’m going to focus on presentation of bleeding disorders you may encounter, and some of the questions you actually face in clinic and before a procedure: who needs a workup, who can be reassured, and who needs hematology</a:t>
            </a:r>
          </a:p>
          <a:p>
            <a:endParaRPr lang="en-US" dirty="0"/>
          </a:p>
          <a:p>
            <a:endParaRPr lang="en-US" dirty="0"/>
          </a:p>
          <a:p>
            <a:endParaRPr lang="en-US" dirty="0"/>
          </a:p>
          <a:p>
            <a:endParaRPr lang="en-US" dirty="0"/>
          </a:p>
          <a:p>
            <a:r>
              <a:rPr lang="en-US" dirty="0"/>
              <a:t>CLICK</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things I want you to walk out with.</a:t>
            </a:r>
          </a:p>
          <a:p>
            <a:r>
              <a:rPr lang="en-US" dirty="0"/>
              <a:t>The first is pattern recognition of bleeding disorders - The history, the physical, the family tree, and what tools are available to help quantify bleeding.</a:t>
            </a:r>
          </a:p>
          <a:p>
            <a:r>
              <a:rPr lang="en-US" dirty="0"/>
              <a:t>The second is knowing what our first-line panel can and cannot exclude. </a:t>
            </a:r>
          </a:p>
          <a:p>
            <a:r>
              <a:rPr lang="en-US" dirty="0"/>
              <a:t>And the third is the referral threshold, including the cases where the labs are clean but you still believe there’s something going on</a:t>
            </a:r>
          </a:p>
          <a:p>
            <a:r>
              <a:rPr lang="en-US" dirty="0"/>
              <a:t>CLICK</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US" dirty="0"/>
              <a:t>So lets just jump in. Here is our first patient. 15 year old girl, in clinic for heavy periods.</a:t>
            </a:r>
          </a:p>
          <a:p>
            <a:r>
              <a:rPr lang="en-US" dirty="0"/>
              <a:t>Periods have been heavy since menarche. Heavy from day one is a different story than heavy starting last year.</a:t>
            </a:r>
          </a:p>
          <a:p>
            <a:r>
              <a:rPr lang="en-US" dirty="0"/>
              <a:t>She bleeds for 7 days and saturates a pad every ninety minutes which seems like a bit much.</a:t>
            </a:r>
          </a:p>
          <a:p>
            <a:r>
              <a:rPr lang="en-US" dirty="0"/>
              <a:t>When asked about pallor, her mother reports she </a:t>
            </a:r>
            <a:r>
              <a:rPr lang="en-US" dirty="0" err="1"/>
              <a:t>hasnt</a:t>
            </a:r>
            <a:r>
              <a:rPr lang="en-US" dirty="0"/>
              <a:t> noticed any changes but an aunt who traveled in from out of town and who doesn’t see her often, did remark she looked paler than usual.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are going to use her presentation to talk about bleeding, and what is/is not “normal”</a:t>
            </a:r>
          </a:p>
          <a:p>
            <a:r>
              <a:rPr lang="en-US" dirty="0"/>
              <a:t>Keep this girl in mind. We are going to come back to her in a little bit. </a:t>
            </a:r>
          </a:p>
          <a:p>
            <a:endParaRPr lang="en-US" dirty="0"/>
          </a:p>
          <a:p>
            <a:r>
              <a:rPr lang="en-US" dirty="0"/>
              <a:t>CLICK</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376D8E-0DA3-6885-B926-2CC94EB11A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2AF6BA-CCCD-4F5B-6BC7-0B8F287827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19FCEB-33E9-E9C0-34C4-D92FF2573977}"/>
              </a:ext>
            </a:extLst>
          </p:cNvPr>
          <p:cNvSpPr>
            <a:spLocks noGrp="1"/>
          </p:cNvSpPr>
          <p:nvPr>
            <p:ph type="body" idx="1"/>
          </p:nvPr>
        </p:nvSpPr>
        <p:spPr/>
        <p:txBody>
          <a:bodyPr/>
          <a:lstStyle/>
          <a:p>
            <a:r>
              <a:rPr lang="en-US" dirty="0"/>
              <a:t>Normal vs abnormal is sometimes subjective. </a:t>
            </a:r>
          </a:p>
          <a:p>
            <a:r>
              <a:rPr lang="en-US" dirty="0"/>
              <a:t>Quantifying bleeding on a more objective level starts with a good history</a:t>
            </a:r>
          </a:p>
          <a:p>
            <a:r>
              <a:rPr lang="en-US" dirty="0"/>
              <a:t>So you may want to ask the the patient about other hemostatic challenges, where the the patient’s ability to clot has been stress-tested.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 that means, asking about excess bleeding in surgeries: tonsillectomy, circumcision, dental work.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Heavy menses since menarche or recurrent nosebleeds belongs on that same list. They are also hemostatic challenges.</a:t>
            </a:r>
          </a:p>
          <a:p>
            <a:endParaRPr lang="en-US" dirty="0"/>
          </a:p>
          <a:p>
            <a:r>
              <a:rPr lang="en-US" dirty="0"/>
              <a:t>Bruising and gum bleeding are important but a little less specific. Everyone bruises, and lots of healthy people bleed when they floss.</a:t>
            </a:r>
          </a:p>
          <a:p>
            <a:endParaRPr lang="en-US" dirty="0"/>
          </a:p>
          <a:p>
            <a:r>
              <a:rPr lang="en-US" dirty="0"/>
              <a:t>So with this starting list in hand, let come back to our 15-year-old. Does she worry you? How many symptoms is too many, and is there a way to ask her these questions in a standardized way? Should everyone be screened before a surgery or for one symptom? No. </a:t>
            </a:r>
          </a:p>
          <a:p>
            <a:endParaRPr lang="en-US" dirty="0"/>
          </a:p>
          <a:p>
            <a:r>
              <a:rPr lang="en-US" dirty="0"/>
              <a:t>To put bleeding in perspective, we should be aware of the statistical likelihood of whether someone has a true bleeding disorder.</a:t>
            </a:r>
          </a:p>
          <a:p>
            <a:endParaRPr lang="en-US" dirty="0"/>
          </a:p>
          <a:p>
            <a:r>
              <a:rPr lang="en-US" dirty="0"/>
              <a:t>CLICK</a:t>
            </a:r>
          </a:p>
        </p:txBody>
      </p:sp>
      <p:sp>
        <p:nvSpPr>
          <p:cNvPr id="4" name="Slide Number Placeholder 3">
            <a:extLst>
              <a:ext uri="{FF2B5EF4-FFF2-40B4-BE49-F238E27FC236}">
                <a16:creationId xmlns:a16="http://schemas.microsoft.com/office/drawing/2014/main" id="{62C14D53-E133-4CCC-94AE-1E1D53107C77}"/>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8A2B16-107B-427B-9AD5-8C87122D0F8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fld id="{728A2B16-107B-427B-9AD5-8C87122D0F8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110409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CCA461-D388-7EDC-9F93-53ABCAAD9A78}"/>
            </a:ext>
          </a:extLst>
        </p:cNvPr>
        <p:cNvGrpSpPr/>
        <p:nvPr/>
      </p:nvGrpSpPr>
      <p:grpSpPr>
        <a:xfrm>
          <a:off x="0" y="0"/>
          <a:ext cx="0" cy="0"/>
          <a:chOff x="0" y="0"/>
          <a:chExt cx="0" cy="0"/>
        </a:xfrm>
      </p:grpSpPr>
      <p:sp>
        <p:nvSpPr>
          <p:cNvPr id="66562" name="Rectangle 7">
            <a:extLst>
              <a:ext uri="{FF2B5EF4-FFF2-40B4-BE49-F238E27FC236}">
                <a16:creationId xmlns:a16="http://schemas.microsoft.com/office/drawing/2014/main" id="{29DCB81E-7D60-A5A1-778F-230838A087C4}"/>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18EBD0C-8A4C-463E-9567-743143257EA3}" type="slidenum">
              <a:rPr kumimoji="0" lang="en-US" altLang="en-US" sz="1200" b="0" i="0" u="none" strike="noStrike" kern="1200" cap="none" spc="0" normalizeH="0" baseline="0" noProof="0" smtClean="0">
                <a:ln>
                  <a:noFill/>
                </a:ln>
                <a:solidFill>
                  <a:prstClr val="black"/>
                </a:solidFill>
                <a:effectLst/>
                <a:uLnTx/>
                <a:uFillTx/>
                <a:latin typeface="Times New Roman" pitchFamily="18" charset="0"/>
                <a:ea typeface="+mn-ea"/>
                <a:cs typeface="+mn-cs"/>
              </a:rPr>
              <a:t>5</a:t>
            </a:fld>
            <a:endParaRPr kumimoji="0" lang="en-US" altLang="en-US" sz="12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66563" name="Rectangle 2">
            <a:extLst>
              <a:ext uri="{FF2B5EF4-FFF2-40B4-BE49-F238E27FC236}">
                <a16:creationId xmlns:a16="http://schemas.microsoft.com/office/drawing/2014/main" id="{4A11E0C1-4F6B-554C-92A0-51D7AADFCB83}"/>
              </a:ext>
            </a:extLst>
          </p:cNvPr>
          <p:cNvSpPr>
            <a:spLocks noGrp="1" noRot="1" noChangeAspect="1" noChangeArrowheads="1" noTextEdit="1"/>
          </p:cNvSpPr>
          <p:nvPr>
            <p:ph type="sldImg"/>
          </p:nvPr>
        </p:nvSpPr>
        <p:spPr>
          <a:xfrm>
            <a:off x="987425" y="228600"/>
            <a:ext cx="4197350" cy="2362200"/>
          </a:xfrm>
          <a:ln/>
        </p:spPr>
      </p:sp>
      <p:sp>
        <p:nvSpPr>
          <p:cNvPr id="66564" name="Rectangle 3">
            <a:extLst>
              <a:ext uri="{FF2B5EF4-FFF2-40B4-BE49-F238E27FC236}">
                <a16:creationId xmlns:a16="http://schemas.microsoft.com/office/drawing/2014/main" id="{A166FA65-C902-FA9C-8161-E3893598DF0C}"/>
              </a:ext>
            </a:extLst>
          </p:cNvPr>
          <p:cNvSpPr>
            <a:spLocks noGrp="1" noChangeArrowheads="1"/>
          </p:cNvSpPr>
          <p:nvPr>
            <p:ph type="body" idx="1"/>
          </p:nvPr>
        </p:nvSpPr>
        <p:spPr>
          <a:xfrm>
            <a:off x="609600" y="3124200"/>
            <a:ext cx="5715000" cy="38862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t>And maybe surprisingly, bleeding disorders are kind of common.</a:t>
            </a:r>
          </a:p>
          <a:p>
            <a:endParaRPr lang="en-US"/>
          </a:p>
          <a:p>
            <a:r>
              <a:rPr lang="en-US"/>
              <a:t>Von Willebrand disease is the most common one. Screen a population and about one in a hundred has it. In Pittsburgh alone, that is enough people to fill a concert hall — roughly three thousand people — and most of them have no idea. The ones who actually bleed enough to matter are closer to one in a thousand, and the ones we have actually diagnosed and are following in registries are a tiny fraction of that. </a:t>
            </a:r>
          </a:p>
          <a:p>
            <a:endParaRPr lang="en-US"/>
          </a:p>
          <a:p>
            <a:r>
              <a:rPr lang="en-US"/>
              <a:t>Hemophilia A, one in five thousand boys. Hemophilia B, one in twenty to thirty thousand — although I will say that here in Pennsylvania we see far more hemophilia B than that number suggests, because of our local Amish population. The other </a:t>
            </a:r>
            <a:r>
              <a:rPr lang="en-US" err="1"/>
              <a:t>hemophilias</a:t>
            </a:r>
            <a:r>
              <a:rPr lang="en-US"/>
              <a:t>/factor deficiencies are super super rare</a:t>
            </a:r>
          </a:p>
          <a:p>
            <a:endParaRPr lang="en-US"/>
          </a:p>
          <a:p>
            <a:r>
              <a:rPr lang="en-US"/>
              <a:t>For the platelet function disorders we genuinely do not know the prevalence, especially the mild ones, because our screening tests are not great at picking them up. They may actually be more common than von Willebrand Disease.</a:t>
            </a:r>
          </a:p>
          <a:p>
            <a:endParaRPr lang="en-US"/>
          </a:p>
          <a:p>
            <a:r>
              <a:rPr lang="en-US"/>
              <a:t>Now interestingly, when you isolate the population of people who actually present to medical attention with complaint of bleeding symptoms, like a teenager reporting heavy periods, the pre-test probably of finding a bleeding disorder in that person jumps to one in five. </a:t>
            </a:r>
          </a:p>
          <a:p>
            <a:r>
              <a:rPr lang="en-US"/>
              <a:t>So, if its significant enough to be noticeable to the patient, the likelihood of finding an actual clotting defect increases.</a:t>
            </a:r>
          </a:p>
          <a:p>
            <a:endParaRPr lang="en-US"/>
          </a:p>
          <a:p>
            <a:endParaRPr lang="en-US"/>
          </a:p>
          <a:p>
            <a:r>
              <a:rPr lang="en-US"/>
              <a:t>CLICK</a:t>
            </a:r>
          </a:p>
        </p:txBody>
      </p:sp>
    </p:spTree>
    <p:extLst>
      <p:ext uri="{BB962C8B-B14F-4D97-AF65-F5344CB8AC3E}">
        <p14:creationId xmlns:p14="http://schemas.microsoft.com/office/powerpoint/2010/main" val="38862934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FAEB46-C7E1-DAA7-1F57-74FE853D07C3}"/>
            </a:ext>
          </a:extLst>
        </p:cNvPr>
        <p:cNvGrpSpPr/>
        <p:nvPr/>
      </p:nvGrpSpPr>
      <p:grpSpPr>
        <a:xfrm>
          <a:off x="0" y="0"/>
          <a:ext cx="0" cy="0"/>
          <a:chOff x="0" y="0"/>
          <a:chExt cx="0" cy="0"/>
        </a:xfrm>
      </p:grpSpPr>
      <p:sp>
        <p:nvSpPr>
          <p:cNvPr id="72706" name="Slide Image Placeholder 1">
            <a:extLst>
              <a:ext uri="{FF2B5EF4-FFF2-40B4-BE49-F238E27FC236}">
                <a16:creationId xmlns:a16="http://schemas.microsoft.com/office/drawing/2014/main" id="{43C1FB93-BD94-3CA8-D37B-A4AF68731F0A}"/>
              </a:ext>
            </a:extLst>
          </p:cNvPr>
          <p:cNvSpPr>
            <a:spLocks noGrp="1" noRot="1" noChangeAspect="1" noTextEdit="1"/>
          </p:cNvSpPr>
          <p:nvPr>
            <p:ph type="sldImg"/>
          </p:nvPr>
        </p:nvSpPr>
        <p:spPr>
          <a:ln/>
        </p:spPr>
      </p:sp>
      <p:sp>
        <p:nvSpPr>
          <p:cNvPr id="72707" name="Notes Placeholder 2">
            <a:extLst>
              <a:ext uri="{FF2B5EF4-FFF2-40B4-BE49-F238E27FC236}">
                <a16:creationId xmlns:a16="http://schemas.microsoft.com/office/drawing/2014/main" id="{226C5F1F-A11E-EEA8-8BD6-ACEF893F1EA0}"/>
              </a:ext>
            </a:extLst>
          </p:cNvPr>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t>But even in the general population, everybody at some time or another, bleeds.</a:t>
            </a:r>
          </a:p>
          <a:p>
            <a:r>
              <a:rPr lang="en-US"/>
              <a:t>A good proportion of the general healthy population, still report bruising, still report nosebleeds, still report bleeding after a dental extraction.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And if you look at the bottom row. Somewhere between a quarter and half of women call their periods heavy.  This is a huge number.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And this comes from healthy controls who have been confirmed to have no bleeding disorder. </a:t>
            </a:r>
          </a:p>
          <a:p>
            <a:endParaRPr lang="en-US"/>
          </a:p>
          <a:p>
            <a:r>
              <a:rPr lang="en-US"/>
              <a:t>So a positive answer to any single question on a patient’s bleeding history is not very meaningful. What carries diagnostic weight is the combination, and the severity, and whether anything had to be done about it.</a:t>
            </a:r>
          </a:p>
          <a:p>
            <a:endParaRPr lang="en-US"/>
          </a:p>
          <a:p>
            <a:r>
              <a:rPr lang="en-US"/>
              <a:t>So how to we take that subjective history and quantify it a little more objectively? Well we have some some tools for that.</a:t>
            </a:r>
          </a:p>
        </p:txBody>
      </p:sp>
      <p:sp>
        <p:nvSpPr>
          <p:cNvPr id="72708" name="Slide Number Placeholder 3">
            <a:extLst>
              <a:ext uri="{FF2B5EF4-FFF2-40B4-BE49-F238E27FC236}">
                <a16:creationId xmlns:a16="http://schemas.microsoft.com/office/drawing/2014/main" id="{4272B10D-B1B1-4D5F-2AEC-E5252791630F}"/>
              </a:ext>
            </a:extLst>
          </p:cNvPr>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8A4FFE7-C7D6-40C6-8C4B-0ADE975579E2}" type="slidenum">
              <a:rPr kumimoji="0" lang="en-US" altLang="en-US" sz="1200" b="0" i="0" u="none" strike="noStrike" kern="1200" cap="none" spc="0" normalizeH="0" baseline="0" noProof="0" smtClean="0">
                <a:ln>
                  <a:noFill/>
                </a:ln>
                <a:solidFill>
                  <a:prstClr val="black"/>
                </a:solidFill>
                <a:effectLst/>
                <a:uLnTx/>
                <a:uFillTx/>
                <a:latin typeface="Times New Roman" pitchFamily="18" charset="0"/>
                <a:ea typeface="+mn-ea"/>
                <a:cs typeface="+mn-cs"/>
              </a:rPr>
              <a:t>6</a:t>
            </a:fld>
            <a:endParaRPr kumimoji="0" lang="en-US" altLang="en-US" sz="1200" b="0" i="0" u="none" strike="noStrike" kern="1200" cap="none" spc="0" normalizeH="0" baseline="0" noProof="0">
              <a:ln>
                <a:noFill/>
              </a:ln>
              <a:solidFill>
                <a:prstClr val="black"/>
              </a:solidFill>
              <a:effectLst/>
              <a:uLnTx/>
              <a:uFillTx/>
              <a:latin typeface="Times New Roman" pitchFamily="18" charset="0"/>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fld id="{C8A4FFE7-C7D6-40C6-8C4B-0ADE975579E2}" type="slidenum">
              <a:rPr kumimoji="0" lang="en-US" altLang="en-US" sz="1200" b="0" i="0" u="none" strike="noStrike" kern="1200" cap="none" spc="0" normalizeH="0" baseline="0" noProof="0" smtClean="0">
                <a:ln>
                  <a:noFill/>
                </a:ln>
                <a:solidFill>
                  <a:prstClr val="black"/>
                </a:solidFill>
                <a:effectLst/>
                <a:uLnTx/>
                <a:uFillTx/>
                <a:latin typeface="Times New Roman" pitchFamily="18" charset="0"/>
                <a:ea typeface="+mn-ea"/>
                <a:cs typeface="+mn-cs"/>
              </a:rPr>
              <a:t>6</a:t>
            </a:fld>
            <a:endParaRPr kumimoji="0" lang="en-US" altLang="en-US" sz="12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21735723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CCA461-D388-7EDC-9F93-53ABCAAD9A78}"/>
            </a:ext>
          </a:extLst>
        </p:cNvPr>
        <p:cNvGrpSpPr/>
        <p:nvPr/>
      </p:nvGrpSpPr>
      <p:grpSpPr>
        <a:xfrm>
          <a:off x="0" y="0"/>
          <a:ext cx="0" cy="0"/>
          <a:chOff x="0" y="0"/>
          <a:chExt cx="0" cy="0"/>
        </a:xfrm>
      </p:grpSpPr>
      <p:sp>
        <p:nvSpPr>
          <p:cNvPr id="66562" name="Rectangle 7">
            <a:extLst>
              <a:ext uri="{FF2B5EF4-FFF2-40B4-BE49-F238E27FC236}">
                <a16:creationId xmlns:a16="http://schemas.microsoft.com/office/drawing/2014/main" id="{29DCB81E-7D60-A5A1-778F-230838A087C4}"/>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18EBD0C-8A4C-463E-9567-743143257EA3}" type="slidenum">
              <a:rPr kumimoji="0" lang="en-US" altLang="en-US" sz="1200" b="0" i="0" u="none" strike="noStrike" kern="1200" cap="none" spc="0" normalizeH="0" baseline="0" noProof="0" smtClean="0">
                <a:ln>
                  <a:noFill/>
                </a:ln>
                <a:solidFill>
                  <a:prstClr val="black"/>
                </a:solidFill>
                <a:effectLst/>
                <a:uLnTx/>
                <a:uFillTx/>
                <a:latin typeface="Times New Roman" pitchFamily="18" charset="0"/>
                <a:ea typeface="+mn-ea"/>
                <a:cs typeface="+mn-cs"/>
              </a:rPr>
              <a:t>7</a:t>
            </a:fld>
            <a:endParaRPr kumimoji="0" lang="en-US" altLang="en-US" sz="12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66563" name="Rectangle 2">
            <a:extLst>
              <a:ext uri="{FF2B5EF4-FFF2-40B4-BE49-F238E27FC236}">
                <a16:creationId xmlns:a16="http://schemas.microsoft.com/office/drawing/2014/main" id="{4A11E0C1-4F6B-554C-92A0-51D7AADFCB83}"/>
              </a:ext>
            </a:extLst>
          </p:cNvPr>
          <p:cNvSpPr>
            <a:spLocks noGrp="1" noRot="1" noChangeAspect="1" noChangeArrowheads="1" noTextEdit="1"/>
          </p:cNvSpPr>
          <p:nvPr>
            <p:ph type="sldImg"/>
          </p:nvPr>
        </p:nvSpPr>
        <p:spPr>
          <a:xfrm>
            <a:off x="987425" y="228600"/>
            <a:ext cx="4197350" cy="2362200"/>
          </a:xfrm>
          <a:ln/>
        </p:spPr>
      </p:sp>
      <p:sp>
        <p:nvSpPr>
          <p:cNvPr id="66564" name="Rectangle 3">
            <a:extLst>
              <a:ext uri="{FF2B5EF4-FFF2-40B4-BE49-F238E27FC236}">
                <a16:creationId xmlns:a16="http://schemas.microsoft.com/office/drawing/2014/main" id="{A166FA65-C902-FA9C-8161-E3893598DF0C}"/>
              </a:ext>
            </a:extLst>
          </p:cNvPr>
          <p:cNvSpPr>
            <a:spLocks noGrp="1" noChangeArrowheads="1"/>
          </p:cNvSpPr>
          <p:nvPr>
            <p:ph type="body" idx="1"/>
          </p:nvPr>
        </p:nvSpPr>
        <p:spPr>
          <a:xfrm>
            <a:off x="609600" y="3124200"/>
            <a:ext cx="5715000" cy="38862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t>Lets start with menstrual bleeding, its by far the most common bleeding complaint that I think any of us see.</a:t>
            </a:r>
          </a:p>
          <a:p>
            <a:r>
              <a:rPr lang="en-US"/>
              <a:t>Left card is the adult reference of “normal”: cycle counted day one to day one, two to seven days of flow, and roughly 10 to 15 soaked products per cycle. This is considered normal.</a:t>
            </a:r>
          </a:p>
          <a:p>
            <a:endParaRPr lang="en-US"/>
          </a:p>
          <a:p>
            <a:r>
              <a:rPr lang="en-US"/>
              <a:t>Middle card  crosses into what is clinically considered heavy menstrual bleeding that would trigger a bleeding disorder eval— cycles shorter than 21 days, flow past seven days, over 80 mL lost in a cycle. Nobody measures milliliters, so in practice it is products per day plus flooding, clots, and nocturnal changes.</a:t>
            </a:r>
          </a:p>
          <a:p>
            <a:endParaRPr lang="en-US"/>
          </a:p>
          <a:p>
            <a:r>
              <a:rPr lang="en-US"/>
              <a:t>Right card for adolescents in particular: Early post-</a:t>
            </a:r>
            <a:r>
              <a:rPr lang="en-US" err="1"/>
              <a:t>menarchal</a:t>
            </a:r>
            <a:r>
              <a:rPr lang="en-US"/>
              <a:t> cycles are long and irregular — that typically means anovulation, not a bleeding disorder.  Meaning, irregular periods are somewhat expected. But duration and volume of bleeding is still notable in a teenager if it meets that </a:t>
            </a:r>
            <a:r>
              <a:rPr lang="en-US" err="1"/>
              <a:t>midthose</a:t>
            </a:r>
            <a:r>
              <a:rPr lang="en-US"/>
              <a:t> numbers in the middle box.</a:t>
            </a:r>
          </a:p>
          <a:p>
            <a:endParaRPr lang="en-US"/>
          </a:p>
          <a:p>
            <a:r>
              <a:rPr lang="en-US"/>
              <a:t>I should mention that an evaluation for abnormal menstrual bleeding should not be limited to looking just for a bleeding disorder. Far more common reasons like anovulation, PCOS and thyroid disease, medications, and chronic illness should also be considered for irregularity or heavy flow. </a:t>
            </a:r>
          </a:p>
          <a:p>
            <a:endParaRPr lang="en-US"/>
          </a:p>
          <a:p>
            <a:r>
              <a:rPr lang="en-US"/>
              <a:t>But getting a teenager to tell you how heavy the flow is or quantify period loss is sometimes difficult— but wait! There’s a tool for that.</a:t>
            </a:r>
          </a:p>
          <a:p>
            <a:endParaRPr lang="en-US"/>
          </a:p>
          <a:p>
            <a:r>
              <a:rPr lang="en-US"/>
              <a:t>CLICK</a:t>
            </a:r>
          </a:p>
        </p:txBody>
      </p:sp>
    </p:spTree>
    <p:extLst>
      <p:ext uri="{BB962C8B-B14F-4D97-AF65-F5344CB8AC3E}">
        <p14:creationId xmlns:p14="http://schemas.microsoft.com/office/powerpoint/2010/main" val="38862934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685800" y="5867400"/>
            <a:ext cx="5486400" cy="4800600"/>
          </a:xfrm>
          <a:prstGeom prst="rect">
            <a:avLst/>
          </a:prstGeom>
        </p:spPr>
        <p:txBody>
          <a:bodyPr/>
          <a:lstStyle/>
          <a:p>
            <a:r>
              <a:rPr lang="en-US" dirty="0"/>
              <a:t>For menstrual bleeding specifically, the pictorial bleeding assessment chart solves part of the verbal history-taking problem by scoring saturation and product count rather than asking for recall from the patient.</a:t>
            </a:r>
          </a:p>
          <a:p>
            <a:r>
              <a:rPr lang="en-US" dirty="0"/>
              <a:t>It is something she can fill out over one cycle and bring back.</a:t>
            </a:r>
          </a:p>
          <a:p>
            <a:r>
              <a:rPr lang="en-US" dirty="0"/>
              <a:t>Notice what the this chart actually does — it  </a:t>
            </a:r>
            <a:r>
              <a:rPr lang="en-US" dirty="0" err="1"/>
              <a:t>calulates</a:t>
            </a:r>
            <a:r>
              <a:rPr lang="en-US" dirty="0"/>
              <a:t> a number tied to how many times she changed the pad/tampon and how saturated the pad or tampon was, and how many days it went on for. </a:t>
            </a:r>
          </a:p>
          <a:p>
            <a:r>
              <a:rPr lang="en-US" dirty="0"/>
              <a:t>A score of &gt;185 points for the whole cycle diagnoses menorrhagia</a:t>
            </a:r>
          </a:p>
          <a:p>
            <a:r>
              <a:rPr lang="en-US" dirty="0"/>
              <a:t>To put that in context,  its like soaking through at least 9-10 pads in a whole cycle, or half-soaking 20 pads in a whole cycle. For some people, that might not actually seem like a whole lot.</a:t>
            </a:r>
          </a:p>
          <a:p>
            <a:endParaRPr lang="en-US" dirty="0"/>
          </a:p>
          <a:p>
            <a:r>
              <a:rPr lang="en-US" dirty="0"/>
              <a:t>But what about other bleeding history? How do we measure that?</a:t>
            </a:r>
          </a:p>
          <a:p>
            <a:endParaRPr lang="en-US" dirty="0"/>
          </a:p>
          <a:p>
            <a:r>
              <a:rPr lang="en-US" dirty="0"/>
              <a:t>CLICK</a:t>
            </a:r>
          </a:p>
        </p:txBody>
      </p:sp>
    </p:spTree>
    <p:extLst>
      <p:ext uri="{BB962C8B-B14F-4D97-AF65-F5344CB8AC3E}">
        <p14:creationId xmlns:p14="http://schemas.microsoft.com/office/powerpoint/2010/main" val="5830206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196C44-E08C-DB76-6BDA-E96495F0C4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1F231A-DD53-CC9D-F883-D0CFCAA386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AF63A8-D3C4-FD0D-6A29-9CC83DE7046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actually have a validated Bleeding Assessment Tool that forces consistency in the rest of the history taking.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The ISTH BAT, and its pediatric version, the pediatric bleeding questionnaire or PBQ, take the bleeding history and puts it on a scale that has been tested against real diagnoses. </a:t>
            </a:r>
          </a:p>
          <a:p>
            <a:endParaRPr lang="en-US" dirty="0"/>
          </a:p>
          <a:p>
            <a:r>
              <a:rPr lang="en-US" dirty="0"/>
              <a:t>Now I know this looks like a very busy slide, so I’ll just do a brief overview.</a:t>
            </a:r>
          </a:p>
          <a:p>
            <a:endParaRPr lang="en-US" dirty="0"/>
          </a:p>
          <a:p>
            <a:r>
              <a:rPr lang="en-US" dirty="0"/>
              <a:t>There are 14 body system domains its asks about. Things like nosebleeds, bruising, wound healing, GI bleeding, dental bleeding, </a:t>
            </a:r>
            <a:r>
              <a:rPr lang="en-US" dirty="0" err="1"/>
              <a:t>sureery</a:t>
            </a:r>
            <a:r>
              <a:rPr lang="en-US" dirty="0"/>
              <a:t> bleeding, etc. Every domain is graded the same way: what was the severity of the symptom, and was there an intervention required? Zero points there was no or trivial bleeding reported for that domain. One is </a:t>
            </a:r>
            <a:r>
              <a:rPr lang="en-US" dirty="0" err="1"/>
              <a:t>rthe</a:t>
            </a:r>
            <a:r>
              <a:rPr lang="en-US" dirty="0"/>
              <a:t> symptoms is reported by the patient, but did not seek medical attention. Two points is there was a consultation/presented to medical care, and in some categories, an intervention like hormonal therapy to help with </a:t>
            </a:r>
            <a:r>
              <a:rPr lang="en-US" dirty="0" err="1"/>
              <a:t>peiod</a:t>
            </a:r>
            <a:r>
              <a:rPr lang="en-US" dirty="0"/>
              <a:t> bleeding. Three’s and Four’s are all about the interventions — the bleeding required packing, cautery, antifibrinolytics, iron, surgical hemostasis, transfusion. </a:t>
            </a:r>
          </a:p>
          <a:p>
            <a:endParaRPr lang="en-US" dirty="0"/>
          </a:p>
          <a:p>
            <a:r>
              <a:rPr lang="en-US" dirty="0"/>
              <a:t>The minus-one or </a:t>
            </a:r>
            <a:r>
              <a:rPr lang="en-US" dirty="0" err="1"/>
              <a:t>negaitve</a:t>
            </a:r>
            <a:r>
              <a:rPr lang="en-US" dirty="0"/>
              <a:t> column is  very helpful. Two dental extractions or two surgeries with no bleeding is a genuine negative stress test, and it pulls the total down. No surgical history at all is a blank, not a negative — which is why the dental and surgical rows carry so much of the weight.</a:t>
            </a:r>
          </a:p>
          <a:p>
            <a:endParaRPr lang="en-US" dirty="0"/>
          </a:p>
          <a:p>
            <a:r>
              <a:rPr lang="en-US" dirty="0"/>
              <a:t>So what constitutes a significant score?</a:t>
            </a:r>
          </a:p>
          <a:p>
            <a:endParaRPr lang="en-US" dirty="0"/>
          </a:p>
          <a:p>
            <a:r>
              <a:rPr lang="en-US" dirty="0"/>
              <a:t>CLICK</a:t>
            </a:r>
          </a:p>
        </p:txBody>
      </p:sp>
      <p:sp>
        <p:nvSpPr>
          <p:cNvPr id="4" name="Slide Number Placeholder 3">
            <a:extLst>
              <a:ext uri="{FF2B5EF4-FFF2-40B4-BE49-F238E27FC236}">
                <a16:creationId xmlns:a16="http://schemas.microsoft.com/office/drawing/2014/main" id="{C63CAB33-1480-6BBA-539D-607B9B754F06}"/>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511704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196C44-E08C-DB76-6BDA-E96495F0C4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1F231A-DD53-CC9D-F883-D0CFCAA386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AF63A8-D3C4-FD0D-6A29-9CC83DE70469}"/>
              </a:ext>
            </a:extLst>
          </p:cNvPr>
          <p:cNvSpPr>
            <a:spLocks noGrp="1"/>
          </p:cNvSpPr>
          <p:nvPr>
            <p:ph type="body" idx="1"/>
          </p:nvPr>
        </p:nvSpPr>
        <p:spPr/>
        <p:txBody>
          <a:bodyPr/>
          <a:lstStyle/>
          <a:p>
            <a:r>
              <a:rPr lang="en-US" dirty="0"/>
              <a:t>When you tally up the scores from every category, the cutoff for a positive score is: three or more in a child, five in adult men, six in adult women.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 young child simply has not lived long enough to accumulate hemostatic challenges, which is why the pediatric cutoff is lower.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 high score, with or without abnormal screening labs if they’ve been sent, should always be a referral to Hematology for further evaluation.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other thing that often triggers an automatic referral to Hematology is family history.</a:t>
            </a:r>
          </a:p>
          <a:p>
            <a:endParaRPr lang="en-US" dirty="0"/>
          </a:p>
          <a:p>
            <a:r>
              <a:rPr lang="en-US" dirty="0"/>
              <a:t>CLICK</a:t>
            </a:r>
          </a:p>
        </p:txBody>
      </p:sp>
      <p:sp>
        <p:nvSpPr>
          <p:cNvPr id="4" name="Slide Number Placeholder 3">
            <a:extLst>
              <a:ext uri="{FF2B5EF4-FFF2-40B4-BE49-F238E27FC236}">
                <a16:creationId xmlns:a16="http://schemas.microsoft.com/office/drawing/2014/main" id="{C63CAB33-1480-6BBA-539D-607B9B754F06}"/>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10</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10</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10</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10</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10</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10</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10</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511704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886237-DBE8-21E6-3B54-5E11C6AFE3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B2DBAD-DC78-29BB-BA2C-8B3FAA3D14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BFB9DC-D9A6-FCE3-A3B0-E4D447E2A140}"/>
              </a:ext>
            </a:extLst>
          </p:cNvPr>
          <p:cNvSpPr>
            <a:spLocks noGrp="1"/>
          </p:cNvSpPr>
          <p:nvPr>
            <p:ph type="body" idx="1"/>
          </p:nvPr>
        </p:nvSpPr>
        <p:spPr/>
        <p:txBody>
          <a:bodyPr/>
          <a:lstStyle/>
          <a:p>
            <a:r>
              <a:rPr lang="en-US" dirty="0"/>
              <a:t>Family history, though its not part of any formal diagnostic criteria, is always worth the extra minute, and should be asked precisely.</a:t>
            </a:r>
          </a:p>
          <a:p>
            <a:r>
              <a:rPr lang="en-US" dirty="0"/>
              <a:t>The high-yield questions here are about (1) known bleeding diagnoses in relatives, and (2) interventions for their bleeding. </a:t>
            </a:r>
          </a:p>
          <a:p>
            <a:r>
              <a:rPr lang="en-US" dirty="0"/>
              <a:t>Did an aunt end up with a hysterectomy for bleeding after childbirth? Did anyone need a transfusion after an operation? Was someone in the family iron deficient for years with no explanation?</a:t>
            </a:r>
          </a:p>
          <a:p>
            <a:endParaRPr lang="en-US" dirty="0"/>
          </a:p>
          <a:p>
            <a:r>
              <a:rPr lang="en-US" dirty="0"/>
              <a:t>Also remember many bleeding disorders are autosomal and affect women and men equally. So we try not to anchor on the maternal side or on males only.</a:t>
            </a:r>
          </a:p>
          <a:p>
            <a:endParaRPr lang="en-US" dirty="0"/>
          </a:p>
          <a:p>
            <a:r>
              <a:rPr lang="en-US" dirty="0"/>
              <a:t>CLICK</a:t>
            </a:r>
          </a:p>
        </p:txBody>
      </p:sp>
      <p:sp>
        <p:nvSpPr>
          <p:cNvPr id="4" name="Slide Number Placeholder 3">
            <a:extLst>
              <a:ext uri="{FF2B5EF4-FFF2-40B4-BE49-F238E27FC236}">
                <a16:creationId xmlns:a16="http://schemas.microsoft.com/office/drawing/2014/main" id="{45B6A72F-0D8C-3D89-3B6D-E1CABF18A64A}"/>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8A2B16-107B-427B-9AD5-8C87122D0F8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35668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DA7756-C96E-8E92-BDDF-BBA319D7C0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EC23CF-2481-6B70-617F-7E3FA7DF0F39}"/>
              </a:ext>
            </a:extLst>
          </p:cNvPr>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87AFDF7D-3829-5880-53FF-22A748086A9B}"/>
              </a:ext>
            </a:extLst>
          </p:cNvPr>
          <p:cNvSpPr>
            <a:spLocks noGrp="1"/>
          </p:cNvSpPr>
          <p:nvPr>
            <p:ph type="body" idx="1"/>
          </p:nvPr>
        </p:nvSpPr>
        <p:spPr>
          <a:xfrm>
            <a:off x="685800" y="5867400"/>
            <a:ext cx="5486400" cy="4800600"/>
          </a:xfrm>
          <a:prstGeom prst="rect">
            <a:avLst/>
          </a:prstGeom>
        </p:spPr>
        <p:txBody>
          <a:bodyPr/>
          <a:lstStyle/>
          <a:p>
            <a:r>
              <a:rPr lang="en-US" dirty="0"/>
              <a:t>The physical exam here is less about making a diagnosis of a bleeding disorder and more about redirecting the workup if it needs to be directed elsewhere. Most of these kids with bleeding disorders look completely well.</a:t>
            </a:r>
          </a:p>
          <a:p>
            <a:endParaRPr lang="en-US" dirty="0"/>
          </a:p>
          <a:p>
            <a:r>
              <a:rPr lang="en-US" dirty="0"/>
              <a:t>Distribution of bruising matters more than the number. Bruises over shins and elbows in an ambulatory well child are expected. Bruising on the trunk, back, or face in a non-mobile infant is a different conversation entirely, and that includes non-accidental trauma.</a:t>
            </a:r>
          </a:p>
          <a:p>
            <a:endParaRPr lang="en-US" dirty="0"/>
          </a:p>
          <a:p>
            <a:r>
              <a:rPr lang="en-US" dirty="0"/>
              <a:t>Wet purpura on the buccal mucosa is the finding I care about most in a thrombocytopenic child. It correlates with mucosal bleeding risk and it changes urgency.</a:t>
            </a:r>
          </a:p>
          <a:p>
            <a:endParaRPr lang="en-US" dirty="0"/>
          </a:p>
          <a:p>
            <a:r>
              <a:rPr lang="en-US" dirty="0"/>
              <a:t>Organomegaly or adenopathy takes you out of the bleeding disorder lane and into oncology. </a:t>
            </a:r>
          </a:p>
          <a:p>
            <a:endParaRPr lang="en-US" dirty="0"/>
          </a:p>
          <a:p>
            <a:r>
              <a:rPr lang="en-US" dirty="0"/>
              <a:t>And look at old scars. Poor wound healing and atrophic scarring points you toward a connective tissue disorder rather than a clotting problem.</a:t>
            </a:r>
          </a:p>
          <a:p>
            <a:endParaRPr lang="en-US" dirty="0"/>
          </a:p>
          <a:p>
            <a:r>
              <a:rPr lang="en-US" dirty="0"/>
              <a:t>That last finding — the hypermobile joints — is common enough in certain populations that it is worth knowing how to measure properly. We’ll come back to that at the very end</a:t>
            </a:r>
          </a:p>
          <a:p>
            <a:endParaRPr lang="en-US" dirty="0"/>
          </a:p>
          <a:p>
            <a:r>
              <a:rPr lang="en-US" dirty="0"/>
              <a:t>First we need to dive into the laboratory workup you’ll want to send.</a:t>
            </a:r>
          </a:p>
          <a:p>
            <a:endParaRPr lang="en-US" dirty="0"/>
          </a:p>
          <a:p>
            <a:r>
              <a:rPr lang="en-US" dirty="0"/>
              <a:t>CLICK</a:t>
            </a:r>
          </a:p>
        </p:txBody>
      </p:sp>
    </p:spTree>
    <p:extLst>
      <p:ext uri="{BB962C8B-B14F-4D97-AF65-F5344CB8AC3E}">
        <p14:creationId xmlns:p14="http://schemas.microsoft.com/office/powerpoint/2010/main" val="26806085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US" dirty="0"/>
              <a:t>After we have taken the history and the bleeding score is high, and we have decided the story is convincing enough to test – what are we </a:t>
            </a:r>
            <a:r>
              <a:rPr lang="en-US" dirty="0" err="1"/>
              <a:t>gonna</a:t>
            </a:r>
            <a:r>
              <a:rPr lang="en-US" dirty="0"/>
              <a:t> be looking for?</a:t>
            </a:r>
          </a:p>
          <a:p>
            <a:endParaRPr lang="en-US" dirty="0"/>
          </a:p>
          <a:p>
            <a:r>
              <a:rPr lang="en-US" dirty="0"/>
              <a:t>The initial screen is relatively short:</a:t>
            </a:r>
          </a:p>
          <a:p>
            <a:endParaRPr lang="en-US" dirty="0"/>
          </a:p>
          <a:p>
            <a:r>
              <a:rPr lang="en-US" dirty="0"/>
              <a:t>1. The platelet count should be measured with a CBC. </a:t>
            </a:r>
          </a:p>
          <a:p>
            <a:endParaRPr lang="en-US" dirty="0"/>
          </a:p>
          <a:p>
            <a:r>
              <a:rPr lang="en-US" dirty="0"/>
              <a:t>2. All patients should have a prothrombin time, activated partial thromboplastin time, fibrinogen level sent</a:t>
            </a:r>
          </a:p>
          <a:p>
            <a:endParaRPr lang="en-US" dirty="0"/>
          </a:p>
          <a:p>
            <a:r>
              <a:rPr lang="en-US" dirty="0"/>
              <a:t>3. All patients with symptoms suggestive of </a:t>
            </a:r>
            <a:r>
              <a:rPr lang="en-US" dirty="0" err="1"/>
              <a:t>muocutaneous</a:t>
            </a:r>
            <a:r>
              <a:rPr lang="en-US" dirty="0"/>
              <a:t> bleeding (GU, oral, epistaxis) should be investigated for VWD. But this has to be timed carefully and sent to the right laboratory</a:t>
            </a:r>
            <a:endParaRPr lang="en-US" sz="1200" kern="1200" dirty="0">
              <a:solidFill>
                <a:schemeClr val="tx1"/>
              </a:solidFill>
              <a:effectLst/>
              <a:latin typeface="+mn-lt"/>
              <a:ea typeface="+mn-ea"/>
              <a:cs typeface="+mn-cs"/>
            </a:endParaRPr>
          </a:p>
          <a:p>
            <a:endParaRPr lang="en-US" dirty="0"/>
          </a:p>
          <a:p>
            <a:endParaRPr lang="en-US" dirty="0"/>
          </a:p>
          <a:p>
            <a:r>
              <a:rPr lang="en-US" dirty="0"/>
              <a:t>We are looking into three main things: Platelets defects (looking for low number or eventually, poor function), inadequate factor levels aka </a:t>
            </a:r>
            <a:r>
              <a:rPr lang="en-US" dirty="0" err="1"/>
              <a:t>hemophilias</a:t>
            </a:r>
            <a:r>
              <a:rPr lang="en-US" dirty="0"/>
              <a:t>, or von Willebrand disease. This isn’t comprehensive, but it’s a good place to start.</a:t>
            </a:r>
          </a:p>
          <a:p>
            <a:endParaRPr lang="en-US" dirty="0"/>
          </a:p>
          <a:p>
            <a:r>
              <a:rPr lang="en-US" dirty="0"/>
              <a:t>The pie chart is showing the diagnoses typically found in children referred for a bleeding evaluation: 41% have normal results, 34% low VWF which may or may not be actual disease, 16% a platelet function defects (nonspecific), 8% von Willebrand disease, and 1% factor VIII/IX deficiency (the two most major </a:t>
            </a:r>
            <a:r>
              <a:rPr lang="en-US" dirty="0" err="1"/>
              <a:t>hemophilias</a:t>
            </a:r>
            <a:r>
              <a:rPr lang="en-US" dirty="0"/>
              <a:t>)</a:t>
            </a:r>
          </a:p>
          <a:p>
            <a:endParaRPr lang="en-US" dirty="0"/>
          </a:p>
          <a:p>
            <a:r>
              <a:rPr lang="en-US" dirty="0"/>
              <a:t>I’m </a:t>
            </a:r>
            <a:r>
              <a:rPr lang="en-US" dirty="0" err="1"/>
              <a:t>gonna</a:t>
            </a:r>
            <a:r>
              <a:rPr lang="en-US" dirty="0"/>
              <a:t> walk through where this label panel get us diagnostically.</a:t>
            </a:r>
          </a:p>
          <a:p>
            <a:endParaRPr lang="en-US" dirty="0"/>
          </a:p>
          <a:p>
            <a:r>
              <a:rPr lang="en-US" dirty="0"/>
              <a:t>CLICK</a:t>
            </a:r>
          </a:p>
          <a:p>
            <a:endParaRPr lang="en-US" dirty="0"/>
          </a:p>
          <a:p>
            <a:endParaRPr lang="en-US" dirty="0"/>
          </a:p>
          <a:p>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Before we can make sense of any lab tests, we need a shared picture of what normal hemostasis looks like.  FIVE CLICKS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We’re looking at a vessel wall and starting with normal blood flow.</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The endothelium lines blood vessels and is an active surface.  When intact, endothelium is antithrombotic. It actively keeps platelets from sticking to it and clotting as blood flows by.  </a:t>
            </a:r>
          </a:p>
          <a:p>
            <a:endParaRPr lang="en-US" dirty="0"/>
          </a:p>
          <a:p>
            <a:r>
              <a:rPr lang="en-US" dirty="0"/>
              <a:t>CLICK</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5EC168-AA3B-B78A-5F91-CD3E1B9AB4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B089E9-0E1D-AF38-B4BA-3843164E415A}"/>
              </a:ext>
            </a:extLst>
          </p:cNvPr>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79874A2D-1DC8-8A77-0E34-6AC32F090EB0}"/>
              </a:ext>
            </a:extLst>
          </p:cNvPr>
          <p:cNvSpPr>
            <a:spLocks noGrp="1"/>
          </p:cNvSpPr>
          <p:nvPr>
            <p:ph type="body" idx="1"/>
          </p:nvPr>
        </p:nvSpPr>
        <p:spPr>
          <a:xfrm>
            <a:off x="685800" y="5867400"/>
            <a:ext cx="5486400" cy="4800600"/>
          </a:xfrm>
          <a:prstGeom prst="rect">
            <a:avLst/>
          </a:prstGeom>
        </p:spPr>
        <p:txBody>
          <a:bodyPr/>
          <a:lstStyle/>
          <a:p>
            <a:endParaRPr lang="en-US" dirty="0"/>
          </a:p>
          <a:p>
            <a:r>
              <a:rPr lang="en-US" dirty="0"/>
              <a:t>Then uh oh, the vessel wall is injured, and the endothelial lining breaks. 2 CLICKS</a:t>
            </a:r>
          </a:p>
          <a:p>
            <a:endParaRPr lang="en-US" dirty="0"/>
          </a:p>
          <a:p>
            <a:r>
              <a:rPr lang="en-US" dirty="0"/>
              <a:t>Blood leaks out through that break — extravasation. The vessel also constricts to slow the flow. 3 CLICKS</a:t>
            </a:r>
          </a:p>
          <a:p>
            <a:endParaRPr lang="en-US" dirty="0"/>
          </a:p>
          <a:p>
            <a:r>
              <a:rPr lang="en-US" dirty="0"/>
              <a:t>The injury exposes proteins underneath the endothelium, mainly collagen and von Willebrand factor. 1 CLICK</a:t>
            </a:r>
          </a:p>
          <a:p>
            <a:endParaRPr lang="en-US" dirty="0"/>
          </a:p>
          <a:p>
            <a:r>
              <a:rPr lang="en-US" dirty="0"/>
              <a:t>Platelets stick to those exposed proteins, get activated, and clump together into a platelet plug. That is primary hemostasis. 1 CLICK</a:t>
            </a:r>
          </a:p>
          <a:p>
            <a:endParaRPr lang="en-US" dirty="0"/>
          </a:p>
          <a:p>
            <a:r>
              <a:rPr lang="en-US" dirty="0"/>
              <a:t>Then, the coagulation cascade runs on the surface of those same platelets and lays down fibrin, which knits the loose plug into a stable clot. </a:t>
            </a:r>
          </a:p>
          <a:p>
            <a:r>
              <a:rPr lang="en-US" dirty="0"/>
              <a:t>That is secondary hemostasis. 1 CLICK</a:t>
            </a:r>
          </a:p>
          <a:p>
            <a:endParaRPr lang="en-US" dirty="0"/>
          </a:p>
          <a:p>
            <a:r>
              <a:rPr lang="en-US" dirty="0"/>
              <a:t>The fibrin sort of holds things together and is what prevents the delayed rebleed. </a:t>
            </a:r>
          </a:p>
          <a:p>
            <a:endParaRPr lang="en-US" dirty="0"/>
          </a:p>
          <a:p>
            <a:r>
              <a:rPr lang="en-US" dirty="0"/>
              <a:t>CLICK</a:t>
            </a:r>
          </a:p>
        </p:txBody>
      </p:sp>
    </p:spTree>
    <p:extLst>
      <p:ext uri="{BB962C8B-B14F-4D97-AF65-F5344CB8AC3E}">
        <p14:creationId xmlns:p14="http://schemas.microsoft.com/office/powerpoint/2010/main" val="39366607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just walked the mechanism. Now flip it: where and when a child bleeds tells you which part of the mechanism may be broken</a:t>
            </a:r>
          </a:p>
          <a:p>
            <a:endParaRPr lang="en-US" dirty="0"/>
          </a:p>
          <a:p>
            <a:r>
              <a:rPr lang="en-US" dirty="0"/>
              <a:t>Primary hemostasis — if there is a problem with platelets or VWF, it typically presents as immediate or superficial bleeding: nosebleeds, gums, bruising, heavy periods, bleeding during the surgery.</a:t>
            </a:r>
          </a:p>
          <a:p>
            <a:endParaRPr lang="en-US" dirty="0"/>
          </a:p>
          <a:p>
            <a:r>
              <a:rPr lang="en-US" dirty="0"/>
              <a:t>Secondary hemostasis are the the factors and fibrin. The platelet plug has no problem forming but then gives way: this results in delayed, deep bleeding into joints and muscles. Fine at the time of the injury or the surgery, but then bleeding occurs a few hours later or even the next day.</a:t>
            </a:r>
          </a:p>
          <a:p>
            <a:endParaRPr lang="en-US" dirty="0"/>
          </a:p>
          <a:p>
            <a:r>
              <a:rPr lang="en-US" dirty="0"/>
              <a:t>Clot stabilization — which addresses Fibrinolytic and vascular/connective tissue defects. The bleeding pattern can be variable: mucosal, cutaneous, or deep; immediate or delayed.</a:t>
            </a:r>
          </a:p>
          <a:p>
            <a:endParaRPr lang="en-US" dirty="0"/>
          </a:p>
          <a:p>
            <a:r>
              <a:rPr lang="en-US" dirty="0"/>
              <a:t>These are tendencies, not rules — severe VWD can mimic hemophilia, and mixed pictures are common. The buckets organize thinking but they don't make the diagnosis.</a:t>
            </a:r>
          </a:p>
          <a:p>
            <a:endParaRPr lang="en-US" dirty="0"/>
          </a:p>
          <a:p>
            <a:r>
              <a:rPr lang="en-US" dirty="0"/>
              <a:t>So let's start where every workup starts — the CBC — and with the simplest question in the first bucket: are there enough platelets?</a:t>
            </a:r>
          </a:p>
          <a:p>
            <a:endParaRPr lang="en-US" dirty="0"/>
          </a:p>
          <a:p>
            <a:r>
              <a:rPr lang="en-US" dirty="0"/>
              <a:t>CLICK</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30015775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US" dirty="0"/>
              <a:t>The CBC measures the platelet count, also the hemoglobin, which tells you whether the bleeding has been significant enough to cause anemia. </a:t>
            </a:r>
          </a:p>
          <a:p>
            <a:r>
              <a:rPr lang="en-US" dirty="0"/>
              <a:t>It also checks the white count and differential, which is your check for leukemia before you go further.</a:t>
            </a:r>
          </a:p>
          <a:p>
            <a:endParaRPr lang="en-US" dirty="0"/>
          </a:p>
          <a:p>
            <a:r>
              <a:rPr lang="en-US" dirty="0"/>
              <a:t>Normal platelet count is 150 to 450 thousand, and that range is as true in a newborn as it is in a teenager or adult. In kids, a high count is much less  alarming than a low one.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body has “reserve capacity” with regard to platelets. Although the</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normal platelet count is 150 to 450, primary hemostasis is not impaired until</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the platelet count is below 75. Spontaneous bleeding does not occur unless the platelet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count is less than 50, and noticeable or clinically significant hemorrhage rarely occurs unless the platelet count declines to less than 20. Most patients who have life-threatening hemorrhage due to thrombocytopenia have</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platelet counts less than 10.</a:t>
            </a:r>
          </a:p>
          <a:p>
            <a:endParaRPr lang="en-US" dirty="0"/>
          </a:p>
          <a:p>
            <a:r>
              <a:rPr lang="en-US" dirty="0"/>
              <a:t>30k is safe for most minor procedures to proceed, fifty for general surgery, and seventy-five to a hundred for neurosurgery.</a:t>
            </a:r>
          </a:p>
          <a:p>
            <a:endParaRPr lang="en-US" dirty="0"/>
          </a:p>
          <a:p>
            <a:r>
              <a:rPr lang="en-US" dirty="0"/>
              <a:t>So when you get a CBC that comes back with a low platelet count, the next question is what to do about it </a:t>
            </a:r>
          </a:p>
          <a:p>
            <a:endParaRPr lang="en-US" dirty="0"/>
          </a:p>
          <a:p>
            <a:r>
              <a:rPr lang="en-US" dirty="0"/>
              <a:t>CLICK</a:t>
            </a:r>
          </a:p>
          <a:p>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685800" y="5867400"/>
            <a:ext cx="5486400" cy="4800600"/>
          </a:xfrm>
          <a:prstGeom prst="rect">
            <a:avLst/>
          </a:prstGeom>
        </p:spPr>
        <p:txBody>
          <a:bodyPr/>
          <a:lstStyle/>
          <a:p>
            <a:r>
              <a:rPr lang="en-US" dirty="0"/>
              <a:t>This is the office roadmap - the details on each branch come in the slides that follow.</a:t>
            </a:r>
          </a:p>
          <a:p>
            <a:r>
              <a:rPr lang="en-US" dirty="0"/>
              <a:t>First, Always repeat the count in a citrate tube. Platelet clumping in EDTA is the a very common reason for a falsely low result, and it saves an unnecessary workup.</a:t>
            </a:r>
          </a:p>
          <a:p>
            <a:r>
              <a:rPr lang="en-US" dirty="0"/>
              <a:t>Then split your next steps on how the child looks: are they well with an isolated low count? Its probably transient post-</a:t>
            </a:r>
            <a:r>
              <a:rPr lang="en-US" dirty="0" err="1"/>
              <a:t>infectios</a:t>
            </a:r>
            <a:r>
              <a:rPr lang="en-US" dirty="0"/>
              <a:t> suppression or maybe ITP</a:t>
            </a:r>
          </a:p>
          <a:p>
            <a:endParaRPr lang="en-US" dirty="0"/>
          </a:p>
          <a:p>
            <a:r>
              <a:rPr lang="en-US" dirty="0"/>
              <a:t>Is the child unwell, or are other cell lines affected – if so, this is a call to Heme/</a:t>
            </a:r>
            <a:r>
              <a:rPr lang="en-US" dirty="0" err="1"/>
              <a:t>Onc</a:t>
            </a:r>
            <a:r>
              <a:rPr lang="en-US" dirty="0"/>
              <a:t> to discuss</a:t>
            </a:r>
          </a:p>
          <a:p>
            <a:endParaRPr lang="en-US" dirty="0"/>
          </a:p>
          <a:p>
            <a:r>
              <a:rPr lang="en-US" dirty="0"/>
              <a:t>Let the count set the tempo in a well child - under 50,000 call Heme the same day, above 50k recheck in a week or two.</a:t>
            </a:r>
          </a:p>
          <a:p>
            <a:endParaRPr lang="en-US" dirty="0"/>
          </a:p>
          <a:p>
            <a:r>
              <a:rPr lang="en-US" dirty="0"/>
              <a:t>And call before sending anyone to the ED - most well children are better served in </a:t>
            </a:r>
            <a:r>
              <a:rPr lang="en-US" dirty="0" err="1"/>
              <a:t>clinic.However</a:t>
            </a:r>
            <a:r>
              <a:rPr lang="en-US" dirty="0"/>
              <a:t>,  Newborns follow a different pathway, which is next.</a:t>
            </a:r>
          </a:p>
          <a:p>
            <a:endParaRPr lang="en-US" dirty="0"/>
          </a:p>
          <a:p>
            <a:r>
              <a:rPr lang="en-US" dirty="0"/>
              <a:t>CLICK</a:t>
            </a:r>
          </a:p>
        </p:txBody>
      </p:sp>
    </p:spTree>
    <p:extLst>
      <p:ext uri="{BB962C8B-B14F-4D97-AF65-F5344CB8AC3E}">
        <p14:creationId xmlns:p14="http://schemas.microsoft.com/office/powerpoint/2010/main" val="20829908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685800" y="5867400"/>
            <a:ext cx="5486400" cy="4800600"/>
          </a:xfrm>
          <a:prstGeom prst="rect">
            <a:avLst/>
          </a:prstGeom>
        </p:spPr>
        <p:txBody>
          <a:bodyPr/>
          <a:lstStyle/>
          <a:p>
            <a:r>
              <a:rPr lang="en-US" dirty="0"/>
              <a:t>A well full-term boy is in the newborn nursery, he is the product of an uncomplicated pregnancy and delivery, and a mother with a documented normal platelet count.</a:t>
            </a:r>
          </a:p>
          <a:p>
            <a:r>
              <a:rPr lang="en-US" dirty="0"/>
              <a:t>At 12 hours of life he has extensive petechiae, a platelet count of 12,000, and normal coags — isolated severe thrombocytopenia. Where is this coming from?</a:t>
            </a:r>
          </a:p>
          <a:p>
            <a:endParaRPr lang="en-US" dirty="0"/>
          </a:p>
          <a:p>
            <a:r>
              <a:rPr lang="en-US" dirty="0"/>
              <a:t>The head ultrasound shows a small intraventricular hemorrhage even though he looks neurologically normal </a:t>
            </a:r>
          </a:p>
          <a:p>
            <a:r>
              <a:rPr lang="en-US" dirty="0"/>
              <a:t>But otherwise he is a well baby with no distinguishing physical abnormalities or other organ system issues</a:t>
            </a:r>
          </a:p>
          <a:p>
            <a:endParaRPr lang="en-US" dirty="0"/>
          </a:p>
          <a:p>
            <a:r>
              <a:rPr lang="en-US" dirty="0"/>
              <a:t>CLICK</a:t>
            </a:r>
          </a:p>
        </p:txBody>
      </p:sp>
    </p:spTree>
    <p:extLst>
      <p:ext uri="{BB962C8B-B14F-4D97-AF65-F5344CB8AC3E}">
        <p14:creationId xmlns:p14="http://schemas.microsoft.com/office/powerpoint/2010/main" val="40665779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buckets for a low platelet count in a newborn: non-immune destruction, immune destruction, or decreased production.</a:t>
            </a:r>
          </a:p>
          <a:p>
            <a:r>
              <a:rPr lang="en-US" dirty="0"/>
              <a:t>Non-immune destruction is the sick baby — sepsis or intrauterine infection, DIC, NEC, respiratory distress. Growth restriction and microcephaly point to a congenital viral infection. Maternal factors like pre-eclampsia an cause a transient dip in platelets in the baby.</a:t>
            </a:r>
          </a:p>
          <a:p>
            <a:endParaRPr lang="en-US" dirty="0"/>
          </a:p>
          <a:p>
            <a:r>
              <a:rPr lang="en-US" dirty="0"/>
              <a:t>Immune destruction is the well baby: this refers to maternal antibody crossing the placenta — her autoantibody in maternal ITP, or an alloantibody against the baby's platelets in neonatal alloimmune thrombocytopenia.</a:t>
            </a:r>
          </a:p>
          <a:p>
            <a:endParaRPr lang="en-US" dirty="0"/>
          </a:p>
          <a:p>
            <a:r>
              <a:rPr lang="en-US" dirty="0"/>
              <a:t>True decreased production is rare — congenital thrombocytopenias, neonatal leukemia, aplastic anemia.</a:t>
            </a:r>
          </a:p>
          <a:p>
            <a:endParaRPr lang="en-US" dirty="0"/>
          </a:p>
          <a:p>
            <a:r>
              <a:rPr lang="en-US" dirty="0"/>
              <a:t>The shortcut: a sick baby usually has a consumptive cause; a well baby with severe isolated thrombocytopenia is immune until proven otherwise, and that is where we are headed.</a:t>
            </a:r>
          </a:p>
        </p:txBody>
      </p:sp>
      <p:sp>
        <p:nvSpPr>
          <p:cNvPr id="4" name="Slide Number Placeholder 3"/>
          <p:cNvSpPr>
            <a:spLocks noGrp="1"/>
          </p:cNvSpPr>
          <p:nvPr>
            <p:ph type="sldNum" sz="quarter" idx="10"/>
          </p:nvPr>
        </p:nvSpPr>
        <p:spPr/>
        <p:txBody>
          <a:bodyPr/>
          <a:lstStyle/>
          <a:p>
            <a:fld id="{612D4008-21DB-ED43-A8E6-70954060CE96}" type="slidenum">
              <a:rPr lang="en-US" smtClean="0"/>
              <a:t>20</a:t>
            </a:fld>
            <a:endParaRPr lang="en-US"/>
          </a:p>
        </p:txBody>
      </p:sp>
    </p:spTree>
    <p:extLst>
      <p:ext uri="{BB962C8B-B14F-4D97-AF65-F5344CB8AC3E}">
        <p14:creationId xmlns:p14="http://schemas.microsoft.com/office/powerpoint/2010/main" val="24288036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baby in the case has NAIT, neonatal alloimmune thrombocytopenia. </a:t>
            </a:r>
          </a:p>
          <a:p>
            <a:r>
              <a:rPr lang="en-US" dirty="0"/>
              <a:t>The mechanism is the platelet equivalent of Rh disease of the newborn. </a:t>
            </a:r>
          </a:p>
          <a:p>
            <a:r>
              <a:rPr lang="en-US" dirty="0"/>
              <a:t>NAIT results from maternal alloimmunization during pregnancy against specific fetal platelet antigens HPA inherited from the father and absent in the mother. </a:t>
            </a:r>
          </a:p>
          <a:p>
            <a:r>
              <a:rPr lang="en-US" dirty="0"/>
              <a:t>These maternal IgG alloantibodies that she has made against babies platelets, cross the placenta and bind to the fetal platelets and cause them to be marked for destruction  leading to thrombocytopenia in the baby. The mother is fine/unaffected.</a:t>
            </a:r>
          </a:p>
        </p:txBody>
      </p:sp>
      <p:sp>
        <p:nvSpPr>
          <p:cNvPr id="4" name="Slide Number Placeholder 3"/>
          <p:cNvSpPr>
            <a:spLocks noGrp="1"/>
          </p:cNvSpPr>
          <p:nvPr>
            <p:ph type="sldNum" sz="quarter" idx="10"/>
          </p:nvPr>
        </p:nvSpPr>
        <p:spPr/>
        <p:txBody>
          <a:bodyPr/>
          <a:lstStyle/>
          <a:p>
            <a:fld id="{612D4008-21DB-ED43-A8E6-70954060CE96}" type="slidenum">
              <a:rPr lang="en-US" smtClean="0"/>
              <a:t>21</a:t>
            </a:fld>
            <a:endParaRPr lang="en-US"/>
          </a:p>
        </p:txBody>
      </p:sp>
    </p:spTree>
    <p:extLst>
      <p:ext uri="{BB962C8B-B14F-4D97-AF65-F5344CB8AC3E}">
        <p14:creationId xmlns:p14="http://schemas.microsoft.com/office/powerpoint/2010/main" val="25220510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The differential for neonatal severe thrombocytopenia typically boils down to alloimmune NAIT vs </a:t>
            </a:r>
            <a:r>
              <a:rPr lang="en-US" sz="1200" b="0" i="0" u="none" strike="noStrike" kern="1200" dirty="0" err="1">
                <a:solidFill>
                  <a:schemeClr val="tx1"/>
                </a:solidFill>
                <a:effectLst/>
                <a:latin typeface="+mn-lt"/>
                <a:ea typeface="+mn-ea"/>
                <a:cs typeface="+mn-cs"/>
              </a:rPr>
              <a:t>autoimmue</a:t>
            </a:r>
            <a:r>
              <a:rPr lang="en-US" sz="1200" b="0" i="0" u="none" strike="noStrike" kern="1200" dirty="0">
                <a:solidFill>
                  <a:schemeClr val="tx1"/>
                </a:solidFill>
                <a:effectLst/>
                <a:latin typeface="+mn-lt"/>
                <a:ea typeface="+mn-ea"/>
                <a:cs typeface="+mn-cs"/>
              </a:rPr>
              <a:t> ITP</a:t>
            </a:r>
          </a:p>
          <a:p>
            <a:endParaRPr lang="en-US" sz="1200" b="0" i="0" u="none" strike="noStrike" kern="1200" dirty="0">
              <a:solidFill>
                <a:schemeClr val="tx1"/>
              </a:solidFill>
              <a:effectLst/>
              <a:latin typeface="+mn-lt"/>
              <a:ea typeface="+mn-ea"/>
              <a:cs typeface="+mn-cs"/>
            </a:endParaRPr>
          </a:p>
          <a:p>
            <a:r>
              <a:rPr lang="en-US" dirty="0"/>
              <a:t>NAIT is alloimmune: the mother makes antibody against a paternal antigen the baby inherited (usually HPA-1a) - her own platelets are normal. Maternal ITP is autoimmune: she makes antibody against her own platelets, and some of it crosses the placenta. So the mother is thrombocytopenic in ITP; but does not have to be the time of the birth to make the diagnosis, it could have just been sometime in her history with the ab still circulating now.</a:t>
            </a:r>
          </a:p>
          <a:p>
            <a:endParaRPr lang="en-US" dirty="0"/>
          </a:p>
          <a:p>
            <a:r>
              <a:rPr lang="en-US" dirty="0"/>
              <a:t>Severity and risk diverge sharply. NAIT drops lower, drops faster, and carries a real risk of intracranial hemorrhage - a meaningful fraction occur in utero. Maternal ITP is usually milder for the baby, and intrauterine hemorrhage is essentially not seen. That difference is why NAIT gets a higher transfusion threshold, and ITP is more liberal.</a:t>
            </a:r>
          </a:p>
          <a:p>
            <a:endParaRPr lang="en-US" dirty="0"/>
          </a:p>
          <a:p>
            <a:r>
              <a:rPr lang="en-US" dirty="0"/>
              <a:t>Treatment follows the mechanism. In NAIT the baby needs to be given platelets the antibody cannot attack: maternal antigen-negative platelets are ideal, otherwise transfuse random-donor platelets and give IVIG to soak up the circulating antibody- do not withhold platelets waiting for maternal units which is often not logically feasible to collect post-partum. </a:t>
            </a:r>
          </a:p>
          <a:p>
            <a:endParaRPr lang="en-US" dirty="0"/>
          </a:p>
          <a:p>
            <a:r>
              <a:rPr lang="en-US" dirty="0"/>
              <a:t>In ITP, transfused platelets are destroyed too, so IVIG is the mainstay if you have to treat for a low number, and transfusion is reserved only for bleeding.</a:t>
            </a:r>
          </a:p>
          <a:p>
            <a:endParaRPr lang="en-US" dirty="0"/>
          </a:p>
          <a:p>
            <a:r>
              <a:rPr lang="en-US" dirty="0"/>
              <a:t>Recurrence differs too, and parents ask: NAIT recurs and typically worsens in subsequent pregnancies, so future pregnancies need maternal IVIG and MFM co-management. ITP severity in the newborn does not track with the mother's count and does not reliably worsen with the number of pregnancies.</a:t>
            </a:r>
          </a:p>
          <a:p>
            <a:endParaRPr lang="en-US" dirty="0"/>
          </a:p>
          <a:p>
            <a:r>
              <a:rPr lang="en-US" dirty="0"/>
              <a:t>Timeline to recovery for the baby: both improve in the baby as maternal antibody clears - NAIT over a few weeks, ITP often resolved by 2 to 3 months. Either way, a discharge CBC is not the last one and the baby needs outpatient follow up.</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Now lets contrast this case with a similar one, but in a different age group- same isolated thrombocytopenia, entirely different setting and course.</a:t>
            </a:r>
          </a:p>
          <a:p>
            <a:endParaRPr lang="en-US" dirty="0"/>
          </a:p>
          <a:p>
            <a:endParaRPr lang="en-US" dirty="0"/>
          </a:p>
          <a:p>
            <a:r>
              <a:rPr lang="en-US" dirty="0"/>
              <a:t>CLICK</a:t>
            </a:r>
          </a:p>
        </p:txBody>
      </p:sp>
      <p:sp>
        <p:nvSpPr>
          <p:cNvPr id="4" name="Slide Number Placeholder 3"/>
          <p:cNvSpPr>
            <a:spLocks noGrp="1"/>
          </p:cNvSpPr>
          <p:nvPr>
            <p:ph type="sldNum" sz="quarter" idx="10"/>
          </p:nvPr>
        </p:nvSpPr>
        <p:spPr/>
        <p:txBody>
          <a:bodyPr/>
          <a:lstStyle/>
          <a:p>
            <a:fld id="{612D4008-21DB-ED43-A8E6-70954060CE96}" type="slidenum">
              <a:rPr lang="en-US" smtClean="0"/>
              <a:t>22</a:t>
            </a:fld>
            <a:endParaRPr lang="en-US"/>
          </a:p>
        </p:txBody>
      </p:sp>
    </p:spTree>
    <p:extLst>
      <p:ext uri="{BB962C8B-B14F-4D97-AF65-F5344CB8AC3E}">
        <p14:creationId xmlns:p14="http://schemas.microsoft.com/office/powerpoint/2010/main" val="40665779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A 4-year-old recovering from a minor respiratory infection and abruptly develops petechiae and bruises on the trunk and extremities </a:t>
            </a:r>
          </a:p>
          <a:p>
            <a:r>
              <a:rPr lang="en-US" dirty="0"/>
              <a:t>He presents two days later after a transient nosebleed. Past medical and family history are unremarkable, which argues against an inherited </a:t>
            </a:r>
          </a:p>
          <a:p>
            <a:r>
              <a:rPr lang="en-US" dirty="0"/>
              <a:t> disorder </a:t>
            </a:r>
          </a:p>
          <a:p>
            <a:endParaRPr lang="en-US" dirty="0"/>
          </a:p>
          <a:p>
            <a:r>
              <a:rPr lang="en-US" dirty="0"/>
              <a:t>The exam is normal apart from scattered crops of petechiae and multiple bruises - specifically no lymphadenopathy and no hepatosplenomegaly. There is no active bleeding during the exam and no oral purpura.</a:t>
            </a:r>
          </a:p>
          <a:p>
            <a:endParaRPr lang="en-US" dirty="0"/>
          </a:p>
          <a:p>
            <a:r>
              <a:rPr lang="en-US" dirty="0"/>
              <a:t>The CBC is normal other than an isolated low platelet count of 6,000. One cell line down, two normal – that argues against leukemia or bone marrow failure.</a:t>
            </a:r>
          </a:p>
          <a:p>
            <a:r>
              <a:rPr lang="en-US" dirty="0"/>
              <a:t>Urinalysis shows only 2 RBCs, so no significant occult bleeding despite the very low count.</a:t>
            </a:r>
          </a:p>
          <a:p>
            <a:endParaRPr lang="en-US" dirty="0"/>
          </a:p>
          <a:p>
            <a:r>
              <a:rPr lang="en-US" dirty="0"/>
              <a:t>Hematology reviews the smear through </a:t>
            </a:r>
            <a:r>
              <a:rPr lang="en-US" dirty="0" err="1"/>
              <a:t>Cellavision</a:t>
            </a:r>
            <a:r>
              <a:rPr lang="en-US" dirty="0"/>
              <a:t>: few platelets, otherwise unremarkable - no blasts, no schistocytes, no clumping to suggest </a:t>
            </a:r>
            <a:r>
              <a:rPr lang="en-US" dirty="0" err="1"/>
              <a:t>pseudothrombocytopenia</a:t>
            </a:r>
            <a:r>
              <a:rPr lang="en-US" dirty="0"/>
              <a:t>. </a:t>
            </a:r>
          </a:p>
          <a:p>
            <a:endParaRPr lang="en-US" dirty="0"/>
          </a:p>
          <a:p>
            <a:r>
              <a:rPr lang="en-US" dirty="0"/>
              <a:t>Put together, autoimmune thrombocytopenia  is suspected</a:t>
            </a:r>
          </a:p>
        </p:txBody>
      </p:sp>
      <p:sp>
        <p:nvSpPr>
          <p:cNvPr id="4" name="Slide Number Placeholder 3"/>
          <p:cNvSpPr>
            <a:spLocks noGrp="1"/>
          </p:cNvSpPr>
          <p:nvPr>
            <p:ph type="sldNum" sz="quarter" idx="10"/>
          </p:nvPr>
        </p:nvSpPr>
        <p:spPr/>
        <p:txBody>
          <a:bodyPr/>
          <a:lstStyle/>
          <a:p>
            <a:fld id="{612D4008-21DB-ED43-A8E6-70954060CE96}" type="slidenum">
              <a:rPr lang="en-US" smtClean="0"/>
              <a:t>23</a:t>
            </a:fld>
            <a:endParaRPr lang="en-US"/>
          </a:p>
        </p:txBody>
      </p:sp>
    </p:spTree>
    <p:extLst>
      <p:ext uri="{BB962C8B-B14F-4D97-AF65-F5344CB8AC3E}">
        <p14:creationId xmlns:p14="http://schemas.microsoft.com/office/powerpoint/2010/main" val="34062496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ITP is the most common cause of isolated severe thrombocytopenia in otherwise well school-aged children. </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condition occurs at a slightly greater frequency than acute leukemia (approximately 5 in 100,000 children annually) and manifests as a sudden onset of petechiae and bruising (as well as some mucosal hemorrhage in about 30% of patients).</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At least 50% of cases follow a nonspecific viral infection in otherwise well children.</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Mechanistically, ITP is caused by an antiplatelet antibody that binds to the platelet surface and enhances its destruction by Fc receptor-mediated phagocytosis in the spleen and liver. So they are making platelets, but destroying them quickly.</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Some cases occur a few weeks after a live virus vaccination. It has been estimated that 1 in 25,000 children receiving measles-mumps-rubella vaccine develops ITP. However that is NOT an absolute contraindication for future MMR doses. And actually the risk of ITP from actual infection with MMR is much higher than with the vaccine (8 in 25,000)</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dirty="0"/>
              <a:t>A question parents will sometimes ask: Giving the MMR vaccine to children who already had ITP — whether it was their first MMR shot or a repeat dose after a prior episode of ITP — does not cause their low platelet count to come back.</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12D4008-21DB-ED43-A8E6-70954060CE96}" type="slidenum">
              <a:rPr lang="en-US" smtClean="0"/>
              <a:t>24</a:t>
            </a:fld>
            <a:endParaRPr lang="en-US"/>
          </a:p>
        </p:txBody>
      </p:sp>
    </p:spTree>
    <p:extLst>
      <p:ext uri="{BB962C8B-B14F-4D97-AF65-F5344CB8AC3E}">
        <p14:creationId xmlns:p14="http://schemas.microsoft.com/office/powerpoint/2010/main" val="12979106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So how to make this diagnosis.</a:t>
            </a:r>
          </a:p>
          <a:p>
            <a:r>
              <a:rPr lang="en-US" sz="1200" kern="1200" dirty="0">
                <a:solidFill>
                  <a:schemeClr val="tx1"/>
                </a:solidFill>
                <a:effectLst/>
                <a:latin typeface="+mn-lt"/>
                <a:ea typeface="+mn-ea"/>
                <a:cs typeface="+mn-cs"/>
              </a:rPr>
              <a:t>The laboratory findings in ITP are those of isolated thrombocytopenia. The platelet count usually is less than 20 and sometimes is below 5.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hemoglobin should be normal. The total and differential WBC counts should also be normal. Borderline or atypical cases should prompt consideration of marrow failure and referral to a hematologist for performance of a bone marrow aspirate.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peripheral blood smear in children who have ITP is unremarkable except for a paucity of platelets. Platelets that are present are large (MPV of 10 to 15 </a:t>
            </a:r>
            <a:r>
              <a:rPr lang="en-US" sz="1200" kern="1200" dirty="0" err="1">
                <a:solidFill>
                  <a:schemeClr val="tx1"/>
                </a:solidFill>
                <a:effectLst/>
                <a:latin typeface="+mn-lt"/>
                <a:ea typeface="+mn-ea"/>
                <a:cs typeface="+mn-cs"/>
              </a:rPr>
              <a:t>fL</a:t>
            </a:r>
            <a:r>
              <a:rPr lang="en-US" sz="1200" kern="1200" dirty="0">
                <a:solidFill>
                  <a:schemeClr val="tx1"/>
                </a:solidFill>
                <a:effectLst/>
                <a:latin typeface="+mn-lt"/>
                <a:ea typeface="+mn-ea"/>
                <a:cs typeface="+mn-cs"/>
              </a:rPr>
              <a:t> or at least half the diameter of an red cell on the blood film).</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Additional laboratory tests usually are not warranted. Results of the PT, PTT, and other blood coagulation tests invariably are normal. Antiplatelet antibody testing in the laboratory is unnecessary because the test results lack appropriate diagnostic validity. ITP basically is a diagnosis of exclusion.</a:t>
            </a:r>
          </a:p>
          <a:p>
            <a:endParaRPr lang="en-US" dirty="0"/>
          </a:p>
          <a:p>
            <a:r>
              <a:rPr lang="en-US" dirty="0"/>
              <a:t>A practical point for the office: when you find a platelet count this low, call Hematology before you send the child anywhere. We will help decide where the child actually needs to be seen.</a:t>
            </a:r>
          </a:p>
          <a:p>
            <a:endParaRPr lang="en-US" dirty="0"/>
          </a:p>
          <a:p>
            <a:r>
              <a:rPr lang="en-US" dirty="0"/>
              <a:t>Most well-appearing children with isolated thrombocytopenia and no active bleeding do not need an emergency department at all - they can often be seen the same day or next morning in clinic, which avoids hours of waiting, a repeat workup, and an unnecessary transfer.</a:t>
            </a:r>
          </a:p>
          <a:p>
            <a:endParaRPr lang="en-US" dirty="0"/>
          </a:p>
          <a:p>
            <a:r>
              <a:rPr lang="en-US" dirty="0"/>
              <a:t>The ED is the right destination for the child with active mucosal bleeding, head injury or neurologic symptoms, or one who looks unwell - and still a call ahead lets us make sure the right team and labs are ready when they arrive.</a:t>
            </a:r>
          </a:p>
        </p:txBody>
      </p:sp>
      <p:sp>
        <p:nvSpPr>
          <p:cNvPr id="4" name="Slide Number Placeholder 3"/>
          <p:cNvSpPr>
            <a:spLocks noGrp="1"/>
          </p:cNvSpPr>
          <p:nvPr>
            <p:ph type="sldNum" sz="quarter" idx="10"/>
          </p:nvPr>
        </p:nvSpPr>
        <p:spPr/>
        <p:txBody>
          <a:bodyPr/>
          <a:lstStyle/>
          <a:p>
            <a:fld id="{612D4008-21DB-ED43-A8E6-70954060CE96}" type="slidenum">
              <a:rPr lang="en-US" smtClean="0"/>
              <a:t>25</a:t>
            </a:fld>
            <a:endParaRPr lang="en-US"/>
          </a:p>
        </p:txBody>
      </p:sp>
    </p:spTree>
    <p:extLst>
      <p:ext uri="{BB962C8B-B14F-4D97-AF65-F5344CB8AC3E}">
        <p14:creationId xmlns:p14="http://schemas.microsoft.com/office/powerpoint/2010/main" val="35064819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Some 75% of children who have ITP have the so- called “acute” form of the disease, which, by definition, resolves spontaneously within 6-12 months following presentation (and often much sooner). The bleeding symptoms apparent at diagnosis usually lessens within 1 to 2 weeks, followed simultaneously or shortly thereafter by a rising platelet count.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Of note there are large differences between pediatric and adult ITP, including the type of bleeding events (less intracranial bleeding risk in kids) and higher likelihood of spontaneous remission in children. Despite the fact that children also tend to present with lower platelet counts.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The platelets in ITP, are large, metabolically active, newly produced and “sticky.” Therefore, they function well, even when their numbers are markedly reduced.</a:t>
            </a:r>
            <a:r>
              <a:rPr lang="en-US" dirty="0">
                <a:effectLst/>
              </a:rPr>
              <a:t>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Therefore, what you’ll notice is that first-line treatment is NO treatment – only treat if they are bleeding or if there are oral purpura. You do not need to treat for skin findings.</a:t>
            </a:r>
          </a:p>
          <a:p>
            <a:endParaRPr lang="en-US" sz="1200" kern="1200" dirty="0">
              <a:solidFill>
                <a:schemeClr val="tx1"/>
              </a:solidFill>
              <a:effectLst/>
              <a:latin typeface="+mn-lt"/>
              <a:ea typeface="+mn-ea"/>
              <a:cs typeface="+mn-cs"/>
            </a:endParaRPr>
          </a:p>
          <a:p>
            <a:pPr marL="171450" indent="-171450">
              <a:buFontTx/>
              <a:buChar char="-"/>
            </a:pPr>
            <a:r>
              <a:rPr lang="en-US" sz="1200" kern="1200" dirty="0">
                <a:solidFill>
                  <a:schemeClr val="tx1"/>
                </a:solidFill>
                <a:effectLst/>
                <a:latin typeface="+mn-lt"/>
                <a:ea typeface="+mn-ea"/>
                <a:cs typeface="+mn-cs"/>
              </a:rPr>
              <a:t>Management includes avoidance of NSAIDS; avoidance of contact sports; limitation of the child’s activities (if possible); and most especially, reassurance of the parents regarding the child’s recovery and the rarity of serious or life-threatening hemorrhage. </a:t>
            </a:r>
          </a:p>
          <a:p>
            <a:pPr marL="171450" indent="-171450">
              <a:buFontTx/>
              <a:buChar char="-"/>
            </a:pPr>
            <a:endParaRPr lang="en-US" sz="1200" kern="1200" dirty="0">
              <a:solidFill>
                <a:schemeClr val="tx1"/>
              </a:solidFill>
              <a:effectLst/>
              <a:latin typeface="+mn-lt"/>
              <a:ea typeface="+mn-ea"/>
              <a:cs typeface="+mn-cs"/>
            </a:endParaRPr>
          </a:p>
          <a:p>
            <a:pPr marL="171450" indent="-171450">
              <a:buFontTx/>
              <a:buChar char="-"/>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What about when you DO need to treat?</a:t>
            </a:r>
            <a:endParaRPr lang="en-US" dirty="0"/>
          </a:p>
        </p:txBody>
      </p:sp>
      <p:sp>
        <p:nvSpPr>
          <p:cNvPr id="4" name="Slide Number Placeholder 3"/>
          <p:cNvSpPr>
            <a:spLocks noGrp="1"/>
          </p:cNvSpPr>
          <p:nvPr>
            <p:ph type="sldNum" sz="quarter" idx="10"/>
          </p:nvPr>
        </p:nvSpPr>
        <p:spPr/>
        <p:txBody>
          <a:bodyPr/>
          <a:lstStyle/>
          <a:p>
            <a:fld id="{612D4008-21DB-ED43-A8E6-70954060CE96}" type="slidenum">
              <a:rPr lang="en-US" smtClean="0"/>
              <a:t>26</a:t>
            </a:fld>
            <a:endParaRPr lang="en-US"/>
          </a:p>
        </p:txBody>
      </p:sp>
    </p:spTree>
    <p:extLst>
      <p:ext uri="{BB962C8B-B14F-4D97-AF65-F5344CB8AC3E}">
        <p14:creationId xmlns:p14="http://schemas.microsoft.com/office/powerpoint/2010/main" val="20235103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must treat, then remember that no treatment alters the natural history of acute ITP - it  does not prevent progression to chronic disease nor does it speed up clearance of the antiplatelet antibody. Treatment only raises the count temporarily by blocking destruction of antibody-coated platelets.</a:t>
            </a:r>
          </a:p>
          <a:p>
            <a:endParaRPr lang="en-US" dirty="0"/>
          </a:p>
          <a:p>
            <a:r>
              <a:rPr lang="en-US" dirty="0"/>
              <a:t>So treat the bleeding, not the number. Indications are clinically significant mucosal bleeding, an upcoming procedure or surgery, or trauma - especially head injury.</a:t>
            </a:r>
          </a:p>
          <a:p>
            <a:endParaRPr lang="en-US" dirty="0"/>
          </a:p>
          <a:p>
            <a:r>
              <a:rPr lang="en-US" dirty="0"/>
              <a:t>First line is a single dose of IVIG or a short course of corticosteroids</a:t>
            </a:r>
          </a:p>
          <a:p>
            <a:endParaRPr lang="en-US" dirty="0"/>
          </a:p>
          <a:p>
            <a:r>
              <a:rPr lang="en-US" dirty="0"/>
              <a:t>Of those two, IVIG works faster (response in 1 to 3 days), whereas a  4 day course of prednisone take up to 2 weeks for a response, and other agents like the newer TPO agonists take weeks - that matters when you need a count before a procedure.</a:t>
            </a:r>
          </a:p>
          <a:p>
            <a:endParaRPr lang="en-US" dirty="0"/>
          </a:p>
          <a:p>
            <a:r>
              <a:rPr lang="en-US" dirty="0"/>
              <a:t>Second line agents are typically introduced after IVIG or steroids fail and the ITP becomes chronic, and Splenectomy is reserved for truly refractory cases</a:t>
            </a:r>
          </a:p>
          <a:p>
            <a:endParaRPr lang="en-US" dirty="0"/>
          </a:p>
          <a:p>
            <a:r>
              <a:rPr lang="en-US" dirty="0"/>
              <a:t>For emergent life threatening bleeding, stack therapies: platelet transfusion plus IV corticosteroid plus IVIG, with emergent splenectomy if bleeding continues. It hardly ever comes to that in kids, though.</a:t>
            </a:r>
          </a:p>
          <a:p>
            <a:endParaRPr lang="en-US" dirty="0"/>
          </a:p>
          <a:p>
            <a:r>
              <a:rPr lang="en-US" dirty="0"/>
              <a:t>Now lets skip over to some other platelet problems you could encounter – </a:t>
            </a:r>
          </a:p>
          <a:p>
            <a:r>
              <a:rPr lang="en-US" dirty="0"/>
              <a:t>CLICK</a:t>
            </a:r>
          </a:p>
        </p:txBody>
      </p:sp>
      <p:sp>
        <p:nvSpPr>
          <p:cNvPr id="4" name="Slide Number Placeholder 3"/>
          <p:cNvSpPr>
            <a:spLocks noGrp="1"/>
          </p:cNvSpPr>
          <p:nvPr>
            <p:ph type="sldNum" sz="quarter" idx="10"/>
          </p:nvPr>
        </p:nvSpPr>
        <p:spPr/>
        <p:txBody>
          <a:bodyPr/>
          <a:lstStyle/>
          <a:p>
            <a:fld id="{612D4008-21DB-ED43-A8E6-70954060CE96}" type="slidenum">
              <a:rPr lang="en-US" smtClean="0"/>
              <a:t>27</a:t>
            </a:fld>
            <a:endParaRPr lang="en-US"/>
          </a:p>
        </p:txBody>
      </p:sp>
    </p:spTree>
    <p:extLst>
      <p:ext uri="{BB962C8B-B14F-4D97-AF65-F5344CB8AC3E}">
        <p14:creationId xmlns:p14="http://schemas.microsoft.com/office/powerpoint/2010/main" val="38190461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-Maybe there’s a family history of platelet function disorder or maybe the patient’s bleeding symptoms have been present for a very long time, or their platelet count is not getting better on repeat checks. These are additional reasons to refer to hematology.</a:t>
            </a:r>
          </a:p>
          <a:p>
            <a:r>
              <a:rPr lang="en-US" dirty="0"/>
              <a:t>-One reason to refer in those scenarios is because evaluating for inherited platelet disorders can get tricky</a:t>
            </a:r>
          </a:p>
          <a:p>
            <a:r>
              <a:rPr lang="en-US" dirty="0"/>
              <a:t>-In the grand scheme of bleeding disorders, platelet defects are maybe up there with von Willebrand disease as some of the most common</a:t>
            </a:r>
          </a:p>
          <a:p>
            <a:r>
              <a:rPr lang="en-US" dirty="0"/>
              <a:t>-Inherited Platelet defects affect 3/1000 people in the US, and are much more common than congenital factor deficiencies aka the </a:t>
            </a:r>
            <a:r>
              <a:rPr lang="en-US" dirty="0" err="1"/>
              <a:t>hemophilias</a:t>
            </a:r>
            <a:r>
              <a:rPr lang="en-US" dirty="0"/>
              <a:t>, but we just hear about them much less</a:t>
            </a:r>
          </a:p>
          <a:p>
            <a:r>
              <a:rPr lang="en-US" dirty="0"/>
              <a:t>-And that’s probably because the severity of platelet disorders are mostly mild chronic thrombocytopenias or functional defects, although some forms can be severe with hemophilia-like bleeding.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-But if most of them are mild-to-moderate and the bleeding risk if low, you may ask: why is it important that we identify them?</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CLICK</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2D4008-21DB-ED43-A8E6-70954060CE9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918834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-Well ignoring the bleeding risk for a second, due to the nature of the mutations that cause platelet disorders, they typically run as part and parcel of other syndromes that involve major organ systems, or are associated with cancer predispositions, or bone marrow failure syndromes. </a:t>
            </a:r>
          </a:p>
          <a:p>
            <a:endParaRPr lang="en-US" dirty="0"/>
          </a:p>
          <a:p>
            <a:r>
              <a:rPr lang="en-US" dirty="0"/>
              <a:t>CLICK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2D4008-21DB-ED43-A8E6-70954060CE9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86770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-We are not </a:t>
            </a:r>
            <a:r>
              <a:rPr lang="en-US" dirty="0" err="1"/>
              <a:t>gonna</a:t>
            </a:r>
            <a:r>
              <a:rPr lang="en-US" dirty="0"/>
              <a:t> talk about every single one today, </a:t>
            </a:r>
            <a:r>
              <a:rPr lang="en-US" sz="1800" dirty="0">
                <a:effectLst/>
                <a:latin typeface="Calibri" panose="020F0502020204030204" pitchFamily="34" charset="0"/>
                <a:ea typeface="Calibri" panose="020F0502020204030204" pitchFamily="34" charset="0"/>
                <a:cs typeface="Times New Roman" panose="02020603050405020304" pitchFamily="18" charset="0"/>
              </a:rPr>
              <a:t>but I do want to highlight something important:</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cs typeface="Times New Roman" panose="02020603050405020304" pitchFamily="18" charset="0"/>
              </a:rPr>
              <a:t>-The firs </a:t>
            </a:r>
            <a:r>
              <a:rPr lang="en-US" sz="1800" dirty="0" err="1">
                <a:effectLst/>
                <a:latin typeface="Calibri" panose="020F0502020204030204" pitchFamily="34" charset="0"/>
                <a:cs typeface="Times New Roman" panose="02020603050405020304" pitchFamily="18" charset="0"/>
              </a:rPr>
              <a:t>tthing</a:t>
            </a:r>
            <a:r>
              <a:rPr lang="en-US" sz="1800" dirty="0">
                <a:effectLst/>
                <a:latin typeface="Calibri" panose="020F0502020204030204" pitchFamily="34" charset="0"/>
                <a:cs typeface="Times New Roman" panose="02020603050405020304" pitchFamily="18" charset="0"/>
              </a:rPr>
              <a:t>, is that what you are seeing on this slide is a list of platelet disorder in red that are a part of larger syndromes that require management on a more systemic level. In folks with these diseases, the platelet issue is typically not the thing they present to medical attention for; these are cancer dispositions or syndrome associated with immune disorders or anatomic defects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indent="-285750">
              <a:spcBef>
                <a:spcPts val="0"/>
              </a:spcBef>
              <a:spcAft>
                <a:spcPts val="0"/>
              </a:spcAft>
              <a:buFontTx/>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You’ll also notice that platelet disorders are often classified as either Qualitative and Quantitative, and also classified by  the size of the platelet (small, normal, or big platelets). But there is a TON of disorders where the defect is in both function and number</a:t>
            </a:r>
          </a:p>
          <a:p>
            <a:pPr marL="285750" marR="0" indent="-285750">
              <a:spcBef>
                <a:spcPts val="0"/>
              </a:spcBef>
              <a:spcAft>
                <a:spcPts val="0"/>
              </a:spcAft>
              <a:buFontTx/>
              <a:buChar cha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indent="-285750">
              <a:spcBef>
                <a:spcPts val="0"/>
              </a:spcBef>
              <a:spcAft>
                <a:spcPts val="0"/>
              </a:spcAft>
              <a:buFontTx/>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CLICK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2D4008-21DB-ED43-A8E6-70954060CE9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44736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 don’t expect anyone outside of a hemophilia center or a hematology department to try to diagnose one of these things. But I did just want to run down some of the screening tools available to measure platelet function, because they may pop up in your patients charts or </a:t>
            </a:r>
            <a:r>
              <a:rPr lang="en-US" dirty="0" err="1"/>
              <a:t>labwork</a:t>
            </a:r>
            <a:r>
              <a:rPr lang="en-US" dirty="0"/>
              <a:t>.</a:t>
            </a:r>
          </a:p>
          <a:p>
            <a:r>
              <a:rPr lang="en-US" dirty="0"/>
              <a:t>Most of these tools are indirect and some are more precise.</a:t>
            </a:r>
          </a:p>
          <a:p>
            <a:r>
              <a:rPr lang="en-US" dirty="0"/>
              <a:t>The two worth knowing are the PFA-100 and platelet aggregometry. Those are the next slides.</a:t>
            </a:r>
          </a:p>
          <a:p>
            <a:r>
              <a:rPr lang="en-US" dirty="0"/>
              <a:t>Everything else here —</a:t>
            </a:r>
            <a:r>
              <a:rPr lang="en-US" dirty="0" err="1"/>
              <a:t>thromboelastography</a:t>
            </a:r>
            <a:r>
              <a:rPr lang="en-US" dirty="0"/>
              <a:t>, flow cytometry, immunoassays — are specialized send-out testing a hematologist orders. You do not need to choose among them in clinic.</a:t>
            </a:r>
          </a:p>
        </p:txBody>
      </p:sp>
      <p:sp>
        <p:nvSpPr>
          <p:cNvPr id="4" name="Slide Number Placeholder 3"/>
          <p:cNvSpPr>
            <a:spLocks noGrp="1"/>
          </p:cNvSpPr>
          <p:nvPr>
            <p:ph type="sldNum" sz="quarter" idx="10"/>
          </p:nvPr>
        </p:nvSpPr>
        <p:spPr/>
        <p:txBody>
          <a:bodyPr/>
          <a:lstStyle/>
          <a:p>
            <a:fld id="{D0B90219-9A26-FA4E-B594-55A3A45597B5}" type="slidenum">
              <a:rPr lang="en-US" smtClean="0"/>
              <a:t>31</a:t>
            </a:fld>
            <a:endParaRPr lang="en-US"/>
          </a:p>
        </p:txBody>
      </p:sp>
    </p:spTree>
    <p:extLst>
      <p:ext uri="{BB962C8B-B14F-4D97-AF65-F5344CB8AC3E}">
        <p14:creationId xmlns:p14="http://schemas.microsoft.com/office/powerpoint/2010/main" val="135626900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PFA-100 is how we get a closure time. It’s a really rough way of measuring platelet function.</a:t>
            </a:r>
          </a:p>
          <a:p>
            <a:r>
              <a:rPr lang="en-US" dirty="0"/>
              <a:t>Citrated whole blood is pulled through a small hole in a membrane coated with collagen plus either epinephrine or ADP to stimulate platelet activity. </a:t>
            </a:r>
          </a:p>
          <a:p>
            <a:r>
              <a:rPr lang="en-US" dirty="0"/>
              <a:t>Platelets stick, plug the hole, and the time that takes for the hole to close is the closure time.</a:t>
            </a:r>
          </a:p>
          <a:p>
            <a:r>
              <a:rPr lang="en-US" dirty="0"/>
              <a:t>It runs at high shear, so it roughly mimics what happens in a small vessel.</a:t>
            </a:r>
          </a:p>
          <a:p>
            <a:r>
              <a:rPr lang="en-US" dirty="0"/>
              <a:t>A long closure time means the platelet plug is slow to form — either a platelet problem or missing von Willebrand factor.</a:t>
            </a:r>
          </a:p>
          <a:p>
            <a:r>
              <a:rPr lang="en-US" dirty="0"/>
              <a:t>A short closure time means pretty much nothing.</a:t>
            </a:r>
          </a:p>
          <a:p>
            <a:r>
              <a:rPr lang="en-US" dirty="0"/>
              <a:t>It is fast and easy, which is what makes it attractive as a screen. If its really really abnormal then there’s probably something going on with the patient. If its only slightly abnormal, then its very hard to interpret.</a:t>
            </a:r>
          </a:p>
          <a:p>
            <a:r>
              <a:rPr lang="en-US" dirty="0"/>
              <a:t>There are also some major caveats when sending this testing</a:t>
            </a:r>
          </a:p>
          <a:p>
            <a:endParaRPr lang="en-US" dirty="0"/>
          </a:p>
          <a:p>
            <a:r>
              <a:rPr lang="en-US" dirty="0"/>
              <a:t>CLICK</a:t>
            </a:r>
          </a:p>
        </p:txBody>
      </p:sp>
      <p:sp>
        <p:nvSpPr>
          <p:cNvPr id="4" name="Slide Number Placeholder 3"/>
          <p:cNvSpPr>
            <a:spLocks noGrp="1"/>
          </p:cNvSpPr>
          <p:nvPr>
            <p:ph type="sldNum" sz="quarter" idx="10"/>
          </p:nvPr>
        </p:nvSpPr>
        <p:spPr/>
        <p:txBody>
          <a:bodyPr/>
          <a:lstStyle/>
          <a:p>
            <a:fld id="{D0B90219-9A26-FA4E-B594-55A3A45597B5}" type="slidenum">
              <a:rPr lang="en-US" smtClean="0"/>
              <a:t>32</a:t>
            </a:fld>
            <a:endParaRPr lang="en-US"/>
          </a:p>
        </p:txBody>
      </p:sp>
    </p:spTree>
    <p:extLst>
      <p:ext uri="{BB962C8B-B14F-4D97-AF65-F5344CB8AC3E}">
        <p14:creationId xmlns:p14="http://schemas.microsoft.com/office/powerpoint/2010/main" val="305420537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one thing, the closure time is not a pure platelet test. Von Willebrand factor level, platelet count, hematocrit, and NSAIDs, antihistamines, </a:t>
            </a:r>
            <a:r>
              <a:rPr lang="en-US" dirty="0" err="1"/>
              <a:t>andothers</a:t>
            </a:r>
            <a:r>
              <a:rPr lang="en-US" dirty="0"/>
              <a:t> will affect the results.</a:t>
            </a:r>
          </a:p>
          <a:p>
            <a:r>
              <a:rPr lang="en-US" dirty="0"/>
              <a:t>So send a CBC with every PFA. Anemia or thrombocytopenia will prolong it on their own.</a:t>
            </a:r>
          </a:p>
          <a:p>
            <a:r>
              <a:rPr lang="en-US" dirty="0"/>
              <a:t>An abnormal result is not diagnostic of anything. It tells you to advance to the next tier of testing.</a:t>
            </a:r>
          </a:p>
          <a:p>
            <a:r>
              <a:rPr lang="en-US" dirty="0"/>
              <a:t>But a normal result does not clear anyone. Mild von Willebrand disease and mild platelet function disorders slip through</a:t>
            </a:r>
          </a:p>
          <a:p>
            <a:endParaRPr lang="en-US" dirty="0"/>
          </a:p>
          <a:p>
            <a:r>
              <a:rPr lang="en-US" dirty="0"/>
              <a:t>Bottom line: use it alongside other tests, and let the bleeding history drive the workup.</a:t>
            </a:r>
          </a:p>
          <a:p>
            <a:endParaRPr lang="en-US" dirty="0"/>
          </a:p>
        </p:txBody>
      </p:sp>
      <p:sp>
        <p:nvSpPr>
          <p:cNvPr id="4" name="Slide Number Placeholder 3"/>
          <p:cNvSpPr>
            <a:spLocks noGrp="1"/>
          </p:cNvSpPr>
          <p:nvPr>
            <p:ph type="sldNum" sz="quarter" idx="10"/>
          </p:nvPr>
        </p:nvSpPr>
        <p:spPr/>
        <p:txBody>
          <a:bodyPr/>
          <a:lstStyle/>
          <a:p>
            <a:fld id="{D0B90219-9A26-FA4E-B594-55A3A45597B5}" type="slidenum">
              <a:rPr lang="en-US" smtClean="0"/>
              <a:t>33</a:t>
            </a:fld>
            <a:endParaRPr lang="en-US"/>
          </a:p>
        </p:txBody>
      </p:sp>
    </p:spTree>
    <p:extLst>
      <p:ext uri="{BB962C8B-B14F-4D97-AF65-F5344CB8AC3E}">
        <p14:creationId xmlns:p14="http://schemas.microsoft.com/office/powerpoint/2010/main" val="176709068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Aggregometry is the next tier of platelet function testing after the PFA. Ours are sent out to </a:t>
            </a:r>
            <a:r>
              <a:rPr lang="en-US" dirty="0" err="1"/>
              <a:t>Vitalant</a:t>
            </a:r>
            <a:r>
              <a:rPr lang="en-US" dirty="0"/>
              <a:t> labs.</a:t>
            </a:r>
          </a:p>
          <a:p>
            <a:r>
              <a:rPr lang="en-US" dirty="0"/>
              <a:t>Platelet-rich plasma is mixed with a panel of agonists, to stimulate platelet activation and forming a plug — and the response is recorded.</a:t>
            </a:r>
          </a:p>
          <a:p>
            <a:r>
              <a:rPr lang="en-US" dirty="0"/>
              <a:t>As platelets clump, a bean of light is shot through the solution. Non-activated platelet form a cloudy solution. As they </a:t>
            </a:r>
            <a:r>
              <a:rPr lang="en-US" dirty="0" err="1"/>
              <a:t>aggregatate</a:t>
            </a:r>
            <a:r>
              <a:rPr lang="en-US" dirty="0"/>
              <a:t>, they clump together and more light passes through. </a:t>
            </a:r>
          </a:p>
          <a:p>
            <a:r>
              <a:rPr lang="en-US" dirty="0"/>
              <a:t>Different platelet disorders give different patterns of aggregation— though some abnormal patterns are simply non-specific.</a:t>
            </a:r>
          </a:p>
          <a:p>
            <a:endParaRPr lang="en-US" dirty="0"/>
          </a:p>
          <a:p>
            <a:r>
              <a:rPr lang="en-US" dirty="0"/>
              <a:t>CLICK</a:t>
            </a:r>
          </a:p>
          <a:p>
            <a:endParaRPr lang="en-US" dirty="0"/>
          </a:p>
          <a:p>
            <a:endParaRPr lang="en-US" dirty="0"/>
          </a:p>
        </p:txBody>
      </p:sp>
      <p:sp>
        <p:nvSpPr>
          <p:cNvPr id="4" name="Slide Number Placeholder 3"/>
          <p:cNvSpPr>
            <a:spLocks noGrp="1"/>
          </p:cNvSpPr>
          <p:nvPr>
            <p:ph type="sldNum" sz="quarter" idx="10"/>
          </p:nvPr>
        </p:nvSpPr>
        <p:spPr/>
        <p:txBody>
          <a:bodyPr/>
          <a:lstStyle/>
          <a:p>
            <a:fld id="{D0B90219-9A26-FA4E-B594-55A3A45597B5}" type="slidenum">
              <a:rPr lang="en-US" smtClean="0"/>
              <a:t>34</a:t>
            </a:fld>
            <a:endParaRPr lang="en-US"/>
          </a:p>
        </p:txBody>
      </p:sp>
    </p:spTree>
    <p:extLst>
      <p:ext uri="{BB962C8B-B14F-4D97-AF65-F5344CB8AC3E}">
        <p14:creationId xmlns:p14="http://schemas.microsoft.com/office/powerpoint/2010/main" val="24198497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Pre-analytic factors matter more here than anywhere: need to be fresh whole blood, drawn on a weekday morning, from a drug-free patient.</a:t>
            </a:r>
          </a:p>
          <a:p>
            <a:r>
              <a:rPr lang="en-US" dirty="0"/>
              <a:t>Aspirin, NSAIDs, antihistamines, and herbal supplements all need to be held about 5 days. Thrombocytopenia and uremia will also skew results.</a:t>
            </a:r>
          </a:p>
          <a:p>
            <a:r>
              <a:rPr lang="en-US" dirty="0"/>
              <a:t>If you are sending this test, schedule it when the child is off medications and send them to a lab that runs it regularly. In our region, </a:t>
            </a:r>
            <a:r>
              <a:rPr lang="en-US" dirty="0" err="1"/>
              <a:t>vitalant</a:t>
            </a:r>
            <a:r>
              <a:rPr lang="en-US" dirty="0"/>
              <a:t> is the only lab that will run this test accurately.</a:t>
            </a:r>
          </a:p>
          <a:p>
            <a:r>
              <a:rPr lang="en-US" dirty="0"/>
              <a:t>And finally, some practical points for very young patients:</a:t>
            </a:r>
          </a:p>
          <a:p>
            <a:r>
              <a:rPr lang="en-US" dirty="0"/>
              <a:t>First, platelet function testing cannot be performed in babies under 6 months of age — neither the PFA nor aggregometry is valid in that age group, so we wait to order those tests </a:t>
            </a:r>
            <a:r>
              <a:rPr lang="en-US" dirty="0" err="1"/>
              <a:t>til</a:t>
            </a:r>
            <a:r>
              <a:rPr lang="en-US" dirty="0"/>
              <a:t> they are older. Also, aggregation requires a lot of blood to be drawn, another reason to wait </a:t>
            </a:r>
            <a:r>
              <a:rPr lang="en-US" dirty="0" err="1"/>
              <a:t>til</a:t>
            </a:r>
            <a:r>
              <a:rPr lang="en-US" dirty="0"/>
              <a:t> the baby is older and can give the proper volume required for the test.</a:t>
            </a:r>
          </a:p>
          <a:p>
            <a:endParaRPr lang="en-US" dirty="0"/>
          </a:p>
          <a:p>
            <a:r>
              <a:rPr lang="en-US" dirty="0"/>
              <a:t>CLICK</a:t>
            </a:r>
          </a:p>
        </p:txBody>
      </p:sp>
      <p:sp>
        <p:nvSpPr>
          <p:cNvPr id="4" name="Slide Number Placeholder 3"/>
          <p:cNvSpPr>
            <a:spLocks noGrp="1"/>
          </p:cNvSpPr>
          <p:nvPr>
            <p:ph type="sldNum" sz="quarter" idx="10"/>
          </p:nvPr>
        </p:nvSpPr>
        <p:spPr/>
        <p:txBody>
          <a:bodyPr/>
          <a:lstStyle/>
          <a:p>
            <a:fld id="{D0B90219-9A26-FA4E-B594-55A3A45597B5}" type="slidenum">
              <a:rPr lang="en-US" smtClean="0"/>
              <a:t>35</a:t>
            </a:fld>
            <a:endParaRPr lang="en-US"/>
          </a:p>
          <a:p>
            <a:r>
              <a:rPr lang="en-US" dirty="0"/>
              <a:t>Transition: that is everything in the first bucket — primary hemostasis, the platelet and the vessel wall. Now the second bucket. Once the platelet plug is there, the clot still has to be built and held, and that is what the PT and the aPTT are testing. Here is a newborn who shows you why those two tests matter.</a:t>
            </a:r>
          </a:p>
        </p:txBody>
      </p:sp>
    </p:spTree>
    <p:extLst>
      <p:ext uri="{BB962C8B-B14F-4D97-AF65-F5344CB8AC3E}">
        <p14:creationId xmlns:p14="http://schemas.microsoft.com/office/powerpoint/2010/main" val="176709068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685800" y="5867400"/>
            <a:ext cx="5486400" cy="4800600"/>
          </a:xfrm>
          <a:prstGeom prst="rect">
            <a:avLst/>
          </a:prstGeom>
        </p:spPr>
        <p:txBody>
          <a:bodyPr/>
          <a:lstStyle/>
          <a:p>
            <a:r>
              <a:rPr lang="en-US" dirty="0"/>
              <a:t>Lets move onto another case and out of the platelet sphere – what about the other </a:t>
            </a:r>
            <a:r>
              <a:rPr lang="en-US" dirty="0" err="1"/>
              <a:t>coag</a:t>
            </a:r>
            <a:r>
              <a:rPr lang="en-US" dirty="0"/>
              <a:t> labs? Lets get into the coagulation cascade now</a:t>
            </a:r>
          </a:p>
          <a:p>
            <a:endParaRPr lang="en-US" dirty="0"/>
          </a:p>
          <a:p>
            <a:r>
              <a:rPr lang="en-US" dirty="0"/>
              <a:t>Healthy term boy is born. Uneventful pregnancy, uneventful delivery. Circumcised on day two, goes home. Nothing about him looks unusual.</a:t>
            </a:r>
          </a:p>
          <a:p>
            <a:r>
              <a:rPr lang="en-US" dirty="0"/>
              <a:t>Day three, mom finds blood on the gauze in his diaper and calls in. The bleeding comes and goes over several days, and every time it stops with pressure. </a:t>
            </a:r>
          </a:p>
          <a:p>
            <a:r>
              <a:rPr lang="en-US" dirty="0"/>
              <a:t>No workup is performed because the bleeding ultimately stops. </a:t>
            </a:r>
          </a:p>
          <a:p>
            <a:r>
              <a:rPr lang="en-US" dirty="0"/>
              <a:t>Six years later he falls, the knee swells, and an orthopedist taps blood out of the joint. </a:t>
            </a:r>
          </a:p>
          <a:p>
            <a:r>
              <a:rPr lang="en-US" dirty="0"/>
              <a:t>Now some labs are sent off, and the activated partial thromboplastin time is long ---- well what does that mean, a prolonged PTT?</a:t>
            </a:r>
          </a:p>
        </p:txBody>
      </p:sp>
    </p:spTree>
    <p:extLst>
      <p:ext uri="{BB962C8B-B14F-4D97-AF65-F5344CB8AC3E}">
        <p14:creationId xmlns:p14="http://schemas.microsoft.com/office/powerpoint/2010/main" val="342192833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comes the coagulation cascade. I’ll try to make this painless.</a:t>
            </a:r>
          </a:p>
          <a:p>
            <a:endParaRPr lang="en-US" dirty="0"/>
          </a:p>
          <a:p>
            <a:r>
              <a:rPr lang="en-US" dirty="0"/>
              <a:t>The PT and the aPTT are simply stopwatches for how long it takes a clot to form in a test tube.</a:t>
            </a:r>
          </a:p>
          <a:p>
            <a:r>
              <a:rPr lang="en-US" dirty="0"/>
              <a:t>We take the patients plasma and add a trigger to it and time how many seconds it takes to clot.</a:t>
            </a:r>
          </a:p>
          <a:p>
            <a:r>
              <a:rPr lang="en-US" dirty="0"/>
              <a:t>Every laboratory has their own reference range, so the absolute number means nothing, what matters is whether or not it falls in the reference range.</a:t>
            </a:r>
          </a:p>
          <a:p>
            <a:endParaRPr lang="en-US" dirty="0"/>
          </a:p>
          <a:p>
            <a:r>
              <a:rPr lang="en-US" dirty="0"/>
              <a:t>A “long” PT or PTT just means the clot took longer to form than it should have, and that means one of the clotting factors in the arm that test is probing is either low or being blocked or inhibited. It does not tell you which factor, and by itself it does not tell you if the patient bleeds.</a:t>
            </a:r>
          </a:p>
          <a:p>
            <a:endParaRPr lang="en-US" dirty="0"/>
          </a:p>
          <a:p>
            <a:r>
              <a:rPr lang="en-US" dirty="0"/>
              <a:t>The difference between the two pathways is simply which factors are being screened. The PT probes the extrinsic arm — tissue factor and factor seven. </a:t>
            </a:r>
          </a:p>
          <a:p>
            <a:r>
              <a:rPr lang="en-US" dirty="0"/>
              <a:t>The aPTT probes the intrinsic arm — factors twelve, eleven, nine, and eight. </a:t>
            </a:r>
          </a:p>
          <a:p>
            <a:r>
              <a:rPr lang="en-US" dirty="0"/>
              <a:t>And then both of them run through the same common pathway: ten, five, prothrombin (II), and fibrinogen. </a:t>
            </a:r>
          </a:p>
          <a:p>
            <a:endParaRPr lang="en-US" dirty="0"/>
          </a:p>
          <a:p>
            <a:r>
              <a:rPr lang="en-US" dirty="0"/>
              <a:t>CLICK</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8A2B16-107B-427B-9AD5-8C87122D0F8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5726423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US" dirty="0"/>
              <a:t>Both prolonged means your problem is at or below factor ten into the common pathway, or you have something global that’s preventing your body from making a variety of factors in both arms, not just one.</a:t>
            </a:r>
          </a:p>
          <a:p>
            <a:endParaRPr lang="en-US" dirty="0"/>
          </a:p>
          <a:p>
            <a:r>
              <a:rPr lang="en-US" dirty="0"/>
              <a:t>In children the usual answers behind this are liver dysfunction where the liver-derived factors aren’t being made, advanced vitamin K deficiency where the vitamin k dependent factors in both arms cannot function, and this includes warfarin overdose, or low fibrinogen which is where all the pathways converge. </a:t>
            </a:r>
          </a:p>
          <a:p>
            <a:endParaRPr lang="en-US" dirty="0"/>
          </a:p>
          <a:p>
            <a:r>
              <a:rPr lang="en-US" dirty="0"/>
              <a:t>If you see both prolonged, go get the liver panel and a fibrinogen. If its in an infant, check if they got their Vit K shot at birth. Those two results speak for themselves and can usually give you an answer.</a:t>
            </a:r>
          </a:p>
          <a:p>
            <a:endParaRPr lang="en-US" dirty="0"/>
          </a:p>
          <a:p>
            <a:r>
              <a:rPr lang="en-US" dirty="0"/>
              <a:t>Side note: There is a way to measure fibrinogen function by </a:t>
            </a:r>
            <a:r>
              <a:rPr lang="en-US" dirty="0" err="1"/>
              <a:t>itelf</a:t>
            </a:r>
            <a:r>
              <a:rPr lang="en-US" dirty="0"/>
              <a:t>, its called a thrombin time. Fibrinogen is the protein that becomes the clot and eventually gets cut into fibrin to hold the lot together. The thrombin time tests only that last step of fibrinogen to fibrin conversion.</a:t>
            </a:r>
          </a:p>
          <a:p>
            <a:r>
              <a:rPr lang="en-US" dirty="0"/>
              <a:t>So a prolonged TT means low or dysfunctional fibrinogen, or something inhibiting its conversion. </a:t>
            </a:r>
          </a:p>
          <a:p>
            <a:endParaRPr lang="en-US" dirty="0"/>
          </a:p>
          <a:p>
            <a:r>
              <a:rPr lang="en-US" dirty="0"/>
              <a:t>CLICK</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Long PT with a normal PTT points to the extrinsic arm — which really means factor VII.</a:t>
            </a:r>
          </a:p>
          <a:p>
            <a:endParaRPr lang="en-US" dirty="0"/>
          </a:p>
          <a:p>
            <a:r>
              <a:rPr lang="en-US" dirty="0"/>
              <a:t>Factor VII has the shortest half-life of any clotting factor, so it drops first if there is a production issue with factors or if factors are being consumed as in active bleeding. That is why the PT is the first test to go up when vitamin K runs low or the liver is struggling.</a:t>
            </a:r>
          </a:p>
          <a:p>
            <a:endParaRPr lang="en-US" dirty="0"/>
          </a:p>
          <a:p>
            <a:r>
              <a:rPr lang="en-US" dirty="0"/>
              <a:t>By far the most common cause is vitamin K deficiency: a child who does not absorb fat well, a child on long antibiotics with poor intake, or a warfarin exposure.</a:t>
            </a:r>
          </a:p>
          <a:p>
            <a:endParaRPr lang="en-US" dirty="0"/>
          </a:p>
          <a:p>
            <a:r>
              <a:rPr lang="en-US" dirty="0"/>
              <a:t>The treatment is the test — give vitamin K and repeat the PT. Correction gives you the answer.</a:t>
            </a:r>
          </a:p>
          <a:p>
            <a:endParaRPr lang="en-US" dirty="0"/>
          </a:p>
          <a:p>
            <a:r>
              <a:rPr lang="en-US" dirty="0"/>
              <a:t>True factor VII deficiency is rarer. That said, Bleeding does not track with the level, so a mild number does not mean a mild bleeder.</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US" dirty="0"/>
              <a:t>But what about our little boy with the prolonged PTT who bled during his circumcision-</a:t>
            </a:r>
          </a:p>
          <a:p>
            <a:r>
              <a:rPr lang="en-US" dirty="0"/>
              <a:t>Four questions, in this order, when you see his isolated long PTT.</a:t>
            </a:r>
          </a:p>
          <a:p>
            <a:endParaRPr lang="en-US" dirty="0"/>
          </a:p>
          <a:p>
            <a:r>
              <a:rPr lang="en-US" dirty="0"/>
              <a:t>First, is the range right for the age. Neonates and young infants have physiologically lower contact and vitamin K dependent factors, so an adult range manufactures abnormal results. This is accounted for in most </a:t>
            </a:r>
            <a:r>
              <a:rPr lang="en-US" dirty="0" err="1"/>
              <a:t>childrens</a:t>
            </a:r>
            <a:r>
              <a:rPr lang="en-US" dirty="0"/>
              <a:t> hospitals and clinics.</a:t>
            </a:r>
          </a:p>
          <a:p>
            <a:endParaRPr lang="en-US" dirty="0"/>
          </a:p>
          <a:p>
            <a:r>
              <a:rPr lang="en-US" dirty="0"/>
              <a:t>Second, is it heparin contamination. If the sample came out of a line that is heparinized, or was drawn through a flushed catheter, even a tiny amount of carryover prolongs the PTT — the heparin blocks thrombin and factor ten in the tube.. Redraw peripherally before you send any factor levels. If you want confirmation, the thrombin time will be prolonged too, and the lab can run a heparin neutralization.</a:t>
            </a:r>
          </a:p>
          <a:p>
            <a:endParaRPr lang="en-US" dirty="0"/>
          </a:p>
          <a:p>
            <a:r>
              <a:rPr lang="en-US" dirty="0"/>
              <a:t>Third, is there an inhibitor. An inhibitor is something in the plasma that gets in the way of the clotting reaction. The factors are all there, but something — almost always an antibody the patient has made — is sticking to one of them or to the test surface and blocking it from working. In a well child, a transient lupus anticoagulant after a viral illness is common. The key there is the patient DOES NOT BLEED despite a long PTT, because the long PTT is a test-tube phenomenon. </a:t>
            </a:r>
          </a:p>
          <a:p>
            <a:endParaRPr lang="en-US" dirty="0"/>
          </a:p>
          <a:p>
            <a:r>
              <a:rPr lang="en-US" dirty="0"/>
              <a:t>Fourth, could a factor be genuinely low. That is your </a:t>
            </a:r>
            <a:r>
              <a:rPr lang="en-US" dirty="0" err="1"/>
              <a:t>hemophilias</a:t>
            </a:r>
            <a:r>
              <a:rPr lang="en-US" dirty="0"/>
              <a:t> or your von Willebrand with low factor eight</a:t>
            </a:r>
          </a:p>
          <a:p>
            <a:endParaRPr lang="en-US" dirty="0"/>
          </a:p>
          <a:p>
            <a:r>
              <a:rPr lang="en-US" dirty="0"/>
              <a:t>CLICK</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685800" y="5867400"/>
            <a:ext cx="5486400" cy="4800600"/>
          </a:xfrm>
          <a:prstGeom prst="rect">
            <a:avLst/>
          </a:prstGeom>
        </p:spPr>
        <p:txBody>
          <a:bodyPr/>
          <a:lstStyle/>
          <a:p>
            <a:r>
              <a:rPr lang="en-US" dirty="0"/>
              <a:t>Quick side bar about mixing studies, which are very helpful when a PTT or PT is prolonged in a child with zero bleeding symptoms.</a:t>
            </a:r>
          </a:p>
          <a:p>
            <a:r>
              <a:rPr lang="en-US" dirty="0"/>
              <a:t>The mixing study is how you determine if a factor is missing vs inhibited.</a:t>
            </a:r>
          </a:p>
          <a:p>
            <a:r>
              <a:rPr lang="en-US" dirty="0"/>
              <a:t>Mix the patient plasma Fifty-fifty with normal plasma which should be enough to supply back if a factor is missing, and normalize the PTT, so a deficiency corrects. An inhibitor consumes the added factor and the test stays long aka does not correct on mixing study</a:t>
            </a:r>
          </a:p>
          <a:p>
            <a:endParaRPr lang="en-US" dirty="0"/>
          </a:p>
          <a:p>
            <a:r>
              <a:rPr lang="en-US" dirty="0"/>
              <a:t>CLICK</a:t>
            </a:r>
          </a:p>
        </p:txBody>
      </p:sp>
    </p:spTree>
    <p:extLst>
      <p:ext uri="{BB962C8B-B14F-4D97-AF65-F5344CB8AC3E}">
        <p14:creationId xmlns:p14="http://schemas.microsoft.com/office/powerpoint/2010/main" val="400026075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685800" y="5867400"/>
            <a:ext cx="5486400" cy="4800600"/>
          </a:xfrm>
          <a:prstGeom prst="rect">
            <a:avLst/>
          </a:prstGeom>
        </p:spPr>
        <p:txBody>
          <a:bodyPr/>
          <a:lstStyle/>
          <a:p>
            <a:r>
              <a:rPr lang="en-US" dirty="0"/>
              <a:t>Case in point, Six-year-old  comes in for tubes. No history of bleeding, no family history of bleeding. Screening labs are sent Pre-op and shows a prolonged PTT 54 seconds, PT and platelets are  normal.</a:t>
            </a:r>
          </a:p>
          <a:p>
            <a:endParaRPr lang="en-US" dirty="0"/>
          </a:p>
          <a:p>
            <a:r>
              <a:rPr lang="en-US" dirty="0"/>
              <a:t>Mixing study is the deciding test: if it corrects it means the </a:t>
            </a:r>
            <a:r>
              <a:rPr lang="en-US" dirty="0" err="1"/>
              <a:t>ptt</a:t>
            </a:r>
            <a:r>
              <a:rPr lang="en-US" dirty="0"/>
              <a:t> is long because of a factor deficiency, if it doesn't correct it means there’s inhibitor. </a:t>
            </a:r>
          </a:p>
          <a:p>
            <a:r>
              <a:rPr lang="en-US" dirty="0"/>
              <a:t>Our patients PTT does NOT correct on mix, and someone sends a lupus anticoagulant panel to try and identify the antibody inhibitor – the it comes back positive — so he has a “LAC” a lupus anticoagulant.</a:t>
            </a:r>
          </a:p>
          <a:p>
            <a:endParaRPr lang="en-US" dirty="0"/>
          </a:p>
          <a:p>
            <a:r>
              <a:rPr lang="en-US" dirty="0"/>
              <a:t>That does not mean he has lupus or antiphospholipid antibody syndrome.</a:t>
            </a:r>
          </a:p>
          <a:p>
            <a:r>
              <a:rPr lang="en-US" b="1" dirty="0"/>
              <a:t>A healthy child can develop an antibody (a lupus anticoagulant, often after a viral illness) that sticks to the phospholipid needed for the PTT test, making the test-tube clotting time look prolonged even though the child clots and bleeds normally.</a:t>
            </a:r>
            <a:r>
              <a:rPr lang="en-US" dirty="0"/>
              <a:t> A LAC panel — including a mixing study that fails to correct — confirms this harmless, often temporary lab artifact rather than a true bleeding disorder. </a:t>
            </a:r>
          </a:p>
          <a:p>
            <a:endParaRPr lang="en-US" dirty="0"/>
          </a:p>
          <a:p>
            <a:r>
              <a:rPr lang="en-US" dirty="0"/>
              <a:t>Transient LACs typically clear within twelve weeks. No bleeding risk, surgery proceeds without issue.</a:t>
            </a:r>
          </a:p>
          <a:p>
            <a:endParaRPr lang="en-US" dirty="0"/>
          </a:p>
          <a:p>
            <a:r>
              <a:rPr lang="en-US" dirty="0"/>
              <a:t>But what would happen if the PTT was prolonged and DID correct on mix? </a:t>
            </a:r>
          </a:p>
        </p:txBody>
      </p:sp>
    </p:spTree>
    <p:extLst>
      <p:ext uri="{BB962C8B-B14F-4D97-AF65-F5344CB8AC3E}">
        <p14:creationId xmlns:p14="http://schemas.microsoft.com/office/powerpoint/2010/main" val="408416287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US" dirty="0"/>
              <a:t>That leads us back to our other little boy who had circumcision bleeding a prolonged PTT now in the setting of hemarthrosis at the age of 6 years. His mix DOES correct. A factor is missing.</a:t>
            </a:r>
          </a:p>
          <a:p>
            <a:endParaRPr lang="en-US" dirty="0"/>
          </a:p>
          <a:p>
            <a:r>
              <a:rPr lang="en-US" dirty="0"/>
              <a:t>He gets referred to hematology, and a factor VIII level is found to be 3% of what it should be. This child has hemophilia A, which is a problem of secondary hemostasis. There are many types of hemophilia depending on what factor is missing, but for the purpose of this talk </a:t>
            </a:r>
            <a:r>
              <a:rPr lang="en-US" dirty="0" err="1"/>
              <a:t>im</a:t>
            </a:r>
            <a:r>
              <a:rPr lang="en-US" dirty="0"/>
              <a:t> going to focus on hemophilia A and B, the two most common types of factor deficiencies.</a:t>
            </a:r>
          </a:p>
          <a:p>
            <a:endParaRPr lang="en-US" dirty="0"/>
          </a:p>
          <a:p>
            <a:r>
              <a:rPr lang="en-US" dirty="0"/>
              <a:t>Patients with hemophilia can make a platelet plug if injured, and their platelet number and function are normal. They are missing a clotting factor which will be picked up on the PT or the PTT, not the CBC.</a:t>
            </a:r>
          </a:p>
          <a:p>
            <a:endParaRPr lang="en-US" dirty="0"/>
          </a:p>
          <a:p>
            <a:r>
              <a:rPr lang="en-US" dirty="0"/>
              <a:t>The obvious next question is how often you are actually going to meet this kind of patient — and who else in the family might be at risk. Let us look at the numbers.</a:t>
            </a:r>
          </a:p>
          <a:p>
            <a:endParaRPr lang="en-US" dirty="0"/>
          </a:p>
          <a:p>
            <a:r>
              <a:rPr lang="en-US" dirty="0"/>
              <a:t>CLICK</a:t>
            </a:r>
          </a:p>
        </p:txBody>
      </p:sp>
    </p:spTree>
    <p:extLst>
      <p:ext uri="{BB962C8B-B14F-4D97-AF65-F5344CB8AC3E}">
        <p14:creationId xmlns:p14="http://schemas.microsoft.com/office/powerpoint/2010/main" val="148323121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US" dirty="0"/>
              <a:t>Like I mentioned, there are many types of hemophilia depending on which factor in the coagulation cascade is missing or low. The most common are deficiencies in either factor VIII (hemophilia A) or factor IX (hemophilia B). Minority are other factors, like factor VII or XI</a:t>
            </a:r>
          </a:p>
          <a:p>
            <a:endParaRPr lang="en-US" dirty="0"/>
          </a:p>
          <a:p>
            <a:r>
              <a:rPr lang="en-US" dirty="0"/>
              <a:t>For the sake of this talk, when we talk about hemophilia we’ll be talking about A or B, and the other </a:t>
            </a:r>
            <a:r>
              <a:rPr lang="en-US" dirty="0" err="1"/>
              <a:t>hemophilias</a:t>
            </a:r>
            <a:r>
              <a:rPr lang="en-US" dirty="0"/>
              <a:t> are now </a:t>
            </a:r>
            <a:r>
              <a:rPr lang="en-US" dirty="0" err="1"/>
              <a:t>morre</a:t>
            </a:r>
            <a:r>
              <a:rPr lang="en-US" dirty="0"/>
              <a:t> commonly referred to as rare bleeding disorders</a:t>
            </a:r>
          </a:p>
          <a:p>
            <a:endParaRPr lang="en-US" dirty="0"/>
          </a:p>
          <a:p>
            <a:r>
              <a:rPr lang="en-US" dirty="0"/>
              <a:t>About one in four thousand male births is affected by hemophilia A or B. Most are hemophilia A – unless you live in Western PA where hemophilia B is much more common due to the founder effect of the Amish population.</a:t>
            </a:r>
          </a:p>
          <a:p>
            <a:endParaRPr lang="en-US" dirty="0"/>
          </a:p>
          <a:p>
            <a:r>
              <a:rPr lang="en-US" dirty="0"/>
              <a:t>But as a general rule, there are no racial or ethnic differences.</a:t>
            </a:r>
          </a:p>
          <a:p>
            <a:endParaRPr lang="en-US" dirty="0"/>
          </a:p>
          <a:p>
            <a:r>
              <a:rPr lang="en-US" dirty="0" err="1"/>
              <a:t>Prevalance</a:t>
            </a:r>
            <a:r>
              <a:rPr lang="en-US" dirty="0"/>
              <a:t> is about thirty thousand males in the US, and roughly one point one million people  worldwide.</a:t>
            </a:r>
          </a:p>
          <a:p>
            <a:r>
              <a:rPr lang="en-US" dirty="0"/>
              <a:t>Most are cared for through dedicated hemophilia centers.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Inheritance: A and B are X-linked recessive. If mom is a carrier, each son has a fifty-fifty chance of being affected.</a:t>
            </a:r>
          </a:p>
          <a:p>
            <a:r>
              <a:rPr lang="en-US" dirty="0"/>
              <a:t>And carrier girls are not always silent. Some run low factor levels and bleed, most often heavy menstrual bleeding, so we do sometimes have to treat a symptomatic carrier.</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is very pertinent for everyone here: A third of all new cases are new mutations and are initially detected out there “in the wild” when they present to primary care with a bleeding complaint. So a negative family history does not </a:t>
            </a:r>
            <a:r>
              <a:rPr lang="en-US" dirty="0" err="1"/>
              <a:t>necarily</a:t>
            </a:r>
            <a:r>
              <a:rPr lang="en-US" dirty="0"/>
              <a:t> rule hemophilia out. </a:t>
            </a:r>
          </a:p>
          <a:p>
            <a:endParaRPr lang="en-US" dirty="0"/>
          </a:p>
        </p:txBody>
      </p:sp>
    </p:spTree>
    <p:extLst>
      <p:ext uri="{BB962C8B-B14F-4D97-AF65-F5344CB8AC3E}">
        <p14:creationId xmlns:p14="http://schemas.microsoft.com/office/powerpoint/2010/main" val="418930917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685800" y="5867400"/>
            <a:ext cx="5486400" cy="4800600"/>
          </a:xfrm>
          <a:prstGeom prst="rect">
            <a:avLst/>
          </a:prstGeom>
        </p:spPr>
        <p:txBody>
          <a:bodyPr/>
          <a:lstStyle/>
          <a:p>
            <a:r>
              <a:rPr lang="en-US" dirty="0"/>
              <a:t>Chief complaint you may sometimes get: ‘there s hemophilia </a:t>
            </a:r>
            <a:r>
              <a:rPr lang="en-US" dirty="0" err="1"/>
              <a:t>somewehre</a:t>
            </a:r>
            <a:r>
              <a:rPr lang="en-US" dirty="0"/>
              <a:t> in the family”</a:t>
            </a:r>
          </a:p>
          <a:p>
            <a:r>
              <a:rPr lang="en-US" dirty="0"/>
              <a:t>Five-year-old, healthy, up for tonsillectomy. The family tell you that hemophilia runs in the family. The affected relative is the father's maternal uncle, severe hemophilia A.</a:t>
            </a:r>
          </a:p>
          <a:p>
            <a:endParaRPr lang="en-US" dirty="0"/>
          </a:p>
          <a:p>
            <a:r>
              <a:rPr lang="en-US" dirty="0"/>
              <a:t>Doe we need to do something about this? First know which kind of hemophilia the family is talking about. If its not A or B, then automatically refer to Hematology because those can be autosomal.</a:t>
            </a:r>
          </a:p>
          <a:p>
            <a:endParaRPr lang="en-US" dirty="0"/>
          </a:p>
          <a:p>
            <a:r>
              <a:rPr lang="en-US" dirty="0"/>
              <a:t>If the family confirms it’s a or B, draw the pedigree. Hemophilia A and B are X-linked. A boy gets his single X from his mother. His father hands him a Y chromosome.</a:t>
            </a:r>
          </a:p>
          <a:p>
            <a:endParaRPr lang="en-US" dirty="0"/>
          </a:p>
          <a:p>
            <a:r>
              <a:rPr lang="en-US" dirty="0"/>
              <a:t>So an affected relative on the father's side cannot reach this child. Even if the father himself carried it, he could not pass it to a son. Daughters would be a different conversation and are obligate carriers, but there is no route to a boy.</a:t>
            </a:r>
          </a:p>
          <a:p>
            <a:endParaRPr lang="en-US" dirty="0"/>
          </a:p>
          <a:p>
            <a:r>
              <a:rPr lang="en-US" dirty="0"/>
              <a:t>That means for this child, no factor levels, no coverage, no delay in surgery is needed. </a:t>
            </a:r>
          </a:p>
          <a:p>
            <a:endParaRPr lang="en-US" dirty="0"/>
          </a:p>
          <a:p>
            <a:r>
              <a:rPr lang="en-US" dirty="0"/>
              <a:t>What would change my answer: an affected relative on the mother's side, any bleeding history in the child, or a family that cannot tell you which branch the relative is on. Then get levels and a hematology consult</a:t>
            </a:r>
          </a:p>
          <a:p>
            <a:endParaRPr lang="en-US" dirty="0"/>
          </a:p>
          <a:p>
            <a:r>
              <a:rPr lang="en-US" dirty="0"/>
              <a:t>And when you do get those levels, the number itself tells you how much trouble the child is in — because in hemophilia A and B, severity is defined entirely by the baseline factor level.</a:t>
            </a:r>
          </a:p>
          <a:p>
            <a:endParaRPr lang="en-US" dirty="0"/>
          </a:p>
          <a:p>
            <a:r>
              <a:rPr lang="en-US" dirty="0"/>
              <a:t>CLICK</a:t>
            </a:r>
          </a:p>
          <a:p>
            <a:endParaRPr lang="en-US" dirty="0"/>
          </a:p>
          <a:p>
            <a:endParaRPr lang="en-US" dirty="0"/>
          </a:p>
        </p:txBody>
      </p:sp>
    </p:spTree>
    <p:extLst>
      <p:ext uri="{BB962C8B-B14F-4D97-AF65-F5344CB8AC3E}">
        <p14:creationId xmlns:p14="http://schemas.microsoft.com/office/powerpoint/2010/main" val="404681437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US" dirty="0"/>
              <a:t>The child’s personal factor level determines their bleeding risk.</a:t>
            </a:r>
          </a:p>
          <a:p>
            <a:endParaRPr lang="en-US" dirty="0"/>
          </a:p>
          <a:p>
            <a:r>
              <a:rPr lang="en-US" dirty="0"/>
              <a:t>Under one percent is severe disease (this is the largest group). One to five percent is moderate. Above five is mild. </a:t>
            </a:r>
          </a:p>
          <a:p>
            <a:endParaRPr lang="en-US" dirty="0"/>
          </a:p>
          <a:p>
            <a:r>
              <a:rPr lang="en-US" dirty="0"/>
              <a:t>Roughly forty percent are severe, a quarter moderate, a third mild.</a:t>
            </a:r>
          </a:p>
          <a:p>
            <a:endParaRPr lang="en-US" dirty="0"/>
          </a:p>
          <a:p>
            <a:r>
              <a:rPr lang="en-US" dirty="0"/>
              <a:t>What is worth noticing is how small the absolute numbers are. The difference between a child who bleeds weekly without injury (aka severe) and one who only bleeds after surgery is a few percentage points of factor. You don’t need a lot of factor to be hemostatic.</a:t>
            </a:r>
          </a:p>
          <a:p>
            <a:endParaRPr lang="en-US" dirty="0"/>
          </a:p>
          <a:p>
            <a:r>
              <a:rPr lang="en-US" dirty="0"/>
              <a:t>That also means the mild patients are the ones most likely to be undiagnosed when they show up with an injury at an older age. </a:t>
            </a:r>
          </a:p>
          <a:p>
            <a:r>
              <a:rPr lang="en-US" dirty="0"/>
              <a:t>Their entire history can be unremarkable until they are faced with a hemostatic challenge.</a:t>
            </a:r>
          </a:p>
          <a:p>
            <a:endParaRPr lang="en-US" dirty="0"/>
          </a:p>
          <a:p>
            <a:r>
              <a:rPr lang="en-US" dirty="0"/>
              <a:t>CLICK</a:t>
            </a:r>
          </a:p>
        </p:txBody>
      </p:sp>
    </p:spTree>
    <p:extLst>
      <p:ext uri="{BB962C8B-B14F-4D97-AF65-F5344CB8AC3E}">
        <p14:creationId xmlns:p14="http://schemas.microsoft.com/office/powerpoint/2010/main" val="267876765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US" dirty="0"/>
              <a:t>Circumcision is the single most common first presentation, and about thirty percent of these boys bleed with it. That is the case we opened with.</a:t>
            </a:r>
          </a:p>
          <a:p>
            <a:endParaRPr lang="en-US" dirty="0"/>
          </a:p>
          <a:p>
            <a:r>
              <a:rPr lang="en-US" dirty="0"/>
              <a:t>Intracranial hemorrhage in roughly 3%of newborns, and that number climbs sharply with forceps or vacuum. </a:t>
            </a:r>
          </a:p>
          <a:p>
            <a:endParaRPr lang="en-US" dirty="0"/>
          </a:p>
          <a:p>
            <a:r>
              <a:rPr lang="en-US" dirty="0"/>
              <a:t>Most patients are picked up because of a known family history. But remember,  close to a third are new mutations. No family history at all.</a:t>
            </a:r>
          </a:p>
          <a:p>
            <a:endParaRPr lang="en-US" dirty="0"/>
          </a:p>
          <a:p>
            <a:r>
              <a:rPr lang="en-US" dirty="0"/>
              <a:t>Other early signs are subtle. Frenulum bleeding, oozing at the heel stick, bruising that seems disproportionate. I recently diagnosed one toddler after he bit a potato chip wrong and his mouth wouldn’t stop bleeding. </a:t>
            </a:r>
          </a:p>
          <a:p>
            <a:endParaRPr lang="en-US" dirty="0"/>
          </a:p>
          <a:p>
            <a:r>
              <a:rPr lang="en-US" dirty="0"/>
              <a:t>But Most diagnoses land once the child gets mobile and starts hitting things.</a:t>
            </a:r>
          </a:p>
          <a:p>
            <a:endParaRPr lang="en-US" dirty="0"/>
          </a:p>
          <a:p>
            <a:r>
              <a:rPr lang="en-US" dirty="0"/>
              <a:t>CLICK</a:t>
            </a:r>
          </a:p>
        </p:txBody>
      </p:sp>
    </p:spTree>
    <p:extLst>
      <p:ext uri="{BB962C8B-B14F-4D97-AF65-F5344CB8AC3E}">
        <p14:creationId xmlns:p14="http://schemas.microsoft.com/office/powerpoint/2010/main" val="136206378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Hemophilia really announces itself with ambulation. The child starts walking, starts falling, and the joint bleeds begin.</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Severity drives the presentation. Severe disease bleeds with minimal or unknown trauma. Moderate disease bleeds after mild to moderate injury. Mild disease can be hard to detect and may not declare itself until major trauma or surgery — sometimes not until adolescence or adulthood.</a:t>
            </a:r>
          </a:p>
          <a:p>
            <a:endParaRPr lang="en-US" dirty="0"/>
          </a:p>
          <a:p>
            <a:r>
              <a:rPr lang="en-US" dirty="0"/>
              <a:t>Severe disease runs one to two bleeds a week starting in the toddler years, which is a relentless pace when you think about the cumulative joint damage.</a:t>
            </a:r>
          </a:p>
          <a:p>
            <a:endParaRPr lang="en-US" dirty="0"/>
          </a:p>
          <a:p>
            <a:r>
              <a:rPr lang="en-US" dirty="0"/>
              <a:t>The ankle is first, because it takes the load when they are learning to walk. As they get older it shifts to knees and elbows.</a:t>
            </a:r>
          </a:p>
          <a:p>
            <a:endParaRPr lang="en-US" dirty="0"/>
          </a:p>
          <a:p>
            <a:r>
              <a:rPr lang="en-US" dirty="0"/>
              <a:t>Inside the joint, blood fills the space bounded by cartilage, synovium and capsule. The sequence is tingling or warmth first, then pain, then loss of motion, then visible swelling.</a:t>
            </a:r>
          </a:p>
          <a:p>
            <a:endParaRPr lang="en-US" dirty="0"/>
          </a:p>
          <a:p>
            <a:r>
              <a:rPr lang="en-US" dirty="0"/>
              <a:t>Older kids feel it before you can see it.. Pain and restricted range of motion are the exam findings that matter, and swelling is a late sign.</a:t>
            </a:r>
          </a:p>
          <a:p>
            <a:endParaRPr lang="en-US" dirty="0"/>
          </a:p>
          <a:p>
            <a:r>
              <a:rPr lang="en-US" dirty="0"/>
              <a:t>Different from adults: in an adult hemophilia patient the target joints are already established and the damage is arthropathy you are managing. In kids the joints are still normal, and every bleed is a chance to prevent that endpoint. It also means a toddler cannot tell you the joint is bleeding, so refusing to bear weight or guarding a limb is the presentation.</a:t>
            </a:r>
          </a:p>
          <a:p>
            <a:endParaRPr lang="en-US" dirty="0"/>
          </a:p>
          <a:p>
            <a:r>
              <a:rPr lang="en-US" dirty="0"/>
              <a:t>CLICK</a:t>
            </a:r>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3708091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US" dirty="0"/>
              <a:t>Top left, an elbow hematoma with bruising, and next to it a swollen knee from hemarthrosis. Note how much the knee has lost its landmarks.</a:t>
            </a:r>
          </a:p>
          <a:p>
            <a:r>
              <a:rPr lang="en-US" dirty="0"/>
              <a:t>Below, an acute elbow bleed with obvious swelling, and finally, bruising over the knees and shins.</a:t>
            </a:r>
          </a:p>
          <a:p>
            <a:r>
              <a:rPr lang="en-US" dirty="0"/>
              <a:t>The other thing to take from these photographs is that by the time it looks like this, the bleed has been going for a while. Treatment decisions should be made on symptoms and history, not on the appearance of the limb.</a:t>
            </a:r>
          </a:p>
        </p:txBody>
      </p:sp>
    </p:spTree>
    <p:extLst>
      <p:ext uri="{BB962C8B-B14F-4D97-AF65-F5344CB8AC3E}">
        <p14:creationId xmlns:p14="http://schemas.microsoft.com/office/powerpoint/2010/main" val="420372888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685800" y="5867400"/>
            <a:ext cx="5486400" cy="4800600"/>
          </a:xfrm>
          <a:prstGeom prst="rect">
            <a:avLst/>
          </a:prstGeom>
        </p:spPr>
        <p:txBody>
          <a:bodyPr/>
          <a:lstStyle/>
          <a:p>
            <a:pPr eaLnBrk="1" hangingPunct="1"/>
            <a:r>
              <a:rPr lang="en-US" b="0" dirty="0"/>
              <a:t>Most severe patients are on regular prophylactic factor replacement regiments, meaning their levels are kept at a decent level with factor replacement infusions. But those infusions don’t take the place of higher treatment doses in the event of a trauma or injury.</a:t>
            </a:r>
            <a:endParaRPr lang="en-US" b="1" dirty="0"/>
          </a:p>
          <a:p>
            <a:pPr eaLnBrk="1" hangingPunct="1"/>
            <a:r>
              <a:rPr lang="en-US" b="1" dirty="0"/>
              <a:t>Patients can still have breakthrough bleeds that require on-demand factor</a:t>
            </a:r>
          </a:p>
          <a:p>
            <a:endParaRPr lang="en-US" dirty="0"/>
          </a:p>
          <a:p>
            <a:r>
              <a:rPr lang="en-US" dirty="0"/>
              <a:t>In the emergency department, when a patient with known hemophilia has an injury and shows up for care, families are taught to bring their own factor and it should be infused through a butterfly. If they arrive empty handed, dose from pharmacy stock and round up to the vial.</a:t>
            </a:r>
          </a:p>
          <a:p>
            <a:endParaRPr lang="en-US" dirty="0"/>
          </a:p>
          <a:p>
            <a:r>
              <a:rPr lang="en-US" dirty="0"/>
              <a:t>The one rule that overrides everything: if you suspect serious bleeding in a patient with known hemophilia, give factor first and image afterward. </a:t>
            </a:r>
          </a:p>
          <a:p>
            <a:endParaRPr lang="en-US" dirty="0"/>
          </a:p>
          <a:p>
            <a:r>
              <a:rPr lang="en-US" dirty="0"/>
              <a:t>Nothing is gained by waiting for a CT, dose first and image later.</a:t>
            </a:r>
          </a:p>
          <a:p>
            <a:endParaRPr lang="en-US" dirty="0"/>
          </a:p>
        </p:txBody>
      </p:sp>
    </p:spTree>
    <p:extLst>
      <p:ext uri="{BB962C8B-B14F-4D97-AF65-F5344CB8AC3E}">
        <p14:creationId xmlns:p14="http://schemas.microsoft.com/office/powerpoint/2010/main" val="177015846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US" dirty="0"/>
              <a:t>Another scenario you may encounter – mother who is a known or suspected hemophilia carrier presents in labor and you need to know if the baby (who is a boy!) has hemophilia. Do not use forceps or vacuum on that baby.  </a:t>
            </a:r>
          </a:p>
          <a:p>
            <a:endParaRPr lang="en-US" dirty="0"/>
          </a:p>
          <a:p>
            <a:r>
              <a:rPr lang="en-US" dirty="0"/>
              <a:t>Carrier mothers get cord blood kit before delivery if they are having a boy, and the level is drawn from the venous side of the placenta at birth. No needle in the baby, and you have an answer within 24 hours.</a:t>
            </a:r>
          </a:p>
          <a:p>
            <a:endParaRPr lang="en-US" dirty="0"/>
          </a:p>
          <a:p>
            <a:r>
              <a:rPr lang="en-US" dirty="0"/>
              <a:t>If nobody brought a kit or the mother does not follow with a hemophilia center, do not skip the test. A light blue top citrate tube sent STAT with a call to the Hemophilia Center of Western PA gets you results in 24 hours.</a:t>
            </a:r>
          </a:p>
          <a:p>
            <a:endParaRPr lang="en-US" dirty="0"/>
          </a:p>
          <a:p>
            <a:r>
              <a:rPr lang="en-US" dirty="0"/>
              <a:t>Until that level is back, defer the circumcision, skip the arterial stick, and hold non essential draws. You CAN give vaccines and perform the newborn screen.</a:t>
            </a:r>
          </a:p>
          <a:p>
            <a:endParaRPr lang="en-US" dirty="0"/>
          </a:p>
          <a:p>
            <a:endParaRPr lang="en-US" dirty="0"/>
          </a:p>
          <a:p>
            <a:r>
              <a:rPr lang="en-US" dirty="0"/>
              <a:t>CLICK</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US" dirty="0"/>
              <a:t>Quick recap of the toolbox before we move on. This is every screening test we have covered, and the one question each answers.</a:t>
            </a:r>
          </a:p>
          <a:p>
            <a:endParaRPr lang="en-US" dirty="0"/>
          </a:p>
          <a:p>
            <a:r>
              <a:rPr lang="en-US" dirty="0"/>
              <a:t>CBC gives you platelet number and other cytopenias. PT, aPTT, mixing </a:t>
            </a:r>
            <a:r>
              <a:rPr lang="en-US" dirty="0" err="1"/>
              <a:t>study,Fibrinogen</a:t>
            </a:r>
            <a:r>
              <a:rPr lang="en-US" dirty="0"/>
              <a:t> and thrombin time, Platelet function testing.</a:t>
            </a:r>
          </a:p>
          <a:p>
            <a:endParaRPr lang="en-US" dirty="0"/>
          </a:p>
          <a:p>
            <a:r>
              <a:rPr lang="en-US" dirty="0"/>
              <a:t>Together they narrow the differential but do not close it. And note that von Willebrand testing is not part of any screen — you have to order it by name.</a:t>
            </a:r>
          </a:p>
          <a:p>
            <a:endParaRPr lang="en-US" dirty="0"/>
          </a:p>
          <a:p>
            <a:r>
              <a:rPr lang="en-US" dirty="0"/>
              <a:t>CLICK</a:t>
            </a:r>
          </a:p>
        </p:txBody>
      </p:sp>
    </p:spTree>
    <p:extLst>
      <p:ext uri="{BB962C8B-B14F-4D97-AF65-F5344CB8AC3E}">
        <p14:creationId xmlns:p14="http://schemas.microsoft.com/office/powerpoint/2010/main" val="401236344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us go back to where we started. The 15 year old girl from the opening of the talk.</a:t>
            </a:r>
          </a:p>
          <a:p>
            <a:r>
              <a:rPr lang="en-US" dirty="0"/>
              <a:t>Same story you have already heard. Menarche at twelve, heavy periods from the very beginning, seven day periods, a fully saturated pad every ninety minutes, flooding at night with clots, and now she looks pale to her family.</a:t>
            </a:r>
          </a:p>
          <a:p>
            <a:r>
              <a:rPr lang="en-US" dirty="0"/>
              <a:t>The reason we are returning to her is that now they supply a family history. Father with recurrent epistaxis and bruising and paternal grandmother with menorrhagia. </a:t>
            </a:r>
          </a:p>
          <a:p>
            <a:r>
              <a:rPr lang="en-US" dirty="0"/>
              <a:t>And then the brother. Six years old, has nosebleeds lasting five to twenty minutes with no trauma, easy bruising, never evaluated. We are told he picks his nose.</a:t>
            </a:r>
          </a:p>
          <a:p>
            <a:r>
              <a:rPr lang="en-US" dirty="0"/>
              <a:t>So this is not one patient anymore, it is a family with a autosomal, dominantly inherited mucocutaneous bleeding pattern.</a:t>
            </a:r>
          </a:p>
          <a:p>
            <a:r>
              <a:rPr lang="en-US" dirty="0"/>
              <a:t>When the bleeding history extends across generations and both sexes, you are usually not looking at hemophilia.</a:t>
            </a:r>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US" dirty="0"/>
              <a:t>You get some labs on this girl and they line up with the story.</a:t>
            </a:r>
          </a:p>
          <a:p>
            <a:endParaRPr lang="en-US" dirty="0"/>
          </a:p>
          <a:p>
            <a:r>
              <a:rPr lang="en-US" dirty="0"/>
              <a:t>Our patient has little bit of iron deficiency anemia. Hemoglobin 10, MCV low at 64, RDW high at 21. </a:t>
            </a:r>
          </a:p>
          <a:p>
            <a:r>
              <a:rPr lang="en-US" dirty="0"/>
              <a:t>The Coagulation testing is subtle. Normal PT, only a slightly prolonged PTT, closure times moderately elevated with normal aggregation. Nothing here is dramatic, but there’s something there.</a:t>
            </a:r>
          </a:p>
          <a:p>
            <a:r>
              <a:rPr lang="en-US" dirty="0"/>
              <a:t>Then we look at the FVIII level which is a little low at 44% -- could she be a </a:t>
            </a:r>
            <a:r>
              <a:rPr lang="en-US" dirty="0" err="1"/>
              <a:t>hemophila</a:t>
            </a:r>
            <a:r>
              <a:rPr lang="en-US" dirty="0"/>
              <a:t> carrier? Maybe. But that doesn’t tie in the slightly abnormal closure times.</a:t>
            </a:r>
          </a:p>
          <a:p>
            <a:r>
              <a:rPr lang="en-US" dirty="0"/>
              <a:t>So you go ahead and order a von Willebrand antigen and activity level and see they are both just under thirty.</a:t>
            </a:r>
          </a:p>
          <a:p>
            <a:endParaRPr lang="en-US" dirty="0"/>
          </a:p>
          <a:p>
            <a:r>
              <a:rPr lang="en-US" dirty="0"/>
              <a:t>That is von Willebrand disease, and it explains the father, the brother, the grandmother,  all at once.</a:t>
            </a:r>
          </a:p>
          <a:p>
            <a:endParaRPr lang="en-US"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US" dirty="0"/>
              <a:t>VWD was first officially described in 1926 after studying a large kindred out in the Gulf of Bothnia. </a:t>
            </a:r>
          </a:p>
          <a:p>
            <a:r>
              <a:rPr lang="en-US" dirty="0"/>
              <a:t>An isolated population, so the pedigree was unusually clean.</a:t>
            </a:r>
          </a:p>
          <a:p>
            <a:r>
              <a:rPr lang="en-US" dirty="0"/>
              <a:t>In one family, five of seven girls bled to death. 23 of 66 people that were studied bled excessively.</a:t>
            </a:r>
          </a:p>
          <a:p>
            <a:r>
              <a:rPr lang="en-US" dirty="0"/>
              <a:t>And though the young women died, and it affected both sexes. </a:t>
            </a:r>
          </a:p>
          <a:p>
            <a:r>
              <a:rPr lang="en-US" dirty="0"/>
              <a:t>That second point is the practical one, because it is what distinguishes this from the X linked disorders we just spent time on.</a:t>
            </a:r>
          </a:p>
          <a:p>
            <a:r>
              <a:rPr lang="en-US" dirty="0"/>
              <a:t>We tend to file von Willebrand disease under mild, and most of it is. But the original description was of a lethal condition, and the severe end of the spectrum still exists.</a:t>
            </a:r>
          </a:p>
          <a:p>
            <a:endParaRPr lang="en-US" dirty="0"/>
          </a:p>
          <a:p>
            <a:r>
              <a:rPr lang="en-US" dirty="0"/>
              <a:t>VWD symptoms are not specific on their own. Plenty of healthy kids bruise, and plenty of healthy kids get nosebleeds. What matters is the pattern.</a:t>
            </a:r>
          </a:p>
          <a:p>
            <a:endParaRPr lang="en-US" dirty="0"/>
          </a:p>
          <a:p>
            <a:r>
              <a:rPr lang="en-US" dirty="0"/>
              <a:t>Mucosal bleeding is the signature here. Gums, nose, gut, menstrual bleeding. That is a platelet-type or von Willebrand-type picture, not a deep hemophilia picture with joints and muscles.</a:t>
            </a:r>
          </a:p>
          <a:p>
            <a:endParaRPr lang="en-US" dirty="0"/>
          </a:p>
          <a:p>
            <a:r>
              <a:rPr lang="en-US" dirty="0"/>
              <a:t>But what is von Willebrand factor?</a:t>
            </a:r>
          </a:p>
          <a:p>
            <a:endParaRPr lang="en-US" dirty="0"/>
          </a:p>
          <a:p>
            <a:r>
              <a:rPr lang="en-US" dirty="0"/>
              <a:t>CLICK</a:t>
            </a:r>
          </a:p>
          <a:p>
            <a:endParaRPr lang="en-US"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US" dirty="0"/>
              <a:t>It’s a protein.</a:t>
            </a:r>
          </a:p>
          <a:p>
            <a:r>
              <a:rPr lang="en-US" dirty="0"/>
              <a:t>It lives in two places. Weibel-Palade bodies in endothelium and alpha granules in platelets. </a:t>
            </a:r>
          </a:p>
          <a:p>
            <a:endParaRPr lang="en-US" dirty="0"/>
          </a:p>
          <a:p>
            <a:r>
              <a:rPr lang="en-US" dirty="0"/>
              <a:t>That means it is released right where the vessel is injured, which is why deficiency shows up as mucocutaneous bleeding rather than deep joint bleeding.</a:t>
            </a:r>
          </a:p>
          <a:p>
            <a:endParaRPr lang="en-US" dirty="0"/>
          </a:p>
          <a:p>
            <a:r>
              <a:rPr lang="en-US" dirty="0"/>
              <a:t>It is secreted as multimers and has two jobs. It bridges platelets to the injured </a:t>
            </a:r>
            <a:r>
              <a:rPr lang="en-US" dirty="0" err="1"/>
              <a:t>subendothelium</a:t>
            </a:r>
            <a:r>
              <a:rPr lang="en-US" dirty="0"/>
              <a:t>, and it chaperones factor eight and protects it from proteolysis.</a:t>
            </a:r>
          </a:p>
          <a:p>
            <a:endParaRPr lang="en-US" dirty="0"/>
          </a:p>
          <a:p>
            <a:r>
              <a:rPr lang="en-US" dirty="0"/>
              <a:t>That second job explains our patient. Her factor eight was 44% percent, not because she has hemophilia, but because there is not enough WV carrier protein keeping it in circulation.</a:t>
            </a:r>
          </a:p>
          <a:p>
            <a:endParaRPr lang="en-US" dirty="0"/>
          </a:p>
          <a:p>
            <a:endParaRPr lang="en-US" dirty="0"/>
          </a:p>
          <a:p>
            <a:r>
              <a:rPr lang="en-US" dirty="0"/>
              <a:t>CLICK</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US" dirty="0"/>
              <a:t>Three types, and the practical difference between them is quantity versus quality.</a:t>
            </a:r>
          </a:p>
          <a:p>
            <a:r>
              <a:rPr lang="en-US" dirty="0"/>
              <a:t>Type 1 is the overwhelming majority. There is simply less von Willebrand factor, but what is there works normally, so the antigen, the activity, and factor VIII all fall together in roughly the same proportion.</a:t>
            </a:r>
          </a:p>
          <a:p>
            <a:endParaRPr lang="en-US" dirty="0"/>
          </a:p>
          <a:p>
            <a:r>
              <a:rPr lang="en-US" dirty="0"/>
              <a:t>Type 2 is the qualitative group. The protein is present but it does not do its job, so the activity assay is low out of proportion to the antigen level. That ratio is what tips you off, and that is why you cannot diagnose this on an antigen level alone.</a:t>
            </a:r>
          </a:p>
          <a:p>
            <a:endParaRPr lang="en-US" dirty="0"/>
          </a:p>
          <a:p>
            <a:r>
              <a:rPr lang="en-US" dirty="0"/>
              <a:t>Type 3 is essentially the absence of von Willebrand factor. Because von Willebrand factor chaperones factor VIII, those patients also carry a low factor VIII and can look almost hemophilic. It is rare, and those children get known to hematology pretty quickly.</a:t>
            </a:r>
          </a:p>
          <a:p>
            <a:endParaRPr lang="en-US" dirty="0"/>
          </a:p>
          <a:p>
            <a:r>
              <a:rPr lang="en-US" dirty="0"/>
              <a:t>Type 1 is the type you will actually encounter, and it is also the messiest one to pin down.</a:t>
            </a:r>
          </a:p>
          <a:p>
            <a:endParaRPr lang="en-US" dirty="0"/>
          </a:p>
          <a:p>
            <a:endParaRPr lang="en-US" dirty="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 Three tests to start: factor VIII, von Willebrand antigen, and an activity assay.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trouble is, the testing itself is genuinely inexact, and when it is drawn matters.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von Willebrand factor is an acute phase reactant. Stress, infection, inflammation, injury, exercise, estrogen, all push it up. Never send VW testing during an acute bleed — they can look falsely normal. A normal level drawn in the emergency department, or right after a trauma, does not rule anything out. It must be sent in a calm outpatient setting before you can call it negative.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Same logic for newborns. Levels in type 1 are naturally high at birth, so a normal result in early infancy simply is not interpretable. </a:t>
            </a:r>
          </a:p>
          <a:p>
            <a:endParaRPr lang="en-US" dirty="0"/>
          </a:p>
          <a:p>
            <a:r>
              <a:rPr lang="en-US" dirty="0"/>
              <a:t>Where it is run matters just as much. These are fragile assays: draw technique, transport time, and processing all affect the numbers, and a surprising fraction of abnormal results are handling artifacts. I have seen more false diagnoses come from where the test went than from the test itself. Send to a dedicated coagulation lab — locally, Vitalant or Versiti. Not Quest, and not the large reference labs.</a:t>
            </a:r>
          </a:p>
          <a:p>
            <a:endParaRPr lang="en-US" dirty="0"/>
          </a:p>
          <a:p>
            <a:r>
              <a:rPr lang="en-US" dirty="0"/>
              <a:t>On the activity assay, most centers have moved from classic ristocetin cofactor to the GP1bM assay. Activity is a measure of how well the protein works; the antigen is how much protein is there. GP1bM is less noisy and avoids the false positives that came with certain sequence variants that affect the </a:t>
            </a:r>
            <a:r>
              <a:rPr lang="en-US" dirty="0" err="1"/>
              <a:t>ristoetin</a:t>
            </a:r>
            <a:r>
              <a:rPr lang="en-US" dirty="0"/>
              <a:t> cofactor assay.</a:t>
            </a:r>
          </a:p>
          <a:p>
            <a:endParaRPr lang="en-US" dirty="0"/>
          </a:p>
          <a:p>
            <a:r>
              <a:rPr lang="en-US" dirty="0"/>
              <a:t>Levels Under 30% meets diagnostic criteria. Over 50% is normal. The 30 to 50 band is indeterminate, and how you handle it depends entirely on whether the patient bleeds and there bleeding score.</a:t>
            </a:r>
          </a:p>
          <a:p>
            <a:endParaRPr lang="en-US" dirty="0"/>
          </a:p>
          <a:p>
            <a:r>
              <a:rPr lang="en-US" dirty="0"/>
              <a:t>Based on the initial results, reflex testing can be sent to sort out type 1 from type 2. Type 3 is very obvious from these three labs alone because everything will be super low.</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Blood type helps interpret a borderline activity level. Type O runs naturally lower, and that is not a bleeding disorder. A mildly low activity level in a group O patient with no bleeding history is very often just their normal baseline, not a disease. The GP1BM assay helped solve this problem.</a:t>
            </a:r>
          </a:p>
          <a:p>
            <a:endParaRPr lang="en-US" dirty="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for a question that comes up more often than you'd think — you get a call from the newborn nursery, mom has von Willebrand disease, and the question is: can we circumcise this baby?</a:t>
            </a:r>
          </a:p>
          <a:p>
            <a:endParaRPr lang="en-US" dirty="0"/>
          </a:p>
          <a:p>
            <a:r>
              <a:rPr lang="en-US" dirty="0"/>
              <a:t>The answer really comes down to two questions. What type does mom have, and does dad have any bleeding history?</a:t>
            </a:r>
          </a:p>
          <a:p>
            <a:endParaRPr lang="en-US" dirty="0"/>
          </a:p>
          <a:p>
            <a:r>
              <a:rPr lang="en-US" dirty="0"/>
              <a:t>Remember, von Willebrand factor and factor VIII are acute phase reactants, and newborns are born with physiologically high levels. So a level drawn at birth is showing you that peak — it is not the child's true baseline.</a:t>
            </a:r>
          </a:p>
          <a:p>
            <a:endParaRPr lang="en-US" dirty="0"/>
          </a:p>
          <a:p>
            <a:r>
              <a:rPr lang="en-US" dirty="0"/>
              <a:t>That cuts both ways. On the one hand, it means you can't trust a normal newborn level to rule out type 1 — so confirmatory testing waits until after six months of age. On the other hand, that same physiologic bump is protective. A baby who has inherited type 1 is going to have levels in a safe range for the first weeks of life.</a:t>
            </a:r>
          </a:p>
          <a:p>
            <a:endParaRPr lang="en-US" dirty="0"/>
          </a:p>
          <a:p>
            <a:r>
              <a:rPr lang="en-US" dirty="0"/>
              <a:t>So for the common scenario — mom has type 1, dad has no bleeding history — you can go ahead with the circumcision without testing first. Just make sure it's documented, and that the family has a clinic appointment after six months for definitive testing.</a:t>
            </a:r>
          </a:p>
          <a:p>
            <a:endParaRPr lang="en-US" dirty="0"/>
          </a:p>
          <a:p>
            <a:r>
              <a:rPr lang="en-US" dirty="0"/>
              <a:t>Type 2 and type 3 are a completely different conversation. Those infants are not rescued by the neonatal rise — their levels are abnormal such that you can actually make the diagnosis at birth. </a:t>
            </a:r>
          </a:p>
          <a:p>
            <a:endParaRPr lang="en-US" dirty="0"/>
          </a:p>
          <a:p>
            <a:r>
              <a:rPr lang="en-US" dirty="0"/>
              <a:t>So if mom has type 2 or type 3, or she doesn't know her type, or there's bleeding history on dad's side, you test before you do anything invasive.</a:t>
            </a:r>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95783009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US" dirty="0"/>
              <a:t>Fortunately for these patients, treatment is mostly straightforward. T</a:t>
            </a:r>
          </a:p>
          <a:p>
            <a:r>
              <a:rPr lang="en-US" dirty="0" err="1"/>
              <a:t>reatment</a:t>
            </a:r>
            <a:r>
              <a:rPr lang="en-US" dirty="0"/>
              <a:t> is episodic for bleeds or as prophylaxis for surgeries, not daily: the options are either to release the body’s naturally stored </a:t>
            </a:r>
            <a:r>
              <a:rPr lang="en-US" dirty="0" err="1"/>
              <a:t>vWF</a:t>
            </a:r>
            <a:r>
              <a:rPr lang="en-US" dirty="0"/>
              <a:t> with DDAVP, or replace it with Humate, and add an antifibrinolytic on top.</a:t>
            </a:r>
          </a:p>
          <a:p>
            <a:endParaRPr lang="en-US" dirty="0"/>
          </a:p>
          <a:p>
            <a:r>
              <a:rPr lang="en-US" dirty="0"/>
              <a:t>DDAVP contains no </a:t>
            </a:r>
            <a:r>
              <a:rPr lang="en-US" dirty="0" err="1"/>
              <a:t>vWF</a:t>
            </a:r>
            <a:r>
              <a:rPr lang="en-US" dirty="0"/>
              <a:t> — it tells endothelial cells to dump what they already have, so levels rise. That is why it works in type 1, fails in type 3 where the storage pool is empty, and can be ineffective or harmful in type 2 where the protein is defective.</a:t>
            </a:r>
          </a:p>
          <a:p>
            <a:endParaRPr lang="en-US" dirty="0"/>
          </a:p>
          <a:p>
            <a:r>
              <a:rPr lang="en-US" dirty="0"/>
              <a:t>Because DDAVP is an ADH analog it also makes the kidney retain free water, so patients need to fluid restrict for 24 hours after each dose dur to the slight risk of hyponatremia leading to seizure activity.</a:t>
            </a:r>
          </a:p>
          <a:p>
            <a:endParaRPr lang="en-US" dirty="0"/>
          </a:p>
          <a:p>
            <a:r>
              <a:rPr lang="en-US" dirty="0"/>
              <a:t>Patients should make sure they are responsive to DDAVP in a controlled setting first before prescribing it for a surgery. Most type 1 patients respond, but you do not want to find out in the OR. Non-responders get humate concentrate instead.</a:t>
            </a:r>
          </a:p>
          <a:p>
            <a:endParaRPr lang="en-US" dirty="0"/>
          </a:p>
          <a:p>
            <a:r>
              <a:rPr lang="en-US" dirty="0"/>
              <a:t>The need for repeat dosing depends on the </a:t>
            </a:r>
            <a:r>
              <a:rPr lang="en-US" b="1" dirty="0"/>
              <a:t>duration of the healing period and risk of bleeding</a:t>
            </a:r>
            <a:r>
              <a:rPr lang="en-US" dirty="0"/>
              <a:t>. Short procedures like skin biopsy may need only perioperative coverage, while procedures with prolonged healing (e.g., tonsillectomy) may require additional DDAVP and/or antifibrinolytic therapy during the vulnerable healing window.</a:t>
            </a:r>
          </a:p>
          <a:p>
            <a:endParaRPr lang="en-US" dirty="0"/>
          </a:p>
          <a:p>
            <a:r>
              <a:rPr lang="en-US" dirty="0"/>
              <a:t>CLICK</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US" dirty="0"/>
              <a:t>I want to spend a minute on why these treatments fail in real life, because the failure is usually practical, not pharmacologic. They will almost always work for surgical prophylaxis, but they have variable effects for other types of bleeding, including </a:t>
            </a:r>
            <a:r>
              <a:rPr lang="en-US" dirty="0" err="1"/>
              <a:t>menstral</a:t>
            </a:r>
            <a:r>
              <a:rPr lang="en-US" dirty="0"/>
              <a:t> bleeding</a:t>
            </a:r>
          </a:p>
          <a:p>
            <a:endParaRPr lang="en-US" dirty="0"/>
          </a:p>
          <a:p>
            <a:r>
              <a:rPr lang="en-US" dirty="0"/>
              <a:t>DDAVP is the clearest example. A patient can have a textbook lab response and still bleed through her period. Lab response and clinical response are not the same thing. And the fluid restriction is a real ask for a teenager who is at school all day, or an athlete.</a:t>
            </a:r>
          </a:p>
          <a:p>
            <a:endParaRPr lang="en-US" dirty="0"/>
          </a:p>
          <a:p>
            <a:r>
              <a:rPr lang="en-US" dirty="0"/>
              <a:t>Humate-P works, but it needs IV access and either a treatment center within reach or refrigerated product at home. For a family two hours away, that is not a monthly plan.</a:t>
            </a:r>
          </a:p>
          <a:p>
            <a:endParaRPr lang="en-US" dirty="0"/>
          </a:p>
          <a:p>
            <a:r>
              <a:rPr lang="en-US" dirty="0"/>
              <a:t>Antifibrinolytics are cheap and effective and still get denied by insurance. When patients do get them, GI side effects are the usual reason they quit.</a:t>
            </a:r>
          </a:p>
          <a:p>
            <a:endParaRPr lang="en-US" dirty="0"/>
          </a:p>
          <a:p>
            <a:r>
              <a:rPr lang="en-US" dirty="0"/>
              <a:t>So for heavy menstrual bleeding, hormonal management is usually where we start. Exogenous estrogen raises VW levels too. It is the most reliable, and it does not depend on a pharmacy authorization going through that month. </a:t>
            </a:r>
          </a:p>
          <a:p>
            <a:endParaRPr lang="en-US" dirty="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E80CE148-6ED7-439B-B3E4-B95821778FF9}" type="slidenum">
              <a:rPr kumimoji="0" lang="en-US" altLang="en-US" sz="1200" b="0" i="0" u="none" strike="noStrike" kern="1200" cap="none" spc="0" normalizeH="0" baseline="0" noProof="0" smtClean="0">
                <a:ln>
                  <a:noFill/>
                </a:ln>
                <a:solidFill>
                  <a:prstClr val="black"/>
                </a:solidFill>
                <a:effectLst/>
                <a:uLnTx/>
                <a:uFillTx/>
                <a:latin typeface="Times New Roman" pitchFamily="18" charset="0"/>
                <a:ea typeface="+mn-ea"/>
                <a:cs typeface="+mn-cs"/>
              </a:rPr>
              <a:t>62</a:t>
            </a:fld>
            <a:endParaRPr kumimoji="0" lang="en-US" altLang="en-US" sz="12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108547" name="Rectangle 2"/>
          <p:cNvSpPr>
            <a:spLocks noGrp="1" noRot="1" noChangeAspect="1" noChangeArrowheads="1" noTextEdit="1"/>
          </p:cNvSpPr>
          <p:nvPr>
            <p:ph type="sldImg"/>
          </p:nvPr>
        </p:nvSpPr>
        <p:spPr>
          <a:xfrm>
            <a:off x="1071563" y="304800"/>
            <a:ext cx="4333875" cy="2438400"/>
          </a:xfrm>
          <a:ln/>
        </p:spPr>
      </p:sp>
      <p:sp>
        <p:nvSpPr>
          <p:cNvPr id="108548" name="Rectangle 3"/>
          <p:cNvSpPr>
            <a:spLocks noGrp="1" noChangeArrowheads="1"/>
          </p:cNvSpPr>
          <p:nvPr>
            <p:ph type="body" idx="1"/>
          </p:nvPr>
        </p:nvSpPr>
        <p:spPr>
          <a:xfrm>
            <a:off x="457200" y="3048000"/>
            <a:ext cx="5867400" cy="54102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t>That said, estrogen isn't for everyone, so this is the list worth having in your head before you start it or before you're asked to weigh in.</a:t>
            </a:r>
          </a:p>
          <a:p>
            <a:endParaRPr lang="en-US"/>
          </a:p>
          <a:p>
            <a:r>
              <a:rPr lang="en-US"/>
              <a:t>Migraine with aura can be a big one.</a:t>
            </a:r>
          </a:p>
          <a:p>
            <a:endParaRPr lang="en-US"/>
          </a:p>
          <a:p>
            <a:r>
              <a:rPr lang="en-US"/>
              <a:t>The rest cluster into cardiovascular and thrombotic risk on one side and hepatic issues on the other. Smoking only counts as a contraindication over thirty-five, which for our population usually isn't the limiting factor.</a:t>
            </a:r>
          </a:p>
          <a:p>
            <a:endParaRPr lang="en-US"/>
          </a:p>
          <a:p>
            <a:r>
              <a:rPr lang="en-US"/>
              <a:t>A history of prior thrombosis is typically the biggest no-no for estrogen.</a:t>
            </a:r>
          </a:p>
          <a:p>
            <a:endParaRPr lang="en-US"/>
          </a:p>
          <a:p>
            <a:r>
              <a:rPr lang="en-US"/>
              <a:t>Important point though. A contraindication to estrogen is not a contraindication to hormonal management. Progestin-only options and IUD stay on the table, and the IUD in particular does very well in patients with bleeding disorders where their main issue is menstrual bleeding.</a:t>
            </a:r>
          </a:p>
          <a:p>
            <a:endParaRPr lang="en-US"/>
          </a:p>
          <a:p>
            <a:r>
              <a:rPr lang="en-US"/>
              <a:t>……Ok, now we are almost at the end.</a:t>
            </a:r>
          </a:p>
          <a:p>
            <a:endParaRPr lang="en-US"/>
          </a:p>
          <a:p>
            <a:r>
              <a:rPr lang="en-US"/>
              <a:t>One final category of bleeding disorders where the labs cant really help you</a:t>
            </a:r>
          </a:p>
          <a:p>
            <a:endParaRPr lang="en-US"/>
          </a:p>
          <a:p>
            <a:r>
              <a:rPr lang="en-US"/>
              <a:t>CLICK</a:t>
            </a:r>
          </a:p>
        </p:txBody>
      </p:sp>
    </p:spTree>
    <p:extLst>
      <p:ext uri="{BB962C8B-B14F-4D97-AF65-F5344CB8AC3E}">
        <p14:creationId xmlns:p14="http://schemas.microsoft.com/office/powerpoint/2010/main" val="20027953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US" dirty="0"/>
              <a:t>Everything we have ordered so far asks whether a clot can form. None of it tells you whether the clot will hold.</a:t>
            </a:r>
          </a:p>
          <a:p>
            <a:endParaRPr lang="en-US" dirty="0"/>
          </a:p>
          <a:p>
            <a:r>
              <a:rPr lang="en-US" dirty="0"/>
              <a:t>CBC, VW testing, PT/PTT/fibrinogen levels are blind to a whole category: clot stability and fibrinolytic defects, and vascular causes. Those tests are send-outs and you kind of have to know to go looking for them. </a:t>
            </a:r>
          </a:p>
          <a:p>
            <a:endParaRPr lang="en-US" dirty="0"/>
          </a:p>
          <a:p>
            <a:r>
              <a:rPr lang="en-US" dirty="0"/>
              <a:t>So here’s an example. 16  year old gets her wisdom teeth out, bled at home day one and again day five. You obtain addition history: A laceration two years earlier oozed for two days. Entire lab workup is normal. Also, the grandmother needed the hysterectomy for heavy menses, an uncle died from some kind of spontaneous internal bleeding. No bleeding diagnosis runs in the family.</a:t>
            </a:r>
          </a:p>
          <a:p>
            <a:endParaRPr lang="en-US" dirty="0"/>
          </a:p>
          <a:p>
            <a:r>
              <a:rPr lang="en-US" dirty="0" err="1"/>
              <a:t>Whats</a:t>
            </a:r>
            <a:r>
              <a:rPr lang="en-US" dirty="0"/>
              <a:t> going on here?</a:t>
            </a:r>
          </a:p>
          <a:p>
            <a:endParaRPr lang="en-US" dirty="0"/>
          </a:p>
          <a:p>
            <a:r>
              <a:rPr lang="en-US" dirty="0"/>
              <a:t>CLICK</a:t>
            </a:r>
          </a:p>
        </p:txBody>
      </p:sp>
    </p:spTree>
    <p:extLst>
      <p:ext uri="{BB962C8B-B14F-4D97-AF65-F5344CB8AC3E}">
        <p14:creationId xmlns:p14="http://schemas.microsoft.com/office/powerpoint/2010/main" val="385123312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halves of one story: body builds a clot; it also decides when wants to take that clot back apart. Both have to work, and both at the right speed.</a:t>
            </a:r>
          </a:p>
          <a:p>
            <a:endParaRPr lang="en-US" dirty="0"/>
          </a:p>
          <a:p>
            <a:r>
              <a:rPr lang="en-US" dirty="0"/>
              <a:t>Platelets and clotting factors make a soft clot. Thrombin turns fibrinogen into sticky fibrin threads that run through the platelet plug like rebar, and factor XIII staples those threads together. That cross-linking is what turns a soft plug into a clot that holds pressure.</a:t>
            </a:r>
          </a:p>
          <a:p>
            <a:endParaRPr lang="en-US" dirty="0"/>
          </a:p>
          <a:p>
            <a:r>
              <a:rPr lang="en-US" dirty="0"/>
              <a:t>A clot is scaffolding, not a permanent repair. Plasminogen sits inside the clot doing nothing until tissue plasminogen activator, released by the vessel wall, switches it on to plasmin. Plasmin chews the mesh into fibrin degradation products — that is what a D-dimer measures.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 clot is just temporary scaffolding and is under constant negotiation, not finished when it forms. You need it where the injury is, you need it to stop growing there, and eventually you need it gone so the tissue can heal.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To break down a clot, Plasminogen is activated to plasmin, which breaks down the fibrin mesh into fibrin degradation products, including D-dimer. Natural inhibitors like PAI-1 and others keep this breakdown from happening too early. Some people have abnormal levels of these proteins that govern clot breakdown, and it tips that balance toward too much breakdown and you get a clot that forms on time but does not hold — delayed bleeding or re-bleeding.</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Now, there are ways to tests for each of these proteins specifically, and there are ways to treat this. If you block plasminogen from docking onto fibrin, and the clot you already made lasts longer.</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8A2B16-107B-427B-9AD5-8C87122D0F8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2902570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agents are called antifibrinolytics. And they have more uses than just in fibrinolytic disorders. They can be used as an adjunct in pretty much any bleeding disorder to help stabilize a good clot.</a:t>
            </a:r>
          </a:p>
          <a:p>
            <a:endParaRPr lang="en-US" dirty="0"/>
          </a:p>
          <a:p>
            <a:r>
              <a:rPr lang="en-US" dirty="0"/>
              <a:t>Aminocaproic acid and tranexamic acid come in both oral and IV forms. Aprotinin is IV only and has largely fallen out of use.</a:t>
            </a:r>
          </a:p>
          <a:p>
            <a:endParaRPr lang="en-US" dirty="0"/>
          </a:p>
          <a:p>
            <a:r>
              <a:rPr lang="en-US" dirty="0"/>
              <a:t>These drugs shine at mucosal sites with high fibrinolytic activity — dental work, epistaxis, post-op oozing — usually layered on top of whatever else you are doing to stop the bleeding (factor replacement, </a:t>
            </a:r>
            <a:r>
              <a:rPr lang="en-US" dirty="0" err="1"/>
              <a:t>DDAVp</a:t>
            </a:r>
            <a:r>
              <a:rPr lang="en-US" dirty="0"/>
              <a:t>, </a:t>
            </a:r>
            <a:r>
              <a:rPr lang="en-US" dirty="0" err="1"/>
              <a:t>etc</a:t>
            </a:r>
            <a:r>
              <a:rPr lang="en-US" dirty="0"/>
              <a:t>). In </a:t>
            </a:r>
            <a:r>
              <a:rPr lang="en-US" dirty="0" err="1"/>
              <a:t>hyperfibrinolytic</a:t>
            </a:r>
            <a:r>
              <a:rPr lang="en-US" dirty="0"/>
              <a:t> syndromes they can be sole therapy. </a:t>
            </a:r>
          </a:p>
          <a:p>
            <a:endParaRPr lang="en-US" dirty="0"/>
          </a:p>
          <a:p>
            <a:r>
              <a:rPr lang="en-US" dirty="0"/>
              <a:t>Very effective in heavy menstrual bleeding as a short courses of therapy until more definitive therapy can be reached or a diagnosis can be made.</a:t>
            </a:r>
          </a:p>
          <a:p>
            <a:endParaRPr lang="en-US" dirty="0"/>
          </a:p>
          <a:p>
            <a:r>
              <a:rPr lang="en-US" dirty="0"/>
              <a:t>Dosing is intermittent, only during bleeding, which is a much easier sell than a daily medication. </a:t>
            </a:r>
          </a:p>
          <a:p>
            <a:endParaRPr lang="en-US" dirty="0"/>
          </a:p>
          <a:p>
            <a:r>
              <a:rPr lang="en-US" dirty="0"/>
              <a:t>The contraindication is active or prior thrombosis, specifically retinal vein occlusion. I also think hard about patients on combined hormonal contraception with other thrombotic risk factors, and I avoid it with hematuria, where forming a clot in the collecting system can obstruct. </a:t>
            </a:r>
          </a:p>
          <a:p>
            <a:endParaRPr lang="en-US" dirty="0"/>
          </a:p>
          <a:p>
            <a:r>
              <a:rPr lang="en-US" dirty="0"/>
              <a:t>For everyone else this is cheap and well tolerated,</a:t>
            </a:r>
          </a:p>
          <a:p>
            <a:endParaRPr lang="en-US" dirty="0"/>
          </a:p>
          <a:p>
            <a:r>
              <a:rPr lang="en-US" dirty="0"/>
              <a:t>Notice what these drugs actually treat: not a clot that never formed, but a clot that did not last. </a:t>
            </a:r>
          </a:p>
          <a:p>
            <a:r>
              <a:rPr lang="en-US" dirty="0"/>
              <a:t>Keeping this same theme, lets talk about another class of patients whose problem is clot durability, and whose screening panel is therefore always normal. The purest example of it is factor XIII deficiency.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8A2B16-107B-427B-9AD5-8C87122D0F8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6443160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Exceedingly rare — most of you will never see a case. I have never seen a case. It earns a slide because I think more people know about than it appears in a career and its frequently sent in babies when they present with head bleeds, even when </a:t>
            </a:r>
            <a:r>
              <a:rPr lang="en-US" dirty="0" err="1"/>
              <a:t>nonacciantal</a:t>
            </a:r>
            <a:r>
              <a:rPr lang="en-US" dirty="0"/>
              <a:t> trauma is the suspected cause.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Mechanically, factor XIII is needed to cross-links the fibrin mesh after the clot is built, and every screening test stops the clock the moment fibrin forms. So nothing you order sees this step. Diagnosis takes a factor XIII activity level ordered by name.</a:t>
            </a:r>
          </a:p>
          <a:p>
            <a:endParaRPr lang="en-US" dirty="0"/>
          </a:p>
          <a:p>
            <a:r>
              <a:rPr lang="en-US" dirty="0"/>
              <a:t>Factor XIII deficiency presents early, classically in a newborn with severe bleeding, umbilical stump or intracranial, and a completely normal </a:t>
            </a:r>
            <a:r>
              <a:rPr lang="en-US" dirty="0" err="1"/>
              <a:t>coag</a:t>
            </a:r>
            <a:r>
              <a:rPr lang="en-US" dirty="0"/>
              <a:t> panel. That combination is the trigger to think about it – when there is hemophilia-level deep bleeding but normal hemophilia screens, AND in populations with consanguinity, because this inheritance runs autosomal recessive.</a:t>
            </a:r>
          </a:p>
          <a:p>
            <a:endParaRPr lang="en-US" dirty="0"/>
          </a:p>
          <a:p>
            <a:r>
              <a:rPr lang="en-US" dirty="0"/>
              <a:t>Moving on, lets end on a bleeding disorder that has nothing to do with the blood at all. If the clot is fine, look at the vessel and the tissue holding it, which is the category of connective tissue disorders, particularly the ones associated with hypermobility and stretchiness.</a:t>
            </a:r>
          </a:p>
          <a:p>
            <a:endParaRPr lang="en-US" dirty="0"/>
          </a:p>
          <a:p>
            <a:r>
              <a:rPr lang="en-US" dirty="0"/>
              <a:t>CLICK</a:t>
            </a:r>
          </a:p>
        </p:txBody>
      </p:sp>
      <p:sp>
        <p:nvSpPr>
          <p:cNvPr id="4" name="Slide Number Placeholder 3"/>
          <p:cNvSpPr>
            <a:spLocks noGrp="1"/>
          </p:cNvSpPr>
          <p:nvPr>
            <p:ph type="sldNum" sz="quarter" idx="10"/>
          </p:nvPr>
        </p:nvSpPr>
        <p:spPr/>
        <p:txBody>
          <a:bodyPr/>
          <a:lstStyle/>
          <a:p>
            <a:fld id="{D0B90219-9A26-FA4E-B594-55A3A45597B5}" type="slidenum">
              <a:rPr lang="en-US" smtClean="0"/>
              <a:t>66</a:t>
            </a:fld>
            <a:endParaRPr lang="en-US"/>
          </a:p>
        </p:txBody>
      </p:sp>
    </p:spTree>
    <p:extLst>
      <p:ext uri="{BB962C8B-B14F-4D97-AF65-F5344CB8AC3E}">
        <p14:creationId xmlns:p14="http://schemas.microsoft.com/office/powerpoint/2010/main" val="176709068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“When we talk about hypermobility, we’re usually using the Beighton score as our quick bedside tool.” If you suspect someone is hypermobile, do a Beighton exam.</a:t>
            </a:r>
          </a:p>
          <a:p>
            <a:endParaRPr lang="en-US" sz="1200" kern="1200" dirty="0">
              <a:solidFill>
                <a:schemeClr val="tx1"/>
              </a:solidFill>
              <a:effectLst/>
              <a:latin typeface="+mn-lt"/>
              <a:ea typeface="+mn-ea"/>
              <a:cs typeface="+mn-cs"/>
            </a:endParaRPr>
          </a:p>
          <a:p>
            <a:r>
              <a:rPr lang="en-US" dirty="0"/>
              <a:t>Its five maneuvers, four of them scored on both sides: little fingers that bend back past ninety degrees, thumbs that fold flat to the forearm, elbows that hyperextend past ten degrees, knees that hyperextend past ten degrees, and the fifth maneuver is being able to bend forward with knees locked and putting your palms flat on the floor.</a:t>
            </a:r>
          </a:p>
          <a:p>
            <a:endParaRPr lang="en-US" dirty="0"/>
          </a:p>
          <a:p>
            <a:r>
              <a:rPr lang="en-US" dirty="0"/>
              <a:t>Positive is a score of five or more in adults, six or more in children. The pediatric cutoff is higher because kids are more flexible; </a:t>
            </a:r>
          </a:p>
          <a:p>
            <a:endParaRPr lang="en-US" dirty="0"/>
          </a:p>
          <a:p>
            <a:r>
              <a:rPr lang="en-US" dirty="0"/>
              <a:t>Why do we score joint mobility? connective tissue disorders — hypermobile </a:t>
            </a:r>
            <a:r>
              <a:rPr lang="en-US" dirty="0" err="1"/>
              <a:t>ehler</a:t>
            </a:r>
            <a:r>
              <a:rPr lang="en-US" dirty="0"/>
              <a:t> </a:t>
            </a:r>
            <a:r>
              <a:rPr lang="en-US" dirty="0" err="1"/>
              <a:t>danlos</a:t>
            </a:r>
            <a:r>
              <a:rPr lang="en-US" dirty="0"/>
              <a:t> and its relatives — are their own category of bleeding disorder, sort of</a:t>
            </a:r>
          </a:p>
          <a:p>
            <a:endParaRPr lang="en-US" dirty="0"/>
          </a:p>
          <a:p>
            <a:r>
              <a:rPr lang="en-US" dirty="0"/>
              <a:t>CLICK</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6FCC40-526E-5A43-8E7A-82E5AC149B3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4064009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bleeding comes from fragile vessels and poor tissue integrity, not from an actual clotting defect. So these children bruise easily, bleed from fragile vessels, yet have an entirely normal hemostasis panel.</a:t>
            </a:r>
          </a:p>
          <a:p>
            <a:pPr marL="0" marR="0" lvl="0" indent="0" algn="l" defTabSz="914400" rtl="0" eaLnBrk="1" fontAlgn="auto" latinLnBrk="0" hangingPunct="1">
              <a:lnSpc>
                <a:spcPct val="100000"/>
              </a:lnSpc>
              <a:spcBef>
                <a:spcPts val="0"/>
              </a:spcBef>
              <a:spcAft>
                <a:spcPts val="0"/>
              </a:spcAft>
              <a:buClrTx/>
              <a:buSzTx/>
              <a:buFontTx/>
              <a:buNone/>
              <a:tabLst/>
              <a:defRPr/>
            </a:pP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“In one study, around half to two‑thirds of EDS patients also had abnormal bleeding scores, in the form of easy bruising, spontaneous or prolonged nosebleeds, and oral bleeding with brushing or minor trauma, peri‑procedural and surgical bleeding: dental extractions, orthopedic procedures, </a:t>
            </a:r>
            <a:r>
              <a:rPr lang="en-US" sz="1200" kern="1200" dirty="0" err="1">
                <a:solidFill>
                  <a:schemeClr val="tx1"/>
                </a:solidFill>
                <a:effectLst/>
                <a:latin typeface="+mn-lt"/>
                <a:ea typeface="+mn-ea"/>
                <a:cs typeface="+mn-cs"/>
              </a:rPr>
              <a:t>etc</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And among women with the hypermobile form of EDS, about 70–76 percent report heavy menstrual bleeding.”</a:t>
            </a:r>
          </a:p>
          <a:p>
            <a:pPr marL="0" marR="0" lvl="0" indent="0" algn="l" defTabSz="914400" rtl="0" eaLnBrk="1" fontAlgn="auto" latinLnBrk="0" hangingPunct="1">
              <a:lnSpc>
                <a:spcPct val="100000"/>
              </a:lnSpc>
              <a:spcBef>
                <a:spcPts val="0"/>
              </a:spcBef>
              <a:spcAft>
                <a:spcPts val="0"/>
              </a:spcAft>
              <a:buClrTx/>
              <a:buSzTx/>
              <a:buFontTx/>
              <a:buNone/>
              <a:tabLst/>
              <a:defRPr/>
            </a:pP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“So by standardized tools, a large subset looks indistinguishable from patients we’d normally label as having a primary bleeding disorder.”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population estimates of the hypermobile form of EDS are approximately </a:t>
            </a:r>
            <a:r>
              <a:rPr lang="en-US" dirty="0"/>
              <a:t>1 in 600 to 1 in 900</a:t>
            </a:r>
            <a:r>
              <a:rPr lang="en-US" sz="1200" kern="1200" dirty="0">
                <a:solidFill>
                  <a:schemeClr val="tx1"/>
                </a:solidFill>
                <a:effectLst/>
                <a:latin typeface="+mn-lt"/>
                <a:ea typeface="+mn-ea"/>
                <a:cs typeface="+mn-cs"/>
              </a:rPr>
              <a:t>, and it is increasingly recognized as one of the most frequent inherited bleeding diagnoses in multidisciplinary bleeding clinics, where a substantial fraction of patients previously labeled as having “unspecified” or “connective‑tissue-related” bleeding meet criteria for some form of connective tissue disease.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gets diagnosed either genetically or by exclusion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Leta wrap up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6FCC40-526E-5A43-8E7A-82E5AC149B3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“Despite all of that, the routine laboratory workup in </a:t>
            </a:r>
            <a:r>
              <a:rPr lang="en-US" sz="1200" kern="1200" err="1">
                <a:solidFill>
                  <a:schemeClr val="tx1"/>
                </a:solidFill>
                <a:effectLst/>
                <a:latin typeface="+mn-lt"/>
                <a:ea typeface="+mn-ea"/>
                <a:cs typeface="+mn-cs"/>
              </a:rPr>
              <a:t>hEDS</a:t>
            </a:r>
            <a:r>
              <a:rPr lang="en-US" sz="1200" kern="1200">
                <a:solidFill>
                  <a:schemeClr val="tx1"/>
                </a:solidFill>
                <a:effectLst/>
                <a:latin typeface="+mn-lt"/>
                <a:ea typeface="+mn-ea"/>
                <a:cs typeface="+mn-cs"/>
              </a:rPr>
              <a:t> is usually unremarkable.”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There is no send-out that confirms </a:t>
            </a:r>
            <a:r>
              <a:rPr lang="en-US" err="1"/>
              <a:t>hEDS</a:t>
            </a:r>
            <a:r>
              <a:rPr lang="en-US"/>
              <a:t>. It is a clinical diagnosis against formal criteria, or a genetic one for the subtypes that have a known gene. The Beighton score is not that diagnosis — it is the screen that tells you to go down that road.</a:t>
            </a:r>
          </a:p>
          <a:p>
            <a:pPr marL="0" marR="0" lvl="0" indent="0" algn="l" defTabSz="914400" rtl="0" eaLnBrk="1" fontAlgn="auto" latinLnBrk="0" hangingPunct="1">
              <a:lnSpc>
                <a:spcPct val="100000"/>
              </a:lnSpc>
              <a:spcBef>
                <a:spcPts val="0"/>
              </a:spcBef>
              <a:spcAft>
                <a:spcPts val="0"/>
              </a:spcAft>
              <a:buClrTx/>
              <a:buSzTx/>
              <a:buFontTx/>
              <a:buNone/>
              <a:tabLst/>
              <a:defRPr/>
            </a:pPr>
            <a:br>
              <a:rPr lang="en-US" sz="1200" kern="1200">
                <a:solidFill>
                  <a:schemeClr val="tx1"/>
                </a:solidFill>
                <a:effectLst/>
                <a:latin typeface="+mn-lt"/>
                <a:ea typeface="+mn-ea"/>
                <a:cs typeface="+mn-cs"/>
              </a:rPr>
            </a:br>
            <a:r>
              <a:rPr lang="en-US" sz="1200" kern="1200">
                <a:solidFill>
                  <a:schemeClr val="tx1"/>
                </a:solidFill>
                <a:effectLst/>
                <a:latin typeface="+mn-lt"/>
                <a:ea typeface="+mn-ea"/>
                <a:cs typeface="+mn-cs"/>
              </a:rPr>
              <a:t>“Standard coagulation tests—PT, aPTT, fibrinogen, factor levels, thrombin time—are generally normal, and von Willebrand studies are typically within reference range as well.”</a:t>
            </a:r>
            <a:br>
              <a:rPr lang="en-US" sz="1200" kern="1200">
                <a:solidFill>
                  <a:schemeClr val="tx1"/>
                </a:solidFill>
                <a:effectLst/>
                <a:latin typeface="+mn-lt"/>
                <a:ea typeface="+mn-ea"/>
                <a:cs typeface="+mn-cs"/>
              </a:rPr>
            </a:b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The take-home point of this is, </a:t>
            </a:r>
            <a:r>
              <a:rPr lang="en-US"/>
              <a:t>Hypermobility on physical exam could explain </a:t>
            </a:r>
            <a:r>
              <a:rPr lang="en-US" err="1"/>
              <a:t>tendancy</a:t>
            </a:r>
            <a:r>
              <a:rPr lang="en-US"/>
              <a:t> to bleed and is an important clue, but it does not account for most true bleeding disorders. Von Willebrand disease, platelet function defects, and the </a:t>
            </a:r>
            <a:r>
              <a:rPr lang="en-US" err="1"/>
              <a:t>hemophilias</a:t>
            </a:r>
            <a:r>
              <a:rPr lang="en-US"/>
              <a:t> have nothing to do with joint laxity, and the great majority of children with a real hemostatic defect score completely normal on the Beighton exam.</a:t>
            </a:r>
          </a:p>
          <a:p>
            <a:endParaRPr lang="en-US"/>
          </a:p>
          <a:p>
            <a:r>
              <a:rPr lang="en-US"/>
              <a:t>It runs the other way too. A high Beighton score rules nothing out. A hypermobile child can also have von Willebrand disease. If the bleeding history is convincing, finish the laboratory workup regardless of how the joints score.</a:t>
            </a:r>
          </a:p>
          <a:p>
            <a:endParaRPr lang="en-US"/>
          </a:p>
          <a:p>
            <a:r>
              <a:rPr lang="en-US"/>
              <a:t>So, what IS the laboratory workup for a suspected bleeding disorder?</a:t>
            </a:r>
          </a:p>
          <a:p>
            <a:endParaRPr lang="en-US"/>
          </a:p>
          <a:p>
            <a:r>
              <a:rPr lang="en-US"/>
              <a:t>CLICK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endParaRPr lang="en-US"/>
          </a:p>
          <a:p>
            <a:pPr marL="0" marR="0" lvl="0" indent="0" algn="r" defTabSz="914400" rtl="0" eaLnBrk="1" fontAlgn="auto" latinLnBrk="0" hangingPunct="1">
              <a:lnSpc>
                <a:spcPct val="100000"/>
              </a:lnSpc>
              <a:spcBef>
                <a:spcPts val="0"/>
              </a:spcBef>
              <a:spcAft>
                <a:spcPts val="0"/>
              </a:spcAft>
              <a:buClrTx/>
              <a:buSzTx/>
              <a:buFontTx/>
              <a:buNone/>
              <a:tabLst/>
              <a:defRPr/>
            </a:pPr>
            <a:fld id="{AF6FCC40-526E-5A43-8E7A-82E5AC149B3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t>68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2522876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US" dirty="0"/>
              <a:t>This is the whole talk on one slide, so I will keep it short.</a:t>
            </a:r>
          </a:p>
          <a:p>
            <a:endParaRPr lang="en-US" dirty="0"/>
          </a:p>
          <a:p>
            <a:r>
              <a:rPr lang="en-US" dirty="0"/>
              <a:t>One: ask the bleeding history — a structured score beats a general impression. Two: order the first tier. Three: read the pattern, not the panel; each pattern points somewhere different. Four: add the targeted test, and if there is an elective procedure coming, call at least two to four weeks out. A plan built a month ahead is easy; one built the morning of is not.</a:t>
            </a:r>
          </a:p>
          <a:p>
            <a:endParaRPr lang="en-US" dirty="0"/>
          </a:p>
          <a:p>
            <a:r>
              <a:rPr lang="en-US" dirty="0"/>
              <a:t>Five is the one people hesitate on. Refer for any unexplained abnormal screen, a bleeding score over threshold whatever the labs show, a first-degree relative with a known disorder, or heavy menstrual bleeding from menarche. And refer when the labs are normal but the history is convincing — the panel does not exclude VWD, platelet function defects, hyperfibrinolysis or factor XIII.</a:t>
            </a:r>
          </a:p>
          <a:p>
            <a:endParaRPr lang="en-US" dirty="0"/>
          </a:p>
          <a:p>
            <a:r>
              <a:rPr lang="en-US" dirty="0"/>
              <a:t>To close: hemophilia bleeds into joints and muscles, VWD is mucocutaneous and far more common, and a normal screen rules out neither. If the story sounds like abnormal bleeding, believe the story, not the panel — and involve a hematologist or a hemophilia treatment center early.</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all for your time. Happy to take questions.</a:t>
            </a:r>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5" name="Rectangle 4"/>
          <p:cNvSpPr/>
          <p:nvPr/>
        </p:nvSpPr>
        <p:spPr>
          <a:xfrm>
            <a:off x="203200" y="150919"/>
            <a:ext cx="11775736"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Footer Placeholder 2"/>
          <p:cNvSpPr>
            <a:spLocks noGrp="1"/>
          </p:cNvSpPr>
          <p:nvPr>
            <p:ph type="ftr" sz="quarter" idx="11"/>
          </p:nvPr>
        </p:nvSpPr>
        <p:spPr>
          <a:xfrm>
            <a:off x="609600" y="6356350"/>
            <a:ext cx="10668000" cy="196850"/>
          </a:xfrm>
        </p:spPr>
        <p:txBody>
          <a:bodyPr/>
          <a:lstStyle>
            <a:lvl1pPr>
              <a:defRPr sz="1800">
                <a:latin typeface="Calibri" pitchFamily="34" charset="0"/>
                <a:cs typeface="Calibri" pitchFamily="34" charset="0"/>
              </a:defRPr>
            </a:lvl1pPr>
          </a:lstStyle>
          <a:p>
            <a:endParaRPr lang="en-US"/>
          </a:p>
        </p:txBody>
      </p:sp>
    </p:spTree>
    <p:extLst>
      <p:ext uri="{BB962C8B-B14F-4D97-AF65-F5344CB8AC3E}">
        <p14:creationId xmlns:p14="http://schemas.microsoft.com/office/powerpoint/2010/main" val="12965520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7F048-AE08-0F6C-FA01-8E3496D7750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8A12F27-91E5-60BC-ACEB-13C64CF813D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056246D-8C23-B012-498E-D1211A50688F}"/>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396306D7-900E-9925-1FF7-3C4BC0664F69}"/>
              </a:ext>
            </a:extLst>
          </p:cNvPr>
          <p:cNvSpPr>
            <a:spLocks noGrp="1"/>
          </p:cNvSpPr>
          <p:nvPr>
            <p:ph type="ftr" sz="quarter" idx="11"/>
          </p:nvPr>
        </p:nvSpPr>
        <p:spPr/>
        <p:txBody>
          <a:bodyPr/>
          <a:lstStyle/>
          <a:p>
            <a:r>
              <a:rPr lang="en-US"/>
              <a:t>Sample footer text</a:t>
            </a:r>
            <a:endParaRPr lang="en-US" dirty="0"/>
          </a:p>
        </p:txBody>
      </p:sp>
      <p:sp>
        <p:nvSpPr>
          <p:cNvPr id="6" name="Slide Number Placeholder 5">
            <a:extLst>
              <a:ext uri="{FF2B5EF4-FFF2-40B4-BE49-F238E27FC236}">
                <a16:creationId xmlns:a16="http://schemas.microsoft.com/office/drawing/2014/main" id="{C9729FC7-D7D3-02EA-3848-0A2C58BB3C25}"/>
              </a:ext>
            </a:extLst>
          </p:cNvPr>
          <p:cNvSpPr>
            <a:spLocks noGrp="1"/>
          </p:cNvSpPr>
          <p:nvPr>
            <p:ph type="sldNum" sz="quarter" idx="12"/>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935090765"/>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96B95-4E28-7B43-FA1D-3D635FAFAE9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8B5F871-94EC-4E50-9853-20DE1770E5B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3EDE3B-FE9D-2F49-84C9-F8921AEB0980}"/>
              </a:ext>
            </a:extLst>
          </p:cNvPr>
          <p:cNvSpPr>
            <a:spLocks noGrp="1"/>
          </p:cNvSpPr>
          <p:nvPr>
            <p:ph type="dt" sz="half" idx="10"/>
          </p:nvPr>
        </p:nvSpPr>
        <p:spPr/>
        <p:txBody>
          <a:bodyPr/>
          <a:lstStyle/>
          <a:p>
            <a:fld id="{43D657C5-EA5A-5646-8C3E-4FDFAB385395}" type="datetimeFigureOut">
              <a:rPr lang="en-US" smtClean="0"/>
              <a:t>9/9/2026</a:t>
            </a:fld>
            <a:endParaRPr lang="en-US"/>
          </a:p>
        </p:txBody>
      </p:sp>
      <p:sp>
        <p:nvSpPr>
          <p:cNvPr id="5" name="Footer Placeholder 4">
            <a:extLst>
              <a:ext uri="{FF2B5EF4-FFF2-40B4-BE49-F238E27FC236}">
                <a16:creationId xmlns:a16="http://schemas.microsoft.com/office/drawing/2014/main" id="{CC9492EB-065D-2233-AC46-29D6D35174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3E4093-C3DD-C6FB-C094-E346BC362188}"/>
              </a:ext>
            </a:extLst>
          </p:cNvPr>
          <p:cNvSpPr>
            <a:spLocks noGrp="1"/>
          </p:cNvSpPr>
          <p:nvPr>
            <p:ph type="sldNum" sz="quarter" idx="12"/>
          </p:nvPr>
        </p:nvSpPr>
        <p:spPr/>
        <p:txBody>
          <a:bodyPr/>
          <a:lstStyle/>
          <a:p>
            <a:fld id="{27E86921-7656-BB4C-98BA-77A896DC39A1}" type="slidenum">
              <a:rPr lang="en-US" smtClean="0"/>
              <a:t>‹#›</a:t>
            </a:fld>
            <a:endParaRPr lang="en-US"/>
          </a:p>
        </p:txBody>
      </p:sp>
    </p:spTree>
    <p:extLst>
      <p:ext uri="{BB962C8B-B14F-4D97-AF65-F5344CB8AC3E}">
        <p14:creationId xmlns:p14="http://schemas.microsoft.com/office/powerpoint/2010/main" val="22619981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CEA41-8D0C-204B-7794-3EDF0F9B85F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BA60920-06B9-E807-B5E4-7D655979FDF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ADA0312-5195-5B8F-E170-7DEA2FEF6E46}"/>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B0CDB630-C39A-8CC4-B543-B99C776019D6}"/>
              </a:ext>
            </a:extLst>
          </p:cNvPr>
          <p:cNvSpPr>
            <a:spLocks noGrp="1"/>
          </p:cNvSpPr>
          <p:nvPr>
            <p:ph type="ftr" sz="quarter" idx="11"/>
          </p:nvPr>
        </p:nvSpPr>
        <p:spPr/>
        <p:txBody>
          <a:bodyPr/>
          <a:lstStyle/>
          <a:p>
            <a:r>
              <a:rPr lang="en-US"/>
              <a:t>Sample footer text</a:t>
            </a:r>
            <a:endParaRPr lang="en-US" dirty="0"/>
          </a:p>
        </p:txBody>
      </p:sp>
      <p:sp>
        <p:nvSpPr>
          <p:cNvPr id="6" name="Slide Number Placeholder 5">
            <a:extLst>
              <a:ext uri="{FF2B5EF4-FFF2-40B4-BE49-F238E27FC236}">
                <a16:creationId xmlns:a16="http://schemas.microsoft.com/office/drawing/2014/main" id="{DA9D9C48-2190-389A-30E4-4393E83A303F}"/>
              </a:ext>
            </a:extLst>
          </p:cNvPr>
          <p:cNvSpPr>
            <a:spLocks noGrp="1"/>
          </p:cNvSpPr>
          <p:nvPr>
            <p:ph type="sldNum" sz="quarter" idx="12"/>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95034540"/>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E1BEA-CBD4-D7C4-9C66-148CCEB33F7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CE3D5F5-5001-D7E3-A7D4-D2262A06E56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442E129-8346-BF23-D9EA-94A04CEB1A1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219C3AD-9249-A3DF-B361-E918DEC81679}"/>
              </a:ext>
            </a:extLst>
          </p:cNvPr>
          <p:cNvSpPr>
            <a:spLocks noGrp="1"/>
          </p:cNvSpPr>
          <p:nvPr>
            <p:ph type="dt" sz="half" idx="10"/>
          </p:nvPr>
        </p:nvSpPr>
        <p:spPr/>
        <p:txBody>
          <a:bodyPr/>
          <a:lstStyle/>
          <a:p>
            <a:fld id="{EF0B4E02-F313-42C6-A884-A01F0024A37C}" type="datetimeFigureOut">
              <a:rPr lang="en-US" smtClean="0"/>
              <a:pPr/>
              <a:t>9/9/2026</a:t>
            </a:fld>
            <a:endParaRPr lang="en-US"/>
          </a:p>
        </p:txBody>
      </p:sp>
      <p:sp>
        <p:nvSpPr>
          <p:cNvPr id="6" name="Footer Placeholder 5">
            <a:extLst>
              <a:ext uri="{FF2B5EF4-FFF2-40B4-BE49-F238E27FC236}">
                <a16:creationId xmlns:a16="http://schemas.microsoft.com/office/drawing/2014/main" id="{BA42FABA-5E23-8F99-9EB8-6F1C8C8DEC1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4778CB1-7C09-051B-6F91-205EC04C179A}"/>
              </a:ext>
            </a:extLst>
          </p:cNvPr>
          <p:cNvSpPr>
            <a:spLocks noGrp="1"/>
          </p:cNvSpPr>
          <p:nvPr>
            <p:ph type="sldNum" sz="quarter" idx="12"/>
          </p:nvPr>
        </p:nvSpPr>
        <p:spPr/>
        <p:txBody>
          <a:bodyPr/>
          <a:lstStyle/>
          <a:p>
            <a:fld id="{4E982BDF-FE08-4D41-9346-8CC89AEF0CDF}" type="slidenum">
              <a:rPr lang="en-US" smtClean="0"/>
              <a:pPr/>
              <a:t>‹#›</a:t>
            </a:fld>
            <a:endParaRPr lang="en-US"/>
          </a:p>
        </p:txBody>
      </p:sp>
    </p:spTree>
    <p:extLst>
      <p:ext uri="{BB962C8B-B14F-4D97-AF65-F5344CB8AC3E}">
        <p14:creationId xmlns:p14="http://schemas.microsoft.com/office/powerpoint/2010/main" val="36213364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67957B-5905-210E-03B5-02509489FE8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195E660-F140-FC25-9E17-4A4026B355B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02D959F-768A-2A7F-EAB5-804F3990B45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9961016-9B22-9DDE-88CB-BE41FCB2CB2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D899B57-204C-D23E-ED7D-C2F3D55EC87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BE001A1-5E6A-B6BA-9803-FB095978CFDC}"/>
              </a:ext>
            </a:extLst>
          </p:cNvPr>
          <p:cNvSpPr>
            <a:spLocks noGrp="1"/>
          </p:cNvSpPr>
          <p:nvPr>
            <p:ph type="dt" sz="half" idx="10"/>
          </p:nvPr>
        </p:nvSpPr>
        <p:spPr/>
        <p:txBody>
          <a:bodyPr/>
          <a:lstStyle/>
          <a:p>
            <a:fld id="{EF0B4E02-F313-42C6-A884-A01F0024A37C}" type="datetimeFigureOut">
              <a:rPr lang="en-US" smtClean="0"/>
              <a:pPr/>
              <a:t>9/9/2026</a:t>
            </a:fld>
            <a:endParaRPr lang="en-US"/>
          </a:p>
        </p:txBody>
      </p:sp>
      <p:sp>
        <p:nvSpPr>
          <p:cNvPr id="8" name="Footer Placeholder 7">
            <a:extLst>
              <a:ext uri="{FF2B5EF4-FFF2-40B4-BE49-F238E27FC236}">
                <a16:creationId xmlns:a16="http://schemas.microsoft.com/office/drawing/2014/main" id="{57955658-5690-7AC8-A038-9A777EEB63A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1BACC8F-6AAC-C0AA-6F6C-47075D0F58D8}"/>
              </a:ext>
            </a:extLst>
          </p:cNvPr>
          <p:cNvSpPr>
            <a:spLocks noGrp="1"/>
          </p:cNvSpPr>
          <p:nvPr>
            <p:ph type="sldNum" sz="quarter" idx="12"/>
          </p:nvPr>
        </p:nvSpPr>
        <p:spPr/>
        <p:txBody>
          <a:bodyPr/>
          <a:lstStyle/>
          <a:p>
            <a:fld id="{4E982BDF-FE08-4D41-9346-8CC89AEF0CDF}" type="slidenum">
              <a:rPr lang="en-US" smtClean="0"/>
              <a:pPr/>
              <a:t>‹#›</a:t>
            </a:fld>
            <a:endParaRPr lang="en-US"/>
          </a:p>
        </p:txBody>
      </p:sp>
    </p:spTree>
    <p:extLst>
      <p:ext uri="{BB962C8B-B14F-4D97-AF65-F5344CB8AC3E}">
        <p14:creationId xmlns:p14="http://schemas.microsoft.com/office/powerpoint/2010/main" val="6122844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EE48C-E1BA-CA25-6D03-0F9ABDB713B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F32A93B-746E-F4E3-AEDA-949336F16C26}"/>
              </a:ext>
            </a:extLst>
          </p:cNvPr>
          <p:cNvSpPr>
            <a:spLocks noGrp="1"/>
          </p:cNvSpPr>
          <p:nvPr>
            <p:ph type="dt" sz="half" idx="10"/>
          </p:nvPr>
        </p:nvSpPr>
        <p:spPr/>
        <p:txBody>
          <a:bodyPr/>
          <a:lstStyle/>
          <a:p>
            <a:fld id="{2AF8DA1B-F4CA-C645-B2F9-783376203A6F}" type="datetimeFigureOut">
              <a:rPr lang="en-US" smtClean="0"/>
              <a:t>9/9/2026</a:t>
            </a:fld>
            <a:endParaRPr lang="en-US"/>
          </a:p>
        </p:txBody>
      </p:sp>
      <p:sp>
        <p:nvSpPr>
          <p:cNvPr id="4" name="Footer Placeholder 3">
            <a:extLst>
              <a:ext uri="{FF2B5EF4-FFF2-40B4-BE49-F238E27FC236}">
                <a16:creationId xmlns:a16="http://schemas.microsoft.com/office/drawing/2014/main" id="{701D2AD4-F524-09F4-0B5C-41D1CDA03C1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EDA4EDB-C7B6-A784-FFD4-BA7941A666BC}"/>
              </a:ext>
            </a:extLst>
          </p:cNvPr>
          <p:cNvSpPr>
            <a:spLocks noGrp="1"/>
          </p:cNvSpPr>
          <p:nvPr>
            <p:ph type="sldNum" sz="quarter" idx="12"/>
          </p:nvPr>
        </p:nvSpPr>
        <p:spPr/>
        <p:txBody>
          <a:bodyPr/>
          <a:lstStyle/>
          <a:p>
            <a:fld id="{947041E0-830E-3440-830E-A9BA591259A5}" type="slidenum">
              <a:rPr lang="en-US" smtClean="0"/>
              <a:t>‹#›</a:t>
            </a:fld>
            <a:endParaRPr lang="en-US"/>
          </a:p>
        </p:txBody>
      </p:sp>
    </p:spTree>
    <p:extLst>
      <p:ext uri="{BB962C8B-B14F-4D97-AF65-F5344CB8AC3E}">
        <p14:creationId xmlns:p14="http://schemas.microsoft.com/office/powerpoint/2010/main" val="22308705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1387611-F8CA-2EA3-46F8-6A487207E404}"/>
              </a:ext>
            </a:extLst>
          </p:cNvPr>
          <p:cNvSpPr>
            <a:spLocks noGrp="1"/>
          </p:cNvSpPr>
          <p:nvPr>
            <p:ph type="dt" sz="half" idx="10"/>
          </p:nvPr>
        </p:nvSpPr>
        <p:spPr/>
        <p:txBody>
          <a:bodyPr/>
          <a:lstStyle/>
          <a:p>
            <a:endParaRPr lang="en-US" dirty="0"/>
          </a:p>
        </p:txBody>
      </p:sp>
      <p:sp>
        <p:nvSpPr>
          <p:cNvPr id="3" name="Footer Placeholder 2">
            <a:extLst>
              <a:ext uri="{FF2B5EF4-FFF2-40B4-BE49-F238E27FC236}">
                <a16:creationId xmlns:a16="http://schemas.microsoft.com/office/drawing/2014/main" id="{6942385F-DCEE-8718-FB5F-F2219CB8F3C2}"/>
              </a:ext>
            </a:extLst>
          </p:cNvPr>
          <p:cNvSpPr>
            <a:spLocks noGrp="1"/>
          </p:cNvSpPr>
          <p:nvPr>
            <p:ph type="ftr" sz="quarter" idx="11"/>
          </p:nvPr>
        </p:nvSpPr>
        <p:spPr/>
        <p:txBody>
          <a:bodyPr/>
          <a:lstStyle/>
          <a:p>
            <a:r>
              <a:rPr lang="en-US"/>
              <a:t>Sample footer text</a:t>
            </a:r>
            <a:endParaRPr lang="en-US" dirty="0"/>
          </a:p>
        </p:txBody>
      </p:sp>
      <p:sp>
        <p:nvSpPr>
          <p:cNvPr id="4" name="Slide Number Placeholder 3">
            <a:extLst>
              <a:ext uri="{FF2B5EF4-FFF2-40B4-BE49-F238E27FC236}">
                <a16:creationId xmlns:a16="http://schemas.microsoft.com/office/drawing/2014/main" id="{6777FC9D-2940-B07D-0C2F-13AF0297A496}"/>
              </a:ext>
            </a:extLst>
          </p:cNvPr>
          <p:cNvSpPr>
            <a:spLocks noGrp="1"/>
          </p:cNvSpPr>
          <p:nvPr>
            <p:ph type="sldNum" sz="quarter" idx="12"/>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319575902"/>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C4CAD-E0B5-B7E3-EE0D-6A674CE16DE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A279D16-6583-897A-FF90-5717EC2BF03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70E88A7-6169-EE5D-5C4B-E69BCB40C3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111212-9C52-0FDE-0065-6EA2FD9DDBAD}"/>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F673888C-2D99-D53B-D8D8-BBF2BF518C03}"/>
              </a:ext>
            </a:extLst>
          </p:cNvPr>
          <p:cNvSpPr>
            <a:spLocks noGrp="1"/>
          </p:cNvSpPr>
          <p:nvPr>
            <p:ph type="ftr" sz="quarter" idx="11"/>
          </p:nvPr>
        </p:nvSpPr>
        <p:spPr/>
        <p:txBody>
          <a:bodyPr/>
          <a:lstStyle/>
          <a:p>
            <a:r>
              <a:rPr lang="en-US"/>
              <a:t>Sample footer text</a:t>
            </a:r>
            <a:endParaRPr lang="en-US" dirty="0"/>
          </a:p>
        </p:txBody>
      </p:sp>
      <p:sp>
        <p:nvSpPr>
          <p:cNvPr id="7" name="Slide Number Placeholder 6">
            <a:extLst>
              <a:ext uri="{FF2B5EF4-FFF2-40B4-BE49-F238E27FC236}">
                <a16:creationId xmlns:a16="http://schemas.microsoft.com/office/drawing/2014/main" id="{3DFD804C-B836-86BC-7031-39E180943592}"/>
              </a:ext>
            </a:extLst>
          </p:cNvPr>
          <p:cNvSpPr>
            <a:spLocks noGrp="1"/>
          </p:cNvSpPr>
          <p:nvPr>
            <p:ph type="sldNum" sz="quarter" idx="12"/>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603917574"/>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01C48-FA04-5C64-0966-7DE7F692CA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573B103-E13A-BBBE-8E3F-C28512B48DB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1FF55E8-AC39-E2B7-39E9-A43EF4899A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82C778E-1360-C478-8591-81947D4CAE6B}"/>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4E3B49DC-5CD2-BD9C-113A-286DB8919CCD}"/>
              </a:ext>
            </a:extLst>
          </p:cNvPr>
          <p:cNvSpPr>
            <a:spLocks noGrp="1"/>
          </p:cNvSpPr>
          <p:nvPr>
            <p:ph type="ftr" sz="quarter" idx="11"/>
          </p:nvPr>
        </p:nvSpPr>
        <p:spPr/>
        <p:txBody>
          <a:bodyPr/>
          <a:lstStyle/>
          <a:p>
            <a:r>
              <a:rPr lang="en-US"/>
              <a:t>Sample footer text</a:t>
            </a:r>
            <a:endParaRPr lang="en-US" dirty="0"/>
          </a:p>
        </p:txBody>
      </p:sp>
      <p:sp>
        <p:nvSpPr>
          <p:cNvPr id="7" name="Slide Number Placeholder 6">
            <a:extLst>
              <a:ext uri="{FF2B5EF4-FFF2-40B4-BE49-F238E27FC236}">
                <a16:creationId xmlns:a16="http://schemas.microsoft.com/office/drawing/2014/main" id="{F246AFDA-D087-7E6C-2B76-A4F51E17435A}"/>
              </a:ext>
            </a:extLst>
          </p:cNvPr>
          <p:cNvSpPr>
            <a:spLocks noGrp="1"/>
          </p:cNvSpPr>
          <p:nvPr>
            <p:ph type="sldNum" sz="quarter" idx="12"/>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58304732"/>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6E73A-5441-A5A5-98F6-80AF90A923E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7B2E8FD-06B4-E98B-970A-8A1FC1B6FBB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EB3576-3BF5-779A-3BD2-7699F4EA2A93}"/>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D4429D6F-B59F-40B5-B872-B88CEFD0F8E5}"/>
              </a:ext>
            </a:extLst>
          </p:cNvPr>
          <p:cNvSpPr>
            <a:spLocks noGrp="1"/>
          </p:cNvSpPr>
          <p:nvPr>
            <p:ph type="ftr" sz="quarter" idx="11"/>
          </p:nvPr>
        </p:nvSpPr>
        <p:spPr/>
        <p:txBody>
          <a:bodyPr/>
          <a:lstStyle/>
          <a:p>
            <a:r>
              <a:rPr lang="en-US"/>
              <a:t>Sample footer text</a:t>
            </a:r>
            <a:endParaRPr lang="en-US" dirty="0"/>
          </a:p>
        </p:txBody>
      </p:sp>
      <p:sp>
        <p:nvSpPr>
          <p:cNvPr id="6" name="Slide Number Placeholder 5">
            <a:extLst>
              <a:ext uri="{FF2B5EF4-FFF2-40B4-BE49-F238E27FC236}">
                <a16:creationId xmlns:a16="http://schemas.microsoft.com/office/drawing/2014/main" id="{32FC3B42-4375-B283-C0FE-B5DA6ECC4EFE}"/>
              </a:ext>
            </a:extLst>
          </p:cNvPr>
          <p:cNvSpPr>
            <a:spLocks noGrp="1"/>
          </p:cNvSpPr>
          <p:nvPr>
            <p:ph type="sldNum" sz="quarter" idx="12"/>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604051167"/>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E62737E-6E6D-1C12-6DA3-ABF9EA2A238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8E92084-8B67-70DA-A7E5-45A02D07BE8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907006-363F-AB0E-B6FB-37F7F7A7AF91}"/>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56F725B0-D1C2-D6EE-CC82-72DC7CC0A0C3}"/>
              </a:ext>
            </a:extLst>
          </p:cNvPr>
          <p:cNvSpPr>
            <a:spLocks noGrp="1"/>
          </p:cNvSpPr>
          <p:nvPr>
            <p:ph type="ftr" sz="quarter" idx="11"/>
          </p:nvPr>
        </p:nvSpPr>
        <p:spPr/>
        <p:txBody>
          <a:bodyPr/>
          <a:lstStyle/>
          <a:p>
            <a:r>
              <a:rPr lang="en-US"/>
              <a:t>Sample footer text</a:t>
            </a:r>
            <a:endParaRPr lang="en-US" dirty="0"/>
          </a:p>
        </p:txBody>
      </p:sp>
      <p:sp>
        <p:nvSpPr>
          <p:cNvPr id="6" name="Slide Number Placeholder 5">
            <a:extLst>
              <a:ext uri="{FF2B5EF4-FFF2-40B4-BE49-F238E27FC236}">
                <a16:creationId xmlns:a16="http://schemas.microsoft.com/office/drawing/2014/main" id="{A17774B9-86E0-6A33-5D1D-A0CA8A21B12B}"/>
              </a:ext>
            </a:extLst>
          </p:cNvPr>
          <p:cNvSpPr>
            <a:spLocks noGrp="1"/>
          </p:cNvSpPr>
          <p:nvPr>
            <p:ph type="sldNum" sz="quarter" idx="12"/>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059141931"/>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4393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ontent">
    <p:spTree>
      <p:nvGrpSpPr>
        <p:cNvPr id="1" name=""/>
        <p:cNvGrpSpPr/>
        <p:nvPr/>
      </p:nvGrpSpPr>
      <p:grpSpPr>
        <a:xfrm>
          <a:off x="0" y="0"/>
          <a:ext cx="0" cy="0"/>
          <a:chOff x="0" y="0"/>
          <a:chExt cx="0" cy="0"/>
        </a:xfrm>
      </p:grpSpPr>
      <p:sp>
        <p:nvSpPr>
          <p:cNvPr id="6" name="Text Placeholder 4">
            <a:extLst>
              <a:ext uri="{FF2B5EF4-FFF2-40B4-BE49-F238E27FC236}">
                <a16:creationId xmlns:a16="http://schemas.microsoft.com/office/drawing/2014/main" id="{4D3226C8-8364-C147-9369-5186991453FF}"/>
              </a:ext>
            </a:extLst>
          </p:cNvPr>
          <p:cNvSpPr>
            <a:spLocks noGrp="1"/>
          </p:cNvSpPr>
          <p:nvPr>
            <p:ph type="body" sz="quarter" idx="10"/>
          </p:nvPr>
        </p:nvSpPr>
        <p:spPr>
          <a:xfrm>
            <a:off x="596900" y="479425"/>
            <a:ext cx="10989733" cy="5648325"/>
          </a:xfrm>
          <a:prstGeom prst="rect">
            <a:avLst/>
          </a:prstGeom>
        </p:spPr>
        <p:txBody>
          <a:bodyPr/>
          <a:lstStyle>
            <a:lvl1pPr>
              <a:defRPr>
                <a:latin typeface="Calibri" panose="020B0604030504040204" pitchFamily="34" charset="0"/>
                <a:ea typeface="Calibri" panose="020B0604030504040204" pitchFamily="34" charset="0"/>
                <a:cs typeface="Calibri" panose="020B0604030504040204" pitchFamily="34" charset="0"/>
              </a:defRPr>
            </a:lvl1pPr>
            <a:lvl2pPr>
              <a:defRPr>
                <a:latin typeface="Calibri" panose="020B0604030504040204" pitchFamily="34" charset="0"/>
                <a:ea typeface="Calibri" panose="020B0604030504040204" pitchFamily="34" charset="0"/>
                <a:cs typeface="Calibri" panose="020B0604030504040204" pitchFamily="34" charset="0"/>
              </a:defRPr>
            </a:lvl2pPr>
            <a:lvl3pPr>
              <a:defRPr>
                <a:latin typeface="Calibri" panose="020B0604030504040204" pitchFamily="34" charset="0"/>
                <a:ea typeface="Calibri" panose="020B0604030504040204" pitchFamily="34" charset="0"/>
                <a:cs typeface="Calibri" panose="020B0604030504040204" pitchFamily="34" charset="0"/>
              </a:defRPr>
            </a:lvl3pPr>
            <a:lvl4pPr>
              <a:defRPr>
                <a:latin typeface="Calibri" panose="020B0604030504040204" pitchFamily="34" charset="0"/>
                <a:ea typeface="Calibri" panose="020B0604030504040204" pitchFamily="34" charset="0"/>
                <a:cs typeface="Calibri" panose="020B0604030504040204" pitchFamily="34" charset="0"/>
              </a:defRPr>
            </a:lvl4pPr>
            <a:lvl5pPr>
              <a:defRPr>
                <a:latin typeface="Calibri" panose="020B0604030504040204" pitchFamily="34" charset="0"/>
                <a:ea typeface="Calibri" panose="020B0604030504040204" pitchFamily="34" charset="0"/>
                <a:cs typeface="Calibri" panose="020B060403050404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8016069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76" r:id="rId2"/>
  </p:sldLayoutIdLst>
  <p:hf sldNum="0" hdr="0" ftr="0" dt="0"/>
  <p:txStyles>
    <p:titleStyle>
      <a:lvl1pPr algn="ctr" defTabSz="914400" rtl="0" eaLnBrk="1" latinLnBrk="0" hangingPunct="1">
        <a:spcBef>
          <a:spcPct val="0"/>
        </a:spcBef>
        <a:buNone/>
        <a:defRPr sz="2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4299F07-DBA7-8673-20DB-FA134C7F9F8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5C321EA-F779-B909-E976-FB0A5809D23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32B08A-648E-2A5B-D659-39A8CE4BAAF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AF8DA1B-F4CA-C645-B2F9-783376203A6F}" type="datetimeFigureOut">
              <a:rPr lang="en-US" smtClean="0"/>
              <a:t>9/9/2026</a:t>
            </a:fld>
            <a:endParaRPr lang="en-US"/>
          </a:p>
        </p:txBody>
      </p:sp>
      <p:sp>
        <p:nvSpPr>
          <p:cNvPr id="5" name="Footer Placeholder 4">
            <a:extLst>
              <a:ext uri="{FF2B5EF4-FFF2-40B4-BE49-F238E27FC236}">
                <a16:creationId xmlns:a16="http://schemas.microsoft.com/office/drawing/2014/main" id="{572E6742-2643-F764-8C29-9DBE8604E7D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A9B0E528-236C-F187-7953-8F7B71C52D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47041E0-830E-3440-830E-A9BA591259A5}" type="slidenum">
              <a:rPr lang="en-US" smtClean="0"/>
              <a:t>‹#›</a:t>
            </a:fld>
            <a:endParaRPr lang="en-US"/>
          </a:p>
        </p:txBody>
      </p:sp>
    </p:spTree>
    <p:extLst>
      <p:ext uri="{BB962C8B-B14F-4D97-AF65-F5344CB8AC3E}">
        <p14:creationId xmlns:p14="http://schemas.microsoft.com/office/powerpoint/2010/main" val="592179975"/>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 id="2147483836" r:id="rId12"/>
    <p:sldLayoutId id="2147483713" r:id="rId13"/>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4.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hyperlink" Target="https://doi.org/10.1002/pbc.23411"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14.xml"/><Relationship Id="rId5" Type="http://schemas.openxmlformats.org/officeDocument/2006/relationships/image" Target="../media/image14.svg"/><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hyperlink" Target="https://www.ncbi.nlm.nih.gov/books/NBK459222/" TargetMode="External"/><Relationship Id="rId7" Type="http://schemas.openxmlformats.org/officeDocument/2006/relationships/image" Target="../media/image24.png"/><Relationship Id="rId2" Type="http://schemas.openxmlformats.org/officeDocument/2006/relationships/notesSlide" Target="../notesSlides/notesSlide28.xml"/><Relationship Id="rId1" Type="http://schemas.openxmlformats.org/officeDocument/2006/relationships/slideLayout" Target="../slideLayouts/slideLayout4.xml"/><Relationship Id="rId6" Type="http://schemas.openxmlformats.org/officeDocument/2006/relationships/image" Target="../media/image23.svg"/><Relationship Id="rId5" Type="http://schemas.openxmlformats.org/officeDocument/2006/relationships/hyperlink" Target="https://www.sciencedirect.com/science/article/pii/S1538783622004263?via%3Dihub" TargetMode="External"/><Relationship Id="rId4" Type="http://schemas.openxmlformats.org/officeDocument/2006/relationships/hyperlink" Target="https://www.cdc.gov/ncbddd/hemophilia/features/keyfinding-hemophilia-occurrence-US.html" TargetMode="Externa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0.xml"/><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3.xml"/><Relationship Id="rId1" Type="http://schemas.openxmlformats.org/officeDocument/2006/relationships/slideLayout" Target="../slideLayouts/slideLayout4.xml"/><Relationship Id="rId4" Type="http://schemas.openxmlformats.org/officeDocument/2006/relationships/image" Target="../media/image28.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8.xml"/><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9.xml"/><Relationship Id="rId1" Type="http://schemas.openxmlformats.org/officeDocument/2006/relationships/slideLayout" Target="../slideLayouts/slideLayout9.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4.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4.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4.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4.xml"/></Relationships>
</file>

<file path=ppt/slides/_rels/slide60.xml.rels><?xml version="1.0" encoding="UTF-8" standalone="yes"?>
<Relationships xmlns="http://schemas.openxmlformats.org/package/2006/relationships"><Relationship Id="rId3" Type="http://schemas.openxmlformats.org/officeDocument/2006/relationships/image" Target="../media/image37.wmf"/><Relationship Id="rId2" Type="http://schemas.openxmlformats.org/officeDocument/2006/relationships/notesSlide" Target="../notesSlides/notesSlide60.xml"/><Relationship Id="rId1" Type="http://schemas.openxmlformats.org/officeDocument/2006/relationships/slideLayout" Target="../slideLayouts/slideLayout4.xml"/><Relationship Id="rId6" Type="http://schemas.openxmlformats.org/officeDocument/2006/relationships/image" Target="../media/image40.wmf"/><Relationship Id="rId5" Type="http://schemas.openxmlformats.org/officeDocument/2006/relationships/image" Target="../media/image39.wmf"/><Relationship Id="rId4" Type="http://schemas.openxmlformats.org/officeDocument/2006/relationships/image" Target="../media/image38.wmf"/></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3.xml"/><Relationship Id="rId1" Type="http://schemas.openxmlformats.org/officeDocument/2006/relationships/slideLayout" Target="../slideLayouts/slideLayout14.xml"/></Relationships>
</file>

<file path=ppt/slides/_rels/slide6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64.xml"/><Relationship Id="rId1" Type="http://schemas.openxmlformats.org/officeDocument/2006/relationships/slideLayout" Target="../slideLayouts/slideLayout4.xml"/><Relationship Id="rId4" Type="http://schemas.openxmlformats.org/officeDocument/2006/relationships/image" Target="../media/image43.png"/></Relationships>
</file>

<file path=ppt/slides/_rels/slide6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65.xml"/><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66.xml"/><Relationship Id="rId1" Type="http://schemas.openxmlformats.org/officeDocument/2006/relationships/slideLayout" Target="../slideLayouts/slideLayout14.xml"/></Relationships>
</file>

<file path=ppt/slides/_rels/slide6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67.xml"/><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68.xml"/><Relationship Id="rId1" Type="http://schemas.openxmlformats.org/officeDocument/2006/relationships/slideLayout" Target="../slideLayouts/slideLayout4.xml"/><Relationship Id="rId4" Type="http://schemas.openxmlformats.org/officeDocument/2006/relationships/image" Target="../media/image48.pn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4.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73744"/>
        </a:solidFill>
        <a:effectLst/>
      </p:bgPr>
    </p:bg>
    <p:spTree>
      <p:nvGrpSpPr>
        <p:cNvPr id="1" name=""/>
        <p:cNvGrpSpPr/>
        <p:nvPr/>
      </p:nvGrpSpPr>
      <p:grpSpPr>
        <a:xfrm>
          <a:off x="0" y="0"/>
          <a:ext cx="0" cy="0"/>
          <a:chOff x="0" y="0"/>
          <a:chExt cx="0" cy="0"/>
        </a:xfrm>
      </p:grpSpPr>
      <p:pic>
        <p:nvPicPr>
          <p:cNvPr id="2" name="Image 0" descr="/home/claude/icons/baby_secondary.png"/>
          <p:cNvPicPr>
            <a:picLocks noChangeAspect="1"/>
          </p:cNvPicPr>
          <p:nvPr/>
        </p:nvPicPr>
        <p:blipFill>
          <a:blip r:embed="rId3"/>
          <a:stretch>
            <a:fillRect/>
          </a:stretch>
        </p:blipFill>
        <p:spPr>
          <a:xfrm>
            <a:off x="7955280" y="5623560"/>
            <a:ext cx="502920" cy="502920"/>
          </a:xfrm>
          <a:prstGeom prst="rect">
            <a:avLst/>
          </a:prstGeom>
        </p:spPr>
      </p:pic>
      <p:pic>
        <p:nvPicPr>
          <p:cNvPr id="3" name="Image 1" descr="/home/claude/icons/child_accent.png"/>
          <p:cNvPicPr>
            <a:picLocks noChangeAspect="1"/>
          </p:cNvPicPr>
          <p:nvPr/>
        </p:nvPicPr>
        <p:blipFill>
          <a:blip r:embed="rId4"/>
          <a:stretch>
            <a:fillRect/>
          </a:stretch>
        </p:blipFill>
        <p:spPr>
          <a:xfrm>
            <a:off x="8778240" y="5440680"/>
            <a:ext cx="685800" cy="685800"/>
          </a:xfrm>
          <a:prstGeom prst="rect">
            <a:avLst/>
          </a:prstGeom>
        </p:spPr>
      </p:pic>
      <p:pic>
        <p:nvPicPr>
          <p:cNvPr id="4" name="Image 2" descr="/home/claude/icons/child_secondary.png"/>
          <p:cNvPicPr>
            <a:picLocks noChangeAspect="1"/>
          </p:cNvPicPr>
          <p:nvPr/>
        </p:nvPicPr>
        <p:blipFill>
          <a:blip r:embed="rId5"/>
          <a:stretch>
            <a:fillRect/>
          </a:stretch>
        </p:blipFill>
        <p:spPr>
          <a:xfrm>
            <a:off x="9784080" y="5257800"/>
            <a:ext cx="868680" cy="868680"/>
          </a:xfrm>
          <a:prstGeom prst="rect">
            <a:avLst/>
          </a:prstGeom>
        </p:spPr>
      </p:pic>
      <p:pic>
        <p:nvPicPr>
          <p:cNvPr id="5" name="Image 3" descr="/home/claude/icons/teen_accent.png"/>
          <p:cNvPicPr>
            <a:picLocks noChangeAspect="1"/>
          </p:cNvPicPr>
          <p:nvPr/>
        </p:nvPicPr>
        <p:blipFill>
          <a:blip r:embed="rId6"/>
          <a:stretch>
            <a:fillRect/>
          </a:stretch>
        </p:blipFill>
        <p:spPr>
          <a:xfrm>
            <a:off x="10972800" y="5074920"/>
            <a:ext cx="1051560" cy="1051560"/>
          </a:xfrm>
          <a:prstGeom prst="rect">
            <a:avLst/>
          </a:prstGeom>
        </p:spPr>
      </p:pic>
      <p:sp>
        <p:nvSpPr>
          <p:cNvPr id="6" name="Text 0"/>
          <p:cNvSpPr/>
          <p:nvPr/>
        </p:nvSpPr>
        <p:spPr>
          <a:xfrm>
            <a:off x="640080" y="1874520"/>
            <a:ext cx="7680960" cy="1737360"/>
          </a:xfrm>
          <a:prstGeom prst="rect">
            <a:avLst/>
          </a:prstGeom>
          <a:noFill/>
          <a:ln/>
        </p:spPr>
        <p:txBody>
          <a:bodyPr wrap="square" lIns="0" tIns="0" rIns="0" bIns="0" rtlCol="0" anchor="ctr"/>
          <a:lstStyle/>
          <a:p>
            <a:pPr marL="0" indent="0">
              <a:lnSpc>
                <a:spcPct val="105000"/>
              </a:lnSpc>
              <a:buNone/>
            </a:pPr>
            <a:r>
              <a:rPr lang="en-US" sz="4000" b="1" dirty="0">
                <a:solidFill>
                  <a:srgbClr val="FFFFFF"/>
                </a:solidFill>
                <a:latin typeface="Cambria" pitchFamily="34" charset="0"/>
                <a:ea typeface="Cambria" pitchFamily="34" charset="-122"/>
                <a:cs typeface="Cambria" pitchFamily="34" charset="-120"/>
              </a:rPr>
              <a:t>Bleeding Disorders in</a:t>
            </a:r>
            <a:endParaRPr lang="en-US" sz="4000" dirty="0"/>
          </a:p>
          <a:p>
            <a:pPr marL="0" indent="0">
              <a:lnSpc>
                <a:spcPct val="105000"/>
              </a:lnSpc>
              <a:buNone/>
            </a:pPr>
            <a:r>
              <a:rPr lang="en-US" sz="4000" b="1" dirty="0">
                <a:solidFill>
                  <a:srgbClr val="FFFFFF"/>
                </a:solidFill>
                <a:latin typeface="Cambria" pitchFamily="34" charset="0"/>
                <a:ea typeface="Cambria" pitchFamily="34" charset="-122"/>
                <a:cs typeface="Cambria" pitchFamily="34" charset="-120"/>
              </a:rPr>
              <a:t>Children &amp; Adolescents</a:t>
            </a:r>
          </a:p>
        </p:txBody>
      </p:sp>
      <p:sp>
        <p:nvSpPr>
          <p:cNvPr id="8" name="Shape 2"/>
          <p:cNvSpPr/>
          <p:nvPr/>
        </p:nvSpPr>
        <p:spPr>
          <a:xfrm>
            <a:off x="658368" y="3977640"/>
            <a:ext cx="2926080" cy="0"/>
          </a:xfrm>
          <a:prstGeom prst="line">
            <a:avLst/>
          </a:prstGeom>
          <a:noFill/>
          <a:ln w="38100">
            <a:solidFill>
              <a:srgbClr val="E8734A"/>
            </a:solidFill>
            <a:prstDash val="solid"/>
          </a:ln>
        </p:spPr>
        <p:txBody>
          <a:bodyPr/>
          <a:lstStyle/>
          <a:p>
            <a:endParaRPr lang="en-US" sz="1600"/>
          </a:p>
        </p:txBody>
      </p:sp>
      <p:sp>
        <p:nvSpPr>
          <p:cNvPr id="9" name="Text 3"/>
          <p:cNvSpPr/>
          <p:nvPr/>
        </p:nvSpPr>
        <p:spPr>
          <a:xfrm>
            <a:off x="658368" y="4160520"/>
            <a:ext cx="6858000" cy="1005840"/>
          </a:xfrm>
          <a:prstGeom prst="rect">
            <a:avLst/>
          </a:prstGeom>
          <a:noFill/>
          <a:ln/>
        </p:spPr>
        <p:txBody>
          <a:bodyPr wrap="square" lIns="0" tIns="0" rIns="0" bIns="0" rtlCol="0" anchor="ctr"/>
          <a:lstStyle/>
          <a:p>
            <a:pPr marL="0" indent="0">
              <a:lnSpc>
                <a:spcPct val="130000"/>
              </a:lnSpc>
              <a:buNone/>
            </a:pPr>
            <a:r>
              <a:rPr lang="en-US" sz="1600" b="1">
                <a:solidFill>
                  <a:srgbClr val="FFFFFF"/>
                </a:solidFill>
                <a:latin typeface="Calibri" pitchFamily="34" charset="0"/>
                <a:ea typeface="Calibri" pitchFamily="34" charset="-122"/>
                <a:cs typeface="Calibri" pitchFamily="34" charset="-120"/>
              </a:rPr>
              <a:t>Deirdre Nolfi Donegan, MD</a:t>
            </a:r>
            <a:endParaRPr lang="en-US" sz="1600"/>
          </a:p>
          <a:p>
            <a:pPr marL="0" indent="0">
              <a:lnSpc>
                <a:spcPct val="130000"/>
              </a:lnSpc>
              <a:buNone/>
            </a:pPr>
            <a:r>
              <a:rPr lang="en-US" sz="1600">
                <a:solidFill>
                  <a:srgbClr val="B9CFCE"/>
                </a:solidFill>
                <a:latin typeface="Calibri" pitchFamily="34" charset="0"/>
                <a:ea typeface="Calibri" pitchFamily="34" charset="-122"/>
                <a:cs typeface="Calibri" pitchFamily="34" charset="-120"/>
              </a:rPr>
              <a:t>Pediatric Update for Primary Care Practitioners</a:t>
            </a:r>
            <a:endParaRPr lang="en-US" sz="1600"/>
          </a:p>
          <a:p>
            <a:pPr marL="0" indent="0">
              <a:lnSpc>
                <a:spcPct val="130000"/>
              </a:lnSpc>
              <a:buNone/>
            </a:pPr>
            <a:r>
              <a:rPr lang="en-US" sz="1600">
                <a:solidFill>
                  <a:srgbClr val="B9CFCE"/>
                </a:solidFill>
                <a:latin typeface="Calibri" pitchFamily="34" charset="0"/>
                <a:ea typeface="Calibri" pitchFamily="34" charset="-122"/>
                <a:cs typeface="Calibri" pitchFamily="34" charset="-120"/>
              </a:rPr>
              <a:t>UPMC Cole |  September 18, 2026</a:t>
            </a:r>
            <a:endParaRPr lang="en-US" sz="16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228600"/>
            <a:ext cx="11094720" cy="1188720"/>
          </a:xfrm>
          <a:prstGeom prst="rect">
            <a:avLst/>
          </a:prstGeom>
          <a:noFill/>
          <a:ln/>
        </p:spPr>
        <p:txBody>
          <a:bodyPr wrap="square" lIns="0" tIns="0" rIns="0" bIns="0" rtlCol="0" anchor="ctr"/>
          <a:lstStyle/>
          <a:p>
            <a:pPr marL="0" indent="0" algn="ctr">
              <a:buNone/>
            </a:pPr>
            <a:r>
              <a:rPr lang="en-US" sz="4000" b="1" dirty="0">
                <a:solidFill>
                  <a:srgbClr val="0B4A5C"/>
                </a:solidFill>
                <a:latin typeface="Cambria" pitchFamily="34" charset="0"/>
                <a:ea typeface="Cambria" pitchFamily="34" charset="-122"/>
                <a:cs typeface="Cambria" pitchFamily="34" charset="-120"/>
              </a:rPr>
              <a:t>Objectives</a:t>
            </a:r>
            <a:endParaRPr lang="en-US" sz="4000" dirty="0"/>
          </a:p>
        </p:txBody>
      </p:sp>
      <p:sp>
        <p:nvSpPr>
          <p:cNvPr id="3" name="Shape 1"/>
          <p:cNvSpPr/>
          <p:nvPr/>
        </p:nvSpPr>
        <p:spPr>
          <a:xfrm>
            <a:off x="731520" y="1691640"/>
            <a:ext cx="621792" cy="621792"/>
          </a:xfrm>
          <a:prstGeom prst="ellipse">
            <a:avLst/>
          </a:prstGeom>
          <a:solidFill>
            <a:srgbClr val="0B4A5C"/>
          </a:solidFill>
          <a:ln/>
        </p:spPr>
        <p:txBody>
          <a:bodyPr/>
          <a:lstStyle/>
          <a:p>
            <a:endParaRPr lang="en-US" sz="1600"/>
          </a:p>
        </p:txBody>
      </p:sp>
      <p:pic>
        <p:nvPicPr>
          <p:cNvPr id="4" name="Image 0" descr="/home/claude/icons/search_white.png"/>
          <p:cNvPicPr>
            <a:picLocks noChangeAspect="1"/>
          </p:cNvPicPr>
          <p:nvPr/>
        </p:nvPicPr>
        <p:blipFill>
          <a:blip r:embed="rId3"/>
          <a:stretch>
            <a:fillRect/>
          </a:stretch>
        </p:blipFill>
        <p:spPr>
          <a:xfrm>
            <a:off x="868680" y="1828800"/>
            <a:ext cx="347472" cy="347472"/>
          </a:xfrm>
          <a:prstGeom prst="rect">
            <a:avLst/>
          </a:prstGeom>
        </p:spPr>
      </p:pic>
      <p:sp>
        <p:nvSpPr>
          <p:cNvPr id="5" name="Text 2"/>
          <p:cNvSpPr/>
          <p:nvPr/>
        </p:nvSpPr>
        <p:spPr>
          <a:xfrm>
            <a:off x="1627632" y="1600200"/>
            <a:ext cx="9802368" cy="365760"/>
          </a:xfrm>
          <a:prstGeom prst="rect">
            <a:avLst/>
          </a:prstGeom>
          <a:noFill/>
          <a:ln/>
        </p:spPr>
        <p:txBody>
          <a:bodyPr wrap="square" lIns="0" tIns="0" rIns="0" bIns="0" rtlCol="0" anchor="t"/>
          <a:lstStyle/>
          <a:p>
            <a:pPr marL="0" indent="0">
              <a:buNone/>
            </a:pPr>
            <a:r>
              <a:rPr lang="en-US" sz="1600" b="1" dirty="0">
                <a:solidFill>
                  <a:srgbClr val="1B2A2E"/>
                </a:solidFill>
                <a:ea typeface="Calibri" pitchFamily="34" charset="-122"/>
                <a:cs typeface="Calibri" pitchFamily="34" charset="-120"/>
              </a:rPr>
              <a:t>Recognize the presentations</a:t>
            </a:r>
            <a:endParaRPr lang="en-US" sz="1600" dirty="0"/>
          </a:p>
        </p:txBody>
      </p:sp>
      <p:sp>
        <p:nvSpPr>
          <p:cNvPr id="6" name="Text 3"/>
          <p:cNvSpPr/>
          <p:nvPr/>
        </p:nvSpPr>
        <p:spPr>
          <a:xfrm>
            <a:off x="1627632" y="2039112"/>
            <a:ext cx="9802368" cy="804672"/>
          </a:xfrm>
          <a:prstGeom prst="rect">
            <a:avLst/>
          </a:prstGeom>
          <a:noFill/>
          <a:ln/>
        </p:spPr>
        <p:txBody>
          <a:bodyPr wrap="square" lIns="0" tIns="0" rIns="0" bIns="0" rtlCol="0" anchor="t"/>
          <a:lstStyle/>
          <a:p>
            <a:pPr marL="0" indent="0">
              <a:buNone/>
            </a:pPr>
            <a:r>
              <a:rPr lang="en-US" sz="1600" dirty="0">
                <a:solidFill>
                  <a:srgbClr val="6B7280"/>
                </a:solidFill>
                <a:ea typeface="Calibri" pitchFamily="34" charset="-122"/>
                <a:cs typeface="Calibri" pitchFamily="34" charset="-120"/>
              </a:rPr>
              <a:t>Let the child's developmental stage and personal history guide the workup.</a:t>
            </a:r>
            <a:endParaRPr lang="en-US" sz="1600" dirty="0"/>
          </a:p>
        </p:txBody>
      </p:sp>
      <p:sp>
        <p:nvSpPr>
          <p:cNvPr id="7" name="Shape 4"/>
          <p:cNvSpPr/>
          <p:nvPr/>
        </p:nvSpPr>
        <p:spPr>
          <a:xfrm>
            <a:off x="731520" y="2697480"/>
            <a:ext cx="10698480" cy="0"/>
          </a:xfrm>
          <a:prstGeom prst="line">
            <a:avLst/>
          </a:prstGeom>
          <a:noFill/>
          <a:ln w="12700">
            <a:solidFill>
              <a:srgbClr val="EDEDED"/>
            </a:solidFill>
            <a:prstDash val="solid"/>
          </a:ln>
        </p:spPr>
        <p:txBody>
          <a:bodyPr/>
          <a:lstStyle/>
          <a:p>
            <a:endParaRPr lang="en-US" sz="1600"/>
          </a:p>
        </p:txBody>
      </p:sp>
      <p:sp>
        <p:nvSpPr>
          <p:cNvPr id="8" name="Shape 5"/>
          <p:cNvSpPr/>
          <p:nvPr/>
        </p:nvSpPr>
        <p:spPr>
          <a:xfrm>
            <a:off x="731520" y="2862072"/>
            <a:ext cx="621792" cy="621792"/>
          </a:xfrm>
          <a:prstGeom prst="ellipse">
            <a:avLst/>
          </a:prstGeom>
          <a:solidFill>
            <a:srgbClr val="0B4A5C"/>
          </a:solidFill>
          <a:ln/>
        </p:spPr>
        <p:txBody>
          <a:bodyPr/>
          <a:lstStyle/>
          <a:p>
            <a:endParaRPr lang="en-US" sz="1600"/>
          </a:p>
        </p:txBody>
      </p:sp>
      <p:pic>
        <p:nvPicPr>
          <p:cNvPr id="9" name="Image 1" descr="/home/claude/icons/vial_white.png"/>
          <p:cNvPicPr>
            <a:picLocks noChangeAspect="1"/>
          </p:cNvPicPr>
          <p:nvPr/>
        </p:nvPicPr>
        <p:blipFill>
          <a:blip r:embed="rId4"/>
          <a:stretch>
            <a:fillRect/>
          </a:stretch>
        </p:blipFill>
        <p:spPr>
          <a:xfrm>
            <a:off x="868680" y="2999232"/>
            <a:ext cx="347472" cy="347472"/>
          </a:xfrm>
          <a:prstGeom prst="rect">
            <a:avLst/>
          </a:prstGeom>
        </p:spPr>
      </p:pic>
      <p:sp>
        <p:nvSpPr>
          <p:cNvPr id="10" name="Text 6"/>
          <p:cNvSpPr/>
          <p:nvPr/>
        </p:nvSpPr>
        <p:spPr>
          <a:xfrm>
            <a:off x="1627632" y="2843784"/>
            <a:ext cx="9802368" cy="365760"/>
          </a:xfrm>
          <a:prstGeom prst="rect">
            <a:avLst/>
          </a:prstGeom>
          <a:noFill/>
          <a:ln/>
        </p:spPr>
        <p:txBody>
          <a:bodyPr wrap="square" lIns="0" tIns="0" rIns="0" bIns="0" rtlCol="0" anchor="t"/>
          <a:lstStyle/>
          <a:p>
            <a:pPr marL="0" indent="0">
              <a:buNone/>
            </a:pPr>
            <a:r>
              <a:rPr lang="en-US" sz="1600" b="1">
                <a:solidFill>
                  <a:srgbClr val="1B2A2E"/>
                </a:solidFill>
                <a:ea typeface="Calibri" pitchFamily="34" charset="-122"/>
                <a:cs typeface="Calibri" pitchFamily="34" charset="-120"/>
              </a:rPr>
              <a:t>Order and interpret first-line coagulation labs</a:t>
            </a:r>
            <a:endParaRPr lang="en-US" sz="1600"/>
          </a:p>
        </p:txBody>
      </p:sp>
      <p:sp>
        <p:nvSpPr>
          <p:cNvPr id="11" name="Text 7"/>
          <p:cNvSpPr/>
          <p:nvPr/>
        </p:nvSpPr>
        <p:spPr>
          <a:xfrm>
            <a:off x="1627632" y="3209544"/>
            <a:ext cx="9802368" cy="804672"/>
          </a:xfrm>
          <a:prstGeom prst="rect">
            <a:avLst/>
          </a:prstGeom>
          <a:noFill/>
          <a:ln/>
        </p:spPr>
        <p:txBody>
          <a:bodyPr wrap="square" lIns="0" tIns="0" rIns="0" bIns="0" rtlCol="0" anchor="t"/>
          <a:lstStyle/>
          <a:p>
            <a:pPr marL="0" indent="0">
              <a:buNone/>
            </a:pPr>
            <a:r>
              <a:rPr lang="en-US" sz="1600">
                <a:solidFill>
                  <a:srgbClr val="6B7280"/>
                </a:solidFill>
                <a:ea typeface="Calibri" pitchFamily="34" charset="-122"/>
                <a:cs typeface="Calibri" pitchFamily="34" charset="-120"/>
              </a:rPr>
              <a:t>PT, aPTT, CBC, VWF labs, </a:t>
            </a:r>
            <a:r>
              <a:rPr lang="en-US" sz="1600" err="1">
                <a:solidFill>
                  <a:srgbClr val="6B7280"/>
                </a:solidFill>
                <a:ea typeface="Calibri" pitchFamily="34" charset="-122"/>
                <a:cs typeface="Calibri" pitchFamily="34" charset="-120"/>
              </a:rPr>
              <a:t>etc</a:t>
            </a:r>
            <a:r>
              <a:rPr lang="en-US" sz="1600">
                <a:solidFill>
                  <a:srgbClr val="6B7280"/>
                </a:solidFill>
                <a:ea typeface="Calibri" pitchFamily="34" charset="-122"/>
                <a:cs typeface="Calibri" pitchFamily="34" charset="-120"/>
              </a:rPr>
              <a:t> — and know what they do not rule out.</a:t>
            </a:r>
            <a:endParaRPr lang="en-US" sz="1600"/>
          </a:p>
        </p:txBody>
      </p:sp>
      <p:sp>
        <p:nvSpPr>
          <p:cNvPr id="12" name="Shape 8"/>
          <p:cNvSpPr/>
          <p:nvPr/>
        </p:nvSpPr>
        <p:spPr>
          <a:xfrm>
            <a:off x="731520" y="3867912"/>
            <a:ext cx="10698480" cy="0"/>
          </a:xfrm>
          <a:prstGeom prst="line">
            <a:avLst/>
          </a:prstGeom>
          <a:noFill/>
          <a:ln w="12700">
            <a:solidFill>
              <a:srgbClr val="EDEDED"/>
            </a:solidFill>
            <a:prstDash val="solid"/>
          </a:ln>
        </p:spPr>
        <p:txBody>
          <a:bodyPr/>
          <a:lstStyle/>
          <a:p>
            <a:endParaRPr lang="en-US" sz="1600"/>
          </a:p>
        </p:txBody>
      </p:sp>
      <p:sp>
        <p:nvSpPr>
          <p:cNvPr id="18" name="Shape 13"/>
          <p:cNvSpPr/>
          <p:nvPr/>
        </p:nvSpPr>
        <p:spPr>
          <a:xfrm>
            <a:off x="731520" y="4043604"/>
            <a:ext cx="621792" cy="621792"/>
          </a:xfrm>
          <a:prstGeom prst="ellipse">
            <a:avLst/>
          </a:prstGeom>
          <a:solidFill>
            <a:srgbClr val="0B4A5C"/>
          </a:solidFill>
          <a:ln/>
        </p:spPr>
        <p:txBody>
          <a:bodyPr/>
          <a:lstStyle/>
          <a:p>
            <a:endParaRPr lang="en-US" sz="1600"/>
          </a:p>
        </p:txBody>
      </p:sp>
      <p:pic>
        <p:nvPicPr>
          <p:cNvPr id="19" name="Image 3" descr="/home/claude/icons/share_white.png"/>
          <p:cNvPicPr>
            <a:picLocks noChangeAspect="1"/>
          </p:cNvPicPr>
          <p:nvPr/>
        </p:nvPicPr>
        <p:blipFill>
          <a:blip r:embed="rId5"/>
          <a:stretch>
            <a:fillRect/>
          </a:stretch>
        </p:blipFill>
        <p:spPr>
          <a:xfrm>
            <a:off x="868680" y="4180764"/>
            <a:ext cx="347472" cy="347472"/>
          </a:xfrm>
          <a:prstGeom prst="rect">
            <a:avLst/>
          </a:prstGeom>
        </p:spPr>
      </p:pic>
      <p:sp>
        <p:nvSpPr>
          <p:cNvPr id="20" name="Text 14"/>
          <p:cNvSpPr/>
          <p:nvPr/>
        </p:nvSpPr>
        <p:spPr>
          <a:xfrm>
            <a:off x="1627632" y="4025316"/>
            <a:ext cx="9802368" cy="365760"/>
          </a:xfrm>
          <a:prstGeom prst="rect">
            <a:avLst/>
          </a:prstGeom>
          <a:noFill/>
          <a:ln/>
        </p:spPr>
        <p:txBody>
          <a:bodyPr wrap="square" lIns="0" tIns="0" rIns="0" bIns="0" rtlCol="0" anchor="t"/>
          <a:lstStyle/>
          <a:p>
            <a:pPr marL="0" indent="0">
              <a:buNone/>
            </a:pPr>
            <a:r>
              <a:rPr lang="en-US" sz="1600" b="1">
                <a:solidFill>
                  <a:srgbClr val="1B2A2E"/>
                </a:solidFill>
                <a:ea typeface="Calibri" pitchFamily="34" charset="-122"/>
                <a:cs typeface="Calibri" pitchFamily="34" charset="-120"/>
              </a:rPr>
              <a:t>Know when and how to refer to pediatric hematology</a:t>
            </a:r>
            <a:endParaRPr lang="en-US" sz="1600"/>
          </a:p>
        </p:txBody>
      </p:sp>
      <p:sp>
        <p:nvSpPr>
          <p:cNvPr id="21" name="Text 15"/>
          <p:cNvSpPr/>
          <p:nvPr/>
        </p:nvSpPr>
        <p:spPr>
          <a:xfrm>
            <a:off x="1627632" y="4391076"/>
            <a:ext cx="9802368" cy="804672"/>
          </a:xfrm>
          <a:prstGeom prst="rect">
            <a:avLst/>
          </a:prstGeom>
          <a:noFill/>
          <a:ln/>
        </p:spPr>
        <p:txBody>
          <a:bodyPr wrap="square" lIns="0" tIns="0" rIns="0" bIns="0" rtlCol="0" anchor="t"/>
          <a:lstStyle/>
          <a:p>
            <a:pPr marL="0" indent="0">
              <a:buNone/>
            </a:pPr>
            <a:r>
              <a:rPr lang="en-US" sz="1600">
                <a:solidFill>
                  <a:srgbClr val="6B7280"/>
                </a:solidFill>
                <a:ea typeface="Calibri" pitchFamily="34" charset="-122"/>
                <a:cs typeface="Calibri" pitchFamily="34" charset="-120"/>
              </a:rPr>
              <a:t>Abnormal labs, a high bleeding score, or a convincing history despite normal labs.</a:t>
            </a:r>
            <a:endParaRPr lang="en-US" sz="16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E29BEE-D3BA-9BB4-7273-1D68F324EB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EE3810-D2CF-4E82-1A03-B363D3D065F6}"/>
              </a:ext>
            </a:extLst>
          </p:cNvPr>
          <p:cNvSpPr>
            <a:spLocks noGrp="1"/>
          </p:cNvSpPr>
          <p:nvPr>
            <p:ph type="title"/>
          </p:nvPr>
        </p:nvSpPr>
        <p:spPr>
          <a:xfrm>
            <a:off x="548640" y="228600"/>
            <a:ext cx="11094720" cy="1188720"/>
          </a:xfrm>
        </p:spPr>
        <p:txBody>
          <a:bodyPr anchor="ctr"/>
          <a:lstStyle/>
          <a:p>
            <a:pPr algn="ctr"/>
            <a:r>
              <a:rPr lang="en-US" sz="4000" b="1" dirty="0">
                <a:solidFill>
                  <a:srgbClr val="0B4A5C"/>
                </a:solidFill>
                <a:latin typeface="Cambria" pitchFamily="34" charset="0"/>
                <a:ea typeface="Cambria" pitchFamily="34" charset="-122"/>
                <a:cs typeface="Cambria" pitchFamily="34" charset="-120"/>
              </a:rPr>
              <a:t>Case Presentation</a:t>
            </a:r>
          </a:p>
        </p:txBody>
      </p:sp>
      <p:sp>
        <p:nvSpPr>
          <p:cNvPr id="5" name="Content Placeholder 4">
            <a:extLst>
              <a:ext uri="{FF2B5EF4-FFF2-40B4-BE49-F238E27FC236}">
                <a16:creationId xmlns:a16="http://schemas.microsoft.com/office/drawing/2014/main" id="{4DD34E28-44C4-1D59-FE92-FAC4C065F177}"/>
              </a:ext>
            </a:extLst>
          </p:cNvPr>
          <p:cNvSpPr>
            <a:spLocks noGrp="1"/>
          </p:cNvSpPr>
          <p:nvPr>
            <p:ph idx="1"/>
          </p:nvPr>
        </p:nvSpPr>
        <p:spPr>
          <a:xfrm>
            <a:off x="548640" y="1825625"/>
            <a:ext cx="11094720" cy="4351338"/>
          </a:xfrm>
        </p:spPr>
        <p:txBody>
          <a:bodyPr anchor="t">
            <a:normAutofit/>
          </a:bodyPr>
          <a:lstStyle/>
          <a:p>
            <a:r>
              <a:rPr lang="en-US" sz="2400" dirty="0"/>
              <a:t>15 year-old girl presents to outpatient clinic with concerns about menstrual bleeding</a:t>
            </a:r>
          </a:p>
          <a:p>
            <a:r>
              <a:rPr lang="en-US" sz="2400" dirty="0"/>
              <a:t>Reached menarche at 12y</a:t>
            </a:r>
          </a:p>
          <a:p>
            <a:r>
              <a:rPr lang="en-US" sz="2400" dirty="0"/>
              <a:t>Bleeding has always seemed heavy to her</a:t>
            </a:r>
          </a:p>
          <a:p>
            <a:r>
              <a:rPr lang="en-US" sz="2400" dirty="0"/>
              <a:t>Bleeding lasts for 7 days with changing pads every 90 minutes (fully saturated) for first several days</a:t>
            </a:r>
          </a:p>
          <a:p>
            <a:r>
              <a:rPr lang="en-US" sz="2400" dirty="0"/>
              <a:t>Occasional nocturnal flooding and clots. No daytime accidents or missed school days</a:t>
            </a:r>
          </a:p>
          <a:p>
            <a:r>
              <a:rPr lang="en-US" sz="2400" dirty="0"/>
              <a:t>A visiting aunt thinks she looks pale. Her mother has not noticed any difference</a:t>
            </a:r>
          </a:p>
          <a:p>
            <a:pPr marL="0" indent="0">
              <a:buNone/>
            </a:pPr>
            <a:endParaRPr lang="en-US" sz="2400" dirty="0"/>
          </a:p>
        </p:txBody>
      </p:sp>
    </p:spTree>
    <p:extLst>
      <p:ext uri="{BB962C8B-B14F-4D97-AF65-F5344CB8AC3E}">
        <p14:creationId xmlns:p14="http://schemas.microsoft.com/office/powerpoint/2010/main" val="19757027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40DC6A-9515-DA5B-4546-A1F57B65771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09D6E33-3DE9-8B01-9E26-3B7A6E7C3BBC}"/>
              </a:ext>
            </a:extLst>
          </p:cNvPr>
          <p:cNvSpPr>
            <a:spLocks noGrp="1"/>
          </p:cNvSpPr>
          <p:nvPr>
            <p:ph type="title"/>
          </p:nvPr>
        </p:nvSpPr>
        <p:spPr>
          <a:xfrm>
            <a:off x="548640" y="228600"/>
            <a:ext cx="11094720" cy="1188720"/>
          </a:xfrm>
        </p:spPr>
        <p:txBody>
          <a:bodyPr anchor="ctr">
            <a:normAutofit/>
          </a:bodyPr>
          <a:lstStyle/>
          <a:p>
            <a:pPr algn="ctr"/>
            <a:r>
              <a:rPr lang="en-US" sz="4000" b="1">
                <a:solidFill>
                  <a:srgbClr val="0B4A5C"/>
                </a:solidFill>
                <a:latin typeface="Cambria" pitchFamily="34" charset="0"/>
                <a:ea typeface="Cambria" pitchFamily="34" charset="-122"/>
                <a:cs typeface="Cambria" pitchFamily="34" charset="-120"/>
              </a:rPr>
              <a:t>When is bleeding abnormal?</a:t>
            </a:r>
          </a:p>
        </p:txBody>
      </p:sp>
      <p:sp>
        <p:nvSpPr>
          <p:cNvPr id="2" name="Content Placeholder 1">
            <a:extLst>
              <a:ext uri="{FF2B5EF4-FFF2-40B4-BE49-F238E27FC236}">
                <a16:creationId xmlns:a16="http://schemas.microsoft.com/office/drawing/2014/main" id="{2ED90AA6-3C2F-9DF6-55DA-1EAF63AA16E4}"/>
              </a:ext>
            </a:extLst>
          </p:cNvPr>
          <p:cNvSpPr>
            <a:spLocks noGrp="1"/>
          </p:cNvSpPr>
          <p:nvPr>
            <p:ph sz="half" idx="2"/>
          </p:nvPr>
        </p:nvSpPr>
        <p:spPr>
          <a:xfrm>
            <a:off x="548640" y="1600200"/>
            <a:ext cx="5700000" cy="4600000"/>
          </a:xfrm>
        </p:spPr>
        <p:txBody>
          <a:bodyPr anchor="t">
            <a:normAutofit/>
          </a:bodyPr>
          <a:lstStyle/>
          <a:p>
            <a:pPr>
              <a:lnSpc>
                <a:spcPct val="90000"/>
              </a:lnSpc>
            </a:pPr>
            <a:r>
              <a:rPr lang="en-US" sz="2400" dirty="0"/>
              <a:t>Heavy menses since menarche</a:t>
            </a:r>
          </a:p>
          <a:p>
            <a:pPr>
              <a:lnSpc>
                <a:spcPct val="90000"/>
              </a:lnSpc>
            </a:pPr>
            <a:r>
              <a:rPr lang="en-US" sz="2400" dirty="0"/>
              <a:t>Profuse bleeding with minor cuts</a:t>
            </a:r>
          </a:p>
          <a:p>
            <a:pPr>
              <a:lnSpc>
                <a:spcPct val="90000"/>
              </a:lnSpc>
            </a:pPr>
            <a:r>
              <a:rPr lang="en-US" sz="2400" dirty="0"/>
              <a:t>Surgical bleeding</a:t>
            </a:r>
          </a:p>
          <a:p>
            <a:pPr lvl="2">
              <a:lnSpc>
                <a:spcPct val="90000"/>
              </a:lnSpc>
            </a:pPr>
            <a:r>
              <a:rPr lang="en-US" sz="2400" dirty="0"/>
              <a:t>Post tonsillectomy </a:t>
            </a:r>
          </a:p>
          <a:p>
            <a:pPr lvl="2">
              <a:lnSpc>
                <a:spcPct val="90000"/>
              </a:lnSpc>
            </a:pPr>
            <a:r>
              <a:rPr lang="en-US" sz="2400" dirty="0"/>
              <a:t>Dental</a:t>
            </a:r>
          </a:p>
          <a:p>
            <a:pPr lvl="2">
              <a:lnSpc>
                <a:spcPct val="90000"/>
              </a:lnSpc>
            </a:pPr>
            <a:r>
              <a:rPr lang="en-US" sz="2400" dirty="0"/>
              <a:t>Circumcision</a:t>
            </a:r>
          </a:p>
          <a:p>
            <a:pPr>
              <a:lnSpc>
                <a:spcPct val="90000"/>
              </a:lnSpc>
            </a:pPr>
            <a:r>
              <a:rPr lang="en-US" sz="2400" dirty="0"/>
              <a:t>Epistaxis</a:t>
            </a:r>
          </a:p>
          <a:p>
            <a:pPr lvl="1">
              <a:lnSpc>
                <a:spcPct val="90000"/>
              </a:lnSpc>
            </a:pPr>
            <a:r>
              <a:rPr lang="en-US" dirty="0"/>
              <a:t>Bruising and gum bleeding less helpful </a:t>
            </a:r>
          </a:p>
        </p:txBody>
      </p:sp>
      <p:pic>
        <p:nvPicPr>
          <p:cNvPr id="4" name="Picture 2" descr="http://www.buzzle.com/img/articleImages/334947-23410-1.jpg">
            <a:extLst>
              <a:ext uri="{FF2B5EF4-FFF2-40B4-BE49-F238E27FC236}">
                <a16:creationId xmlns:a16="http://schemas.microsoft.com/office/drawing/2014/main" id="{6E3E5364-86B9-272F-432B-C5B433DF59E0}"/>
              </a:ext>
            </a:extLst>
          </p:cNvPr>
          <p:cNvPicPr>
            <a:picLocks noChangeAspect="1" noChangeArrowheads="1"/>
          </p:cNvPicPr>
          <p:nvPr/>
        </p:nvPicPr>
        <p:blipFill>
          <a:blip r:embed="rId3" cstate="print"/>
          <a:srcRect t="9086" r="-2" b="5374"/>
          <a:stretch>
            <a:fillRect/>
          </a:stretch>
        </p:blipFill>
        <p:spPr bwMode="auto">
          <a:xfrm>
            <a:off x="7700000" y="1650000"/>
            <a:ext cx="2900000" cy="1984000"/>
          </a:xfrm>
          <a:prstGeom prst="rect">
            <a:avLst/>
          </a:prstGeom>
          <a:noFill/>
        </p:spPr>
      </p:pic>
      <p:sp>
        <p:nvSpPr>
          <p:cNvPr id="70001" name="Case questions"/>
          <p:cNvSpPr txBox="1"/>
          <p:nvPr/>
        </p:nvSpPr>
        <p:spPr>
          <a:xfrm>
            <a:off x="6600000" y="4050000"/>
            <a:ext cx="5043360" cy="1950000"/>
          </a:xfrm>
          <a:prstGeom prst="rect">
            <a:avLst/>
          </a:prstGeom>
          <a:solidFill>
            <a:srgbClr val="0B4A5C"/>
          </a:solidFill>
          <a:ln>
            <a:noFill/>
          </a:ln>
        </p:spPr>
        <p:txBody>
          <a:bodyPr wrap="square" lIns="230000" tIns="160000" rIns="230000" bIns="160000" anchor="ctr">
            <a:normAutofit/>
          </a:bodyPr>
          <a:lstStyle/>
          <a:p>
            <a:pPr marL="0" indent="0" algn="l">
              <a:spcAft>
                <a:spcPts val="700"/>
              </a:spcAft>
              <a:buNone/>
            </a:pPr>
            <a:r>
              <a:rPr lang="en-US" sz="1600" b="1" dirty="0">
                <a:solidFill>
                  <a:srgbClr val="FFFFFF"/>
                </a:solidFill>
                <a:latin typeface="Calibri" pitchFamily="34" charset="0"/>
              </a:rPr>
              <a:t>Back to our 15-year-old</a:t>
            </a:r>
          </a:p>
          <a:p>
            <a:pPr marL="0" indent="0" algn="l">
              <a:spcAft>
                <a:spcPts val="700"/>
              </a:spcAft>
              <a:buNone/>
            </a:pPr>
            <a:r>
              <a:rPr lang="en-US" sz="1500" b="0" dirty="0">
                <a:solidFill>
                  <a:srgbClr val="E6F1F4"/>
                </a:solidFill>
                <a:latin typeface="Calibri" pitchFamily="34" charset="0"/>
              </a:rPr>
              <a:t>Do </a:t>
            </a:r>
            <a:r>
              <a:rPr lang="en-US" sz="1500" dirty="0">
                <a:solidFill>
                  <a:srgbClr val="E6F1F4"/>
                </a:solidFill>
                <a:latin typeface="Calibri" pitchFamily="34" charset="0"/>
              </a:rPr>
              <a:t>the menstrual </a:t>
            </a:r>
            <a:r>
              <a:rPr lang="en-US" sz="1500" b="0" dirty="0">
                <a:solidFill>
                  <a:srgbClr val="E6F1F4"/>
                </a:solidFill>
                <a:latin typeface="Calibri" pitchFamily="34" charset="0"/>
              </a:rPr>
              <a:t>symptoms worry you?</a:t>
            </a:r>
          </a:p>
          <a:p>
            <a:pPr marL="0" indent="0" algn="l">
              <a:spcAft>
                <a:spcPts val="700"/>
              </a:spcAft>
              <a:buNone/>
            </a:pPr>
            <a:r>
              <a:rPr lang="en-US" sz="1500" b="0" dirty="0">
                <a:solidFill>
                  <a:srgbClr val="E6F1F4"/>
                </a:solidFill>
                <a:latin typeface="Calibri" pitchFamily="34" charset="0"/>
              </a:rPr>
              <a:t>How many symptoms are too many?</a:t>
            </a:r>
          </a:p>
          <a:p>
            <a:pPr marL="0" indent="0" algn="l">
              <a:spcAft>
                <a:spcPts val="700"/>
              </a:spcAft>
              <a:buNone/>
            </a:pPr>
            <a:r>
              <a:rPr lang="en-US" sz="1500" b="0" dirty="0">
                <a:solidFill>
                  <a:srgbClr val="E6F1F4"/>
                </a:solidFill>
                <a:latin typeface="Calibri" pitchFamily="34" charset="0"/>
              </a:rPr>
              <a:t>Should she be tested? Should everyone?</a:t>
            </a:r>
          </a:p>
        </p:txBody>
      </p:sp>
    </p:spTree>
    <p:extLst>
      <p:ext uri="{BB962C8B-B14F-4D97-AF65-F5344CB8AC3E}">
        <p14:creationId xmlns:p14="http://schemas.microsoft.com/office/powerpoint/2010/main" val="37271696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557CFF-C2DF-43E2-9CC2-F9CE71FB9370}"/>
            </a:ext>
          </a:extLst>
        </p:cNvPr>
        <p:cNvGrpSpPr/>
        <p:nvPr/>
      </p:nvGrpSpPr>
      <p:grpSpPr>
        <a:xfrm>
          <a:off x="0" y="0"/>
          <a:ext cx="0" cy="0"/>
          <a:chOff x="0" y="0"/>
          <a:chExt cx="0" cy="0"/>
        </a:xfrm>
      </p:grpSpPr>
      <p:sp>
        <p:nvSpPr>
          <p:cNvPr id="96000" name="Title"/>
          <p:cNvSpPr txBox="1"/>
          <p:nvPr/>
        </p:nvSpPr>
        <p:spPr>
          <a:xfrm>
            <a:off x="640080" y="300000"/>
            <a:ext cx="10911840" cy="760000"/>
          </a:xfrm>
          <a:prstGeom prst="rect">
            <a:avLst/>
          </a:prstGeom>
        </p:spPr>
        <p:txBody>
          <a:bodyPr anchor="ctr">
            <a:normAutofit fontScale="92500"/>
          </a:bodyPr>
          <a:lstStyle/>
          <a:p>
            <a:pPr algn="ctr"/>
            <a:r>
              <a:rPr lang="en-US" sz="4000" b="1">
                <a:solidFill>
                  <a:srgbClr val="0B4A5C"/>
                </a:solidFill>
                <a:latin typeface="Cambria" pitchFamily="18" charset="0"/>
              </a:rPr>
              <a:t>How common are inherited bleeding disorders?</a:t>
            </a:r>
          </a:p>
        </p:txBody>
      </p:sp>
      <p:sp>
        <p:nvSpPr>
          <p:cNvPr id="96030" name="Stat 1"/>
          <p:cNvSpPr/>
          <p:nvPr/>
        </p:nvSpPr>
        <p:spPr>
          <a:xfrm>
            <a:off x="640080" y="1400000"/>
            <a:ext cx="2577960" cy="2300000"/>
          </a:xfrm>
          <a:prstGeom prst="roundRect">
            <a:avLst>
              <a:gd name="adj" fmla="val 6000"/>
            </a:avLst>
          </a:prstGeom>
          <a:solidFill>
            <a:srgbClr val="0B4A5C"/>
          </a:solidFill>
          <a:ln>
            <a:noFill/>
          </a:ln>
        </p:spPr>
        <p:txBody>
          <a:bodyPr lIns="137160" tIns="137160" rIns="137160" bIns="137160" anchor="ctr">
            <a:normAutofit/>
          </a:bodyPr>
          <a:lstStyle/>
          <a:p>
            <a:pPr algn="ctr"/>
            <a:r>
              <a:rPr lang="en-US" sz="3600" b="1" dirty="0">
                <a:solidFill>
                  <a:srgbClr val="FFFFFF"/>
                </a:solidFill>
                <a:latin typeface="Cambria" pitchFamily="18" charset="0"/>
              </a:rPr>
              <a:t>1 in 100</a:t>
            </a:r>
          </a:p>
          <a:p>
            <a:pPr algn="ctr">
              <a:spcBef>
                <a:spcPts val="600"/>
              </a:spcBef>
            </a:pPr>
            <a:r>
              <a:rPr lang="en-US" sz="1600" b="1" dirty="0">
                <a:solidFill>
                  <a:srgbClr val="7FD4DE"/>
                </a:solidFill>
                <a:latin typeface="Calibri" pitchFamily="34" charset="0"/>
              </a:rPr>
              <a:t>von Willebrand disease</a:t>
            </a:r>
          </a:p>
        </p:txBody>
      </p:sp>
      <p:sp>
        <p:nvSpPr>
          <p:cNvPr id="96031" name="Stat 2"/>
          <p:cNvSpPr/>
          <p:nvPr/>
        </p:nvSpPr>
        <p:spPr>
          <a:xfrm>
            <a:off x="3418040" y="1400000"/>
            <a:ext cx="2577960" cy="2300000"/>
          </a:xfrm>
          <a:prstGeom prst="roundRect">
            <a:avLst>
              <a:gd name="adj" fmla="val 6000"/>
            </a:avLst>
          </a:prstGeom>
          <a:solidFill>
            <a:srgbClr val="DCEEF2"/>
          </a:solidFill>
          <a:ln>
            <a:noFill/>
          </a:ln>
        </p:spPr>
        <p:txBody>
          <a:bodyPr lIns="137160" tIns="137160" rIns="137160" bIns="137160" anchor="ctr">
            <a:normAutofit/>
          </a:bodyPr>
          <a:lstStyle/>
          <a:p>
            <a:pPr algn="ctr"/>
            <a:r>
              <a:rPr lang="en-US" sz="3600" b="1" dirty="0">
                <a:solidFill>
                  <a:srgbClr val="0B4A5C"/>
                </a:solidFill>
                <a:latin typeface="Cambria" pitchFamily="18" charset="0"/>
              </a:rPr>
              <a:t>1 in 1,000</a:t>
            </a:r>
          </a:p>
          <a:p>
            <a:pPr algn="ctr">
              <a:spcBef>
                <a:spcPts val="600"/>
              </a:spcBef>
            </a:pPr>
            <a:r>
              <a:rPr lang="en-US" sz="1600" b="1" dirty="0">
                <a:solidFill>
                  <a:srgbClr val="0B4A5C"/>
                </a:solidFill>
                <a:latin typeface="Calibri" pitchFamily="34" charset="0"/>
              </a:rPr>
              <a:t>VWD that actually bleeds</a:t>
            </a:r>
          </a:p>
        </p:txBody>
      </p:sp>
      <p:sp>
        <p:nvSpPr>
          <p:cNvPr id="96032" name="Stat 3"/>
          <p:cNvSpPr/>
          <p:nvPr/>
        </p:nvSpPr>
        <p:spPr>
          <a:xfrm>
            <a:off x="6196000" y="1400000"/>
            <a:ext cx="2577960" cy="2300000"/>
          </a:xfrm>
          <a:prstGeom prst="roundRect">
            <a:avLst>
              <a:gd name="adj" fmla="val 6000"/>
            </a:avLst>
          </a:prstGeom>
          <a:solidFill>
            <a:srgbClr val="DCEEF2"/>
          </a:solidFill>
          <a:ln>
            <a:noFill/>
          </a:ln>
        </p:spPr>
        <p:txBody>
          <a:bodyPr lIns="137160" tIns="137160" rIns="137160" bIns="137160" anchor="ctr">
            <a:normAutofit/>
          </a:bodyPr>
          <a:lstStyle/>
          <a:p>
            <a:pPr algn="ctr"/>
            <a:r>
              <a:rPr lang="en-US" sz="3600" b="1" dirty="0">
                <a:solidFill>
                  <a:srgbClr val="0B4A5C"/>
                </a:solidFill>
                <a:latin typeface="Cambria" pitchFamily="18" charset="0"/>
              </a:rPr>
              <a:t>1 in 5,000</a:t>
            </a:r>
          </a:p>
          <a:p>
            <a:pPr algn="ctr">
              <a:spcBef>
                <a:spcPts val="600"/>
              </a:spcBef>
            </a:pPr>
            <a:r>
              <a:rPr lang="en-US" sz="1400" b="1" dirty="0">
                <a:solidFill>
                  <a:srgbClr val="0B4A5C"/>
                </a:solidFill>
                <a:latin typeface="Calibri" pitchFamily="34" charset="0"/>
              </a:rPr>
              <a:t>Hemophilia A, male births</a:t>
            </a:r>
          </a:p>
          <a:p>
            <a:pPr algn="ctr">
              <a:spcBef>
                <a:spcPts val="300"/>
              </a:spcBef>
            </a:pPr>
            <a:r>
              <a:rPr lang="en-US" sz="1400" dirty="0">
                <a:solidFill>
                  <a:srgbClr val="55676D"/>
                </a:solidFill>
                <a:highlight>
                  <a:srgbClr val="FFFF00"/>
                </a:highlight>
                <a:latin typeface="Calibri" pitchFamily="34" charset="0"/>
              </a:rPr>
              <a:t>Hemophilia B: 1 in </a:t>
            </a:r>
            <a:r>
              <a:rPr lang="en-US" sz="1400">
                <a:solidFill>
                  <a:srgbClr val="55676D"/>
                </a:solidFill>
                <a:highlight>
                  <a:srgbClr val="FFFF00"/>
                </a:highlight>
                <a:latin typeface="Calibri" pitchFamily="34" charset="0"/>
              </a:rPr>
              <a:t>25,000</a:t>
            </a:r>
            <a:endParaRPr lang="en-US" sz="1400" dirty="0">
              <a:solidFill>
                <a:srgbClr val="55676D"/>
              </a:solidFill>
              <a:highlight>
                <a:srgbClr val="FFFF00"/>
              </a:highlight>
              <a:latin typeface="Calibri" pitchFamily="34" charset="0"/>
            </a:endParaRPr>
          </a:p>
        </p:txBody>
      </p:sp>
      <p:sp>
        <p:nvSpPr>
          <p:cNvPr id="96033" name="Stat 4"/>
          <p:cNvSpPr/>
          <p:nvPr/>
        </p:nvSpPr>
        <p:spPr>
          <a:xfrm>
            <a:off x="8973960" y="1400000"/>
            <a:ext cx="2577960" cy="2300000"/>
          </a:xfrm>
          <a:prstGeom prst="roundRect">
            <a:avLst>
              <a:gd name="adj" fmla="val 6000"/>
            </a:avLst>
          </a:prstGeom>
          <a:solidFill>
            <a:srgbClr val="FFFFFF"/>
          </a:solidFill>
          <a:ln w="28575">
            <a:solidFill>
              <a:srgbClr val="1B9AAA"/>
            </a:solidFill>
            <a:prstDash val="dash"/>
          </a:ln>
        </p:spPr>
        <p:txBody>
          <a:bodyPr lIns="137160" tIns="137160" rIns="137160" bIns="137160" anchor="ctr">
            <a:normAutofit/>
          </a:bodyPr>
          <a:lstStyle/>
          <a:p>
            <a:pPr algn="ctr"/>
            <a:r>
              <a:rPr lang="en-US" sz="3600" b="1" dirty="0">
                <a:solidFill>
                  <a:srgbClr val="1B9AAA"/>
                </a:solidFill>
                <a:latin typeface="Cambria" pitchFamily="18" charset="0"/>
              </a:rPr>
              <a:t>Unknown</a:t>
            </a:r>
          </a:p>
          <a:p>
            <a:pPr algn="ctr">
              <a:spcBef>
                <a:spcPts val="600"/>
              </a:spcBef>
            </a:pPr>
            <a:r>
              <a:rPr lang="en-US" sz="1400" b="1" dirty="0">
                <a:solidFill>
                  <a:srgbClr val="0B4A5C"/>
                </a:solidFill>
                <a:latin typeface="Calibri" pitchFamily="34" charset="0"/>
              </a:rPr>
              <a:t>Platelet function disorders</a:t>
            </a:r>
          </a:p>
          <a:p>
            <a:pPr algn="ctr">
              <a:spcBef>
                <a:spcPts val="300"/>
              </a:spcBef>
            </a:pPr>
            <a:r>
              <a:rPr lang="en-US" sz="1400" dirty="0">
                <a:solidFill>
                  <a:srgbClr val="55676D"/>
                </a:solidFill>
                <a:latin typeface="Calibri" pitchFamily="34" charset="0"/>
              </a:rPr>
              <a:t>mild ones invisible to screening</a:t>
            </a:r>
          </a:p>
        </p:txBody>
      </p:sp>
      <p:sp>
        <p:nvSpPr>
          <p:cNvPr id="96034" name="Footnote"/>
          <p:cNvSpPr txBox="1"/>
          <p:nvPr/>
        </p:nvSpPr>
        <p:spPr>
          <a:xfrm>
            <a:off x="0" y="3890000"/>
            <a:ext cx="12039600" cy="490950"/>
          </a:xfrm>
          <a:prstGeom prst="rect">
            <a:avLst/>
          </a:prstGeom>
        </p:spPr>
        <p:txBody>
          <a:bodyPr anchor="ctr">
            <a:noAutofit/>
          </a:bodyPr>
          <a:lstStyle/>
          <a:p>
            <a:pPr algn="ctr"/>
            <a:r>
              <a:rPr lang="en-US" dirty="0">
                <a:solidFill>
                  <a:srgbClr val="55676D"/>
                </a:solidFill>
                <a:latin typeface="Calibri" pitchFamily="34" charset="0"/>
              </a:rPr>
              <a:t>Rare factor deficiencies (I, II, V, VII, X, XI, XIII) — each 1 in 500,000 to 1 in </a:t>
            </a:r>
            <a:r>
              <a:rPr lang="en-US">
                <a:solidFill>
                  <a:srgbClr val="55676D"/>
                </a:solidFill>
                <a:latin typeface="Calibri" pitchFamily="34" charset="0"/>
              </a:rPr>
              <a:t>2</a:t>
            </a:r>
            <a:r>
              <a:rPr lang="en-US" dirty="0">
                <a:solidFill>
                  <a:srgbClr val="55676D"/>
                </a:solidFill>
                <a:latin typeface="Calibri" pitchFamily="34" charset="0"/>
              </a:rPr>
              <a:t> million; all of them together below 1 in 30,000</a:t>
            </a:r>
          </a:p>
        </p:txBody>
      </p:sp>
      <p:sp>
        <p:nvSpPr>
          <p:cNvPr id="96020" name="Differential"/>
          <p:cNvSpPr txBox="1"/>
          <p:nvPr/>
        </p:nvSpPr>
        <p:spPr>
          <a:xfrm>
            <a:off x="640080" y="4400000"/>
            <a:ext cx="10911840" cy="1500000"/>
          </a:xfrm>
          <a:prstGeom prst="roundRect">
            <a:avLst/>
          </a:prstGeom>
          <a:solidFill>
            <a:srgbClr val="0B4A5C"/>
          </a:solidFill>
          <a:ln>
            <a:noFill/>
          </a:ln>
        </p:spPr>
        <p:txBody>
          <a:bodyPr lIns="228600" tIns="91440" rIns="228600" bIns="91440" anchor="ctr">
            <a:normAutofit/>
          </a:bodyPr>
          <a:lstStyle/>
          <a:p>
            <a:pPr algn="ctr"/>
            <a:r>
              <a:rPr lang="en-US" sz="4000" b="1">
                <a:solidFill>
                  <a:srgbClr val="7FD4DE"/>
                </a:solidFill>
                <a:latin typeface="Cambria" pitchFamily="18" charset="0"/>
              </a:rPr>
              <a:t>1 in 5  </a:t>
            </a:r>
            <a:r>
              <a:rPr lang="en-US" sz="1800" b="1">
                <a:solidFill>
                  <a:srgbClr val="FFFFFF"/>
                </a:solidFill>
                <a:latin typeface="Calibri" pitchFamily="34" charset="0"/>
              </a:rPr>
              <a:t>adolescents with heavy menstrual bleeding has a bleeding disorder</a:t>
            </a:r>
          </a:p>
          <a:p>
            <a:pPr algn="ctr">
              <a:spcBef>
                <a:spcPts val="400"/>
              </a:spcBef>
            </a:pPr>
            <a:r>
              <a:rPr lang="en-US" sz="1300">
                <a:solidFill>
                  <a:srgbClr val="DCEEF2"/>
                </a:solidFill>
                <a:latin typeface="Calibri" pitchFamily="34" charset="0"/>
              </a:rPr>
              <a:t>VWD in 5–20% referred for menorrhagia — up to 50% when heavy since the first period</a:t>
            </a:r>
          </a:p>
        </p:txBody>
      </p:sp>
    </p:spTree>
    <p:extLst>
      <p:ext uri="{BB962C8B-B14F-4D97-AF65-F5344CB8AC3E}">
        <p14:creationId xmlns:p14="http://schemas.microsoft.com/office/powerpoint/2010/main" val="2119115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F1B6EF-0502-DF6E-9EFC-1EBAAE5AAC36}"/>
            </a:ext>
          </a:extLst>
        </p:cNvPr>
        <p:cNvGrpSpPr/>
        <p:nvPr/>
      </p:nvGrpSpPr>
      <p:grpSpPr>
        <a:xfrm>
          <a:off x="0" y="0"/>
          <a:ext cx="0" cy="0"/>
          <a:chOff x="0" y="0"/>
          <a:chExt cx="0" cy="0"/>
        </a:xfrm>
      </p:grpSpPr>
      <p:sp>
        <p:nvSpPr>
          <p:cNvPr id="12290" name="Title 1">
            <a:extLst>
              <a:ext uri="{FF2B5EF4-FFF2-40B4-BE49-F238E27FC236}">
                <a16:creationId xmlns:a16="http://schemas.microsoft.com/office/drawing/2014/main" id="{F3671753-28D4-5FB7-1ECE-6434FB208093}"/>
              </a:ext>
            </a:extLst>
          </p:cNvPr>
          <p:cNvSpPr>
            <a:spLocks noGrp="1"/>
          </p:cNvSpPr>
          <p:nvPr>
            <p:ph type="title"/>
          </p:nvPr>
        </p:nvSpPr>
        <p:spPr>
          <a:xfrm>
            <a:off x="-259080" y="228600"/>
            <a:ext cx="12603480" cy="1188720"/>
          </a:xfrm>
        </p:spPr>
        <p:txBody>
          <a:bodyPr anchor="ctr">
            <a:normAutofit/>
          </a:bodyPr>
          <a:lstStyle/>
          <a:p>
            <a:pPr algn="ctr">
              <a:lnSpc>
                <a:spcPct val="80000"/>
              </a:lnSpc>
            </a:pPr>
            <a:r>
              <a:rPr lang="en-US" altLang="en-US" sz="4000" b="1" dirty="0">
                <a:solidFill>
                  <a:srgbClr val="0B4A5C"/>
                </a:solidFill>
                <a:latin typeface="Cambria" pitchFamily="34" charset="0"/>
                <a:ea typeface="Cambria" pitchFamily="34" charset="-122"/>
                <a:cs typeface="Cambria" pitchFamily="34" charset="-120"/>
              </a:rPr>
              <a:t>Prevalence of bleeding symptoms </a:t>
            </a:r>
            <a:br>
              <a:rPr lang="en-US" altLang="en-US" sz="4000" b="1" dirty="0">
                <a:solidFill>
                  <a:srgbClr val="0B4A5C"/>
                </a:solidFill>
                <a:latin typeface="Cambria" pitchFamily="34" charset="0"/>
                <a:ea typeface="Cambria" pitchFamily="34" charset="-122"/>
                <a:cs typeface="Cambria" pitchFamily="34" charset="-120"/>
              </a:rPr>
            </a:br>
            <a:r>
              <a:rPr lang="en-US" altLang="en-US" sz="4000" b="1" dirty="0">
                <a:solidFill>
                  <a:srgbClr val="0B4A5C"/>
                </a:solidFill>
                <a:latin typeface="Cambria" pitchFamily="34" charset="0"/>
                <a:ea typeface="Cambria" pitchFamily="34" charset="-122"/>
                <a:cs typeface="Cambria" pitchFamily="34" charset="-120"/>
              </a:rPr>
              <a:t>in the general healthy population</a:t>
            </a:r>
          </a:p>
        </p:txBody>
      </p:sp>
      <p:sp>
        <p:nvSpPr>
          <p:cNvPr id="4" name="Footer Placeholder 3">
            <a:extLst>
              <a:ext uri="{FF2B5EF4-FFF2-40B4-BE49-F238E27FC236}">
                <a16:creationId xmlns:a16="http://schemas.microsoft.com/office/drawing/2014/main" id="{3EC84716-D9D1-97FB-8DFC-6FD3D75585AA}"/>
              </a:ext>
            </a:extLst>
          </p:cNvPr>
          <p:cNvSpPr>
            <a:spLocks noGrp="1"/>
          </p:cNvSpPr>
          <p:nvPr>
            <p:ph type="ftr" sz="quarter" idx="11"/>
          </p:nvPr>
        </p:nvSpPr>
        <p:spPr>
          <a:xfrm>
            <a:off x="1798320" y="6096000"/>
            <a:ext cx="8397240" cy="609600"/>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1F497D"/>
                </a:solidFill>
                <a:effectLst/>
                <a:uLnTx/>
                <a:uFillTx/>
                <a:latin typeface="Calibri" pitchFamily="34" charset="0"/>
                <a:ea typeface="Calibri"/>
                <a:cs typeface="Calibri"/>
              </a:rPr>
              <a:t>Sadler JE. Blood 2003 in Inherited bleeding disorders in women. Lee CA. Wiley Blackwell 2009</a:t>
            </a:r>
          </a:p>
        </p:txBody>
      </p:sp>
      <p:graphicFrame>
        <p:nvGraphicFramePr>
          <p:cNvPr id="3" name="Table 2">
            <a:extLst>
              <a:ext uri="{FF2B5EF4-FFF2-40B4-BE49-F238E27FC236}">
                <a16:creationId xmlns:a16="http://schemas.microsoft.com/office/drawing/2014/main" id="{E2AF25D3-4D5D-80B3-55F3-628C4085CCC2}"/>
              </a:ext>
            </a:extLst>
          </p:cNvPr>
          <p:cNvGraphicFramePr>
            <a:graphicFrameLocks noGrp="1"/>
          </p:cNvGraphicFramePr>
          <p:nvPr>
            <p:extLst>
              <p:ext uri="{D42A27DB-BD31-4B8C-83A1-F6EECF244321}">
                <p14:modId xmlns:p14="http://schemas.microsoft.com/office/powerpoint/2010/main" val="1664326873"/>
              </p:ext>
            </p:extLst>
          </p:nvPr>
        </p:nvGraphicFramePr>
        <p:xfrm>
          <a:off x="1913106" y="1770431"/>
          <a:ext cx="8151779" cy="4066164"/>
        </p:xfrm>
        <a:graphic>
          <a:graphicData uri="http://schemas.openxmlformats.org/drawingml/2006/table">
            <a:tbl>
              <a:tblPr firstRow="1" bandRow="1">
                <a:tableStyleId>{21E4AEA4-8DFA-4A89-87EB-49C32662AFE0}</a:tableStyleId>
              </a:tblPr>
              <a:tblGrid>
                <a:gridCol w="4483479">
                  <a:extLst>
                    <a:ext uri="{9D8B030D-6E8A-4147-A177-3AD203B41FA5}">
                      <a16:colId xmlns:a16="http://schemas.microsoft.com/office/drawing/2014/main" val="20000"/>
                    </a:ext>
                  </a:extLst>
                </a:gridCol>
                <a:gridCol w="3668300">
                  <a:extLst>
                    <a:ext uri="{9D8B030D-6E8A-4147-A177-3AD203B41FA5}">
                      <a16:colId xmlns:a16="http://schemas.microsoft.com/office/drawing/2014/main" val="20001"/>
                    </a:ext>
                  </a:extLst>
                </a:gridCol>
              </a:tblGrid>
              <a:tr h="451796">
                <a:tc>
                  <a:txBody>
                    <a:bodyPr/>
                    <a:lstStyle/>
                    <a:p>
                      <a:r>
                        <a:rPr lang="en-US" sz="2000" b="1">
                          <a:latin typeface="Calibri" panose="020B0604020202020204" pitchFamily="34" charset="0"/>
                          <a:cs typeface="Calibri" panose="020B0604020202020204" pitchFamily="34" charset="0"/>
                        </a:rPr>
                        <a:t>Symptom</a:t>
                      </a:r>
                    </a:p>
                  </a:txBody>
                  <a:tcPr/>
                </a:tc>
                <a:tc>
                  <a:txBody>
                    <a:bodyPr/>
                    <a:lstStyle/>
                    <a:p>
                      <a:pPr algn="ctr"/>
                      <a:r>
                        <a:rPr lang="en-US" sz="2000" b="1">
                          <a:latin typeface="Calibri" panose="020B0604020202020204" pitchFamily="34" charset="0"/>
                          <a:cs typeface="Calibri" panose="020B0604020202020204" pitchFamily="34" charset="0"/>
                        </a:rPr>
                        <a:t>Healthy</a:t>
                      </a:r>
                      <a:r>
                        <a:rPr lang="en-US" sz="2000" b="1" baseline="0">
                          <a:latin typeface="Calibri" panose="020B0604020202020204" pitchFamily="34" charset="0"/>
                          <a:cs typeface="Calibri" panose="020B0604020202020204" pitchFamily="34" charset="0"/>
                        </a:rPr>
                        <a:t> Controls (%)</a:t>
                      </a:r>
                      <a:endParaRPr lang="en-US" sz="2000" b="1">
                        <a:latin typeface="Calibri" panose="020B0604020202020204" pitchFamily="34" charset="0"/>
                        <a:cs typeface="Calibri" panose="020B0604020202020204" pitchFamily="34" charset="0"/>
                      </a:endParaRPr>
                    </a:p>
                  </a:txBody>
                  <a:tcPr/>
                </a:tc>
                <a:extLst>
                  <a:ext uri="{0D108BD9-81ED-4DB2-BD59-A6C34878D82A}">
                    <a16:rowId xmlns:a16="http://schemas.microsoft.com/office/drawing/2014/main" val="10000"/>
                  </a:ext>
                </a:extLst>
              </a:tr>
              <a:tr h="451796">
                <a:tc>
                  <a:txBody>
                    <a:bodyPr/>
                    <a:lstStyle/>
                    <a:p>
                      <a:r>
                        <a:rPr lang="en-US" sz="2000">
                          <a:solidFill>
                            <a:schemeClr val="accent4">
                              <a:lumMod val="10000"/>
                            </a:schemeClr>
                          </a:solidFill>
                          <a:latin typeface="Calibri" panose="020B0604020202020204" pitchFamily="34" charset="0"/>
                          <a:cs typeface="Calibri" panose="020B0604020202020204" pitchFamily="34" charset="0"/>
                        </a:rPr>
                        <a:t>Bleeding from minor wounds</a:t>
                      </a:r>
                    </a:p>
                  </a:txBody>
                  <a:tcPr/>
                </a:tc>
                <a:tc>
                  <a:txBody>
                    <a:bodyPr/>
                    <a:lstStyle/>
                    <a:p>
                      <a:pPr algn="ctr"/>
                      <a:r>
                        <a:rPr lang="en-US" sz="2000">
                          <a:solidFill>
                            <a:schemeClr val="accent4">
                              <a:lumMod val="10000"/>
                            </a:schemeClr>
                          </a:solidFill>
                          <a:latin typeface="Calibri" panose="020B0604020202020204" pitchFamily="34" charset="0"/>
                          <a:cs typeface="Calibri" panose="020B0604020202020204" pitchFamily="34" charset="0"/>
                        </a:rPr>
                        <a:t>.2-2</a:t>
                      </a:r>
                    </a:p>
                  </a:txBody>
                  <a:tcPr/>
                </a:tc>
                <a:extLst>
                  <a:ext uri="{0D108BD9-81ED-4DB2-BD59-A6C34878D82A}">
                    <a16:rowId xmlns:a16="http://schemas.microsoft.com/office/drawing/2014/main" val="10001"/>
                  </a:ext>
                </a:extLst>
              </a:tr>
              <a:tr h="451796">
                <a:tc>
                  <a:txBody>
                    <a:bodyPr/>
                    <a:lstStyle/>
                    <a:p>
                      <a:r>
                        <a:rPr lang="en-US" sz="2000">
                          <a:solidFill>
                            <a:schemeClr val="accent4">
                              <a:lumMod val="10000"/>
                            </a:schemeClr>
                          </a:solidFill>
                          <a:latin typeface="Calibri" panose="020B0604020202020204" pitchFamily="34" charset="0"/>
                          <a:cs typeface="Calibri" panose="020B0604020202020204" pitchFamily="34" charset="0"/>
                        </a:rPr>
                        <a:t>Dental extraction bleeding</a:t>
                      </a:r>
                    </a:p>
                  </a:txBody>
                  <a:tcPr/>
                </a:tc>
                <a:tc>
                  <a:txBody>
                    <a:bodyPr/>
                    <a:lstStyle/>
                    <a:p>
                      <a:pPr algn="ctr"/>
                      <a:r>
                        <a:rPr lang="en-US" sz="2000">
                          <a:solidFill>
                            <a:schemeClr val="accent4">
                              <a:lumMod val="10000"/>
                            </a:schemeClr>
                          </a:solidFill>
                          <a:latin typeface="Calibri" panose="020B0604020202020204" pitchFamily="34" charset="0"/>
                          <a:cs typeface="Calibri" panose="020B0604020202020204" pitchFamily="34" charset="0"/>
                        </a:rPr>
                        <a:t>1-13</a:t>
                      </a:r>
                    </a:p>
                  </a:txBody>
                  <a:tcPr/>
                </a:tc>
                <a:extLst>
                  <a:ext uri="{0D108BD9-81ED-4DB2-BD59-A6C34878D82A}">
                    <a16:rowId xmlns:a16="http://schemas.microsoft.com/office/drawing/2014/main" val="10002"/>
                  </a:ext>
                </a:extLst>
              </a:tr>
              <a:tr h="451796">
                <a:tc>
                  <a:txBody>
                    <a:bodyPr/>
                    <a:lstStyle/>
                    <a:p>
                      <a:r>
                        <a:rPr lang="en-US" sz="2000">
                          <a:solidFill>
                            <a:schemeClr val="accent4">
                              <a:lumMod val="10000"/>
                            </a:schemeClr>
                          </a:solidFill>
                          <a:latin typeface="Calibri" panose="020B0604020202020204" pitchFamily="34" charset="0"/>
                          <a:cs typeface="Calibri" panose="020B0604020202020204" pitchFamily="34" charset="0"/>
                        </a:rPr>
                        <a:t>Post-tonsillectomy</a:t>
                      </a:r>
                      <a:r>
                        <a:rPr lang="en-US" sz="2000" baseline="0">
                          <a:solidFill>
                            <a:schemeClr val="accent4">
                              <a:lumMod val="10000"/>
                            </a:schemeClr>
                          </a:solidFill>
                          <a:latin typeface="Calibri" panose="020B0604020202020204" pitchFamily="34" charset="0"/>
                          <a:cs typeface="Calibri" panose="020B0604020202020204" pitchFamily="34" charset="0"/>
                        </a:rPr>
                        <a:t> bleeding</a:t>
                      </a:r>
                      <a:endParaRPr lang="en-US" sz="2000">
                        <a:solidFill>
                          <a:schemeClr val="accent4">
                            <a:lumMod val="10000"/>
                          </a:schemeClr>
                        </a:solidFill>
                        <a:latin typeface="Calibri" panose="020B0604020202020204" pitchFamily="34" charset="0"/>
                        <a:cs typeface="Calibri" panose="020B0604020202020204" pitchFamily="34" charset="0"/>
                      </a:endParaRPr>
                    </a:p>
                  </a:txBody>
                  <a:tcPr/>
                </a:tc>
                <a:tc>
                  <a:txBody>
                    <a:bodyPr/>
                    <a:lstStyle/>
                    <a:p>
                      <a:pPr algn="ctr"/>
                      <a:r>
                        <a:rPr lang="en-US" sz="2000">
                          <a:solidFill>
                            <a:schemeClr val="accent4">
                              <a:lumMod val="10000"/>
                            </a:schemeClr>
                          </a:solidFill>
                          <a:latin typeface="Calibri" panose="020B0604020202020204" pitchFamily="34" charset="0"/>
                          <a:cs typeface="Calibri" panose="020B0604020202020204" pitchFamily="34" charset="0"/>
                        </a:rPr>
                        <a:t>2-11</a:t>
                      </a:r>
                    </a:p>
                  </a:txBody>
                  <a:tcPr/>
                </a:tc>
                <a:extLst>
                  <a:ext uri="{0D108BD9-81ED-4DB2-BD59-A6C34878D82A}">
                    <a16:rowId xmlns:a16="http://schemas.microsoft.com/office/drawing/2014/main" val="10003"/>
                  </a:ext>
                </a:extLst>
              </a:tr>
              <a:tr h="451796">
                <a:tc>
                  <a:txBody>
                    <a:bodyPr/>
                    <a:lstStyle/>
                    <a:p>
                      <a:r>
                        <a:rPr lang="en-US" sz="2000">
                          <a:solidFill>
                            <a:schemeClr val="accent4">
                              <a:lumMod val="10000"/>
                            </a:schemeClr>
                          </a:solidFill>
                          <a:latin typeface="Calibri" panose="020B0604020202020204" pitchFamily="34" charset="0"/>
                          <a:cs typeface="Calibri" panose="020B0604020202020204" pitchFamily="34" charset="0"/>
                        </a:rPr>
                        <a:t>Epistaxis</a:t>
                      </a:r>
                    </a:p>
                  </a:txBody>
                  <a:tcPr/>
                </a:tc>
                <a:tc>
                  <a:txBody>
                    <a:bodyPr/>
                    <a:lstStyle/>
                    <a:p>
                      <a:pPr algn="ctr"/>
                      <a:r>
                        <a:rPr lang="en-US" sz="2000">
                          <a:solidFill>
                            <a:schemeClr val="accent4">
                              <a:lumMod val="10000"/>
                            </a:schemeClr>
                          </a:solidFill>
                          <a:latin typeface="Calibri" panose="020B0604020202020204" pitchFamily="34" charset="0"/>
                          <a:cs typeface="Calibri" panose="020B0604020202020204" pitchFamily="34" charset="0"/>
                        </a:rPr>
                        <a:t>5-39</a:t>
                      </a:r>
                    </a:p>
                  </a:txBody>
                  <a:tcPr/>
                </a:tc>
                <a:extLst>
                  <a:ext uri="{0D108BD9-81ED-4DB2-BD59-A6C34878D82A}">
                    <a16:rowId xmlns:a16="http://schemas.microsoft.com/office/drawing/2014/main" val="10004"/>
                  </a:ext>
                </a:extLst>
              </a:tr>
              <a:tr h="451796">
                <a:tc>
                  <a:txBody>
                    <a:bodyPr/>
                    <a:lstStyle/>
                    <a:p>
                      <a:r>
                        <a:rPr lang="en-US" sz="2000">
                          <a:solidFill>
                            <a:schemeClr val="accent4">
                              <a:lumMod val="10000"/>
                            </a:schemeClr>
                          </a:solidFill>
                          <a:latin typeface="Calibri" panose="020B0604020202020204" pitchFamily="34" charset="0"/>
                          <a:cs typeface="Calibri" panose="020B0604020202020204" pitchFamily="34" charset="0"/>
                        </a:rPr>
                        <a:t>Post-partum bleeding</a:t>
                      </a:r>
                    </a:p>
                  </a:txBody>
                  <a:tcPr/>
                </a:tc>
                <a:tc>
                  <a:txBody>
                    <a:bodyPr/>
                    <a:lstStyle/>
                    <a:p>
                      <a:pPr algn="ctr"/>
                      <a:r>
                        <a:rPr lang="en-US" sz="2000">
                          <a:solidFill>
                            <a:schemeClr val="accent4">
                              <a:lumMod val="10000"/>
                            </a:schemeClr>
                          </a:solidFill>
                          <a:latin typeface="Calibri" panose="020B0604020202020204" pitchFamily="34" charset="0"/>
                          <a:cs typeface="Calibri" panose="020B0604020202020204" pitchFamily="34" charset="0"/>
                        </a:rPr>
                        <a:t>6-23</a:t>
                      </a:r>
                    </a:p>
                  </a:txBody>
                  <a:tcPr/>
                </a:tc>
                <a:extLst>
                  <a:ext uri="{0D108BD9-81ED-4DB2-BD59-A6C34878D82A}">
                    <a16:rowId xmlns:a16="http://schemas.microsoft.com/office/drawing/2014/main" val="10005"/>
                  </a:ext>
                </a:extLst>
              </a:tr>
              <a:tr h="451796">
                <a:tc>
                  <a:txBody>
                    <a:bodyPr/>
                    <a:lstStyle/>
                    <a:p>
                      <a:r>
                        <a:rPr lang="en-US" sz="2000">
                          <a:solidFill>
                            <a:schemeClr val="accent4">
                              <a:lumMod val="10000"/>
                            </a:schemeClr>
                          </a:solidFill>
                          <a:latin typeface="Calibri" panose="020B0604020202020204" pitchFamily="34" charset="0"/>
                          <a:cs typeface="Calibri" panose="020B0604020202020204" pitchFamily="34" charset="0"/>
                        </a:rPr>
                        <a:t>Gum</a:t>
                      </a:r>
                      <a:r>
                        <a:rPr lang="en-US" sz="2000" baseline="0">
                          <a:solidFill>
                            <a:schemeClr val="accent4">
                              <a:lumMod val="10000"/>
                            </a:schemeClr>
                          </a:solidFill>
                          <a:latin typeface="Calibri" panose="020B0604020202020204" pitchFamily="34" charset="0"/>
                          <a:cs typeface="Calibri" panose="020B0604020202020204" pitchFamily="34" charset="0"/>
                        </a:rPr>
                        <a:t> bleeding</a:t>
                      </a:r>
                    </a:p>
                  </a:txBody>
                  <a:tcPr/>
                </a:tc>
                <a:tc>
                  <a:txBody>
                    <a:bodyPr/>
                    <a:lstStyle/>
                    <a:p>
                      <a:pPr algn="ctr"/>
                      <a:r>
                        <a:rPr lang="en-US" sz="2000">
                          <a:solidFill>
                            <a:schemeClr val="accent4">
                              <a:lumMod val="10000"/>
                            </a:schemeClr>
                          </a:solidFill>
                          <a:latin typeface="Calibri" panose="020B0604020202020204" pitchFamily="34" charset="0"/>
                          <a:cs typeface="Calibri" panose="020B0604020202020204" pitchFamily="34" charset="0"/>
                        </a:rPr>
                        <a:t>7-51</a:t>
                      </a:r>
                    </a:p>
                  </a:txBody>
                  <a:tcPr/>
                </a:tc>
                <a:extLst>
                  <a:ext uri="{0D108BD9-81ED-4DB2-BD59-A6C34878D82A}">
                    <a16:rowId xmlns:a16="http://schemas.microsoft.com/office/drawing/2014/main" val="10006"/>
                  </a:ext>
                </a:extLst>
              </a:tr>
              <a:tr h="451796">
                <a:tc>
                  <a:txBody>
                    <a:bodyPr/>
                    <a:lstStyle/>
                    <a:p>
                      <a:r>
                        <a:rPr lang="en-US" sz="2000">
                          <a:solidFill>
                            <a:schemeClr val="accent4">
                              <a:lumMod val="10000"/>
                            </a:schemeClr>
                          </a:solidFill>
                          <a:latin typeface="Calibri" panose="020B0604020202020204" pitchFamily="34" charset="0"/>
                          <a:cs typeface="Calibri" panose="020B0604020202020204" pitchFamily="34" charset="0"/>
                        </a:rPr>
                        <a:t>Bruising</a:t>
                      </a:r>
                    </a:p>
                  </a:txBody>
                  <a:tcPr/>
                </a:tc>
                <a:tc>
                  <a:txBody>
                    <a:bodyPr/>
                    <a:lstStyle/>
                    <a:p>
                      <a:pPr algn="ctr"/>
                      <a:r>
                        <a:rPr lang="en-US" sz="2000">
                          <a:solidFill>
                            <a:schemeClr val="accent4">
                              <a:lumMod val="10000"/>
                            </a:schemeClr>
                          </a:solidFill>
                          <a:latin typeface="Calibri" panose="020B0604020202020204" pitchFamily="34" charset="0"/>
                          <a:cs typeface="Calibri" panose="020B0604020202020204" pitchFamily="34" charset="0"/>
                        </a:rPr>
                        <a:t>12-24</a:t>
                      </a:r>
                    </a:p>
                  </a:txBody>
                  <a:tcPr/>
                </a:tc>
                <a:extLst>
                  <a:ext uri="{0D108BD9-81ED-4DB2-BD59-A6C34878D82A}">
                    <a16:rowId xmlns:a16="http://schemas.microsoft.com/office/drawing/2014/main" val="10007"/>
                  </a:ext>
                </a:extLst>
              </a:tr>
              <a:tr h="451796">
                <a:tc>
                  <a:txBody>
                    <a:bodyPr/>
                    <a:lstStyle/>
                    <a:p>
                      <a:r>
                        <a:rPr lang="en-US" sz="2000">
                          <a:solidFill>
                            <a:schemeClr val="accent4">
                              <a:lumMod val="10000"/>
                            </a:schemeClr>
                          </a:solidFill>
                          <a:latin typeface="Calibri" panose="020B0604020202020204" pitchFamily="34" charset="0"/>
                          <a:cs typeface="Calibri" panose="020B0604020202020204" pitchFamily="34" charset="0"/>
                        </a:rPr>
                        <a:t>Heavy menstrual bleeding</a:t>
                      </a:r>
                    </a:p>
                  </a:txBody>
                  <a:tcPr/>
                </a:tc>
                <a:tc>
                  <a:txBody>
                    <a:bodyPr/>
                    <a:lstStyle/>
                    <a:p>
                      <a:pPr algn="ctr"/>
                      <a:r>
                        <a:rPr lang="en-US" sz="2000" dirty="0">
                          <a:solidFill>
                            <a:schemeClr val="accent4">
                              <a:lumMod val="10000"/>
                            </a:schemeClr>
                          </a:solidFill>
                          <a:latin typeface="Calibri" panose="020B0604020202020204" pitchFamily="34" charset="0"/>
                          <a:cs typeface="Calibri" panose="020B0604020202020204" pitchFamily="34" charset="0"/>
                        </a:rPr>
                        <a:t>23-44</a:t>
                      </a:r>
                    </a:p>
                  </a:txBody>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3160629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678D5C-7733-424A-2525-1C34569DD2F3}"/>
            </a:ext>
          </a:extLst>
        </p:cNvPr>
        <p:cNvGrpSpPr/>
        <p:nvPr/>
      </p:nvGrpSpPr>
      <p:grpSpPr>
        <a:xfrm>
          <a:off x="0" y="0"/>
          <a:ext cx="0" cy="0"/>
          <a:chOff x="0" y="0"/>
          <a:chExt cx="0" cy="0"/>
        </a:xfrm>
      </p:grpSpPr>
      <p:sp>
        <p:nvSpPr>
          <p:cNvPr id="96000" name="Title"/>
          <p:cNvSpPr txBox="1"/>
          <p:nvPr/>
        </p:nvSpPr>
        <p:spPr>
          <a:xfrm>
            <a:off x="640080" y="300000"/>
            <a:ext cx="10911840" cy="760000"/>
          </a:xfrm>
          <a:prstGeom prst="rect">
            <a:avLst/>
          </a:prstGeom>
        </p:spPr>
        <p:txBody>
          <a:bodyPr anchor="ctr">
            <a:normAutofit/>
          </a:bodyPr>
          <a:lstStyle/>
          <a:p>
            <a:pPr algn="ctr"/>
            <a:r>
              <a:rPr lang="en-US" sz="4000" b="1" dirty="0">
                <a:solidFill>
                  <a:srgbClr val="0B4A5C"/>
                </a:solidFill>
                <a:latin typeface="Cambria" pitchFamily="18" charset="0"/>
              </a:rPr>
              <a:t>When is menstrual bleeding abnormal?</a:t>
            </a:r>
          </a:p>
        </p:txBody>
      </p:sp>
      <p:sp>
        <p:nvSpPr>
          <p:cNvPr id="96010" name="Card"/>
          <p:cNvSpPr/>
          <p:nvPr/>
        </p:nvSpPr>
        <p:spPr>
          <a:xfrm>
            <a:off x="640080" y="1450000"/>
            <a:ext cx="3500000" cy="2950000"/>
          </a:xfrm>
          <a:prstGeom prst="roundRect">
            <a:avLst>
              <a:gd name="adj" fmla="val 4000"/>
            </a:avLst>
          </a:prstGeom>
          <a:solidFill>
            <a:srgbClr val="DCEEF2"/>
          </a:solidFill>
          <a:ln>
            <a:noFill/>
          </a:ln>
        </p:spPr>
        <p:txBody>
          <a:bodyPr lIns="182880" tIns="137160" rIns="182880" bIns="137160" anchor="t">
            <a:normAutofit/>
          </a:bodyPr>
          <a:lstStyle/>
          <a:p>
            <a:r>
              <a:rPr lang="en-US" b="1">
                <a:solidFill>
                  <a:srgbClr val="0B4A5C"/>
                </a:solidFill>
                <a:latin typeface="Calibri" pitchFamily="34" charset="0"/>
              </a:rPr>
              <a:t>Normal adult cycle</a:t>
            </a:r>
          </a:p>
          <a:p>
            <a:pPr marL="171450" indent="-171450">
              <a:spcBef>
                <a:spcPts val="600"/>
              </a:spcBef>
              <a:buChar char="•"/>
            </a:pPr>
            <a:r>
              <a:rPr lang="en-US">
                <a:solidFill>
                  <a:srgbClr val="55676D"/>
                </a:solidFill>
                <a:latin typeface="Calibri" pitchFamily="34" charset="0"/>
              </a:rPr>
              <a:t>Cycle 21–35 days (average 28)</a:t>
            </a:r>
          </a:p>
          <a:p>
            <a:pPr marL="171450" indent="-171450">
              <a:spcBef>
                <a:spcPts val="600"/>
              </a:spcBef>
              <a:buChar char="•"/>
            </a:pPr>
            <a:r>
              <a:rPr lang="en-US">
                <a:solidFill>
                  <a:srgbClr val="55676D"/>
                </a:solidFill>
                <a:latin typeface="Calibri" pitchFamily="34" charset="0"/>
              </a:rPr>
              <a:t>Duration 2–7 days</a:t>
            </a:r>
          </a:p>
          <a:p>
            <a:pPr marL="171450" indent="-171450">
              <a:spcBef>
                <a:spcPts val="600"/>
              </a:spcBef>
              <a:buChar char="•"/>
            </a:pPr>
            <a:r>
              <a:rPr lang="en-US">
                <a:solidFill>
                  <a:srgbClr val="55676D"/>
                </a:solidFill>
                <a:latin typeface="Calibri" pitchFamily="34" charset="0"/>
              </a:rPr>
              <a:t>Flow 25–50 mL — about 10–15 soaked pads or tampons per cycle</a:t>
            </a:r>
          </a:p>
        </p:txBody>
      </p:sp>
      <p:sp>
        <p:nvSpPr>
          <p:cNvPr id="96011" name="Card"/>
          <p:cNvSpPr/>
          <p:nvPr/>
        </p:nvSpPr>
        <p:spPr>
          <a:xfrm>
            <a:off x="4346000" y="1450000"/>
            <a:ext cx="3500000" cy="2950000"/>
          </a:xfrm>
          <a:prstGeom prst="roundRect">
            <a:avLst>
              <a:gd name="adj" fmla="val 4000"/>
            </a:avLst>
          </a:prstGeom>
          <a:solidFill>
            <a:srgbClr val="FFFFFF"/>
          </a:solidFill>
          <a:ln w="28575">
            <a:solidFill>
              <a:srgbClr val="1B9AAA"/>
            </a:solidFill>
          </a:ln>
        </p:spPr>
        <p:txBody>
          <a:bodyPr lIns="182880" tIns="137160" rIns="182880" bIns="137160" anchor="t">
            <a:normAutofit/>
          </a:bodyPr>
          <a:lstStyle/>
          <a:p>
            <a:r>
              <a:rPr lang="en-US" b="1" dirty="0">
                <a:solidFill>
                  <a:srgbClr val="FF0000"/>
                </a:solidFill>
                <a:latin typeface="Calibri" pitchFamily="34" charset="0"/>
              </a:rPr>
              <a:t>Heavy menstrual bleeding</a:t>
            </a:r>
          </a:p>
          <a:p>
            <a:pPr marL="171450" indent="-171450">
              <a:spcBef>
                <a:spcPts val="600"/>
              </a:spcBef>
              <a:buChar char="•"/>
            </a:pPr>
            <a:r>
              <a:rPr lang="en-US" dirty="0">
                <a:solidFill>
                  <a:srgbClr val="FF0000"/>
                </a:solidFill>
                <a:latin typeface="Calibri" pitchFamily="34" charset="0"/>
              </a:rPr>
              <a:t>Cycles more often than every 21 days</a:t>
            </a:r>
          </a:p>
          <a:p>
            <a:pPr marL="171450" indent="-171450">
              <a:spcBef>
                <a:spcPts val="600"/>
              </a:spcBef>
              <a:buChar char="•"/>
            </a:pPr>
            <a:r>
              <a:rPr lang="en-US" dirty="0">
                <a:solidFill>
                  <a:srgbClr val="FF0000"/>
                </a:solidFill>
                <a:latin typeface="Calibri" pitchFamily="34" charset="0"/>
              </a:rPr>
              <a:t>Bleeding longer than 7 days</a:t>
            </a:r>
          </a:p>
          <a:p>
            <a:pPr marL="171450" indent="-171450">
              <a:spcBef>
                <a:spcPts val="600"/>
              </a:spcBef>
              <a:buChar char="•"/>
            </a:pPr>
            <a:r>
              <a:rPr lang="en-US" dirty="0">
                <a:solidFill>
                  <a:srgbClr val="FF0000"/>
                </a:solidFill>
                <a:latin typeface="Calibri" pitchFamily="34" charset="0"/>
              </a:rPr>
              <a:t>Flooding, clots, leakage</a:t>
            </a:r>
          </a:p>
          <a:p>
            <a:pPr marL="171450" indent="-171450">
              <a:spcBef>
                <a:spcPts val="600"/>
              </a:spcBef>
              <a:buChar char="•"/>
            </a:pPr>
            <a:r>
              <a:rPr lang="en-US" dirty="0">
                <a:solidFill>
                  <a:srgbClr val="FF0000"/>
                </a:solidFill>
                <a:latin typeface="Calibri" pitchFamily="34" charset="0"/>
              </a:rPr>
              <a:t>Greater than 80 mL per cycle</a:t>
            </a:r>
          </a:p>
        </p:txBody>
      </p:sp>
      <p:sp>
        <p:nvSpPr>
          <p:cNvPr id="96012" name="Card"/>
          <p:cNvSpPr/>
          <p:nvPr/>
        </p:nvSpPr>
        <p:spPr>
          <a:xfrm>
            <a:off x="8051920" y="1450000"/>
            <a:ext cx="3500000" cy="2950000"/>
          </a:xfrm>
          <a:prstGeom prst="roundRect">
            <a:avLst>
              <a:gd name="adj" fmla="val 4000"/>
            </a:avLst>
          </a:prstGeom>
          <a:solidFill>
            <a:srgbClr val="DCEEF2"/>
          </a:solidFill>
          <a:ln>
            <a:noFill/>
          </a:ln>
        </p:spPr>
        <p:txBody>
          <a:bodyPr lIns="182880" tIns="137160" rIns="182880" bIns="137160" anchor="t">
            <a:normAutofit/>
          </a:bodyPr>
          <a:lstStyle/>
          <a:p>
            <a:r>
              <a:rPr lang="en-US" b="1" dirty="0">
                <a:solidFill>
                  <a:srgbClr val="0B4A5C"/>
                </a:solidFill>
                <a:latin typeface="Calibri" pitchFamily="34" charset="0"/>
              </a:rPr>
              <a:t>Normal in the young teen</a:t>
            </a:r>
          </a:p>
          <a:p>
            <a:pPr marL="171450" indent="-171450">
              <a:spcBef>
                <a:spcPts val="600"/>
              </a:spcBef>
              <a:buChar char="•"/>
            </a:pPr>
            <a:r>
              <a:rPr lang="en-US" dirty="0">
                <a:solidFill>
                  <a:srgbClr val="55676D"/>
                </a:solidFill>
                <a:latin typeface="Calibri" pitchFamily="34" charset="0"/>
              </a:rPr>
              <a:t>Longer and irregular — average 35 days, range 20–65</a:t>
            </a:r>
          </a:p>
          <a:p>
            <a:pPr marL="171450" indent="-171450">
              <a:spcBef>
                <a:spcPts val="600"/>
              </a:spcBef>
              <a:buChar char="•"/>
            </a:pPr>
            <a:r>
              <a:rPr lang="en-US" dirty="0">
                <a:solidFill>
                  <a:srgbClr val="55676D"/>
                </a:solidFill>
                <a:latin typeface="Calibri" pitchFamily="34" charset="0"/>
              </a:rPr>
              <a:t>Regularity builds over 5–6 years post-menarche</a:t>
            </a:r>
          </a:p>
          <a:p>
            <a:pPr marL="171450" indent="-171450">
              <a:spcBef>
                <a:spcPts val="600"/>
              </a:spcBef>
              <a:buChar char="•"/>
            </a:pPr>
            <a:r>
              <a:rPr lang="en-US" dirty="0">
                <a:solidFill>
                  <a:srgbClr val="55676D"/>
                </a:solidFill>
                <a:latin typeface="Calibri" pitchFamily="34" charset="0"/>
              </a:rPr>
              <a:t>Duration and flow match adults from the start</a:t>
            </a:r>
          </a:p>
        </p:txBody>
      </p:sp>
      <p:sp>
        <p:nvSpPr>
          <p:cNvPr id="96020" name="Differential"/>
          <p:cNvSpPr txBox="1"/>
          <p:nvPr/>
        </p:nvSpPr>
        <p:spPr>
          <a:xfrm>
            <a:off x="640080" y="4650000"/>
            <a:ext cx="10911840" cy="1300000"/>
          </a:xfrm>
          <a:prstGeom prst="roundRect">
            <a:avLst/>
          </a:prstGeom>
          <a:solidFill>
            <a:srgbClr val="0B4A5C"/>
          </a:solidFill>
          <a:ln>
            <a:noFill/>
          </a:ln>
        </p:spPr>
        <p:txBody>
          <a:bodyPr lIns="228600" rIns="228600" anchor="ctr">
            <a:normAutofit/>
          </a:bodyPr>
          <a:lstStyle/>
          <a:p>
            <a:r>
              <a:rPr lang="en-US" sz="1600" b="1">
                <a:solidFill>
                  <a:srgbClr val="FFFFFF"/>
                </a:solidFill>
                <a:latin typeface="Calibri" pitchFamily="34" charset="0"/>
              </a:rPr>
              <a:t>Heavy does not mean hematologic. </a:t>
            </a:r>
            <a:r>
              <a:rPr lang="en-US" sz="1600">
                <a:solidFill>
                  <a:srgbClr val="FFFFFF"/>
                </a:solidFill>
                <a:latin typeface="Calibri" pitchFamily="34" charset="0"/>
              </a:rPr>
              <a:t>Rule out pregnancy, anovulation, PCOS or thyroid disease, trauma, medications, and chronic illness. Recent skipped menses, young gynecologic age, and prior normal flow all point away from a bleeding disorder — heavy since menarche, with bleeding at other sites, points toward one.</a:t>
            </a:r>
          </a:p>
        </p:txBody>
      </p:sp>
    </p:spTree>
    <p:extLst>
      <p:ext uri="{BB962C8B-B14F-4D97-AF65-F5344CB8AC3E}">
        <p14:creationId xmlns:p14="http://schemas.microsoft.com/office/powerpoint/2010/main" val="30559391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AF97CD-11EB-ADAF-F2BD-39AD18432B2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643D272-F403-6317-74CD-85FD9EF2A65C}"/>
              </a:ext>
            </a:extLst>
          </p:cNvPr>
          <p:cNvPicPr>
            <a:picLocks noChangeAspect="1"/>
          </p:cNvPicPr>
          <p:nvPr/>
        </p:nvPicPr>
        <p:blipFill rotWithShape="1">
          <a:blip r:embed="rId3"/>
          <a:srcRect r="60537" b="58260"/>
          <a:stretch/>
        </p:blipFill>
        <p:spPr>
          <a:xfrm>
            <a:off x="1588037" y="1386840"/>
            <a:ext cx="3353533" cy="2385784"/>
          </a:xfrm>
          <a:prstGeom prst="rect">
            <a:avLst/>
          </a:prstGeom>
        </p:spPr>
      </p:pic>
      <p:pic>
        <p:nvPicPr>
          <p:cNvPr id="5" name="Picture 4">
            <a:extLst>
              <a:ext uri="{FF2B5EF4-FFF2-40B4-BE49-F238E27FC236}">
                <a16:creationId xmlns:a16="http://schemas.microsoft.com/office/drawing/2014/main" id="{310FCE37-57E6-76B6-74CF-4C4F2E882C3D}"/>
              </a:ext>
            </a:extLst>
          </p:cNvPr>
          <p:cNvPicPr>
            <a:picLocks noChangeAspect="1"/>
          </p:cNvPicPr>
          <p:nvPr/>
        </p:nvPicPr>
        <p:blipFill rotWithShape="1">
          <a:blip r:embed="rId4"/>
          <a:srcRect l="5965" t="7256" r="5129" b="1514"/>
          <a:stretch/>
        </p:blipFill>
        <p:spPr>
          <a:xfrm>
            <a:off x="5017770" y="1386840"/>
            <a:ext cx="3790950" cy="5176106"/>
          </a:xfrm>
          <a:prstGeom prst="rect">
            <a:avLst/>
          </a:prstGeom>
        </p:spPr>
      </p:pic>
      <p:sp>
        <p:nvSpPr>
          <p:cNvPr id="2" name="Title 1">
            <a:extLst>
              <a:ext uri="{FF2B5EF4-FFF2-40B4-BE49-F238E27FC236}">
                <a16:creationId xmlns:a16="http://schemas.microsoft.com/office/drawing/2014/main" id="{F2A78C90-D500-5455-B52B-0FB91E36D34C}"/>
              </a:ext>
            </a:extLst>
          </p:cNvPr>
          <p:cNvSpPr>
            <a:spLocks noGrp="1"/>
          </p:cNvSpPr>
          <p:nvPr>
            <p:ph type="title"/>
          </p:nvPr>
        </p:nvSpPr>
        <p:spPr>
          <a:xfrm>
            <a:off x="548640" y="228600"/>
            <a:ext cx="11094720" cy="1188720"/>
          </a:xfrm>
        </p:spPr>
        <p:txBody>
          <a:bodyPr anchor="ctr"/>
          <a:lstStyle/>
          <a:p>
            <a:pPr algn="ctr"/>
            <a:r>
              <a:rPr lang="en-US" sz="4000" b="1" dirty="0">
                <a:solidFill>
                  <a:srgbClr val="0B4A5C"/>
                </a:solidFill>
                <a:latin typeface="Cambria" pitchFamily="34" charset="0"/>
                <a:ea typeface="Cambria" pitchFamily="34" charset="-122"/>
                <a:cs typeface="Cambria" pitchFamily="34" charset="-120"/>
              </a:rPr>
              <a:t>Pictorial Bleeding Assessment Chart (PBAC)</a:t>
            </a:r>
          </a:p>
        </p:txBody>
      </p:sp>
      <p:pic>
        <p:nvPicPr>
          <p:cNvPr id="6" name="Picture 5">
            <a:extLst>
              <a:ext uri="{FF2B5EF4-FFF2-40B4-BE49-F238E27FC236}">
                <a16:creationId xmlns:a16="http://schemas.microsoft.com/office/drawing/2014/main" id="{8A440D92-4B34-DDFB-83ED-452754BFF64B}"/>
              </a:ext>
            </a:extLst>
          </p:cNvPr>
          <p:cNvPicPr>
            <a:picLocks noChangeAspect="1"/>
          </p:cNvPicPr>
          <p:nvPr/>
        </p:nvPicPr>
        <p:blipFill rotWithShape="1">
          <a:blip r:embed="rId3"/>
          <a:srcRect l="21212" t="53169" r="60537" b="18297"/>
          <a:stretch/>
        </p:blipFill>
        <p:spPr>
          <a:xfrm>
            <a:off x="3344373" y="4748159"/>
            <a:ext cx="1540854" cy="1620348"/>
          </a:xfrm>
          <a:prstGeom prst="rect">
            <a:avLst/>
          </a:prstGeom>
        </p:spPr>
      </p:pic>
      <p:pic>
        <p:nvPicPr>
          <p:cNvPr id="7" name="Picture 6">
            <a:extLst>
              <a:ext uri="{FF2B5EF4-FFF2-40B4-BE49-F238E27FC236}">
                <a16:creationId xmlns:a16="http://schemas.microsoft.com/office/drawing/2014/main" id="{C970B421-838D-5367-BC5D-9D5B0959B817}"/>
              </a:ext>
            </a:extLst>
          </p:cNvPr>
          <p:cNvPicPr>
            <a:picLocks noChangeAspect="1"/>
          </p:cNvPicPr>
          <p:nvPr/>
        </p:nvPicPr>
        <p:blipFill rotWithShape="1">
          <a:blip r:embed="rId3"/>
          <a:srcRect t="94606" r="68584" b="-2116"/>
          <a:stretch/>
        </p:blipFill>
        <p:spPr>
          <a:xfrm>
            <a:off x="0" y="6171334"/>
            <a:ext cx="1777467" cy="285750"/>
          </a:xfrm>
          <a:prstGeom prst="rect">
            <a:avLst/>
          </a:prstGeom>
        </p:spPr>
      </p:pic>
      <p:sp>
        <p:nvSpPr>
          <p:cNvPr id="8" name="TextBox 7">
            <a:extLst>
              <a:ext uri="{FF2B5EF4-FFF2-40B4-BE49-F238E27FC236}">
                <a16:creationId xmlns:a16="http://schemas.microsoft.com/office/drawing/2014/main" id="{9C003816-5EB9-6B93-9FE1-1923B82854DC}"/>
              </a:ext>
            </a:extLst>
          </p:cNvPr>
          <p:cNvSpPr txBox="1"/>
          <p:nvPr/>
        </p:nvSpPr>
        <p:spPr>
          <a:xfrm>
            <a:off x="0" y="6484244"/>
            <a:ext cx="1428750"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prstClr val="black"/>
                </a:solidFill>
                <a:effectLst/>
                <a:uLnTx/>
                <a:uFillTx/>
                <a:latin typeface="Calibri"/>
                <a:ea typeface="Calibri"/>
                <a:cs typeface="Calibri"/>
              </a:rPr>
              <a:t>Slide courtesy of FWGBD</a:t>
            </a:r>
          </a:p>
        </p:txBody>
      </p:sp>
    </p:spTree>
    <p:extLst>
      <p:ext uri="{BB962C8B-B14F-4D97-AF65-F5344CB8AC3E}">
        <p14:creationId xmlns:p14="http://schemas.microsoft.com/office/powerpoint/2010/main" val="28217532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D147AD-B074-4980-9B4A-EDA84BA9726F}"/>
            </a:ext>
          </a:extLst>
        </p:cNvPr>
        <p:cNvGrpSpPr/>
        <p:nvPr/>
      </p:nvGrpSpPr>
      <p:grpSpPr>
        <a:xfrm>
          <a:off x="0" y="0"/>
          <a:ext cx="0" cy="0"/>
          <a:chOff x="0" y="0"/>
          <a:chExt cx="0" cy="0"/>
        </a:xfrm>
      </p:grpSpPr>
      <p:sp>
        <p:nvSpPr>
          <p:cNvPr id="91001" name="Title"/>
          <p:cNvSpPr txBox="1"/>
          <p:nvPr/>
        </p:nvSpPr>
        <p:spPr>
          <a:xfrm>
            <a:off x="548640" y="110000"/>
            <a:ext cx="11094720" cy="640000"/>
          </a:xfrm>
          <a:prstGeom prst="rect">
            <a:avLst/>
          </a:prstGeom>
        </p:spPr>
        <p:txBody>
          <a:bodyPr anchor="ctr"/>
          <a:lstStyle/>
          <a:p>
            <a:pPr algn="ctr">
              <a:defRPr sz="2200" b="1">
                <a:solidFill>
                  <a:srgbClr val="0B4A5C"/>
                </a:solidFill>
                <a:latin typeface="Cambria" pitchFamily="34" charset="0"/>
                <a:ea typeface="Cambria" pitchFamily="34" charset="-122"/>
                <a:cs typeface="Cambria" pitchFamily="34" charset="-120"/>
              </a:defRPr>
            </a:pPr>
            <a:r>
              <a:rPr lang="en-US" sz="1900" b="1" dirty="0">
                <a:solidFill>
                  <a:srgbClr val="0B4A5C"/>
                </a:solidFill>
                <a:latin typeface="Cambria" pitchFamily="18" charset="0"/>
              </a:rPr>
              <a:t>The ISTH-BAT (Bleeding Assessment Tool)</a:t>
            </a:r>
            <a:r>
              <a:rPr lang="en-US" sz="1900" b="1" dirty="0">
                <a:solidFill>
                  <a:srgbClr val="0B4A5C"/>
                </a:solidFill>
                <a:latin typeface="Cambria" pitchFamily="34" charset="0"/>
                <a:ea typeface="Cambria" pitchFamily="34" charset="-122"/>
                <a:cs typeface="Cambria" pitchFamily="34" charset="-120"/>
              </a:rPr>
              <a:t>/ Pediatric Bleeding Questionnaire (PBQ): Scoring Key</a:t>
            </a:r>
            <a:endParaRPr lang="en-US" sz="1900" dirty="0">
              <a:solidFill>
                <a:prstClr val="black"/>
              </a:solidFill>
              <a:latin typeface="Cambria" panose="020F0502020204030204"/>
              <a:ea typeface="Cambria"/>
              <a:cs typeface="Cambria"/>
            </a:endParaRPr>
          </a:p>
        </p:txBody>
      </p:sp>
      <p:graphicFrame>
        <p:nvGraphicFramePr>
          <p:cNvPr id="91002" name="PBQ Scoring Table"/>
          <p:cNvGraphicFramePr>
            <a:graphicFrameLocks noGrp="1"/>
          </p:cNvGraphicFramePr>
          <p:nvPr>
            <p:extLst>
              <p:ext uri="{D42A27DB-BD31-4B8C-83A1-F6EECF244321}">
                <p14:modId xmlns:p14="http://schemas.microsoft.com/office/powerpoint/2010/main" val="1827034653"/>
              </p:ext>
            </p:extLst>
          </p:nvPr>
        </p:nvGraphicFramePr>
        <p:xfrm>
          <a:off x="548640" y="640000"/>
          <a:ext cx="11250000" cy="5844792"/>
        </p:xfrm>
        <a:graphic>
          <a:graphicData uri="http://schemas.openxmlformats.org/drawingml/2006/table">
            <a:tbl>
              <a:tblPr firstRow="1" firstCol="1"/>
              <a:tblGrid>
                <a:gridCol w="1500000">
                  <a:extLst>
                    <a:ext uri="{9D8B030D-6E8A-4147-A177-3AD203B41FA5}">
                      <a16:colId xmlns:a16="http://schemas.microsoft.com/office/drawing/2014/main" val="20000"/>
                    </a:ext>
                  </a:extLst>
                </a:gridCol>
                <a:gridCol w="1450000">
                  <a:extLst>
                    <a:ext uri="{9D8B030D-6E8A-4147-A177-3AD203B41FA5}">
                      <a16:colId xmlns:a16="http://schemas.microsoft.com/office/drawing/2014/main" val="20001"/>
                    </a:ext>
                  </a:extLst>
                </a:gridCol>
                <a:gridCol w="1450000">
                  <a:extLst>
                    <a:ext uri="{9D8B030D-6E8A-4147-A177-3AD203B41FA5}">
                      <a16:colId xmlns:a16="http://schemas.microsoft.com/office/drawing/2014/main" val="20002"/>
                    </a:ext>
                  </a:extLst>
                </a:gridCol>
                <a:gridCol w="1500000">
                  <a:extLst>
                    <a:ext uri="{9D8B030D-6E8A-4147-A177-3AD203B41FA5}">
                      <a16:colId xmlns:a16="http://schemas.microsoft.com/office/drawing/2014/main" val="20003"/>
                    </a:ext>
                  </a:extLst>
                </a:gridCol>
                <a:gridCol w="1550000">
                  <a:extLst>
                    <a:ext uri="{9D8B030D-6E8A-4147-A177-3AD203B41FA5}">
                      <a16:colId xmlns:a16="http://schemas.microsoft.com/office/drawing/2014/main" val="20004"/>
                    </a:ext>
                  </a:extLst>
                </a:gridCol>
                <a:gridCol w="1900000">
                  <a:extLst>
                    <a:ext uri="{9D8B030D-6E8A-4147-A177-3AD203B41FA5}">
                      <a16:colId xmlns:a16="http://schemas.microsoft.com/office/drawing/2014/main" val="20005"/>
                    </a:ext>
                  </a:extLst>
                </a:gridCol>
                <a:gridCol w="1900000">
                  <a:extLst>
                    <a:ext uri="{9D8B030D-6E8A-4147-A177-3AD203B41FA5}">
                      <a16:colId xmlns:a16="http://schemas.microsoft.com/office/drawing/2014/main" val="20006"/>
                    </a:ext>
                  </a:extLst>
                </a:gridCol>
              </a:tblGrid>
              <a:tr h="280000">
                <a:tc>
                  <a:txBody>
                    <a:bodyPr/>
                    <a:lstStyle/>
                    <a:p>
                      <a:pPr algn="l"/>
                      <a:r>
                        <a:rPr lang="en-US" sz="1400" b="1" dirty="0">
                          <a:solidFill>
                            <a:srgbClr val="FFFFFF"/>
                          </a:solidFill>
                          <a:latin typeface="Calibri"/>
                        </a:rPr>
                        <a:t>Symptom</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0B4A5C"/>
                    </a:solidFill>
                  </a:tcPr>
                </a:tc>
                <a:tc>
                  <a:txBody>
                    <a:bodyPr/>
                    <a:lstStyle/>
                    <a:p>
                      <a:pPr algn="l"/>
                      <a:r>
                        <a:rPr lang="en-US" sz="1400" b="1">
                          <a:solidFill>
                            <a:srgbClr val="FFFFFF"/>
                          </a:solidFill>
                          <a:latin typeface="Calibri"/>
                        </a:rPr>
                        <a:t>-1</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0B4A5C"/>
                    </a:solidFill>
                  </a:tcPr>
                </a:tc>
                <a:tc>
                  <a:txBody>
                    <a:bodyPr/>
                    <a:lstStyle/>
                    <a:p>
                      <a:pPr algn="l"/>
                      <a:r>
                        <a:rPr lang="en-US" sz="1400" b="1">
                          <a:solidFill>
                            <a:srgbClr val="FFFFFF"/>
                          </a:solidFill>
                          <a:latin typeface="Calibri"/>
                        </a:rPr>
                        <a:t>0</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0B4A5C"/>
                    </a:solidFill>
                  </a:tcPr>
                </a:tc>
                <a:tc>
                  <a:txBody>
                    <a:bodyPr/>
                    <a:lstStyle/>
                    <a:p>
                      <a:pPr algn="l"/>
                      <a:r>
                        <a:rPr lang="en-US" sz="1400" b="1">
                          <a:solidFill>
                            <a:srgbClr val="FFFFFF"/>
                          </a:solidFill>
                          <a:latin typeface="Calibri"/>
                        </a:rPr>
                        <a:t>1</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0B4A5C"/>
                    </a:solidFill>
                  </a:tcPr>
                </a:tc>
                <a:tc>
                  <a:txBody>
                    <a:bodyPr/>
                    <a:lstStyle/>
                    <a:p>
                      <a:pPr algn="l"/>
                      <a:r>
                        <a:rPr lang="en-US" sz="1400" b="1">
                          <a:solidFill>
                            <a:srgbClr val="FFFFFF"/>
                          </a:solidFill>
                          <a:latin typeface="Calibri"/>
                        </a:rPr>
                        <a:t>2</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0B4A5C"/>
                    </a:solidFill>
                  </a:tcPr>
                </a:tc>
                <a:tc>
                  <a:txBody>
                    <a:bodyPr/>
                    <a:lstStyle/>
                    <a:p>
                      <a:pPr algn="l"/>
                      <a:r>
                        <a:rPr lang="en-US" sz="1400" b="1">
                          <a:solidFill>
                            <a:srgbClr val="FFFFFF"/>
                          </a:solidFill>
                          <a:latin typeface="Calibri"/>
                        </a:rPr>
                        <a:t>3</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0B4A5C"/>
                    </a:solidFill>
                  </a:tcPr>
                </a:tc>
                <a:tc>
                  <a:txBody>
                    <a:bodyPr/>
                    <a:lstStyle/>
                    <a:p>
                      <a:pPr algn="l"/>
                      <a:r>
                        <a:rPr lang="en-US" sz="1400" b="1" dirty="0">
                          <a:solidFill>
                            <a:srgbClr val="FFFFFF"/>
                          </a:solidFill>
                          <a:latin typeface="Calibri"/>
                        </a:rPr>
                        <a:t>4</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0B4A5C"/>
                    </a:solidFill>
                  </a:tcPr>
                </a:tc>
                <a:extLst>
                  <a:ext uri="{0D108BD9-81ED-4DB2-BD59-A6C34878D82A}">
                    <a16:rowId xmlns:a16="http://schemas.microsoft.com/office/drawing/2014/main" val="10000"/>
                  </a:ext>
                </a:extLst>
              </a:tr>
              <a:tr h="380000">
                <a:tc>
                  <a:txBody>
                    <a:bodyPr/>
                    <a:lstStyle/>
                    <a:p>
                      <a:pPr algn="l"/>
                      <a:r>
                        <a:rPr lang="en-US" sz="1400" b="1">
                          <a:solidFill>
                            <a:srgbClr val="0B4A5C"/>
                          </a:solidFill>
                          <a:latin typeface="Calibri"/>
                        </a:rPr>
                        <a:t>Epistaxis</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DCEEF2"/>
                    </a:solidFill>
                  </a:tcPr>
                </a:tc>
                <a:tc>
                  <a:txBody>
                    <a:bodyPr/>
                    <a:lstStyle/>
                    <a:p>
                      <a:pPr algn="l"/>
                      <a:r>
                        <a:rPr lang="en-US" sz="1050" dirty="0">
                          <a:solidFill>
                            <a:srgbClr val="3A4A50"/>
                          </a:solidFill>
                          <a:latin typeface="Calibri"/>
                        </a:rPr>
                        <a:t>–</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tc>
                  <a:txBody>
                    <a:bodyPr/>
                    <a:lstStyle/>
                    <a:p>
                      <a:pPr algn="l"/>
                      <a:r>
                        <a:rPr lang="en-US" sz="1050">
                          <a:solidFill>
                            <a:srgbClr val="3A4A50"/>
                          </a:solidFill>
                          <a:latin typeface="Calibri"/>
                        </a:rPr>
                        <a:t>No or trivial (&lt;5/yr)</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tc>
                  <a:txBody>
                    <a:bodyPr/>
                    <a:lstStyle/>
                    <a:p>
                      <a:pPr algn="l"/>
                      <a:r>
                        <a:rPr lang="en-US" sz="1050">
                          <a:solidFill>
                            <a:srgbClr val="3A4A50"/>
                          </a:solidFill>
                          <a:latin typeface="Calibri"/>
                        </a:rPr>
                        <a:t>&gt;5/yr OR &gt;10 min duration</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tc>
                  <a:txBody>
                    <a:bodyPr/>
                    <a:lstStyle/>
                    <a:p>
                      <a:pPr algn="l"/>
                      <a:r>
                        <a:rPr lang="en-US" sz="1050">
                          <a:solidFill>
                            <a:srgbClr val="3A4A50"/>
                          </a:solidFill>
                          <a:latin typeface="Calibri"/>
                        </a:rPr>
                        <a:t>Consultation only</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tc>
                  <a:txBody>
                    <a:bodyPr/>
                    <a:lstStyle/>
                    <a:p>
                      <a:pPr algn="l"/>
                      <a:r>
                        <a:rPr lang="en-US" sz="1050">
                          <a:solidFill>
                            <a:srgbClr val="3A4A50"/>
                          </a:solidFill>
                          <a:latin typeface="Calibri"/>
                        </a:rPr>
                        <a:t>Packing, cauterization or antifibrinolytics</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tc>
                  <a:txBody>
                    <a:bodyPr/>
                    <a:lstStyle/>
                    <a:p>
                      <a:pPr algn="l"/>
                      <a:r>
                        <a:rPr lang="en-US" sz="1050" dirty="0">
                          <a:solidFill>
                            <a:srgbClr val="3A4A50"/>
                          </a:solidFill>
                          <a:latin typeface="Calibri"/>
                        </a:rPr>
                        <a:t>Transfusion, factor replacement or desmopressin</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extLst>
                  <a:ext uri="{0D108BD9-81ED-4DB2-BD59-A6C34878D82A}">
                    <a16:rowId xmlns:a16="http://schemas.microsoft.com/office/drawing/2014/main" val="10001"/>
                  </a:ext>
                </a:extLst>
              </a:tr>
              <a:tr h="380000">
                <a:tc>
                  <a:txBody>
                    <a:bodyPr/>
                    <a:lstStyle/>
                    <a:p>
                      <a:pPr algn="l"/>
                      <a:r>
                        <a:rPr lang="en-US" sz="1400" b="1">
                          <a:solidFill>
                            <a:srgbClr val="0B4A5C"/>
                          </a:solidFill>
                          <a:latin typeface="Calibri"/>
                        </a:rPr>
                        <a:t>Cutaneous</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DCEEF2"/>
                    </a:solidFill>
                  </a:tcPr>
                </a:tc>
                <a:tc>
                  <a:txBody>
                    <a:bodyPr/>
                    <a:lstStyle/>
                    <a:p>
                      <a:pPr algn="l"/>
                      <a:r>
                        <a:rPr lang="en-US" sz="1050" dirty="0">
                          <a:solidFill>
                            <a:srgbClr val="3A4A50"/>
                          </a:solidFill>
                          <a:latin typeface="Calibri"/>
                        </a:rPr>
                        <a:t>–</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tc>
                  <a:txBody>
                    <a:bodyPr/>
                    <a:lstStyle/>
                    <a:p>
                      <a:pPr algn="l"/>
                      <a:r>
                        <a:rPr lang="en-US" sz="1050">
                          <a:solidFill>
                            <a:srgbClr val="3A4A50"/>
                          </a:solidFill>
                          <a:latin typeface="Calibri"/>
                        </a:rPr>
                        <a:t>No or trivial (&lt;1 cm)</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tc>
                  <a:txBody>
                    <a:bodyPr/>
                    <a:lstStyle/>
                    <a:p>
                      <a:pPr algn="l"/>
                      <a:r>
                        <a:rPr lang="en-US" sz="1050">
                          <a:solidFill>
                            <a:srgbClr val="3A4A50"/>
                          </a:solidFill>
                          <a:latin typeface="Calibri"/>
                        </a:rPr>
                        <a:t>&gt;1 cm AND no trauma</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tc>
                  <a:txBody>
                    <a:bodyPr/>
                    <a:lstStyle/>
                    <a:p>
                      <a:pPr algn="l"/>
                      <a:r>
                        <a:rPr lang="en-US" sz="1050">
                          <a:solidFill>
                            <a:srgbClr val="3A4A50"/>
                          </a:solidFill>
                          <a:latin typeface="Calibri"/>
                        </a:rPr>
                        <a:t>Consultation only</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tc>
                  <a:txBody>
                    <a:bodyPr/>
                    <a:lstStyle/>
                    <a:p>
                      <a:pPr algn="l"/>
                      <a:r>
                        <a:rPr lang="en-US" sz="1050">
                          <a:solidFill>
                            <a:srgbClr val="3A4A50"/>
                          </a:solidFill>
                          <a:latin typeface="Calibri"/>
                        </a:rPr>
                        <a:t>–</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tc>
                  <a:txBody>
                    <a:bodyPr/>
                    <a:lstStyle/>
                    <a:p>
                      <a:pPr algn="l"/>
                      <a:r>
                        <a:rPr lang="en-US" sz="1050">
                          <a:solidFill>
                            <a:srgbClr val="3A4A50"/>
                          </a:solidFill>
                          <a:latin typeface="Calibri"/>
                        </a:rPr>
                        <a:t>–</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extLst>
                  <a:ext uri="{0D108BD9-81ED-4DB2-BD59-A6C34878D82A}">
                    <a16:rowId xmlns:a16="http://schemas.microsoft.com/office/drawing/2014/main" val="10002"/>
                  </a:ext>
                </a:extLst>
              </a:tr>
              <a:tr h="380000">
                <a:tc>
                  <a:txBody>
                    <a:bodyPr/>
                    <a:lstStyle/>
                    <a:p>
                      <a:pPr algn="l"/>
                      <a:r>
                        <a:rPr lang="en-US" sz="1400" b="1">
                          <a:solidFill>
                            <a:srgbClr val="0B4A5C"/>
                          </a:solidFill>
                          <a:latin typeface="Calibri"/>
                        </a:rPr>
                        <a:t>Minor wounds</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DCEEF2"/>
                    </a:solidFill>
                  </a:tcPr>
                </a:tc>
                <a:tc>
                  <a:txBody>
                    <a:bodyPr/>
                    <a:lstStyle/>
                    <a:p>
                      <a:pPr algn="l"/>
                      <a:r>
                        <a:rPr lang="en-US" sz="1050">
                          <a:solidFill>
                            <a:srgbClr val="3A4A50"/>
                          </a:solidFill>
                          <a:latin typeface="Calibri"/>
                        </a:rPr>
                        <a:t>–</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tc>
                  <a:txBody>
                    <a:bodyPr/>
                    <a:lstStyle/>
                    <a:p>
                      <a:pPr algn="l"/>
                      <a:r>
                        <a:rPr lang="en-US" sz="1050">
                          <a:solidFill>
                            <a:srgbClr val="3A4A50"/>
                          </a:solidFill>
                          <a:latin typeface="Calibri"/>
                        </a:rPr>
                        <a:t>No or trivial (&lt;5/yr)</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tc>
                  <a:txBody>
                    <a:bodyPr/>
                    <a:lstStyle/>
                    <a:p>
                      <a:pPr algn="l"/>
                      <a:r>
                        <a:rPr lang="en-US" sz="1050">
                          <a:solidFill>
                            <a:srgbClr val="3A4A50"/>
                          </a:solidFill>
                          <a:latin typeface="Calibri"/>
                        </a:rPr>
                        <a:t>&gt;5/yr OR &gt;5 min duration</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tc>
                  <a:txBody>
                    <a:bodyPr/>
                    <a:lstStyle/>
                    <a:p>
                      <a:pPr algn="l"/>
                      <a:r>
                        <a:rPr lang="en-US" sz="1050">
                          <a:solidFill>
                            <a:srgbClr val="3A4A50"/>
                          </a:solidFill>
                          <a:latin typeface="Calibri"/>
                        </a:rPr>
                        <a:t>Consultation only or Steri-Strips</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tc>
                  <a:txBody>
                    <a:bodyPr/>
                    <a:lstStyle/>
                    <a:p>
                      <a:pPr algn="l"/>
                      <a:r>
                        <a:rPr lang="en-US" sz="1050">
                          <a:solidFill>
                            <a:srgbClr val="3A4A50"/>
                          </a:solidFill>
                          <a:latin typeface="Calibri"/>
                        </a:rPr>
                        <a:t>Surgical hemostasis or antifibrinolytics</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tc>
                  <a:txBody>
                    <a:bodyPr/>
                    <a:lstStyle/>
                    <a:p>
                      <a:pPr algn="l"/>
                      <a:r>
                        <a:rPr lang="en-US" sz="1050">
                          <a:solidFill>
                            <a:srgbClr val="3A4A50"/>
                          </a:solidFill>
                          <a:latin typeface="Calibri"/>
                        </a:rPr>
                        <a:t>Transfusion, factor replacement or desmopressin</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extLst>
                  <a:ext uri="{0D108BD9-81ED-4DB2-BD59-A6C34878D82A}">
                    <a16:rowId xmlns:a16="http://schemas.microsoft.com/office/drawing/2014/main" val="10003"/>
                  </a:ext>
                </a:extLst>
              </a:tr>
              <a:tr h="380000">
                <a:tc>
                  <a:txBody>
                    <a:bodyPr/>
                    <a:lstStyle/>
                    <a:p>
                      <a:pPr algn="l"/>
                      <a:r>
                        <a:rPr lang="en-US" sz="1400" b="1">
                          <a:solidFill>
                            <a:srgbClr val="0B4A5C"/>
                          </a:solidFill>
                          <a:latin typeface="Calibri"/>
                        </a:rPr>
                        <a:t>Oral cavity</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DCEEF2"/>
                    </a:solidFill>
                  </a:tcPr>
                </a:tc>
                <a:tc>
                  <a:txBody>
                    <a:bodyPr/>
                    <a:lstStyle/>
                    <a:p>
                      <a:pPr algn="l"/>
                      <a:r>
                        <a:rPr lang="en-US" sz="1050" dirty="0">
                          <a:solidFill>
                            <a:srgbClr val="3A4A50"/>
                          </a:solidFill>
                          <a:latin typeface="Calibri"/>
                        </a:rPr>
                        <a:t>–</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tc>
                  <a:txBody>
                    <a:bodyPr/>
                    <a:lstStyle/>
                    <a:p>
                      <a:pPr algn="l"/>
                      <a:r>
                        <a:rPr lang="en-US" sz="1050">
                          <a:solidFill>
                            <a:srgbClr val="3A4A50"/>
                          </a:solidFill>
                          <a:latin typeface="Calibri"/>
                        </a:rPr>
                        <a:t>No</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tc>
                  <a:txBody>
                    <a:bodyPr/>
                    <a:lstStyle/>
                    <a:p>
                      <a:pPr algn="l"/>
                      <a:r>
                        <a:rPr lang="en-US" sz="1050">
                          <a:solidFill>
                            <a:srgbClr val="3A4A50"/>
                          </a:solidFill>
                          <a:latin typeface="Calibri"/>
                        </a:rPr>
                        <a:t>Reported at least once</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tc>
                  <a:txBody>
                    <a:bodyPr/>
                    <a:lstStyle/>
                    <a:p>
                      <a:pPr algn="l"/>
                      <a:r>
                        <a:rPr lang="en-US" sz="1050">
                          <a:solidFill>
                            <a:srgbClr val="3A4A50"/>
                          </a:solidFill>
                          <a:latin typeface="Calibri"/>
                        </a:rPr>
                        <a:t>Consultation only</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tc>
                  <a:txBody>
                    <a:bodyPr/>
                    <a:lstStyle/>
                    <a:p>
                      <a:pPr algn="l"/>
                      <a:r>
                        <a:rPr lang="en-US" sz="1050">
                          <a:solidFill>
                            <a:srgbClr val="3A4A50"/>
                          </a:solidFill>
                          <a:latin typeface="Calibri"/>
                        </a:rPr>
                        <a:t>Surgical hemostasis or antifibrinolytics</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tc>
                  <a:txBody>
                    <a:bodyPr/>
                    <a:lstStyle/>
                    <a:p>
                      <a:pPr algn="l"/>
                      <a:r>
                        <a:rPr lang="en-US" sz="1050">
                          <a:solidFill>
                            <a:srgbClr val="3A4A50"/>
                          </a:solidFill>
                          <a:latin typeface="Calibri"/>
                        </a:rPr>
                        <a:t>Transfusion, factor replacement or desmopressin</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extLst>
                  <a:ext uri="{0D108BD9-81ED-4DB2-BD59-A6C34878D82A}">
                    <a16:rowId xmlns:a16="http://schemas.microsoft.com/office/drawing/2014/main" val="10004"/>
                  </a:ext>
                </a:extLst>
              </a:tr>
              <a:tr h="380000">
                <a:tc>
                  <a:txBody>
                    <a:bodyPr/>
                    <a:lstStyle/>
                    <a:p>
                      <a:pPr algn="l"/>
                      <a:r>
                        <a:rPr lang="en-US" sz="1400" b="1">
                          <a:solidFill>
                            <a:srgbClr val="0B4A5C"/>
                          </a:solidFill>
                          <a:latin typeface="Calibri"/>
                        </a:rPr>
                        <a:t>GI tract</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DCEEF2"/>
                    </a:solidFill>
                  </a:tcPr>
                </a:tc>
                <a:tc>
                  <a:txBody>
                    <a:bodyPr/>
                    <a:lstStyle/>
                    <a:p>
                      <a:pPr algn="l"/>
                      <a:r>
                        <a:rPr lang="en-US" sz="1050">
                          <a:solidFill>
                            <a:srgbClr val="3A4A50"/>
                          </a:solidFill>
                          <a:latin typeface="Calibri"/>
                        </a:rPr>
                        <a:t>–</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tc>
                  <a:txBody>
                    <a:bodyPr/>
                    <a:lstStyle/>
                    <a:p>
                      <a:pPr algn="l"/>
                      <a:r>
                        <a:rPr lang="en-US" sz="1050">
                          <a:solidFill>
                            <a:srgbClr val="3A4A50"/>
                          </a:solidFill>
                          <a:latin typeface="Calibri"/>
                        </a:rPr>
                        <a:t>No</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tc>
                  <a:txBody>
                    <a:bodyPr/>
                    <a:lstStyle/>
                    <a:p>
                      <a:pPr algn="l"/>
                      <a:r>
                        <a:rPr lang="en-US" sz="1050">
                          <a:solidFill>
                            <a:srgbClr val="3A4A50"/>
                          </a:solidFill>
                          <a:latin typeface="Calibri"/>
                        </a:rPr>
                        <a:t>Identified cause</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tc>
                  <a:txBody>
                    <a:bodyPr/>
                    <a:lstStyle/>
                    <a:p>
                      <a:pPr algn="l"/>
                      <a:r>
                        <a:rPr lang="en-US" sz="1050">
                          <a:solidFill>
                            <a:srgbClr val="3A4A50"/>
                          </a:solidFill>
                          <a:latin typeface="Calibri"/>
                        </a:rPr>
                        <a:t>Consultation or spontaneous</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tc>
                  <a:txBody>
                    <a:bodyPr/>
                    <a:lstStyle/>
                    <a:p>
                      <a:pPr algn="l"/>
                      <a:r>
                        <a:rPr lang="en-US" sz="1050">
                          <a:solidFill>
                            <a:srgbClr val="3A4A50"/>
                          </a:solidFill>
                          <a:latin typeface="Calibri"/>
                        </a:rPr>
                        <a:t>Surgical hemostasis, antifibrinolytics, transfusion, factor replacement or desmopressin</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tc>
                  <a:txBody>
                    <a:bodyPr/>
                    <a:lstStyle/>
                    <a:p>
                      <a:pPr algn="l"/>
                      <a:r>
                        <a:rPr lang="en-US" sz="1050">
                          <a:solidFill>
                            <a:srgbClr val="3A4A50"/>
                          </a:solidFill>
                          <a:latin typeface="Calibri"/>
                        </a:rPr>
                        <a:t>–</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extLst>
                  <a:ext uri="{0D108BD9-81ED-4DB2-BD59-A6C34878D82A}">
                    <a16:rowId xmlns:a16="http://schemas.microsoft.com/office/drawing/2014/main" val="10005"/>
                  </a:ext>
                </a:extLst>
              </a:tr>
              <a:tr h="380000">
                <a:tc>
                  <a:txBody>
                    <a:bodyPr/>
                    <a:lstStyle/>
                    <a:p>
                      <a:pPr algn="l"/>
                      <a:r>
                        <a:rPr lang="en-US" sz="1400" b="1">
                          <a:solidFill>
                            <a:srgbClr val="0B4A5C"/>
                          </a:solidFill>
                          <a:latin typeface="Calibri"/>
                        </a:rPr>
                        <a:t>Tooth extraction</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DCEEF2"/>
                    </a:solidFill>
                  </a:tcPr>
                </a:tc>
                <a:tc>
                  <a:txBody>
                    <a:bodyPr/>
                    <a:lstStyle/>
                    <a:p>
                      <a:pPr algn="l"/>
                      <a:r>
                        <a:rPr lang="en-US" sz="1050" dirty="0">
                          <a:solidFill>
                            <a:srgbClr val="3A4A50"/>
                          </a:solidFill>
                          <a:latin typeface="Calibri"/>
                        </a:rPr>
                        <a:t>No bleeding in ≥2 extractions</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tc>
                  <a:txBody>
                    <a:bodyPr/>
                    <a:lstStyle/>
                    <a:p>
                      <a:pPr algn="l"/>
                      <a:r>
                        <a:rPr lang="en-US" sz="1050">
                          <a:solidFill>
                            <a:srgbClr val="3A4A50"/>
                          </a:solidFill>
                          <a:latin typeface="Calibri"/>
                        </a:rPr>
                        <a:t>None done, or no bleeding in 1</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tc>
                  <a:txBody>
                    <a:bodyPr/>
                    <a:lstStyle/>
                    <a:p>
                      <a:pPr algn="l"/>
                      <a:r>
                        <a:rPr lang="en-US" sz="1050">
                          <a:solidFill>
                            <a:srgbClr val="3A4A50"/>
                          </a:solidFill>
                          <a:latin typeface="Calibri"/>
                        </a:rPr>
                        <a:t>Reported, no consultation</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tc>
                  <a:txBody>
                    <a:bodyPr/>
                    <a:lstStyle/>
                    <a:p>
                      <a:pPr algn="l"/>
                      <a:r>
                        <a:rPr lang="en-US" sz="1050">
                          <a:solidFill>
                            <a:srgbClr val="3A4A50"/>
                          </a:solidFill>
                          <a:latin typeface="Calibri"/>
                        </a:rPr>
                        <a:t>Consultation only</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tc>
                  <a:txBody>
                    <a:bodyPr/>
                    <a:lstStyle/>
                    <a:p>
                      <a:pPr algn="l"/>
                      <a:r>
                        <a:rPr lang="en-US" sz="1050">
                          <a:solidFill>
                            <a:srgbClr val="3A4A50"/>
                          </a:solidFill>
                          <a:latin typeface="Calibri"/>
                        </a:rPr>
                        <a:t>Resuturing, repacking or antifibrinolytics</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tc>
                  <a:txBody>
                    <a:bodyPr/>
                    <a:lstStyle/>
                    <a:p>
                      <a:pPr algn="l"/>
                      <a:r>
                        <a:rPr lang="en-US" sz="1050">
                          <a:solidFill>
                            <a:srgbClr val="3A4A50"/>
                          </a:solidFill>
                          <a:latin typeface="Calibri"/>
                        </a:rPr>
                        <a:t>Transfusion, factor replacement or desmopressin</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extLst>
                  <a:ext uri="{0D108BD9-81ED-4DB2-BD59-A6C34878D82A}">
                    <a16:rowId xmlns:a16="http://schemas.microsoft.com/office/drawing/2014/main" val="10006"/>
                  </a:ext>
                </a:extLst>
              </a:tr>
              <a:tr h="380000">
                <a:tc>
                  <a:txBody>
                    <a:bodyPr/>
                    <a:lstStyle/>
                    <a:p>
                      <a:pPr algn="l"/>
                      <a:r>
                        <a:rPr lang="en-US" sz="1400" b="1">
                          <a:solidFill>
                            <a:srgbClr val="0B4A5C"/>
                          </a:solidFill>
                          <a:latin typeface="Calibri"/>
                        </a:rPr>
                        <a:t>Surgery</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DCEEF2"/>
                    </a:solidFill>
                  </a:tcPr>
                </a:tc>
                <a:tc>
                  <a:txBody>
                    <a:bodyPr/>
                    <a:lstStyle/>
                    <a:p>
                      <a:pPr algn="l"/>
                      <a:r>
                        <a:rPr lang="en-US" sz="1050">
                          <a:solidFill>
                            <a:srgbClr val="3A4A50"/>
                          </a:solidFill>
                          <a:latin typeface="Calibri"/>
                        </a:rPr>
                        <a:t>No bleeding in ≥2 surgeries</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tc>
                  <a:txBody>
                    <a:bodyPr/>
                    <a:lstStyle/>
                    <a:p>
                      <a:pPr algn="l"/>
                      <a:r>
                        <a:rPr lang="en-US" sz="1050">
                          <a:solidFill>
                            <a:srgbClr val="3A4A50"/>
                          </a:solidFill>
                          <a:latin typeface="Calibri"/>
                        </a:rPr>
                        <a:t>None done, or no bleeding in 1</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tc>
                  <a:txBody>
                    <a:bodyPr/>
                    <a:lstStyle/>
                    <a:p>
                      <a:pPr algn="l"/>
                      <a:r>
                        <a:rPr lang="en-US" sz="1050">
                          <a:solidFill>
                            <a:srgbClr val="3A4A50"/>
                          </a:solidFill>
                          <a:latin typeface="Calibri"/>
                        </a:rPr>
                        <a:t>Reported, no consultation</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tc>
                  <a:txBody>
                    <a:bodyPr/>
                    <a:lstStyle/>
                    <a:p>
                      <a:pPr algn="l"/>
                      <a:r>
                        <a:rPr lang="en-US" sz="1050">
                          <a:solidFill>
                            <a:srgbClr val="3A4A50"/>
                          </a:solidFill>
                          <a:latin typeface="Calibri"/>
                        </a:rPr>
                        <a:t>Consultation only</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tc>
                  <a:txBody>
                    <a:bodyPr/>
                    <a:lstStyle/>
                    <a:p>
                      <a:pPr algn="l"/>
                      <a:r>
                        <a:rPr lang="en-US" sz="1050">
                          <a:solidFill>
                            <a:srgbClr val="3A4A50"/>
                          </a:solidFill>
                          <a:latin typeface="Calibri"/>
                        </a:rPr>
                        <a:t>Surgical hemostasis or antifibrinolytics</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tc>
                  <a:txBody>
                    <a:bodyPr/>
                    <a:lstStyle/>
                    <a:p>
                      <a:pPr algn="l"/>
                      <a:r>
                        <a:rPr lang="en-US" sz="1050">
                          <a:solidFill>
                            <a:srgbClr val="3A4A50"/>
                          </a:solidFill>
                          <a:latin typeface="Calibri"/>
                        </a:rPr>
                        <a:t>Transfusion, factor replacement or desmopressin</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extLst>
                  <a:ext uri="{0D108BD9-81ED-4DB2-BD59-A6C34878D82A}">
                    <a16:rowId xmlns:a16="http://schemas.microsoft.com/office/drawing/2014/main" val="10007"/>
                  </a:ext>
                </a:extLst>
              </a:tr>
              <a:tr h="380000">
                <a:tc>
                  <a:txBody>
                    <a:bodyPr/>
                    <a:lstStyle/>
                    <a:p>
                      <a:pPr algn="l"/>
                      <a:r>
                        <a:rPr lang="en-US" sz="1400" b="1">
                          <a:solidFill>
                            <a:srgbClr val="0B4A5C"/>
                          </a:solidFill>
                          <a:latin typeface="Calibri"/>
                        </a:rPr>
                        <a:t>Menorrhagia</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DCEEF2"/>
                    </a:solidFill>
                  </a:tcPr>
                </a:tc>
                <a:tc>
                  <a:txBody>
                    <a:bodyPr/>
                    <a:lstStyle/>
                    <a:p>
                      <a:pPr algn="l"/>
                      <a:r>
                        <a:rPr lang="en-US" sz="1050">
                          <a:solidFill>
                            <a:srgbClr val="3A4A50"/>
                          </a:solidFill>
                          <a:latin typeface="Calibri"/>
                        </a:rPr>
                        <a:t>–</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tc>
                  <a:txBody>
                    <a:bodyPr/>
                    <a:lstStyle/>
                    <a:p>
                      <a:pPr algn="l"/>
                      <a:r>
                        <a:rPr lang="en-US" sz="1050" dirty="0">
                          <a:solidFill>
                            <a:srgbClr val="3A4A50"/>
                          </a:solidFill>
                          <a:latin typeface="Calibri"/>
                        </a:rPr>
                        <a:t>No</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tc>
                  <a:txBody>
                    <a:bodyPr/>
                    <a:lstStyle/>
                    <a:p>
                      <a:pPr algn="l"/>
                      <a:r>
                        <a:rPr lang="en-US" sz="1050">
                          <a:solidFill>
                            <a:srgbClr val="3A4A50"/>
                          </a:solidFill>
                          <a:latin typeface="Calibri"/>
                        </a:rPr>
                        <a:t>Reported or consultation only</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tc>
                  <a:txBody>
                    <a:bodyPr/>
                    <a:lstStyle/>
                    <a:p>
                      <a:pPr algn="l"/>
                      <a:r>
                        <a:rPr lang="en-US" sz="1050">
                          <a:solidFill>
                            <a:srgbClr val="3A4A50"/>
                          </a:solidFill>
                          <a:latin typeface="Calibri"/>
                        </a:rPr>
                        <a:t>Antifibrinolytics or contraceptive pill</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tc>
                  <a:txBody>
                    <a:bodyPr/>
                    <a:lstStyle/>
                    <a:p>
                      <a:pPr algn="l"/>
                      <a:r>
                        <a:rPr lang="en-US" sz="1050">
                          <a:solidFill>
                            <a:srgbClr val="3A4A50"/>
                          </a:solidFill>
                          <a:latin typeface="Calibri"/>
                        </a:rPr>
                        <a:t>D&amp;C or iron therapy</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tc>
                  <a:txBody>
                    <a:bodyPr/>
                    <a:lstStyle/>
                    <a:p>
                      <a:pPr algn="l"/>
                      <a:r>
                        <a:rPr lang="en-US" sz="1050">
                          <a:solidFill>
                            <a:srgbClr val="3A4A50"/>
                          </a:solidFill>
                          <a:latin typeface="Calibri"/>
                        </a:rPr>
                        <a:t>Transfusion, factor replacement, desmopressin or hysterectomy</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extLst>
                  <a:ext uri="{0D108BD9-81ED-4DB2-BD59-A6C34878D82A}">
                    <a16:rowId xmlns:a16="http://schemas.microsoft.com/office/drawing/2014/main" val="10008"/>
                  </a:ext>
                </a:extLst>
              </a:tr>
              <a:tr h="380000">
                <a:tc>
                  <a:txBody>
                    <a:bodyPr/>
                    <a:lstStyle/>
                    <a:p>
                      <a:pPr algn="l"/>
                      <a:r>
                        <a:rPr lang="en-US" sz="1400" b="1">
                          <a:solidFill>
                            <a:srgbClr val="0B4A5C"/>
                          </a:solidFill>
                          <a:latin typeface="Calibri"/>
                        </a:rPr>
                        <a:t>Post-partum</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DCEEF2"/>
                    </a:solidFill>
                  </a:tcPr>
                </a:tc>
                <a:tc>
                  <a:txBody>
                    <a:bodyPr/>
                    <a:lstStyle/>
                    <a:p>
                      <a:pPr algn="l"/>
                      <a:r>
                        <a:rPr lang="en-US" sz="1050">
                          <a:solidFill>
                            <a:srgbClr val="3A4A50"/>
                          </a:solidFill>
                          <a:latin typeface="Calibri"/>
                        </a:rPr>
                        <a:t>No bleeding in ≥2 deliveries</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tc>
                  <a:txBody>
                    <a:bodyPr/>
                    <a:lstStyle/>
                    <a:p>
                      <a:pPr algn="l"/>
                      <a:r>
                        <a:rPr lang="en-US" sz="1050">
                          <a:solidFill>
                            <a:srgbClr val="3A4A50"/>
                          </a:solidFill>
                          <a:latin typeface="Calibri"/>
                        </a:rPr>
                        <a:t>No deliveries, or no bleeding in 1</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tc>
                  <a:txBody>
                    <a:bodyPr/>
                    <a:lstStyle/>
                    <a:p>
                      <a:pPr algn="l"/>
                      <a:r>
                        <a:rPr lang="en-US" sz="1050">
                          <a:solidFill>
                            <a:srgbClr val="3A4A50"/>
                          </a:solidFill>
                          <a:latin typeface="Calibri"/>
                        </a:rPr>
                        <a:t>Reported or consultation only</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tc>
                  <a:txBody>
                    <a:bodyPr/>
                    <a:lstStyle/>
                    <a:p>
                      <a:pPr algn="l"/>
                      <a:r>
                        <a:rPr lang="en-US" sz="1050">
                          <a:solidFill>
                            <a:srgbClr val="3A4A50"/>
                          </a:solidFill>
                          <a:latin typeface="Calibri"/>
                        </a:rPr>
                        <a:t>D&amp;C, iron therapy or antifibrinolytics</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tc>
                  <a:txBody>
                    <a:bodyPr/>
                    <a:lstStyle/>
                    <a:p>
                      <a:pPr algn="l"/>
                      <a:r>
                        <a:rPr lang="en-US" sz="1050">
                          <a:solidFill>
                            <a:srgbClr val="3A4A50"/>
                          </a:solidFill>
                          <a:latin typeface="Calibri"/>
                        </a:rPr>
                        <a:t>Transfusion, factor replacement or desmopressin</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tc>
                  <a:txBody>
                    <a:bodyPr/>
                    <a:lstStyle/>
                    <a:p>
                      <a:pPr algn="l"/>
                      <a:r>
                        <a:rPr lang="en-US" sz="1050">
                          <a:solidFill>
                            <a:srgbClr val="3A4A50"/>
                          </a:solidFill>
                          <a:latin typeface="Calibri"/>
                        </a:rPr>
                        <a:t>–</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extLst>
                  <a:ext uri="{0D108BD9-81ED-4DB2-BD59-A6C34878D82A}">
                    <a16:rowId xmlns:a16="http://schemas.microsoft.com/office/drawing/2014/main" val="10009"/>
                  </a:ext>
                </a:extLst>
              </a:tr>
              <a:tr h="380000">
                <a:tc>
                  <a:txBody>
                    <a:bodyPr/>
                    <a:lstStyle/>
                    <a:p>
                      <a:pPr algn="l"/>
                      <a:r>
                        <a:rPr lang="en-US" sz="1400" b="1">
                          <a:solidFill>
                            <a:srgbClr val="0B4A5C"/>
                          </a:solidFill>
                          <a:latin typeface="Calibri"/>
                        </a:rPr>
                        <a:t>Muscle hematoma</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DCEEF2"/>
                    </a:solidFill>
                  </a:tcPr>
                </a:tc>
                <a:tc>
                  <a:txBody>
                    <a:bodyPr/>
                    <a:lstStyle/>
                    <a:p>
                      <a:pPr algn="l"/>
                      <a:r>
                        <a:rPr lang="en-US" sz="1050">
                          <a:solidFill>
                            <a:srgbClr val="3A4A50"/>
                          </a:solidFill>
                          <a:latin typeface="Calibri"/>
                        </a:rPr>
                        <a:t>–</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tc>
                  <a:txBody>
                    <a:bodyPr/>
                    <a:lstStyle/>
                    <a:p>
                      <a:pPr algn="l"/>
                      <a:r>
                        <a:rPr lang="en-US" sz="1050">
                          <a:solidFill>
                            <a:srgbClr val="3A4A50"/>
                          </a:solidFill>
                          <a:latin typeface="Calibri"/>
                        </a:rPr>
                        <a:t>Never</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tc>
                  <a:txBody>
                    <a:bodyPr/>
                    <a:lstStyle/>
                    <a:p>
                      <a:pPr algn="l"/>
                      <a:r>
                        <a:rPr lang="en-US" sz="1050" dirty="0">
                          <a:solidFill>
                            <a:srgbClr val="3A4A50"/>
                          </a:solidFill>
                          <a:latin typeface="Calibri"/>
                        </a:rPr>
                        <a:t>Post-trauma, no therapy</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tc>
                  <a:txBody>
                    <a:bodyPr/>
                    <a:lstStyle/>
                    <a:p>
                      <a:pPr algn="l"/>
                      <a:r>
                        <a:rPr lang="en-US" sz="1050">
                          <a:solidFill>
                            <a:srgbClr val="3A4A50"/>
                          </a:solidFill>
                          <a:latin typeface="Calibri"/>
                        </a:rPr>
                        <a:t>Spontaneous, no therapy</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tc>
                  <a:txBody>
                    <a:bodyPr/>
                    <a:lstStyle/>
                    <a:p>
                      <a:pPr algn="l"/>
                      <a:r>
                        <a:rPr lang="en-US" sz="1050">
                          <a:solidFill>
                            <a:srgbClr val="3A4A50"/>
                          </a:solidFill>
                          <a:latin typeface="Calibri"/>
                        </a:rPr>
                        <a:t>Spontaneous or traumatic, needs factor replacement or desmopressin</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tc>
                  <a:txBody>
                    <a:bodyPr/>
                    <a:lstStyle/>
                    <a:p>
                      <a:pPr algn="l"/>
                      <a:r>
                        <a:rPr lang="en-US" sz="1050">
                          <a:solidFill>
                            <a:srgbClr val="3A4A50"/>
                          </a:solidFill>
                          <a:latin typeface="Calibri"/>
                        </a:rPr>
                        <a:t>Spontaneous or traumatic, needs surgery or transfusion</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extLst>
                  <a:ext uri="{0D108BD9-81ED-4DB2-BD59-A6C34878D82A}">
                    <a16:rowId xmlns:a16="http://schemas.microsoft.com/office/drawing/2014/main" val="10010"/>
                  </a:ext>
                </a:extLst>
              </a:tr>
              <a:tr h="380000">
                <a:tc>
                  <a:txBody>
                    <a:bodyPr/>
                    <a:lstStyle/>
                    <a:p>
                      <a:pPr algn="l"/>
                      <a:r>
                        <a:rPr lang="en-US" sz="1400" b="1">
                          <a:solidFill>
                            <a:srgbClr val="0B4A5C"/>
                          </a:solidFill>
                          <a:latin typeface="Calibri"/>
                        </a:rPr>
                        <a:t>Hemarthrosis</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DCEEF2"/>
                    </a:solidFill>
                  </a:tcPr>
                </a:tc>
                <a:tc>
                  <a:txBody>
                    <a:bodyPr/>
                    <a:lstStyle/>
                    <a:p>
                      <a:pPr algn="l"/>
                      <a:r>
                        <a:rPr lang="en-US" sz="1050">
                          <a:solidFill>
                            <a:srgbClr val="3A4A50"/>
                          </a:solidFill>
                          <a:latin typeface="Calibri"/>
                        </a:rPr>
                        <a:t>–</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tc>
                  <a:txBody>
                    <a:bodyPr/>
                    <a:lstStyle/>
                    <a:p>
                      <a:pPr algn="l"/>
                      <a:r>
                        <a:rPr lang="en-US" sz="1050">
                          <a:solidFill>
                            <a:srgbClr val="3A4A50"/>
                          </a:solidFill>
                          <a:latin typeface="Calibri"/>
                        </a:rPr>
                        <a:t>Never</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tc>
                  <a:txBody>
                    <a:bodyPr/>
                    <a:lstStyle/>
                    <a:p>
                      <a:pPr algn="l"/>
                      <a:r>
                        <a:rPr lang="en-US" sz="1050" dirty="0">
                          <a:solidFill>
                            <a:srgbClr val="3A4A50"/>
                          </a:solidFill>
                          <a:latin typeface="Calibri"/>
                        </a:rPr>
                        <a:t>Post-trauma, no therapy</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tc>
                  <a:txBody>
                    <a:bodyPr/>
                    <a:lstStyle/>
                    <a:p>
                      <a:pPr algn="l"/>
                      <a:r>
                        <a:rPr lang="en-US" sz="1050">
                          <a:solidFill>
                            <a:srgbClr val="3A4A50"/>
                          </a:solidFill>
                          <a:latin typeface="Calibri"/>
                        </a:rPr>
                        <a:t>Spontaneous, no therapy</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tc>
                  <a:txBody>
                    <a:bodyPr/>
                    <a:lstStyle/>
                    <a:p>
                      <a:pPr algn="l"/>
                      <a:r>
                        <a:rPr lang="en-US" sz="1050">
                          <a:solidFill>
                            <a:srgbClr val="3A4A50"/>
                          </a:solidFill>
                          <a:latin typeface="Calibri"/>
                        </a:rPr>
                        <a:t>Spontaneous or traumatic, needs factor replacement or desmopressin</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tc>
                  <a:txBody>
                    <a:bodyPr/>
                    <a:lstStyle/>
                    <a:p>
                      <a:pPr algn="l"/>
                      <a:r>
                        <a:rPr lang="en-US" sz="1050">
                          <a:solidFill>
                            <a:srgbClr val="3A4A50"/>
                          </a:solidFill>
                          <a:latin typeface="Calibri"/>
                        </a:rPr>
                        <a:t>Spontaneous or traumatic, needs surgery or transfusion</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extLst>
                  <a:ext uri="{0D108BD9-81ED-4DB2-BD59-A6C34878D82A}">
                    <a16:rowId xmlns:a16="http://schemas.microsoft.com/office/drawing/2014/main" val="10011"/>
                  </a:ext>
                </a:extLst>
              </a:tr>
              <a:tr h="380000">
                <a:tc>
                  <a:txBody>
                    <a:bodyPr/>
                    <a:lstStyle/>
                    <a:p>
                      <a:pPr algn="l"/>
                      <a:r>
                        <a:rPr lang="en-US" sz="1400" b="1" dirty="0">
                          <a:solidFill>
                            <a:srgbClr val="0B4A5C"/>
                          </a:solidFill>
                          <a:latin typeface="Calibri"/>
                        </a:rPr>
                        <a:t>CNS bleeding</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DCEEF2"/>
                    </a:solidFill>
                  </a:tcPr>
                </a:tc>
                <a:tc>
                  <a:txBody>
                    <a:bodyPr/>
                    <a:lstStyle/>
                    <a:p>
                      <a:pPr algn="l"/>
                      <a:r>
                        <a:rPr lang="en-US" sz="1050">
                          <a:solidFill>
                            <a:srgbClr val="3A4A50"/>
                          </a:solidFill>
                          <a:latin typeface="Calibri"/>
                        </a:rPr>
                        <a:t>–</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tc>
                  <a:txBody>
                    <a:bodyPr/>
                    <a:lstStyle/>
                    <a:p>
                      <a:pPr algn="l"/>
                      <a:r>
                        <a:rPr lang="en-US" sz="1050">
                          <a:solidFill>
                            <a:srgbClr val="3A4A50"/>
                          </a:solidFill>
                          <a:latin typeface="Calibri"/>
                        </a:rPr>
                        <a:t>Never</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tc>
                  <a:txBody>
                    <a:bodyPr/>
                    <a:lstStyle/>
                    <a:p>
                      <a:pPr algn="l"/>
                      <a:r>
                        <a:rPr lang="en-US" sz="1050" dirty="0">
                          <a:solidFill>
                            <a:srgbClr val="3A4A50"/>
                          </a:solidFill>
                          <a:latin typeface="Calibri"/>
                        </a:rPr>
                        <a:t>–</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tc>
                  <a:txBody>
                    <a:bodyPr/>
                    <a:lstStyle/>
                    <a:p>
                      <a:pPr algn="l"/>
                      <a:r>
                        <a:rPr lang="en-US" sz="1050" dirty="0">
                          <a:solidFill>
                            <a:srgbClr val="3A4A50"/>
                          </a:solidFill>
                          <a:latin typeface="Calibri"/>
                        </a:rPr>
                        <a:t>–</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tc>
                  <a:txBody>
                    <a:bodyPr/>
                    <a:lstStyle/>
                    <a:p>
                      <a:pPr algn="l"/>
                      <a:r>
                        <a:rPr lang="en-US" sz="1050" dirty="0">
                          <a:solidFill>
                            <a:srgbClr val="3A4A50"/>
                          </a:solidFill>
                          <a:latin typeface="Calibri"/>
                        </a:rPr>
                        <a:t>Subdural, any intervention</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tc>
                  <a:txBody>
                    <a:bodyPr/>
                    <a:lstStyle/>
                    <a:p>
                      <a:pPr algn="l"/>
                      <a:r>
                        <a:rPr lang="en-US" sz="1050">
                          <a:solidFill>
                            <a:srgbClr val="3A4A50"/>
                          </a:solidFill>
                          <a:latin typeface="Calibri"/>
                        </a:rPr>
                        <a:t>Intracerebral, any intervention</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extLst>
                  <a:ext uri="{0D108BD9-81ED-4DB2-BD59-A6C34878D82A}">
                    <a16:rowId xmlns:a16="http://schemas.microsoft.com/office/drawing/2014/main" val="10012"/>
                  </a:ext>
                </a:extLst>
              </a:tr>
              <a:tr h="380000">
                <a:tc>
                  <a:txBody>
                    <a:bodyPr/>
                    <a:lstStyle/>
                    <a:p>
                      <a:pPr algn="l"/>
                      <a:r>
                        <a:rPr lang="en-US" sz="1400" b="1" dirty="0">
                          <a:solidFill>
                            <a:srgbClr val="0B4A5C"/>
                          </a:solidFill>
                          <a:latin typeface="Calibri"/>
                        </a:rPr>
                        <a:t>Other*</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DCEEF2"/>
                    </a:solidFill>
                  </a:tcPr>
                </a:tc>
                <a:tc>
                  <a:txBody>
                    <a:bodyPr/>
                    <a:lstStyle/>
                    <a:p>
                      <a:pPr algn="l"/>
                      <a:r>
                        <a:rPr lang="en-US" sz="1050" dirty="0">
                          <a:solidFill>
                            <a:srgbClr val="3A4A50"/>
                          </a:solidFill>
                          <a:latin typeface="Calibri"/>
                        </a:rPr>
                        <a:t>–</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tc>
                  <a:txBody>
                    <a:bodyPr/>
                    <a:lstStyle/>
                    <a:p>
                      <a:pPr algn="l"/>
                      <a:r>
                        <a:rPr lang="en-US" sz="1050" dirty="0">
                          <a:solidFill>
                            <a:srgbClr val="3A4A50"/>
                          </a:solidFill>
                          <a:latin typeface="Calibri"/>
                        </a:rPr>
                        <a:t>No</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tc>
                  <a:txBody>
                    <a:bodyPr/>
                    <a:lstStyle/>
                    <a:p>
                      <a:pPr algn="l"/>
                      <a:r>
                        <a:rPr lang="en-US" sz="1050">
                          <a:solidFill>
                            <a:srgbClr val="3A4A50"/>
                          </a:solidFill>
                          <a:latin typeface="Calibri"/>
                        </a:rPr>
                        <a:t>Reported</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tc>
                  <a:txBody>
                    <a:bodyPr/>
                    <a:lstStyle/>
                    <a:p>
                      <a:pPr algn="l"/>
                      <a:r>
                        <a:rPr lang="en-US" sz="1050">
                          <a:solidFill>
                            <a:srgbClr val="3A4A50"/>
                          </a:solidFill>
                          <a:latin typeface="Calibri"/>
                        </a:rPr>
                        <a:t>Consultation only</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tc>
                  <a:txBody>
                    <a:bodyPr/>
                    <a:lstStyle/>
                    <a:p>
                      <a:pPr algn="l"/>
                      <a:r>
                        <a:rPr lang="en-US" sz="1050" dirty="0">
                          <a:solidFill>
                            <a:srgbClr val="3A4A50"/>
                          </a:solidFill>
                          <a:latin typeface="Calibri"/>
                        </a:rPr>
                        <a:t>Surgical hemostasis, antifibrinolytics or iron therapy</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tc>
                  <a:txBody>
                    <a:bodyPr/>
                    <a:lstStyle/>
                    <a:p>
                      <a:pPr algn="l"/>
                      <a:r>
                        <a:rPr lang="en-US" sz="1050" dirty="0">
                          <a:solidFill>
                            <a:srgbClr val="3A4A50"/>
                          </a:solidFill>
                          <a:latin typeface="Calibri"/>
                        </a:rPr>
                        <a:t>Transfusion, factor replacement or desmopressin</a:t>
                      </a:r>
                    </a:p>
                  </a:txBody>
                  <a:tcPr marL="45720" marR="45720" marT="27432" marB="27432" anchor="ctr">
                    <a:lnL w="6350">
                      <a:solidFill>
                        <a:srgbClr val="C9D8DC"/>
                      </a:solidFill>
                    </a:lnL>
                    <a:lnR w="6350">
                      <a:solidFill>
                        <a:srgbClr val="C9D8DC"/>
                      </a:solidFill>
                    </a:lnR>
                    <a:lnT w="6350">
                      <a:solidFill>
                        <a:srgbClr val="C9D8DC"/>
                      </a:solidFill>
                    </a:lnT>
                    <a:lnB w="6350">
                      <a:solidFill>
                        <a:srgbClr val="C9D8DC"/>
                      </a:solidFill>
                    </a:lnB>
                    <a:solidFill>
                      <a:srgbClr val="FFFFFF"/>
                    </a:solidFill>
                  </a:tcPr>
                </a:tc>
                <a:extLst>
                  <a:ext uri="{0D108BD9-81ED-4DB2-BD59-A6C34878D82A}">
                    <a16:rowId xmlns:a16="http://schemas.microsoft.com/office/drawing/2014/main" val="10013"/>
                  </a:ext>
                </a:extLst>
              </a:tr>
            </a:tbl>
          </a:graphicData>
        </a:graphic>
      </p:graphicFrame>
      <p:sp>
        <p:nvSpPr>
          <p:cNvPr id="91003" name="Footnote"/>
          <p:cNvSpPr txBox="1"/>
          <p:nvPr/>
        </p:nvSpPr>
        <p:spPr>
          <a:xfrm>
            <a:off x="548640" y="6484792"/>
            <a:ext cx="11094720" cy="400000"/>
          </a:xfrm>
          <a:prstGeom prst="rect">
            <a:avLst/>
          </a:prstGeom>
        </p:spPr>
        <p:txBody>
          <a:bodyPr anchor="ctr"/>
          <a:lstStyle/>
          <a:p>
            <a:r>
              <a:rPr lang="en-US" sz="1200" i="1" dirty="0">
                <a:solidFill>
                  <a:srgbClr val="55676D"/>
                </a:solidFill>
                <a:latin typeface="Calibri"/>
              </a:rPr>
              <a:t>*Other: post-circumcision, umbilical stump, cephalohematoma, macroscopic hematuria, post-venipuncture, conjunctival hemorrhage. </a:t>
            </a:r>
          </a:p>
        </p:txBody>
      </p:sp>
    </p:spTree>
    <p:extLst>
      <p:ext uri="{BB962C8B-B14F-4D97-AF65-F5344CB8AC3E}">
        <p14:creationId xmlns:p14="http://schemas.microsoft.com/office/powerpoint/2010/main" val="30402295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450272-F81C-FC64-76A0-15575BD0F7B2}"/>
            </a:ext>
          </a:extLst>
        </p:cNvPr>
        <p:cNvGrpSpPr/>
        <p:nvPr/>
      </p:nvGrpSpPr>
      <p:grpSpPr>
        <a:xfrm>
          <a:off x="0" y="0"/>
          <a:ext cx="0" cy="0"/>
          <a:chOff x="0" y="0"/>
          <a:chExt cx="0" cy="0"/>
        </a:xfrm>
      </p:grpSpPr>
      <p:sp>
        <p:nvSpPr>
          <p:cNvPr id="95000" name="Title"/>
          <p:cNvSpPr txBox="1"/>
          <p:nvPr/>
        </p:nvSpPr>
        <p:spPr>
          <a:xfrm>
            <a:off x="640080" y="300000"/>
            <a:ext cx="10911840" cy="760000"/>
          </a:xfrm>
          <a:prstGeom prst="rect">
            <a:avLst/>
          </a:prstGeom>
        </p:spPr>
        <p:txBody>
          <a:bodyPr anchor="ctr">
            <a:normAutofit/>
          </a:bodyPr>
          <a:lstStyle/>
          <a:p>
            <a:pPr algn="ctr"/>
            <a:r>
              <a:rPr lang="en-US" sz="4000" b="1" dirty="0">
                <a:solidFill>
                  <a:srgbClr val="0B4A5C"/>
                </a:solidFill>
                <a:latin typeface="Cambria" pitchFamily="18" charset="0"/>
              </a:rPr>
              <a:t>The ISTH-BAT (Bleeding Assessment Tool)</a:t>
            </a:r>
          </a:p>
        </p:txBody>
      </p:sp>
      <p:sp>
        <p:nvSpPr>
          <p:cNvPr id="95010" name="Accent"/>
          <p:cNvSpPr/>
          <p:nvPr/>
        </p:nvSpPr>
        <p:spPr>
          <a:xfrm>
            <a:off x="640080" y="1450000"/>
            <a:ext cx="68580" cy="1200000"/>
          </a:xfrm>
          <a:prstGeom prst="rect">
            <a:avLst/>
          </a:prstGeom>
          <a:solidFill>
            <a:srgbClr val="1B9AAA"/>
          </a:solidFill>
          <a:ln>
            <a:noFill/>
          </a:ln>
        </p:spPr>
        <p:txBody>
          <a:bodyPr/>
          <a:lstStyle/>
          <a:p>
            <a:endParaRPr lang="en-US"/>
          </a:p>
        </p:txBody>
      </p:sp>
      <p:sp>
        <p:nvSpPr>
          <p:cNvPr id="95011" name="Block"/>
          <p:cNvSpPr txBox="1"/>
          <p:nvPr/>
        </p:nvSpPr>
        <p:spPr>
          <a:xfrm>
            <a:off x="800000" y="1450000"/>
            <a:ext cx="4600000" cy="1200000"/>
          </a:xfrm>
          <a:prstGeom prst="rect">
            <a:avLst/>
          </a:prstGeom>
          <a:noFill/>
          <a:ln>
            <a:noFill/>
          </a:ln>
        </p:spPr>
        <p:txBody>
          <a:bodyPr wrap="square" lIns="137160" tIns="91440" rIns="137160" bIns="91440" anchor="t">
            <a:noAutofit/>
          </a:bodyPr>
          <a:lstStyle/>
          <a:p>
            <a:pPr algn="l">
              <a:spcBef>
                <a:spcPts val="0"/>
              </a:spcBef>
            </a:pPr>
            <a:r>
              <a:rPr lang="en-US" b="1" dirty="0">
                <a:solidFill>
                  <a:srgbClr val="0B4A5C"/>
                </a:solidFill>
                <a:latin typeface="Calibri" pitchFamily="34" charset="0"/>
              </a:rPr>
              <a:t>Standardizes the bleeding history</a:t>
            </a:r>
          </a:p>
          <a:p>
            <a:pPr algn="l">
              <a:spcBef>
                <a:spcPts val="600"/>
              </a:spcBef>
            </a:pPr>
            <a:r>
              <a:rPr lang="en-US" dirty="0">
                <a:solidFill>
                  <a:srgbClr val="55676D"/>
                </a:solidFill>
                <a:latin typeface="Calibri" pitchFamily="34" charset="0"/>
              </a:rPr>
              <a:t>Validated in children and adults across VWD, platelet function disorders, and rare factor deficiencies.</a:t>
            </a:r>
          </a:p>
        </p:txBody>
      </p:sp>
      <p:sp>
        <p:nvSpPr>
          <p:cNvPr id="95012" name="Accent"/>
          <p:cNvSpPr/>
          <p:nvPr/>
        </p:nvSpPr>
        <p:spPr>
          <a:xfrm>
            <a:off x="640080" y="2950000"/>
            <a:ext cx="68580" cy="1200000"/>
          </a:xfrm>
          <a:prstGeom prst="rect">
            <a:avLst/>
          </a:prstGeom>
          <a:solidFill>
            <a:srgbClr val="1B9AAA"/>
          </a:solidFill>
          <a:ln>
            <a:noFill/>
          </a:ln>
        </p:spPr>
        <p:txBody>
          <a:bodyPr/>
          <a:lstStyle/>
          <a:p>
            <a:endParaRPr lang="en-US"/>
          </a:p>
        </p:txBody>
      </p:sp>
      <p:sp>
        <p:nvSpPr>
          <p:cNvPr id="95013" name="Block"/>
          <p:cNvSpPr txBox="1"/>
          <p:nvPr/>
        </p:nvSpPr>
        <p:spPr>
          <a:xfrm>
            <a:off x="800000" y="2950000"/>
            <a:ext cx="4600000" cy="1200000"/>
          </a:xfrm>
          <a:prstGeom prst="rect">
            <a:avLst/>
          </a:prstGeom>
          <a:noFill/>
          <a:ln>
            <a:noFill/>
          </a:ln>
        </p:spPr>
        <p:txBody>
          <a:bodyPr wrap="square" lIns="137160" tIns="91440" rIns="137160" bIns="91440" anchor="t">
            <a:noAutofit/>
          </a:bodyPr>
          <a:lstStyle/>
          <a:p>
            <a:pPr algn="l">
              <a:spcBef>
                <a:spcPts val="0"/>
              </a:spcBef>
            </a:pPr>
            <a:r>
              <a:rPr lang="en-US" b="1">
                <a:solidFill>
                  <a:srgbClr val="0B4A5C"/>
                </a:solidFill>
                <a:latin typeface="Calibri" pitchFamily="34" charset="0"/>
              </a:rPr>
              <a:t>Patients can fill it out themselves</a:t>
            </a:r>
          </a:p>
          <a:p>
            <a:pPr algn="l">
              <a:spcBef>
                <a:spcPts val="600"/>
              </a:spcBef>
            </a:pPr>
            <a:r>
              <a:rPr lang="en-US">
                <a:solidFill>
                  <a:srgbClr val="55676D"/>
                </a:solidFill>
                <a:latin typeface="Calibri" pitchFamily="34" charset="0"/>
              </a:rPr>
              <a:t>Self-administered scores perform comparably to clinician-administered — practical for clinic intake.</a:t>
            </a:r>
          </a:p>
        </p:txBody>
      </p:sp>
      <p:sp>
        <p:nvSpPr>
          <p:cNvPr id="95030" name="Cutoff label"/>
          <p:cNvSpPr txBox="1"/>
          <p:nvPr/>
        </p:nvSpPr>
        <p:spPr>
          <a:xfrm>
            <a:off x="6250000" y="1400000"/>
            <a:ext cx="5300000" cy="380000"/>
          </a:xfrm>
          <a:prstGeom prst="rect">
            <a:avLst/>
          </a:prstGeom>
          <a:noFill/>
          <a:ln>
            <a:noFill/>
          </a:ln>
        </p:spPr>
        <p:txBody>
          <a:bodyPr wrap="square" lIns="137160" tIns="91440" rIns="137160" bIns="91440" anchor="t">
            <a:noAutofit/>
          </a:bodyPr>
          <a:lstStyle/>
          <a:p>
            <a:pPr algn="l">
              <a:spcBef>
                <a:spcPts val="0"/>
              </a:spcBef>
            </a:pPr>
            <a:r>
              <a:rPr lang="en-US" b="1">
                <a:solidFill>
                  <a:srgbClr val="0B4A5C"/>
                </a:solidFill>
                <a:latin typeface="Calibri" pitchFamily="34" charset="0"/>
              </a:rPr>
              <a:t>Validated score cutoffs — upper limit of normal</a:t>
            </a:r>
          </a:p>
        </p:txBody>
      </p:sp>
      <p:sp>
        <p:nvSpPr>
          <p:cNvPr id="95040" name="Card"/>
          <p:cNvSpPr/>
          <p:nvPr/>
        </p:nvSpPr>
        <p:spPr>
          <a:xfrm>
            <a:off x="6250000" y="1900000"/>
            <a:ext cx="1650000" cy="1700000"/>
          </a:xfrm>
          <a:prstGeom prst="roundRect">
            <a:avLst>
              <a:gd name="adj" fmla="val 8000"/>
            </a:avLst>
          </a:prstGeom>
          <a:solidFill>
            <a:srgbClr val="DCEEF2"/>
          </a:solidFill>
          <a:ln>
            <a:noFill/>
          </a:ln>
        </p:spPr>
        <p:txBody>
          <a:bodyPr tIns="91440" bIns="91440" anchor="ctr"/>
          <a:lstStyle/>
          <a:p>
            <a:pPr algn="ctr"/>
            <a:r>
              <a:rPr lang="en-US" sz="3200" b="1" dirty="0">
                <a:solidFill>
                  <a:srgbClr val="0B4A5C"/>
                </a:solidFill>
                <a:latin typeface="Cambria" pitchFamily="18" charset="0"/>
              </a:rPr>
              <a:t>≤ 3</a:t>
            </a:r>
          </a:p>
          <a:p>
            <a:pPr algn="ctr">
              <a:spcBef>
                <a:spcPts val="400"/>
              </a:spcBef>
            </a:pPr>
            <a:r>
              <a:rPr lang="en-US" dirty="0">
                <a:solidFill>
                  <a:srgbClr val="55676D"/>
                </a:solidFill>
                <a:latin typeface="Calibri" pitchFamily="34" charset="0"/>
              </a:rPr>
              <a:t>Children</a:t>
            </a:r>
          </a:p>
        </p:txBody>
      </p:sp>
      <p:sp>
        <p:nvSpPr>
          <p:cNvPr id="95041" name="Card"/>
          <p:cNvSpPr/>
          <p:nvPr/>
        </p:nvSpPr>
        <p:spPr>
          <a:xfrm>
            <a:off x="8075000" y="1900000"/>
            <a:ext cx="1650000" cy="1700000"/>
          </a:xfrm>
          <a:prstGeom prst="roundRect">
            <a:avLst>
              <a:gd name="adj" fmla="val 8000"/>
            </a:avLst>
          </a:prstGeom>
          <a:solidFill>
            <a:srgbClr val="DCEEF2"/>
          </a:solidFill>
          <a:ln>
            <a:noFill/>
          </a:ln>
        </p:spPr>
        <p:txBody>
          <a:bodyPr tIns="91440" bIns="91440" anchor="ctr"/>
          <a:lstStyle/>
          <a:p>
            <a:pPr algn="ctr"/>
            <a:r>
              <a:rPr lang="en-US" sz="3200" b="1" dirty="0">
                <a:solidFill>
                  <a:srgbClr val="0B4A5C"/>
                </a:solidFill>
                <a:latin typeface="Cambria" pitchFamily="18" charset="0"/>
              </a:rPr>
              <a:t>≤ 5</a:t>
            </a:r>
          </a:p>
          <a:p>
            <a:pPr algn="ctr">
              <a:spcBef>
                <a:spcPts val="400"/>
              </a:spcBef>
            </a:pPr>
            <a:r>
              <a:rPr lang="en-US" dirty="0">
                <a:solidFill>
                  <a:srgbClr val="55676D"/>
                </a:solidFill>
                <a:latin typeface="Calibri" pitchFamily="34" charset="0"/>
              </a:rPr>
              <a:t>Adult men</a:t>
            </a:r>
          </a:p>
        </p:txBody>
      </p:sp>
      <p:sp>
        <p:nvSpPr>
          <p:cNvPr id="95042" name="Card"/>
          <p:cNvSpPr/>
          <p:nvPr/>
        </p:nvSpPr>
        <p:spPr>
          <a:xfrm>
            <a:off x="9900000" y="1900000"/>
            <a:ext cx="1650000" cy="1700000"/>
          </a:xfrm>
          <a:prstGeom prst="roundRect">
            <a:avLst>
              <a:gd name="adj" fmla="val 8000"/>
            </a:avLst>
          </a:prstGeom>
          <a:solidFill>
            <a:srgbClr val="DCEEF2"/>
          </a:solidFill>
          <a:ln>
            <a:noFill/>
          </a:ln>
        </p:spPr>
        <p:txBody>
          <a:bodyPr tIns="91440" bIns="91440" anchor="ctr"/>
          <a:lstStyle/>
          <a:p>
            <a:pPr algn="ctr"/>
            <a:r>
              <a:rPr lang="en-US" sz="3200" b="1" dirty="0">
                <a:solidFill>
                  <a:srgbClr val="0B4A5C"/>
                </a:solidFill>
                <a:latin typeface="Cambria" pitchFamily="18" charset="0"/>
              </a:rPr>
              <a:t>≤ 6</a:t>
            </a:r>
          </a:p>
          <a:p>
            <a:pPr algn="ctr">
              <a:spcBef>
                <a:spcPts val="400"/>
              </a:spcBef>
            </a:pPr>
            <a:r>
              <a:rPr lang="en-US" dirty="0">
                <a:solidFill>
                  <a:srgbClr val="55676D"/>
                </a:solidFill>
                <a:latin typeface="Calibri" pitchFamily="34" charset="0"/>
              </a:rPr>
              <a:t>Adult women</a:t>
            </a:r>
          </a:p>
        </p:txBody>
      </p:sp>
      <p:sp>
        <p:nvSpPr>
          <p:cNvPr id="95050" name="Cutoff note"/>
          <p:cNvSpPr txBox="1"/>
          <p:nvPr/>
        </p:nvSpPr>
        <p:spPr>
          <a:xfrm>
            <a:off x="6250000" y="3680000"/>
            <a:ext cx="5300000" cy="420000"/>
          </a:xfrm>
          <a:prstGeom prst="rect">
            <a:avLst/>
          </a:prstGeom>
          <a:noFill/>
          <a:ln>
            <a:noFill/>
          </a:ln>
        </p:spPr>
        <p:txBody>
          <a:bodyPr wrap="square" lIns="137160" tIns="91440" rIns="137160" bIns="91440" anchor="t">
            <a:normAutofit/>
          </a:bodyPr>
          <a:lstStyle/>
          <a:p>
            <a:pPr algn="l">
              <a:spcBef>
                <a:spcPts val="0"/>
              </a:spcBef>
            </a:pPr>
            <a:r>
              <a:rPr lang="en-US" sz="1200" i="1">
                <a:solidFill>
                  <a:srgbClr val="55676D"/>
                </a:solidFill>
                <a:latin typeface="Calibri" pitchFamily="34" charset="0"/>
              </a:rPr>
              <a:t>Anything above these thresholds counts as abnormal.</a:t>
            </a:r>
          </a:p>
        </p:txBody>
      </p:sp>
      <p:sp>
        <p:nvSpPr>
          <p:cNvPr id="95060" name="Key point"/>
          <p:cNvSpPr txBox="1"/>
          <p:nvPr/>
        </p:nvSpPr>
        <p:spPr>
          <a:xfrm>
            <a:off x="640080" y="4350000"/>
            <a:ext cx="10911840" cy="1150000"/>
          </a:xfrm>
          <a:prstGeom prst="roundRect">
            <a:avLst/>
          </a:prstGeom>
          <a:solidFill>
            <a:srgbClr val="0B4A5C"/>
          </a:solidFill>
          <a:ln>
            <a:noFill/>
          </a:ln>
        </p:spPr>
        <p:txBody>
          <a:bodyPr wrap="square" lIns="137160" tIns="91440" rIns="137160" bIns="91440" anchor="ctr">
            <a:normAutofit/>
          </a:bodyPr>
          <a:lstStyle/>
          <a:p>
            <a:pPr algn="ctr">
              <a:spcBef>
                <a:spcPts val="0"/>
              </a:spcBef>
            </a:pPr>
            <a:r>
              <a:rPr lang="en-US" sz="1800" b="1">
                <a:solidFill>
                  <a:srgbClr val="FFFFFF"/>
                </a:solidFill>
                <a:latin typeface="Calibri" pitchFamily="34" charset="0"/>
              </a:rPr>
              <a:t>Above threshold → significantly higher odds of a clinically relevant hemostatic defect, even when screening labs are normal</a:t>
            </a:r>
          </a:p>
        </p:txBody>
      </p:sp>
      <p:sp>
        <p:nvSpPr>
          <p:cNvPr id="95061" name="Citation"/>
          <p:cNvSpPr txBox="1"/>
          <p:nvPr/>
        </p:nvSpPr>
        <p:spPr>
          <a:xfrm>
            <a:off x="640080" y="5650000"/>
            <a:ext cx="6000000" cy="320000"/>
          </a:xfrm>
          <a:prstGeom prst="rect">
            <a:avLst/>
          </a:prstGeom>
          <a:noFill/>
          <a:ln>
            <a:noFill/>
          </a:ln>
        </p:spPr>
        <p:txBody>
          <a:bodyPr wrap="square" lIns="137160" tIns="91440" rIns="137160" bIns="91440" anchor="t">
            <a:normAutofit fontScale="92500" lnSpcReduction="10000"/>
          </a:bodyPr>
          <a:lstStyle/>
          <a:p>
            <a:pPr algn="l">
              <a:spcBef>
                <a:spcPts val="0"/>
              </a:spcBef>
            </a:pPr>
            <a:r>
              <a:rPr lang="en-US" sz="1000" i="1">
                <a:solidFill>
                  <a:srgbClr val="8A9BA0"/>
                </a:solidFill>
                <a:latin typeface="Calibri" pitchFamily="34" charset="0"/>
              </a:rPr>
              <a:t>Fasulo, J Thromb Haemost, 2018</a:t>
            </a:r>
          </a:p>
        </p:txBody>
      </p:sp>
    </p:spTree>
    <p:extLst>
      <p:ext uri="{BB962C8B-B14F-4D97-AF65-F5344CB8AC3E}">
        <p14:creationId xmlns:p14="http://schemas.microsoft.com/office/powerpoint/2010/main" val="11358608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6DFBEF-599E-3D39-B5C4-0AA13F949BB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B4BC62B-1D43-C317-2B05-475DC1AEDBD8}"/>
              </a:ext>
            </a:extLst>
          </p:cNvPr>
          <p:cNvSpPr>
            <a:spLocks noGrp="1"/>
          </p:cNvSpPr>
          <p:nvPr>
            <p:ph type="title"/>
          </p:nvPr>
        </p:nvSpPr>
        <p:spPr>
          <a:xfrm>
            <a:off x="548640" y="228600"/>
            <a:ext cx="11094720" cy="1188720"/>
          </a:xfrm>
        </p:spPr>
        <p:txBody>
          <a:bodyPr anchor="ctr"/>
          <a:lstStyle/>
          <a:p>
            <a:pPr algn="ctr"/>
            <a:r>
              <a:rPr lang="en-US" sz="4000" b="1">
                <a:solidFill>
                  <a:srgbClr val="0B4A5C"/>
                </a:solidFill>
                <a:latin typeface="Cambria" pitchFamily="34" charset="0"/>
                <a:ea typeface="Cambria" pitchFamily="34" charset="-122"/>
                <a:cs typeface="Cambria" pitchFamily="34" charset="-120"/>
              </a:rPr>
              <a:t>Family History </a:t>
            </a:r>
          </a:p>
        </p:txBody>
      </p:sp>
      <p:sp>
        <p:nvSpPr>
          <p:cNvPr id="2" name="Content Placeholder 1">
            <a:extLst>
              <a:ext uri="{FF2B5EF4-FFF2-40B4-BE49-F238E27FC236}">
                <a16:creationId xmlns:a16="http://schemas.microsoft.com/office/drawing/2014/main" id="{C9E7398E-C877-75D0-0141-7D75EAD3B389}"/>
              </a:ext>
            </a:extLst>
          </p:cNvPr>
          <p:cNvSpPr>
            <a:spLocks noGrp="1"/>
          </p:cNvSpPr>
          <p:nvPr>
            <p:ph idx="1"/>
          </p:nvPr>
        </p:nvSpPr>
        <p:spPr>
          <a:xfrm>
            <a:off x="548640" y="1600200"/>
            <a:ext cx="11094720" cy="4407408"/>
          </a:xfrm>
        </p:spPr>
        <p:txBody>
          <a:bodyPr anchor="t">
            <a:normAutofit/>
          </a:bodyPr>
          <a:lstStyle/>
          <a:p>
            <a:r>
              <a:rPr lang="en-US" dirty="0"/>
              <a:t>Known bleeding disorder</a:t>
            </a:r>
          </a:p>
          <a:p>
            <a:r>
              <a:rPr lang="en-US" dirty="0"/>
              <a:t>1</a:t>
            </a:r>
            <a:r>
              <a:rPr lang="en-US" baseline="30000" dirty="0"/>
              <a:t>st</a:t>
            </a:r>
            <a:r>
              <a:rPr lang="en-US" dirty="0"/>
              <a:t>  degree relatives with unexplained bleeding, especially with </a:t>
            </a:r>
          </a:p>
          <a:p>
            <a:pPr lvl="1"/>
            <a:r>
              <a:rPr lang="en-US" sz="2800" dirty="0"/>
              <a:t>Hysterectomy for heavy menses</a:t>
            </a:r>
          </a:p>
          <a:p>
            <a:pPr lvl="1"/>
            <a:r>
              <a:rPr lang="en-US" sz="2800" dirty="0"/>
              <a:t>Transfusions </a:t>
            </a:r>
          </a:p>
          <a:p>
            <a:pPr lvl="1"/>
            <a:r>
              <a:rPr lang="en-US" sz="2800" dirty="0"/>
              <a:t>Anemia </a:t>
            </a:r>
          </a:p>
        </p:txBody>
      </p:sp>
    </p:spTree>
    <p:extLst>
      <p:ext uri="{BB962C8B-B14F-4D97-AF65-F5344CB8AC3E}">
        <p14:creationId xmlns:p14="http://schemas.microsoft.com/office/powerpoint/2010/main" val="21261835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4A89FC8A-C5C0-F941-0B6F-09C37E77E2EC}"/>
            </a:ext>
          </a:extLst>
        </p:cNvPr>
        <p:cNvGrpSpPr/>
        <p:nvPr/>
      </p:nvGrpSpPr>
      <p:grpSpPr>
        <a:xfrm>
          <a:off x="0" y="0"/>
          <a:ext cx="0" cy="0"/>
          <a:chOff x="0" y="0"/>
          <a:chExt cx="0" cy="0"/>
        </a:xfrm>
      </p:grpSpPr>
      <p:sp>
        <p:nvSpPr>
          <p:cNvPr id="46081" name="Rectangle 2">
            <a:extLst>
              <a:ext uri="{FF2B5EF4-FFF2-40B4-BE49-F238E27FC236}">
                <a16:creationId xmlns:a16="http://schemas.microsoft.com/office/drawing/2014/main" id="{B6EF44EE-7FB9-1771-22BB-C9ED34B5F2EA}"/>
              </a:ext>
            </a:extLst>
          </p:cNvPr>
          <p:cNvSpPr>
            <a:spLocks noGrp="1"/>
          </p:cNvSpPr>
          <p:nvPr>
            <p:ph type="title"/>
          </p:nvPr>
        </p:nvSpPr>
        <p:spPr>
          <a:xfrm>
            <a:off x="548640" y="228600"/>
            <a:ext cx="11094720" cy="1188720"/>
          </a:xfrm>
        </p:spPr>
        <p:txBody>
          <a:bodyPr anchor="ctr"/>
          <a:lstStyle/>
          <a:p>
            <a:pPr algn="ctr"/>
            <a:r>
              <a:rPr lang="en-US" sz="4000" b="1">
                <a:solidFill>
                  <a:srgbClr val="0B4A5C"/>
                </a:solidFill>
                <a:latin typeface="Cambria" pitchFamily="34" charset="0"/>
                <a:ea typeface="Cambria" pitchFamily="34" charset="-122"/>
                <a:cs typeface="Cambria" pitchFamily="34" charset="-120"/>
              </a:rPr>
              <a:t>The Physical Exam</a:t>
            </a:r>
          </a:p>
        </p:txBody>
      </p:sp>
      <p:sp>
        <p:nvSpPr>
          <p:cNvPr id="46082" name="Rectangle 3">
            <a:extLst>
              <a:ext uri="{FF2B5EF4-FFF2-40B4-BE49-F238E27FC236}">
                <a16:creationId xmlns:a16="http://schemas.microsoft.com/office/drawing/2014/main" id="{7C5A8806-A05A-74D0-4546-5BCA28404343}"/>
              </a:ext>
            </a:extLst>
          </p:cNvPr>
          <p:cNvSpPr>
            <a:spLocks noGrp="1"/>
          </p:cNvSpPr>
          <p:nvPr>
            <p:ph idx="1"/>
          </p:nvPr>
        </p:nvSpPr>
        <p:spPr/>
        <p:txBody>
          <a:bodyPr anchor="t">
            <a:normAutofit/>
          </a:bodyPr>
          <a:lstStyle/>
          <a:p>
            <a:r>
              <a:rPr lang="en-US" dirty="0"/>
              <a:t>General: anatomic abnormalities</a:t>
            </a:r>
          </a:p>
          <a:p>
            <a:r>
              <a:rPr lang="en-US" dirty="0"/>
              <a:t>Mucosa: wet purpura, petechiae, frank blood</a:t>
            </a:r>
          </a:p>
          <a:p>
            <a:r>
              <a:rPr lang="en-US" dirty="0"/>
              <a:t>Liver/Spleen: hepatosplenomegaly</a:t>
            </a:r>
          </a:p>
          <a:p>
            <a:r>
              <a:rPr lang="en-US" dirty="0"/>
              <a:t>Nodes: lymphadenopathy</a:t>
            </a:r>
          </a:p>
          <a:p>
            <a:r>
              <a:rPr lang="en-US" dirty="0"/>
              <a:t>Skin: petechiae, poorly-healed scars, hematomas, bruises (sites important)</a:t>
            </a:r>
          </a:p>
          <a:p>
            <a:r>
              <a:rPr lang="en-US" dirty="0"/>
              <a:t>Joints: range of motion, tenderness</a:t>
            </a:r>
          </a:p>
        </p:txBody>
      </p:sp>
    </p:spTree>
    <p:extLst>
      <p:ext uri="{BB962C8B-B14F-4D97-AF65-F5344CB8AC3E}">
        <p14:creationId xmlns:p14="http://schemas.microsoft.com/office/powerpoint/2010/main" val="8682666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149823-DB44-8D2F-FC7B-95D7E69141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22CF3E-52D9-C44A-08E6-18223CE7FF7B}"/>
              </a:ext>
            </a:extLst>
          </p:cNvPr>
          <p:cNvSpPr>
            <a:spLocks noGrp="1"/>
          </p:cNvSpPr>
          <p:nvPr>
            <p:ph type="title"/>
          </p:nvPr>
        </p:nvSpPr>
        <p:spPr>
          <a:xfrm>
            <a:off x="548640" y="228600"/>
            <a:ext cx="11094720" cy="1188720"/>
          </a:xfrm>
        </p:spPr>
        <p:txBody>
          <a:bodyPr anchor="ctr"/>
          <a:lstStyle/>
          <a:p>
            <a:pPr algn="ctr"/>
            <a:r>
              <a:rPr lang="en-US" sz="4000" b="1" dirty="0">
                <a:solidFill>
                  <a:srgbClr val="0B4A5C"/>
                </a:solidFill>
                <a:latin typeface="Cambria" pitchFamily="34" charset="0"/>
                <a:ea typeface="Cambria" pitchFamily="34" charset="-122"/>
                <a:cs typeface="Cambria" pitchFamily="34" charset="-120"/>
              </a:rPr>
              <a:t>Initial Laboratory Work-Up</a:t>
            </a:r>
            <a:br>
              <a:rPr lang="en-US" sz="4000" b="1" dirty="0">
                <a:solidFill>
                  <a:srgbClr val="0B4A5C"/>
                </a:solidFill>
                <a:latin typeface="Cambria" pitchFamily="34" charset="0"/>
                <a:ea typeface="Cambria" pitchFamily="34" charset="-122"/>
                <a:cs typeface="Cambria" pitchFamily="34" charset="-120"/>
              </a:rPr>
            </a:br>
            <a:endParaRPr lang="en-US" sz="4000" b="1" dirty="0">
              <a:solidFill>
                <a:srgbClr val="0B4A5C"/>
              </a:solidFill>
              <a:latin typeface="Cambria" pitchFamily="34" charset="0"/>
              <a:ea typeface="Cambria" pitchFamily="34" charset="-122"/>
              <a:cs typeface="Cambria" pitchFamily="34" charset="-120"/>
            </a:endParaRPr>
          </a:p>
        </p:txBody>
      </p:sp>
      <p:pic>
        <p:nvPicPr>
          <p:cNvPr id="3" name="Picture 2">
            <a:extLst>
              <a:ext uri="{FF2B5EF4-FFF2-40B4-BE49-F238E27FC236}">
                <a16:creationId xmlns:a16="http://schemas.microsoft.com/office/drawing/2014/main" id="{8633C6F1-BAE4-2334-EA0D-E65B8A99A527}"/>
              </a:ext>
            </a:extLst>
          </p:cNvPr>
          <p:cNvPicPr>
            <a:picLocks noChangeAspect="1"/>
          </p:cNvPicPr>
          <p:nvPr/>
        </p:nvPicPr>
        <p:blipFill>
          <a:blip r:embed="rId3"/>
          <a:stretch>
            <a:fillRect/>
          </a:stretch>
        </p:blipFill>
        <p:spPr>
          <a:xfrm>
            <a:off x="5116161" y="1100028"/>
            <a:ext cx="6783231" cy="4774903"/>
          </a:xfrm>
          <a:prstGeom prst="rect">
            <a:avLst/>
          </a:prstGeom>
        </p:spPr>
      </p:pic>
      <p:sp>
        <p:nvSpPr>
          <p:cNvPr id="5" name="TextBox 4">
            <a:extLst>
              <a:ext uri="{FF2B5EF4-FFF2-40B4-BE49-F238E27FC236}">
                <a16:creationId xmlns:a16="http://schemas.microsoft.com/office/drawing/2014/main" id="{634CCEAD-3AA3-E544-4F6E-254082CD3B9C}"/>
              </a:ext>
            </a:extLst>
          </p:cNvPr>
          <p:cNvSpPr txBox="1"/>
          <p:nvPr/>
        </p:nvSpPr>
        <p:spPr>
          <a:xfrm>
            <a:off x="7262261" y="6495315"/>
            <a:ext cx="5120640" cy="548640"/>
          </a:xfrm>
          <a:prstGeom prst="rect">
            <a:avLst/>
          </a:prstGeom>
          <a:noFill/>
        </p:spPr>
        <p:txBody>
          <a:bodyPr wrap="square">
            <a:spAutoFit/>
          </a:bodyPr>
          <a:lstStyle/>
          <a:p>
            <a:r>
              <a:rPr lang="en-US" sz="800"/>
              <a:t>Sidonio</a:t>
            </a:r>
            <a:r>
              <a:rPr lang="en-US" sz="800" dirty="0"/>
              <a:t>, R.F., Jr., Gunawardena, S., Shaw, P.H. and Ragni, M. (2012), Predictors of von Willebrand disease in children</a:t>
            </a:r>
            <a:r>
              <a:rPr lang="en-US" sz="800" baseline="30000"/>
              <a:t>†</a:t>
            </a:r>
            <a:r>
              <a:rPr lang="en-US" sz="800" dirty="0"/>
              <a:t>. </a:t>
            </a:r>
            <a:r>
              <a:rPr lang="en-US" sz="800" dirty="0" err="1"/>
              <a:t>Pediatr</a:t>
            </a:r>
            <a:r>
              <a:rPr lang="en-US" sz="800" dirty="0"/>
              <a:t>. Blood Cancer, 58: 736-740. </a:t>
            </a:r>
            <a:r>
              <a:rPr lang="en-US" sz="800" dirty="0">
                <a:hlinkClick r:id="rId4"/>
              </a:rPr>
              <a:t>https://doi.org/10.1002/pbc.23411</a:t>
            </a:r>
            <a:endParaRPr lang="en-US" sz="800" dirty="0"/>
          </a:p>
        </p:txBody>
      </p:sp>
      <p:sp>
        <p:nvSpPr>
          <p:cNvPr id="97000" name="Send header"/>
          <p:cNvSpPr/>
          <p:nvPr/>
        </p:nvSpPr>
        <p:spPr>
          <a:xfrm>
            <a:off x="548640" y="1691640"/>
            <a:ext cx="4114800" cy="548640"/>
          </a:xfrm>
          <a:prstGeom prst="roundRect">
            <a:avLst/>
          </a:prstGeom>
          <a:solidFill>
            <a:srgbClr val="0B4A5C"/>
          </a:solidFill>
          <a:ln>
            <a:noFill/>
          </a:ln>
        </p:spPr>
        <p:txBody>
          <a:bodyPr lIns="91440" rIns="91440" anchor="ctr">
            <a:normAutofit/>
          </a:bodyPr>
          <a:lstStyle/>
          <a:p>
            <a:pPr algn="ctr"/>
            <a:r>
              <a:rPr lang="en-US" sz="2200" b="1" dirty="0">
                <a:solidFill>
                  <a:srgbClr val="FFFFFF"/>
                </a:solidFill>
                <a:latin typeface="Calibri"/>
              </a:rPr>
              <a:t>What to send</a:t>
            </a:r>
          </a:p>
        </p:txBody>
      </p:sp>
      <p:sp>
        <p:nvSpPr>
          <p:cNvPr id="97001" name="Test 1"/>
          <p:cNvSpPr/>
          <p:nvPr/>
        </p:nvSpPr>
        <p:spPr>
          <a:xfrm>
            <a:off x="548640" y="2377440"/>
            <a:ext cx="4114800" cy="566928"/>
          </a:xfrm>
          <a:prstGeom prst="roundRect">
            <a:avLst/>
          </a:prstGeom>
          <a:solidFill>
            <a:srgbClr val="DCEEF2"/>
          </a:solidFill>
          <a:ln>
            <a:noFill/>
          </a:ln>
        </p:spPr>
        <p:txBody>
          <a:bodyPr lIns="91440" rIns="91440" anchor="ctr">
            <a:normAutofit/>
          </a:bodyPr>
          <a:lstStyle/>
          <a:p>
            <a:pPr algn="ctr"/>
            <a:r>
              <a:rPr lang="en-US" sz="2200" b="1" dirty="0">
                <a:solidFill>
                  <a:srgbClr val="0B4A5C"/>
                </a:solidFill>
                <a:latin typeface="Calibri"/>
              </a:rPr>
              <a:t>CBC</a:t>
            </a:r>
          </a:p>
        </p:txBody>
      </p:sp>
      <p:sp>
        <p:nvSpPr>
          <p:cNvPr id="97002" name="Test 2"/>
          <p:cNvSpPr/>
          <p:nvPr/>
        </p:nvSpPr>
        <p:spPr>
          <a:xfrm>
            <a:off x="548640" y="2920552"/>
            <a:ext cx="4114800" cy="566928"/>
          </a:xfrm>
          <a:prstGeom prst="roundRect">
            <a:avLst/>
          </a:prstGeom>
          <a:solidFill>
            <a:srgbClr val="DCEEF2"/>
          </a:solidFill>
          <a:ln>
            <a:noFill/>
          </a:ln>
        </p:spPr>
        <p:txBody>
          <a:bodyPr lIns="91440" rIns="91440" anchor="ctr">
            <a:normAutofit/>
          </a:bodyPr>
          <a:lstStyle/>
          <a:p>
            <a:pPr algn="ctr"/>
            <a:r>
              <a:rPr lang="en-US" sz="2200" b="1" dirty="0">
                <a:solidFill>
                  <a:srgbClr val="0B4A5C"/>
                </a:solidFill>
                <a:latin typeface="Calibri"/>
              </a:rPr>
              <a:t>PT / PTT</a:t>
            </a:r>
          </a:p>
        </p:txBody>
      </p:sp>
      <p:sp>
        <p:nvSpPr>
          <p:cNvPr id="97003" name="Test 3"/>
          <p:cNvSpPr/>
          <p:nvPr/>
        </p:nvSpPr>
        <p:spPr>
          <a:xfrm>
            <a:off x="548640" y="3463664"/>
            <a:ext cx="4114800" cy="566928"/>
          </a:xfrm>
          <a:prstGeom prst="roundRect">
            <a:avLst/>
          </a:prstGeom>
          <a:solidFill>
            <a:srgbClr val="DCEEF2"/>
          </a:solidFill>
          <a:ln>
            <a:noFill/>
          </a:ln>
        </p:spPr>
        <p:txBody>
          <a:bodyPr lIns="91440" rIns="91440" anchor="ctr">
            <a:normAutofit/>
          </a:bodyPr>
          <a:lstStyle/>
          <a:p>
            <a:pPr algn="ctr"/>
            <a:r>
              <a:rPr lang="en-US" sz="2200" b="1" dirty="0">
                <a:solidFill>
                  <a:srgbClr val="0B4A5C"/>
                </a:solidFill>
                <a:latin typeface="Calibri"/>
              </a:rPr>
              <a:t>Fibrinogen level</a:t>
            </a:r>
          </a:p>
        </p:txBody>
      </p:sp>
      <p:sp>
        <p:nvSpPr>
          <p:cNvPr id="97004" name="Test 4"/>
          <p:cNvSpPr/>
          <p:nvPr/>
        </p:nvSpPr>
        <p:spPr>
          <a:xfrm>
            <a:off x="548640" y="3989780"/>
            <a:ext cx="4114800" cy="1176580"/>
          </a:xfrm>
          <a:prstGeom prst="roundRect">
            <a:avLst/>
          </a:prstGeom>
          <a:solidFill>
            <a:srgbClr val="DCEEF2"/>
          </a:solidFill>
          <a:ln>
            <a:noFill/>
          </a:ln>
        </p:spPr>
        <p:txBody>
          <a:bodyPr lIns="91440" rIns="91440" anchor="ctr">
            <a:normAutofit lnSpcReduction="10000"/>
          </a:bodyPr>
          <a:lstStyle/>
          <a:p>
            <a:pPr algn="ctr"/>
            <a:r>
              <a:rPr lang="en-US" sz="2200" b="1" dirty="0">
                <a:solidFill>
                  <a:srgbClr val="0B4A5C"/>
                </a:solidFill>
                <a:latin typeface="Calibri"/>
              </a:rPr>
              <a:t>Von Willebrand testing*</a:t>
            </a:r>
          </a:p>
          <a:p>
            <a:pPr algn="ctr"/>
            <a:endParaRPr lang="en-US" sz="2200" b="1" dirty="0">
              <a:solidFill>
                <a:srgbClr val="0B4A5C"/>
              </a:solidFill>
              <a:latin typeface="Calibri"/>
            </a:endParaRPr>
          </a:p>
          <a:p>
            <a:pPr algn="ctr"/>
            <a:r>
              <a:rPr lang="en-US" sz="2200" b="1" dirty="0">
                <a:solidFill>
                  <a:srgbClr val="0B4A5C"/>
                </a:solidFill>
                <a:latin typeface="Calibri"/>
              </a:rPr>
              <a:t>Platelet function testing*</a:t>
            </a:r>
          </a:p>
        </p:txBody>
      </p:sp>
      <p:sp>
        <p:nvSpPr>
          <p:cNvPr id="97010" name="Footnote"/>
          <p:cNvSpPr/>
          <p:nvPr/>
        </p:nvSpPr>
        <p:spPr>
          <a:xfrm>
            <a:off x="548640" y="5497483"/>
            <a:ext cx="4114800" cy="868680"/>
          </a:xfrm>
          <a:prstGeom prst="roundRect">
            <a:avLst/>
          </a:prstGeom>
          <a:solidFill>
            <a:srgbClr val="C08A2E"/>
          </a:solidFill>
          <a:ln>
            <a:noFill/>
          </a:ln>
        </p:spPr>
        <p:txBody>
          <a:bodyPr lIns="91440" rIns="91440" anchor="ctr">
            <a:normAutofit/>
          </a:bodyPr>
          <a:lstStyle/>
          <a:p>
            <a:pPr algn="ctr"/>
            <a:r>
              <a:rPr lang="en-US" b="1" dirty="0">
                <a:solidFill>
                  <a:srgbClr val="FFFFFF"/>
                </a:solidFill>
                <a:latin typeface="Calibri"/>
              </a:rPr>
              <a:t>* Draw when the child is well and off NSAIDs; repeat before calling it normal</a:t>
            </a:r>
          </a:p>
        </p:txBody>
      </p:sp>
    </p:spTree>
    <p:extLst>
      <p:ext uri="{BB962C8B-B14F-4D97-AF65-F5344CB8AC3E}">
        <p14:creationId xmlns:p14="http://schemas.microsoft.com/office/powerpoint/2010/main" val="35943307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ED8445-DA28-415B-8685-D133550A5125}"/>
            </a:ext>
          </a:extLst>
        </p:cNvPr>
        <p:cNvGrpSpPr/>
        <p:nvPr/>
      </p:nvGrpSpPr>
      <p:grpSpPr>
        <a:xfrm>
          <a:off x="0" y="0"/>
          <a:ext cx="0" cy="0"/>
          <a:chOff x="0" y="0"/>
          <a:chExt cx="0" cy="0"/>
        </a:xfrm>
      </p:grpSpPr>
      <p:sp>
        <p:nvSpPr>
          <p:cNvPr id="44033" name="Rectangle 2">
            <a:extLst>
              <a:ext uri="{FF2B5EF4-FFF2-40B4-BE49-F238E27FC236}">
                <a16:creationId xmlns:a16="http://schemas.microsoft.com/office/drawing/2014/main" id="{1EF8E037-211A-ED99-0B4E-06AED078FF89}"/>
              </a:ext>
            </a:extLst>
          </p:cNvPr>
          <p:cNvSpPr>
            <a:spLocks noGrp="1"/>
          </p:cNvSpPr>
          <p:nvPr>
            <p:ph type="title"/>
          </p:nvPr>
        </p:nvSpPr>
        <p:spPr>
          <a:xfrm>
            <a:off x="548640" y="228600"/>
            <a:ext cx="11094720" cy="1188720"/>
          </a:xfrm>
        </p:spPr>
        <p:txBody>
          <a:bodyPr anchor="ctr"/>
          <a:lstStyle/>
          <a:p>
            <a:pPr algn="ctr"/>
            <a:r>
              <a:rPr lang="en-US" sz="4000" b="1">
                <a:solidFill>
                  <a:srgbClr val="0B4A5C"/>
                </a:solidFill>
                <a:latin typeface="Cambria" pitchFamily="34" charset="0"/>
                <a:ea typeface="Cambria" pitchFamily="34" charset="-122"/>
                <a:cs typeface="Cambria" pitchFamily="34" charset="-120"/>
              </a:rPr>
              <a:t>Normal Blood Flow</a:t>
            </a:r>
          </a:p>
        </p:txBody>
      </p:sp>
      <p:grpSp>
        <p:nvGrpSpPr>
          <p:cNvPr id="145432" name="Group 24">
            <a:extLst>
              <a:ext uri="{FF2B5EF4-FFF2-40B4-BE49-F238E27FC236}">
                <a16:creationId xmlns:a16="http://schemas.microsoft.com/office/drawing/2014/main" id="{085A045E-B58F-F73F-A8E5-0AF5E7E58D6A}"/>
              </a:ext>
            </a:extLst>
          </p:cNvPr>
          <p:cNvGrpSpPr>
            <a:grpSpLocks/>
          </p:cNvGrpSpPr>
          <p:nvPr/>
        </p:nvGrpSpPr>
        <p:grpSpPr bwMode="auto">
          <a:xfrm>
            <a:off x="1981200" y="2819400"/>
            <a:ext cx="8229600" cy="2057400"/>
            <a:chOff x="288" y="1776"/>
            <a:chExt cx="5184" cy="1296"/>
          </a:xfrm>
        </p:grpSpPr>
        <p:sp>
          <p:nvSpPr>
            <p:cNvPr id="44051" name="Line 4">
              <a:extLst>
                <a:ext uri="{FF2B5EF4-FFF2-40B4-BE49-F238E27FC236}">
                  <a16:creationId xmlns:a16="http://schemas.microsoft.com/office/drawing/2014/main" id="{76784A90-50F4-E5BE-13CB-E29E1205F97B}"/>
                </a:ext>
              </a:extLst>
            </p:cNvPr>
            <p:cNvSpPr>
              <a:spLocks noChangeShapeType="1"/>
            </p:cNvSpPr>
            <p:nvPr/>
          </p:nvSpPr>
          <p:spPr bwMode="auto">
            <a:xfrm>
              <a:off x="288" y="1776"/>
              <a:ext cx="5184" cy="0"/>
            </a:xfrm>
            <a:prstGeom prst="line">
              <a:avLst/>
            </a:prstGeom>
            <a:noFill/>
            <a:ln w="254000">
              <a:solidFill>
                <a:schemeClr val="tx1"/>
              </a:solidFill>
              <a:round/>
              <a:headEnd/>
              <a:tailEnd/>
            </a:ln>
          </p:spPr>
          <p:txBody>
            <a:body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charset="0"/>
                <a:ea typeface="Calibri"/>
                <a:cs typeface="Calibri"/>
              </a:endParaRPr>
            </a:p>
          </p:txBody>
        </p:sp>
        <p:sp>
          <p:nvSpPr>
            <p:cNvPr id="44052" name="Line 5">
              <a:extLst>
                <a:ext uri="{FF2B5EF4-FFF2-40B4-BE49-F238E27FC236}">
                  <a16:creationId xmlns:a16="http://schemas.microsoft.com/office/drawing/2014/main" id="{824DA5ED-4240-6EFD-E5A9-EB915E6B931A}"/>
                </a:ext>
              </a:extLst>
            </p:cNvPr>
            <p:cNvSpPr>
              <a:spLocks noChangeShapeType="1"/>
            </p:cNvSpPr>
            <p:nvPr/>
          </p:nvSpPr>
          <p:spPr bwMode="auto">
            <a:xfrm>
              <a:off x="288" y="3072"/>
              <a:ext cx="5184" cy="0"/>
            </a:xfrm>
            <a:prstGeom prst="line">
              <a:avLst/>
            </a:prstGeom>
            <a:noFill/>
            <a:ln w="254000">
              <a:solidFill>
                <a:schemeClr val="tx1"/>
              </a:solidFill>
              <a:round/>
              <a:headEnd/>
              <a:tailEnd/>
            </a:ln>
          </p:spPr>
          <p:txBody>
            <a:body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charset="0"/>
                <a:ea typeface="Calibri"/>
                <a:cs typeface="Calibri"/>
              </a:endParaRPr>
            </a:p>
          </p:txBody>
        </p:sp>
      </p:grpSp>
      <p:grpSp>
        <p:nvGrpSpPr>
          <p:cNvPr id="145419" name="Group 11">
            <a:extLst>
              <a:ext uri="{FF2B5EF4-FFF2-40B4-BE49-F238E27FC236}">
                <a16:creationId xmlns:a16="http://schemas.microsoft.com/office/drawing/2014/main" id="{DB2F7416-157B-115F-EA37-81D4FA589A5D}"/>
              </a:ext>
            </a:extLst>
          </p:cNvPr>
          <p:cNvGrpSpPr>
            <a:grpSpLocks/>
          </p:cNvGrpSpPr>
          <p:nvPr/>
        </p:nvGrpSpPr>
        <p:grpSpPr bwMode="auto">
          <a:xfrm>
            <a:off x="1981200" y="3124200"/>
            <a:ext cx="1790700" cy="1524000"/>
            <a:chOff x="288" y="1968"/>
            <a:chExt cx="1128" cy="960"/>
          </a:xfrm>
        </p:grpSpPr>
        <p:sp>
          <p:nvSpPr>
            <p:cNvPr id="44048" name="Oval 6">
              <a:extLst>
                <a:ext uri="{FF2B5EF4-FFF2-40B4-BE49-F238E27FC236}">
                  <a16:creationId xmlns:a16="http://schemas.microsoft.com/office/drawing/2014/main" id="{C0D93FC3-DA4A-6F79-F7D1-1252FD2F8B8A}"/>
                </a:ext>
              </a:extLst>
            </p:cNvPr>
            <p:cNvSpPr>
              <a:spLocks noChangeArrowheads="1"/>
            </p:cNvSpPr>
            <p:nvPr/>
          </p:nvSpPr>
          <p:spPr bwMode="auto">
            <a:xfrm>
              <a:off x="528" y="2448"/>
              <a:ext cx="528" cy="480"/>
            </a:xfrm>
            <a:prstGeom prst="ellipse">
              <a:avLst/>
            </a:prstGeom>
            <a:solidFill>
              <a:srgbClr val="7D0101"/>
            </a:solidFill>
            <a:ln w="9525">
              <a:solidFill>
                <a:srgbClr val="FF0000"/>
              </a:solidFill>
              <a:round/>
              <a:headEnd/>
              <a:tailEnd/>
            </a:ln>
          </p:spPr>
          <p:txBody>
            <a:bodyPr wrap="none" anchor="ct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charset="0"/>
                <a:ea typeface="Calibri"/>
                <a:cs typeface="Calibri"/>
              </a:endParaRPr>
            </a:p>
          </p:txBody>
        </p:sp>
        <p:sp>
          <p:nvSpPr>
            <p:cNvPr id="44049" name="Oval 7">
              <a:extLst>
                <a:ext uri="{FF2B5EF4-FFF2-40B4-BE49-F238E27FC236}">
                  <a16:creationId xmlns:a16="http://schemas.microsoft.com/office/drawing/2014/main" id="{DCF0A09C-6B73-0F3A-0900-CEDFB3375C6A}"/>
                </a:ext>
              </a:extLst>
            </p:cNvPr>
            <p:cNvSpPr>
              <a:spLocks noChangeArrowheads="1"/>
            </p:cNvSpPr>
            <p:nvPr/>
          </p:nvSpPr>
          <p:spPr bwMode="auto">
            <a:xfrm>
              <a:off x="888" y="2064"/>
              <a:ext cx="528" cy="480"/>
            </a:xfrm>
            <a:prstGeom prst="ellipse">
              <a:avLst/>
            </a:prstGeom>
            <a:solidFill>
              <a:srgbClr val="7D0101"/>
            </a:solidFill>
            <a:ln w="9525">
              <a:solidFill>
                <a:srgbClr val="FF0000"/>
              </a:solidFill>
              <a:round/>
              <a:headEnd/>
              <a:tailEnd/>
            </a:ln>
          </p:spPr>
          <p:txBody>
            <a:bodyPr wrap="none" anchor="ct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charset="0"/>
                <a:ea typeface="Calibri"/>
                <a:cs typeface="Calibri"/>
              </a:endParaRPr>
            </a:p>
          </p:txBody>
        </p:sp>
        <p:sp>
          <p:nvSpPr>
            <p:cNvPr id="44050" name="Oval 8">
              <a:extLst>
                <a:ext uri="{FF2B5EF4-FFF2-40B4-BE49-F238E27FC236}">
                  <a16:creationId xmlns:a16="http://schemas.microsoft.com/office/drawing/2014/main" id="{7EDC8135-6F77-4B8B-55BE-CD864689AAE1}"/>
                </a:ext>
              </a:extLst>
            </p:cNvPr>
            <p:cNvSpPr>
              <a:spLocks noChangeArrowheads="1"/>
            </p:cNvSpPr>
            <p:nvPr/>
          </p:nvSpPr>
          <p:spPr bwMode="auto">
            <a:xfrm>
              <a:off x="288" y="1968"/>
              <a:ext cx="528" cy="480"/>
            </a:xfrm>
            <a:prstGeom prst="ellipse">
              <a:avLst/>
            </a:prstGeom>
            <a:solidFill>
              <a:srgbClr val="7D0101"/>
            </a:solidFill>
            <a:ln w="9525">
              <a:solidFill>
                <a:srgbClr val="FF0000"/>
              </a:solidFill>
              <a:round/>
              <a:headEnd/>
              <a:tailEnd/>
            </a:ln>
          </p:spPr>
          <p:txBody>
            <a:bodyPr wrap="none" anchor="ct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charset="0"/>
                <a:ea typeface="Calibri"/>
                <a:cs typeface="Calibri"/>
              </a:endParaRPr>
            </a:p>
          </p:txBody>
        </p:sp>
      </p:grpSp>
      <p:grpSp>
        <p:nvGrpSpPr>
          <p:cNvPr id="145420" name="Group 12">
            <a:extLst>
              <a:ext uri="{FF2B5EF4-FFF2-40B4-BE49-F238E27FC236}">
                <a16:creationId xmlns:a16="http://schemas.microsoft.com/office/drawing/2014/main" id="{467E3F85-B7AD-A0B8-B569-F13D4DBD1A60}"/>
              </a:ext>
            </a:extLst>
          </p:cNvPr>
          <p:cNvGrpSpPr>
            <a:grpSpLocks/>
          </p:cNvGrpSpPr>
          <p:nvPr/>
        </p:nvGrpSpPr>
        <p:grpSpPr bwMode="auto">
          <a:xfrm>
            <a:off x="4114800" y="3124200"/>
            <a:ext cx="1790700" cy="1524000"/>
            <a:chOff x="288" y="1968"/>
            <a:chExt cx="1128" cy="960"/>
          </a:xfrm>
        </p:grpSpPr>
        <p:sp>
          <p:nvSpPr>
            <p:cNvPr id="44045" name="Oval 13">
              <a:extLst>
                <a:ext uri="{FF2B5EF4-FFF2-40B4-BE49-F238E27FC236}">
                  <a16:creationId xmlns:a16="http://schemas.microsoft.com/office/drawing/2014/main" id="{DFC6614D-9E3B-4168-589D-ADD654D14855}"/>
                </a:ext>
              </a:extLst>
            </p:cNvPr>
            <p:cNvSpPr>
              <a:spLocks noChangeArrowheads="1"/>
            </p:cNvSpPr>
            <p:nvPr/>
          </p:nvSpPr>
          <p:spPr bwMode="auto">
            <a:xfrm>
              <a:off x="528" y="2448"/>
              <a:ext cx="528" cy="480"/>
            </a:xfrm>
            <a:prstGeom prst="ellipse">
              <a:avLst/>
            </a:prstGeom>
            <a:solidFill>
              <a:srgbClr val="7D0101"/>
            </a:solidFill>
            <a:ln w="9525">
              <a:solidFill>
                <a:srgbClr val="FF0000"/>
              </a:solidFill>
              <a:round/>
              <a:headEnd/>
              <a:tailEnd/>
            </a:ln>
          </p:spPr>
          <p:txBody>
            <a:bodyPr wrap="none" anchor="ct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charset="0"/>
                <a:ea typeface="Calibri"/>
                <a:cs typeface="Calibri"/>
              </a:endParaRPr>
            </a:p>
          </p:txBody>
        </p:sp>
        <p:sp>
          <p:nvSpPr>
            <p:cNvPr id="44046" name="Oval 14">
              <a:extLst>
                <a:ext uri="{FF2B5EF4-FFF2-40B4-BE49-F238E27FC236}">
                  <a16:creationId xmlns:a16="http://schemas.microsoft.com/office/drawing/2014/main" id="{42CCF4B0-1C0E-9552-784E-4F5F6A9F9B84}"/>
                </a:ext>
              </a:extLst>
            </p:cNvPr>
            <p:cNvSpPr>
              <a:spLocks noChangeArrowheads="1"/>
            </p:cNvSpPr>
            <p:nvPr/>
          </p:nvSpPr>
          <p:spPr bwMode="auto">
            <a:xfrm>
              <a:off x="888" y="2064"/>
              <a:ext cx="528" cy="480"/>
            </a:xfrm>
            <a:prstGeom prst="ellipse">
              <a:avLst/>
            </a:prstGeom>
            <a:solidFill>
              <a:srgbClr val="7D0101"/>
            </a:solidFill>
            <a:ln w="9525">
              <a:solidFill>
                <a:srgbClr val="FF0000"/>
              </a:solidFill>
              <a:round/>
              <a:headEnd/>
              <a:tailEnd/>
            </a:ln>
          </p:spPr>
          <p:txBody>
            <a:bodyPr wrap="none" anchor="ct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charset="0"/>
                <a:ea typeface="Calibri"/>
                <a:cs typeface="Calibri"/>
              </a:endParaRPr>
            </a:p>
          </p:txBody>
        </p:sp>
        <p:sp>
          <p:nvSpPr>
            <p:cNvPr id="44047" name="Oval 15">
              <a:extLst>
                <a:ext uri="{FF2B5EF4-FFF2-40B4-BE49-F238E27FC236}">
                  <a16:creationId xmlns:a16="http://schemas.microsoft.com/office/drawing/2014/main" id="{538EC0C9-E11E-704E-FA17-4336F418AA2A}"/>
                </a:ext>
              </a:extLst>
            </p:cNvPr>
            <p:cNvSpPr>
              <a:spLocks noChangeArrowheads="1"/>
            </p:cNvSpPr>
            <p:nvPr/>
          </p:nvSpPr>
          <p:spPr bwMode="auto">
            <a:xfrm>
              <a:off x="288" y="1968"/>
              <a:ext cx="528" cy="480"/>
            </a:xfrm>
            <a:prstGeom prst="ellipse">
              <a:avLst/>
            </a:prstGeom>
            <a:solidFill>
              <a:srgbClr val="7D0101"/>
            </a:solidFill>
            <a:ln w="9525">
              <a:solidFill>
                <a:srgbClr val="FF0000"/>
              </a:solidFill>
              <a:round/>
              <a:headEnd/>
              <a:tailEnd/>
            </a:ln>
          </p:spPr>
          <p:txBody>
            <a:bodyPr wrap="none" anchor="ct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charset="0"/>
                <a:ea typeface="Calibri"/>
                <a:cs typeface="Calibri"/>
              </a:endParaRPr>
            </a:p>
          </p:txBody>
        </p:sp>
      </p:grpSp>
      <p:grpSp>
        <p:nvGrpSpPr>
          <p:cNvPr id="145424" name="Group 16">
            <a:extLst>
              <a:ext uri="{FF2B5EF4-FFF2-40B4-BE49-F238E27FC236}">
                <a16:creationId xmlns:a16="http://schemas.microsoft.com/office/drawing/2014/main" id="{A5273AE5-224C-6312-5C35-1F2129A45A61}"/>
              </a:ext>
            </a:extLst>
          </p:cNvPr>
          <p:cNvGrpSpPr>
            <a:grpSpLocks/>
          </p:cNvGrpSpPr>
          <p:nvPr/>
        </p:nvGrpSpPr>
        <p:grpSpPr bwMode="auto">
          <a:xfrm>
            <a:off x="6019800" y="3124200"/>
            <a:ext cx="1790700" cy="1524000"/>
            <a:chOff x="288" y="1968"/>
            <a:chExt cx="1128" cy="960"/>
          </a:xfrm>
        </p:grpSpPr>
        <p:sp>
          <p:nvSpPr>
            <p:cNvPr id="44042" name="Oval 17">
              <a:extLst>
                <a:ext uri="{FF2B5EF4-FFF2-40B4-BE49-F238E27FC236}">
                  <a16:creationId xmlns:a16="http://schemas.microsoft.com/office/drawing/2014/main" id="{FAB7F284-AD76-6A7B-4E2F-38F90D8643C8}"/>
                </a:ext>
              </a:extLst>
            </p:cNvPr>
            <p:cNvSpPr>
              <a:spLocks noChangeArrowheads="1"/>
            </p:cNvSpPr>
            <p:nvPr/>
          </p:nvSpPr>
          <p:spPr bwMode="auto">
            <a:xfrm>
              <a:off x="528" y="2448"/>
              <a:ext cx="528" cy="480"/>
            </a:xfrm>
            <a:prstGeom prst="ellipse">
              <a:avLst/>
            </a:prstGeom>
            <a:solidFill>
              <a:srgbClr val="7D0101"/>
            </a:solidFill>
            <a:ln w="9525">
              <a:solidFill>
                <a:srgbClr val="FF0000"/>
              </a:solidFill>
              <a:round/>
              <a:headEnd/>
              <a:tailEnd/>
            </a:ln>
          </p:spPr>
          <p:txBody>
            <a:bodyPr wrap="none" anchor="ct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charset="0"/>
                <a:ea typeface="Calibri"/>
                <a:cs typeface="Calibri"/>
              </a:endParaRPr>
            </a:p>
          </p:txBody>
        </p:sp>
        <p:sp>
          <p:nvSpPr>
            <p:cNvPr id="44043" name="Oval 18">
              <a:extLst>
                <a:ext uri="{FF2B5EF4-FFF2-40B4-BE49-F238E27FC236}">
                  <a16:creationId xmlns:a16="http://schemas.microsoft.com/office/drawing/2014/main" id="{F62598F9-ED0B-BC1E-EB85-246C602A9BC2}"/>
                </a:ext>
              </a:extLst>
            </p:cNvPr>
            <p:cNvSpPr>
              <a:spLocks noChangeArrowheads="1"/>
            </p:cNvSpPr>
            <p:nvPr/>
          </p:nvSpPr>
          <p:spPr bwMode="auto">
            <a:xfrm>
              <a:off x="888" y="2064"/>
              <a:ext cx="528" cy="480"/>
            </a:xfrm>
            <a:prstGeom prst="ellipse">
              <a:avLst/>
            </a:prstGeom>
            <a:solidFill>
              <a:srgbClr val="7D0101"/>
            </a:solidFill>
            <a:ln w="9525">
              <a:solidFill>
                <a:srgbClr val="FF0000"/>
              </a:solidFill>
              <a:round/>
              <a:headEnd/>
              <a:tailEnd/>
            </a:ln>
          </p:spPr>
          <p:txBody>
            <a:bodyPr wrap="none" anchor="ct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charset="0"/>
                <a:ea typeface="Calibri"/>
                <a:cs typeface="Calibri"/>
              </a:endParaRPr>
            </a:p>
          </p:txBody>
        </p:sp>
        <p:sp>
          <p:nvSpPr>
            <p:cNvPr id="44044" name="Oval 19">
              <a:extLst>
                <a:ext uri="{FF2B5EF4-FFF2-40B4-BE49-F238E27FC236}">
                  <a16:creationId xmlns:a16="http://schemas.microsoft.com/office/drawing/2014/main" id="{16F7C0AF-493E-6727-5F10-5EE72BBD418E}"/>
                </a:ext>
              </a:extLst>
            </p:cNvPr>
            <p:cNvSpPr>
              <a:spLocks noChangeArrowheads="1"/>
            </p:cNvSpPr>
            <p:nvPr/>
          </p:nvSpPr>
          <p:spPr bwMode="auto">
            <a:xfrm>
              <a:off x="288" y="1968"/>
              <a:ext cx="528" cy="480"/>
            </a:xfrm>
            <a:prstGeom prst="ellipse">
              <a:avLst/>
            </a:prstGeom>
            <a:solidFill>
              <a:srgbClr val="7D0101"/>
            </a:solidFill>
            <a:ln w="9525">
              <a:solidFill>
                <a:srgbClr val="FF0000"/>
              </a:solidFill>
              <a:round/>
              <a:headEnd/>
              <a:tailEnd/>
            </a:ln>
          </p:spPr>
          <p:txBody>
            <a:bodyPr wrap="none" anchor="ct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charset="0"/>
                <a:ea typeface="Calibri"/>
                <a:cs typeface="Calibri"/>
              </a:endParaRPr>
            </a:p>
          </p:txBody>
        </p:sp>
      </p:grpSp>
      <p:grpSp>
        <p:nvGrpSpPr>
          <p:cNvPr id="145428" name="Group 20">
            <a:extLst>
              <a:ext uri="{FF2B5EF4-FFF2-40B4-BE49-F238E27FC236}">
                <a16:creationId xmlns:a16="http://schemas.microsoft.com/office/drawing/2014/main" id="{DB16C941-5AF9-83A8-5019-E8F5779B9E87}"/>
              </a:ext>
            </a:extLst>
          </p:cNvPr>
          <p:cNvGrpSpPr>
            <a:grpSpLocks/>
          </p:cNvGrpSpPr>
          <p:nvPr/>
        </p:nvGrpSpPr>
        <p:grpSpPr bwMode="auto">
          <a:xfrm>
            <a:off x="8077200" y="3124200"/>
            <a:ext cx="1790700" cy="1524000"/>
            <a:chOff x="288" y="1968"/>
            <a:chExt cx="1128" cy="960"/>
          </a:xfrm>
        </p:grpSpPr>
        <p:sp>
          <p:nvSpPr>
            <p:cNvPr id="44039" name="Oval 21">
              <a:extLst>
                <a:ext uri="{FF2B5EF4-FFF2-40B4-BE49-F238E27FC236}">
                  <a16:creationId xmlns:a16="http://schemas.microsoft.com/office/drawing/2014/main" id="{2F218D72-142D-FECA-4EAE-C6D01050B713}"/>
                </a:ext>
              </a:extLst>
            </p:cNvPr>
            <p:cNvSpPr>
              <a:spLocks noChangeArrowheads="1"/>
            </p:cNvSpPr>
            <p:nvPr/>
          </p:nvSpPr>
          <p:spPr bwMode="auto">
            <a:xfrm>
              <a:off x="528" y="2448"/>
              <a:ext cx="528" cy="480"/>
            </a:xfrm>
            <a:prstGeom prst="ellipse">
              <a:avLst/>
            </a:prstGeom>
            <a:solidFill>
              <a:srgbClr val="7D0101"/>
            </a:solidFill>
            <a:ln w="9525">
              <a:solidFill>
                <a:srgbClr val="FF0000"/>
              </a:solidFill>
              <a:round/>
              <a:headEnd/>
              <a:tailEnd/>
            </a:ln>
          </p:spPr>
          <p:txBody>
            <a:bodyPr wrap="none" anchor="ct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charset="0"/>
                <a:ea typeface="Calibri"/>
                <a:cs typeface="Calibri"/>
              </a:endParaRPr>
            </a:p>
          </p:txBody>
        </p:sp>
        <p:sp>
          <p:nvSpPr>
            <p:cNvPr id="44040" name="Oval 22">
              <a:extLst>
                <a:ext uri="{FF2B5EF4-FFF2-40B4-BE49-F238E27FC236}">
                  <a16:creationId xmlns:a16="http://schemas.microsoft.com/office/drawing/2014/main" id="{567ED353-A947-AC94-FA0D-78C1355A6248}"/>
                </a:ext>
              </a:extLst>
            </p:cNvPr>
            <p:cNvSpPr>
              <a:spLocks noChangeArrowheads="1"/>
            </p:cNvSpPr>
            <p:nvPr/>
          </p:nvSpPr>
          <p:spPr bwMode="auto">
            <a:xfrm>
              <a:off x="888" y="2064"/>
              <a:ext cx="528" cy="480"/>
            </a:xfrm>
            <a:prstGeom prst="ellipse">
              <a:avLst/>
            </a:prstGeom>
            <a:solidFill>
              <a:srgbClr val="7D0101"/>
            </a:solidFill>
            <a:ln w="9525">
              <a:solidFill>
                <a:srgbClr val="FF0000"/>
              </a:solidFill>
              <a:round/>
              <a:headEnd/>
              <a:tailEnd/>
            </a:ln>
          </p:spPr>
          <p:txBody>
            <a:bodyPr wrap="none" anchor="ct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charset="0"/>
                <a:ea typeface="Calibri"/>
                <a:cs typeface="Calibri"/>
              </a:endParaRPr>
            </a:p>
          </p:txBody>
        </p:sp>
        <p:sp>
          <p:nvSpPr>
            <p:cNvPr id="44041" name="Oval 23">
              <a:extLst>
                <a:ext uri="{FF2B5EF4-FFF2-40B4-BE49-F238E27FC236}">
                  <a16:creationId xmlns:a16="http://schemas.microsoft.com/office/drawing/2014/main" id="{EBA58DF4-6191-16C9-EDDA-0E2483A746A6}"/>
                </a:ext>
              </a:extLst>
            </p:cNvPr>
            <p:cNvSpPr>
              <a:spLocks noChangeArrowheads="1"/>
            </p:cNvSpPr>
            <p:nvPr/>
          </p:nvSpPr>
          <p:spPr bwMode="auto">
            <a:xfrm>
              <a:off x="288" y="1968"/>
              <a:ext cx="528" cy="480"/>
            </a:xfrm>
            <a:prstGeom prst="ellipse">
              <a:avLst/>
            </a:prstGeom>
            <a:solidFill>
              <a:srgbClr val="7D0101"/>
            </a:solidFill>
            <a:ln w="9525">
              <a:solidFill>
                <a:srgbClr val="FF0000"/>
              </a:solidFill>
              <a:round/>
              <a:headEnd/>
              <a:tailEnd/>
            </a:ln>
          </p:spPr>
          <p:txBody>
            <a:bodyPr wrap="none" anchor="ct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charset="0"/>
                <a:ea typeface="Calibri"/>
                <a:cs typeface="Calibri"/>
              </a:endParaRPr>
            </a:p>
          </p:txBody>
        </p:sp>
      </p:grpSp>
    </p:spTree>
    <p:extLst>
      <p:ext uri="{BB962C8B-B14F-4D97-AF65-F5344CB8AC3E}">
        <p14:creationId xmlns:p14="http://schemas.microsoft.com/office/powerpoint/2010/main" val="1337644479"/>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543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54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5420"/>
                                        </p:tgtEl>
                                        <p:attrNameLst>
                                          <p:attrName>style.visibility</p:attrName>
                                        </p:attrNameLst>
                                      </p:cBhvr>
                                      <p:to>
                                        <p:strVal val="visible"/>
                                      </p:to>
                                    </p:set>
                                  </p:childTnLst>
                                </p:cTn>
                              </p:par>
                              <p:par>
                                <p:cTn id="15" presetID="1" presetClass="exit" presetSubtype="0" fill="hold" nodeType="withEffect">
                                  <p:stCondLst>
                                    <p:cond delay="0"/>
                                  </p:stCondLst>
                                  <p:childTnLst>
                                    <p:set>
                                      <p:cBhvr>
                                        <p:cTn id="16" dur="1" fill="hold">
                                          <p:stCondLst>
                                            <p:cond delay="0"/>
                                          </p:stCondLst>
                                        </p:cTn>
                                        <p:tgtEl>
                                          <p:spTgt spid="145419"/>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45424"/>
                                        </p:tgtEl>
                                        <p:attrNameLst>
                                          <p:attrName>style.visibility</p:attrName>
                                        </p:attrNameLst>
                                      </p:cBhvr>
                                      <p:to>
                                        <p:strVal val="visible"/>
                                      </p:to>
                                    </p:set>
                                  </p:childTnLst>
                                </p:cTn>
                              </p:par>
                              <p:par>
                                <p:cTn id="21" presetID="1" presetClass="exit" presetSubtype="0" fill="hold" nodeType="withEffect">
                                  <p:stCondLst>
                                    <p:cond delay="0"/>
                                  </p:stCondLst>
                                  <p:childTnLst>
                                    <p:set>
                                      <p:cBhvr>
                                        <p:cTn id="22" dur="1" fill="hold">
                                          <p:stCondLst>
                                            <p:cond delay="0"/>
                                          </p:stCondLst>
                                        </p:cTn>
                                        <p:tgtEl>
                                          <p:spTgt spid="14542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5428"/>
                                        </p:tgtEl>
                                        <p:attrNameLst>
                                          <p:attrName>style.visibility</p:attrName>
                                        </p:attrNameLst>
                                      </p:cBhvr>
                                      <p:to>
                                        <p:strVal val="visible"/>
                                      </p:to>
                                    </p:set>
                                  </p:childTnLst>
                                </p:cTn>
                              </p:par>
                              <p:par>
                                <p:cTn id="27" presetID="1" presetClass="exit" presetSubtype="0" fill="hold" nodeType="withEffect">
                                  <p:stCondLst>
                                    <p:cond delay="0"/>
                                  </p:stCondLst>
                                  <p:childTnLst>
                                    <p:set>
                                      <p:cBhvr>
                                        <p:cTn id="28" dur="1" fill="hold">
                                          <p:stCondLst>
                                            <p:cond delay="0"/>
                                          </p:stCondLst>
                                        </p:cTn>
                                        <p:tgtEl>
                                          <p:spTgt spid="14542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599B3D-380B-C052-3FFB-23209AF6A8E3}"/>
            </a:ext>
          </a:extLst>
        </p:cNvPr>
        <p:cNvGrpSpPr/>
        <p:nvPr/>
      </p:nvGrpSpPr>
      <p:grpSpPr>
        <a:xfrm>
          <a:off x="0" y="0"/>
          <a:ext cx="0" cy="0"/>
          <a:chOff x="0" y="0"/>
          <a:chExt cx="0" cy="0"/>
        </a:xfrm>
      </p:grpSpPr>
      <p:sp>
        <p:nvSpPr>
          <p:cNvPr id="201" name="Shape 201">
            <a:extLst>
              <a:ext uri="{FF2B5EF4-FFF2-40B4-BE49-F238E27FC236}">
                <a16:creationId xmlns:a16="http://schemas.microsoft.com/office/drawing/2014/main" id="{D5ADDBF0-0A3B-B733-744A-CEF0F99D5E38}"/>
              </a:ext>
            </a:extLst>
          </p:cNvPr>
          <p:cNvSpPr/>
          <p:nvPr/>
        </p:nvSpPr>
        <p:spPr>
          <a:xfrm>
            <a:off x="1981200" y="2819400"/>
            <a:ext cx="8229600" cy="0"/>
          </a:xfrm>
          <a:prstGeom prst="line">
            <a:avLst/>
          </a:prstGeom>
          <a:ln w="254000">
            <a:solidFill/>
            <a:round/>
          </a:ln>
        </p:spPr>
        <p:txBody>
          <a:bodyPr lIns="0" tIns="0" rIns="0" bIns="0"/>
          <a:lstStyle/>
          <a:p>
            <a:pPr marL="0" marR="0" lvl="0" indent="0" algn="l" defTabSz="457200" rtl="0" eaLnBrk="1" fontAlgn="base" latinLnBrk="0" hangingPunct="1">
              <a:lnSpc>
                <a:spcPct val="100000"/>
              </a:lnSpc>
              <a:spcBef>
                <a:spcPct val="0"/>
              </a:spcBef>
              <a:spcAft>
                <a:spcPct val="0"/>
              </a:spcAft>
              <a:buClrTx/>
              <a:buSzTx/>
              <a:buFontTx/>
              <a:buNone/>
              <a:tabLst/>
              <a:defRPr sz="1200" b="0">
                <a:latin typeface="Calibri"/>
                <a:ea typeface="Calibri"/>
                <a:cs typeface="Calibri"/>
                <a:sym typeface="Helvetica"/>
              </a:defRPr>
            </a:pPr>
            <a:endParaRPr kumimoji="0" sz="1600" b="0" i="0" u="none" strike="noStrike" kern="1200" cap="none" spc="0" normalizeH="0" baseline="0" noProof="0">
              <a:ln>
                <a:noFill/>
              </a:ln>
              <a:solidFill>
                <a:prstClr val="black"/>
              </a:solidFill>
              <a:effectLst/>
              <a:uLnTx/>
              <a:uFillTx/>
              <a:latin typeface="Calibri"/>
              <a:ea typeface="Calibri"/>
              <a:cs typeface="Calibri"/>
              <a:sym typeface="Helvetica"/>
            </a:endParaRPr>
          </a:p>
        </p:txBody>
      </p:sp>
      <p:sp>
        <p:nvSpPr>
          <p:cNvPr id="202" name="Shape 202">
            <a:extLst>
              <a:ext uri="{FF2B5EF4-FFF2-40B4-BE49-F238E27FC236}">
                <a16:creationId xmlns:a16="http://schemas.microsoft.com/office/drawing/2014/main" id="{6394F277-E0D8-BEC5-665B-BC8C0E3C1D1C}"/>
              </a:ext>
            </a:extLst>
          </p:cNvPr>
          <p:cNvSpPr/>
          <p:nvPr/>
        </p:nvSpPr>
        <p:spPr>
          <a:xfrm>
            <a:off x="1981200" y="4876800"/>
            <a:ext cx="8229600" cy="0"/>
          </a:xfrm>
          <a:prstGeom prst="line">
            <a:avLst/>
          </a:prstGeom>
          <a:ln w="254000">
            <a:solidFill/>
            <a:round/>
          </a:ln>
        </p:spPr>
        <p:txBody>
          <a:bodyPr lIns="0" tIns="0" rIns="0" bIns="0"/>
          <a:lstStyle/>
          <a:p>
            <a:pPr marL="0" marR="0" lvl="0" indent="0" algn="l" defTabSz="457200" rtl="0" eaLnBrk="1" fontAlgn="base" latinLnBrk="0" hangingPunct="1">
              <a:lnSpc>
                <a:spcPct val="100000"/>
              </a:lnSpc>
              <a:spcBef>
                <a:spcPct val="0"/>
              </a:spcBef>
              <a:spcAft>
                <a:spcPct val="0"/>
              </a:spcAft>
              <a:buClrTx/>
              <a:buSzTx/>
              <a:buFontTx/>
              <a:buNone/>
              <a:tabLst/>
              <a:defRPr sz="1200" b="0">
                <a:latin typeface="Calibri"/>
                <a:ea typeface="Calibri"/>
                <a:cs typeface="Calibri"/>
                <a:sym typeface="Helvetica"/>
              </a:defRPr>
            </a:pPr>
            <a:endParaRPr kumimoji="0" sz="1600" b="0" i="0" u="none" strike="noStrike" kern="1200" cap="none" spc="0" normalizeH="0" baseline="0" noProof="0">
              <a:ln>
                <a:noFill/>
              </a:ln>
              <a:solidFill>
                <a:prstClr val="black"/>
              </a:solidFill>
              <a:effectLst/>
              <a:uLnTx/>
              <a:uFillTx/>
              <a:latin typeface="Calibri"/>
              <a:ea typeface="Calibri"/>
              <a:cs typeface="Calibri"/>
              <a:sym typeface="Helvetica"/>
            </a:endParaRPr>
          </a:p>
        </p:txBody>
      </p:sp>
      <p:grpSp>
        <p:nvGrpSpPr>
          <p:cNvPr id="206" name="Group 206">
            <a:extLst>
              <a:ext uri="{FF2B5EF4-FFF2-40B4-BE49-F238E27FC236}">
                <a16:creationId xmlns:a16="http://schemas.microsoft.com/office/drawing/2014/main" id="{40EE6A11-9C9E-837E-A724-47CE2AFDFD99}"/>
              </a:ext>
            </a:extLst>
          </p:cNvPr>
          <p:cNvGrpSpPr>
            <a:grpSpLocks/>
          </p:cNvGrpSpPr>
          <p:nvPr/>
        </p:nvGrpSpPr>
        <p:grpSpPr bwMode="auto">
          <a:xfrm>
            <a:off x="1981200" y="3124200"/>
            <a:ext cx="1790700" cy="1524000"/>
            <a:chOff x="0" y="0"/>
            <a:chExt cx="1790700" cy="1524000"/>
          </a:xfrm>
        </p:grpSpPr>
        <p:sp>
          <p:nvSpPr>
            <p:cNvPr id="10289" name="Shape 203">
              <a:extLst>
                <a:ext uri="{FF2B5EF4-FFF2-40B4-BE49-F238E27FC236}">
                  <a16:creationId xmlns:a16="http://schemas.microsoft.com/office/drawing/2014/main" id="{ADAF9EB2-22EF-72BD-0FB3-83AA9F32535C}"/>
                </a:ext>
              </a:extLst>
            </p:cNvPr>
            <p:cNvSpPr>
              <a:spLocks/>
            </p:cNvSpPr>
            <p:nvPr/>
          </p:nvSpPr>
          <p:spPr bwMode="auto">
            <a:xfrm>
              <a:off x="380999" y="762000"/>
              <a:ext cx="838201" cy="762000"/>
            </a:xfrm>
            <a:custGeom>
              <a:avLst/>
              <a:gdLst>
                <a:gd name="T0" fmla="*/ 17851053 w 19679"/>
                <a:gd name="T1" fmla="*/ 14752884 h 19679"/>
                <a:gd name="T2" fmla="*/ 17851053 w 19679"/>
                <a:gd name="T3" fmla="*/ 14752884 h 19679"/>
                <a:gd name="T4" fmla="*/ 17851053 w 19679"/>
                <a:gd name="T5" fmla="*/ 14752884 h 19679"/>
                <a:gd name="T6" fmla="*/ 17851053 w 19679"/>
                <a:gd name="T7" fmla="*/ 14752884 h 19679"/>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7D0101"/>
            </a:solidFill>
            <a:ln w="9525" cap="flat">
              <a:solidFill>
                <a:srgbClr val="FF0000"/>
              </a:solidFill>
              <a:prstDash val="solid"/>
              <a:round/>
              <a:headEnd/>
              <a:tailEnd/>
            </a:ln>
          </p:spPr>
          <p:txBody>
            <a:bodyPr lIns="0" tIns="0" rIns="0" bIns="0" anchor="ct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charset="0"/>
                <a:ea typeface="Calibri"/>
                <a:cs typeface="Calibri"/>
              </a:endParaRPr>
            </a:p>
          </p:txBody>
        </p:sp>
        <p:sp>
          <p:nvSpPr>
            <p:cNvPr id="10290" name="Shape 204">
              <a:extLst>
                <a:ext uri="{FF2B5EF4-FFF2-40B4-BE49-F238E27FC236}">
                  <a16:creationId xmlns:a16="http://schemas.microsoft.com/office/drawing/2014/main" id="{97AD505D-F6BB-FBAA-6AA8-F42E0ECEDC0C}"/>
                </a:ext>
              </a:extLst>
            </p:cNvPr>
            <p:cNvSpPr>
              <a:spLocks/>
            </p:cNvSpPr>
            <p:nvPr/>
          </p:nvSpPr>
          <p:spPr bwMode="auto">
            <a:xfrm>
              <a:off x="952499" y="152400"/>
              <a:ext cx="838201" cy="762000"/>
            </a:xfrm>
            <a:custGeom>
              <a:avLst/>
              <a:gdLst>
                <a:gd name="T0" fmla="*/ 17851053 w 19679"/>
                <a:gd name="T1" fmla="*/ 14752884 h 19679"/>
                <a:gd name="T2" fmla="*/ 17851053 w 19679"/>
                <a:gd name="T3" fmla="*/ 14752884 h 19679"/>
                <a:gd name="T4" fmla="*/ 17851053 w 19679"/>
                <a:gd name="T5" fmla="*/ 14752884 h 19679"/>
                <a:gd name="T6" fmla="*/ 17851053 w 19679"/>
                <a:gd name="T7" fmla="*/ 14752884 h 19679"/>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7D0101"/>
            </a:solidFill>
            <a:ln w="9525" cap="flat">
              <a:solidFill>
                <a:srgbClr val="FF0000"/>
              </a:solidFill>
              <a:prstDash val="solid"/>
              <a:round/>
              <a:headEnd/>
              <a:tailEnd/>
            </a:ln>
          </p:spPr>
          <p:txBody>
            <a:bodyPr lIns="0" tIns="0" rIns="0" bIns="0" anchor="ct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charset="0"/>
                <a:ea typeface="Calibri"/>
                <a:cs typeface="Calibri"/>
              </a:endParaRPr>
            </a:p>
          </p:txBody>
        </p:sp>
        <p:sp>
          <p:nvSpPr>
            <p:cNvPr id="10291" name="Shape 205">
              <a:extLst>
                <a:ext uri="{FF2B5EF4-FFF2-40B4-BE49-F238E27FC236}">
                  <a16:creationId xmlns:a16="http://schemas.microsoft.com/office/drawing/2014/main" id="{AC9D2DED-67B8-41D2-DCDC-DDC50D6DDA29}"/>
                </a:ext>
              </a:extLst>
            </p:cNvPr>
            <p:cNvSpPr>
              <a:spLocks/>
            </p:cNvSpPr>
            <p:nvPr/>
          </p:nvSpPr>
          <p:spPr bwMode="auto">
            <a:xfrm>
              <a:off x="-1" y="0"/>
              <a:ext cx="838201" cy="762000"/>
            </a:xfrm>
            <a:custGeom>
              <a:avLst/>
              <a:gdLst>
                <a:gd name="T0" fmla="*/ 17851053 w 19679"/>
                <a:gd name="T1" fmla="*/ 14752884 h 19679"/>
                <a:gd name="T2" fmla="*/ 17851053 w 19679"/>
                <a:gd name="T3" fmla="*/ 14752884 h 19679"/>
                <a:gd name="T4" fmla="*/ 17851053 w 19679"/>
                <a:gd name="T5" fmla="*/ 14752884 h 19679"/>
                <a:gd name="T6" fmla="*/ 17851053 w 19679"/>
                <a:gd name="T7" fmla="*/ 14752884 h 19679"/>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7D0101"/>
            </a:solidFill>
            <a:ln w="9525" cap="flat">
              <a:solidFill>
                <a:srgbClr val="FF0000"/>
              </a:solidFill>
              <a:prstDash val="solid"/>
              <a:round/>
              <a:headEnd/>
              <a:tailEnd/>
            </a:ln>
          </p:spPr>
          <p:txBody>
            <a:bodyPr lIns="0" tIns="0" rIns="0" bIns="0" anchor="ct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charset="0"/>
                <a:ea typeface="Calibri"/>
                <a:cs typeface="Calibri"/>
              </a:endParaRPr>
            </a:p>
          </p:txBody>
        </p:sp>
      </p:grpSp>
      <p:grpSp>
        <p:nvGrpSpPr>
          <p:cNvPr id="210" name="Group 210">
            <a:extLst>
              <a:ext uri="{FF2B5EF4-FFF2-40B4-BE49-F238E27FC236}">
                <a16:creationId xmlns:a16="http://schemas.microsoft.com/office/drawing/2014/main" id="{6D6CD931-A1B4-EA2C-CCB6-8C5647C75AD0}"/>
              </a:ext>
            </a:extLst>
          </p:cNvPr>
          <p:cNvGrpSpPr>
            <a:grpSpLocks/>
          </p:cNvGrpSpPr>
          <p:nvPr/>
        </p:nvGrpSpPr>
        <p:grpSpPr bwMode="auto">
          <a:xfrm>
            <a:off x="4114800" y="3124200"/>
            <a:ext cx="1790700" cy="1524000"/>
            <a:chOff x="0" y="0"/>
            <a:chExt cx="1790700" cy="1524000"/>
          </a:xfrm>
        </p:grpSpPr>
        <p:sp>
          <p:nvSpPr>
            <p:cNvPr id="10286" name="Shape 207">
              <a:extLst>
                <a:ext uri="{FF2B5EF4-FFF2-40B4-BE49-F238E27FC236}">
                  <a16:creationId xmlns:a16="http://schemas.microsoft.com/office/drawing/2014/main" id="{650E2108-67B4-16B4-EC22-5E15F726AB84}"/>
                </a:ext>
              </a:extLst>
            </p:cNvPr>
            <p:cNvSpPr>
              <a:spLocks/>
            </p:cNvSpPr>
            <p:nvPr/>
          </p:nvSpPr>
          <p:spPr bwMode="auto">
            <a:xfrm>
              <a:off x="380999" y="762000"/>
              <a:ext cx="838201" cy="762000"/>
            </a:xfrm>
            <a:custGeom>
              <a:avLst/>
              <a:gdLst>
                <a:gd name="T0" fmla="*/ 17851053 w 19679"/>
                <a:gd name="T1" fmla="*/ 14752884 h 19679"/>
                <a:gd name="T2" fmla="*/ 17851053 w 19679"/>
                <a:gd name="T3" fmla="*/ 14752884 h 19679"/>
                <a:gd name="T4" fmla="*/ 17851053 w 19679"/>
                <a:gd name="T5" fmla="*/ 14752884 h 19679"/>
                <a:gd name="T6" fmla="*/ 17851053 w 19679"/>
                <a:gd name="T7" fmla="*/ 14752884 h 19679"/>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7D0101"/>
            </a:solidFill>
            <a:ln w="9525" cap="flat">
              <a:solidFill>
                <a:srgbClr val="FF0000"/>
              </a:solidFill>
              <a:prstDash val="solid"/>
              <a:round/>
              <a:headEnd/>
              <a:tailEnd/>
            </a:ln>
          </p:spPr>
          <p:txBody>
            <a:bodyPr lIns="0" tIns="0" rIns="0" bIns="0" anchor="ct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charset="0"/>
                <a:ea typeface="Calibri"/>
                <a:cs typeface="Calibri"/>
              </a:endParaRPr>
            </a:p>
          </p:txBody>
        </p:sp>
        <p:sp>
          <p:nvSpPr>
            <p:cNvPr id="10287" name="Shape 208">
              <a:extLst>
                <a:ext uri="{FF2B5EF4-FFF2-40B4-BE49-F238E27FC236}">
                  <a16:creationId xmlns:a16="http://schemas.microsoft.com/office/drawing/2014/main" id="{F951CDE8-7983-AFEA-A589-AF74A9E52941}"/>
                </a:ext>
              </a:extLst>
            </p:cNvPr>
            <p:cNvSpPr>
              <a:spLocks/>
            </p:cNvSpPr>
            <p:nvPr/>
          </p:nvSpPr>
          <p:spPr bwMode="auto">
            <a:xfrm>
              <a:off x="952499" y="152400"/>
              <a:ext cx="838201" cy="762000"/>
            </a:xfrm>
            <a:custGeom>
              <a:avLst/>
              <a:gdLst>
                <a:gd name="T0" fmla="*/ 17851053 w 19679"/>
                <a:gd name="T1" fmla="*/ 14752884 h 19679"/>
                <a:gd name="T2" fmla="*/ 17851053 w 19679"/>
                <a:gd name="T3" fmla="*/ 14752884 h 19679"/>
                <a:gd name="T4" fmla="*/ 17851053 w 19679"/>
                <a:gd name="T5" fmla="*/ 14752884 h 19679"/>
                <a:gd name="T6" fmla="*/ 17851053 w 19679"/>
                <a:gd name="T7" fmla="*/ 14752884 h 19679"/>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7D0101"/>
            </a:solidFill>
            <a:ln w="9525" cap="flat">
              <a:solidFill>
                <a:srgbClr val="FF0000"/>
              </a:solidFill>
              <a:prstDash val="solid"/>
              <a:round/>
              <a:headEnd/>
              <a:tailEnd/>
            </a:ln>
          </p:spPr>
          <p:txBody>
            <a:bodyPr lIns="0" tIns="0" rIns="0" bIns="0" anchor="ct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charset="0"/>
                <a:ea typeface="Calibri"/>
                <a:cs typeface="Calibri"/>
              </a:endParaRPr>
            </a:p>
          </p:txBody>
        </p:sp>
        <p:sp>
          <p:nvSpPr>
            <p:cNvPr id="10288" name="Shape 209">
              <a:extLst>
                <a:ext uri="{FF2B5EF4-FFF2-40B4-BE49-F238E27FC236}">
                  <a16:creationId xmlns:a16="http://schemas.microsoft.com/office/drawing/2014/main" id="{F64ACFCA-2FDE-6C21-311B-96E57210CC66}"/>
                </a:ext>
              </a:extLst>
            </p:cNvPr>
            <p:cNvSpPr>
              <a:spLocks/>
            </p:cNvSpPr>
            <p:nvPr/>
          </p:nvSpPr>
          <p:spPr bwMode="auto">
            <a:xfrm>
              <a:off x="-1" y="0"/>
              <a:ext cx="838201" cy="762000"/>
            </a:xfrm>
            <a:custGeom>
              <a:avLst/>
              <a:gdLst>
                <a:gd name="T0" fmla="*/ 17851053 w 19679"/>
                <a:gd name="T1" fmla="*/ 14752884 h 19679"/>
                <a:gd name="T2" fmla="*/ 17851053 w 19679"/>
                <a:gd name="T3" fmla="*/ 14752884 h 19679"/>
                <a:gd name="T4" fmla="*/ 17851053 w 19679"/>
                <a:gd name="T5" fmla="*/ 14752884 h 19679"/>
                <a:gd name="T6" fmla="*/ 17851053 w 19679"/>
                <a:gd name="T7" fmla="*/ 14752884 h 19679"/>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7D0101"/>
            </a:solidFill>
            <a:ln w="9525" cap="flat">
              <a:solidFill>
                <a:srgbClr val="FF0000"/>
              </a:solidFill>
              <a:prstDash val="solid"/>
              <a:round/>
              <a:headEnd/>
              <a:tailEnd/>
            </a:ln>
          </p:spPr>
          <p:txBody>
            <a:bodyPr lIns="0" tIns="0" rIns="0" bIns="0" anchor="ct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charset="0"/>
                <a:ea typeface="Calibri"/>
                <a:cs typeface="Calibri"/>
              </a:endParaRPr>
            </a:p>
          </p:txBody>
        </p:sp>
      </p:grpSp>
      <p:grpSp>
        <p:nvGrpSpPr>
          <p:cNvPr id="214" name="Group 214">
            <a:extLst>
              <a:ext uri="{FF2B5EF4-FFF2-40B4-BE49-F238E27FC236}">
                <a16:creationId xmlns:a16="http://schemas.microsoft.com/office/drawing/2014/main" id="{D7421976-CF5E-8261-CA2B-94F5D09B3B5D}"/>
              </a:ext>
            </a:extLst>
          </p:cNvPr>
          <p:cNvGrpSpPr>
            <a:grpSpLocks/>
          </p:cNvGrpSpPr>
          <p:nvPr/>
        </p:nvGrpSpPr>
        <p:grpSpPr bwMode="auto">
          <a:xfrm>
            <a:off x="5181600" y="3886200"/>
            <a:ext cx="1790700" cy="1524000"/>
            <a:chOff x="0" y="0"/>
            <a:chExt cx="1790700" cy="1524000"/>
          </a:xfrm>
        </p:grpSpPr>
        <p:sp>
          <p:nvSpPr>
            <p:cNvPr id="10283" name="Shape 211">
              <a:extLst>
                <a:ext uri="{FF2B5EF4-FFF2-40B4-BE49-F238E27FC236}">
                  <a16:creationId xmlns:a16="http://schemas.microsoft.com/office/drawing/2014/main" id="{A6539D68-AED5-7C4F-4F21-73733826B594}"/>
                </a:ext>
              </a:extLst>
            </p:cNvPr>
            <p:cNvSpPr>
              <a:spLocks/>
            </p:cNvSpPr>
            <p:nvPr/>
          </p:nvSpPr>
          <p:spPr bwMode="auto">
            <a:xfrm>
              <a:off x="380999" y="762000"/>
              <a:ext cx="838201" cy="762000"/>
            </a:xfrm>
            <a:custGeom>
              <a:avLst/>
              <a:gdLst>
                <a:gd name="T0" fmla="*/ 17851053 w 19679"/>
                <a:gd name="T1" fmla="*/ 14752884 h 19679"/>
                <a:gd name="T2" fmla="*/ 17851053 w 19679"/>
                <a:gd name="T3" fmla="*/ 14752884 h 19679"/>
                <a:gd name="T4" fmla="*/ 17851053 w 19679"/>
                <a:gd name="T5" fmla="*/ 14752884 h 19679"/>
                <a:gd name="T6" fmla="*/ 17851053 w 19679"/>
                <a:gd name="T7" fmla="*/ 14752884 h 19679"/>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7D0101"/>
            </a:solidFill>
            <a:ln w="9525" cap="flat">
              <a:solidFill>
                <a:srgbClr val="FF0000"/>
              </a:solidFill>
              <a:prstDash val="solid"/>
              <a:round/>
              <a:headEnd/>
              <a:tailEnd/>
            </a:ln>
          </p:spPr>
          <p:txBody>
            <a:bodyPr lIns="0" tIns="0" rIns="0" bIns="0" anchor="ct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charset="0"/>
                <a:ea typeface="Calibri"/>
                <a:cs typeface="Calibri"/>
              </a:endParaRPr>
            </a:p>
          </p:txBody>
        </p:sp>
        <p:sp>
          <p:nvSpPr>
            <p:cNvPr id="10284" name="Shape 212">
              <a:extLst>
                <a:ext uri="{FF2B5EF4-FFF2-40B4-BE49-F238E27FC236}">
                  <a16:creationId xmlns:a16="http://schemas.microsoft.com/office/drawing/2014/main" id="{71ECF608-7CEA-0FF3-3D45-CF45BEBC5092}"/>
                </a:ext>
              </a:extLst>
            </p:cNvPr>
            <p:cNvSpPr>
              <a:spLocks/>
            </p:cNvSpPr>
            <p:nvPr/>
          </p:nvSpPr>
          <p:spPr bwMode="auto">
            <a:xfrm>
              <a:off x="952499" y="152400"/>
              <a:ext cx="838201" cy="762000"/>
            </a:xfrm>
            <a:custGeom>
              <a:avLst/>
              <a:gdLst>
                <a:gd name="T0" fmla="*/ 17851053 w 19679"/>
                <a:gd name="T1" fmla="*/ 14752884 h 19679"/>
                <a:gd name="T2" fmla="*/ 17851053 w 19679"/>
                <a:gd name="T3" fmla="*/ 14752884 h 19679"/>
                <a:gd name="T4" fmla="*/ 17851053 w 19679"/>
                <a:gd name="T5" fmla="*/ 14752884 h 19679"/>
                <a:gd name="T6" fmla="*/ 17851053 w 19679"/>
                <a:gd name="T7" fmla="*/ 14752884 h 19679"/>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7D0101"/>
            </a:solidFill>
            <a:ln w="9525" cap="flat">
              <a:solidFill>
                <a:srgbClr val="FF0000"/>
              </a:solidFill>
              <a:prstDash val="solid"/>
              <a:round/>
              <a:headEnd/>
              <a:tailEnd/>
            </a:ln>
          </p:spPr>
          <p:txBody>
            <a:bodyPr lIns="0" tIns="0" rIns="0" bIns="0" anchor="ct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charset="0"/>
                <a:ea typeface="Calibri"/>
                <a:cs typeface="Calibri"/>
              </a:endParaRPr>
            </a:p>
          </p:txBody>
        </p:sp>
        <p:sp>
          <p:nvSpPr>
            <p:cNvPr id="10285" name="Shape 213">
              <a:extLst>
                <a:ext uri="{FF2B5EF4-FFF2-40B4-BE49-F238E27FC236}">
                  <a16:creationId xmlns:a16="http://schemas.microsoft.com/office/drawing/2014/main" id="{E897FFFC-8619-6582-1AC2-71D5F4F56C74}"/>
                </a:ext>
              </a:extLst>
            </p:cNvPr>
            <p:cNvSpPr>
              <a:spLocks/>
            </p:cNvSpPr>
            <p:nvPr/>
          </p:nvSpPr>
          <p:spPr bwMode="auto">
            <a:xfrm>
              <a:off x="-1" y="0"/>
              <a:ext cx="838201" cy="762000"/>
            </a:xfrm>
            <a:custGeom>
              <a:avLst/>
              <a:gdLst>
                <a:gd name="T0" fmla="*/ 17851053 w 19679"/>
                <a:gd name="T1" fmla="*/ 14752884 h 19679"/>
                <a:gd name="T2" fmla="*/ 17851053 w 19679"/>
                <a:gd name="T3" fmla="*/ 14752884 h 19679"/>
                <a:gd name="T4" fmla="*/ 17851053 w 19679"/>
                <a:gd name="T5" fmla="*/ 14752884 h 19679"/>
                <a:gd name="T6" fmla="*/ 17851053 w 19679"/>
                <a:gd name="T7" fmla="*/ 14752884 h 19679"/>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7D0101"/>
            </a:solidFill>
            <a:ln w="9525" cap="flat">
              <a:solidFill>
                <a:srgbClr val="FF0000"/>
              </a:solidFill>
              <a:prstDash val="solid"/>
              <a:round/>
              <a:headEnd/>
              <a:tailEnd/>
            </a:ln>
          </p:spPr>
          <p:txBody>
            <a:bodyPr lIns="0" tIns="0" rIns="0" bIns="0" anchor="ct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charset="0"/>
                <a:ea typeface="Calibri"/>
                <a:cs typeface="Calibri"/>
              </a:endParaRPr>
            </a:p>
          </p:txBody>
        </p:sp>
      </p:grpSp>
      <p:grpSp>
        <p:nvGrpSpPr>
          <p:cNvPr id="218" name="Group 218">
            <a:extLst>
              <a:ext uri="{FF2B5EF4-FFF2-40B4-BE49-F238E27FC236}">
                <a16:creationId xmlns:a16="http://schemas.microsoft.com/office/drawing/2014/main" id="{05A02084-C52A-DDBE-8166-92FD8A968F24}"/>
              </a:ext>
            </a:extLst>
          </p:cNvPr>
          <p:cNvGrpSpPr>
            <a:grpSpLocks/>
          </p:cNvGrpSpPr>
          <p:nvPr/>
        </p:nvGrpSpPr>
        <p:grpSpPr bwMode="auto">
          <a:xfrm>
            <a:off x="6610350" y="5181600"/>
            <a:ext cx="1790700" cy="1524000"/>
            <a:chOff x="0" y="0"/>
            <a:chExt cx="1790700" cy="1524000"/>
          </a:xfrm>
        </p:grpSpPr>
        <p:sp>
          <p:nvSpPr>
            <p:cNvPr id="10280" name="Shape 215">
              <a:extLst>
                <a:ext uri="{FF2B5EF4-FFF2-40B4-BE49-F238E27FC236}">
                  <a16:creationId xmlns:a16="http://schemas.microsoft.com/office/drawing/2014/main" id="{D4306A37-7DD7-E79E-89E6-04ABA0D97D83}"/>
                </a:ext>
              </a:extLst>
            </p:cNvPr>
            <p:cNvSpPr>
              <a:spLocks/>
            </p:cNvSpPr>
            <p:nvPr/>
          </p:nvSpPr>
          <p:spPr bwMode="auto">
            <a:xfrm>
              <a:off x="380999" y="762000"/>
              <a:ext cx="838201" cy="762000"/>
            </a:xfrm>
            <a:custGeom>
              <a:avLst/>
              <a:gdLst>
                <a:gd name="T0" fmla="*/ 17851053 w 19679"/>
                <a:gd name="T1" fmla="*/ 14752884 h 19679"/>
                <a:gd name="T2" fmla="*/ 17851053 w 19679"/>
                <a:gd name="T3" fmla="*/ 14752884 h 19679"/>
                <a:gd name="T4" fmla="*/ 17851053 w 19679"/>
                <a:gd name="T5" fmla="*/ 14752884 h 19679"/>
                <a:gd name="T6" fmla="*/ 17851053 w 19679"/>
                <a:gd name="T7" fmla="*/ 14752884 h 19679"/>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7D0101"/>
            </a:solidFill>
            <a:ln w="9525" cap="flat">
              <a:solidFill>
                <a:srgbClr val="FF0000"/>
              </a:solidFill>
              <a:prstDash val="solid"/>
              <a:round/>
              <a:headEnd/>
              <a:tailEnd/>
            </a:ln>
          </p:spPr>
          <p:txBody>
            <a:bodyPr lIns="0" tIns="0" rIns="0" bIns="0" anchor="ct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charset="0"/>
                <a:ea typeface="Calibri"/>
                <a:cs typeface="Calibri"/>
              </a:endParaRPr>
            </a:p>
          </p:txBody>
        </p:sp>
        <p:sp>
          <p:nvSpPr>
            <p:cNvPr id="10281" name="Shape 216">
              <a:extLst>
                <a:ext uri="{FF2B5EF4-FFF2-40B4-BE49-F238E27FC236}">
                  <a16:creationId xmlns:a16="http://schemas.microsoft.com/office/drawing/2014/main" id="{D16FFD50-F154-8BF5-C554-94AEFBC6BD10}"/>
                </a:ext>
              </a:extLst>
            </p:cNvPr>
            <p:cNvSpPr>
              <a:spLocks/>
            </p:cNvSpPr>
            <p:nvPr/>
          </p:nvSpPr>
          <p:spPr bwMode="auto">
            <a:xfrm>
              <a:off x="952499" y="152400"/>
              <a:ext cx="838201" cy="762000"/>
            </a:xfrm>
            <a:custGeom>
              <a:avLst/>
              <a:gdLst>
                <a:gd name="T0" fmla="*/ 17851053 w 19679"/>
                <a:gd name="T1" fmla="*/ 14752884 h 19679"/>
                <a:gd name="T2" fmla="*/ 17851053 w 19679"/>
                <a:gd name="T3" fmla="*/ 14752884 h 19679"/>
                <a:gd name="T4" fmla="*/ 17851053 w 19679"/>
                <a:gd name="T5" fmla="*/ 14752884 h 19679"/>
                <a:gd name="T6" fmla="*/ 17851053 w 19679"/>
                <a:gd name="T7" fmla="*/ 14752884 h 19679"/>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7D0101"/>
            </a:solidFill>
            <a:ln w="9525" cap="flat">
              <a:solidFill>
                <a:srgbClr val="FF0000"/>
              </a:solidFill>
              <a:prstDash val="solid"/>
              <a:round/>
              <a:headEnd/>
              <a:tailEnd/>
            </a:ln>
          </p:spPr>
          <p:txBody>
            <a:bodyPr lIns="0" tIns="0" rIns="0" bIns="0" anchor="ct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charset="0"/>
                <a:ea typeface="Calibri"/>
                <a:cs typeface="Calibri"/>
              </a:endParaRPr>
            </a:p>
          </p:txBody>
        </p:sp>
        <p:sp>
          <p:nvSpPr>
            <p:cNvPr id="10282" name="Shape 217">
              <a:extLst>
                <a:ext uri="{FF2B5EF4-FFF2-40B4-BE49-F238E27FC236}">
                  <a16:creationId xmlns:a16="http://schemas.microsoft.com/office/drawing/2014/main" id="{8A44F685-DAFC-2251-2A44-7B40D07A61DE}"/>
                </a:ext>
              </a:extLst>
            </p:cNvPr>
            <p:cNvSpPr>
              <a:spLocks/>
            </p:cNvSpPr>
            <p:nvPr/>
          </p:nvSpPr>
          <p:spPr bwMode="auto">
            <a:xfrm>
              <a:off x="-1" y="0"/>
              <a:ext cx="838201" cy="762000"/>
            </a:xfrm>
            <a:custGeom>
              <a:avLst/>
              <a:gdLst>
                <a:gd name="T0" fmla="*/ 17851053 w 19679"/>
                <a:gd name="T1" fmla="*/ 14752884 h 19679"/>
                <a:gd name="T2" fmla="*/ 17851053 w 19679"/>
                <a:gd name="T3" fmla="*/ 14752884 h 19679"/>
                <a:gd name="T4" fmla="*/ 17851053 w 19679"/>
                <a:gd name="T5" fmla="*/ 14752884 h 19679"/>
                <a:gd name="T6" fmla="*/ 17851053 w 19679"/>
                <a:gd name="T7" fmla="*/ 14752884 h 19679"/>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7D0101"/>
            </a:solidFill>
            <a:ln w="9525" cap="flat">
              <a:solidFill>
                <a:srgbClr val="FF0000"/>
              </a:solidFill>
              <a:prstDash val="solid"/>
              <a:round/>
              <a:headEnd/>
              <a:tailEnd/>
            </a:ln>
          </p:spPr>
          <p:txBody>
            <a:bodyPr lIns="0" tIns="0" rIns="0" bIns="0" anchor="ct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charset="0"/>
                <a:ea typeface="Calibri"/>
                <a:cs typeface="Calibri"/>
              </a:endParaRPr>
            </a:p>
          </p:txBody>
        </p:sp>
      </p:grpSp>
      <p:grpSp>
        <p:nvGrpSpPr>
          <p:cNvPr id="10249" name="Group 221">
            <a:extLst>
              <a:ext uri="{FF2B5EF4-FFF2-40B4-BE49-F238E27FC236}">
                <a16:creationId xmlns:a16="http://schemas.microsoft.com/office/drawing/2014/main" id="{7BE53305-E87D-CC9B-CC76-1511B41C7358}"/>
              </a:ext>
            </a:extLst>
          </p:cNvPr>
          <p:cNvGrpSpPr>
            <a:grpSpLocks/>
          </p:cNvGrpSpPr>
          <p:nvPr/>
        </p:nvGrpSpPr>
        <p:grpSpPr bwMode="auto">
          <a:xfrm>
            <a:off x="1981200" y="4876800"/>
            <a:ext cx="8229600" cy="0"/>
            <a:chOff x="0" y="0"/>
            <a:chExt cx="8229600" cy="0"/>
          </a:xfrm>
        </p:grpSpPr>
        <p:sp>
          <p:nvSpPr>
            <p:cNvPr id="219" name="Shape 219">
              <a:extLst>
                <a:ext uri="{FF2B5EF4-FFF2-40B4-BE49-F238E27FC236}">
                  <a16:creationId xmlns:a16="http://schemas.microsoft.com/office/drawing/2014/main" id="{CB351E43-4540-EEE0-1532-4835E85891D4}"/>
                </a:ext>
              </a:extLst>
            </p:cNvPr>
            <p:cNvSpPr/>
            <p:nvPr/>
          </p:nvSpPr>
          <p:spPr>
            <a:xfrm>
              <a:off x="0" y="0"/>
              <a:ext cx="3352800" cy="0"/>
            </a:xfrm>
            <a:prstGeom prst="line">
              <a:avLst/>
            </a:prstGeom>
            <a:noFill/>
            <a:ln w="254000" cap="flat">
              <a:solidFill>
                <a:srgbClr val="000000"/>
              </a:solidFill>
              <a:prstDash val="solid"/>
              <a:round/>
            </a:ln>
            <a:effectLst/>
          </p:spPr>
          <p:txBody>
            <a:bodyPr lIns="0" tIns="0" rIns="0" bIns="0"/>
            <a:lstStyle/>
            <a:p>
              <a:pPr marL="0" marR="0" lvl="0" indent="0" algn="l" defTabSz="457200" rtl="0" eaLnBrk="1" fontAlgn="base" latinLnBrk="0" hangingPunct="1">
                <a:lnSpc>
                  <a:spcPct val="100000"/>
                </a:lnSpc>
                <a:spcBef>
                  <a:spcPct val="0"/>
                </a:spcBef>
                <a:spcAft>
                  <a:spcPct val="0"/>
                </a:spcAft>
                <a:buClrTx/>
                <a:buSzTx/>
                <a:buFontTx/>
                <a:buNone/>
                <a:tabLst/>
                <a:defRPr sz="1200" b="0">
                  <a:latin typeface="Calibri"/>
                  <a:ea typeface="Calibri"/>
                  <a:cs typeface="Calibri"/>
                  <a:sym typeface="Helvetica"/>
                </a:defRPr>
              </a:pPr>
              <a:endParaRPr kumimoji="0" sz="1600" b="0" i="0" u="none" strike="noStrike" kern="1200" cap="none" spc="0" normalizeH="0" baseline="0" noProof="0">
                <a:ln>
                  <a:noFill/>
                </a:ln>
                <a:solidFill>
                  <a:prstClr val="black"/>
                </a:solidFill>
                <a:effectLst/>
                <a:uLnTx/>
                <a:uFillTx/>
                <a:latin typeface="Calibri"/>
                <a:ea typeface="Calibri"/>
                <a:cs typeface="Calibri"/>
                <a:sym typeface="Helvetica"/>
              </a:endParaRPr>
            </a:p>
          </p:txBody>
        </p:sp>
        <p:sp>
          <p:nvSpPr>
            <p:cNvPr id="220" name="Shape 220">
              <a:extLst>
                <a:ext uri="{FF2B5EF4-FFF2-40B4-BE49-F238E27FC236}">
                  <a16:creationId xmlns:a16="http://schemas.microsoft.com/office/drawing/2014/main" id="{D98C69A9-6853-0D59-B241-3C92C5798BCC}"/>
                </a:ext>
              </a:extLst>
            </p:cNvPr>
            <p:cNvSpPr/>
            <p:nvPr/>
          </p:nvSpPr>
          <p:spPr>
            <a:xfrm>
              <a:off x="4876800" y="0"/>
              <a:ext cx="3352800" cy="0"/>
            </a:xfrm>
            <a:prstGeom prst="line">
              <a:avLst/>
            </a:prstGeom>
            <a:noFill/>
            <a:ln w="254000" cap="flat">
              <a:solidFill>
                <a:srgbClr val="000000"/>
              </a:solidFill>
              <a:prstDash val="solid"/>
              <a:round/>
            </a:ln>
            <a:effectLst/>
          </p:spPr>
          <p:txBody>
            <a:bodyPr lIns="0" tIns="0" rIns="0" bIns="0"/>
            <a:lstStyle/>
            <a:p>
              <a:pPr marL="0" marR="0" lvl="0" indent="0" algn="l" defTabSz="457200" rtl="0" eaLnBrk="1" fontAlgn="base" latinLnBrk="0" hangingPunct="1">
                <a:lnSpc>
                  <a:spcPct val="100000"/>
                </a:lnSpc>
                <a:spcBef>
                  <a:spcPct val="0"/>
                </a:spcBef>
                <a:spcAft>
                  <a:spcPct val="0"/>
                </a:spcAft>
                <a:buClrTx/>
                <a:buSzTx/>
                <a:buFontTx/>
                <a:buNone/>
                <a:tabLst/>
                <a:defRPr sz="1200" b="0">
                  <a:latin typeface="Calibri"/>
                  <a:ea typeface="Calibri"/>
                  <a:cs typeface="Calibri"/>
                  <a:sym typeface="Helvetica"/>
                </a:defRPr>
              </a:pPr>
              <a:endParaRPr kumimoji="0" sz="1600" b="0" i="0" u="none" strike="noStrike" kern="1200" cap="none" spc="0" normalizeH="0" baseline="0" noProof="0">
                <a:ln>
                  <a:noFill/>
                </a:ln>
                <a:solidFill>
                  <a:prstClr val="black"/>
                </a:solidFill>
                <a:effectLst/>
                <a:uLnTx/>
                <a:uFillTx/>
                <a:latin typeface="Calibri"/>
                <a:ea typeface="Calibri"/>
                <a:cs typeface="Calibri"/>
                <a:sym typeface="Helvetica"/>
              </a:endParaRPr>
            </a:p>
          </p:txBody>
        </p:sp>
      </p:grpSp>
      <p:grpSp>
        <p:nvGrpSpPr>
          <p:cNvPr id="231" name="Group 231">
            <a:extLst>
              <a:ext uri="{FF2B5EF4-FFF2-40B4-BE49-F238E27FC236}">
                <a16:creationId xmlns:a16="http://schemas.microsoft.com/office/drawing/2014/main" id="{F46FC2FC-EC93-DD44-D5DB-60F416A5E364}"/>
              </a:ext>
            </a:extLst>
          </p:cNvPr>
          <p:cNvGrpSpPr>
            <a:grpSpLocks/>
          </p:cNvGrpSpPr>
          <p:nvPr/>
        </p:nvGrpSpPr>
        <p:grpSpPr bwMode="auto">
          <a:xfrm>
            <a:off x="5486400" y="4800600"/>
            <a:ext cx="1219200" cy="152400"/>
            <a:chOff x="0" y="0"/>
            <a:chExt cx="1219200" cy="152400"/>
          </a:xfrm>
        </p:grpSpPr>
        <p:sp>
          <p:nvSpPr>
            <p:cNvPr id="222" name="Shape 222">
              <a:extLst>
                <a:ext uri="{FF2B5EF4-FFF2-40B4-BE49-F238E27FC236}">
                  <a16:creationId xmlns:a16="http://schemas.microsoft.com/office/drawing/2014/main" id="{4CB16899-8A25-19B1-C3B5-0F9A8EF96C6C}"/>
                </a:ext>
              </a:extLst>
            </p:cNvPr>
            <p:cNvSpPr/>
            <p:nvPr/>
          </p:nvSpPr>
          <p:spPr>
            <a:xfrm flipV="1">
              <a:off x="0" y="0"/>
              <a:ext cx="0" cy="152400"/>
            </a:xfrm>
            <a:prstGeom prst="line">
              <a:avLst/>
            </a:prstGeom>
            <a:noFill/>
            <a:ln w="9525" cap="flat">
              <a:solidFill>
                <a:srgbClr val="000000"/>
              </a:solidFill>
              <a:prstDash val="solid"/>
              <a:round/>
              <a:tailEnd type="triangle" w="med" len="med"/>
            </a:ln>
            <a:effectLst/>
          </p:spPr>
          <p:txBody>
            <a:bodyPr lIns="0" tIns="0" rIns="0" bIns="0"/>
            <a:lstStyle/>
            <a:p>
              <a:pPr marL="0" marR="0" lvl="0" indent="0" algn="l" defTabSz="457200" rtl="0" eaLnBrk="1" fontAlgn="base" latinLnBrk="0" hangingPunct="1">
                <a:lnSpc>
                  <a:spcPct val="100000"/>
                </a:lnSpc>
                <a:spcBef>
                  <a:spcPct val="0"/>
                </a:spcBef>
                <a:spcAft>
                  <a:spcPct val="0"/>
                </a:spcAft>
                <a:buClrTx/>
                <a:buSzTx/>
                <a:buFontTx/>
                <a:buNone/>
                <a:tabLst/>
                <a:defRPr sz="1200" b="0">
                  <a:latin typeface="Calibri"/>
                  <a:ea typeface="Calibri"/>
                  <a:cs typeface="Calibri"/>
                  <a:sym typeface="Helvetica"/>
                </a:defRPr>
              </a:pPr>
              <a:endParaRPr kumimoji="0" sz="1600" b="0" i="0" u="none" strike="noStrike" kern="1200" cap="none" spc="0" normalizeH="0" baseline="0" noProof="0">
                <a:ln>
                  <a:noFill/>
                </a:ln>
                <a:solidFill>
                  <a:prstClr val="black"/>
                </a:solidFill>
                <a:effectLst/>
                <a:uLnTx/>
                <a:uFillTx/>
                <a:latin typeface="Calibri"/>
                <a:ea typeface="Calibri"/>
                <a:cs typeface="Calibri"/>
                <a:sym typeface="Helvetica"/>
              </a:endParaRPr>
            </a:p>
          </p:txBody>
        </p:sp>
        <p:sp>
          <p:nvSpPr>
            <p:cNvPr id="223" name="Shape 223">
              <a:extLst>
                <a:ext uri="{FF2B5EF4-FFF2-40B4-BE49-F238E27FC236}">
                  <a16:creationId xmlns:a16="http://schemas.microsoft.com/office/drawing/2014/main" id="{E580E0D8-B2A4-393A-145B-FABF562D83CC}"/>
                </a:ext>
              </a:extLst>
            </p:cNvPr>
            <p:cNvSpPr/>
            <p:nvPr/>
          </p:nvSpPr>
          <p:spPr>
            <a:xfrm flipV="1">
              <a:off x="152400" y="0"/>
              <a:ext cx="0" cy="152400"/>
            </a:xfrm>
            <a:prstGeom prst="line">
              <a:avLst/>
            </a:prstGeom>
            <a:noFill/>
            <a:ln w="9525" cap="flat">
              <a:solidFill>
                <a:srgbClr val="000000"/>
              </a:solidFill>
              <a:prstDash val="solid"/>
              <a:round/>
              <a:tailEnd type="triangle" w="med" len="med"/>
            </a:ln>
            <a:effectLst/>
          </p:spPr>
          <p:txBody>
            <a:bodyPr lIns="0" tIns="0" rIns="0" bIns="0"/>
            <a:lstStyle/>
            <a:p>
              <a:pPr marL="0" marR="0" lvl="0" indent="0" algn="l" defTabSz="457200" rtl="0" eaLnBrk="1" fontAlgn="base" latinLnBrk="0" hangingPunct="1">
                <a:lnSpc>
                  <a:spcPct val="100000"/>
                </a:lnSpc>
                <a:spcBef>
                  <a:spcPct val="0"/>
                </a:spcBef>
                <a:spcAft>
                  <a:spcPct val="0"/>
                </a:spcAft>
                <a:buClrTx/>
                <a:buSzTx/>
                <a:buFontTx/>
                <a:buNone/>
                <a:tabLst/>
                <a:defRPr sz="1200" b="0">
                  <a:latin typeface="Calibri"/>
                  <a:ea typeface="Calibri"/>
                  <a:cs typeface="Calibri"/>
                  <a:sym typeface="Helvetica"/>
                </a:defRPr>
              </a:pPr>
              <a:endParaRPr kumimoji="0" sz="1600" b="0" i="0" u="none" strike="noStrike" kern="1200" cap="none" spc="0" normalizeH="0" baseline="0" noProof="0">
                <a:ln>
                  <a:noFill/>
                </a:ln>
                <a:solidFill>
                  <a:prstClr val="black"/>
                </a:solidFill>
                <a:effectLst/>
                <a:uLnTx/>
                <a:uFillTx/>
                <a:latin typeface="Calibri"/>
                <a:ea typeface="Calibri"/>
                <a:cs typeface="Calibri"/>
                <a:sym typeface="Helvetica"/>
              </a:endParaRPr>
            </a:p>
          </p:txBody>
        </p:sp>
        <p:sp>
          <p:nvSpPr>
            <p:cNvPr id="224" name="Shape 224">
              <a:extLst>
                <a:ext uri="{FF2B5EF4-FFF2-40B4-BE49-F238E27FC236}">
                  <a16:creationId xmlns:a16="http://schemas.microsoft.com/office/drawing/2014/main" id="{B5696209-4699-A934-5AF8-317830B78C9C}"/>
                </a:ext>
              </a:extLst>
            </p:cNvPr>
            <p:cNvSpPr/>
            <p:nvPr/>
          </p:nvSpPr>
          <p:spPr>
            <a:xfrm flipV="1">
              <a:off x="304800" y="0"/>
              <a:ext cx="0" cy="152400"/>
            </a:xfrm>
            <a:prstGeom prst="line">
              <a:avLst/>
            </a:prstGeom>
            <a:noFill/>
            <a:ln w="9525" cap="flat">
              <a:solidFill>
                <a:srgbClr val="000000"/>
              </a:solidFill>
              <a:prstDash val="solid"/>
              <a:round/>
              <a:tailEnd type="triangle" w="med" len="med"/>
            </a:ln>
            <a:effectLst/>
          </p:spPr>
          <p:txBody>
            <a:bodyPr lIns="0" tIns="0" rIns="0" bIns="0"/>
            <a:lstStyle/>
            <a:p>
              <a:pPr marL="0" marR="0" lvl="0" indent="0" algn="l" defTabSz="457200" rtl="0" eaLnBrk="1" fontAlgn="base" latinLnBrk="0" hangingPunct="1">
                <a:lnSpc>
                  <a:spcPct val="100000"/>
                </a:lnSpc>
                <a:spcBef>
                  <a:spcPct val="0"/>
                </a:spcBef>
                <a:spcAft>
                  <a:spcPct val="0"/>
                </a:spcAft>
                <a:buClrTx/>
                <a:buSzTx/>
                <a:buFontTx/>
                <a:buNone/>
                <a:tabLst/>
                <a:defRPr sz="1200" b="0">
                  <a:latin typeface="Calibri"/>
                  <a:ea typeface="Calibri"/>
                  <a:cs typeface="Calibri"/>
                  <a:sym typeface="Helvetica"/>
                </a:defRPr>
              </a:pPr>
              <a:endParaRPr kumimoji="0" sz="1600" b="0" i="0" u="none" strike="noStrike" kern="1200" cap="none" spc="0" normalizeH="0" baseline="0" noProof="0">
                <a:ln>
                  <a:noFill/>
                </a:ln>
                <a:solidFill>
                  <a:prstClr val="black"/>
                </a:solidFill>
                <a:effectLst/>
                <a:uLnTx/>
                <a:uFillTx/>
                <a:latin typeface="Calibri"/>
                <a:ea typeface="Calibri"/>
                <a:cs typeface="Calibri"/>
                <a:sym typeface="Helvetica"/>
              </a:endParaRPr>
            </a:p>
          </p:txBody>
        </p:sp>
        <p:sp>
          <p:nvSpPr>
            <p:cNvPr id="225" name="Shape 225">
              <a:extLst>
                <a:ext uri="{FF2B5EF4-FFF2-40B4-BE49-F238E27FC236}">
                  <a16:creationId xmlns:a16="http://schemas.microsoft.com/office/drawing/2014/main" id="{0B83EAEC-760D-4462-D599-439B642006F9}"/>
                </a:ext>
              </a:extLst>
            </p:cNvPr>
            <p:cNvSpPr/>
            <p:nvPr/>
          </p:nvSpPr>
          <p:spPr>
            <a:xfrm flipV="1">
              <a:off x="457200" y="0"/>
              <a:ext cx="0" cy="152400"/>
            </a:xfrm>
            <a:prstGeom prst="line">
              <a:avLst/>
            </a:prstGeom>
            <a:noFill/>
            <a:ln w="9525" cap="flat">
              <a:solidFill>
                <a:srgbClr val="000000"/>
              </a:solidFill>
              <a:prstDash val="solid"/>
              <a:round/>
              <a:tailEnd type="triangle" w="med" len="med"/>
            </a:ln>
            <a:effectLst/>
          </p:spPr>
          <p:txBody>
            <a:bodyPr lIns="0" tIns="0" rIns="0" bIns="0"/>
            <a:lstStyle/>
            <a:p>
              <a:pPr marL="0" marR="0" lvl="0" indent="0" algn="l" defTabSz="457200" rtl="0" eaLnBrk="1" fontAlgn="base" latinLnBrk="0" hangingPunct="1">
                <a:lnSpc>
                  <a:spcPct val="100000"/>
                </a:lnSpc>
                <a:spcBef>
                  <a:spcPct val="0"/>
                </a:spcBef>
                <a:spcAft>
                  <a:spcPct val="0"/>
                </a:spcAft>
                <a:buClrTx/>
                <a:buSzTx/>
                <a:buFontTx/>
                <a:buNone/>
                <a:tabLst/>
                <a:defRPr sz="1200" b="0">
                  <a:latin typeface="Calibri"/>
                  <a:ea typeface="Calibri"/>
                  <a:cs typeface="Calibri"/>
                  <a:sym typeface="Helvetica"/>
                </a:defRPr>
              </a:pPr>
              <a:endParaRPr kumimoji="0" sz="1600" b="0" i="0" u="none" strike="noStrike" kern="1200" cap="none" spc="0" normalizeH="0" baseline="0" noProof="0">
                <a:ln>
                  <a:noFill/>
                </a:ln>
                <a:solidFill>
                  <a:prstClr val="black"/>
                </a:solidFill>
                <a:effectLst/>
                <a:uLnTx/>
                <a:uFillTx/>
                <a:latin typeface="Calibri"/>
                <a:ea typeface="Calibri"/>
                <a:cs typeface="Calibri"/>
                <a:sym typeface="Helvetica"/>
              </a:endParaRPr>
            </a:p>
          </p:txBody>
        </p:sp>
        <p:sp>
          <p:nvSpPr>
            <p:cNvPr id="226" name="Shape 226">
              <a:extLst>
                <a:ext uri="{FF2B5EF4-FFF2-40B4-BE49-F238E27FC236}">
                  <a16:creationId xmlns:a16="http://schemas.microsoft.com/office/drawing/2014/main" id="{D1A0071B-F543-227F-9864-B7BF18509CD2}"/>
                </a:ext>
              </a:extLst>
            </p:cNvPr>
            <p:cNvSpPr/>
            <p:nvPr/>
          </p:nvSpPr>
          <p:spPr>
            <a:xfrm flipV="1">
              <a:off x="609600" y="0"/>
              <a:ext cx="0" cy="152400"/>
            </a:xfrm>
            <a:prstGeom prst="line">
              <a:avLst/>
            </a:prstGeom>
            <a:noFill/>
            <a:ln w="9525" cap="flat">
              <a:solidFill>
                <a:srgbClr val="000000"/>
              </a:solidFill>
              <a:prstDash val="solid"/>
              <a:round/>
              <a:tailEnd type="triangle" w="med" len="med"/>
            </a:ln>
            <a:effectLst/>
          </p:spPr>
          <p:txBody>
            <a:bodyPr lIns="0" tIns="0" rIns="0" bIns="0"/>
            <a:lstStyle/>
            <a:p>
              <a:pPr marL="0" marR="0" lvl="0" indent="0" algn="l" defTabSz="457200" rtl="0" eaLnBrk="1" fontAlgn="base" latinLnBrk="0" hangingPunct="1">
                <a:lnSpc>
                  <a:spcPct val="100000"/>
                </a:lnSpc>
                <a:spcBef>
                  <a:spcPct val="0"/>
                </a:spcBef>
                <a:spcAft>
                  <a:spcPct val="0"/>
                </a:spcAft>
                <a:buClrTx/>
                <a:buSzTx/>
                <a:buFontTx/>
                <a:buNone/>
                <a:tabLst/>
                <a:defRPr sz="1200" b="0">
                  <a:latin typeface="Calibri"/>
                  <a:ea typeface="Calibri"/>
                  <a:cs typeface="Calibri"/>
                  <a:sym typeface="Helvetica"/>
                </a:defRPr>
              </a:pPr>
              <a:endParaRPr kumimoji="0" sz="1600" b="0" i="0" u="none" strike="noStrike" kern="1200" cap="none" spc="0" normalizeH="0" baseline="0" noProof="0">
                <a:ln>
                  <a:noFill/>
                </a:ln>
                <a:solidFill>
                  <a:prstClr val="black"/>
                </a:solidFill>
                <a:effectLst/>
                <a:uLnTx/>
                <a:uFillTx/>
                <a:latin typeface="Calibri"/>
                <a:ea typeface="Calibri"/>
                <a:cs typeface="Calibri"/>
                <a:sym typeface="Helvetica"/>
              </a:endParaRPr>
            </a:p>
          </p:txBody>
        </p:sp>
        <p:sp>
          <p:nvSpPr>
            <p:cNvPr id="227" name="Shape 227">
              <a:extLst>
                <a:ext uri="{FF2B5EF4-FFF2-40B4-BE49-F238E27FC236}">
                  <a16:creationId xmlns:a16="http://schemas.microsoft.com/office/drawing/2014/main" id="{BABD98DC-40C9-ADC3-9E3B-40D10E947DB2}"/>
                </a:ext>
              </a:extLst>
            </p:cNvPr>
            <p:cNvSpPr/>
            <p:nvPr/>
          </p:nvSpPr>
          <p:spPr>
            <a:xfrm flipV="1">
              <a:off x="762000" y="0"/>
              <a:ext cx="0" cy="152400"/>
            </a:xfrm>
            <a:prstGeom prst="line">
              <a:avLst/>
            </a:prstGeom>
            <a:noFill/>
            <a:ln w="9525" cap="flat">
              <a:solidFill>
                <a:srgbClr val="000000"/>
              </a:solidFill>
              <a:prstDash val="solid"/>
              <a:round/>
              <a:tailEnd type="triangle" w="med" len="med"/>
            </a:ln>
            <a:effectLst/>
          </p:spPr>
          <p:txBody>
            <a:bodyPr lIns="0" tIns="0" rIns="0" bIns="0"/>
            <a:lstStyle/>
            <a:p>
              <a:pPr marL="0" marR="0" lvl="0" indent="0" algn="l" defTabSz="457200" rtl="0" eaLnBrk="1" fontAlgn="base" latinLnBrk="0" hangingPunct="1">
                <a:lnSpc>
                  <a:spcPct val="100000"/>
                </a:lnSpc>
                <a:spcBef>
                  <a:spcPct val="0"/>
                </a:spcBef>
                <a:spcAft>
                  <a:spcPct val="0"/>
                </a:spcAft>
                <a:buClrTx/>
                <a:buSzTx/>
                <a:buFontTx/>
                <a:buNone/>
                <a:tabLst/>
                <a:defRPr sz="1200" b="0">
                  <a:latin typeface="Calibri"/>
                  <a:ea typeface="Calibri"/>
                  <a:cs typeface="Calibri"/>
                  <a:sym typeface="Helvetica"/>
                </a:defRPr>
              </a:pPr>
              <a:endParaRPr kumimoji="0" sz="1600" b="0" i="0" u="none" strike="noStrike" kern="1200" cap="none" spc="0" normalizeH="0" baseline="0" noProof="0">
                <a:ln>
                  <a:noFill/>
                </a:ln>
                <a:solidFill>
                  <a:prstClr val="black"/>
                </a:solidFill>
                <a:effectLst/>
                <a:uLnTx/>
                <a:uFillTx/>
                <a:latin typeface="Calibri"/>
                <a:ea typeface="Calibri"/>
                <a:cs typeface="Calibri"/>
                <a:sym typeface="Helvetica"/>
              </a:endParaRPr>
            </a:p>
          </p:txBody>
        </p:sp>
        <p:sp>
          <p:nvSpPr>
            <p:cNvPr id="228" name="Shape 228">
              <a:extLst>
                <a:ext uri="{FF2B5EF4-FFF2-40B4-BE49-F238E27FC236}">
                  <a16:creationId xmlns:a16="http://schemas.microsoft.com/office/drawing/2014/main" id="{7C58FB61-BCC2-732F-20CF-439EBEDBAF5C}"/>
                </a:ext>
              </a:extLst>
            </p:cNvPr>
            <p:cNvSpPr/>
            <p:nvPr/>
          </p:nvSpPr>
          <p:spPr>
            <a:xfrm flipV="1">
              <a:off x="914400" y="0"/>
              <a:ext cx="0" cy="152400"/>
            </a:xfrm>
            <a:prstGeom prst="line">
              <a:avLst/>
            </a:prstGeom>
            <a:noFill/>
            <a:ln w="9525" cap="flat">
              <a:solidFill>
                <a:srgbClr val="000000"/>
              </a:solidFill>
              <a:prstDash val="solid"/>
              <a:round/>
              <a:tailEnd type="triangle" w="med" len="med"/>
            </a:ln>
            <a:effectLst/>
          </p:spPr>
          <p:txBody>
            <a:bodyPr lIns="0" tIns="0" rIns="0" bIns="0"/>
            <a:lstStyle/>
            <a:p>
              <a:pPr marL="0" marR="0" lvl="0" indent="0" algn="l" defTabSz="457200" rtl="0" eaLnBrk="1" fontAlgn="base" latinLnBrk="0" hangingPunct="1">
                <a:lnSpc>
                  <a:spcPct val="100000"/>
                </a:lnSpc>
                <a:spcBef>
                  <a:spcPct val="0"/>
                </a:spcBef>
                <a:spcAft>
                  <a:spcPct val="0"/>
                </a:spcAft>
                <a:buClrTx/>
                <a:buSzTx/>
                <a:buFontTx/>
                <a:buNone/>
                <a:tabLst/>
                <a:defRPr sz="1200" b="0">
                  <a:latin typeface="Calibri"/>
                  <a:ea typeface="Calibri"/>
                  <a:cs typeface="Calibri"/>
                  <a:sym typeface="Helvetica"/>
                </a:defRPr>
              </a:pPr>
              <a:endParaRPr kumimoji="0" sz="1600" b="0" i="0" u="none" strike="noStrike" kern="1200" cap="none" spc="0" normalizeH="0" baseline="0" noProof="0">
                <a:ln>
                  <a:noFill/>
                </a:ln>
                <a:solidFill>
                  <a:prstClr val="black"/>
                </a:solidFill>
                <a:effectLst/>
                <a:uLnTx/>
                <a:uFillTx/>
                <a:latin typeface="Calibri"/>
                <a:ea typeface="Calibri"/>
                <a:cs typeface="Calibri"/>
                <a:sym typeface="Helvetica"/>
              </a:endParaRPr>
            </a:p>
          </p:txBody>
        </p:sp>
        <p:sp>
          <p:nvSpPr>
            <p:cNvPr id="229" name="Shape 229">
              <a:extLst>
                <a:ext uri="{FF2B5EF4-FFF2-40B4-BE49-F238E27FC236}">
                  <a16:creationId xmlns:a16="http://schemas.microsoft.com/office/drawing/2014/main" id="{FCBCB890-B51B-7B5A-1E7C-B1C03F4AA922}"/>
                </a:ext>
              </a:extLst>
            </p:cNvPr>
            <p:cNvSpPr/>
            <p:nvPr/>
          </p:nvSpPr>
          <p:spPr>
            <a:xfrm flipV="1">
              <a:off x="1066800" y="0"/>
              <a:ext cx="0" cy="152400"/>
            </a:xfrm>
            <a:prstGeom prst="line">
              <a:avLst/>
            </a:prstGeom>
            <a:noFill/>
            <a:ln w="9525" cap="flat">
              <a:solidFill>
                <a:srgbClr val="000000"/>
              </a:solidFill>
              <a:prstDash val="solid"/>
              <a:round/>
              <a:tailEnd type="triangle" w="med" len="med"/>
            </a:ln>
            <a:effectLst/>
          </p:spPr>
          <p:txBody>
            <a:bodyPr lIns="0" tIns="0" rIns="0" bIns="0"/>
            <a:lstStyle/>
            <a:p>
              <a:pPr marL="0" marR="0" lvl="0" indent="0" algn="l" defTabSz="457200" rtl="0" eaLnBrk="1" fontAlgn="base" latinLnBrk="0" hangingPunct="1">
                <a:lnSpc>
                  <a:spcPct val="100000"/>
                </a:lnSpc>
                <a:spcBef>
                  <a:spcPct val="0"/>
                </a:spcBef>
                <a:spcAft>
                  <a:spcPct val="0"/>
                </a:spcAft>
                <a:buClrTx/>
                <a:buSzTx/>
                <a:buFontTx/>
                <a:buNone/>
                <a:tabLst/>
                <a:defRPr sz="1200" b="0">
                  <a:latin typeface="Calibri"/>
                  <a:ea typeface="Calibri"/>
                  <a:cs typeface="Calibri"/>
                  <a:sym typeface="Helvetica"/>
                </a:defRPr>
              </a:pPr>
              <a:endParaRPr kumimoji="0" sz="1600" b="0" i="0" u="none" strike="noStrike" kern="1200" cap="none" spc="0" normalizeH="0" baseline="0" noProof="0">
                <a:ln>
                  <a:noFill/>
                </a:ln>
                <a:solidFill>
                  <a:prstClr val="black"/>
                </a:solidFill>
                <a:effectLst/>
                <a:uLnTx/>
                <a:uFillTx/>
                <a:latin typeface="Calibri"/>
                <a:ea typeface="Calibri"/>
                <a:cs typeface="Calibri"/>
                <a:sym typeface="Helvetica"/>
              </a:endParaRPr>
            </a:p>
          </p:txBody>
        </p:sp>
        <p:sp>
          <p:nvSpPr>
            <p:cNvPr id="230" name="Shape 230">
              <a:extLst>
                <a:ext uri="{FF2B5EF4-FFF2-40B4-BE49-F238E27FC236}">
                  <a16:creationId xmlns:a16="http://schemas.microsoft.com/office/drawing/2014/main" id="{75DAA183-2038-95D9-B3DD-59326D363DEC}"/>
                </a:ext>
              </a:extLst>
            </p:cNvPr>
            <p:cNvSpPr/>
            <p:nvPr/>
          </p:nvSpPr>
          <p:spPr>
            <a:xfrm flipV="1">
              <a:off x="1219200" y="0"/>
              <a:ext cx="0" cy="152400"/>
            </a:xfrm>
            <a:prstGeom prst="line">
              <a:avLst/>
            </a:prstGeom>
            <a:noFill/>
            <a:ln w="9525" cap="flat">
              <a:solidFill>
                <a:srgbClr val="000000"/>
              </a:solidFill>
              <a:prstDash val="solid"/>
              <a:round/>
              <a:tailEnd type="triangle" w="med" len="med"/>
            </a:ln>
            <a:effectLst/>
          </p:spPr>
          <p:txBody>
            <a:bodyPr lIns="0" tIns="0" rIns="0" bIns="0"/>
            <a:lstStyle/>
            <a:p>
              <a:pPr marL="0" marR="0" lvl="0" indent="0" algn="l" defTabSz="457200" rtl="0" eaLnBrk="1" fontAlgn="base" latinLnBrk="0" hangingPunct="1">
                <a:lnSpc>
                  <a:spcPct val="100000"/>
                </a:lnSpc>
                <a:spcBef>
                  <a:spcPct val="0"/>
                </a:spcBef>
                <a:spcAft>
                  <a:spcPct val="0"/>
                </a:spcAft>
                <a:buClrTx/>
                <a:buSzTx/>
                <a:buFontTx/>
                <a:buNone/>
                <a:tabLst/>
                <a:defRPr sz="1200" b="0">
                  <a:latin typeface="Calibri"/>
                  <a:ea typeface="Calibri"/>
                  <a:cs typeface="Calibri"/>
                  <a:sym typeface="Helvetica"/>
                </a:defRPr>
              </a:pPr>
              <a:endParaRPr kumimoji="0" sz="1600" b="0" i="0" u="none" strike="noStrike" kern="1200" cap="none" spc="0" normalizeH="0" baseline="0" noProof="0">
                <a:ln>
                  <a:noFill/>
                </a:ln>
                <a:solidFill>
                  <a:prstClr val="black"/>
                </a:solidFill>
                <a:effectLst/>
                <a:uLnTx/>
                <a:uFillTx/>
                <a:latin typeface="Calibri"/>
                <a:ea typeface="Calibri"/>
                <a:cs typeface="Calibri"/>
                <a:sym typeface="Helvetica"/>
              </a:endParaRPr>
            </a:p>
          </p:txBody>
        </p:sp>
      </p:grpSp>
      <p:grpSp>
        <p:nvGrpSpPr>
          <p:cNvPr id="243" name="Group 243">
            <a:extLst>
              <a:ext uri="{FF2B5EF4-FFF2-40B4-BE49-F238E27FC236}">
                <a16:creationId xmlns:a16="http://schemas.microsoft.com/office/drawing/2014/main" id="{CE5416B4-FB84-10D7-AF3B-8E2B53DA7649}"/>
              </a:ext>
            </a:extLst>
          </p:cNvPr>
          <p:cNvGrpSpPr>
            <a:grpSpLocks/>
          </p:cNvGrpSpPr>
          <p:nvPr/>
        </p:nvGrpSpPr>
        <p:grpSpPr bwMode="auto">
          <a:xfrm>
            <a:off x="5257800" y="4800600"/>
            <a:ext cx="1676400" cy="152400"/>
            <a:chOff x="0" y="0"/>
            <a:chExt cx="1676400" cy="152400"/>
          </a:xfrm>
        </p:grpSpPr>
        <p:sp>
          <p:nvSpPr>
            <p:cNvPr id="10258" name="Shape 232">
              <a:extLst>
                <a:ext uri="{FF2B5EF4-FFF2-40B4-BE49-F238E27FC236}">
                  <a16:creationId xmlns:a16="http://schemas.microsoft.com/office/drawing/2014/main" id="{A3B3ACFF-E750-C3F4-24E3-5C876C69174C}"/>
                </a:ext>
              </a:extLst>
            </p:cNvPr>
            <p:cNvSpPr>
              <a:spLocks/>
            </p:cNvSpPr>
            <p:nvPr/>
          </p:nvSpPr>
          <p:spPr bwMode="auto">
            <a:xfrm>
              <a:off x="-1" y="-1"/>
              <a:ext cx="152402" cy="152402"/>
            </a:xfrm>
            <a:custGeom>
              <a:avLst/>
              <a:gdLst>
                <a:gd name="T0" fmla="*/ 590131 w 19679"/>
                <a:gd name="T1" fmla="*/ 590131 h 19679"/>
                <a:gd name="T2" fmla="*/ 590131 w 19679"/>
                <a:gd name="T3" fmla="*/ 590131 h 19679"/>
                <a:gd name="T4" fmla="*/ 590131 w 19679"/>
                <a:gd name="T5" fmla="*/ 590131 h 19679"/>
                <a:gd name="T6" fmla="*/ 590131 w 19679"/>
                <a:gd name="T7" fmla="*/ 590131 h 19679"/>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CC99"/>
            </a:solidFill>
            <a:ln w="9525" cap="flat">
              <a:solidFill>
                <a:srgbClr val="FFCC00"/>
              </a:solidFill>
              <a:prstDash val="solid"/>
              <a:round/>
              <a:headEnd/>
              <a:tailEnd/>
            </a:ln>
          </p:spPr>
          <p:txBody>
            <a:bodyPr lIns="0" tIns="0" rIns="0" bIns="0" anchor="ct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charset="0"/>
                <a:ea typeface="Calibri"/>
                <a:cs typeface="Calibri"/>
              </a:endParaRPr>
            </a:p>
          </p:txBody>
        </p:sp>
        <p:sp>
          <p:nvSpPr>
            <p:cNvPr id="10259" name="Shape 233">
              <a:extLst>
                <a:ext uri="{FF2B5EF4-FFF2-40B4-BE49-F238E27FC236}">
                  <a16:creationId xmlns:a16="http://schemas.microsoft.com/office/drawing/2014/main" id="{CB72940E-8E97-1C2B-B03F-62BCCDB7BA23}"/>
                </a:ext>
              </a:extLst>
            </p:cNvPr>
            <p:cNvSpPr>
              <a:spLocks/>
            </p:cNvSpPr>
            <p:nvPr/>
          </p:nvSpPr>
          <p:spPr bwMode="auto">
            <a:xfrm>
              <a:off x="152399" y="-1"/>
              <a:ext cx="152402" cy="152402"/>
            </a:xfrm>
            <a:custGeom>
              <a:avLst/>
              <a:gdLst>
                <a:gd name="T0" fmla="*/ 590131 w 19679"/>
                <a:gd name="T1" fmla="*/ 590131 h 19679"/>
                <a:gd name="T2" fmla="*/ 590131 w 19679"/>
                <a:gd name="T3" fmla="*/ 590131 h 19679"/>
                <a:gd name="T4" fmla="*/ 590131 w 19679"/>
                <a:gd name="T5" fmla="*/ 590131 h 19679"/>
                <a:gd name="T6" fmla="*/ 590131 w 19679"/>
                <a:gd name="T7" fmla="*/ 590131 h 19679"/>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CC99"/>
            </a:solidFill>
            <a:ln w="9525" cap="flat">
              <a:solidFill>
                <a:srgbClr val="FFCC00"/>
              </a:solidFill>
              <a:prstDash val="solid"/>
              <a:round/>
              <a:headEnd/>
              <a:tailEnd/>
            </a:ln>
          </p:spPr>
          <p:txBody>
            <a:bodyPr lIns="0" tIns="0" rIns="0" bIns="0" anchor="ct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charset="0"/>
                <a:ea typeface="Calibri"/>
                <a:cs typeface="Calibri"/>
              </a:endParaRPr>
            </a:p>
          </p:txBody>
        </p:sp>
        <p:sp>
          <p:nvSpPr>
            <p:cNvPr id="10260" name="Shape 234">
              <a:extLst>
                <a:ext uri="{FF2B5EF4-FFF2-40B4-BE49-F238E27FC236}">
                  <a16:creationId xmlns:a16="http://schemas.microsoft.com/office/drawing/2014/main" id="{EF9FF820-F74B-D832-CC1A-69CD7B4DBEBF}"/>
                </a:ext>
              </a:extLst>
            </p:cNvPr>
            <p:cNvSpPr>
              <a:spLocks/>
            </p:cNvSpPr>
            <p:nvPr/>
          </p:nvSpPr>
          <p:spPr bwMode="auto">
            <a:xfrm>
              <a:off x="304799" y="-1"/>
              <a:ext cx="152402" cy="152402"/>
            </a:xfrm>
            <a:custGeom>
              <a:avLst/>
              <a:gdLst>
                <a:gd name="T0" fmla="*/ 590131 w 19679"/>
                <a:gd name="T1" fmla="*/ 590131 h 19679"/>
                <a:gd name="T2" fmla="*/ 590131 w 19679"/>
                <a:gd name="T3" fmla="*/ 590131 h 19679"/>
                <a:gd name="T4" fmla="*/ 590131 w 19679"/>
                <a:gd name="T5" fmla="*/ 590131 h 19679"/>
                <a:gd name="T6" fmla="*/ 590131 w 19679"/>
                <a:gd name="T7" fmla="*/ 590131 h 19679"/>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CC99"/>
            </a:solidFill>
            <a:ln w="9525" cap="flat">
              <a:solidFill>
                <a:srgbClr val="FFCC00"/>
              </a:solidFill>
              <a:prstDash val="solid"/>
              <a:round/>
              <a:headEnd/>
              <a:tailEnd/>
            </a:ln>
          </p:spPr>
          <p:txBody>
            <a:bodyPr lIns="0" tIns="0" rIns="0" bIns="0" anchor="ct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charset="0"/>
                <a:ea typeface="Calibri"/>
                <a:cs typeface="Calibri"/>
              </a:endParaRPr>
            </a:p>
          </p:txBody>
        </p:sp>
        <p:sp>
          <p:nvSpPr>
            <p:cNvPr id="10261" name="Shape 235">
              <a:extLst>
                <a:ext uri="{FF2B5EF4-FFF2-40B4-BE49-F238E27FC236}">
                  <a16:creationId xmlns:a16="http://schemas.microsoft.com/office/drawing/2014/main" id="{D7D6894B-3D80-6822-FBEB-83CDCAD9D276}"/>
                </a:ext>
              </a:extLst>
            </p:cNvPr>
            <p:cNvSpPr>
              <a:spLocks/>
            </p:cNvSpPr>
            <p:nvPr/>
          </p:nvSpPr>
          <p:spPr bwMode="auto">
            <a:xfrm>
              <a:off x="457199" y="-1"/>
              <a:ext cx="152402" cy="152402"/>
            </a:xfrm>
            <a:custGeom>
              <a:avLst/>
              <a:gdLst>
                <a:gd name="T0" fmla="*/ 590131 w 19679"/>
                <a:gd name="T1" fmla="*/ 590131 h 19679"/>
                <a:gd name="T2" fmla="*/ 590131 w 19679"/>
                <a:gd name="T3" fmla="*/ 590131 h 19679"/>
                <a:gd name="T4" fmla="*/ 590131 w 19679"/>
                <a:gd name="T5" fmla="*/ 590131 h 19679"/>
                <a:gd name="T6" fmla="*/ 590131 w 19679"/>
                <a:gd name="T7" fmla="*/ 590131 h 19679"/>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CC99"/>
            </a:solidFill>
            <a:ln w="9525" cap="flat">
              <a:solidFill>
                <a:srgbClr val="FFCC00"/>
              </a:solidFill>
              <a:prstDash val="solid"/>
              <a:round/>
              <a:headEnd/>
              <a:tailEnd/>
            </a:ln>
          </p:spPr>
          <p:txBody>
            <a:bodyPr lIns="0" tIns="0" rIns="0" bIns="0" anchor="ct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charset="0"/>
                <a:ea typeface="Calibri"/>
                <a:cs typeface="Calibri"/>
              </a:endParaRPr>
            </a:p>
          </p:txBody>
        </p:sp>
        <p:sp>
          <p:nvSpPr>
            <p:cNvPr id="10262" name="Shape 236">
              <a:extLst>
                <a:ext uri="{FF2B5EF4-FFF2-40B4-BE49-F238E27FC236}">
                  <a16:creationId xmlns:a16="http://schemas.microsoft.com/office/drawing/2014/main" id="{E98F5F0C-8E6A-3112-9256-72A39E05F0F1}"/>
                </a:ext>
              </a:extLst>
            </p:cNvPr>
            <p:cNvSpPr>
              <a:spLocks/>
            </p:cNvSpPr>
            <p:nvPr/>
          </p:nvSpPr>
          <p:spPr bwMode="auto">
            <a:xfrm>
              <a:off x="609599" y="-1"/>
              <a:ext cx="152402" cy="152402"/>
            </a:xfrm>
            <a:custGeom>
              <a:avLst/>
              <a:gdLst>
                <a:gd name="T0" fmla="*/ 590131 w 19679"/>
                <a:gd name="T1" fmla="*/ 590131 h 19679"/>
                <a:gd name="T2" fmla="*/ 590131 w 19679"/>
                <a:gd name="T3" fmla="*/ 590131 h 19679"/>
                <a:gd name="T4" fmla="*/ 590131 w 19679"/>
                <a:gd name="T5" fmla="*/ 590131 h 19679"/>
                <a:gd name="T6" fmla="*/ 590131 w 19679"/>
                <a:gd name="T7" fmla="*/ 590131 h 19679"/>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CC99"/>
            </a:solidFill>
            <a:ln w="9525" cap="flat">
              <a:solidFill>
                <a:srgbClr val="FFCC00"/>
              </a:solidFill>
              <a:prstDash val="solid"/>
              <a:round/>
              <a:headEnd/>
              <a:tailEnd/>
            </a:ln>
          </p:spPr>
          <p:txBody>
            <a:bodyPr lIns="0" tIns="0" rIns="0" bIns="0" anchor="ct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charset="0"/>
                <a:ea typeface="Calibri"/>
                <a:cs typeface="Calibri"/>
              </a:endParaRPr>
            </a:p>
          </p:txBody>
        </p:sp>
        <p:sp>
          <p:nvSpPr>
            <p:cNvPr id="10263" name="Shape 237">
              <a:extLst>
                <a:ext uri="{FF2B5EF4-FFF2-40B4-BE49-F238E27FC236}">
                  <a16:creationId xmlns:a16="http://schemas.microsoft.com/office/drawing/2014/main" id="{E29FC455-EE6A-6085-01F0-FFD3D05AD98B}"/>
                </a:ext>
              </a:extLst>
            </p:cNvPr>
            <p:cNvSpPr>
              <a:spLocks/>
            </p:cNvSpPr>
            <p:nvPr/>
          </p:nvSpPr>
          <p:spPr bwMode="auto">
            <a:xfrm>
              <a:off x="761999" y="-1"/>
              <a:ext cx="152402" cy="152402"/>
            </a:xfrm>
            <a:custGeom>
              <a:avLst/>
              <a:gdLst>
                <a:gd name="T0" fmla="*/ 590131 w 19679"/>
                <a:gd name="T1" fmla="*/ 590131 h 19679"/>
                <a:gd name="T2" fmla="*/ 590131 w 19679"/>
                <a:gd name="T3" fmla="*/ 590131 h 19679"/>
                <a:gd name="T4" fmla="*/ 590131 w 19679"/>
                <a:gd name="T5" fmla="*/ 590131 h 19679"/>
                <a:gd name="T6" fmla="*/ 590131 w 19679"/>
                <a:gd name="T7" fmla="*/ 590131 h 19679"/>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CC99"/>
            </a:solidFill>
            <a:ln w="9525" cap="flat">
              <a:solidFill>
                <a:srgbClr val="FFCC00"/>
              </a:solidFill>
              <a:prstDash val="solid"/>
              <a:round/>
              <a:headEnd/>
              <a:tailEnd/>
            </a:ln>
          </p:spPr>
          <p:txBody>
            <a:bodyPr lIns="0" tIns="0" rIns="0" bIns="0" anchor="ct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charset="0"/>
                <a:ea typeface="Calibri"/>
                <a:cs typeface="Calibri"/>
              </a:endParaRPr>
            </a:p>
          </p:txBody>
        </p:sp>
        <p:sp>
          <p:nvSpPr>
            <p:cNvPr id="10264" name="Shape 238">
              <a:extLst>
                <a:ext uri="{FF2B5EF4-FFF2-40B4-BE49-F238E27FC236}">
                  <a16:creationId xmlns:a16="http://schemas.microsoft.com/office/drawing/2014/main" id="{ED667EDE-72C9-0880-7E55-1782026CF27C}"/>
                </a:ext>
              </a:extLst>
            </p:cNvPr>
            <p:cNvSpPr>
              <a:spLocks/>
            </p:cNvSpPr>
            <p:nvPr/>
          </p:nvSpPr>
          <p:spPr bwMode="auto">
            <a:xfrm>
              <a:off x="914399" y="-1"/>
              <a:ext cx="152402" cy="152402"/>
            </a:xfrm>
            <a:custGeom>
              <a:avLst/>
              <a:gdLst>
                <a:gd name="T0" fmla="*/ 590131 w 19679"/>
                <a:gd name="T1" fmla="*/ 590131 h 19679"/>
                <a:gd name="T2" fmla="*/ 590131 w 19679"/>
                <a:gd name="T3" fmla="*/ 590131 h 19679"/>
                <a:gd name="T4" fmla="*/ 590131 w 19679"/>
                <a:gd name="T5" fmla="*/ 590131 h 19679"/>
                <a:gd name="T6" fmla="*/ 590131 w 19679"/>
                <a:gd name="T7" fmla="*/ 590131 h 19679"/>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CC99"/>
            </a:solidFill>
            <a:ln w="9525" cap="flat">
              <a:solidFill>
                <a:srgbClr val="FFCC00"/>
              </a:solidFill>
              <a:prstDash val="solid"/>
              <a:round/>
              <a:headEnd/>
              <a:tailEnd/>
            </a:ln>
          </p:spPr>
          <p:txBody>
            <a:bodyPr lIns="0" tIns="0" rIns="0" bIns="0" anchor="ct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charset="0"/>
                <a:ea typeface="Calibri"/>
                <a:cs typeface="Calibri"/>
              </a:endParaRPr>
            </a:p>
          </p:txBody>
        </p:sp>
        <p:sp>
          <p:nvSpPr>
            <p:cNvPr id="10265" name="Shape 239">
              <a:extLst>
                <a:ext uri="{FF2B5EF4-FFF2-40B4-BE49-F238E27FC236}">
                  <a16:creationId xmlns:a16="http://schemas.microsoft.com/office/drawing/2014/main" id="{2BB312A0-D896-BF47-3F26-8563354E5569}"/>
                </a:ext>
              </a:extLst>
            </p:cNvPr>
            <p:cNvSpPr>
              <a:spLocks/>
            </p:cNvSpPr>
            <p:nvPr/>
          </p:nvSpPr>
          <p:spPr bwMode="auto">
            <a:xfrm>
              <a:off x="1066799" y="-1"/>
              <a:ext cx="152402" cy="152402"/>
            </a:xfrm>
            <a:custGeom>
              <a:avLst/>
              <a:gdLst>
                <a:gd name="T0" fmla="*/ 590131 w 19679"/>
                <a:gd name="T1" fmla="*/ 590131 h 19679"/>
                <a:gd name="T2" fmla="*/ 590131 w 19679"/>
                <a:gd name="T3" fmla="*/ 590131 h 19679"/>
                <a:gd name="T4" fmla="*/ 590131 w 19679"/>
                <a:gd name="T5" fmla="*/ 590131 h 19679"/>
                <a:gd name="T6" fmla="*/ 590131 w 19679"/>
                <a:gd name="T7" fmla="*/ 590131 h 19679"/>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CC99"/>
            </a:solidFill>
            <a:ln w="9525" cap="flat">
              <a:solidFill>
                <a:srgbClr val="FFCC00"/>
              </a:solidFill>
              <a:prstDash val="solid"/>
              <a:round/>
              <a:headEnd/>
              <a:tailEnd/>
            </a:ln>
          </p:spPr>
          <p:txBody>
            <a:bodyPr lIns="0" tIns="0" rIns="0" bIns="0" anchor="ct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charset="0"/>
                <a:ea typeface="Calibri"/>
                <a:cs typeface="Calibri"/>
              </a:endParaRPr>
            </a:p>
          </p:txBody>
        </p:sp>
        <p:sp>
          <p:nvSpPr>
            <p:cNvPr id="10266" name="Shape 240">
              <a:extLst>
                <a:ext uri="{FF2B5EF4-FFF2-40B4-BE49-F238E27FC236}">
                  <a16:creationId xmlns:a16="http://schemas.microsoft.com/office/drawing/2014/main" id="{C595E2CF-6CF0-5CFF-9785-10DEE8475DD1}"/>
                </a:ext>
              </a:extLst>
            </p:cNvPr>
            <p:cNvSpPr>
              <a:spLocks/>
            </p:cNvSpPr>
            <p:nvPr/>
          </p:nvSpPr>
          <p:spPr bwMode="auto">
            <a:xfrm>
              <a:off x="1219199" y="-1"/>
              <a:ext cx="152402" cy="152402"/>
            </a:xfrm>
            <a:custGeom>
              <a:avLst/>
              <a:gdLst>
                <a:gd name="T0" fmla="*/ 590131 w 19679"/>
                <a:gd name="T1" fmla="*/ 590131 h 19679"/>
                <a:gd name="T2" fmla="*/ 590131 w 19679"/>
                <a:gd name="T3" fmla="*/ 590131 h 19679"/>
                <a:gd name="T4" fmla="*/ 590131 w 19679"/>
                <a:gd name="T5" fmla="*/ 590131 h 19679"/>
                <a:gd name="T6" fmla="*/ 590131 w 19679"/>
                <a:gd name="T7" fmla="*/ 590131 h 19679"/>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CC99"/>
            </a:solidFill>
            <a:ln w="9525" cap="flat">
              <a:solidFill>
                <a:srgbClr val="FFCC00"/>
              </a:solidFill>
              <a:prstDash val="solid"/>
              <a:round/>
              <a:headEnd/>
              <a:tailEnd/>
            </a:ln>
          </p:spPr>
          <p:txBody>
            <a:bodyPr lIns="0" tIns="0" rIns="0" bIns="0" anchor="ct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charset="0"/>
                <a:ea typeface="Calibri"/>
                <a:cs typeface="Calibri"/>
              </a:endParaRPr>
            </a:p>
          </p:txBody>
        </p:sp>
        <p:sp>
          <p:nvSpPr>
            <p:cNvPr id="10267" name="Shape 241">
              <a:extLst>
                <a:ext uri="{FF2B5EF4-FFF2-40B4-BE49-F238E27FC236}">
                  <a16:creationId xmlns:a16="http://schemas.microsoft.com/office/drawing/2014/main" id="{A426175C-5B28-A8C0-4591-68F2EDC99426}"/>
                </a:ext>
              </a:extLst>
            </p:cNvPr>
            <p:cNvSpPr>
              <a:spLocks/>
            </p:cNvSpPr>
            <p:nvPr/>
          </p:nvSpPr>
          <p:spPr bwMode="auto">
            <a:xfrm>
              <a:off x="1371599" y="-1"/>
              <a:ext cx="152402" cy="152402"/>
            </a:xfrm>
            <a:custGeom>
              <a:avLst/>
              <a:gdLst>
                <a:gd name="T0" fmla="*/ 590131 w 19679"/>
                <a:gd name="T1" fmla="*/ 590131 h 19679"/>
                <a:gd name="T2" fmla="*/ 590131 w 19679"/>
                <a:gd name="T3" fmla="*/ 590131 h 19679"/>
                <a:gd name="T4" fmla="*/ 590131 w 19679"/>
                <a:gd name="T5" fmla="*/ 590131 h 19679"/>
                <a:gd name="T6" fmla="*/ 590131 w 19679"/>
                <a:gd name="T7" fmla="*/ 590131 h 19679"/>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CC99"/>
            </a:solidFill>
            <a:ln w="9525" cap="flat">
              <a:solidFill>
                <a:srgbClr val="FFCC00"/>
              </a:solidFill>
              <a:prstDash val="solid"/>
              <a:round/>
              <a:headEnd/>
              <a:tailEnd/>
            </a:ln>
          </p:spPr>
          <p:txBody>
            <a:bodyPr lIns="0" tIns="0" rIns="0" bIns="0" anchor="ct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charset="0"/>
                <a:ea typeface="Calibri"/>
                <a:cs typeface="Calibri"/>
              </a:endParaRPr>
            </a:p>
          </p:txBody>
        </p:sp>
        <p:sp>
          <p:nvSpPr>
            <p:cNvPr id="10268" name="Shape 242">
              <a:extLst>
                <a:ext uri="{FF2B5EF4-FFF2-40B4-BE49-F238E27FC236}">
                  <a16:creationId xmlns:a16="http://schemas.microsoft.com/office/drawing/2014/main" id="{DF8EC6CF-718E-4A9B-8A59-72D503D7C309}"/>
                </a:ext>
              </a:extLst>
            </p:cNvPr>
            <p:cNvSpPr>
              <a:spLocks/>
            </p:cNvSpPr>
            <p:nvPr/>
          </p:nvSpPr>
          <p:spPr bwMode="auto">
            <a:xfrm>
              <a:off x="1523999" y="-1"/>
              <a:ext cx="152402" cy="152402"/>
            </a:xfrm>
            <a:custGeom>
              <a:avLst/>
              <a:gdLst>
                <a:gd name="T0" fmla="*/ 590131 w 19679"/>
                <a:gd name="T1" fmla="*/ 590131 h 19679"/>
                <a:gd name="T2" fmla="*/ 590131 w 19679"/>
                <a:gd name="T3" fmla="*/ 590131 h 19679"/>
                <a:gd name="T4" fmla="*/ 590131 w 19679"/>
                <a:gd name="T5" fmla="*/ 590131 h 19679"/>
                <a:gd name="T6" fmla="*/ 590131 w 19679"/>
                <a:gd name="T7" fmla="*/ 590131 h 19679"/>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CC99"/>
            </a:solidFill>
            <a:ln w="9525" cap="flat">
              <a:solidFill>
                <a:srgbClr val="FFCC00"/>
              </a:solidFill>
              <a:prstDash val="solid"/>
              <a:round/>
              <a:headEnd/>
              <a:tailEnd/>
            </a:ln>
          </p:spPr>
          <p:txBody>
            <a:bodyPr lIns="0" tIns="0" rIns="0" bIns="0" anchor="ct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charset="0"/>
                <a:ea typeface="Calibri"/>
                <a:cs typeface="Calibri"/>
              </a:endParaRPr>
            </a:p>
          </p:txBody>
        </p:sp>
      </p:grpSp>
      <p:sp>
        <p:nvSpPr>
          <p:cNvPr id="244" name="Shape 244">
            <a:extLst>
              <a:ext uri="{FF2B5EF4-FFF2-40B4-BE49-F238E27FC236}">
                <a16:creationId xmlns:a16="http://schemas.microsoft.com/office/drawing/2014/main" id="{58EA567A-9304-8BE2-57DF-8F8C0685BB02}"/>
              </a:ext>
            </a:extLst>
          </p:cNvPr>
          <p:cNvSpPr/>
          <p:nvPr/>
        </p:nvSpPr>
        <p:spPr>
          <a:xfrm>
            <a:off x="5181600" y="4876800"/>
            <a:ext cx="1809750" cy="0"/>
          </a:xfrm>
          <a:prstGeom prst="line">
            <a:avLst/>
          </a:prstGeom>
          <a:ln w="254000">
            <a:solidFill>
              <a:srgbClr val="7D0101"/>
            </a:solidFill>
            <a:round/>
          </a:ln>
        </p:spPr>
        <p:txBody>
          <a:bodyPr lIns="0" tIns="0" rIns="0" bIns="0"/>
          <a:lstStyle/>
          <a:p>
            <a:pPr marL="0" marR="0" lvl="0" indent="0" algn="l" defTabSz="457200" rtl="0" eaLnBrk="1" fontAlgn="base" latinLnBrk="0" hangingPunct="1">
              <a:lnSpc>
                <a:spcPct val="100000"/>
              </a:lnSpc>
              <a:spcBef>
                <a:spcPct val="0"/>
              </a:spcBef>
              <a:spcAft>
                <a:spcPct val="0"/>
              </a:spcAft>
              <a:buClrTx/>
              <a:buSzTx/>
              <a:buFontTx/>
              <a:buNone/>
              <a:tabLst/>
              <a:defRPr sz="1200" b="0">
                <a:latin typeface="Calibri"/>
                <a:ea typeface="Calibri"/>
                <a:cs typeface="Calibri"/>
                <a:sym typeface="Helvetica"/>
              </a:defRPr>
            </a:pPr>
            <a:endParaRPr kumimoji="0" sz="1600" b="0" i="0" u="none" strike="noStrike" kern="1200" cap="none" spc="0" normalizeH="0" baseline="0" noProof="0">
              <a:ln>
                <a:noFill/>
              </a:ln>
              <a:solidFill>
                <a:prstClr val="black"/>
              </a:solidFill>
              <a:effectLst/>
              <a:uLnTx/>
              <a:uFillTx/>
              <a:latin typeface="Calibri"/>
              <a:ea typeface="Calibri"/>
              <a:cs typeface="Calibri"/>
              <a:sym typeface="Helvetica"/>
            </a:endParaRPr>
          </a:p>
        </p:txBody>
      </p:sp>
      <p:sp>
        <p:nvSpPr>
          <p:cNvPr id="245" name="Shape 245">
            <a:extLst>
              <a:ext uri="{FF2B5EF4-FFF2-40B4-BE49-F238E27FC236}">
                <a16:creationId xmlns:a16="http://schemas.microsoft.com/office/drawing/2014/main" id="{43863C4F-3E82-1BCE-50D7-12409493A080}"/>
              </a:ext>
            </a:extLst>
          </p:cNvPr>
          <p:cNvSpPr>
            <a:spLocks noChangeArrowheads="1"/>
          </p:cNvSpPr>
          <p:nvPr/>
        </p:nvSpPr>
        <p:spPr bwMode="auto">
          <a:xfrm>
            <a:off x="6324600" y="3276600"/>
            <a:ext cx="2076450" cy="49244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a:defRPr sz="1600" b="1">
                <a:solidFill>
                  <a:srgbClr val="535A5D"/>
                </a:solidFill>
                <a:latin typeface="Calibri" charset="0"/>
                <a:ea typeface="ＭＳ Ｐゴシック" charset="-128"/>
              </a:defRPr>
            </a:lvl1pPr>
            <a:lvl2pPr marL="742950" indent="-285750">
              <a:defRPr sz="1600" b="1">
                <a:solidFill>
                  <a:srgbClr val="535A5D"/>
                </a:solidFill>
                <a:latin typeface="Calibri" charset="0"/>
                <a:ea typeface="ＭＳ Ｐゴシック" charset="-128"/>
              </a:defRPr>
            </a:lvl2pPr>
            <a:lvl3pPr marL="1143000" indent="-228600">
              <a:defRPr sz="1600" b="1">
                <a:solidFill>
                  <a:srgbClr val="535A5D"/>
                </a:solidFill>
                <a:latin typeface="Calibri" charset="0"/>
                <a:ea typeface="ＭＳ Ｐゴシック" charset="-128"/>
              </a:defRPr>
            </a:lvl3pPr>
            <a:lvl4pPr marL="1600200" indent="-228600">
              <a:defRPr sz="1600" b="1">
                <a:solidFill>
                  <a:srgbClr val="535A5D"/>
                </a:solidFill>
                <a:latin typeface="Calibri" charset="0"/>
                <a:ea typeface="ＭＳ Ｐゴシック" charset="-128"/>
              </a:defRPr>
            </a:lvl4pPr>
            <a:lvl5pPr marL="2057400" indent="-228600">
              <a:defRPr sz="1600" b="1">
                <a:solidFill>
                  <a:srgbClr val="535A5D"/>
                </a:solidFill>
                <a:latin typeface="Calibri" charset="0"/>
                <a:ea typeface="ＭＳ Ｐゴシック" charset="-128"/>
              </a:defRPr>
            </a:lvl5pPr>
            <a:lvl6pPr marL="2514600" indent="-228600" eaLnBrk="0" fontAlgn="base" hangingPunct="0">
              <a:spcBef>
                <a:spcPct val="0"/>
              </a:spcBef>
              <a:spcAft>
                <a:spcPct val="0"/>
              </a:spcAft>
              <a:defRPr sz="1600" b="1">
                <a:solidFill>
                  <a:srgbClr val="535A5D"/>
                </a:solidFill>
                <a:latin typeface="Calibri" charset="0"/>
                <a:ea typeface="ＭＳ Ｐゴシック" charset="-128"/>
              </a:defRPr>
            </a:lvl6pPr>
            <a:lvl7pPr marL="2971800" indent="-228600" eaLnBrk="0" fontAlgn="base" hangingPunct="0">
              <a:spcBef>
                <a:spcPct val="0"/>
              </a:spcBef>
              <a:spcAft>
                <a:spcPct val="0"/>
              </a:spcAft>
              <a:defRPr sz="1600" b="1">
                <a:solidFill>
                  <a:srgbClr val="535A5D"/>
                </a:solidFill>
                <a:latin typeface="Calibri" charset="0"/>
                <a:ea typeface="ＭＳ Ｐゴシック" charset="-128"/>
              </a:defRPr>
            </a:lvl7pPr>
            <a:lvl8pPr marL="3429000" indent="-228600" eaLnBrk="0" fontAlgn="base" hangingPunct="0">
              <a:spcBef>
                <a:spcPct val="0"/>
              </a:spcBef>
              <a:spcAft>
                <a:spcPct val="0"/>
              </a:spcAft>
              <a:defRPr sz="1600" b="1">
                <a:solidFill>
                  <a:srgbClr val="535A5D"/>
                </a:solidFill>
                <a:latin typeface="Calibri" charset="0"/>
                <a:ea typeface="ＭＳ Ｐゴシック" charset="-128"/>
              </a:defRPr>
            </a:lvl8pPr>
            <a:lvl9pPr marL="3886200" indent="-228600" eaLnBrk="0" fontAlgn="base" hangingPunct="0">
              <a:spcBef>
                <a:spcPct val="0"/>
              </a:spcBef>
              <a:spcAft>
                <a:spcPct val="0"/>
              </a:spcAft>
              <a:defRPr sz="1600" b="1">
                <a:solidFill>
                  <a:srgbClr val="535A5D"/>
                </a:solidFill>
                <a:latin typeface="Calibri" charset="0"/>
                <a:ea typeface="ＭＳ Ｐゴシック" charset="-128"/>
              </a:defRPr>
            </a:lvl9pPr>
          </a:lstStyle>
          <a:p>
            <a:pPr marL="0" marR="0" lvl="0" indent="0" algn="ctr" defTabSz="457200" rtl="0" eaLnBrk="1" fontAlgn="base" latinLnBrk="0" hangingPunct="1">
              <a:lnSpc>
                <a:spcPct val="100000"/>
              </a:lnSpc>
              <a:spcBef>
                <a:spcPts val="1000"/>
              </a:spcBef>
              <a:spcAft>
                <a:spcPct val="0"/>
              </a:spcAft>
              <a:buClrTx/>
              <a:buSzTx/>
              <a:buFontTx/>
              <a:buNone/>
              <a:tabLst/>
              <a:defRPr/>
            </a:pPr>
            <a:r>
              <a:rPr kumimoji="0" lang="en-US" altLang="en-US" sz="1600" b="1" i="0" u="none" strike="noStrike" kern="1200" cap="none" spc="0" normalizeH="0" baseline="0" noProof="0">
                <a:ln>
                  <a:noFill/>
                </a:ln>
                <a:solidFill>
                  <a:srgbClr val="535A5D"/>
                </a:solidFill>
                <a:effectLst/>
                <a:uLnTx/>
                <a:uFillTx/>
                <a:latin typeface="Calibri" charset="0"/>
                <a:ea typeface="Calibri" charset="-128"/>
                <a:cs typeface="Calibri"/>
              </a:rPr>
              <a:t>DAMAGE TO ENDOTHELIUM</a:t>
            </a:r>
          </a:p>
        </p:txBody>
      </p:sp>
      <p:sp>
        <p:nvSpPr>
          <p:cNvPr id="246" name="Shape 246">
            <a:extLst>
              <a:ext uri="{FF2B5EF4-FFF2-40B4-BE49-F238E27FC236}">
                <a16:creationId xmlns:a16="http://schemas.microsoft.com/office/drawing/2014/main" id="{4BF36EE5-BAF4-498F-378D-6333C7000DDD}"/>
              </a:ext>
            </a:extLst>
          </p:cNvPr>
          <p:cNvSpPr>
            <a:spLocks noChangeArrowheads="1"/>
          </p:cNvSpPr>
          <p:nvPr/>
        </p:nvSpPr>
        <p:spPr bwMode="auto">
          <a:xfrm>
            <a:off x="4343400" y="5715000"/>
            <a:ext cx="2209800" cy="246221"/>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a:defRPr sz="1600" b="1">
                <a:solidFill>
                  <a:srgbClr val="535A5D"/>
                </a:solidFill>
                <a:latin typeface="Calibri" charset="0"/>
                <a:ea typeface="ＭＳ Ｐゴシック" charset="-128"/>
              </a:defRPr>
            </a:lvl1pPr>
            <a:lvl2pPr marL="742950" indent="-285750">
              <a:defRPr sz="1600" b="1">
                <a:solidFill>
                  <a:srgbClr val="535A5D"/>
                </a:solidFill>
                <a:latin typeface="Calibri" charset="0"/>
                <a:ea typeface="ＭＳ Ｐゴシック" charset="-128"/>
              </a:defRPr>
            </a:lvl2pPr>
            <a:lvl3pPr marL="1143000" indent="-228600">
              <a:defRPr sz="1600" b="1">
                <a:solidFill>
                  <a:srgbClr val="535A5D"/>
                </a:solidFill>
                <a:latin typeface="Calibri" charset="0"/>
                <a:ea typeface="ＭＳ Ｐゴシック" charset="-128"/>
              </a:defRPr>
            </a:lvl3pPr>
            <a:lvl4pPr marL="1600200" indent="-228600">
              <a:defRPr sz="1600" b="1">
                <a:solidFill>
                  <a:srgbClr val="535A5D"/>
                </a:solidFill>
                <a:latin typeface="Calibri" charset="0"/>
                <a:ea typeface="ＭＳ Ｐゴシック" charset="-128"/>
              </a:defRPr>
            </a:lvl4pPr>
            <a:lvl5pPr marL="2057400" indent="-228600">
              <a:defRPr sz="1600" b="1">
                <a:solidFill>
                  <a:srgbClr val="535A5D"/>
                </a:solidFill>
                <a:latin typeface="Calibri" charset="0"/>
                <a:ea typeface="ＭＳ Ｐゴシック" charset="-128"/>
              </a:defRPr>
            </a:lvl5pPr>
            <a:lvl6pPr marL="2514600" indent="-228600" eaLnBrk="0" fontAlgn="base" hangingPunct="0">
              <a:spcBef>
                <a:spcPct val="0"/>
              </a:spcBef>
              <a:spcAft>
                <a:spcPct val="0"/>
              </a:spcAft>
              <a:defRPr sz="1600" b="1">
                <a:solidFill>
                  <a:srgbClr val="535A5D"/>
                </a:solidFill>
                <a:latin typeface="Calibri" charset="0"/>
                <a:ea typeface="ＭＳ Ｐゴシック" charset="-128"/>
              </a:defRPr>
            </a:lvl6pPr>
            <a:lvl7pPr marL="2971800" indent="-228600" eaLnBrk="0" fontAlgn="base" hangingPunct="0">
              <a:spcBef>
                <a:spcPct val="0"/>
              </a:spcBef>
              <a:spcAft>
                <a:spcPct val="0"/>
              </a:spcAft>
              <a:defRPr sz="1600" b="1">
                <a:solidFill>
                  <a:srgbClr val="535A5D"/>
                </a:solidFill>
                <a:latin typeface="Calibri" charset="0"/>
                <a:ea typeface="ＭＳ Ｐゴシック" charset="-128"/>
              </a:defRPr>
            </a:lvl7pPr>
            <a:lvl8pPr marL="3429000" indent="-228600" eaLnBrk="0" fontAlgn="base" hangingPunct="0">
              <a:spcBef>
                <a:spcPct val="0"/>
              </a:spcBef>
              <a:spcAft>
                <a:spcPct val="0"/>
              </a:spcAft>
              <a:defRPr sz="1600" b="1">
                <a:solidFill>
                  <a:srgbClr val="535A5D"/>
                </a:solidFill>
                <a:latin typeface="Calibri" charset="0"/>
                <a:ea typeface="ＭＳ Ｐゴシック" charset="-128"/>
              </a:defRPr>
            </a:lvl8pPr>
            <a:lvl9pPr marL="3886200" indent="-228600" eaLnBrk="0" fontAlgn="base" hangingPunct="0">
              <a:spcBef>
                <a:spcPct val="0"/>
              </a:spcBef>
              <a:spcAft>
                <a:spcPct val="0"/>
              </a:spcAft>
              <a:defRPr sz="1600" b="1">
                <a:solidFill>
                  <a:srgbClr val="535A5D"/>
                </a:solidFill>
                <a:latin typeface="Calibri" charset="0"/>
                <a:ea typeface="ＭＳ Ｐゴシック" charset="-128"/>
              </a:defRPr>
            </a:lvl9pPr>
          </a:lstStyle>
          <a:p>
            <a:pPr marL="0" marR="0" lvl="0" indent="0" algn="ctr" defTabSz="457200" rtl="0" eaLnBrk="1" fontAlgn="base" latinLnBrk="0" hangingPunct="1">
              <a:lnSpc>
                <a:spcPct val="100000"/>
              </a:lnSpc>
              <a:spcBef>
                <a:spcPts val="1000"/>
              </a:spcBef>
              <a:spcAft>
                <a:spcPct val="0"/>
              </a:spcAft>
              <a:buClrTx/>
              <a:buSzTx/>
              <a:buFontTx/>
              <a:buNone/>
              <a:tabLst/>
              <a:defRPr/>
            </a:pPr>
            <a:r>
              <a:rPr kumimoji="0" lang="en-US" altLang="en-US" sz="1600" b="1" i="0" u="none" strike="noStrike" kern="1200" cap="none" spc="0" normalizeH="0" baseline="0" noProof="0">
                <a:ln>
                  <a:noFill/>
                </a:ln>
                <a:solidFill>
                  <a:srgbClr val="535A5D"/>
                </a:solidFill>
                <a:effectLst/>
                <a:uLnTx/>
                <a:uFillTx/>
                <a:latin typeface="Calibri" charset="0"/>
                <a:ea typeface="Calibri" charset="-128"/>
                <a:cs typeface="Calibri"/>
              </a:rPr>
              <a:t>BLOOD EXTRAVASATION</a:t>
            </a:r>
          </a:p>
        </p:txBody>
      </p:sp>
      <p:sp>
        <p:nvSpPr>
          <p:cNvPr id="247" name="Shape 247">
            <a:extLst>
              <a:ext uri="{FF2B5EF4-FFF2-40B4-BE49-F238E27FC236}">
                <a16:creationId xmlns:a16="http://schemas.microsoft.com/office/drawing/2014/main" id="{94609010-03FB-222F-1F6D-F1217E90424D}"/>
              </a:ext>
            </a:extLst>
          </p:cNvPr>
          <p:cNvSpPr>
            <a:spLocks noChangeArrowheads="1"/>
          </p:cNvSpPr>
          <p:nvPr/>
        </p:nvSpPr>
        <p:spPr bwMode="auto">
          <a:xfrm>
            <a:off x="5086350" y="3733801"/>
            <a:ext cx="2076450" cy="49244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a:defRPr sz="1600" b="1">
                <a:solidFill>
                  <a:srgbClr val="535A5D"/>
                </a:solidFill>
                <a:latin typeface="Calibri" charset="0"/>
                <a:ea typeface="ＭＳ Ｐゴシック" charset="-128"/>
              </a:defRPr>
            </a:lvl1pPr>
            <a:lvl2pPr marL="742950" indent="-285750">
              <a:defRPr sz="1600" b="1">
                <a:solidFill>
                  <a:srgbClr val="535A5D"/>
                </a:solidFill>
                <a:latin typeface="Calibri" charset="0"/>
                <a:ea typeface="ＭＳ Ｐゴシック" charset="-128"/>
              </a:defRPr>
            </a:lvl2pPr>
            <a:lvl3pPr marL="1143000" indent="-228600">
              <a:defRPr sz="1600" b="1">
                <a:solidFill>
                  <a:srgbClr val="535A5D"/>
                </a:solidFill>
                <a:latin typeface="Calibri" charset="0"/>
                <a:ea typeface="ＭＳ Ｐゴシック" charset="-128"/>
              </a:defRPr>
            </a:lvl3pPr>
            <a:lvl4pPr marL="1600200" indent="-228600">
              <a:defRPr sz="1600" b="1">
                <a:solidFill>
                  <a:srgbClr val="535A5D"/>
                </a:solidFill>
                <a:latin typeface="Calibri" charset="0"/>
                <a:ea typeface="ＭＳ Ｐゴシック" charset="-128"/>
              </a:defRPr>
            </a:lvl4pPr>
            <a:lvl5pPr marL="2057400" indent="-228600">
              <a:defRPr sz="1600" b="1">
                <a:solidFill>
                  <a:srgbClr val="535A5D"/>
                </a:solidFill>
                <a:latin typeface="Calibri" charset="0"/>
                <a:ea typeface="ＭＳ Ｐゴシック" charset="-128"/>
              </a:defRPr>
            </a:lvl5pPr>
            <a:lvl6pPr marL="2514600" indent="-228600" eaLnBrk="0" fontAlgn="base" hangingPunct="0">
              <a:spcBef>
                <a:spcPct val="0"/>
              </a:spcBef>
              <a:spcAft>
                <a:spcPct val="0"/>
              </a:spcAft>
              <a:defRPr sz="1600" b="1">
                <a:solidFill>
                  <a:srgbClr val="535A5D"/>
                </a:solidFill>
                <a:latin typeface="Calibri" charset="0"/>
                <a:ea typeface="ＭＳ Ｐゴシック" charset="-128"/>
              </a:defRPr>
            </a:lvl6pPr>
            <a:lvl7pPr marL="2971800" indent="-228600" eaLnBrk="0" fontAlgn="base" hangingPunct="0">
              <a:spcBef>
                <a:spcPct val="0"/>
              </a:spcBef>
              <a:spcAft>
                <a:spcPct val="0"/>
              </a:spcAft>
              <a:defRPr sz="1600" b="1">
                <a:solidFill>
                  <a:srgbClr val="535A5D"/>
                </a:solidFill>
                <a:latin typeface="Calibri" charset="0"/>
                <a:ea typeface="ＭＳ Ｐゴシック" charset="-128"/>
              </a:defRPr>
            </a:lvl7pPr>
            <a:lvl8pPr marL="3429000" indent="-228600" eaLnBrk="0" fontAlgn="base" hangingPunct="0">
              <a:spcBef>
                <a:spcPct val="0"/>
              </a:spcBef>
              <a:spcAft>
                <a:spcPct val="0"/>
              </a:spcAft>
              <a:defRPr sz="1600" b="1">
                <a:solidFill>
                  <a:srgbClr val="535A5D"/>
                </a:solidFill>
                <a:latin typeface="Calibri" charset="0"/>
                <a:ea typeface="ＭＳ Ｐゴシック" charset="-128"/>
              </a:defRPr>
            </a:lvl8pPr>
            <a:lvl9pPr marL="3886200" indent="-228600" eaLnBrk="0" fontAlgn="base" hangingPunct="0">
              <a:spcBef>
                <a:spcPct val="0"/>
              </a:spcBef>
              <a:spcAft>
                <a:spcPct val="0"/>
              </a:spcAft>
              <a:defRPr sz="1600" b="1">
                <a:solidFill>
                  <a:srgbClr val="535A5D"/>
                </a:solidFill>
                <a:latin typeface="Calibri" charset="0"/>
                <a:ea typeface="ＭＳ Ｐゴシック" charset="-128"/>
              </a:defRPr>
            </a:lvl9pPr>
          </a:lstStyle>
          <a:p>
            <a:pPr marL="0" marR="0" lvl="0" indent="0" algn="ctr" defTabSz="457200" rtl="0" eaLnBrk="1" fontAlgn="base" latinLnBrk="0" hangingPunct="1">
              <a:lnSpc>
                <a:spcPct val="100000"/>
              </a:lnSpc>
              <a:spcBef>
                <a:spcPts val="1000"/>
              </a:spcBef>
              <a:spcAft>
                <a:spcPct val="0"/>
              </a:spcAft>
              <a:buClrTx/>
              <a:buSzTx/>
              <a:buFontTx/>
              <a:buNone/>
              <a:tabLst/>
              <a:defRPr/>
            </a:pPr>
            <a:r>
              <a:rPr kumimoji="0" lang="en-US" altLang="en-US" sz="1600" b="1" i="0" u="none" strike="noStrike" kern="1200" cap="none" spc="0" normalizeH="0" baseline="0" noProof="0">
                <a:ln>
                  <a:noFill/>
                </a:ln>
                <a:solidFill>
                  <a:srgbClr val="535A5D"/>
                </a:solidFill>
                <a:effectLst/>
                <a:uLnTx/>
                <a:uFillTx/>
                <a:latin typeface="Calibri" charset="0"/>
                <a:ea typeface="Calibri" charset="-128"/>
                <a:cs typeface="Calibri"/>
              </a:rPr>
              <a:t>ACTIVATION OF ENDOTHELIAL PROTEINS</a:t>
            </a:r>
          </a:p>
        </p:txBody>
      </p:sp>
      <p:sp>
        <p:nvSpPr>
          <p:cNvPr id="248" name="Shape 248">
            <a:extLst>
              <a:ext uri="{FF2B5EF4-FFF2-40B4-BE49-F238E27FC236}">
                <a16:creationId xmlns:a16="http://schemas.microsoft.com/office/drawing/2014/main" id="{6EAB9CEA-D39B-596E-4AAF-577A68EEF01A}"/>
              </a:ext>
            </a:extLst>
          </p:cNvPr>
          <p:cNvSpPr>
            <a:spLocks noChangeArrowheads="1"/>
          </p:cNvSpPr>
          <p:nvPr/>
        </p:nvSpPr>
        <p:spPr bwMode="auto">
          <a:xfrm>
            <a:off x="4324350" y="5084764"/>
            <a:ext cx="2076450" cy="49244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a:defRPr sz="1600" b="1">
                <a:solidFill>
                  <a:srgbClr val="535A5D"/>
                </a:solidFill>
                <a:latin typeface="Calibri" charset="0"/>
                <a:ea typeface="ＭＳ Ｐゴシック" charset="-128"/>
              </a:defRPr>
            </a:lvl1pPr>
            <a:lvl2pPr marL="742950" indent="-285750">
              <a:defRPr sz="1600" b="1">
                <a:solidFill>
                  <a:srgbClr val="535A5D"/>
                </a:solidFill>
                <a:latin typeface="Calibri" charset="0"/>
                <a:ea typeface="ＭＳ Ｐゴシック" charset="-128"/>
              </a:defRPr>
            </a:lvl2pPr>
            <a:lvl3pPr marL="1143000" indent="-228600">
              <a:defRPr sz="1600" b="1">
                <a:solidFill>
                  <a:srgbClr val="535A5D"/>
                </a:solidFill>
                <a:latin typeface="Calibri" charset="0"/>
                <a:ea typeface="ＭＳ Ｐゴシック" charset="-128"/>
              </a:defRPr>
            </a:lvl3pPr>
            <a:lvl4pPr marL="1600200" indent="-228600">
              <a:defRPr sz="1600" b="1">
                <a:solidFill>
                  <a:srgbClr val="535A5D"/>
                </a:solidFill>
                <a:latin typeface="Calibri" charset="0"/>
                <a:ea typeface="ＭＳ Ｐゴシック" charset="-128"/>
              </a:defRPr>
            </a:lvl4pPr>
            <a:lvl5pPr marL="2057400" indent="-228600">
              <a:defRPr sz="1600" b="1">
                <a:solidFill>
                  <a:srgbClr val="535A5D"/>
                </a:solidFill>
                <a:latin typeface="Calibri" charset="0"/>
                <a:ea typeface="ＭＳ Ｐゴシック" charset="-128"/>
              </a:defRPr>
            </a:lvl5pPr>
            <a:lvl6pPr marL="2514600" indent="-228600" eaLnBrk="0" fontAlgn="base" hangingPunct="0">
              <a:spcBef>
                <a:spcPct val="0"/>
              </a:spcBef>
              <a:spcAft>
                <a:spcPct val="0"/>
              </a:spcAft>
              <a:defRPr sz="1600" b="1">
                <a:solidFill>
                  <a:srgbClr val="535A5D"/>
                </a:solidFill>
                <a:latin typeface="Calibri" charset="0"/>
                <a:ea typeface="ＭＳ Ｐゴシック" charset="-128"/>
              </a:defRPr>
            </a:lvl6pPr>
            <a:lvl7pPr marL="2971800" indent="-228600" eaLnBrk="0" fontAlgn="base" hangingPunct="0">
              <a:spcBef>
                <a:spcPct val="0"/>
              </a:spcBef>
              <a:spcAft>
                <a:spcPct val="0"/>
              </a:spcAft>
              <a:defRPr sz="1600" b="1">
                <a:solidFill>
                  <a:srgbClr val="535A5D"/>
                </a:solidFill>
                <a:latin typeface="Calibri" charset="0"/>
                <a:ea typeface="ＭＳ Ｐゴシック" charset="-128"/>
              </a:defRPr>
            </a:lvl7pPr>
            <a:lvl8pPr marL="3429000" indent="-228600" eaLnBrk="0" fontAlgn="base" hangingPunct="0">
              <a:spcBef>
                <a:spcPct val="0"/>
              </a:spcBef>
              <a:spcAft>
                <a:spcPct val="0"/>
              </a:spcAft>
              <a:defRPr sz="1600" b="1">
                <a:solidFill>
                  <a:srgbClr val="535A5D"/>
                </a:solidFill>
                <a:latin typeface="Calibri" charset="0"/>
                <a:ea typeface="ＭＳ Ｐゴシック" charset="-128"/>
              </a:defRPr>
            </a:lvl8pPr>
            <a:lvl9pPr marL="3886200" indent="-228600" eaLnBrk="0" fontAlgn="base" hangingPunct="0">
              <a:spcBef>
                <a:spcPct val="0"/>
              </a:spcBef>
              <a:spcAft>
                <a:spcPct val="0"/>
              </a:spcAft>
              <a:defRPr sz="1600" b="1">
                <a:solidFill>
                  <a:srgbClr val="535A5D"/>
                </a:solidFill>
                <a:latin typeface="Calibri" charset="0"/>
                <a:ea typeface="ＭＳ Ｐゴシック" charset="-128"/>
              </a:defRPr>
            </a:lvl9pPr>
          </a:lstStyle>
          <a:p>
            <a:pPr marL="0" marR="0" lvl="0" indent="0" algn="ctr" defTabSz="457200" rtl="0" eaLnBrk="1" fontAlgn="base" latinLnBrk="0" hangingPunct="1">
              <a:lnSpc>
                <a:spcPct val="100000"/>
              </a:lnSpc>
              <a:spcBef>
                <a:spcPts val="1000"/>
              </a:spcBef>
              <a:spcAft>
                <a:spcPct val="0"/>
              </a:spcAft>
              <a:buClrTx/>
              <a:buSzTx/>
              <a:buFontTx/>
              <a:buNone/>
              <a:tabLst/>
              <a:defRPr/>
            </a:pPr>
            <a:r>
              <a:rPr kumimoji="0" lang="en-US" altLang="en-US" sz="1600" b="1" i="0" u="none" strike="noStrike" kern="1200" cap="none" spc="0" normalizeH="0" baseline="0" noProof="0">
                <a:ln>
                  <a:noFill/>
                </a:ln>
                <a:solidFill>
                  <a:srgbClr val="535A5D"/>
                </a:solidFill>
                <a:effectLst/>
                <a:uLnTx/>
                <a:uFillTx/>
                <a:latin typeface="Calibri" charset="0"/>
                <a:ea typeface="Calibri" charset="-128"/>
                <a:cs typeface="Calibri"/>
              </a:rPr>
              <a:t>PLATELET PLUG FORMATION</a:t>
            </a:r>
          </a:p>
        </p:txBody>
      </p:sp>
      <p:sp>
        <p:nvSpPr>
          <p:cNvPr id="249" name="Shape 249">
            <a:extLst>
              <a:ext uri="{FF2B5EF4-FFF2-40B4-BE49-F238E27FC236}">
                <a16:creationId xmlns:a16="http://schemas.microsoft.com/office/drawing/2014/main" id="{E667F574-8CA2-3E29-71ED-62206D5D0A25}"/>
              </a:ext>
            </a:extLst>
          </p:cNvPr>
          <p:cNvSpPr>
            <a:spLocks noChangeArrowheads="1"/>
          </p:cNvSpPr>
          <p:nvPr/>
        </p:nvSpPr>
        <p:spPr bwMode="auto">
          <a:xfrm>
            <a:off x="6705600" y="4008439"/>
            <a:ext cx="2076450" cy="49244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a:defRPr sz="1600" b="1">
                <a:solidFill>
                  <a:srgbClr val="535A5D"/>
                </a:solidFill>
                <a:latin typeface="Calibri" charset="0"/>
                <a:ea typeface="ＭＳ Ｐゴシック" charset="-128"/>
              </a:defRPr>
            </a:lvl1pPr>
            <a:lvl2pPr marL="742950" indent="-285750">
              <a:defRPr sz="1600" b="1">
                <a:solidFill>
                  <a:srgbClr val="535A5D"/>
                </a:solidFill>
                <a:latin typeface="Calibri" charset="0"/>
                <a:ea typeface="ＭＳ Ｐゴシック" charset="-128"/>
              </a:defRPr>
            </a:lvl2pPr>
            <a:lvl3pPr marL="1143000" indent="-228600">
              <a:defRPr sz="1600" b="1">
                <a:solidFill>
                  <a:srgbClr val="535A5D"/>
                </a:solidFill>
                <a:latin typeface="Calibri" charset="0"/>
                <a:ea typeface="ＭＳ Ｐゴシック" charset="-128"/>
              </a:defRPr>
            </a:lvl3pPr>
            <a:lvl4pPr marL="1600200" indent="-228600">
              <a:defRPr sz="1600" b="1">
                <a:solidFill>
                  <a:srgbClr val="535A5D"/>
                </a:solidFill>
                <a:latin typeface="Calibri" charset="0"/>
                <a:ea typeface="ＭＳ Ｐゴシック" charset="-128"/>
              </a:defRPr>
            </a:lvl4pPr>
            <a:lvl5pPr marL="2057400" indent="-228600">
              <a:defRPr sz="1600" b="1">
                <a:solidFill>
                  <a:srgbClr val="535A5D"/>
                </a:solidFill>
                <a:latin typeface="Calibri" charset="0"/>
                <a:ea typeface="ＭＳ Ｐゴシック" charset="-128"/>
              </a:defRPr>
            </a:lvl5pPr>
            <a:lvl6pPr marL="2514600" indent="-228600" eaLnBrk="0" fontAlgn="base" hangingPunct="0">
              <a:spcBef>
                <a:spcPct val="0"/>
              </a:spcBef>
              <a:spcAft>
                <a:spcPct val="0"/>
              </a:spcAft>
              <a:defRPr sz="1600" b="1">
                <a:solidFill>
                  <a:srgbClr val="535A5D"/>
                </a:solidFill>
                <a:latin typeface="Calibri" charset="0"/>
                <a:ea typeface="ＭＳ Ｐゴシック" charset="-128"/>
              </a:defRPr>
            </a:lvl6pPr>
            <a:lvl7pPr marL="2971800" indent="-228600" eaLnBrk="0" fontAlgn="base" hangingPunct="0">
              <a:spcBef>
                <a:spcPct val="0"/>
              </a:spcBef>
              <a:spcAft>
                <a:spcPct val="0"/>
              </a:spcAft>
              <a:defRPr sz="1600" b="1">
                <a:solidFill>
                  <a:srgbClr val="535A5D"/>
                </a:solidFill>
                <a:latin typeface="Calibri" charset="0"/>
                <a:ea typeface="ＭＳ Ｐゴシック" charset="-128"/>
              </a:defRPr>
            </a:lvl7pPr>
            <a:lvl8pPr marL="3429000" indent="-228600" eaLnBrk="0" fontAlgn="base" hangingPunct="0">
              <a:spcBef>
                <a:spcPct val="0"/>
              </a:spcBef>
              <a:spcAft>
                <a:spcPct val="0"/>
              </a:spcAft>
              <a:defRPr sz="1600" b="1">
                <a:solidFill>
                  <a:srgbClr val="535A5D"/>
                </a:solidFill>
                <a:latin typeface="Calibri" charset="0"/>
                <a:ea typeface="ＭＳ Ｐゴシック" charset="-128"/>
              </a:defRPr>
            </a:lvl8pPr>
            <a:lvl9pPr marL="3886200" indent="-228600" eaLnBrk="0" fontAlgn="base" hangingPunct="0">
              <a:spcBef>
                <a:spcPct val="0"/>
              </a:spcBef>
              <a:spcAft>
                <a:spcPct val="0"/>
              </a:spcAft>
              <a:defRPr sz="1600" b="1">
                <a:solidFill>
                  <a:srgbClr val="535A5D"/>
                </a:solidFill>
                <a:latin typeface="Calibri" charset="0"/>
                <a:ea typeface="ＭＳ Ｐゴシック" charset="-128"/>
              </a:defRPr>
            </a:lvl9pPr>
          </a:lstStyle>
          <a:p>
            <a:pPr marL="0" marR="0" lvl="0" indent="0" algn="ctr" defTabSz="457200" rtl="0" eaLnBrk="1" fontAlgn="base" latinLnBrk="0" hangingPunct="1">
              <a:lnSpc>
                <a:spcPct val="100000"/>
              </a:lnSpc>
              <a:spcBef>
                <a:spcPts val="1000"/>
              </a:spcBef>
              <a:spcAft>
                <a:spcPct val="0"/>
              </a:spcAft>
              <a:buClrTx/>
              <a:buSzTx/>
              <a:buFontTx/>
              <a:buNone/>
              <a:tabLst/>
              <a:defRPr/>
            </a:pPr>
            <a:r>
              <a:rPr kumimoji="0" lang="en-US" altLang="en-US" sz="1600" b="1" i="0" u="none" strike="noStrike" kern="1200" cap="none" spc="0" normalizeH="0" baseline="0" noProof="0">
                <a:ln>
                  <a:noFill/>
                </a:ln>
                <a:solidFill>
                  <a:srgbClr val="535A5D"/>
                </a:solidFill>
                <a:effectLst/>
                <a:uLnTx/>
                <a:uFillTx/>
                <a:latin typeface="Calibri" charset="0"/>
                <a:ea typeface="Calibri" charset="-128"/>
                <a:cs typeface="Calibri"/>
              </a:rPr>
              <a:t>FORMATION OF FIBRIN CLOT</a:t>
            </a:r>
          </a:p>
        </p:txBody>
      </p:sp>
      <p:sp>
        <p:nvSpPr>
          <p:cNvPr id="53" name="Title 1">
            <a:extLst>
              <a:ext uri="{FF2B5EF4-FFF2-40B4-BE49-F238E27FC236}">
                <a16:creationId xmlns:a16="http://schemas.microsoft.com/office/drawing/2014/main" id="{2E6F3CA8-B624-BB9A-EC31-AC00B0627F63}"/>
              </a:ext>
            </a:extLst>
          </p:cNvPr>
          <p:cNvSpPr>
            <a:spLocks noGrp="1"/>
          </p:cNvSpPr>
          <p:nvPr>
            <p:ph type="title"/>
          </p:nvPr>
        </p:nvSpPr>
        <p:spPr>
          <a:xfrm>
            <a:off x="548640" y="228600"/>
            <a:ext cx="11094720" cy="1188720"/>
          </a:xfrm>
        </p:spPr>
        <p:txBody>
          <a:bodyPr anchor="ctr"/>
          <a:lstStyle/>
          <a:p>
            <a:pPr algn="ctr"/>
            <a:r>
              <a:rPr lang="en-US" sz="4000" b="1">
                <a:solidFill>
                  <a:srgbClr val="0B4A5C"/>
                </a:solidFill>
                <a:latin typeface="Cambria" pitchFamily="34" charset="0"/>
                <a:ea typeface="Cambria" pitchFamily="34" charset="-122"/>
                <a:cs typeface="Cambria" pitchFamily="34" charset="-120"/>
              </a:rPr>
              <a:t>Hemostasis In Action</a:t>
            </a:r>
          </a:p>
        </p:txBody>
      </p:sp>
    </p:spTree>
    <p:extLst>
      <p:ext uri="{BB962C8B-B14F-4D97-AF65-F5344CB8AC3E}">
        <p14:creationId xmlns:p14="http://schemas.microsoft.com/office/powerpoint/2010/main" val="1017168279"/>
      </p:ext>
    </p:extLst>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nodeType="clickPar">
                      <p:stCondLst>
                        <p:cond delay="indefinite"/>
                      </p:stCondLst>
                      <p:childTnLst>
                        <p:par>
                          <p:cTn id="4" fill="hold" nodeType="withGroup">
                            <p:stCondLst>
                              <p:cond delay="0"/>
                            </p:stCondLst>
                            <p:childTnLst>
                              <p:par>
                                <p:cTn id="5" presetID="1" presetClass="exit" presetSubtype="0" fill="hold" nodeType="clickEffect">
                                  <p:stCondLst>
                                    <p:cond delay="0"/>
                                  </p:stCondLst>
                                  <p:iterate>
                                    <p:tmAbs val="0"/>
                                  </p:iterate>
                                  <p:childTnLst>
                                    <p:set>
                                      <p:cBhvr>
                                        <p:cTn id="6" fill="hold">
                                          <p:stCondLst>
                                            <p:cond delay="0"/>
                                          </p:stCondLst>
                                        </p:cTn>
                                        <p:tgtEl>
                                          <p:spTgt spid="202"/>
                                        </p:tgtEl>
                                        <p:attrNameLst>
                                          <p:attrName>style.visibility</p:attrName>
                                        </p:attrNameLst>
                                      </p:cBhvr>
                                      <p:to>
                                        <p:strVal val="hidden"/>
                                      </p:to>
                                    </p:set>
                                  </p:childTnLst>
                                </p:cTn>
                              </p:par>
                            </p:childTnLst>
                          </p:cTn>
                        </p:par>
                        <p:par>
                          <p:cTn id="7" fill="hold" nodeType="afterGroup">
                            <p:stCondLst>
                              <p:cond delay="0"/>
                            </p:stCondLst>
                            <p:childTnLst>
                              <p:par>
                                <p:cTn id="8" presetID="1" presetClass="entr" presetSubtype="0" fill="hold" grpId="0" nodeType="afterEffect">
                                  <p:stCondLst>
                                    <p:cond delay="0"/>
                                  </p:stCondLst>
                                  <p:iterate>
                                    <p:tmAbs val="0"/>
                                  </p:iterate>
                                  <p:childTnLst>
                                    <p:set>
                                      <p:cBhvr>
                                        <p:cTn id="9" fill="hold"/>
                                        <p:tgtEl>
                                          <p:spTgt spid="245"/>
                                        </p:tgtEl>
                                        <p:attrNameLst>
                                          <p:attrName>style.visibility</p:attrName>
                                        </p:attrNameLst>
                                      </p:cBhvr>
                                      <p:to>
                                        <p:strVal val="visible"/>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1" presetClass="entr" presetSubtype="0" fill="hold" grpId="0" nodeType="clickEffect">
                                  <p:stCondLst>
                                    <p:cond delay="0"/>
                                  </p:stCondLst>
                                  <p:iterate>
                                    <p:tmAbs val="0"/>
                                  </p:iterate>
                                  <p:childTnLst>
                                    <p:set>
                                      <p:cBhvr>
                                        <p:cTn id="13" fill="hold"/>
                                        <p:tgtEl>
                                          <p:spTgt spid="210"/>
                                        </p:tgtEl>
                                        <p:attrNameLst>
                                          <p:attrName>style.visibility</p:attrName>
                                        </p:attrNameLst>
                                      </p:cBhvr>
                                      <p:to>
                                        <p:strVal val="visible"/>
                                      </p:to>
                                    </p:set>
                                  </p:childTnLst>
                                </p:cTn>
                              </p:par>
                            </p:childTnLst>
                          </p:cTn>
                        </p:par>
                        <p:par>
                          <p:cTn id="14" fill="hold" nodeType="afterGroup">
                            <p:stCondLst>
                              <p:cond delay="0"/>
                            </p:stCondLst>
                            <p:childTnLst>
                              <p:par>
                                <p:cTn id="15" presetID="1" presetClass="exit" presetSubtype="0" fill="hold" grpId="0" nodeType="afterEffect">
                                  <p:stCondLst>
                                    <p:cond delay="0"/>
                                  </p:stCondLst>
                                  <p:iterate>
                                    <p:tmAbs val="0"/>
                                  </p:iterate>
                                  <p:childTnLst>
                                    <p:set>
                                      <p:cBhvr>
                                        <p:cTn id="16" fill="hold">
                                          <p:stCondLst>
                                            <p:cond delay="0"/>
                                          </p:stCondLst>
                                        </p:cTn>
                                        <p:tgtEl>
                                          <p:spTgt spid="206"/>
                                        </p:tgtEl>
                                        <p:attrNameLst>
                                          <p:attrName>style.visibility</p:attrName>
                                        </p:attrNameLst>
                                      </p:cBhvr>
                                      <p:to>
                                        <p:strVal val="hidden"/>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iterate>
                                    <p:tmAbs val="0"/>
                                  </p:iterate>
                                  <p:childTnLst>
                                    <p:set>
                                      <p:cBhvr>
                                        <p:cTn id="20" fill="hold"/>
                                        <p:tgtEl>
                                          <p:spTgt spid="214"/>
                                        </p:tgtEl>
                                        <p:attrNameLst>
                                          <p:attrName>style.visibility</p:attrName>
                                        </p:attrNameLst>
                                      </p:cBhvr>
                                      <p:to>
                                        <p:strVal val="visible"/>
                                      </p:to>
                                    </p:set>
                                  </p:childTnLst>
                                </p:cTn>
                              </p:par>
                            </p:childTnLst>
                          </p:cTn>
                        </p:par>
                        <p:par>
                          <p:cTn id="21" fill="hold" nodeType="afterGroup">
                            <p:stCondLst>
                              <p:cond delay="0"/>
                            </p:stCondLst>
                            <p:childTnLst>
                              <p:par>
                                <p:cTn id="22" presetID="1" presetClass="exit" presetSubtype="0" fill="hold" grpId="1" nodeType="afterEffect">
                                  <p:stCondLst>
                                    <p:cond delay="0"/>
                                  </p:stCondLst>
                                  <p:iterate>
                                    <p:tmAbs val="0"/>
                                  </p:iterate>
                                  <p:childTnLst>
                                    <p:set>
                                      <p:cBhvr>
                                        <p:cTn id="23" fill="hold">
                                          <p:stCondLst>
                                            <p:cond delay="0"/>
                                          </p:stCondLst>
                                        </p:cTn>
                                        <p:tgtEl>
                                          <p:spTgt spid="210"/>
                                        </p:tgtEl>
                                        <p:attrNameLst>
                                          <p:attrName>style.visibility</p:attrName>
                                        </p:attrNameLst>
                                      </p:cBhvr>
                                      <p:to>
                                        <p:strVal val="hidden"/>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grpId="0" nodeType="clickEffect">
                                  <p:stCondLst>
                                    <p:cond delay="0"/>
                                  </p:stCondLst>
                                  <p:iterate>
                                    <p:tmAbs val="0"/>
                                  </p:iterate>
                                  <p:childTnLst>
                                    <p:set>
                                      <p:cBhvr>
                                        <p:cTn id="27" fill="hold"/>
                                        <p:tgtEl>
                                          <p:spTgt spid="218"/>
                                        </p:tgtEl>
                                        <p:attrNameLst>
                                          <p:attrName>style.visibility</p:attrName>
                                        </p:attrNameLst>
                                      </p:cBhvr>
                                      <p:to>
                                        <p:strVal val="visible"/>
                                      </p:to>
                                    </p:set>
                                  </p:childTnLst>
                                </p:cTn>
                              </p:par>
                            </p:childTnLst>
                          </p:cTn>
                        </p:par>
                        <p:par>
                          <p:cTn id="28" fill="hold" nodeType="afterGroup">
                            <p:stCondLst>
                              <p:cond delay="0"/>
                            </p:stCondLst>
                            <p:childTnLst>
                              <p:par>
                                <p:cTn id="29" presetID="1" presetClass="exit" presetSubtype="0" fill="hold" grpId="1" nodeType="afterEffect">
                                  <p:stCondLst>
                                    <p:cond delay="0"/>
                                  </p:stCondLst>
                                  <p:iterate>
                                    <p:tmAbs val="0"/>
                                  </p:iterate>
                                  <p:childTnLst>
                                    <p:set>
                                      <p:cBhvr>
                                        <p:cTn id="30" fill="hold">
                                          <p:stCondLst>
                                            <p:cond delay="0"/>
                                          </p:stCondLst>
                                        </p:cTn>
                                        <p:tgtEl>
                                          <p:spTgt spid="245"/>
                                        </p:tgtEl>
                                        <p:attrNameLst>
                                          <p:attrName>style.visibility</p:attrName>
                                        </p:attrNameLst>
                                      </p:cBhvr>
                                      <p:to>
                                        <p:strVal val="hidden"/>
                                      </p:to>
                                    </p:set>
                                  </p:childTnLst>
                                </p:cTn>
                              </p:par>
                            </p:childTnLst>
                          </p:cTn>
                        </p:par>
                        <p:par>
                          <p:cTn id="31" fill="hold" nodeType="afterGroup">
                            <p:stCondLst>
                              <p:cond delay="0"/>
                            </p:stCondLst>
                            <p:childTnLst>
                              <p:par>
                                <p:cTn id="32" presetID="1" presetClass="entr" presetSubtype="0" fill="hold" grpId="0" nodeType="afterEffect">
                                  <p:stCondLst>
                                    <p:cond delay="0"/>
                                  </p:stCondLst>
                                  <p:iterate>
                                    <p:tmAbs val="0"/>
                                  </p:iterate>
                                  <p:childTnLst>
                                    <p:set>
                                      <p:cBhvr>
                                        <p:cTn id="33" fill="hold"/>
                                        <p:tgtEl>
                                          <p:spTgt spid="246"/>
                                        </p:tgtEl>
                                        <p:attrNameLst>
                                          <p:attrName>style.visibility</p:attrName>
                                        </p:attrNameLst>
                                      </p:cBhvr>
                                      <p:to>
                                        <p:strVal val="visible"/>
                                      </p:to>
                                    </p:set>
                                  </p:childTnLst>
                                </p:cTn>
                              </p:par>
                            </p:childTnLst>
                          </p:cTn>
                        </p:par>
                        <p:par>
                          <p:cTn id="34" fill="hold" nodeType="afterGroup">
                            <p:stCondLst>
                              <p:cond delay="0"/>
                            </p:stCondLst>
                            <p:childTnLst>
                              <p:par>
                                <p:cTn id="35" presetID="1" presetClass="exit" presetSubtype="0" fill="hold" grpId="1" nodeType="afterEffect">
                                  <p:stCondLst>
                                    <p:cond delay="0"/>
                                  </p:stCondLst>
                                  <p:iterate>
                                    <p:tmAbs val="0"/>
                                  </p:iterate>
                                  <p:childTnLst>
                                    <p:set>
                                      <p:cBhvr>
                                        <p:cTn id="36" fill="hold">
                                          <p:stCondLst>
                                            <p:cond delay="0"/>
                                          </p:stCondLst>
                                        </p:cTn>
                                        <p:tgtEl>
                                          <p:spTgt spid="214"/>
                                        </p:tgtEl>
                                        <p:attrNameLst>
                                          <p:attrName>style.visibility</p:attrName>
                                        </p:attrNameLst>
                                      </p:cBhvr>
                                      <p:to>
                                        <p:strVal val="hidden"/>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grpId="0" nodeType="clickEffect">
                                  <p:stCondLst>
                                    <p:cond delay="0"/>
                                  </p:stCondLst>
                                  <p:iterate>
                                    <p:tmAbs val="0"/>
                                  </p:iterate>
                                  <p:childTnLst>
                                    <p:set>
                                      <p:cBhvr>
                                        <p:cTn id="40" fill="hold"/>
                                        <p:tgtEl>
                                          <p:spTgt spid="231"/>
                                        </p:tgtEl>
                                        <p:attrNameLst>
                                          <p:attrName>style.visibility</p:attrName>
                                        </p:attrNameLst>
                                      </p:cBhvr>
                                      <p:to>
                                        <p:strVal val="visible"/>
                                      </p:to>
                                    </p:set>
                                  </p:childTnLst>
                                </p:cTn>
                              </p:par>
                            </p:childTnLst>
                          </p:cTn>
                        </p:par>
                        <p:par>
                          <p:cTn id="41" fill="hold" nodeType="afterGroup">
                            <p:stCondLst>
                              <p:cond delay="0"/>
                            </p:stCondLst>
                            <p:childTnLst>
                              <p:par>
                                <p:cTn id="42" presetID="1" presetClass="exit" presetSubtype="0" fill="hold" grpId="1" nodeType="afterEffect">
                                  <p:stCondLst>
                                    <p:cond delay="0"/>
                                  </p:stCondLst>
                                  <p:iterate>
                                    <p:tmAbs val="0"/>
                                  </p:iterate>
                                  <p:childTnLst>
                                    <p:set>
                                      <p:cBhvr>
                                        <p:cTn id="43" fill="hold">
                                          <p:stCondLst>
                                            <p:cond delay="0"/>
                                          </p:stCondLst>
                                        </p:cTn>
                                        <p:tgtEl>
                                          <p:spTgt spid="246"/>
                                        </p:tgtEl>
                                        <p:attrNameLst>
                                          <p:attrName>style.visibility</p:attrName>
                                        </p:attrNameLst>
                                      </p:cBhvr>
                                      <p:to>
                                        <p:strVal val="hidden"/>
                                      </p:to>
                                    </p:set>
                                  </p:childTnLst>
                                </p:cTn>
                              </p:par>
                            </p:childTnLst>
                          </p:cTn>
                        </p:par>
                        <p:par>
                          <p:cTn id="44" fill="hold" nodeType="afterGroup">
                            <p:stCondLst>
                              <p:cond delay="0"/>
                            </p:stCondLst>
                            <p:childTnLst>
                              <p:par>
                                <p:cTn id="45" presetID="1" presetClass="entr" presetSubtype="0" fill="hold" grpId="0" nodeType="afterEffect">
                                  <p:stCondLst>
                                    <p:cond delay="0"/>
                                  </p:stCondLst>
                                  <p:iterate>
                                    <p:tmAbs val="0"/>
                                  </p:iterate>
                                  <p:childTnLst>
                                    <p:set>
                                      <p:cBhvr>
                                        <p:cTn id="46" fill="hold"/>
                                        <p:tgtEl>
                                          <p:spTgt spid="247"/>
                                        </p:tgtEl>
                                        <p:attrNameLst>
                                          <p:attrName>style.visibility</p:attrName>
                                        </p:attrNameLst>
                                      </p:cBhvr>
                                      <p:to>
                                        <p:strVal val="visible"/>
                                      </p:to>
                                    </p:set>
                                  </p:childTnLst>
                                </p:cTn>
                              </p:par>
                            </p:childTnLst>
                          </p:cTn>
                        </p:par>
                        <p:par>
                          <p:cTn id="47" fill="hold" nodeType="afterGroup">
                            <p:stCondLst>
                              <p:cond delay="0"/>
                            </p:stCondLst>
                            <p:childTnLst>
                              <p:par>
                                <p:cTn id="48" presetID="1" presetClass="exit" presetSubtype="0" fill="hold" grpId="1" nodeType="afterEffect">
                                  <p:stCondLst>
                                    <p:cond delay="0"/>
                                  </p:stCondLst>
                                  <p:iterate>
                                    <p:tmAbs val="0"/>
                                  </p:iterate>
                                  <p:childTnLst>
                                    <p:set>
                                      <p:cBhvr>
                                        <p:cTn id="49" fill="hold">
                                          <p:stCondLst>
                                            <p:cond delay="0"/>
                                          </p:stCondLst>
                                        </p:cTn>
                                        <p:tgtEl>
                                          <p:spTgt spid="218"/>
                                        </p:tgtEl>
                                        <p:attrNameLst>
                                          <p:attrName>style.visibility</p:attrName>
                                        </p:attrNameLst>
                                      </p:cBhvr>
                                      <p:to>
                                        <p:strVal val="hidden"/>
                                      </p:to>
                                    </p:set>
                                  </p:childTnLst>
                                </p:cTn>
                              </p:par>
                            </p:childTnLst>
                          </p:cTn>
                        </p:par>
                      </p:childTnLst>
                    </p:cTn>
                  </p:par>
                  <p:par>
                    <p:cTn id="50" fill="hold" nodeType="clickPar">
                      <p:stCondLst>
                        <p:cond delay="indefinite"/>
                      </p:stCondLst>
                      <p:childTnLst>
                        <p:par>
                          <p:cTn id="51" fill="hold" nodeType="withGroup">
                            <p:stCondLst>
                              <p:cond delay="0"/>
                            </p:stCondLst>
                            <p:childTnLst>
                              <p:par>
                                <p:cTn id="52" presetID="1" presetClass="entr" presetSubtype="0" fill="hold" grpId="0" nodeType="clickEffect">
                                  <p:stCondLst>
                                    <p:cond delay="0"/>
                                  </p:stCondLst>
                                  <p:iterate>
                                    <p:tmAbs val="0"/>
                                  </p:iterate>
                                  <p:childTnLst>
                                    <p:set>
                                      <p:cBhvr>
                                        <p:cTn id="53" fill="hold"/>
                                        <p:tgtEl>
                                          <p:spTgt spid="243"/>
                                        </p:tgtEl>
                                        <p:attrNameLst>
                                          <p:attrName>style.visibility</p:attrName>
                                        </p:attrNameLst>
                                      </p:cBhvr>
                                      <p:to>
                                        <p:strVal val="visible"/>
                                      </p:to>
                                    </p:set>
                                  </p:childTnLst>
                                </p:cTn>
                              </p:par>
                            </p:childTnLst>
                          </p:cTn>
                        </p:par>
                        <p:par>
                          <p:cTn id="54" fill="hold" nodeType="afterGroup">
                            <p:stCondLst>
                              <p:cond delay="0"/>
                            </p:stCondLst>
                            <p:childTnLst>
                              <p:par>
                                <p:cTn id="55" presetID="1" presetClass="exit" presetSubtype="0" fill="hold" grpId="1" nodeType="afterEffect">
                                  <p:stCondLst>
                                    <p:cond delay="0"/>
                                  </p:stCondLst>
                                  <p:iterate>
                                    <p:tmAbs val="0"/>
                                  </p:iterate>
                                  <p:childTnLst>
                                    <p:set>
                                      <p:cBhvr>
                                        <p:cTn id="56" fill="hold">
                                          <p:stCondLst>
                                            <p:cond delay="0"/>
                                          </p:stCondLst>
                                        </p:cTn>
                                        <p:tgtEl>
                                          <p:spTgt spid="247"/>
                                        </p:tgtEl>
                                        <p:attrNameLst>
                                          <p:attrName>style.visibility</p:attrName>
                                        </p:attrNameLst>
                                      </p:cBhvr>
                                      <p:to>
                                        <p:strVal val="hidden"/>
                                      </p:to>
                                    </p:set>
                                  </p:childTnLst>
                                </p:cTn>
                              </p:par>
                            </p:childTnLst>
                          </p:cTn>
                        </p:par>
                        <p:par>
                          <p:cTn id="57" fill="hold" nodeType="afterGroup">
                            <p:stCondLst>
                              <p:cond delay="0"/>
                            </p:stCondLst>
                            <p:childTnLst>
                              <p:par>
                                <p:cTn id="58" presetID="1" presetClass="entr" presetSubtype="0" fill="hold" grpId="0" nodeType="afterEffect">
                                  <p:stCondLst>
                                    <p:cond delay="0"/>
                                  </p:stCondLst>
                                  <p:iterate>
                                    <p:tmAbs val="0"/>
                                  </p:iterate>
                                  <p:childTnLst>
                                    <p:set>
                                      <p:cBhvr>
                                        <p:cTn id="59" fill="hold"/>
                                        <p:tgtEl>
                                          <p:spTgt spid="248"/>
                                        </p:tgtEl>
                                        <p:attrNameLst>
                                          <p:attrName>style.visibility</p:attrName>
                                        </p:attrNameLst>
                                      </p:cBhvr>
                                      <p:to>
                                        <p:strVal val="visible"/>
                                      </p:to>
                                    </p:set>
                                  </p:childTnLst>
                                </p:cTn>
                              </p:par>
                            </p:childTnLst>
                          </p:cTn>
                        </p:par>
                      </p:childTnLst>
                    </p:cTn>
                  </p:par>
                  <p:par>
                    <p:cTn id="60" fill="hold" nodeType="clickPar">
                      <p:stCondLst>
                        <p:cond delay="indefinite"/>
                      </p:stCondLst>
                      <p:childTnLst>
                        <p:par>
                          <p:cTn id="61" fill="hold" nodeType="withGroup">
                            <p:stCondLst>
                              <p:cond delay="0"/>
                            </p:stCondLst>
                            <p:childTnLst>
                              <p:par>
                                <p:cTn id="62" presetID="1" presetClass="entr" presetSubtype="0" fill="hold" nodeType="clickEffect">
                                  <p:stCondLst>
                                    <p:cond delay="0"/>
                                  </p:stCondLst>
                                  <p:iterate>
                                    <p:tmAbs val="0"/>
                                  </p:iterate>
                                  <p:childTnLst>
                                    <p:set>
                                      <p:cBhvr>
                                        <p:cTn id="63" fill="hold"/>
                                        <p:tgtEl>
                                          <p:spTgt spid="244"/>
                                        </p:tgtEl>
                                        <p:attrNameLst>
                                          <p:attrName>style.visibility</p:attrName>
                                        </p:attrNameLst>
                                      </p:cBhvr>
                                      <p:to>
                                        <p:strVal val="visible"/>
                                      </p:to>
                                    </p:set>
                                  </p:childTnLst>
                                </p:cTn>
                              </p:par>
                            </p:childTnLst>
                          </p:cTn>
                        </p:par>
                        <p:par>
                          <p:cTn id="64" fill="hold" nodeType="afterGroup">
                            <p:stCondLst>
                              <p:cond delay="0"/>
                            </p:stCondLst>
                            <p:childTnLst>
                              <p:par>
                                <p:cTn id="65" presetID="1" presetClass="exit" presetSubtype="0" fill="hold" grpId="1" nodeType="afterEffect">
                                  <p:stCondLst>
                                    <p:cond delay="0"/>
                                  </p:stCondLst>
                                  <p:iterate>
                                    <p:tmAbs val="0"/>
                                  </p:iterate>
                                  <p:childTnLst>
                                    <p:set>
                                      <p:cBhvr>
                                        <p:cTn id="66" fill="hold">
                                          <p:stCondLst>
                                            <p:cond delay="0"/>
                                          </p:stCondLst>
                                        </p:cTn>
                                        <p:tgtEl>
                                          <p:spTgt spid="248"/>
                                        </p:tgtEl>
                                        <p:attrNameLst>
                                          <p:attrName>style.visibility</p:attrName>
                                        </p:attrNameLst>
                                      </p:cBhvr>
                                      <p:to>
                                        <p:strVal val="hidden"/>
                                      </p:to>
                                    </p:set>
                                  </p:childTnLst>
                                </p:cTn>
                              </p:par>
                            </p:childTnLst>
                          </p:cTn>
                        </p:par>
                        <p:par>
                          <p:cTn id="67" fill="hold" nodeType="afterGroup">
                            <p:stCondLst>
                              <p:cond delay="0"/>
                            </p:stCondLst>
                            <p:childTnLst>
                              <p:par>
                                <p:cTn id="68" presetID="1" presetClass="entr" presetSubtype="0" fill="hold" grpId="0" nodeType="afterEffect">
                                  <p:stCondLst>
                                    <p:cond delay="0"/>
                                  </p:stCondLst>
                                  <p:iterate>
                                    <p:tmAbs val="0"/>
                                  </p:iterate>
                                  <p:childTnLst>
                                    <p:set>
                                      <p:cBhvr>
                                        <p:cTn id="69" fill="hold"/>
                                        <p:tgtEl>
                                          <p:spTgt spid="2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 grpId="0" animBg="1" advAuto="0"/>
      <p:bldP spid="210" grpId="0" animBg="1" advAuto="0"/>
      <p:bldP spid="210" grpId="1" animBg="1" advAuto="0"/>
      <p:bldP spid="214" grpId="0" animBg="1" advAuto="0"/>
      <p:bldP spid="214" grpId="1" animBg="1" advAuto="0"/>
      <p:bldP spid="218" grpId="0" animBg="1" advAuto="0"/>
      <p:bldP spid="218" grpId="1" animBg="1" advAuto="0"/>
      <p:bldP spid="231" grpId="0" animBg="1" advAuto="0"/>
      <p:bldP spid="243" grpId="0" animBg="1" advAuto="0"/>
      <p:bldP spid="245" grpId="0" animBg="1" advAuto="0"/>
      <p:bldP spid="245" grpId="1" animBg="1" advAuto="0"/>
      <p:bldP spid="246" grpId="0" animBg="1" advAuto="0"/>
      <p:bldP spid="246" grpId="1" animBg="1" advAuto="0"/>
      <p:bldP spid="247" grpId="0" animBg="1" advAuto="0"/>
      <p:bldP spid="247" grpId="1" animBg="1" advAuto="0"/>
      <p:bldP spid="248" grpId="0" animBg="1" advAuto="0"/>
      <p:bldP spid="248" grpId="1" animBg="1" advAuto="0"/>
      <p:bldP spid="249" grpId="0" animBg="1" advAuto="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48640" y="228600"/>
            <a:ext cx="11094720" cy="1188720"/>
          </a:xfrm>
          <a:prstGeom prst="rect">
            <a:avLst/>
          </a:prstGeom>
          <a:noFill/>
          <a:ln/>
        </p:spPr>
        <p:txBody>
          <a:bodyPr wrap="square" lIns="0" tIns="0" rIns="0" bIns="0" rtlCol="0" anchor="ctr"/>
          <a:lstStyle/>
          <a:p>
            <a:pPr marL="0" indent="0" algn="ctr">
              <a:buNone/>
            </a:pPr>
            <a:r>
              <a:rPr lang="en-US" sz="4000" b="1" dirty="0">
                <a:solidFill>
                  <a:srgbClr val="0B4A5C"/>
                </a:solidFill>
                <a:latin typeface="Cambria" pitchFamily="34" charset="0"/>
                <a:ea typeface="Cambria" pitchFamily="34" charset="-122"/>
                <a:cs typeface="Cambria" pitchFamily="34" charset="-120"/>
              </a:rPr>
              <a:t>Three Hemostasis Buckets</a:t>
            </a:r>
            <a:endParaRPr lang="en-US" sz="4000" dirty="0"/>
          </a:p>
        </p:txBody>
      </p:sp>
      <p:grpSp>
        <p:nvGrpSpPr>
          <p:cNvPr id="15" name="Group 14">
            <a:extLst>
              <a:ext uri="{FF2B5EF4-FFF2-40B4-BE49-F238E27FC236}">
                <a16:creationId xmlns:a16="http://schemas.microsoft.com/office/drawing/2014/main" id="{6B807FA3-3273-3768-4116-37B16F0C3EF3}"/>
              </a:ext>
            </a:extLst>
          </p:cNvPr>
          <p:cNvGrpSpPr/>
          <p:nvPr/>
        </p:nvGrpSpPr>
        <p:grpSpPr>
          <a:xfrm>
            <a:off x="-329432" y="1554480"/>
            <a:ext cx="5503308" cy="4114800"/>
            <a:chOff x="-329432" y="1554480"/>
            <a:chExt cx="5503308" cy="4114800"/>
          </a:xfrm>
        </p:grpSpPr>
        <p:sp>
          <p:nvSpPr>
            <p:cNvPr id="3" name="Shape 1"/>
            <p:cNvSpPr/>
            <p:nvPr/>
          </p:nvSpPr>
          <p:spPr>
            <a:xfrm>
              <a:off x="464716" y="1554480"/>
              <a:ext cx="3489748" cy="4114800"/>
            </a:xfrm>
            <a:prstGeom prst="roundRect">
              <a:avLst>
                <a:gd name="adj" fmla="val 1778"/>
              </a:avLst>
            </a:prstGeom>
            <a:solidFill>
              <a:srgbClr val="F4F8F8"/>
            </a:solidFill>
            <a:ln/>
          </p:spPr>
          <p:txBody>
            <a:bodyPr/>
            <a:lstStyle/>
            <a:p>
              <a:endParaRPr lang="en-US" sz="1600"/>
            </a:p>
          </p:txBody>
        </p:sp>
        <p:pic>
          <p:nvPicPr>
            <p:cNvPr id="4" name="Image 0" descr="/home/claude/icons/tint_primary.png"/>
            <p:cNvPicPr>
              <a:picLocks noChangeAspect="1"/>
            </p:cNvPicPr>
            <p:nvPr/>
          </p:nvPicPr>
          <p:blipFill>
            <a:blip r:embed="rId3"/>
            <a:stretch>
              <a:fillRect/>
            </a:stretch>
          </p:blipFill>
          <p:spPr>
            <a:xfrm>
              <a:off x="1802918" y="1874520"/>
              <a:ext cx="640080" cy="640080"/>
            </a:xfrm>
            <a:prstGeom prst="rect">
              <a:avLst/>
            </a:prstGeom>
          </p:spPr>
        </p:pic>
        <p:sp>
          <p:nvSpPr>
            <p:cNvPr id="5" name="Text 2"/>
            <p:cNvSpPr/>
            <p:nvPr/>
          </p:nvSpPr>
          <p:spPr>
            <a:xfrm>
              <a:off x="-329432" y="2651760"/>
              <a:ext cx="4754880" cy="411480"/>
            </a:xfrm>
            <a:prstGeom prst="rect">
              <a:avLst/>
            </a:prstGeom>
            <a:noFill/>
            <a:ln/>
          </p:spPr>
          <p:txBody>
            <a:bodyPr wrap="square" lIns="0" tIns="0" rIns="0" bIns="0" rtlCol="0" anchor="ctr"/>
            <a:lstStyle/>
            <a:p>
              <a:pPr marL="0" indent="0" algn="ctr">
                <a:buNone/>
              </a:pPr>
              <a:r>
                <a:rPr lang="en-US" sz="1600" b="1">
                  <a:solidFill>
                    <a:srgbClr val="0B4A5C"/>
                  </a:solidFill>
                  <a:latin typeface="Calibri" pitchFamily="34" charset="0"/>
                  <a:ea typeface="Calibri" pitchFamily="34" charset="-122"/>
                  <a:cs typeface="Calibri" pitchFamily="34" charset="-120"/>
                </a:rPr>
                <a:t>Primary Hemostasis</a:t>
              </a:r>
              <a:endParaRPr lang="en-US" sz="1600"/>
            </a:p>
          </p:txBody>
        </p:sp>
        <p:sp>
          <p:nvSpPr>
            <p:cNvPr id="6" name="Text 3"/>
            <p:cNvSpPr/>
            <p:nvPr/>
          </p:nvSpPr>
          <p:spPr>
            <a:xfrm>
              <a:off x="-329432" y="3063240"/>
              <a:ext cx="4754880" cy="320040"/>
            </a:xfrm>
            <a:prstGeom prst="rect">
              <a:avLst/>
            </a:prstGeom>
            <a:noFill/>
            <a:ln/>
          </p:spPr>
          <p:txBody>
            <a:bodyPr wrap="square" lIns="0" tIns="0" rIns="0" bIns="0" rtlCol="0" anchor="ctr"/>
            <a:lstStyle/>
            <a:p>
              <a:pPr marL="0" indent="0" algn="ctr">
                <a:buNone/>
              </a:pPr>
              <a:r>
                <a:rPr lang="en-US" sz="1600" i="1">
                  <a:solidFill>
                    <a:srgbClr val="6B7280"/>
                  </a:solidFill>
                  <a:latin typeface="Calibri" pitchFamily="34" charset="0"/>
                  <a:ea typeface="Calibri" pitchFamily="34" charset="-122"/>
                  <a:cs typeface="Calibri" pitchFamily="34" charset="-120"/>
                </a:rPr>
                <a:t>Platelets, von Willebrand factor</a:t>
              </a:r>
              <a:endParaRPr lang="en-US" sz="1600"/>
            </a:p>
          </p:txBody>
        </p:sp>
        <p:sp>
          <p:nvSpPr>
            <p:cNvPr id="7" name="Text 4"/>
            <p:cNvSpPr/>
            <p:nvPr/>
          </p:nvSpPr>
          <p:spPr>
            <a:xfrm>
              <a:off x="876196" y="3566160"/>
              <a:ext cx="4297680" cy="1737360"/>
            </a:xfrm>
            <a:prstGeom prst="rect">
              <a:avLst/>
            </a:prstGeom>
            <a:noFill/>
            <a:ln/>
          </p:spPr>
          <p:txBody>
            <a:bodyPr wrap="square" lIns="0" tIns="0" rIns="0" bIns="0" rtlCol="0" anchor="t"/>
            <a:lstStyle/>
            <a:p>
              <a:pPr marL="228600" indent="-228600" algn="l">
                <a:spcAft>
                  <a:spcPts val="800"/>
                </a:spcAft>
                <a:buSzPct val="100000"/>
                <a:buChar char="•"/>
              </a:pPr>
              <a:r>
                <a:rPr lang="en-US" sz="1600" dirty="0">
                  <a:solidFill>
                    <a:srgbClr val="1B2A2E"/>
                  </a:solidFill>
                  <a:latin typeface="Calibri" pitchFamily="34" charset="0"/>
                  <a:ea typeface="Calibri" pitchFamily="34" charset="-122"/>
                  <a:cs typeface="Calibri" pitchFamily="34" charset="-120"/>
                </a:rPr>
                <a:t>Up-front bleeding</a:t>
              </a:r>
            </a:p>
            <a:p>
              <a:pPr marL="228600" indent="-228600" algn="l">
                <a:spcAft>
                  <a:spcPts val="800"/>
                </a:spcAft>
                <a:buSzPct val="100000"/>
                <a:buChar char="•"/>
              </a:pPr>
              <a:r>
                <a:rPr lang="en-US" sz="1600" dirty="0">
                  <a:solidFill>
                    <a:srgbClr val="1B2A2E"/>
                  </a:solidFill>
                  <a:latin typeface="Calibri" pitchFamily="34" charset="0"/>
                  <a:ea typeface="Calibri" pitchFamily="34" charset="-122"/>
                  <a:cs typeface="Calibri" pitchFamily="34" charset="-120"/>
                </a:rPr>
                <a:t>Mucocutaneous bleeding pattern</a:t>
              </a:r>
              <a:endParaRPr lang="en-US" sz="1600" dirty="0"/>
            </a:p>
            <a:p>
              <a:pPr marL="228600" indent="-228600" algn="l">
                <a:spcAft>
                  <a:spcPts val="800"/>
                </a:spcAft>
                <a:buSzPct val="100000"/>
                <a:buChar char="•"/>
              </a:pPr>
              <a:r>
                <a:rPr lang="en-US" sz="1600" dirty="0">
                  <a:solidFill>
                    <a:srgbClr val="1B2A2E"/>
                  </a:solidFill>
                  <a:latin typeface="Calibri" pitchFamily="34" charset="0"/>
                  <a:ea typeface="Calibri" pitchFamily="34" charset="-122"/>
                  <a:cs typeface="Calibri" pitchFamily="34" charset="-120"/>
                </a:rPr>
                <a:t>Epistaxis, gum bleeding</a:t>
              </a:r>
              <a:endParaRPr lang="en-US" sz="1600" dirty="0"/>
            </a:p>
            <a:p>
              <a:pPr marL="228600" indent="-228600" algn="l">
                <a:spcAft>
                  <a:spcPts val="800"/>
                </a:spcAft>
                <a:buSzPct val="100000"/>
                <a:buChar char="•"/>
              </a:pPr>
              <a:r>
                <a:rPr lang="en-US" sz="1600" dirty="0">
                  <a:solidFill>
                    <a:srgbClr val="1B2A2E"/>
                  </a:solidFill>
                  <a:latin typeface="Calibri" pitchFamily="34" charset="0"/>
                  <a:ea typeface="Calibri" pitchFamily="34" charset="-122"/>
                  <a:cs typeface="Calibri" pitchFamily="34" charset="-120"/>
                </a:rPr>
                <a:t>Bruising</a:t>
              </a:r>
              <a:endParaRPr lang="en-US" sz="1600" dirty="0"/>
            </a:p>
            <a:p>
              <a:pPr marL="228600" indent="-228600" algn="l">
                <a:spcAft>
                  <a:spcPts val="800"/>
                </a:spcAft>
                <a:buSzPct val="100000"/>
                <a:buChar char="•"/>
              </a:pPr>
              <a:r>
                <a:rPr lang="en-US" sz="1600" dirty="0">
                  <a:solidFill>
                    <a:srgbClr val="1B2A2E"/>
                  </a:solidFill>
                  <a:latin typeface="Calibri" pitchFamily="34" charset="0"/>
                  <a:ea typeface="Calibri" pitchFamily="34" charset="-122"/>
                  <a:cs typeface="Calibri" pitchFamily="34" charset="-120"/>
                </a:rPr>
                <a:t>Menorrhagia</a:t>
              </a:r>
              <a:endParaRPr lang="en-US" sz="1600" dirty="0"/>
            </a:p>
          </p:txBody>
        </p:sp>
      </p:grpSp>
      <p:grpSp>
        <p:nvGrpSpPr>
          <p:cNvPr id="19" name="Group 18">
            <a:extLst>
              <a:ext uri="{FF2B5EF4-FFF2-40B4-BE49-F238E27FC236}">
                <a16:creationId xmlns:a16="http://schemas.microsoft.com/office/drawing/2014/main" id="{0C330EDC-BC93-7CFB-2CC0-02AC9BB3DAD0}"/>
              </a:ext>
            </a:extLst>
          </p:cNvPr>
          <p:cNvGrpSpPr/>
          <p:nvPr/>
        </p:nvGrpSpPr>
        <p:grpSpPr>
          <a:xfrm>
            <a:off x="3594976" y="1554480"/>
            <a:ext cx="5378048" cy="4114800"/>
            <a:chOff x="3594976" y="1554480"/>
            <a:chExt cx="5378048" cy="4114800"/>
          </a:xfrm>
        </p:grpSpPr>
        <p:sp>
          <p:nvSpPr>
            <p:cNvPr id="8" name="Shape 5"/>
            <p:cNvSpPr/>
            <p:nvPr/>
          </p:nvSpPr>
          <p:spPr>
            <a:xfrm>
              <a:off x="4263864" y="1554480"/>
              <a:ext cx="3489748" cy="4114800"/>
            </a:xfrm>
            <a:prstGeom prst="roundRect">
              <a:avLst>
                <a:gd name="adj" fmla="val 1778"/>
              </a:avLst>
            </a:prstGeom>
            <a:solidFill>
              <a:srgbClr val="0B4A5C"/>
            </a:solidFill>
            <a:ln/>
          </p:spPr>
          <p:txBody>
            <a:bodyPr/>
            <a:lstStyle/>
            <a:p>
              <a:endParaRPr lang="en-US" sz="1600"/>
            </a:p>
          </p:txBody>
        </p:sp>
        <p:pic>
          <p:nvPicPr>
            <p:cNvPr id="9" name="Image 1" descr="/home/claude/icons/bone_white.png"/>
            <p:cNvPicPr>
              <a:picLocks noChangeAspect="1"/>
            </p:cNvPicPr>
            <p:nvPr/>
          </p:nvPicPr>
          <p:blipFill>
            <a:blip r:embed="rId4"/>
            <a:stretch>
              <a:fillRect/>
            </a:stretch>
          </p:blipFill>
          <p:spPr>
            <a:xfrm>
              <a:off x="5652376" y="1874520"/>
              <a:ext cx="640080" cy="640080"/>
            </a:xfrm>
            <a:prstGeom prst="rect">
              <a:avLst/>
            </a:prstGeom>
          </p:spPr>
        </p:pic>
        <p:sp>
          <p:nvSpPr>
            <p:cNvPr id="10" name="Text 6"/>
            <p:cNvSpPr/>
            <p:nvPr/>
          </p:nvSpPr>
          <p:spPr>
            <a:xfrm>
              <a:off x="3594976" y="2651760"/>
              <a:ext cx="4754880" cy="411480"/>
            </a:xfrm>
            <a:prstGeom prst="rect">
              <a:avLst/>
            </a:prstGeom>
            <a:noFill/>
            <a:ln/>
          </p:spPr>
          <p:txBody>
            <a:bodyPr wrap="square" lIns="0" tIns="0" rIns="0" bIns="0" rtlCol="0" anchor="ctr"/>
            <a:lstStyle/>
            <a:p>
              <a:pPr marL="0" indent="0" algn="ctr">
                <a:buNone/>
              </a:pPr>
              <a:r>
                <a:rPr lang="en-US" sz="1600" b="1">
                  <a:solidFill>
                    <a:srgbClr val="FFFFFF"/>
                  </a:solidFill>
                  <a:latin typeface="Calibri" pitchFamily="34" charset="0"/>
                  <a:ea typeface="Calibri" pitchFamily="34" charset="-122"/>
                  <a:cs typeface="Calibri" pitchFamily="34" charset="-120"/>
                </a:rPr>
                <a:t>Secondary Hemostasis</a:t>
              </a:r>
              <a:endParaRPr lang="en-US" sz="1600"/>
            </a:p>
          </p:txBody>
        </p:sp>
        <p:sp>
          <p:nvSpPr>
            <p:cNvPr id="11" name="Text 7"/>
            <p:cNvSpPr/>
            <p:nvPr/>
          </p:nvSpPr>
          <p:spPr>
            <a:xfrm>
              <a:off x="3594976" y="3063240"/>
              <a:ext cx="4754880" cy="320040"/>
            </a:xfrm>
            <a:prstGeom prst="rect">
              <a:avLst/>
            </a:prstGeom>
            <a:noFill/>
            <a:ln/>
          </p:spPr>
          <p:txBody>
            <a:bodyPr wrap="square" lIns="0" tIns="0" rIns="0" bIns="0" rtlCol="0" anchor="ctr"/>
            <a:lstStyle/>
            <a:p>
              <a:pPr marL="0" indent="0" algn="ctr">
                <a:buNone/>
              </a:pPr>
              <a:r>
                <a:rPr lang="en-US" sz="1600" i="1">
                  <a:solidFill>
                    <a:srgbClr val="B9CFCE"/>
                  </a:solidFill>
                  <a:latin typeface="Calibri" pitchFamily="34" charset="0"/>
                  <a:ea typeface="Calibri" pitchFamily="34" charset="-122"/>
                  <a:cs typeface="Calibri" pitchFamily="34" charset="-120"/>
                </a:rPr>
                <a:t>Coagulation factors</a:t>
              </a:r>
              <a:endParaRPr lang="en-US" sz="1600"/>
            </a:p>
          </p:txBody>
        </p:sp>
        <p:sp>
          <p:nvSpPr>
            <p:cNvPr id="12" name="Text 8"/>
            <p:cNvSpPr/>
            <p:nvPr/>
          </p:nvSpPr>
          <p:spPr>
            <a:xfrm>
              <a:off x="4675344" y="3566160"/>
              <a:ext cx="4297680" cy="1737360"/>
            </a:xfrm>
            <a:prstGeom prst="rect">
              <a:avLst/>
            </a:prstGeom>
            <a:noFill/>
            <a:ln/>
          </p:spPr>
          <p:txBody>
            <a:bodyPr wrap="square" lIns="0" tIns="0" rIns="0" bIns="0" rtlCol="0" anchor="t"/>
            <a:lstStyle/>
            <a:p>
              <a:pPr marL="228600" indent="-228600" algn="l">
                <a:spcAft>
                  <a:spcPts val="800"/>
                </a:spcAft>
                <a:buSzPct val="100000"/>
                <a:buChar char="•"/>
              </a:pPr>
              <a:r>
                <a:rPr lang="en-US" sz="1600">
                  <a:solidFill>
                    <a:srgbClr val="FFFFFF"/>
                  </a:solidFill>
                  <a:latin typeface="Calibri" pitchFamily="34" charset="0"/>
                  <a:ea typeface="Calibri" pitchFamily="34" charset="-122"/>
                  <a:cs typeface="Calibri" pitchFamily="34" charset="-120"/>
                </a:rPr>
                <a:t>Delayed bleeding</a:t>
              </a:r>
            </a:p>
            <a:p>
              <a:pPr marL="228600" indent="-228600" algn="l">
                <a:spcAft>
                  <a:spcPts val="800"/>
                </a:spcAft>
                <a:buSzPct val="100000"/>
                <a:buChar char="•"/>
              </a:pPr>
              <a:r>
                <a:rPr lang="en-US" sz="1600">
                  <a:solidFill>
                    <a:srgbClr val="FFFFFF"/>
                  </a:solidFill>
                  <a:latin typeface="Calibri" pitchFamily="34" charset="0"/>
                  <a:ea typeface="Calibri" pitchFamily="34" charset="-122"/>
                  <a:cs typeface="Calibri" pitchFamily="34" charset="-120"/>
                </a:rPr>
                <a:t>Deep bleeding pattern</a:t>
              </a:r>
              <a:endParaRPr lang="en-US" sz="1600"/>
            </a:p>
            <a:p>
              <a:pPr marL="228600" indent="-228600" algn="l">
                <a:spcAft>
                  <a:spcPts val="800"/>
                </a:spcAft>
                <a:buSzPct val="100000"/>
                <a:buChar char="•"/>
              </a:pPr>
              <a:r>
                <a:rPr lang="en-US" sz="1600">
                  <a:solidFill>
                    <a:srgbClr val="FFFFFF"/>
                  </a:solidFill>
                  <a:latin typeface="Calibri" pitchFamily="34" charset="0"/>
                  <a:ea typeface="Calibri" pitchFamily="34" charset="-122"/>
                  <a:cs typeface="Calibri" pitchFamily="34" charset="-120"/>
                </a:rPr>
                <a:t>Hemarthrosis (joint bleeds)</a:t>
              </a:r>
              <a:endParaRPr lang="en-US" sz="1600"/>
            </a:p>
            <a:p>
              <a:pPr marL="228600" indent="-228600" algn="l">
                <a:spcAft>
                  <a:spcPts val="800"/>
                </a:spcAft>
                <a:buSzPct val="100000"/>
                <a:buChar char="•"/>
              </a:pPr>
              <a:r>
                <a:rPr lang="en-US" sz="1600">
                  <a:solidFill>
                    <a:srgbClr val="FFFFFF"/>
                  </a:solidFill>
                  <a:latin typeface="Calibri" pitchFamily="34" charset="0"/>
                  <a:ea typeface="Calibri" pitchFamily="34" charset="-122"/>
                  <a:cs typeface="Calibri" pitchFamily="34" charset="-120"/>
                </a:rPr>
                <a:t>Muscle hematomas</a:t>
              </a:r>
              <a:endParaRPr lang="en-US" sz="1600"/>
            </a:p>
          </p:txBody>
        </p:sp>
      </p:grpSp>
      <p:sp>
        <p:nvSpPr>
          <p:cNvPr id="13" name="Text 9"/>
          <p:cNvSpPr/>
          <p:nvPr/>
        </p:nvSpPr>
        <p:spPr>
          <a:xfrm>
            <a:off x="457200" y="6473952"/>
            <a:ext cx="9601200" cy="292608"/>
          </a:xfrm>
          <a:prstGeom prst="rect">
            <a:avLst/>
          </a:prstGeom>
          <a:noFill/>
          <a:ln/>
        </p:spPr>
        <p:txBody>
          <a:bodyPr wrap="square" lIns="0" tIns="0" rIns="0" bIns="0" rtlCol="0" anchor="ctr"/>
          <a:lstStyle/>
          <a:p>
            <a:pPr marL="0" indent="0" algn="l">
              <a:buNone/>
            </a:pPr>
            <a:r>
              <a:rPr lang="en-US" sz="1000" i="1" dirty="0">
                <a:solidFill>
                  <a:srgbClr val="6B7280"/>
                </a:solidFill>
                <a:latin typeface="Calibri" pitchFamily="34" charset="0"/>
                <a:ea typeface="Calibri" pitchFamily="34" charset="-122"/>
                <a:cs typeface="Calibri" pitchFamily="34" charset="-120"/>
              </a:rPr>
              <a:t>Neutze &amp; Roque, Am Fam Physician, 2016 </a:t>
            </a:r>
            <a:endParaRPr lang="en-US" sz="1000" dirty="0"/>
          </a:p>
        </p:txBody>
      </p:sp>
      <p:grpSp>
        <p:nvGrpSpPr>
          <p:cNvPr id="21" name="Group 20">
            <a:extLst>
              <a:ext uri="{FF2B5EF4-FFF2-40B4-BE49-F238E27FC236}">
                <a16:creationId xmlns:a16="http://schemas.microsoft.com/office/drawing/2014/main" id="{4D85EE4A-5081-B950-C860-CD7028BF8A86}"/>
              </a:ext>
            </a:extLst>
          </p:cNvPr>
          <p:cNvGrpSpPr/>
          <p:nvPr/>
        </p:nvGrpSpPr>
        <p:grpSpPr>
          <a:xfrm>
            <a:off x="7449866" y="1554480"/>
            <a:ext cx="5378048" cy="4114800"/>
            <a:chOff x="7449866" y="1554480"/>
            <a:chExt cx="5378048" cy="4114800"/>
          </a:xfrm>
        </p:grpSpPr>
        <p:sp>
          <p:nvSpPr>
            <p:cNvPr id="14" name="Shape 5">
              <a:extLst>
                <a:ext uri="{FF2B5EF4-FFF2-40B4-BE49-F238E27FC236}">
                  <a16:creationId xmlns:a16="http://schemas.microsoft.com/office/drawing/2014/main" id="{4A3A6349-4F16-9E58-A3CD-8462B6A18A04}"/>
                </a:ext>
              </a:extLst>
            </p:cNvPr>
            <p:cNvSpPr/>
            <p:nvPr/>
          </p:nvSpPr>
          <p:spPr>
            <a:xfrm>
              <a:off x="8118754" y="1554480"/>
              <a:ext cx="3489748" cy="4114800"/>
            </a:xfrm>
            <a:prstGeom prst="roundRect">
              <a:avLst>
                <a:gd name="adj" fmla="val 1778"/>
              </a:avLst>
            </a:prstGeom>
            <a:solidFill>
              <a:srgbClr val="05518C"/>
            </a:solidFill>
            <a:ln/>
          </p:spPr>
          <p:txBody>
            <a:bodyPr/>
            <a:lstStyle/>
            <a:p>
              <a:endParaRPr lang="en-US" sz="1600"/>
            </a:p>
          </p:txBody>
        </p:sp>
        <p:sp>
          <p:nvSpPr>
            <p:cNvPr id="16" name="Text 6">
              <a:extLst>
                <a:ext uri="{FF2B5EF4-FFF2-40B4-BE49-F238E27FC236}">
                  <a16:creationId xmlns:a16="http://schemas.microsoft.com/office/drawing/2014/main" id="{4D38776F-E553-C138-A094-D2FAF4E5BA4D}"/>
                </a:ext>
              </a:extLst>
            </p:cNvPr>
            <p:cNvSpPr/>
            <p:nvPr/>
          </p:nvSpPr>
          <p:spPr>
            <a:xfrm>
              <a:off x="7449866" y="2651760"/>
              <a:ext cx="4754880" cy="411480"/>
            </a:xfrm>
            <a:prstGeom prst="rect">
              <a:avLst/>
            </a:prstGeom>
            <a:noFill/>
            <a:ln/>
          </p:spPr>
          <p:txBody>
            <a:bodyPr wrap="square" lIns="0" tIns="0" rIns="0" bIns="0" rtlCol="0" anchor="ctr"/>
            <a:lstStyle/>
            <a:p>
              <a:pPr marL="0" indent="0" algn="ctr">
                <a:buNone/>
              </a:pPr>
              <a:r>
                <a:rPr lang="en-US" sz="1600" b="1">
                  <a:solidFill>
                    <a:srgbClr val="FFFFFF"/>
                  </a:solidFill>
                  <a:latin typeface="Calibri" pitchFamily="34" charset="0"/>
                  <a:ea typeface="Calibri" pitchFamily="34" charset="-122"/>
                  <a:cs typeface="Calibri" pitchFamily="34" charset="-120"/>
                </a:rPr>
                <a:t>Clot Stabilization</a:t>
              </a:r>
              <a:endParaRPr lang="en-US" sz="1600"/>
            </a:p>
          </p:txBody>
        </p:sp>
        <p:sp>
          <p:nvSpPr>
            <p:cNvPr id="17" name="Text 7">
              <a:extLst>
                <a:ext uri="{FF2B5EF4-FFF2-40B4-BE49-F238E27FC236}">
                  <a16:creationId xmlns:a16="http://schemas.microsoft.com/office/drawing/2014/main" id="{1D966579-B034-FBC5-EF9B-B3D8A1C2A861}"/>
                </a:ext>
              </a:extLst>
            </p:cNvPr>
            <p:cNvSpPr/>
            <p:nvPr/>
          </p:nvSpPr>
          <p:spPr>
            <a:xfrm>
              <a:off x="7449866" y="3063240"/>
              <a:ext cx="4754880" cy="320040"/>
            </a:xfrm>
            <a:prstGeom prst="rect">
              <a:avLst/>
            </a:prstGeom>
            <a:noFill/>
            <a:ln/>
          </p:spPr>
          <p:txBody>
            <a:bodyPr wrap="square" lIns="0" tIns="0" rIns="0" bIns="0" rtlCol="0" anchor="ctr"/>
            <a:lstStyle/>
            <a:p>
              <a:pPr marL="0" indent="0" algn="ctr">
                <a:buNone/>
              </a:pPr>
              <a:r>
                <a:rPr lang="en-US" sz="1600" i="1">
                  <a:solidFill>
                    <a:srgbClr val="B9CFCE"/>
                  </a:solidFill>
                  <a:latin typeface="Calibri" pitchFamily="34" charset="0"/>
                  <a:ea typeface="Calibri" pitchFamily="34" charset="-122"/>
                  <a:cs typeface="Calibri" pitchFamily="34" charset="-120"/>
                </a:rPr>
                <a:t>Normal standard screening</a:t>
              </a:r>
              <a:endParaRPr lang="en-US" sz="1600"/>
            </a:p>
          </p:txBody>
        </p:sp>
        <p:sp>
          <p:nvSpPr>
            <p:cNvPr id="18" name="Text 8">
              <a:extLst>
                <a:ext uri="{FF2B5EF4-FFF2-40B4-BE49-F238E27FC236}">
                  <a16:creationId xmlns:a16="http://schemas.microsoft.com/office/drawing/2014/main" id="{E05DFBBE-AF25-D0E6-CD8F-801215662300}"/>
                </a:ext>
              </a:extLst>
            </p:cNvPr>
            <p:cNvSpPr/>
            <p:nvPr/>
          </p:nvSpPr>
          <p:spPr>
            <a:xfrm>
              <a:off x="8530234" y="3566160"/>
              <a:ext cx="4297680" cy="1737360"/>
            </a:xfrm>
            <a:prstGeom prst="rect">
              <a:avLst/>
            </a:prstGeom>
            <a:noFill/>
            <a:ln/>
          </p:spPr>
          <p:txBody>
            <a:bodyPr wrap="square" lIns="0" tIns="0" rIns="0" bIns="0" rtlCol="0" anchor="t"/>
            <a:lstStyle/>
            <a:p>
              <a:pPr marL="228600" indent="-228600">
                <a:spcAft>
                  <a:spcPts val="800"/>
                </a:spcAft>
                <a:buSzPct val="100000"/>
                <a:buChar char="•"/>
              </a:pPr>
              <a:r>
                <a:rPr lang="en-US" sz="1600">
                  <a:solidFill>
                    <a:srgbClr val="FFFFFF"/>
                  </a:solidFill>
                  <a:latin typeface="Calibri" pitchFamily="34" charset="0"/>
                  <a:ea typeface="Calibri" pitchFamily="34" charset="-122"/>
                  <a:cs typeface="Calibri" pitchFamily="34" charset="-120"/>
                </a:rPr>
                <a:t>Delayed or up-front bleeding</a:t>
              </a:r>
            </a:p>
            <a:p>
              <a:pPr marL="228600" indent="-228600">
                <a:spcAft>
                  <a:spcPts val="800"/>
                </a:spcAft>
                <a:buSzPct val="100000"/>
                <a:buChar char="•"/>
              </a:pPr>
              <a:r>
                <a:rPr lang="en-US" sz="1600">
                  <a:solidFill>
                    <a:srgbClr val="FFFFFF"/>
                  </a:solidFill>
                  <a:latin typeface="Calibri" pitchFamily="34" charset="0"/>
                  <a:ea typeface="Calibri" pitchFamily="34" charset="-122"/>
                  <a:cs typeface="Calibri" pitchFamily="34" charset="-120"/>
                </a:rPr>
                <a:t>Fibrinolysis, vascular disorders</a:t>
              </a:r>
            </a:p>
            <a:p>
              <a:pPr marL="228600" indent="-228600">
                <a:spcAft>
                  <a:spcPts val="800"/>
                </a:spcAft>
                <a:buSzPct val="100000"/>
                <a:buChar char="•"/>
              </a:pPr>
              <a:r>
                <a:rPr lang="en-US" sz="1600">
                  <a:solidFill>
                    <a:srgbClr val="FFFFFF"/>
                  </a:solidFill>
                  <a:latin typeface="Calibri" pitchFamily="34" charset="0"/>
                  <a:ea typeface="Calibri" pitchFamily="34" charset="-122"/>
                  <a:cs typeface="Calibri" pitchFamily="34" charset="-120"/>
                </a:rPr>
                <a:t>Mucosal surfaces, skin</a:t>
              </a:r>
            </a:p>
          </p:txBody>
        </p:sp>
        <p:pic>
          <p:nvPicPr>
            <p:cNvPr id="20" name="Graphic 19" descr="Adhesive Bandage with solid fill">
              <a:extLst>
                <a:ext uri="{FF2B5EF4-FFF2-40B4-BE49-F238E27FC236}">
                  <a16:creationId xmlns:a16="http://schemas.microsoft.com/office/drawing/2014/main" id="{11BB6519-E3CC-CE30-2BE2-84AA17AD098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436408" y="1735962"/>
              <a:ext cx="846844" cy="846844"/>
            </a:xfrm>
            <a:prstGeom prst="rect">
              <a:avLst/>
            </a:prstGeom>
          </p:spPr>
        </p:pic>
      </p:grpSp>
    </p:spTree>
    <p:extLst>
      <p:ext uri="{BB962C8B-B14F-4D97-AF65-F5344CB8AC3E}">
        <p14:creationId xmlns:p14="http://schemas.microsoft.com/office/powerpoint/2010/main" val="6726428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07F746-4522-4F87-2A17-FA5C34BDB6DC}"/>
            </a:ext>
          </a:extLst>
        </p:cNvPr>
        <p:cNvGrpSpPr/>
        <p:nvPr/>
      </p:nvGrpSpPr>
      <p:grpSpPr>
        <a:xfrm>
          <a:off x="0" y="0"/>
          <a:ext cx="0" cy="0"/>
          <a:chOff x="0" y="0"/>
          <a:chExt cx="0" cy="0"/>
        </a:xfrm>
      </p:grpSpPr>
      <p:sp>
        <p:nvSpPr>
          <p:cNvPr id="94000" name="Title"/>
          <p:cNvSpPr txBox="1"/>
          <p:nvPr/>
        </p:nvSpPr>
        <p:spPr>
          <a:xfrm>
            <a:off x="548640" y="228600"/>
            <a:ext cx="11094720" cy="760000"/>
          </a:xfrm>
          <a:prstGeom prst="rect">
            <a:avLst/>
          </a:prstGeom>
        </p:spPr>
        <p:txBody>
          <a:bodyPr wrap="square" lIns="45720" rIns="45720" anchor="ctr">
            <a:normAutofit/>
          </a:bodyPr>
          <a:lstStyle/>
          <a:p>
            <a:pPr algn="ctr">
              <a:spcBef>
                <a:spcPts val="0"/>
              </a:spcBef>
            </a:pPr>
            <a:r>
              <a:rPr lang="en-US" sz="3200" b="1" dirty="0">
                <a:solidFill>
                  <a:srgbClr val="0B4A5C"/>
                </a:solidFill>
                <a:latin typeface="Cambria"/>
              </a:rPr>
              <a:t>CBC: Platelet Numbers</a:t>
            </a:r>
          </a:p>
        </p:txBody>
      </p:sp>
      <p:sp>
        <p:nvSpPr>
          <p:cNvPr id="94010" name="Normal range card"/>
          <p:cNvSpPr/>
          <p:nvPr/>
        </p:nvSpPr>
        <p:spPr>
          <a:xfrm>
            <a:off x="457200" y="1143000"/>
            <a:ext cx="4114800" cy="1051560"/>
          </a:xfrm>
          <a:prstGeom prst="roundRect">
            <a:avLst/>
          </a:prstGeom>
          <a:solidFill>
            <a:srgbClr val="DCEEF2"/>
          </a:solidFill>
          <a:ln>
            <a:noFill/>
          </a:ln>
        </p:spPr>
        <p:txBody>
          <a:bodyPr lIns="91440" rIns="91440" anchor="ctr">
            <a:normAutofit/>
          </a:bodyPr>
          <a:lstStyle/>
          <a:p>
            <a:pPr algn="ctr">
              <a:spcBef>
                <a:spcPts val="0"/>
              </a:spcBef>
            </a:pPr>
            <a:r>
              <a:rPr lang="en-US" sz="2400" b="1" dirty="0">
                <a:solidFill>
                  <a:srgbClr val="0B4A5C"/>
                </a:solidFill>
                <a:latin typeface="Cambria"/>
              </a:rPr>
              <a:t>Normal: 150,000 – 450,000</a:t>
            </a:r>
          </a:p>
          <a:p>
            <a:pPr algn="ctr">
              <a:spcBef>
                <a:spcPts val="200"/>
              </a:spcBef>
            </a:pPr>
            <a:r>
              <a:rPr lang="en-US" sz="2400" b="0" dirty="0">
                <a:solidFill>
                  <a:srgbClr val="55676D"/>
                </a:solidFill>
                <a:latin typeface="Calibri"/>
              </a:rPr>
              <a:t>platelets per microliter</a:t>
            </a:r>
          </a:p>
        </p:txBody>
      </p:sp>
      <p:sp>
        <p:nvSpPr>
          <p:cNvPr id="94020" name="Ladder head"/>
          <p:cNvSpPr txBox="1"/>
          <p:nvPr/>
        </p:nvSpPr>
        <p:spPr>
          <a:xfrm>
            <a:off x="457200" y="3310128"/>
            <a:ext cx="4206240" cy="384048"/>
          </a:xfrm>
          <a:prstGeom prst="rect">
            <a:avLst/>
          </a:prstGeom>
        </p:spPr>
        <p:txBody>
          <a:bodyPr wrap="square" lIns="45720" rIns="45720" anchor="t">
            <a:noAutofit/>
          </a:bodyPr>
          <a:lstStyle/>
          <a:p>
            <a:pPr algn="l">
              <a:spcBef>
                <a:spcPts val="0"/>
              </a:spcBef>
            </a:pPr>
            <a:r>
              <a:rPr lang="en-US" sz="2400" b="1" dirty="0">
                <a:solidFill>
                  <a:srgbClr val="0B4A5C"/>
                </a:solidFill>
                <a:latin typeface="Cambria"/>
              </a:rPr>
              <a:t>How low is safe?</a:t>
            </a:r>
          </a:p>
        </p:txBody>
      </p:sp>
      <p:sp>
        <p:nvSpPr>
          <p:cNvPr id="94030" name="bar0"/>
          <p:cNvSpPr/>
          <p:nvPr/>
        </p:nvSpPr>
        <p:spPr>
          <a:xfrm>
            <a:off x="457200" y="3730752"/>
            <a:ext cx="1691640" cy="530352"/>
          </a:xfrm>
          <a:prstGeom prst="roundRect">
            <a:avLst/>
          </a:prstGeom>
          <a:solidFill>
            <a:srgbClr val="0B4A5C"/>
          </a:solidFill>
          <a:ln>
            <a:noFill/>
          </a:ln>
        </p:spPr>
        <p:txBody>
          <a:bodyPr lIns="91440" rIns="91440" anchor="ctr">
            <a:normAutofit/>
          </a:bodyPr>
          <a:lstStyle/>
          <a:p>
            <a:pPr algn="ctr">
              <a:spcBef>
                <a:spcPts val="0"/>
              </a:spcBef>
            </a:pPr>
            <a:r>
              <a:rPr lang="en-US" sz="2400" b="1" dirty="0">
                <a:solidFill>
                  <a:srgbClr val="FFFFFF"/>
                </a:solidFill>
                <a:latin typeface="Calibri"/>
              </a:rPr>
              <a:t>&gt;75–100k</a:t>
            </a:r>
          </a:p>
        </p:txBody>
      </p:sp>
      <p:sp>
        <p:nvSpPr>
          <p:cNvPr id="94040" name="lab0"/>
          <p:cNvSpPr txBox="1"/>
          <p:nvPr/>
        </p:nvSpPr>
        <p:spPr>
          <a:xfrm>
            <a:off x="2240280" y="3730752"/>
            <a:ext cx="2514600" cy="594360"/>
          </a:xfrm>
          <a:prstGeom prst="rect">
            <a:avLst/>
          </a:prstGeom>
        </p:spPr>
        <p:txBody>
          <a:bodyPr wrap="square" lIns="45720" rIns="45720" anchor="ctr">
            <a:normAutofit/>
          </a:bodyPr>
          <a:lstStyle/>
          <a:p>
            <a:pPr algn="l">
              <a:spcBef>
                <a:spcPts val="0"/>
              </a:spcBef>
            </a:pPr>
            <a:r>
              <a:rPr lang="en-US" sz="2000" b="0" dirty="0">
                <a:solidFill>
                  <a:srgbClr val="55676D"/>
                </a:solidFill>
                <a:latin typeface="Calibri"/>
              </a:rPr>
              <a:t>Neurosurgery</a:t>
            </a:r>
          </a:p>
        </p:txBody>
      </p:sp>
      <p:sp>
        <p:nvSpPr>
          <p:cNvPr id="94031" name="bar1"/>
          <p:cNvSpPr/>
          <p:nvPr/>
        </p:nvSpPr>
        <p:spPr>
          <a:xfrm>
            <a:off x="457200" y="4416552"/>
            <a:ext cx="1691640" cy="530352"/>
          </a:xfrm>
          <a:prstGeom prst="roundRect">
            <a:avLst/>
          </a:prstGeom>
          <a:solidFill>
            <a:srgbClr val="0B4A5C"/>
          </a:solidFill>
          <a:ln>
            <a:noFill/>
          </a:ln>
        </p:spPr>
        <p:txBody>
          <a:bodyPr lIns="91440" rIns="91440" anchor="ctr">
            <a:normAutofit/>
          </a:bodyPr>
          <a:lstStyle/>
          <a:p>
            <a:pPr algn="ctr">
              <a:spcBef>
                <a:spcPts val="0"/>
              </a:spcBef>
            </a:pPr>
            <a:r>
              <a:rPr lang="en-US" sz="2400" b="1" dirty="0">
                <a:solidFill>
                  <a:srgbClr val="FFFFFF"/>
                </a:solidFill>
                <a:latin typeface="Calibri"/>
              </a:rPr>
              <a:t>&gt;50k</a:t>
            </a:r>
          </a:p>
        </p:txBody>
      </p:sp>
      <p:sp>
        <p:nvSpPr>
          <p:cNvPr id="94041" name="lab1"/>
          <p:cNvSpPr txBox="1"/>
          <p:nvPr/>
        </p:nvSpPr>
        <p:spPr>
          <a:xfrm>
            <a:off x="2240280" y="4416552"/>
            <a:ext cx="2514600" cy="594360"/>
          </a:xfrm>
          <a:prstGeom prst="rect">
            <a:avLst/>
          </a:prstGeom>
        </p:spPr>
        <p:txBody>
          <a:bodyPr wrap="square" lIns="45720" rIns="45720" anchor="ctr">
            <a:normAutofit/>
          </a:bodyPr>
          <a:lstStyle/>
          <a:p>
            <a:pPr algn="l">
              <a:spcBef>
                <a:spcPts val="0"/>
              </a:spcBef>
            </a:pPr>
            <a:r>
              <a:rPr lang="en-US" sz="2000" b="0" dirty="0">
                <a:solidFill>
                  <a:srgbClr val="55676D"/>
                </a:solidFill>
                <a:latin typeface="Calibri"/>
              </a:rPr>
              <a:t>General surgery</a:t>
            </a:r>
          </a:p>
        </p:txBody>
      </p:sp>
      <p:sp>
        <p:nvSpPr>
          <p:cNvPr id="94032" name="bar2"/>
          <p:cNvSpPr/>
          <p:nvPr/>
        </p:nvSpPr>
        <p:spPr>
          <a:xfrm>
            <a:off x="457200" y="5102352"/>
            <a:ext cx="1691640" cy="530352"/>
          </a:xfrm>
          <a:prstGeom prst="roundRect">
            <a:avLst/>
          </a:prstGeom>
          <a:solidFill>
            <a:srgbClr val="1B9AAA"/>
          </a:solidFill>
          <a:ln>
            <a:noFill/>
          </a:ln>
        </p:spPr>
        <p:txBody>
          <a:bodyPr lIns="91440" rIns="91440" anchor="ctr">
            <a:normAutofit/>
          </a:bodyPr>
          <a:lstStyle/>
          <a:p>
            <a:pPr algn="ctr">
              <a:spcBef>
                <a:spcPts val="0"/>
              </a:spcBef>
            </a:pPr>
            <a:r>
              <a:rPr lang="en-US" sz="2400" b="1" dirty="0">
                <a:solidFill>
                  <a:srgbClr val="FFFFFF"/>
                </a:solidFill>
                <a:latin typeface="Calibri"/>
              </a:rPr>
              <a:t>&gt;30k</a:t>
            </a:r>
          </a:p>
        </p:txBody>
      </p:sp>
      <p:sp>
        <p:nvSpPr>
          <p:cNvPr id="94042" name="lab2"/>
          <p:cNvSpPr txBox="1"/>
          <p:nvPr/>
        </p:nvSpPr>
        <p:spPr>
          <a:xfrm>
            <a:off x="2240280" y="5102352"/>
            <a:ext cx="2514600" cy="594360"/>
          </a:xfrm>
          <a:prstGeom prst="rect">
            <a:avLst/>
          </a:prstGeom>
        </p:spPr>
        <p:txBody>
          <a:bodyPr wrap="square" lIns="45720" rIns="45720" anchor="ctr">
            <a:normAutofit fontScale="92500" lnSpcReduction="20000"/>
          </a:bodyPr>
          <a:lstStyle/>
          <a:p>
            <a:pPr algn="l">
              <a:spcBef>
                <a:spcPts val="0"/>
              </a:spcBef>
            </a:pPr>
            <a:r>
              <a:rPr lang="en-US" sz="2000" b="0" dirty="0">
                <a:solidFill>
                  <a:srgbClr val="55676D"/>
                </a:solidFill>
                <a:latin typeface="Calibri"/>
              </a:rPr>
              <a:t>Minor procedures, injections</a:t>
            </a:r>
          </a:p>
        </p:txBody>
      </p:sp>
      <p:sp>
        <p:nvSpPr>
          <p:cNvPr id="94033" name="bar3"/>
          <p:cNvSpPr/>
          <p:nvPr/>
        </p:nvSpPr>
        <p:spPr>
          <a:xfrm>
            <a:off x="457200" y="5788152"/>
            <a:ext cx="1691640" cy="530352"/>
          </a:xfrm>
          <a:prstGeom prst="roundRect">
            <a:avLst/>
          </a:prstGeom>
          <a:solidFill>
            <a:srgbClr val="1B9AAA"/>
          </a:solidFill>
          <a:ln>
            <a:noFill/>
          </a:ln>
        </p:spPr>
        <p:txBody>
          <a:bodyPr lIns="91440" rIns="91440" anchor="ctr">
            <a:normAutofit/>
          </a:bodyPr>
          <a:lstStyle/>
          <a:p>
            <a:pPr algn="ctr">
              <a:spcBef>
                <a:spcPts val="0"/>
              </a:spcBef>
            </a:pPr>
            <a:r>
              <a:rPr lang="en-US" sz="2400" b="1" dirty="0">
                <a:solidFill>
                  <a:srgbClr val="FFFFFF"/>
                </a:solidFill>
                <a:latin typeface="Calibri"/>
              </a:rPr>
              <a:t>&gt;10k</a:t>
            </a:r>
          </a:p>
        </p:txBody>
      </p:sp>
      <p:sp>
        <p:nvSpPr>
          <p:cNvPr id="94043" name="lab3"/>
          <p:cNvSpPr txBox="1"/>
          <p:nvPr/>
        </p:nvSpPr>
        <p:spPr>
          <a:xfrm>
            <a:off x="2240280" y="5788152"/>
            <a:ext cx="2514600" cy="594360"/>
          </a:xfrm>
          <a:prstGeom prst="rect">
            <a:avLst/>
          </a:prstGeom>
        </p:spPr>
        <p:txBody>
          <a:bodyPr wrap="square" lIns="45720" rIns="45720" anchor="ctr">
            <a:normAutofit/>
          </a:bodyPr>
          <a:lstStyle/>
          <a:p>
            <a:pPr algn="l">
              <a:spcBef>
                <a:spcPts val="0"/>
              </a:spcBef>
            </a:pPr>
            <a:r>
              <a:rPr lang="en-US" sz="2000" b="0" dirty="0">
                <a:solidFill>
                  <a:srgbClr val="55676D"/>
                </a:solidFill>
                <a:latin typeface="Calibri"/>
              </a:rPr>
              <a:t>General safety at home</a:t>
            </a:r>
          </a:p>
        </p:txBody>
      </p:sp>
      <p:pic>
        <p:nvPicPr>
          <p:cNvPr id="2" name="Picture 1">
            <a:extLst>
              <a:ext uri="{FF2B5EF4-FFF2-40B4-BE49-F238E27FC236}">
                <a16:creationId xmlns:a16="http://schemas.microsoft.com/office/drawing/2014/main" id="{80250983-DE96-F46F-D16A-6833EE45866E}"/>
              </a:ext>
            </a:extLst>
          </p:cNvPr>
          <p:cNvPicPr>
            <a:picLocks noChangeAspect="1"/>
          </p:cNvPicPr>
          <p:nvPr/>
        </p:nvPicPr>
        <p:blipFill>
          <a:blip r:embed="rId3"/>
          <a:srcRect t="4000" b="4759"/>
          <a:stretch>
            <a:fillRect/>
          </a:stretch>
        </p:blipFill>
        <p:spPr>
          <a:xfrm>
            <a:off x="457200" y="2331720"/>
            <a:ext cx="1325880" cy="960120"/>
          </a:xfrm>
          <a:prstGeom prst="rect">
            <a:avLst/>
          </a:prstGeom>
        </p:spPr>
      </p:pic>
      <p:pic>
        <p:nvPicPr>
          <p:cNvPr id="3" name="Picture 2">
            <a:extLst>
              <a:ext uri="{FF2B5EF4-FFF2-40B4-BE49-F238E27FC236}">
                <a16:creationId xmlns:a16="http://schemas.microsoft.com/office/drawing/2014/main" id="{18E9FE04-3BA1-8529-EA3F-9621E1D9C8CC}"/>
              </a:ext>
            </a:extLst>
          </p:cNvPr>
          <p:cNvPicPr>
            <a:picLocks noChangeAspect="1"/>
          </p:cNvPicPr>
          <p:nvPr/>
        </p:nvPicPr>
        <p:blipFill>
          <a:blip r:embed="rId4"/>
          <a:srcRect t="1512" b="300"/>
          <a:stretch>
            <a:fillRect/>
          </a:stretch>
        </p:blipFill>
        <p:spPr>
          <a:xfrm>
            <a:off x="1874520" y="2331720"/>
            <a:ext cx="1325880" cy="960120"/>
          </a:xfrm>
          <a:prstGeom prst="rect">
            <a:avLst/>
          </a:prstGeom>
        </p:spPr>
      </p:pic>
      <p:pic>
        <p:nvPicPr>
          <p:cNvPr id="4" name="Picture 3">
            <a:extLst>
              <a:ext uri="{FF2B5EF4-FFF2-40B4-BE49-F238E27FC236}">
                <a16:creationId xmlns:a16="http://schemas.microsoft.com/office/drawing/2014/main" id="{B40404DD-9002-7CAF-0BF4-8A144A1921C8}"/>
              </a:ext>
            </a:extLst>
          </p:cNvPr>
          <p:cNvPicPr>
            <a:picLocks noChangeAspect="1"/>
          </p:cNvPicPr>
          <p:nvPr/>
        </p:nvPicPr>
        <p:blipFill>
          <a:blip r:embed="rId5"/>
          <a:srcRect t="2000" b="1448"/>
          <a:stretch>
            <a:fillRect/>
          </a:stretch>
        </p:blipFill>
        <p:spPr>
          <a:xfrm>
            <a:off x="3291840" y="2331720"/>
            <a:ext cx="1325880" cy="960120"/>
          </a:xfrm>
          <a:prstGeom prst="rect">
            <a:avLst/>
          </a:prstGeom>
        </p:spPr>
      </p:pic>
      <p:pic>
        <p:nvPicPr>
          <p:cNvPr id="94100" name="Platelet count bleeding table"/>
          <p:cNvPicPr>
            <a:picLocks noChangeAspect="1"/>
          </p:cNvPicPr>
          <p:nvPr/>
        </p:nvPicPr>
        <p:blipFill>
          <a:blip r:embed="rId6"/>
          <a:stretch>
            <a:fillRect/>
          </a:stretch>
        </p:blipFill>
        <p:spPr>
          <a:xfrm>
            <a:off x="5235956" y="1143000"/>
            <a:ext cx="6124448" cy="5010912"/>
          </a:xfrm>
          <a:prstGeom prst="rect">
            <a:avLst/>
          </a:prstGeom>
        </p:spPr>
      </p:pic>
    </p:spTree>
    <p:extLst>
      <p:ext uri="{BB962C8B-B14F-4D97-AF65-F5344CB8AC3E}">
        <p14:creationId xmlns:p14="http://schemas.microsoft.com/office/powerpoint/2010/main" val="18231145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001" name="Title"/>
          <p:cNvSpPr/>
          <p:nvPr/>
        </p:nvSpPr>
        <p:spPr>
          <a:xfrm>
            <a:off x="548640" y="150000"/>
            <a:ext cx="11094720" cy="560000"/>
          </a:xfrm>
          <a:prstGeom prst="rect">
            <a:avLst/>
          </a:prstGeom>
          <a:noFill/>
          <a:ln>
            <a:noFill/>
          </a:ln>
        </p:spPr>
        <p:txBody>
          <a:bodyPr wrap="square" lIns="91440" tIns="45720" rIns="91440" bIns="45720" anchor="ctr">
            <a:normAutofit/>
          </a:bodyPr>
          <a:lstStyle/>
          <a:p>
            <a:pPr algn="ctr">
              <a:spcBef>
                <a:spcPts val="0"/>
              </a:spcBef>
            </a:pPr>
            <a:r>
              <a:rPr lang="en-US" sz="2800" b="1" i="0">
                <a:solidFill>
                  <a:srgbClr val="0B4A5C"/>
                </a:solidFill>
                <a:latin typeface="Cambria"/>
              </a:rPr>
              <a:t>Triaging a Low Platelet Count</a:t>
            </a:r>
          </a:p>
        </p:txBody>
      </p:sp>
      <p:sp>
        <p:nvSpPr>
          <p:cNvPr id="96001" name="step1"/>
          <p:cNvSpPr/>
          <p:nvPr/>
        </p:nvSpPr>
        <p:spPr>
          <a:xfrm>
            <a:off x="502920" y="1188720"/>
            <a:ext cx="11183112" cy="566928"/>
          </a:xfrm>
          <a:prstGeom prst="roundRect">
            <a:avLst/>
          </a:prstGeom>
          <a:solidFill>
            <a:srgbClr val="0B4A5C"/>
          </a:solidFill>
          <a:ln>
            <a:noFill/>
          </a:ln>
        </p:spPr>
        <p:txBody>
          <a:bodyPr lIns="128016" rIns="128016" anchor="ctr">
            <a:normAutofit/>
          </a:bodyPr>
          <a:lstStyle/>
          <a:p>
            <a:r>
              <a:rPr lang="en-US" sz="2000" b="1" dirty="0">
                <a:solidFill>
                  <a:srgbClr val="FFFFFF"/>
                </a:solidFill>
              </a:rPr>
              <a:t>Step 1: repeat the CBC in a citrate (blue-top) tube — clumping artifact is common</a:t>
            </a:r>
          </a:p>
        </p:txBody>
      </p:sp>
      <p:sp>
        <p:nvSpPr>
          <p:cNvPr id="96010" name="card0"/>
          <p:cNvSpPr/>
          <p:nvPr/>
        </p:nvSpPr>
        <p:spPr>
          <a:xfrm>
            <a:off x="502920" y="1920240"/>
            <a:ext cx="3593592" cy="1691640"/>
          </a:xfrm>
          <a:prstGeom prst="roundRect">
            <a:avLst/>
          </a:prstGeom>
          <a:solidFill>
            <a:srgbClr val="F2F8FA"/>
          </a:solidFill>
          <a:ln>
            <a:noFill/>
          </a:ln>
        </p:spPr>
        <p:txBody>
          <a:bodyPr lIns="128016" rIns="128016" anchor="t">
            <a:normAutofit/>
          </a:bodyPr>
          <a:lstStyle/>
          <a:p>
            <a:r>
              <a:rPr lang="en-US" sz="2000" b="1" dirty="0">
                <a:solidFill>
                  <a:srgbClr val="0B4A5C"/>
                </a:solidFill>
              </a:rPr>
              <a:t>Normal on repeat</a:t>
            </a:r>
          </a:p>
          <a:p>
            <a:r>
              <a:rPr lang="en-US" sz="2000" b="0" dirty="0">
                <a:solidFill>
                  <a:srgbClr val="42565C"/>
                </a:solidFill>
              </a:rPr>
              <a:t>Pseudothrombocytopenia. No further workup needed.</a:t>
            </a:r>
          </a:p>
        </p:txBody>
      </p:sp>
      <p:sp>
        <p:nvSpPr>
          <p:cNvPr id="96011" name="card1"/>
          <p:cNvSpPr/>
          <p:nvPr/>
        </p:nvSpPr>
        <p:spPr>
          <a:xfrm>
            <a:off x="4297680" y="1920240"/>
            <a:ext cx="3593592" cy="1691640"/>
          </a:xfrm>
          <a:prstGeom prst="roundRect">
            <a:avLst/>
          </a:prstGeom>
          <a:solidFill>
            <a:srgbClr val="F2F8FA"/>
          </a:solidFill>
          <a:ln>
            <a:noFill/>
          </a:ln>
        </p:spPr>
        <p:txBody>
          <a:bodyPr lIns="128016" rIns="128016" anchor="t">
            <a:normAutofit/>
          </a:bodyPr>
          <a:lstStyle/>
          <a:p>
            <a:r>
              <a:rPr lang="en-US" sz="2000" b="1" dirty="0">
                <a:solidFill>
                  <a:srgbClr val="0B4A5C"/>
                </a:solidFill>
              </a:rPr>
              <a:t>Still low, child well</a:t>
            </a:r>
          </a:p>
          <a:p>
            <a:r>
              <a:rPr lang="en-US" sz="2000" b="0" dirty="0">
                <a:solidFill>
                  <a:srgbClr val="42565C"/>
                </a:solidFill>
              </a:rPr>
              <a:t>Isolated low count with a normal exam — post-viral suppression or ITP.</a:t>
            </a:r>
          </a:p>
        </p:txBody>
      </p:sp>
      <p:sp>
        <p:nvSpPr>
          <p:cNvPr id="96012" name="card2"/>
          <p:cNvSpPr/>
          <p:nvPr/>
        </p:nvSpPr>
        <p:spPr>
          <a:xfrm>
            <a:off x="8092440" y="1920240"/>
            <a:ext cx="3593592" cy="1691640"/>
          </a:xfrm>
          <a:prstGeom prst="roundRect">
            <a:avLst/>
          </a:prstGeom>
          <a:solidFill>
            <a:srgbClr val="EAF1F3"/>
          </a:solidFill>
          <a:ln>
            <a:noFill/>
          </a:ln>
        </p:spPr>
        <p:txBody>
          <a:bodyPr lIns="128016" rIns="128016" anchor="t">
            <a:noAutofit/>
          </a:bodyPr>
          <a:lstStyle/>
          <a:p>
            <a:r>
              <a:rPr lang="en-US" sz="2000" b="1" dirty="0">
                <a:solidFill>
                  <a:srgbClr val="0B4A5C"/>
                </a:solidFill>
              </a:rPr>
              <a:t>Still low, child unwell</a:t>
            </a:r>
          </a:p>
          <a:p>
            <a:r>
              <a:rPr lang="en-US" sz="2000" b="0" dirty="0">
                <a:solidFill>
                  <a:srgbClr val="42565C"/>
                </a:solidFill>
              </a:rPr>
              <a:t>Fever, pallor, bone pain, organomegaly, bleeding, or other cytopenias — urgent Hematology/Oncology.</a:t>
            </a:r>
          </a:p>
        </p:txBody>
      </p:sp>
      <p:sp>
        <p:nvSpPr>
          <p:cNvPr id="96020" name="step2"/>
          <p:cNvSpPr/>
          <p:nvPr/>
        </p:nvSpPr>
        <p:spPr>
          <a:xfrm>
            <a:off x="502920" y="3840480"/>
            <a:ext cx="11183112" cy="566928"/>
          </a:xfrm>
          <a:prstGeom prst="roundRect">
            <a:avLst/>
          </a:prstGeom>
          <a:solidFill>
            <a:srgbClr val="1B9AAA"/>
          </a:solidFill>
          <a:ln>
            <a:noFill/>
          </a:ln>
        </p:spPr>
        <p:txBody>
          <a:bodyPr lIns="128016" rIns="128016" anchor="ctr">
            <a:normAutofit/>
          </a:bodyPr>
          <a:lstStyle/>
          <a:p>
            <a:r>
              <a:rPr lang="en-US" sz="2000" b="1" dirty="0">
                <a:solidFill>
                  <a:srgbClr val="FFFFFF"/>
                </a:solidFill>
              </a:rPr>
              <a:t>Step 2: let the count set the plan — treat the patient, not the number</a:t>
            </a:r>
          </a:p>
        </p:txBody>
      </p:sp>
      <p:sp>
        <p:nvSpPr>
          <p:cNvPr id="96030" name="chip0"/>
          <p:cNvSpPr/>
          <p:nvPr/>
        </p:nvSpPr>
        <p:spPr>
          <a:xfrm>
            <a:off x="502920" y="4572000"/>
            <a:ext cx="3593592" cy="960120"/>
          </a:xfrm>
          <a:prstGeom prst="roundRect">
            <a:avLst/>
          </a:prstGeom>
          <a:solidFill>
            <a:srgbClr val="DCEEF2"/>
          </a:solidFill>
          <a:ln>
            <a:noFill/>
          </a:ln>
        </p:spPr>
        <p:txBody>
          <a:bodyPr lIns="128016" rIns="128016" anchor="ctr">
            <a:noAutofit/>
          </a:bodyPr>
          <a:lstStyle/>
          <a:p>
            <a:r>
              <a:rPr lang="en-US" sz="2000" b="1" dirty="0">
                <a:solidFill>
                  <a:srgbClr val="0B4A5C"/>
                </a:solidFill>
              </a:rPr>
              <a:t>Under 50k</a:t>
            </a:r>
          </a:p>
          <a:p>
            <a:r>
              <a:rPr lang="en-US" sz="2000" b="0" dirty="0">
                <a:solidFill>
                  <a:srgbClr val="42565C"/>
                </a:solidFill>
              </a:rPr>
              <a:t>Call Hematology</a:t>
            </a:r>
          </a:p>
        </p:txBody>
      </p:sp>
      <p:sp>
        <p:nvSpPr>
          <p:cNvPr id="96031" name="chip1"/>
          <p:cNvSpPr/>
          <p:nvPr/>
        </p:nvSpPr>
        <p:spPr>
          <a:xfrm>
            <a:off x="4297680" y="4572000"/>
            <a:ext cx="3593592" cy="960120"/>
          </a:xfrm>
          <a:prstGeom prst="roundRect">
            <a:avLst/>
          </a:prstGeom>
          <a:solidFill>
            <a:srgbClr val="DCEEF2"/>
          </a:solidFill>
          <a:ln>
            <a:noFill/>
          </a:ln>
        </p:spPr>
        <p:txBody>
          <a:bodyPr lIns="128016" rIns="128016" anchor="ctr">
            <a:normAutofit/>
          </a:bodyPr>
          <a:lstStyle/>
          <a:p>
            <a:r>
              <a:rPr lang="en-US" sz="2000" b="1" dirty="0">
                <a:solidFill>
                  <a:srgbClr val="0B4A5C"/>
                </a:solidFill>
              </a:rPr>
              <a:t>50–150k</a:t>
            </a:r>
          </a:p>
          <a:p>
            <a:r>
              <a:rPr lang="en-US" sz="2000" b="0" dirty="0">
                <a:solidFill>
                  <a:srgbClr val="42565C"/>
                </a:solidFill>
              </a:rPr>
              <a:t>Recheck in 1–2 weeks</a:t>
            </a:r>
          </a:p>
        </p:txBody>
      </p:sp>
      <p:sp>
        <p:nvSpPr>
          <p:cNvPr id="96040" name="takeaway"/>
          <p:cNvSpPr/>
          <p:nvPr/>
        </p:nvSpPr>
        <p:spPr>
          <a:xfrm>
            <a:off x="502920" y="5760720"/>
            <a:ext cx="11183112" cy="713232"/>
          </a:xfrm>
          <a:prstGeom prst="roundRect">
            <a:avLst/>
          </a:prstGeom>
          <a:solidFill>
            <a:srgbClr val="C08A2E"/>
          </a:solidFill>
          <a:ln>
            <a:noFill/>
          </a:ln>
        </p:spPr>
        <p:txBody>
          <a:bodyPr lIns="128016" rIns="128016" anchor="ctr">
            <a:noAutofit/>
          </a:bodyPr>
          <a:lstStyle/>
          <a:p>
            <a:r>
              <a:rPr lang="en-US" sz="2200" b="1" dirty="0">
                <a:solidFill>
                  <a:srgbClr val="FFFFFF"/>
                </a:solidFill>
              </a:rPr>
              <a:t>Call Hematology before sending to the ED — most well children can be seen in clinic. Newborns follow a different pathway.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640" y="228600"/>
            <a:ext cx="11094720" cy="1005840"/>
          </a:xfrm>
        </p:spPr>
        <p:txBody>
          <a:bodyPr anchor="ctr">
            <a:normAutofit/>
          </a:bodyPr>
          <a:lstStyle/>
          <a:p>
            <a:pPr algn="ctr"/>
            <a:r>
              <a:rPr lang="en-US" sz="3600" b="1" dirty="0">
                <a:solidFill>
                  <a:srgbClr val="0B4A5C"/>
                </a:solidFill>
                <a:latin typeface="Cambria" pitchFamily="34" charset="0"/>
                <a:ea typeface="Cambria" pitchFamily="34" charset="-122"/>
                <a:cs typeface="Cambria" pitchFamily="34" charset="-120"/>
              </a:rPr>
              <a:t>Case History</a:t>
            </a:r>
          </a:p>
        </p:txBody>
      </p:sp>
      <p:sp>
        <p:nvSpPr>
          <p:cNvPr id="3" name="Content Placeholder 2"/>
          <p:cNvSpPr>
            <a:spLocks noGrp="1"/>
          </p:cNvSpPr>
          <p:nvPr>
            <p:ph idx="1"/>
          </p:nvPr>
        </p:nvSpPr>
        <p:spPr/>
        <p:txBody>
          <a:bodyPr>
            <a:normAutofit fontScale="77500" lnSpcReduction="20000"/>
          </a:bodyPr>
          <a:lstStyle/>
          <a:p>
            <a:pPr>
              <a:lnSpc>
                <a:spcPct val="120000"/>
              </a:lnSpc>
              <a:spcBef>
                <a:spcPts val="0"/>
              </a:spcBef>
            </a:pPr>
            <a:r>
              <a:rPr lang="en-US" dirty="0"/>
              <a:t>A full term newborn male with no significant prenatal history was born to a 27 </a:t>
            </a:r>
            <a:r>
              <a:rPr lang="en-US" dirty="0" err="1"/>
              <a:t>yo</a:t>
            </a:r>
            <a:r>
              <a:rPr lang="en-US" dirty="0"/>
              <a:t> healthy mother via NSVD. His mother had a documented normal platelet count. Her only medications were prenatal vitamins.</a:t>
            </a:r>
          </a:p>
          <a:p>
            <a:pPr>
              <a:lnSpc>
                <a:spcPct val="120000"/>
              </a:lnSpc>
              <a:spcBef>
                <a:spcPts val="0"/>
              </a:spcBef>
            </a:pPr>
            <a:endParaRPr lang="en-US" dirty="0"/>
          </a:p>
          <a:p>
            <a:pPr>
              <a:lnSpc>
                <a:spcPct val="120000"/>
              </a:lnSpc>
              <a:spcBef>
                <a:spcPts val="0"/>
              </a:spcBef>
            </a:pPr>
            <a:r>
              <a:rPr lang="en-US" dirty="0"/>
              <a:t>While in the newborn nursery at 12 hours of life he was noted to have extensive </a:t>
            </a:r>
            <a:r>
              <a:rPr lang="en-US" dirty="0" err="1"/>
              <a:t>petechiae</a:t>
            </a:r>
            <a:r>
              <a:rPr lang="en-US" dirty="0"/>
              <a:t> over his face, back, and chest. </a:t>
            </a:r>
            <a:r>
              <a:rPr lang="en-US" dirty="0" err="1"/>
              <a:t>Coags</a:t>
            </a:r>
            <a:r>
              <a:rPr lang="en-US" dirty="0"/>
              <a:t> and a CBC were normal except for a platelet count of 12k. A HUS showed a small left-sided ventricular hemorrhage, without any corresponding clinical neurologic deficit. </a:t>
            </a:r>
          </a:p>
          <a:p>
            <a:pPr>
              <a:lnSpc>
                <a:spcPct val="120000"/>
              </a:lnSpc>
              <a:spcBef>
                <a:spcPts val="0"/>
              </a:spcBef>
            </a:pPr>
            <a:endParaRPr lang="en-US" dirty="0"/>
          </a:p>
          <a:p>
            <a:pPr>
              <a:lnSpc>
                <a:spcPct val="120000"/>
              </a:lnSpc>
              <a:spcBef>
                <a:spcPts val="0"/>
              </a:spcBef>
            </a:pPr>
            <a:r>
              <a:rPr lang="en-US" dirty="0"/>
              <a:t>The rest of his exam was unremarkable for any skin lesions, </a:t>
            </a:r>
            <a:r>
              <a:rPr lang="en-US" dirty="0" err="1"/>
              <a:t>dismorphic</a:t>
            </a:r>
            <a:r>
              <a:rPr lang="en-US" dirty="0"/>
              <a:t> features, or skeletal abnormalities.</a:t>
            </a:r>
          </a:p>
          <a:p>
            <a:pPr>
              <a:lnSpc>
                <a:spcPct val="120000"/>
              </a:lnSpc>
              <a:spcBef>
                <a:spcPts val="0"/>
              </a:spcBef>
            </a:pPr>
            <a:endParaRPr lang="en-US" dirty="0"/>
          </a:p>
        </p:txBody>
      </p:sp>
    </p:spTree>
    <p:extLst>
      <p:ext uri="{BB962C8B-B14F-4D97-AF65-F5344CB8AC3E}">
        <p14:creationId xmlns:p14="http://schemas.microsoft.com/office/powerpoint/2010/main" val="19033151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1862668" y="338668"/>
          <a:ext cx="8517465" cy="63669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Oval 2"/>
          <p:cNvSpPr/>
          <p:nvPr/>
        </p:nvSpPr>
        <p:spPr>
          <a:xfrm>
            <a:off x="4876800" y="338668"/>
            <a:ext cx="2540000" cy="2506133"/>
          </a:xfrm>
          <a:prstGeom prst="ellipse">
            <a:avLst/>
          </a:prstGeom>
          <a:noFill/>
          <a:ln w="5715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91414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640" y="228600"/>
            <a:ext cx="11094720" cy="1005840"/>
          </a:xfrm>
        </p:spPr>
        <p:txBody>
          <a:bodyPr anchor="ctr">
            <a:normAutofit/>
          </a:bodyPr>
          <a:lstStyle/>
          <a:p>
            <a:pPr algn="ctr"/>
            <a:r>
              <a:rPr lang="en-US" sz="3600" b="1" dirty="0">
                <a:solidFill>
                  <a:srgbClr val="0B4A5C"/>
                </a:solidFill>
                <a:latin typeface="Cambria" pitchFamily="34" charset="0"/>
                <a:ea typeface="Cambria" pitchFamily="34" charset="-122"/>
                <a:cs typeface="Cambria" pitchFamily="34" charset="-120"/>
              </a:rPr>
              <a:t>Mechanism of NAIT</a:t>
            </a:r>
          </a:p>
        </p:txBody>
      </p:sp>
      <p:pic>
        <p:nvPicPr>
          <p:cNvPr id="4" name="Content Placeholder 3"/>
          <p:cNvPicPr>
            <a:picLocks noGrp="1" noChangeAspect="1"/>
          </p:cNvPicPr>
          <p:nvPr>
            <p:ph idx="1"/>
          </p:nvPr>
        </p:nvPicPr>
        <p:blipFill>
          <a:blip r:embed="rId3"/>
          <a:srcRect l="903" r="903"/>
          <a:stretch>
            <a:fillRect/>
          </a:stretch>
        </p:blipFill>
        <p:spPr>
          <a:xfrm>
            <a:off x="2512253" y="1642745"/>
            <a:ext cx="7532077" cy="4351338"/>
          </a:xfrm>
        </p:spPr>
      </p:pic>
    </p:spTree>
    <p:extLst>
      <p:ext uri="{BB962C8B-B14F-4D97-AF65-F5344CB8AC3E}">
        <p14:creationId xmlns:p14="http://schemas.microsoft.com/office/powerpoint/2010/main" val="22132107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640" y="228600"/>
            <a:ext cx="11094720" cy="1097280"/>
          </a:xfrm>
        </p:spPr>
        <p:txBody>
          <a:bodyPr anchor="ctr">
            <a:normAutofit/>
          </a:bodyPr>
          <a:lstStyle/>
          <a:p>
            <a:pPr algn="ctr"/>
            <a:r>
              <a:rPr lang="en-US" sz="3600" b="1" dirty="0">
                <a:solidFill>
                  <a:srgbClr val="0B4A5C"/>
                </a:solidFill>
                <a:latin typeface="Cambria" pitchFamily="34" charset="0"/>
                <a:ea typeface="Cambria" pitchFamily="34" charset="-122"/>
                <a:cs typeface="Cambria" pitchFamily="34" charset="-120"/>
              </a:rPr>
              <a:t>NAIT vs Maternal ITP</a:t>
            </a:r>
          </a:p>
        </p:txBody>
      </p:sp>
      <p:sp>
        <p:nvSpPr>
          <p:cNvPr id="97300" name="L head"/>
          <p:cNvSpPr/>
          <p:nvPr/>
        </p:nvSpPr>
        <p:spPr>
          <a:xfrm>
            <a:off x="502920" y="1234440"/>
            <a:ext cx="5486400" cy="530352"/>
          </a:xfrm>
          <a:prstGeom prst="roundRect">
            <a:avLst/>
          </a:prstGeom>
          <a:solidFill>
            <a:srgbClr val="0B4A5C"/>
          </a:solidFill>
          <a:ln>
            <a:noFill/>
          </a:ln>
        </p:spPr>
        <p:txBody>
          <a:bodyPr lIns="137160" tIns="91440" rIns="137160" bIns="91440" anchor="ctr">
            <a:noAutofit/>
          </a:bodyPr>
          <a:lstStyle/>
          <a:p>
            <a:pPr algn="ctr"/>
            <a:r>
              <a:rPr lang="en-US" sz="2500" b="1" dirty="0">
                <a:solidFill>
                  <a:srgbClr val="FFFFFF"/>
                </a:solidFill>
                <a:latin typeface="Calibri"/>
              </a:rPr>
              <a:t>NAIT (alloimmune)</a:t>
            </a:r>
          </a:p>
        </p:txBody>
      </p:sp>
      <p:sp>
        <p:nvSpPr>
          <p:cNvPr id="97301" name="R head"/>
          <p:cNvSpPr/>
          <p:nvPr/>
        </p:nvSpPr>
        <p:spPr>
          <a:xfrm>
            <a:off x="6199632" y="1234440"/>
            <a:ext cx="5486400" cy="530352"/>
          </a:xfrm>
          <a:prstGeom prst="roundRect">
            <a:avLst/>
          </a:prstGeom>
          <a:solidFill>
            <a:srgbClr val="1B9AAA"/>
          </a:solidFill>
          <a:ln>
            <a:noFill/>
          </a:ln>
        </p:spPr>
        <p:txBody>
          <a:bodyPr lIns="137160" tIns="91440" rIns="137160" bIns="91440" anchor="ctr">
            <a:noAutofit/>
          </a:bodyPr>
          <a:lstStyle/>
          <a:p>
            <a:pPr algn="ctr"/>
            <a:r>
              <a:rPr lang="en-US" sz="2500" b="1" dirty="0">
                <a:solidFill>
                  <a:srgbClr val="FFFFFF"/>
                </a:solidFill>
                <a:latin typeface="Calibri"/>
              </a:rPr>
              <a:t>Maternal ITP (autoimmune)</a:t>
            </a:r>
          </a:p>
        </p:txBody>
      </p:sp>
      <p:sp>
        <p:nvSpPr>
          <p:cNvPr id="97302" name="L body"/>
          <p:cNvSpPr/>
          <p:nvPr/>
        </p:nvSpPr>
        <p:spPr>
          <a:xfrm>
            <a:off x="502920" y="1856232"/>
            <a:ext cx="5486400" cy="3977640"/>
          </a:xfrm>
          <a:prstGeom prst="roundRect">
            <a:avLst/>
          </a:prstGeom>
          <a:solidFill>
            <a:srgbClr val="F2F8FA"/>
          </a:solidFill>
          <a:ln>
            <a:noFill/>
          </a:ln>
        </p:spPr>
        <p:txBody>
          <a:bodyPr lIns="137160" tIns="91440" rIns="137160" bIns="91440" anchor="t">
            <a:noAutofit/>
          </a:bodyPr>
          <a:lstStyle/>
          <a:p>
            <a:pPr algn="l"/>
            <a:r>
              <a:rPr lang="en-US" sz="1650" b="0" dirty="0">
                <a:solidFill>
                  <a:srgbClr val="42565C"/>
                </a:solidFill>
                <a:latin typeface="Calibri"/>
              </a:rPr>
              <a:t>•  Maternal ALLOantibody against a platelet antigen she lacks and the baby inherited from dad (usually HPA-1a)</a:t>
            </a:r>
          </a:p>
          <a:p>
            <a:pPr algn="l"/>
            <a:r>
              <a:rPr lang="en-US" sz="1650" b="0" dirty="0">
                <a:solidFill>
                  <a:srgbClr val="42565C"/>
                </a:solidFill>
                <a:latin typeface="Calibri"/>
              </a:rPr>
              <a:t>•  Mother’s platelet count is NORMAL</a:t>
            </a:r>
          </a:p>
          <a:p>
            <a:pPr algn="l"/>
            <a:r>
              <a:rPr lang="en-US" sz="1650" b="0" dirty="0">
                <a:solidFill>
                  <a:srgbClr val="42565C"/>
                </a:solidFill>
                <a:latin typeface="Calibri"/>
              </a:rPr>
              <a:t>•  About 1 in 2,000 births</a:t>
            </a:r>
          </a:p>
          <a:p>
            <a:pPr algn="l"/>
            <a:r>
              <a:rPr lang="en-US" sz="1650" b="0" dirty="0">
                <a:solidFill>
                  <a:srgbClr val="42565C"/>
                </a:solidFill>
                <a:latin typeface="Calibri"/>
              </a:rPr>
              <a:t>•  Can occur in a first pregnancy; later ones are worse</a:t>
            </a:r>
          </a:p>
          <a:p>
            <a:pPr algn="l"/>
            <a:r>
              <a:rPr lang="en-US" sz="1650" b="0" dirty="0">
                <a:solidFill>
                  <a:srgbClr val="42565C"/>
                </a:solidFill>
                <a:latin typeface="Calibri"/>
              </a:rPr>
              <a:t>•  Highest risk of intracranial hemorrhage — can occur in utero – image the head with US</a:t>
            </a:r>
          </a:p>
          <a:p>
            <a:pPr algn="l"/>
            <a:r>
              <a:rPr lang="en-US" sz="1650" b="1" dirty="0">
                <a:solidFill>
                  <a:srgbClr val="0B4A5C"/>
                </a:solidFill>
                <a:latin typeface="Calibri"/>
              </a:rPr>
              <a:t>Treatment</a:t>
            </a:r>
          </a:p>
          <a:p>
            <a:pPr algn="l"/>
            <a:r>
              <a:rPr lang="en-US" sz="1650" b="0" dirty="0">
                <a:solidFill>
                  <a:srgbClr val="42565C"/>
                </a:solidFill>
                <a:latin typeface="Calibri"/>
              </a:rPr>
              <a:t>•  Treat promptly: goal &gt; 30k, or &gt; 50k if bleeding or premature</a:t>
            </a:r>
          </a:p>
          <a:p>
            <a:pPr algn="l"/>
            <a:r>
              <a:rPr lang="en-US" sz="1650" b="0" dirty="0">
                <a:solidFill>
                  <a:srgbClr val="42565C"/>
                </a:solidFill>
                <a:latin typeface="Calibri"/>
              </a:rPr>
              <a:t>•  Maternal (antigen-negative) platelets </a:t>
            </a:r>
            <a:r>
              <a:rPr lang="en-US" sz="1650" dirty="0">
                <a:solidFill>
                  <a:srgbClr val="42565C"/>
                </a:solidFill>
                <a:latin typeface="Calibri"/>
              </a:rPr>
              <a:t>if available</a:t>
            </a:r>
            <a:r>
              <a:rPr lang="en-US" sz="1650" b="0" dirty="0">
                <a:solidFill>
                  <a:srgbClr val="42565C"/>
                </a:solidFill>
                <a:latin typeface="Calibri"/>
              </a:rPr>
              <a:t>; random-donor platelets if unavailable</a:t>
            </a:r>
          </a:p>
          <a:p>
            <a:pPr algn="l"/>
            <a:r>
              <a:rPr lang="en-US" sz="1650" b="0" dirty="0">
                <a:solidFill>
                  <a:srgbClr val="42565C"/>
                </a:solidFill>
                <a:latin typeface="Calibri"/>
              </a:rPr>
              <a:t>•  IVIG </a:t>
            </a:r>
          </a:p>
          <a:p>
            <a:pPr algn="l"/>
            <a:r>
              <a:rPr lang="en-US" sz="1650" b="0" dirty="0">
                <a:solidFill>
                  <a:srgbClr val="42565C"/>
                </a:solidFill>
                <a:latin typeface="Calibri"/>
              </a:rPr>
              <a:t>•  Recovers over several weeks</a:t>
            </a:r>
          </a:p>
        </p:txBody>
      </p:sp>
      <p:sp>
        <p:nvSpPr>
          <p:cNvPr id="97303" name="R body"/>
          <p:cNvSpPr/>
          <p:nvPr/>
        </p:nvSpPr>
        <p:spPr>
          <a:xfrm>
            <a:off x="6199632" y="1856232"/>
            <a:ext cx="5486400" cy="3977640"/>
          </a:xfrm>
          <a:prstGeom prst="roundRect">
            <a:avLst/>
          </a:prstGeom>
          <a:solidFill>
            <a:srgbClr val="EAF1F3"/>
          </a:solidFill>
          <a:ln>
            <a:noFill/>
          </a:ln>
        </p:spPr>
        <p:txBody>
          <a:bodyPr lIns="137160" tIns="91440" rIns="137160" bIns="91440" anchor="t">
            <a:noAutofit/>
          </a:bodyPr>
          <a:lstStyle/>
          <a:p>
            <a:pPr algn="l"/>
            <a:r>
              <a:rPr lang="en-US" sz="1650" b="0" dirty="0">
                <a:solidFill>
                  <a:srgbClr val="42565C"/>
                </a:solidFill>
                <a:latin typeface="Calibri"/>
              </a:rPr>
              <a:t>•  Maternal AUTOantibody against antigens common to all platelets; IgG crosses the placenta</a:t>
            </a:r>
          </a:p>
          <a:p>
            <a:pPr algn="l"/>
            <a:r>
              <a:rPr lang="en-US" sz="1650" b="0" dirty="0">
                <a:solidFill>
                  <a:srgbClr val="42565C"/>
                </a:solidFill>
                <a:latin typeface="Calibri"/>
              </a:rPr>
              <a:t>•  Mother’s platelet count is LOW</a:t>
            </a:r>
          </a:p>
          <a:p>
            <a:pPr algn="l"/>
            <a:r>
              <a:rPr lang="en-US" sz="1650" b="0" dirty="0">
                <a:solidFill>
                  <a:srgbClr val="42565C"/>
                </a:solidFill>
                <a:latin typeface="Calibri"/>
              </a:rPr>
              <a:t>•  About 1 in 50,000 births</a:t>
            </a:r>
          </a:p>
          <a:p>
            <a:pPr algn="l"/>
            <a:r>
              <a:rPr lang="en-US" sz="1650" b="0" dirty="0">
                <a:solidFill>
                  <a:srgbClr val="42565C"/>
                </a:solidFill>
                <a:latin typeface="Calibri"/>
              </a:rPr>
              <a:t>•  Severe thrombocytopenia is uncommon</a:t>
            </a:r>
          </a:p>
          <a:p>
            <a:pPr algn="l"/>
            <a:r>
              <a:rPr lang="en-US" sz="1650" b="0" dirty="0">
                <a:solidFill>
                  <a:srgbClr val="42565C"/>
                </a:solidFill>
                <a:latin typeface="Calibri"/>
              </a:rPr>
              <a:t>•  Intrauterine hemorrhage rare</a:t>
            </a:r>
          </a:p>
          <a:p>
            <a:pPr algn="l"/>
            <a:r>
              <a:rPr lang="en-US" sz="1650" b="1" dirty="0">
                <a:solidFill>
                  <a:srgbClr val="0B4A5C"/>
                </a:solidFill>
                <a:latin typeface="Calibri"/>
              </a:rPr>
              <a:t>Treatment</a:t>
            </a:r>
          </a:p>
          <a:p>
            <a:pPr algn="l"/>
            <a:r>
              <a:rPr lang="en-US" sz="1650" b="0" dirty="0">
                <a:solidFill>
                  <a:srgbClr val="42565C"/>
                </a:solidFill>
                <a:latin typeface="Calibri"/>
              </a:rPr>
              <a:t>•  Most newborns need no treatment</a:t>
            </a:r>
          </a:p>
          <a:p>
            <a:pPr algn="l"/>
            <a:r>
              <a:rPr lang="en-US" sz="1650" b="0" dirty="0">
                <a:solidFill>
                  <a:srgbClr val="42565C"/>
                </a:solidFill>
                <a:latin typeface="Calibri"/>
              </a:rPr>
              <a:t>•  IVIG if the count is below about 10–20k or there is bleeding</a:t>
            </a:r>
          </a:p>
          <a:p>
            <a:pPr algn="l"/>
            <a:r>
              <a:rPr lang="en-US" sz="1650" b="0" dirty="0">
                <a:solidFill>
                  <a:srgbClr val="42565C"/>
                </a:solidFill>
                <a:latin typeface="Calibri"/>
              </a:rPr>
              <a:t>•  Transfusion rarely required; nadir is in the first few days</a:t>
            </a:r>
          </a:p>
          <a:p>
            <a:pPr algn="l"/>
            <a:r>
              <a:rPr lang="en-US" sz="1650" b="0" dirty="0">
                <a:solidFill>
                  <a:srgbClr val="42565C"/>
                </a:solidFill>
                <a:latin typeface="Calibri"/>
              </a:rPr>
              <a:t>•  Resolves over 2 to 3 months</a:t>
            </a:r>
          </a:p>
        </p:txBody>
      </p:sp>
      <p:sp>
        <p:nvSpPr>
          <p:cNvPr id="97304" name="Bottom bar"/>
          <p:cNvSpPr/>
          <p:nvPr/>
        </p:nvSpPr>
        <p:spPr>
          <a:xfrm>
            <a:off x="502920" y="5989320"/>
            <a:ext cx="11183112" cy="621792"/>
          </a:xfrm>
          <a:prstGeom prst="roundRect">
            <a:avLst/>
          </a:prstGeom>
          <a:solidFill>
            <a:srgbClr val="C08A2E"/>
          </a:solidFill>
          <a:ln>
            <a:noFill/>
          </a:ln>
        </p:spPr>
        <p:txBody>
          <a:bodyPr lIns="137160" tIns="91440" rIns="137160" bIns="91440" anchor="ctr">
            <a:normAutofit/>
          </a:bodyPr>
          <a:lstStyle/>
          <a:p>
            <a:pPr algn="ctr"/>
            <a:r>
              <a:rPr lang="en-US" sz="2000" b="1" dirty="0">
                <a:solidFill>
                  <a:srgbClr val="FFFFFF"/>
                </a:solidFill>
                <a:latin typeface="Calibri"/>
              </a:rPr>
              <a:t>The mother’s platelet count is the quickest clue: normal points to NAIT, low points to maternal ITP</a:t>
            </a:r>
          </a:p>
        </p:txBody>
      </p:sp>
    </p:spTree>
    <p:extLst>
      <p:ext uri="{BB962C8B-B14F-4D97-AF65-F5344CB8AC3E}">
        <p14:creationId xmlns:p14="http://schemas.microsoft.com/office/powerpoint/2010/main" val="26864346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640" y="228600"/>
            <a:ext cx="11094720" cy="914400"/>
          </a:xfrm>
        </p:spPr>
        <p:txBody>
          <a:bodyPr anchor="ctr">
            <a:normAutofit/>
          </a:bodyPr>
          <a:lstStyle/>
          <a:p>
            <a:pPr algn="ctr"/>
            <a:r>
              <a:rPr lang="en-US" sz="4000" b="1" dirty="0">
                <a:solidFill>
                  <a:srgbClr val="0B4A5C"/>
                </a:solidFill>
                <a:latin typeface="Cambria" pitchFamily="34" charset="0"/>
              </a:rPr>
              <a:t>Case History</a:t>
            </a:r>
          </a:p>
        </p:txBody>
      </p:sp>
      <p:sp>
        <p:nvSpPr>
          <p:cNvPr id="3" name="Content Placeholder 2"/>
          <p:cNvSpPr>
            <a:spLocks noGrp="1"/>
          </p:cNvSpPr>
          <p:nvPr>
            <p:ph idx="1"/>
          </p:nvPr>
        </p:nvSpPr>
        <p:spPr>
          <a:xfrm>
            <a:off x="1981200" y="1136607"/>
            <a:ext cx="8229600" cy="5297901"/>
          </a:xfrm>
        </p:spPr>
        <p:txBody>
          <a:bodyPr>
            <a:normAutofit fontScale="70000" lnSpcReduction="20000"/>
          </a:bodyPr>
          <a:lstStyle/>
          <a:p>
            <a:pPr marL="0" indent="0">
              <a:lnSpc>
                <a:spcPct val="120000"/>
              </a:lnSpc>
              <a:buNone/>
            </a:pPr>
            <a:r>
              <a:rPr lang="en-US" dirty="0"/>
              <a:t> </a:t>
            </a:r>
          </a:p>
          <a:p>
            <a:pPr>
              <a:lnSpc>
                <a:spcPct val="120000"/>
              </a:lnSpc>
              <a:spcBef>
                <a:spcPts val="0"/>
              </a:spcBef>
            </a:pPr>
            <a:r>
              <a:rPr lang="en-US" dirty="0"/>
              <a:t>A 4-year-old boy who is recovering from a minor respiratory infection suddenly develops petechiae and bruises on his trunk and extremities. </a:t>
            </a:r>
          </a:p>
          <a:p>
            <a:pPr>
              <a:lnSpc>
                <a:spcPct val="120000"/>
              </a:lnSpc>
            </a:pPr>
            <a:r>
              <a:rPr lang="en-US" dirty="0"/>
              <a:t>Two days later, after a transient nosebleed, he is brought to his physician’s office. His past medical history and family history are unremarkable. Findings on his physical examination are normal (no LAD, no HSM) except for scattered crops of petechiae and multiple bruises</a:t>
            </a:r>
            <a:r>
              <a:rPr lang="en-US" b="1" dirty="0"/>
              <a:t>. There is no active bleeding from the nose or other sites. There are no oral purpura</a:t>
            </a:r>
            <a:r>
              <a:rPr lang="en-US" dirty="0"/>
              <a:t>. </a:t>
            </a:r>
          </a:p>
          <a:p>
            <a:pPr>
              <a:lnSpc>
                <a:spcPct val="120000"/>
              </a:lnSpc>
            </a:pPr>
            <a:r>
              <a:rPr lang="en-US" dirty="0"/>
              <a:t>A CBC shows a Hg of 12.7, a WBC of 8, a normal differential count, and platelet count of 6k. </a:t>
            </a:r>
            <a:r>
              <a:rPr lang="en-US" b="1" dirty="0"/>
              <a:t>Urinalysis shows 2 RBCs. </a:t>
            </a:r>
          </a:p>
          <a:p>
            <a:pPr>
              <a:lnSpc>
                <a:spcPct val="120000"/>
              </a:lnSpc>
            </a:pPr>
            <a:r>
              <a:rPr lang="en-US" dirty="0"/>
              <a:t>Hematology looks at a smear through </a:t>
            </a:r>
            <a:r>
              <a:rPr lang="en-US" dirty="0" err="1"/>
              <a:t>Cellavision</a:t>
            </a:r>
            <a:r>
              <a:rPr lang="en-US" dirty="0"/>
              <a:t>.  It shows a paucity of platelets, but is otherwise unremarkable. </a:t>
            </a:r>
          </a:p>
          <a:p>
            <a:pPr>
              <a:lnSpc>
                <a:spcPct val="120000"/>
              </a:lnSpc>
            </a:pPr>
            <a:r>
              <a:rPr lang="en-US" dirty="0"/>
              <a:t>The diagnosis of idiopathic thrombocytopenic purpura (ITP) is suspected.</a:t>
            </a:r>
          </a:p>
          <a:p>
            <a:pPr>
              <a:lnSpc>
                <a:spcPct val="120000"/>
              </a:lnSpc>
            </a:pPr>
            <a:endParaRPr lang="en-US" dirty="0"/>
          </a:p>
        </p:txBody>
      </p:sp>
    </p:spTree>
    <p:extLst>
      <p:ext uri="{BB962C8B-B14F-4D97-AF65-F5344CB8AC3E}">
        <p14:creationId xmlns:p14="http://schemas.microsoft.com/office/powerpoint/2010/main" val="29428398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640" y="228600"/>
            <a:ext cx="11094720" cy="914400"/>
          </a:xfrm>
        </p:spPr>
        <p:txBody>
          <a:bodyPr anchor="ctr">
            <a:normAutofit/>
          </a:bodyPr>
          <a:lstStyle/>
          <a:p>
            <a:pPr algn="ctr"/>
            <a:r>
              <a:rPr lang="en-US" sz="3200" b="1" dirty="0">
                <a:solidFill>
                  <a:srgbClr val="0B4A5C"/>
                </a:solidFill>
                <a:latin typeface="Cambria" pitchFamily="34" charset="0"/>
              </a:rPr>
              <a:t>Acute Immune Thrombocytopenia (ITP)</a:t>
            </a:r>
          </a:p>
        </p:txBody>
      </p:sp>
      <p:sp>
        <p:nvSpPr>
          <p:cNvPr id="3" name="Content Placeholder 2"/>
          <p:cNvSpPr>
            <a:spLocks noGrp="1"/>
          </p:cNvSpPr>
          <p:nvPr>
            <p:ph idx="1"/>
          </p:nvPr>
        </p:nvSpPr>
        <p:spPr>
          <a:xfrm>
            <a:off x="548640" y="1416839"/>
            <a:ext cx="7503256" cy="4851400"/>
          </a:xfrm>
        </p:spPr>
        <p:txBody>
          <a:bodyPr>
            <a:normAutofit lnSpcReduction="10000"/>
          </a:bodyPr>
          <a:lstStyle/>
          <a:p>
            <a:r>
              <a:rPr lang="en-US" dirty="0"/>
              <a:t>Most common cause of isolated thrombocytopenia in otherwise well children. </a:t>
            </a:r>
          </a:p>
          <a:p>
            <a:r>
              <a:rPr lang="en-US" dirty="0"/>
              <a:t>Annual frequency ~ 5 in 100,000 children.</a:t>
            </a:r>
          </a:p>
          <a:p>
            <a:r>
              <a:rPr lang="en-US" dirty="0"/>
              <a:t>Sudden onset of petechiae and bruising (some mucosal hemorrhage in about 30% of patients).</a:t>
            </a:r>
          </a:p>
          <a:p>
            <a:r>
              <a:rPr lang="en-US" dirty="0"/>
              <a:t>50% of cases follow a viral infection. </a:t>
            </a:r>
          </a:p>
          <a:p>
            <a:r>
              <a:rPr lang="en-US" dirty="0"/>
              <a:t>Some cases occur a few weeks after a live virus vaccination (~1 in 25,000 children receiving measles-mumps-rubella vaccine).</a:t>
            </a:r>
          </a:p>
          <a:p>
            <a:pPr marL="457200" lvl="1" indent="0">
              <a:buNone/>
            </a:pPr>
            <a:r>
              <a:rPr lang="en-US" dirty="0"/>
              <a:t>&gt;MMR does not cause recurrence of ITP in patients already diagnosed</a:t>
            </a:r>
          </a:p>
        </p:txBody>
      </p:sp>
      <p:pic>
        <p:nvPicPr>
          <p:cNvPr id="4" name="Picture 3">
            <a:extLst>
              <a:ext uri="{FF2B5EF4-FFF2-40B4-BE49-F238E27FC236}">
                <a16:creationId xmlns:a16="http://schemas.microsoft.com/office/drawing/2014/main" id="{0F5B5F92-4354-57E2-19C8-E0F91EA415B7}"/>
              </a:ext>
            </a:extLst>
          </p:cNvPr>
          <p:cNvPicPr>
            <a:picLocks noChangeAspect="1"/>
          </p:cNvPicPr>
          <p:nvPr/>
        </p:nvPicPr>
        <p:blipFill>
          <a:blip r:embed="rId3"/>
          <a:stretch>
            <a:fillRect/>
          </a:stretch>
        </p:blipFill>
        <p:spPr>
          <a:xfrm>
            <a:off x="8051896" y="1145059"/>
            <a:ext cx="3813048" cy="5394960"/>
          </a:xfrm>
          <a:prstGeom prst="rect">
            <a:avLst/>
          </a:prstGeom>
        </p:spPr>
      </p:pic>
    </p:spTree>
    <p:extLst>
      <p:ext uri="{BB962C8B-B14F-4D97-AF65-F5344CB8AC3E}">
        <p14:creationId xmlns:p14="http://schemas.microsoft.com/office/powerpoint/2010/main" val="10022558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640" y="228600"/>
            <a:ext cx="11094720" cy="914400"/>
          </a:xfrm>
        </p:spPr>
        <p:txBody>
          <a:bodyPr anchor="ctr">
            <a:normAutofit/>
          </a:bodyPr>
          <a:lstStyle/>
          <a:p>
            <a:pPr algn="ctr"/>
            <a:r>
              <a:rPr lang="en-US" sz="4000" b="1" dirty="0">
                <a:solidFill>
                  <a:srgbClr val="0B4A5C"/>
                </a:solidFill>
                <a:latin typeface="Cambria" pitchFamily="34" charset="0"/>
              </a:rPr>
              <a:t>Diagnosis of Acute ITP</a:t>
            </a:r>
          </a:p>
        </p:txBody>
      </p:sp>
      <p:sp>
        <p:nvSpPr>
          <p:cNvPr id="3" name="Content Placeholder 2"/>
          <p:cNvSpPr>
            <a:spLocks noGrp="1"/>
          </p:cNvSpPr>
          <p:nvPr>
            <p:ph idx="1"/>
          </p:nvPr>
        </p:nvSpPr>
        <p:spPr>
          <a:xfrm>
            <a:off x="838200" y="1612975"/>
            <a:ext cx="10515600" cy="4351338"/>
          </a:xfrm>
        </p:spPr>
        <p:txBody>
          <a:bodyPr>
            <a:normAutofit fontScale="85000" lnSpcReduction="20000"/>
          </a:bodyPr>
          <a:lstStyle/>
          <a:p>
            <a:r>
              <a:rPr lang="en-US" dirty="0"/>
              <a:t>Isolated thrombocytopenia</a:t>
            </a:r>
          </a:p>
          <a:p>
            <a:pPr lvl="1"/>
            <a:r>
              <a:rPr lang="en-US" dirty="0"/>
              <a:t>Usually &lt; 20k, but by definition must be &lt;100k</a:t>
            </a:r>
          </a:p>
          <a:p>
            <a:pPr lvl="1"/>
            <a:r>
              <a:rPr lang="en-US" dirty="0"/>
              <a:t>“Acute” = duration &lt; 12 months </a:t>
            </a:r>
          </a:p>
          <a:p>
            <a:pPr lvl="1"/>
            <a:r>
              <a:rPr lang="en-US" dirty="0"/>
              <a:t>“Persistent” = 3 – 12 months</a:t>
            </a:r>
          </a:p>
          <a:p>
            <a:pPr lvl="1"/>
            <a:r>
              <a:rPr lang="en-US" dirty="0"/>
              <a:t>“Chronic” = &gt; 12 months</a:t>
            </a:r>
          </a:p>
          <a:p>
            <a:pPr marL="457200" lvl="1" indent="0">
              <a:buNone/>
            </a:pPr>
            <a:endParaRPr lang="en-US" dirty="0"/>
          </a:p>
          <a:p>
            <a:r>
              <a:rPr lang="en-US" dirty="0"/>
              <a:t>Unremarkable blood smear except for a paucity of platelets. </a:t>
            </a:r>
          </a:p>
          <a:p>
            <a:pPr lvl="1"/>
            <a:r>
              <a:rPr lang="en-US" dirty="0"/>
              <a:t>Platelets are large</a:t>
            </a:r>
          </a:p>
          <a:p>
            <a:pPr marL="457200" lvl="1" indent="0">
              <a:buNone/>
            </a:pPr>
            <a:endParaRPr lang="en-US" dirty="0"/>
          </a:p>
          <a:p>
            <a:r>
              <a:rPr lang="en-US" dirty="0"/>
              <a:t>Bone marrow examination is often unnecessary, even before initiating treatment with corticosteroids</a:t>
            </a:r>
          </a:p>
          <a:p>
            <a:endParaRPr lang="en-US" dirty="0"/>
          </a:p>
          <a:p>
            <a:r>
              <a:rPr lang="en-US" dirty="0"/>
              <a:t>Seldom an emergency – call Hematology prior to referring to the ED – they can usually get an outpatient Heme appointment quickly</a:t>
            </a:r>
          </a:p>
        </p:txBody>
      </p:sp>
    </p:spTree>
    <p:extLst>
      <p:ext uri="{BB962C8B-B14F-4D97-AF65-F5344CB8AC3E}">
        <p14:creationId xmlns:p14="http://schemas.microsoft.com/office/powerpoint/2010/main" val="28035384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640" y="228600"/>
            <a:ext cx="11094720" cy="914400"/>
          </a:xfrm>
        </p:spPr>
        <p:txBody>
          <a:bodyPr anchor="ctr">
            <a:normAutofit/>
          </a:bodyPr>
          <a:lstStyle/>
          <a:p>
            <a:pPr algn="ctr"/>
            <a:r>
              <a:rPr lang="en-US" sz="3200" b="1">
                <a:solidFill>
                  <a:srgbClr val="0B4A5C"/>
                </a:solidFill>
                <a:latin typeface="Cambria" pitchFamily="34" charset="0"/>
              </a:rPr>
              <a:t>Natural History &amp; Management of Acute ITP</a:t>
            </a:r>
          </a:p>
        </p:txBody>
      </p:sp>
      <p:sp>
        <p:nvSpPr>
          <p:cNvPr id="3" name="Content Placeholder 2"/>
          <p:cNvSpPr>
            <a:spLocks noGrp="1"/>
          </p:cNvSpPr>
          <p:nvPr>
            <p:ph idx="1"/>
          </p:nvPr>
        </p:nvSpPr>
        <p:spPr>
          <a:xfrm>
            <a:off x="640080" y="1143000"/>
            <a:ext cx="10972800" cy="1600200"/>
          </a:xfrm>
        </p:spPr>
        <p:txBody>
          <a:bodyPr>
            <a:normAutofit/>
          </a:bodyPr>
          <a:lstStyle/>
          <a:p>
            <a:pPr lvl="0"/>
            <a:r>
              <a:rPr lang="en-US" sz="1800" dirty="0"/>
              <a:t>75% of children resolve spontaneously within 6 months, often sooner</a:t>
            </a:r>
          </a:p>
          <a:p>
            <a:pPr lvl="0"/>
            <a:r>
              <a:rPr lang="en-US" sz="1800" dirty="0"/>
              <a:t>Management: avoid NSAIDs and contact sports; reassure the family</a:t>
            </a:r>
          </a:p>
          <a:p>
            <a:pPr lvl="0"/>
            <a:r>
              <a:rPr lang="en-US" sz="1800" dirty="0"/>
              <a:t>ASH 2019: no or mild bleeding (skin findings only) is managed with observation alone, regardless of platelet count</a:t>
            </a:r>
          </a:p>
        </p:txBody>
      </p:sp>
      <p:pic>
        <p:nvPicPr>
          <p:cNvPr id="1026" name="Picture 2" descr="Figure 1. Characteristic differences and similarities between pediatric and adult ITP.">
            <a:extLst>
              <a:ext uri="{FF2B5EF4-FFF2-40B4-BE49-F238E27FC236}">
                <a16:creationId xmlns:a16="http://schemas.microsoft.com/office/drawing/2014/main" id="{30509618-3DA6-8F6C-5F89-F7A63574AE7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073242" y="2880360"/>
            <a:ext cx="10015036" cy="37947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6699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640" y="228600"/>
            <a:ext cx="11094720" cy="914400"/>
          </a:xfrm>
        </p:spPr>
        <p:txBody>
          <a:bodyPr anchor="ctr">
            <a:normAutofit/>
          </a:bodyPr>
          <a:lstStyle/>
          <a:p>
            <a:pPr algn="ctr"/>
            <a:r>
              <a:rPr lang="en-US" sz="4000" b="1">
                <a:solidFill>
                  <a:srgbClr val="0B4A5C"/>
                </a:solidFill>
                <a:latin typeface="Cambria" pitchFamily="34" charset="0"/>
              </a:rPr>
              <a:t>Treatment of ITP</a:t>
            </a:r>
          </a:p>
        </p:txBody>
      </p:sp>
      <p:pic>
        <p:nvPicPr>
          <p:cNvPr id="6" name="Picture 5"/>
          <p:cNvPicPr>
            <a:picLocks noChangeAspect="1"/>
          </p:cNvPicPr>
          <p:nvPr/>
        </p:nvPicPr>
        <p:blipFill>
          <a:blip r:embed="rId3"/>
          <a:stretch>
            <a:fillRect/>
          </a:stretch>
        </p:blipFill>
        <p:spPr>
          <a:xfrm>
            <a:off x="2527300" y="2944368"/>
            <a:ext cx="7137400" cy="2857500"/>
          </a:xfrm>
          <a:prstGeom prst="rect">
            <a:avLst/>
          </a:prstGeom>
        </p:spPr>
      </p:pic>
      <p:sp>
        <p:nvSpPr>
          <p:cNvPr id="7" name="Rectangle 6"/>
          <p:cNvSpPr/>
          <p:nvPr/>
        </p:nvSpPr>
        <p:spPr>
          <a:xfrm>
            <a:off x="2560320" y="4441274"/>
            <a:ext cx="6858000" cy="296333"/>
          </a:xfrm>
          <a:prstGeom prst="rect">
            <a:avLst/>
          </a:prstGeom>
          <a:solidFill>
            <a:srgbClr val="FF0000">
              <a:alpha val="15000"/>
            </a:srgbClr>
          </a:solidFill>
          <a:ln>
            <a:solidFill>
              <a:srgbClr val="FFFF00">
                <a:alpha val="8000"/>
              </a:srgb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highlight>
                <a:srgbClr val="FF0000"/>
              </a:highlight>
            </a:endParaRPr>
          </a:p>
        </p:txBody>
      </p:sp>
      <p:sp>
        <p:nvSpPr>
          <p:cNvPr id="8" name="Rectangle 7"/>
          <p:cNvSpPr/>
          <p:nvPr/>
        </p:nvSpPr>
        <p:spPr>
          <a:xfrm>
            <a:off x="2658533" y="4169664"/>
            <a:ext cx="6858000" cy="296333"/>
          </a:xfrm>
          <a:prstGeom prst="rect">
            <a:avLst/>
          </a:prstGeom>
          <a:solidFill>
            <a:srgbClr val="FF0000">
              <a:alpha val="15000"/>
            </a:srgbClr>
          </a:solidFill>
          <a:ln>
            <a:solidFill>
              <a:srgbClr val="FFFF00">
                <a:alpha val="8000"/>
              </a:srgb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highlight>
                <a:srgbClr val="FF0000"/>
              </a:highlight>
            </a:endParaRPr>
          </a:p>
        </p:txBody>
      </p:sp>
      <p:sp>
        <p:nvSpPr>
          <p:cNvPr id="98010" name="first line"/>
          <p:cNvSpPr/>
          <p:nvPr/>
        </p:nvSpPr>
        <p:spPr>
          <a:xfrm>
            <a:off x="640080" y="2240280"/>
            <a:ext cx="10927080" cy="566928"/>
          </a:xfrm>
          <a:prstGeom prst="roundRect">
            <a:avLst/>
          </a:prstGeom>
          <a:solidFill>
            <a:srgbClr val="0B4A5C"/>
          </a:solidFill>
          <a:ln>
            <a:noFill/>
          </a:ln>
        </p:spPr>
        <p:txBody>
          <a:bodyPr lIns="137160" anchor="ctr">
            <a:normAutofit/>
          </a:bodyPr>
          <a:lstStyle/>
          <a:p>
            <a:r>
              <a:rPr lang="en-US" sz="1600" b="1" dirty="0">
                <a:solidFill>
                  <a:srgbClr val="FFFFFF"/>
                </a:solidFill>
              </a:rPr>
              <a:t>First line: IVIG or a short course of corticosteroids</a:t>
            </a:r>
          </a:p>
        </p:txBody>
      </p:sp>
      <p:sp>
        <p:nvSpPr>
          <p:cNvPr id="98011" name="second line"/>
          <p:cNvSpPr/>
          <p:nvPr/>
        </p:nvSpPr>
        <p:spPr>
          <a:xfrm>
            <a:off x="640080" y="5870448"/>
            <a:ext cx="5349240" cy="914400"/>
          </a:xfrm>
          <a:prstGeom prst="roundRect">
            <a:avLst/>
          </a:prstGeom>
          <a:solidFill>
            <a:srgbClr val="F2F8FA"/>
          </a:solidFill>
          <a:ln>
            <a:noFill/>
          </a:ln>
        </p:spPr>
        <p:txBody>
          <a:bodyPr lIns="137160" rIns="137160" anchor="ctr">
            <a:normAutofit/>
          </a:bodyPr>
          <a:lstStyle/>
          <a:p>
            <a:r>
              <a:rPr lang="en-US" sz="1500" dirty="0">
                <a:solidFill>
                  <a:srgbClr val="42565C"/>
                </a:solidFill>
              </a:rPr>
              <a:t>Second line and chronic ITP: rituximab, TPO-receptor agonists (eltrombopag, romiplostim); splenectomy for refractory disease</a:t>
            </a:r>
          </a:p>
        </p:txBody>
      </p:sp>
      <p:sp>
        <p:nvSpPr>
          <p:cNvPr id="98012" name="emergent"/>
          <p:cNvSpPr/>
          <p:nvPr/>
        </p:nvSpPr>
        <p:spPr>
          <a:xfrm>
            <a:off x="6217920" y="5870448"/>
            <a:ext cx="5349240" cy="914400"/>
          </a:xfrm>
          <a:prstGeom prst="roundRect">
            <a:avLst/>
          </a:prstGeom>
          <a:solidFill>
            <a:srgbClr val="F2F8FA"/>
          </a:solidFill>
          <a:ln>
            <a:noFill/>
          </a:ln>
        </p:spPr>
        <p:txBody>
          <a:bodyPr lIns="137160" rIns="137160" anchor="ctr">
            <a:normAutofit/>
          </a:bodyPr>
          <a:lstStyle/>
          <a:p>
            <a:r>
              <a:rPr lang="en-US" sz="1500" dirty="0">
                <a:solidFill>
                  <a:srgbClr val="42565C"/>
                </a:solidFill>
              </a:rPr>
              <a:t>Emergent bleeding: platelet transfusion + IV corticosteroid + IVIG; consider emergent splenectomy</a:t>
            </a:r>
          </a:p>
        </p:txBody>
      </p:sp>
      <p:sp>
        <p:nvSpPr>
          <p:cNvPr id="98020" name="indications"/>
          <p:cNvSpPr/>
          <p:nvPr/>
        </p:nvSpPr>
        <p:spPr>
          <a:xfrm>
            <a:off x="640080" y="1115568"/>
            <a:ext cx="10927080" cy="960120"/>
          </a:xfrm>
          <a:prstGeom prst="roundRect">
            <a:avLst/>
          </a:prstGeom>
          <a:solidFill>
            <a:srgbClr val="DCEEF2"/>
          </a:solidFill>
          <a:ln>
            <a:noFill/>
          </a:ln>
        </p:spPr>
        <p:txBody>
          <a:bodyPr lIns="137160" rIns="137160" anchor="ctr">
            <a:noAutofit/>
          </a:bodyPr>
          <a:lstStyle/>
          <a:p>
            <a:r>
              <a:rPr lang="en-US" sz="2000" b="1" dirty="0">
                <a:solidFill>
                  <a:srgbClr val="0B4A5C"/>
                </a:solidFill>
              </a:rPr>
              <a:t>Indications to treat</a:t>
            </a:r>
          </a:p>
          <a:p>
            <a:r>
              <a:rPr lang="en-US" sz="2000" dirty="0">
                <a:solidFill>
                  <a:srgbClr val="42565C"/>
                </a:solidFill>
              </a:rPr>
              <a:t>Mucosal or other clinically significant bleeding (epistaxis, hematuria, visible oral blood blisters), acute injury</a:t>
            </a:r>
          </a:p>
        </p:txBody>
      </p:sp>
    </p:spTree>
    <p:extLst>
      <p:ext uri="{BB962C8B-B14F-4D97-AF65-F5344CB8AC3E}">
        <p14:creationId xmlns:p14="http://schemas.microsoft.com/office/powerpoint/2010/main" val="19086924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35B71-A816-BFB0-2CA5-73C53ABD1ABC}"/>
              </a:ext>
            </a:extLst>
          </p:cNvPr>
          <p:cNvSpPr>
            <a:spLocks noGrp="1"/>
          </p:cNvSpPr>
          <p:nvPr>
            <p:ph type="title"/>
          </p:nvPr>
        </p:nvSpPr>
        <p:spPr>
          <a:xfrm>
            <a:off x="-40905" y="365125"/>
            <a:ext cx="12232906" cy="1325563"/>
          </a:xfrm>
        </p:spPr>
        <p:txBody>
          <a:bodyPr/>
          <a:lstStyle/>
          <a:p>
            <a:pPr algn="ctr"/>
            <a:r>
              <a:rPr lang="en-US" b="1" dirty="0">
                <a:solidFill>
                  <a:schemeClr val="tx2"/>
                </a:solidFill>
                <a:latin typeface="Cambria" panose="02040503050406030204" pitchFamily="18" charset="0"/>
              </a:rPr>
              <a:t>What about true congenital platelet disorders?</a:t>
            </a:r>
          </a:p>
        </p:txBody>
      </p:sp>
      <p:grpSp>
        <p:nvGrpSpPr>
          <p:cNvPr id="25" name="Group 24">
            <a:extLst>
              <a:ext uri="{FF2B5EF4-FFF2-40B4-BE49-F238E27FC236}">
                <a16:creationId xmlns:a16="http://schemas.microsoft.com/office/drawing/2014/main" id="{A76B2A93-D6B4-CADB-17A2-D7BFAB463CCF}"/>
              </a:ext>
            </a:extLst>
          </p:cNvPr>
          <p:cNvGrpSpPr/>
          <p:nvPr/>
        </p:nvGrpSpPr>
        <p:grpSpPr>
          <a:xfrm>
            <a:off x="-40906" y="2162883"/>
            <a:ext cx="12232732" cy="4661251"/>
            <a:chOff x="-193305" y="2975678"/>
            <a:chExt cx="12232732" cy="4661251"/>
          </a:xfrm>
        </p:grpSpPr>
        <p:sp>
          <p:nvSpPr>
            <p:cNvPr id="8" name="Left-Right Arrow 7">
              <a:extLst>
                <a:ext uri="{FF2B5EF4-FFF2-40B4-BE49-F238E27FC236}">
                  <a16:creationId xmlns:a16="http://schemas.microsoft.com/office/drawing/2014/main" id="{73D8C475-8288-9891-00CE-EC012D81DC5D}"/>
                </a:ext>
              </a:extLst>
            </p:cNvPr>
            <p:cNvSpPr/>
            <p:nvPr/>
          </p:nvSpPr>
          <p:spPr>
            <a:xfrm>
              <a:off x="0" y="2975678"/>
              <a:ext cx="11921066" cy="2235199"/>
            </a:xfrm>
            <a:prstGeom prst="leftRightArrow">
              <a:avLst/>
            </a:prstGeom>
            <a:gradFill>
              <a:gsLst>
                <a:gs pos="0">
                  <a:schemeClr val="accent5">
                    <a:lumMod val="20000"/>
                    <a:lumOff val="80000"/>
                  </a:schemeClr>
                </a:gs>
                <a:gs pos="16000">
                  <a:srgbClr val="92D050"/>
                </a:gs>
                <a:gs pos="51000">
                  <a:srgbClr val="FFC000"/>
                </a:gs>
                <a:gs pos="100000">
                  <a:srgbClr val="FF0000"/>
                </a:gs>
              </a:gsLst>
              <a:lin ang="0" scaled="1"/>
            </a:gradFill>
            <a:ln>
              <a:noFill/>
            </a:ln>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5E831AAD-3B7C-1F17-3E0C-1E631ECAA68C}"/>
                </a:ext>
              </a:extLst>
            </p:cNvPr>
            <p:cNvSpPr txBox="1"/>
            <p:nvPr/>
          </p:nvSpPr>
          <p:spPr>
            <a:xfrm>
              <a:off x="10101909" y="3754725"/>
              <a:ext cx="1937518" cy="677108"/>
            </a:xfrm>
            <a:prstGeom prst="rect">
              <a:avLst/>
            </a:prstGeom>
            <a:noFill/>
          </p:spPr>
          <p:txBody>
            <a:bodyPr wrap="none" rtlCol="0" anchor="ctr">
              <a:spAutoFit/>
              <a:scene3d>
                <a:camera prst="orthographicFront"/>
                <a:lightRig rig="threePt" dir="t"/>
              </a:scene3d>
              <a:sp3d extrusionH="57150" contourW="12700">
                <a:bevelT w="6350" h="14605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a:ln w="0">
                    <a:solidFill>
                      <a:prstClr val="white"/>
                    </a:solidFill>
                  </a:ln>
                  <a:solidFill>
                    <a:prstClr val="black"/>
                  </a:solidFill>
                  <a:effectLst>
                    <a:glow rad="38100">
                      <a:prstClr val="black">
                        <a:lumMod val="95000"/>
                        <a:lumOff val="5000"/>
                        <a:alpha val="72000"/>
                      </a:prstClr>
                    </a:glow>
                  </a:effectLst>
                  <a:uLnTx/>
                  <a:uFillTx/>
                  <a:latin typeface="Helvetica" pitchFamily="2" charset="0"/>
                  <a:ea typeface="Apple Color Emoji" pitchFamily="2" charset="0"/>
                  <a:cs typeface="Baloo 2" panose="03080502040302020200" pitchFamily="66" charset="77"/>
                </a:rPr>
                <a:t>Von Willebrand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a:ln w="0">
                    <a:solidFill>
                      <a:prstClr val="white"/>
                    </a:solidFill>
                  </a:ln>
                  <a:solidFill>
                    <a:prstClr val="black"/>
                  </a:solidFill>
                  <a:effectLst>
                    <a:glow rad="38100">
                      <a:prstClr val="black">
                        <a:lumMod val="95000"/>
                        <a:lumOff val="5000"/>
                        <a:alpha val="72000"/>
                      </a:prstClr>
                    </a:glow>
                  </a:effectLst>
                  <a:uLnTx/>
                  <a:uFillTx/>
                  <a:latin typeface="Helvetica" pitchFamily="2" charset="0"/>
                  <a:ea typeface="Apple Color Emoji" pitchFamily="2" charset="0"/>
                  <a:cs typeface="Baloo 2" panose="03080502040302020200" pitchFamily="66" charset="77"/>
                </a:rPr>
                <a:t>10/1000</a:t>
              </a:r>
            </a:p>
          </p:txBody>
        </p:sp>
        <p:sp>
          <p:nvSpPr>
            <p:cNvPr id="12" name="TextBox 11">
              <a:extLst>
                <a:ext uri="{FF2B5EF4-FFF2-40B4-BE49-F238E27FC236}">
                  <a16:creationId xmlns:a16="http://schemas.microsoft.com/office/drawing/2014/main" id="{5F464A0F-4C3C-26A2-1D0C-5F28F8C1ACB9}"/>
                </a:ext>
              </a:extLst>
            </p:cNvPr>
            <p:cNvSpPr txBox="1"/>
            <p:nvPr/>
          </p:nvSpPr>
          <p:spPr>
            <a:xfrm>
              <a:off x="6837175" y="3754725"/>
              <a:ext cx="3294492" cy="677108"/>
            </a:xfrm>
            <a:prstGeom prst="rect">
              <a:avLst/>
            </a:prstGeom>
            <a:noFill/>
          </p:spPr>
          <p:txBody>
            <a:bodyPr wrap="none" rtlCol="0" anchor="ctr">
              <a:spAutoFit/>
              <a:scene3d>
                <a:camera prst="orthographicFront"/>
                <a:lightRig rig="threePt" dir="t"/>
              </a:scene3d>
              <a:sp3d extrusionH="57150" contourW="12700">
                <a:bevelT w="6350" h="14605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a:ln w="0">
                    <a:solidFill>
                      <a:prstClr val="white"/>
                    </a:solidFill>
                  </a:ln>
                  <a:solidFill>
                    <a:prstClr val="black"/>
                  </a:solidFill>
                  <a:effectLst>
                    <a:glow rad="38100">
                      <a:prstClr val="black">
                        <a:lumMod val="95000"/>
                        <a:lumOff val="5000"/>
                        <a:alpha val="72000"/>
                      </a:prstClr>
                    </a:glow>
                  </a:effectLst>
                  <a:uLnTx/>
                  <a:uFillTx/>
                  <a:latin typeface="Helvetica" pitchFamily="2" charset="0"/>
                  <a:ea typeface="Apple Color Emoji" pitchFamily="2" charset="0"/>
                  <a:cs typeface="Baloo 2" panose="03080502040302020200" pitchFamily="66" charset="77"/>
                </a:rPr>
                <a:t>Congenital platelet defects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a:ln w="0">
                    <a:solidFill>
                      <a:prstClr val="white"/>
                    </a:solidFill>
                  </a:ln>
                  <a:solidFill>
                    <a:prstClr val="black"/>
                  </a:solidFill>
                  <a:effectLst>
                    <a:glow rad="38100">
                      <a:prstClr val="black">
                        <a:lumMod val="95000"/>
                        <a:lumOff val="5000"/>
                        <a:alpha val="72000"/>
                      </a:prstClr>
                    </a:glow>
                  </a:effectLst>
                  <a:uLnTx/>
                  <a:uFillTx/>
                  <a:latin typeface="Helvetica" pitchFamily="2" charset="0"/>
                  <a:ea typeface="Apple Color Emoji" pitchFamily="2" charset="0"/>
                  <a:cs typeface="Baloo 2" panose="03080502040302020200" pitchFamily="66" charset="77"/>
                </a:rPr>
                <a:t>3/1000</a:t>
              </a:r>
            </a:p>
          </p:txBody>
        </p:sp>
        <p:sp>
          <p:nvSpPr>
            <p:cNvPr id="14" name="TextBox 13">
              <a:extLst>
                <a:ext uri="{FF2B5EF4-FFF2-40B4-BE49-F238E27FC236}">
                  <a16:creationId xmlns:a16="http://schemas.microsoft.com/office/drawing/2014/main" id="{A8D88B3B-9BDB-C6F6-1407-12A0777E18EC}"/>
                </a:ext>
              </a:extLst>
            </p:cNvPr>
            <p:cNvSpPr txBox="1"/>
            <p:nvPr/>
          </p:nvSpPr>
          <p:spPr>
            <a:xfrm>
              <a:off x="-193305" y="7129098"/>
              <a:ext cx="6096000" cy="507831"/>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3"/>
                </a:rPr>
                <a:t>https://www.ncbi.nlm.nih.gov/books/NBK459222/</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4"/>
                </a:rPr>
                <a:t>https://www.cdc.gov/ncbddd/hemophilia/features/keyfinding-hemophilia-occurrence-US.html</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rPr>
                <a:t> </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5"/>
                </a:rPr>
                <a:t>https://www.sciencedirect.com/science/article/pii/S1538783622004263?via%3Dihub</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15" name="TextBox 14">
              <a:extLst>
                <a:ext uri="{FF2B5EF4-FFF2-40B4-BE49-F238E27FC236}">
                  <a16:creationId xmlns:a16="http://schemas.microsoft.com/office/drawing/2014/main" id="{F2DFAF59-D80E-675D-993D-A7CAC64E787E}"/>
                </a:ext>
              </a:extLst>
            </p:cNvPr>
            <p:cNvSpPr txBox="1"/>
            <p:nvPr/>
          </p:nvSpPr>
          <p:spPr>
            <a:xfrm>
              <a:off x="4150130" y="3754725"/>
              <a:ext cx="2032929" cy="677108"/>
            </a:xfrm>
            <a:prstGeom prst="rect">
              <a:avLst/>
            </a:prstGeom>
            <a:noFill/>
          </p:spPr>
          <p:txBody>
            <a:bodyPr wrap="none" rtlCol="0" anchor="ctr">
              <a:spAutoFit/>
              <a:scene3d>
                <a:camera prst="orthographicFront"/>
                <a:lightRig rig="threePt" dir="t"/>
              </a:scene3d>
              <a:sp3d extrusionH="57150" contourW="12700">
                <a:bevelT w="6350" h="14605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a:ln w="0">
                    <a:solidFill>
                      <a:prstClr val="white"/>
                    </a:solidFill>
                  </a:ln>
                  <a:solidFill>
                    <a:prstClr val="black"/>
                  </a:solidFill>
                  <a:effectLst>
                    <a:glow rad="38100">
                      <a:prstClr val="black">
                        <a:lumMod val="95000"/>
                        <a:lumOff val="5000"/>
                        <a:alpha val="72000"/>
                      </a:prstClr>
                    </a:glow>
                  </a:effectLst>
                  <a:uLnTx/>
                  <a:uFillTx/>
                  <a:latin typeface="Helvetica" pitchFamily="2" charset="0"/>
                  <a:ea typeface="Apple Color Emoji" pitchFamily="2" charset="0"/>
                  <a:cs typeface="Baloo 2" panose="03080502040302020200" pitchFamily="66" charset="77"/>
                </a:rPr>
                <a:t>Hemophilia 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a:ln w="0">
                    <a:solidFill>
                      <a:prstClr val="white"/>
                    </a:solidFill>
                  </a:ln>
                  <a:solidFill>
                    <a:prstClr val="black"/>
                  </a:solidFill>
                  <a:effectLst>
                    <a:glow rad="38100">
                      <a:prstClr val="black">
                        <a:lumMod val="95000"/>
                        <a:lumOff val="5000"/>
                        <a:alpha val="72000"/>
                      </a:prstClr>
                    </a:glow>
                  </a:effectLst>
                  <a:uLnTx/>
                  <a:uFillTx/>
                  <a:latin typeface="Helvetica" pitchFamily="2" charset="0"/>
                  <a:ea typeface="Apple Color Emoji" pitchFamily="2" charset="0"/>
                  <a:cs typeface="Baloo 2" panose="03080502040302020200" pitchFamily="66" charset="77"/>
                </a:rPr>
                <a:t>0.2/1000 males</a:t>
              </a:r>
            </a:p>
          </p:txBody>
        </p:sp>
        <p:sp>
          <p:nvSpPr>
            <p:cNvPr id="16" name="TextBox 15">
              <a:extLst>
                <a:ext uri="{FF2B5EF4-FFF2-40B4-BE49-F238E27FC236}">
                  <a16:creationId xmlns:a16="http://schemas.microsoft.com/office/drawing/2014/main" id="{780DED49-7EC9-DF3C-6738-A0B8EB25D2AB}"/>
                </a:ext>
              </a:extLst>
            </p:cNvPr>
            <p:cNvSpPr txBox="1"/>
            <p:nvPr/>
          </p:nvSpPr>
          <p:spPr>
            <a:xfrm>
              <a:off x="2184815" y="3754725"/>
              <a:ext cx="2032929" cy="677108"/>
            </a:xfrm>
            <a:prstGeom prst="rect">
              <a:avLst/>
            </a:prstGeom>
            <a:noFill/>
          </p:spPr>
          <p:txBody>
            <a:bodyPr wrap="none" rtlCol="0" anchor="ctr">
              <a:spAutoFit/>
              <a:scene3d>
                <a:camera prst="orthographicFront"/>
                <a:lightRig rig="threePt" dir="t"/>
              </a:scene3d>
              <a:sp3d extrusionH="57150" contourW="12700">
                <a:bevelT w="6350" h="14605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a:ln w="0">
                    <a:solidFill>
                      <a:prstClr val="white"/>
                    </a:solidFill>
                  </a:ln>
                  <a:solidFill>
                    <a:prstClr val="black"/>
                  </a:solidFill>
                  <a:effectLst>
                    <a:glow rad="38100">
                      <a:prstClr val="black">
                        <a:lumMod val="95000"/>
                        <a:lumOff val="5000"/>
                        <a:alpha val="72000"/>
                      </a:prstClr>
                    </a:glow>
                  </a:effectLst>
                  <a:uLnTx/>
                  <a:uFillTx/>
                  <a:latin typeface="Helvetica" pitchFamily="2" charset="0"/>
                  <a:ea typeface="Apple Color Emoji" pitchFamily="2" charset="0"/>
                  <a:cs typeface="Baloo 2" panose="03080502040302020200" pitchFamily="66" charset="77"/>
                </a:rPr>
                <a:t>Hemophilia B</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a:ln w="0">
                    <a:solidFill>
                      <a:prstClr val="white"/>
                    </a:solidFill>
                  </a:ln>
                  <a:solidFill>
                    <a:prstClr val="black"/>
                  </a:solidFill>
                  <a:effectLst>
                    <a:glow rad="38100">
                      <a:prstClr val="black">
                        <a:lumMod val="95000"/>
                        <a:lumOff val="5000"/>
                        <a:alpha val="72000"/>
                      </a:prstClr>
                    </a:glow>
                  </a:effectLst>
                  <a:uLnTx/>
                  <a:uFillTx/>
                  <a:latin typeface="Helvetica" pitchFamily="2" charset="0"/>
                  <a:ea typeface="Apple Color Emoji" pitchFamily="2" charset="0"/>
                  <a:cs typeface="Baloo 2" panose="03080502040302020200" pitchFamily="66" charset="77"/>
                </a:rPr>
                <a:t>0.04/1000 males</a:t>
              </a:r>
            </a:p>
          </p:txBody>
        </p:sp>
        <p:sp>
          <p:nvSpPr>
            <p:cNvPr id="17" name="TextBox 16">
              <a:extLst>
                <a:ext uri="{FF2B5EF4-FFF2-40B4-BE49-F238E27FC236}">
                  <a16:creationId xmlns:a16="http://schemas.microsoft.com/office/drawing/2014/main" id="{BB95FEB4-E040-7DB6-7F53-94A970F2792F}"/>
                </a:ext>
              </a:extLst>
            </p:cNvPr>
            <p:cNvSpPr txBox="1"/>
            <p:nvPr/>
          </p:nvSpPr>
          <p:spPr>
            <a:xfrm>
              <a:off x="-193305" y="3754725"/>
              <a:ext cx="2558714" cy="677108"/>
            </a:xfrm>
            <a:prstGeom prst="rect">
              <a:avLst/>
            </a:prstGeom>
            <a:noFill/>
          </p:spPr>
          <p:txBody>
            <a:bodyPr wrap="none" rtlCol="0" anchor="ctr">
              <a:spAutoFit/>
              <a:scene3d>
                <a:camera prst="orthographicFront"/>
                <a:lightRig rig="threePt" dir="t"/>
              </a:scene3d>
              <a:sp3d extrusionH="57150" contourW="12700">
                <a:bevelT w="6350" h="14605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a:ln w="0">
                    <a:solidFill>
                      <a:prstClr val="white"/>
                    </a:solidFill>
                  </a:ln>
                  <a:solidFill>
                    <a:prstClr val="black"/>
                  </a:solidFill>
                  <a:effectLst>
                    <a:glow rad="38100">
                      <a:prstClr val="black">
                        <a:lumMod val="95000"/>
                        <a:lumOff val="5000"/>
                        <a:alpha val="72000"/>
                      </a:prstClr>
                    </a:glow>
                  </a:effectLst>
                  <a:uLnTx/>
                  <a:uFillTx/>
                  <a:latin typeface="Helvetica" pitchFamily="2" charset="0"/>
                  <a:ea typeface="Apple Color Emoji" pitchFamily="2" charset="0"/>
                  <a:cs typeface="Baloo 2" panose="03080502040302020200" pitchFamily="66" charset="77"/>
                </a:rPr>
                <a:t>Factor VII deficiency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a:ln w="0">
                    <a:solidFill>
                      <a:prstClr val="white"/>
                    </a:solidFill>
                  </a:ln>
                  <a:solidFill>
                    <a:prstClr val="black"/>
                  </a:solidFill>
                  <a:effectLst>
                    <a:glow rad="38100">
                      <a:prstClr val="black">
                        <a:lumMod val="95000"/>
                        <a:lumOff val="5000"/>
                        <a:alpha val="72000"/>
                      </a:prstClr>
                    </a:glow>
                  </a:effectLst>
                  <a:uLnTx/>
                  <a:uFillTx/>
                  <a:latin typeface="Helvetica" pitchFamily="2" charset="0"/>
                  <a:ea typeface="Apple Color Emoji" pitchFamily="2" charset="0"/>
                  <a:cs typeface="Baloo 2" panose="03080502040302020200" pitchFamily="66" charset="77"/>
                </a:rPr>
                <a:t>0.002/1000</a:t>
              </a:r>
            </a:p>
          </p:txBody>
        </p:sp>
      </p:grpSp>
      <p:pic>
        <p:nvPicPr>
          <p:cNvPr id="29" name="Graphic 28" descr="Arrow: Counter-clockwise curve with solid fill">
            <a:extLst>
              <a:ext uri="{FF2B5EF4-FFF2-40B4-BE49-F238E27FC236}">
                <a16:creationId xmlns:a16="http://schemas.microsoft.com/office/drawing/2014/main" id="{5D074546-1867-3B39-0CA4-89ECC4212A3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12807278">
            <a:off x="7932157" y="1343445"/>
            <a:ext cx="1409324" cy="1409324"/>
          </a:xfrm>
          <a:prstGeom prst="rect">
            <a:avLst/>
          </a:prstGeom>
        </p:spPr>
      </p:pic>
      <p:pic>
        <p:nvPicPr>
          <p:cNvPr id="3" name="Picture 2">
            <a:extLst>
              <a:ext uri="{FF2B5EF4-FFF2-40B4-BE49-F238E27FC236}">
                <a16:creationId xmlns:a16="http://schemas.microsoft.com/office/drawing/2014/main" id="{47E7EF1F-1D85-4C5E-0E2D-6026D40DD197}"/>
              </a:ext>
            </a:extLst>
          </p:cNvPr>
          <p:cNvPicPr>
            <a:picLocks noChangeAspect="1"/>
          </p:cNvPicPr>
          <p:nvPr/>
        </p:nvPicPr>
        <p:blipFill>
          <a:blip r:embed="rId7"/>
          <a:stretch>
            <a:fillRect/>
          </a:stretch>
        </p:blipFill>
        <p:spPr>
          <a:xfrm>
            <a:off x="8108083" y="4291899"/>
            <a:ext cx="3451244" cy="2584457"/>
          </a:xfrm>
          <a:prstGeom prst="rect">
            <a:avLst/>
          </a:prstGeom>
        </p:spPr>
      </p:pic>
      <p:sp>
        <p:nvSpPr>
          <p:cNvPr id="4" name="Left Brace 3">
            <a:extLst>
              <a:ext uri="{FF2B5EF4-FFF2-40B4-BE49-F238E27FC236}">
                <a16:creationId xmlns:a16="http://schemas.microsoft.com/office/drawing/2014/main" id="{436009DE-EE81-106A-9599-2D85089788DC}"/>
              </a:ext>
            </a:extLst>
          </p:cNvPr>
          <p:cNvSpPr/>
          <p:nvPr/>
        </p:nvSpPr>
        <p:spPr>
          <a:xfrm rot="16200000">
            <a:off x="9591458" y="3138305"/>
            <a:ext cx="484494" cy="1940990"/>
          </a:xfrm>
          <a:prstGeom prst="leftBrace">
            <a:avLst/>
          </a:prstGeom>
          <a:ln w="508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5321411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35B71-A816-BFB0-2CA5-73C53ABD1ABC}"/>
              </a:ext>
            </a:extLst>
          </p:cNvPr>
          <p:cNvSpPr>
            <a:spLocks noGrp="1"/>
          </p:cNvSpPr>
          <p:nvPr>
            <p:ph type="title"/>
          </p:nvPr>
        </p:nvSpPr>
        <p:spPr>
          <a:xfrm>
            <a:off x="609600" y="365125"/>
            <a:ext cx="11582400" cy="1325563"/>
          </a:xfrm>
        </p:spPr>
        <p:txBody>
          <a:bodyPr>
            <a:normAutofit/>
          </a:bodyPr>
          <a:lstStyle/>
          <a:p>
            <a:pPr algn="ctr"/>
            <a:r>
              <a:rPr lang="en-US" sz="4000" b="1" dirty="0">
                <a:solidFill>
                  <a:schemeClr val="tx2"/>
                </a:solidFill>
                <a:latin typeface="Cambria" panose="02040503050406030204" pitchFamily="18" charset="0"/>
              </a:rPr>
              <a:t>Why is it important to identify </a:t>
            </a:r>
            <a:br>
              <a:rPr lang="en-US" sz="4000" b="1" dirty="0">
                <a:solidFill>
                  <a:schemeClr val="tx2"/>
                </a:solidFill>
                <a:latin typeface="Cambria" panose="02040503050406030204" pitchFamily="18" charset="0"/>
              </a:rPr>
            </a:br>
            <a:r>
              <a:rPr lang="en-US" sz="4000" b="1" dirty="0">
                <a:solidFill>
                  <a:schemeClr val="tx2"/>
                </a:solidFill>
                <a:latin typeface="Cambria" panose="02040503050406030204" pitchFamily="18" charset="0"/>
              </a:rPr>
              <a:t>congenital platelet defects?</a:t>
            </a:r>
          </a:p>
        </p:txBody>
      </p:sp>
      <p:sp>
        <p:nvSpPr>
          <p:cNvPr id="3" name="Content Placeholder 2">
            <a:extLst>
              <a:ext uri="{FF2B5EF4-FFF2-40B4-BE49-F238E27FC236}">
                <a16:creationId xmlns:a16="http://schemas.microsoft.com/office/drawing/2014/main" id="{6510B4E0-C8AF-3CF8-358D-5FA6A1185202}"/>
              </a:ext>
            </a:extLst>
          </p:cNvPr>
          <p:cNvSpPr>
            <a:spLocks noGrp="1"/>
          </p:cNvSpPr>
          <p:nvPr>
            <p:ph idx="1"/>
          </p:nvPr>
        </p:nvSpPr>
        <p:spPr>
          <a:xfrm>
            <a:off x="609600" y="2236400"/>
            <a:ext cx="10972800" cy="2385200"/>
          </a:xfrm>
        </p:spPr>
        <p:txBody>
          <a:bodyPr>
            <a:normAutofit/>
          </a:bodyPr>
          <a:lstStyle/>
          <a:p>
            <a:r>
              <a:rPr lang="en-US" dirty="0"/>
              <a:t>Bleeding risk</a:t>
            </a:r>
          </a:p>
          <a:p>
            <a:r>
              <a:rPr lang="en-US" b="1" dirty="0"/>
              <a:t>Syndromes</a:t>
            </a:r>
          </a:p>
        </p:txBody>
      </p:sp>
    </p:spTree>
    <p:extLst>
      <p:ext uri="{BB962C8B-B14F-4D97-AF65-F5344CB8AC3E}">
        <p14:creationId xmlns:p14="http://schemas.microsoft.com/office/powerpoint/2010/main" val="6423930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12450"/>
            <a:ext cx="12192000" cy="1325563"/>
          </a:xfrm>
        </p:spPr>
        <p:txBody>
          <a:bodyPr>
            <a:normAutofit/>
          </a:bodyPr>
          <a:lstStyle/>
          <a:p>
            <a:pPr algn="ctr"/>
            <a:r>
              <a:rPr lang="en-US" sz="4000" b="1" dirty="0">
                <a:solidFill>
                  <a:schemeClr val="tx2"/>
                </a:solidFill>
                <a:latin typeface="Cambria" panose="02040503050406030204" pitchFamily="18" charset="0"/>
              </a:rPr>
              <a:t>Inherited Platelet Disorders</a:t>
            </a:r>
          </a:p>
        </p:txBody>
      </p:sp>
      <p:grpSp>
        <p:nvGrpSpPr>
          <p:cNvPr id="21" name="Group 20"/>
          <p:cNvGrpSpPr/>
          <p:nvPr/>
        </p:nvGrpSpPr>
        <p:grpSpPr>
          <a:xfrm>
            <a:off x="1715115" y="795867"/>
            <a:ext cx="9194797" cy="5789081"/>
            <a:chOff x="159657" y="1151467"/>
            <a:chExt cx="9194797" cy="5789081"/>
          </a:xfrm>
        </p:grpSpPr>
        <p:sp>
          <p:nvSpPr>
            <p:cNvPr id="4" name="TextBox 3"/>
            <p:cNvSpPr txBox="1"/>
            <p:nvPr/>
          </p:nvSpPr>
          <p:spPr>
            <a:xfrm>
              <a:off x="6509655" y="1651782"/>
              <a:ext cx="1476829"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Qualitative</a:t>
              </a:r>
            </a:p>
          </p:txBody>
        </p:sp>
        <p:sp>
          <p:nvSpPr>
            <p:cNvPr id="5" name="TextBox 4"/>
            <p:cNvSpPr txBox="1"/>
            <p:nvPr/>
          </p:nvSpPr>
          <p:spPr>
            <a:xfrm>
              <a:off x="478972" y="1651782"/>
              <a:ext cx="191044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Quantitative</a:t>
              </a:r>
            </a:p>
          </p:txBody>
        </p:sp>
        <p:sp>
          <p:nvSpPr>
            <p:cNvPr id="6" name="TextBox 5"/>
            <p:cNvSpPr txBox="1"/>
            <p:nvPr/>
          </p:nvSpPr>
          <p:spPr>
            <a:xfrm>
              <a:off x="250372" y="2700354"/>
              <a:ext cx="128814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Large size</a:t>
              </a:r>
            </a:p>
          </p:txBody>
        </p:sp>
        <p:sp>
          <p:nvSpPr>
            <p:cNvPr id="7" name="TextBox 6"/>
            <p:cNvSpPr txBox="1"/>
            <p:nvPr/>
          </p:nvSpPr>
          <p:spPr>
            <a:xfrm>
              <a:off x="3392714" y="2700354"/>
              <a:ext cx="128814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Small size</a:t>
              </a:r>
            </a:p>
          </p:txBody>
        </p:sp>
        <p:sp>
          <p:nvSpPr>
            <p:cNvPr id="8" name="TextBox 7"/>
            <p:cNvSpPr txBox="1"/>
            <p:nvPr/>
          </p:nvSpPr>
          <p:spPr>
            <a:xfrm>
              <a:off x="1745343" y="2691381"/>
              <a:ext cx="128814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Normal size</a:t>
              </a:r>
            </a:p>
          </p:txBody>
        </p:sp>
        <p:sp>
          <p:nvSpPr>
            <p:cNvPr id="9" name="TextBox 8"/>
            <p:cNvSpPr txBox="1"/>
            <p:nvPr/>
          </p:nvSpPr>
          <p:spPr>
            <a:xfrm>
              <a:off x="5410198" y="2664285"/>
              <a:ext cx="128814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Large size</a:t>
              </a:r>
            </a:p>
          </p:txBody>
        </p:sp>
        <p:sp>
          <p:nvSpPr>
            <p:cNvPr id="11" name="TextBox 10"/>
            <p:cNvSpPr txBox="1"/>
            <p:nvPr/>
          </p:nvSpPr>
          <p:spPr>
            <a:xfrm>
              <a:off x="7344226" y="2792679"/>
              <a:ext cx="128814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Normal size</a:t>
              </a:r>
            </a:p>
          </p:txBody>
        </p:sp>
        <p:sp>
          <p:nvSpPr>
            <p:cNvPr id="12" name="TextBox 11"/>
            <p:cNvSpPr txBox="1"/>
            <p:nvPr/>
          </p:nvSpPr>
          <p:spPr>
            <a:xfrm>
              <a:off x="159657" y="3133903"/>
              <a:ext cx="1585686" cy="37240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0000"/>
                  </a:solidFill>
                  <a:effectLst/>
                  <a:uLnTx/>
                  <a:uFillTx/>
                  <a:latin typeface="Calibri" panose="020F0502020204030204"/>
                  <a:ea typeface="+mn-ea"/>
                  <a:cs typeface="+mn-cs"/>
                </a:rPr>
                <a:t>MYH-9 defects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FF"/>
                </a:solidFill>
                <a:effectLst/>
                <a:uLnTx/>
                <a:uFillTx/>
                <a:latin typeface="Calibri" panose="020F0502020204030204"/>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0000FF"/>
                  </a:solidFill>
                  <a:effectLst/>
                  <a:uLnTx/>
                  <a:uFillTx/>
                  <a:latin typeface="Calibri" panose="020F0502020204030204"/>
                  <a:ea typeface="+mn-ea"/>
                  <a:cs typeface="+mn-cs"/>
                </a:rPr>
                <a:t>Mediterranean thrombocytopenia</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0000FF"/>
                  </a:solidFill>
                  <a:effectLst/>
                  <a:uLnTx/>
                  <a:uFillTx/>
                  <a:latin typeface="Calibri" panose="020F0502020204030204"/>
                  <a:ea typeface="+mn-ea"/>
                  <a:cs typeface="+mn-cs"/>
                </a:rPr>
                <a:t> </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0000FF"/>
                  </a:solidFill>
                  <a:effectLst/>
                  <a:uLnTx/>
                  <a:uFillTx/>
                  <a:latin typeface="Calibri" panose="020F0502020204030204"/>
                  <a:ea typeface="+mn-ea"/>
                  <a:cs typeface="+mn-cs"/>
                </a:rPr>
                <a:t>Bernard-</a:t>
              </a:r>
              <a:r>
                <a:rPr kumimoji="0" lang="en-US" sz="1300" b="0" i="0" u="none" strike="noStrike" kern="1200" cap="none" spc="0" normalizeH="0" baseline="0" noProof="0" dirty="0" err="1">
                  <a:ln>
                    <a:noFill/>
                  </a:ln>
                  <a:solidFill>
                    <a:srgbClr val="0000FF"/>
                  </a:solidFill>
                  <a:effectLst/>
                  <a:uLnTx/>
                  <a:uFillTx/>
                  <a:latin typeface="Calibri" panose="020F0502020204030204"/>
                  <a:ea typeface="+mn-ea"/>
                  <a:cs typeface="+mn-cs"/>
                </a:rPr>
                <a:t>Soulier</a:t>
              </a:r>
              <a:endParaRPr kumimoji="0" lang="en-US" sz="1300" b="0" i="0" u="none" strike="noStrike" kern="1200" cap="none" spc="0" normalizeH="0" baseline="0" noProof="0" dirty="0">
                <a:ln>
                  <a:noFill/>
                </a:ln>
                <a:solidFill>
                  <a:srgbClr val="0000FF"/>
                </a:solidFill>
                <a:effectLst/>
                <a:uLnTx/>
                <a:uFillTx/>
                <a:latin typeface="Calibri" panose="020F0502020204030204"/>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err="1">
                  <a:ln>
                    <a:noFill/>
                  </a:ln>
                  <a:solidFill>
                    <a:srgbClr val="FF0000"/>
                  </a:solidFill>
                  <a:effectLst/>
                  <a:uLnTx/>
                  <a:uFillTx/>
                  <a:latin typeface="Calibri" panose="020F0502020204030204"/>
                  <a:ea typeface="+mn-ea"/>
                  <a:cs typeface="+mn-cs"/>
                </a:rPr>
                <a:t>Velocardiofacial</a:t>
              </a:r>
              <a:r>
                <a:rPr kumimoji="0" lang="en-US" sz="1300" b="0" i="0" u="none" strike="noStrike" kern="1200" cap="none" spc="0" normalizeH="0" baseline="0" noProof="0" dirty="0">
                  <a:ln>
                    <a:noFill/>
                  </a:ln>
                  <a:solidFill>
                    <a:srgbClr val="FF0000"/>
                  </a:solidFill>
                  <a:effectLst/>
                  <a:uLnTx/>
                  <a:uFillTx/>
                  <a:latin typeface="Calibri" panose="020F0502020204030204"/>
                  <a:ea typeface="+mn-ea"/>
                  <a:cs typeface="+mn-cs"/>
                </a:rPr>
                <a:t>/</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0000"/>
                  </a:solidFill>
                  <a:effectLst/>
                  <a:uLnTx/>
                  <a:uFillTx/>
                  <a:latin typeface="Calibri" panose="020F0502020204030204"/>
                  <a:ea typeface="+mn-ea"/>
                  <a:cs typeface="+mn-cs"/>
                </a:rPr>
                <a:t>DiGeorge syndrome</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0000FF"/>
                  </a:solidFill>
                  <a:effectLst/>
                  <a:uLnTx/>
                  <a:uFillTx/>
                  <a:latin typeface="Calibri" panose="020F0502020204030204"/>
                  <a:ea typeface="+mn-ea"/>
                  <a:cs typeface="+mn-cs"/>
                </a:rPr>
                <a:t> </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0000"/>
                  </a:solidFill>
                  <a:effectLst/>
                  <a:uLnTx/>
                  <a:uFillTx/>
                  <a:latin typeface="Calibri" panose="020F0502020204030204"/>
                  <a:ea typeface="+mn-ea"/>
                  <a:cs typeface="+mn-cs"/>
                </a:rPr>
                <a:t>GATA1 mutation </a:t>
              </a:r>
            </a:p>
            <a:p>
              <a:pPr marL="0" marR="0" lvl="0" indent="0" algn="l" defTabSz="914400" rtl="0" eaLnBrk="1" fontAlgn="t"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dirty="0">
                <a:ln>
                  <a:noFill/>
                </a:ln>
                <a:solidFill>
                  <a:srgbClr val="0000FF"/>
                </a:solidFill>
                <a:effectLst/>
                <a:uLnTx/>
                <a:uFillTx/>
                <a:latin typeface="Calibri" panose="020F0502020204030204"/>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0000"/>
                  </a:solidFill>
                  <a:effectLst/>
                  <a:uLnTx/>
                  <a:uFillTx/>
                  <a:latin typeface="Calibri" panose="020F0502020204030204"/>
                  <a:ea typeface="+mn-ea"/>
                  <a:cs typeface="+mn-cs"/>
                </a:rPr>
                <a:t>Gray platelet </a:t>
              </a:r>
            </a:p>
            <a:p>
              <a:pPr marL="0" marR="0" lvl="0" indent="0" algn="l" defTabSz="914400" rtl="0" eaLnBrk="1" fontAlgn="t"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dirty="0">
                <a:ln>
                  <a:noFill/>
                </a:ln>
                <a:solidFill>
                  <a:srgbClr val="0000FF"/>
                </a:solidFill>
                <a:effectLst/>
                <a:uLnTx/>
                <a:uFillTx/>
                <a:latin typeface="Calibri" panose="020F0502020204030204"/>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0000"/>
                  </a:solidFill>
                  <a:effectLst/>
                  <a:uLnTx/>
                  <a:uFillTx/>
                  <a:latin typeface="Calibri" panose="020F0502020204030204"/>
                  <a:ea typeface="+mn-ea"/>
                  <a:cs typeface="+mn-cs"/>
                </a:rPr>
                <a:t>Paris-Trousseau /Jacobsen</a:t>
              </a:r>
              <a:endPar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TextBox 12"/>
            <p:cNvSpPr txBox="1"/>
            <p:nvPr/>
          </p:nvSpPr>
          <p:spPr>
            <a:xfrm>
              <a:off x="3392714" y="3133903"/>
              <a:ext cx="1647371" cy="8925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err="1">
                  <a:ln>
                    <a:noFill/>
                  </a:ln>
                  <a:solidFill>
                    <a:srgbClr val="FF0000"/>
                  </a:solidFill>
                  <a:effectLst/>
                  <a:uLnTx/>
                  <a:uFillTx/>
                  <a:latin typeface="Calibri" panose="020F0502020204030204"/>
                  <a:ea typeface="+mn-ea"/>
                  <a:cs typeface="+mn-cs"/>
                </a:rPr>
                <a:t>Wiscott</a:t>
              </a:r>
              <a:r>
                <a:rPr kumimoji="0" lang="en-US" sz="1300" b="0" i="0" u="none" strike="noStrike" kern="1200" cap="none" spc="0" normalizeH="0" baseline="0" noProof="0" dirty="0">
                  <a:ln>
                    <a:noFill/>
                  </a:ln>
                  <a:solidFill>
                    <a:srgbClr val="FF0000"/>
                  </a:solidFill>
                  <a:effectLst/>
                  <a:uLnTx/>
                  <a:uFillTx/>
                  <a:latin typeface="Calibri" panose="020F0502020204030204"/>
                  <a:ea typeface="+mn-ea"/>
                  <a:cs typeface="+mn-cs"/>
                </a:rPr>
                <a:t> Aldrich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dirty="0">
                <a:ln>
                  <a:noFill/>
                </a:ln>
                <a:solidFill>
                  <a:srgbClr val="0000FF"/>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0000"/>
                  </a:solidFill>
                  <a:effectLst/>
                  <a:uLnTx/>
                  <a:uFillTx/>
                  <a:latin typeface="Calibri" panose="020F0502020204030204"/>
                  <a:ea typeface="+mn-ea"/>
                  <a:cs typeface="+mn-cs"/>
                </a:rPr>
                <a:t>X-linked thrombocytopenia</a:t>
              </a:r>
            </a:p>
          </p:txBody>
        </p:sp>
        <p:sp>
          <p:nvSpPr>
            <p:cNvPr id="14" name="TextBox 13"/>
            <p:cNvSpPr txBox="1"/>
            <p:nvPr/>
          </p:nvSpPr>
          <p:spPr>
            <a:xfrm>
              <a:off x="1745343" y="3047174"/>
              <a:ext cx="1494971" cy="389337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0000FF"/>
                  </a:solidFill>
                  <a:effectLst/>
                  <a:uLnTx/>
                  <a:uFillTx/>
                  <a:latin typeface="Calibri" panose="020F0502020204030204"/>
                  <a:ea typeface="+mn-ea"/>
                  <a:cs typeface="+mn-cs"/>
                </a:rPr>
                <a:t>TAR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dirty="0">
                <a:ln>
                  <a:noFill/>
                </a:ln>
                <a:solidFill>
                  <a:srgbClr val="0000FF"/>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0000FF"/>
                  </a:solidFill>
                  <a:effectLst/>
                  <a:uLnTx/>
                  <a:uFillTx/>
                  <a:latin typeface="Calibri" panose="020F0502020204030204"/>
                  <a:ea typeface="+mn-ea"/>
                  <a:cs typeface="+mn-cs"/>
                </a:rPr>
                <a:t>THPO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dirty="0">
                <a:ln>
                  <a:noFill/>
                </a:ln>
                <a:solidFill>
                  <a:srgbClr val="0000FF"/>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0000FF"/>
                  </a:solidFill>
                  <a:effectLst/>
                  <a:uLnTx/>
                  <a:uFillTx/>
                  <a:latin typeface="Calibri" panose="020F0502020204030204"/>
                  <a:ea typeface="+mn-ea"/>
                  <a:cs typeface="+mn-cs"/>
                </a:rPr>
                <a:t>MECOM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dirty="0">
                <a:ln>
                  <a:noFill/>
                </a:ln>
                <a:solidFill>
                  <a:srgbClr val="0000FF"/>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0000"/>
                  </a:solidFill>
                  <a:effectLst/>
                  <a:uLnTx/>
                  <a:uFillTx/>
                  <a:latin typeface="Calibri" panose="020F0502020204030204"/>
                  <a:ea typeface="+mn-ea"/>
                  <a:cs typeface="+mn-cs"/>
                </a:rPr>
                <a:t>CAMT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dirty="0">
                <a:ln>
                  <a:noFill/>
                </a:ln>
                <a:solidFill>
                  <a:srgbClr val="0000FF"/>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0000"/>
                  </a:solidFill>
                  <a:effectLst/>
                  <a:uLnTx/>
                  <a:uFillTx/>
                  <a:latin typeface="Calibri" panose="020F0502020204030204"/>
                  <a:ea typeface="+mn-ea"/>
                  <a:cs typeface="+mn-cs"/>
                </a:rPr>
                <a:t>Familial platelet disorder/AML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dirty="0">
                <a:ln>
                  <a:noFill/>
                </a:ln>
                <a:solidFill>
                  <a:srgbClr val="FF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0000"/>
                  </a:solidFill>
                  <a:effectLst/>
                  <a:uLnTx/>
                  <a:uFillTx/>
                  <a:latin typeface="Calibri" panose="020F0502020204030204"/>
                  <a:ea typeface="+mn-ea"/>
                  <a:cs typeface="+mn-cs"/>
                </a:rPr>
                <a:t>ETV6-related thrombocytopenia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dirty="0">
                <a:ln>
                  <a:noFill/>
                </a:ln>
                <a:solidFill>
                  <a:srgbClr val="FF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0000"/>
                  </a:solidFill>
                  <a:effectLst/>
                  <a:uLnTx/>
                  <a:uFillTx/>
                  <a:latin typeface="Calibri" panose="020F0502020204030204"/>
                  <a:ea typeface="+mn-ea"/>
                  <a:cs typeface="+mn-cs"/>
                </a:rPr>
                <a:t>ANKRD26-related thrombocytopenia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dirty="0">
                <a:ln>
                  <a:noFill/>
                </a:ln>
                <a:solidFill>
                  <a:srgbClr val="FF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0000"/>
                  </a:solidFill>
                  <a:effectLst/>
                  <a:uLnTx/>
                  <a:uFillTx/>
                  <a:latin typeface="Calibri" panose="020F0502020204030204"/>
                  <a:ea typeface="+mn-ea"/>
                  <a:cs typeface="+mn-cs"/>
                </a:rPr>
                <a:t>Essential thrombocythemia </a:t>
              </a:r>
            </a:p>
          </p:txBody>
        </p:sp>
        <p:sp>
          <p:nvSpPr>
            <p:cNvPr id="15" name="TextBox 14"/>
            <p:cNvSpPr txBox="1"/>
            <p:nvPr/>
          </p:nvSpPr>
          <p:spPr>
            <a:xfrm>
              <a:off x="7344226" y="3131839"/>
              <a:ext cx="2010228" cy="329320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err="1">
                  <a:ln>
                    <a:noFill/>
                  </a:ln>
                  <a:solidFill>
                    <a:srgbClr val="0000FF"/>
                  </a:solidFill>
                  <a:effectLst/>
                  <a:uLnTx/>
                  <a:uFillTx/>
                  <a:latin typeface="Calibri" panose="020F0502020204030204"/>
                  <a:ea typeface="+mn-ea"/>
                  <a:cs typeface="+mn-cs"/>
                </a:rPr>
                <a:t>Glanzmann</a:t>
              </a:r>
              <a:endParaRPr kumimoji="0" lang="en-US" sz="1300" b="0" i="0" u="none" strike="noStrike" kern="1200" cap="none" spc="0" normalizeH="0" baseline="0" noProof="0" dirty="0">
                <a:ln>
                  <a:noFill/>
                </a:ln>
                <a:solidFill>
                  <a:srgbClr val="0000FF"/>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dirty="0">
                <a:ln>
                  <a:noFill/>
                </a:ln>
                <a:solidFill>
                  <a:srgbClr val="0000FF"/>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0000FF"/>
                  </a:solidFill>
                  <a:effectLst/>
                  <a:uLnTx/>
                  <a:uFillTx/>
                  <a:latin typeface="Calibri" panose="020F0502020204030204"/>
                  <a:ea typeface="+mn-ea"/>
                  <a:cs typeface="+mn-cs"/>
                </a:rPr>
                <a:t>Receptor defects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dirty="0">
                <a:ln>
                  <a:noFill/>
                </a:ln>
                <a:solidFill>
                  <a:srgbClr val="0000FF"/>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0000FF"/>
                  </a:solidFill>
                  <a:effectLst/>
                  <a:uLnTx/>
                  <a:uFillTx/>
                  <a:latin typeface="Calibri" panose="020F0502020204030204"/>
                  <a:ea typeface="+mn-ea"/>
                  <a:cs typeface="+mn-cs"/>
                </a:rPr>
                <a:t>Signal transduction defects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dirty="0">
                <a:ln>
                  <a:noFill/>
                </a:ln>
                <a:solidFill>
                  <a:srgbClr val="0000FF"/>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0000FF"/>
                  </a:solidFill>
                  <a:effectLst/>
                  <a:uLnTx/>
                  <a:uFillTx/>
                  <a:latin typeface="Calibri" panose="020F0502020204030204"/>
                  <a:ea typeface="+mn-ea"/>
                  <a:cs typeface="+mn-cs"/>
                </a:rPr>
                <a:t>Quebec platelet syndrome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dirty="0">
                <a:ln>
                  <a:noFill/>
                </a:ln>
                <a:solidFill>
                  <a:srgbClr val="0000FF"/>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0000"/>
                  </a:solidFill>
                  <a:effectLst/>
                  <a:uLnTx/>
                  <a:uFillTx/>
                  <a:latin typeface="Calibri" panose="020F0502020204030204"/>
                  <a:ea typeface="+mn-ea"/>
                  <a:cs typeface="+mn-cs"/>
                </a:rPr>
                <a:t>Granule disorders EXCEPT gray platelet (CHS, HPS)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dirty="0">
                <a:ln>
                  <a:noFill/>
                </a:ln>
                <a:solidFill>
                  <a:srgbClr val="0000FF"/>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0000FF"/>
                  </a:solidFill>
                  <a:effectLst/>
                  <a:uLnTx/>
                  <a:uFillTx/>
                  <a:latin typeface="Calibri" panose="020F0502020204030204"/>
                  <a:ea typeface="+mn-ea"/>
                  <a:cs typeface="+mn-cs"/>
                </a:rPr>
                <a:t>TUBB1</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dirty="0">
                <a:ln>
                  <a:noFill/>
                </a:ln>
                <a:solidFill>
                  <a:srgbClr val="0000FF"/>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0000FF"/>
                  </a:solidFill>
                  <a:effectLst/>
                  <a:uLnTx/>
                  <a:uFillTx/>
                  <a:latin typeface="Calibri" panose="020F0502020204030204"/>
                  <a:ea typeface="+mn-ea"/>
                  <a:cs typeface="+mn-cs"/>
                </a:rPr>
                <a:t>Scott syndrome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dirty="0">
                <a:ln>
                  <a:noFill/>
                </a:ln>
                <a:solidFill>
                  <a:srgbClr val="0000FF"/>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err="1">
                  <a:ln>
                    <a:noFill/>
                  </a:ln>
                  <a:solidFill>
                    <a:srgbClr val="FF0000"/>
                  </a:solidFill>
                  <a:effectLst/>
                  <a:uLnTx/>
                  <a:uFillTx/>
                  <a:latin typeface="Calibri" panose="020F0502020204030204"/>
                  <a:ea typeface="+mn-ea"/>
                  <a:cs typeface="+mn-cs"/>
                </a:rPr>
                <a:t>Stormorken</a:t>
              </a:r>
              <a:r>
                <a:rPr kumimoji="0" lang="en-US" sz="1300" b="0" i="0" u="none" strike="noStrike" kern="1200" cap="none" spc="0" normalizeH="0" baseline="0" noProof="0" dirty="0">
                  <a:ln>
                    <a:noFill/>
                  </a:ln>
                  <a:solidFill>
                    <a:srgbClr val="FF0000"/>
                  </a:solidFill>
                  <a:effectLst/>
                  <a:uLnTx/>
                  <a:uFillTx/>
                  <a:latin typeface="Calibri" panose="020F0502020204030204"/>
                  <a:ea typeface="+mn-ea"/>
                  <a:cs typeface="+mn-cs"/>
                </a:rPr>
                <a:t> syndrome</a:t>
              </a:r>
            </a:p>
          </p:txBody>
        </p:sp>
        <p:sp>
          <p:nvSpPr>
            <p:cNvPr id="16" name="TextBox 15"/>
            <p:cNvSpPr txBox="1"/>
            <p:nvPr/>
          </p:nvSpPr>
          <p:spPr>
            <a:xfrm>
              <a:off x="5410198" y="3153051"/>
              <a:ext cx="1494971" cy="6924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0000FF"/>
                  </a:solidFill>
                  <a:effectLst/>
                  <a:uLnTx/>
                  <a:uFillTx/>
                  <a:latin typeface="Calibri" panose="020F0502020204030204"/>
                  <a:ea typeface="+mn-ea"/>
                  <a:cs typeface="+mn-cs"/>
                </a:rPr>
                <a:t>Platelet-type VWD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dirty="0">
                <a:ln>
                  <a:noFill/>
                </a:ln>
                <a:solidFill>
                  <a:srgbClr val="0000FF"/>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0000FF"/>
                  </a:solidFill>
                  <a:effectLst/>
                  <a:uLnTx/>
                  <a:uFillTx/>
                  <a:latin typeface="Calibri" panose="020F0502020204030204"/>
                  <a:ea typeface="+mn-ea"/>
                  <a:cs typeface="+mn-cs"/>
                </a:rPr>
                <a:t>ITGA2B/ITGB3</a:t>
              </a:r>
            </a:p>
          </p:txBody>
        </p:sp>
        <p:cxnSp>
          <p:nvCxnSpPr>
            <p:cNvPr id="17" name="Straight Arrow Connector 16"/>
            <p:cNvCxnSpPr>
              <a:cxnSpLocks/>
              <a:endCxn id="5" idx="0"/>
            </p:cNvCxnSpPr>
            <p:nvPr/>
          </p:nvCxnSpPr>
          <p:spPr>
            <a:xfrm flipH="1">
              <a:off x="1434194" y="1151467"/>
              <a:ext cx="2602592" cy="50031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a:cxnSpLocks/>
              <a:endCxn id="4" idx="0"/>
            </p:cNvCxnSpPr>
            <p:nvPr/>
          </p:nvCxnSpPr>
          <p:spPr>
            <a:xfrm>
              <a:off x="4036786" y="1151467"/>
              <a:ext cx="3211284" cy="50031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cxnSp>
        <p:nvCxnSpPr>
          <p:cNvPr id="23" name="Straight Arrow Connector 22"/>
          <p:cNvCxnSpPr>
            <a:stCxn id="5" idx="2"/>
            <a:endCxn id="6" idx="0"/>
          </p:cNvCxnSpPr>
          <p:nvPr/>
        </p:nvCxnSpPr>
        <p:spPr>
          <a:xfrm flipH="1">
            <a:off x="2449902" y="1696292"/>
            <a:ext cx="539750" cy="64846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a:stCxn id="5" idx="2"/>
            <a:endCxn id="8" idx="0"/>
          </p:cNvCxnSpPr>
          <p:nvPr/>
        </p:nvCxnSpPr>
        <p:spPr>
          <a:xfrm>
            <a:off x="2989652" y="1696292"/>
            <a:ext cx="955221" cy="63948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a:stCxn id="5" idx="2"/>
            <a:endCxn id="7" idx="0"/>
          </p:cNvCxnSpPr>
          <p:nvPr/>
        </p:nvCxnSpPr>
        <p:spPr>
          <a:xfrm>
            <a:off x="2989652" y="1696292"/>
            <a:ext cx="2602592" cy="64846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2" name="Straight Arrow Connector 31"/>
          <p:cNvCxnSpPr>
            <a:stCxn id="4" idx="2"/>
            <a:endCxn id="9" idx="0"/>
          </p:cNvCxnSpPr>
          <p:nvPr/>
        </p:nvCxnSpPr>
        <p:spPr>
          <a:xfrm flipH="1">
            <a:off x="7609728" y="1696292"/>
            <a:ext cx="1193800" cy="61239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a:cxnSpLocks/>
            <a:stCxn id="4" idx="2"/>
            <a:endCxn id="11" idx="0"/>
          </p:cNvCxnSpPr>
          <p:nvPr/>
        </p:nvCxnSpPr>
        <p:spPr>
          <a:xfrm>
            <a:off x="8803528" y="1696292"/>
            <a:ext cx="740228" cy="74078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0" name="Straight Arrow Connector 9">
            <a:extLst>
              <a:ext uri="{FF2B5EF4-FFF2-40B4-BE49-F238E27FC236}">
                <a16:creationId xmlns:a16="http://schemas.microsoft.com/office/drawing/2014/main" id="{9ED9B26B-B34D-2E41-B39E-6E6846ACAAB0}"/>
              </a:ext>
            </a:extLst>
          </p:cNvPr>
          <p:cNvCxnSpPr>
            <a:stCxn id="5" idx="3"/>
          </p:cNvCxnSpPr>
          <p:nvPr/>
        </p:nvCxnSpPr>
        <p:spPr>
          <a:xfrm flipV="1">
            <a:off x="3944873" y="1473200"/>
            <a:ext cx="3664855" cy="23037"/>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629601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48640" y="228600"/>
            <a:ext cx="11094720" cy="1188720"/>
          </a:xfrm>
        </p:spPr>
        <p:txBody>
          <a:bodyPr anchor="ctr">
            <a:normAutofit/>
          </a:bodyPr>
          <a:lstStyle/>
          <a:p>
            <a:pPr algn="ctr"/>
            <a:r>
              <a:rPr lang="en-US" sz="4000" b="1" dirty="0">
                <a:solidFill>
                  <a:srgbClr val="0B4A5C"/>
                </a:solidFill>
                <a:latin typeface="Cambria" pitchFamily="34" charset="0"/>
                <a:ea typeface="Cambria" pitchFamily="34" charset="-122"/>
                <a:cs typeface="Cambria" pitchFamily="34" charset="-120"/>
              </a:rPr>
              <a:t>How to measure Platelet Function?</a:t>
            </a:r>
          </a:p>
        </p:txBody>
      </p:sp>
      <p:graphicFrame>
        <p:nvGraphicFramePr>
          <p:cNvPr id="2" name="Table 1"/>
          <p:cNvGraphicFramePr>
            <a:graphicFrameLocks noGrp="1"/>
          </p:cNvGraphicFramePr>
          <p:nvPr/>
        </p:nvGraphicFramePr>
        <p:xfrm>
          <a:off x="2322286" y="1397000"/>
          <a:ext cx="7601856" cy="5334000"/>
        </p:xfrm>
        <a:graphic>
          <a:graphicData uri="http://schemas.openxmlformats.org/drawingml/2006/table">
            <a:tbl>
              <a:tblPr firstRow="1" bandRow="1">
                <a:tableStyleId>{5940675A-B579-460E-94D1-54222C63F5DA}</a:tableStyleId>
              </a:tblPr>
              <a:tblGrid>
                <a:gridCol w="2533952">
                  <a:extLst>
                    <a:ext uri="{9D8B030D-6E8A-4147-A177-3AD203B41FA5}">
                      <a16:colId xmlns:a16="http://schemas.microsoft.com/office/drawing/2014/main" val="20000"/>
                    </a:ext>
                  </a:extLst>
                </a:gridCol>
                <a:gridCol w="2533952">
                  <a:extLst>
                    <a:ext uri="{9D8B030D-6E8A-4147-A177-3AD203B41FA5}">
                      <a16:colId xmlns:a16="http://schemas.microsoft.com/office/drawing/2014/main" val="20001"/>
                    </a:ext>
                  </a:extLst>
                </a:gridCol>
                <a:gridCol w="2533952">
                  <a:extLst>
                    <a:ext uri="{9D8B030D-6E8A-4147-A177-3AD203B41FA5}">
                      <a16:colId xmlns:a16="http://schemas.microsoft.com/office/drawing/2014/main" val="20002"/>
                    </a:ext>
                  </a:extLst>
                </a:gridCol>
              </a:tblGrid>
              <a:tr h="370840">
                <a:tc>
                  <a:txBody>
                    <a:bodyPr/>
                    <a:lstStyle/>
                    <a:p>
                      <a:r>
                        <a:rPr lang="en-US" sz="1400" b="1" dirty="0"/>
                        <a:t>Bleeding time</a:t>
                      </a:r>
                    </a:p>
                  </a:txBody>
                  <a:tcPr/>
                </a:tc>
                <a:tc>
                  <a:txBody>
                    <a:bodyPr/>
                    <a:lstStyle/>
                    <a:p>
                      <a:r>
                        <a:rPr lang="en-US" sz="1400" dirty="0"/>
                        <a:t>Screening test (obsolete)</a:t>
                      </a:r>
                    </a:p>
                  </a:txBody>
                  <a:tcPr/>
                </a:tc>
                <a:tc>
                  <a:txBody>
                    <a:bodyPr/>
                    <a:lstStyle/>
                    <a:p>
                      <a:r>
                        <a:rPr lang="en-US" sz="1400" dirty="0"/>
                        <a:t>In vivo measurement of bleeding block</a:t>
                      </a:r>
                    </a:p>
                  </a:txBody>
                  <a:tcPr/>
                </a:tc>
                <a:extLst>
                  <a:ext uri="{0D108BD9-81ED-4DB2-BD59-A6C34878D82A}">
                    <a16:rowId xmlns:a16="http://schemas.microsoft.com/office/drawing/2014/main" val="10000"/>
                  </a:ext>
                </a:extLst>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b="1" dirty="0">
                          <a:solidFill>
                            <a:srgbClr val="FF0000"/>
                          </a:solidFill>
                        </a:rPr>
                        <a:t>Platelet</a:t>
                      </a:r>
                      <a:r>
                        <a:rPr lang="en-US" sz="1400" b="1" baseline="0" dirty="0">
                          <a:solidFill>
                            <a:srgbClr val="FF0000"/>
                          </a:solidFill>
                        </a:rPr>
                        <a:t> function analyzer-100</a:t>
                      </a:r>
                      <a:endParaRPr lang="en-US" sz="1400" b="1" dirty="0">
                        <a:solidFill>
                          <a:srgbClr val="FF0000"/>
                        </a:solidFill>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dirty="0">
                          <a:solidFill>
                            <a:srgbClr val="FF0000"/>
                          </a:solidFill>
                        </a:rPr>
                        <a:t>Assessment of bleeding risk and drug effects; </a:t>
                      </a:r>
                      <a:br>
                        <a:rPr lang="en-US" sz="1400" dirty="0">
                          <a:solidFill>
                            <a:srgbClr val="FF0000"/>
                          </a:solidFill>
                        </a:rPr>
                      </a:br>
                      <a:r>
                        <a:rPr lang="en-US" sz="1400" dirty="0">
                          <a:solidFill>
                            <a:srgbClr val="FF0000"/>
                          </a:solidFill>
                        </a:rPr>
                        <a:t>Searching severe platelet dysfunctions;</a:t>
                      </a:r>
                      <a:r>
                        <a:rPr lang="en-US" sz="1400" baseline="0" dirty="0">
                          <a:solidFill>
                            <a:srgbClr val="FF0000"/>
                          </a:solidFill>
                        </a:rPr>
                        <a:t> </a:t>
                      </a:r>
                      <a:r>
                        <a:rPr lang="en-US" sz="1400" dirty="0">
                          <a:solidFill>
                            <a:srgbClr val="FF0000"/>
                          </a:solidFill>
                        </a:rPr>
                        <a:t>revealing of VWD</a:t>
                      </a:r>
                    </a:p>
                  </a:txBody>
                  <a:tcPr/>
                </a:tc>
                <a:tc>
                  <a:txBody>
                    <a:bodyPr/>
                    <a:lstStyle/>
                    <a:p>
                      <a:r>
                        <a:rPr lang="en-US" sz="1400" dirty="0">
                          <a:solidFill>
                            <a:srgbClr val="FF0000"/>
                          </a:solidFill>
                        </a:rPr>
                        <a:t>Time evaluation of high shear WB flow blocked by platelet plug into a hole in activated surface</a:t>
                      </a:r>
                    </a:p>
                  </a:txBody>
                  <a:tcPr/>
                </a:tc>
                <a:extLst>
                  <a:ext uri="{0D108BD9-81ED-4DB2-BD59-A6C34878D82A}">
                    <a16:rowId xmlns:a16="http://schemas.microsoft.com/office/drawing/2014/main" val="10001"/>
                  </a:ext>
                </a:extLst>
              </a:tr>
              <a:tr h="370840">
                <a:tc>
                  <a:txBody>
                    <a:bodyPr/>
                    <a:lstStyle/>
                    <a:p>
                      <a:r>
                        <a:rPr lang="en-US" sz="1400" b="1" dirty="0" err="1">
                          <a:solidFill>
                            <a:srgbClr val="FF0000"/>
                          </a:solidFill>
                        </a:rPr>
                        <a:t>Aggregometry</a:t>
                      </a:r>
                      <a:endParaRPr lang="en-US" sz="1400" b="1" dirty="0">
                        <a:solidFill>
                          <a:srgbClr val="FF0000"/>
                        </a:solidFill>
                      </a:endParaRPr>
                    </a:p>
                  </a:txBody>
                  <a:tcPr/>
                </a:tc>
                <a:tc>
                  <a:txBody>
                    <a:bodyPr/>
                    <a:lstStyle/>
                    <a:p>
                      <a:r>
                        <a:rPr lang="en-US" sz="1400" dirty="0">
                          <a:solidFill>
                            <a:srgbClr val="FF0000"/>
                          </a:solidFill>
                        </a:rPr>
                        <a:t>Screening test for bleeding tendency;</a:t>
                      </a:r>
                      <a:r>
                        <a:rPr lang="en-US" sz="1400" baseline="0" dirty="0">
                          <a:solidFill>
                            <a:srgbClr val="FF0000"/>
                          </a:solidFill>
                        </a:rPr>
                        <a:t> </a:t>
                      </a:r>
                      <a:r>
                        <a:rPr lang="en-US" sz="1400" b="1" dirty="0">
                          <a:solidFill>
                            <a:srgbClr val="FF0000"/>
                          </a:solidFill>
                        </a:rPr>
                        <a:t>Diagnostic for platelet defects</a:t>
                      </a:r>
                    </a:p>
                  </a:txBody>
                  <a:tcPr/>
                </a:tc>
                <a:tc>
                  <a:txBody>
                    <a:bodyPr/>
                    <a:lstStyle/>
                    <a:p>
                      <a:r>
                        <a:rPr lang="en-US" sz="1400" dirty="0">
                          <a:solidFill>
                            <a:srgbClr val="FF0000"/>
                          </a:solidFill>
                        </a:rPr>
                        <a:t>Measurement of agonist-induced platelet aggregation</a:t>
                      </a:r>
                    </a:p>
                  </a:txBody>
                  <a:tcPr/>
                </a:tc>
                <a:extLst>
                  <a:ext uri="{0D108BD9-81ED-4DB2-BD59-A6C34878D82A}">
                    <a16:rowId xmlns:a16="http://schemas.microsoft.com/office/drawing/2014/main" val="10002"/>
                  </a:ext>
                </a:extLst>
              </a:tr>
              <a:tr h="370840">
                <a:tc>
                  <a:txBody>
                    <a:bodyPr/>
                    <a:lstStyle/>
                    <a:p>
                      <a:r>
                        <a:rPr lang="en-US" sz="1400" b="1" dirty="0" err="1"/>
                        <a:t>Lumiaggregometry</a:t>
                      </a:r>
                      <a:endParaRPr lang="en-US" sz="1400" b="1"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dirty="0"/>
                        <a:t>Detection of storage/release disorders</a:t>
                      </a:r>
                    </a:p>
                  </a:txBody>
                  <a:tcPr/>
                </a:tc>
                <a:tc>
                  <a:txBody>
                    <a:bodyPr/>
                    <a:lstStyle/>
                    <a:p>
                      <a:pPr algn="l"/>
                      <a:r>
                        <a:rPr lang="en-US" sz="1400" dirty="0" err="1"/>
                        <a:t>aggregometry</a:t>
                      </a:r>
                      <a:r>
                        <a:rPr lang="en-US" sz="1400" dirty="0"/>
                        <a:t> combined with luminescence</a:t>
                      </a:r>
                    </a:p>
                  </a:txBody>
                  <a:tcPr/>
                </a:tc>
                <a:extLst>
                  <a:ext uri="{0D108BD9-81ED-4DB2-BD59-A6C34878D82A}">
                    <a16:rowId xmlns:a16="http://schemas.microsoft.com/office/drawing/2014/main" val="10003"/>
                  </a:ext>
                </a:extLst>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b="1" dirty="0" err="1"/>
                        <a:t>Thromboelastography</a:t>
                      </a:r>
                      <a:endParaRPr lang="en-US" sz="1400" b="1"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dirty="0"/>
                        <a:t>Assessment of global hemostasis plus monitoring antiplatelet treatments effect</a:t>
                      </a:r>
                    </a:p>
                  </a:txBody>
                  <a:tcPr/>
                </a:tc>
                <a:tc>
                  <a:txBody>
                    <a:bodyPr/>
                    <a:lstStyle/>
                    <a:p>
                      <a:r>
                        <a:rPr lang="en-US" sz="1400" dirty="0"/>
                        <a:t>Evaluation of rate of clot formation based on low shear-induced and agonist addition</a:t>
                      </a:r>
                    </a:p>
                  </a:txBody>
                  <a:tcPr/>
                </a:tc>
                <a:extLst>
                  <a:ext uri="{0D108BD9-81ED-4DB2-BD59-A6C34878D82A}">
                    <a16:rowId xmlns:a16="http://schemas.microsoft.com/office/drawing/2014/main" val="10004"/>
                  </a:ext>
                </a:extLst>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b="1" dirty="0"/>
                        <a:t>Flow </a:t>
                      </a:r>
                      <a:r>
                        <a:rPr lang="en-US" sz="1400" b="1" dirty="0" err="1"/>
                        <a:t>cytometry</a:t>
                      </a:r>
                      <a:endParaRPr lang="en-US" sz="1400" b="1"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dirty="0"/>
                        <a:t>Cell counting, </a:t>
                      </a:r>
                      <a:r>
                        <a:rPr lang="en-US" sz="1400" b="1" dirty="0"/>
                        <a:t>detection platelet activation by extent of expression of surface and/or cytoplasmic biomarkers</a:t>
                      </a:r>
                    </a:p>
                  </a:txBody>
                  <a:tcPr/>
                </a:tc>
                <a:tc>
                  <a:txBody>
                    <a:bodyPr/>
                    <a:lstStyle/>
                    <a:p>
                      <a:r>
                        <a:rPr lang="en-US" sz="1400" dirty="0"/>
                        <a:t>laser-based detection of suspending fluorescent label platelets in a flowing solution</a:t>
                      </a:r>
                    </a:p>
                  </a:txBody>
                  <a:tcPr/>
                </a:tc>
                <a:extLst>
                  <a:ext uri="{0D108BD9-81ED-4DB2-BD59-A6C34878D82A}">
                    <a16:rowId xmlns:a16="http://schemas.microsoft.com/office/drawing/2014/main" val="10005"/>
                  </a:ext>
                </a:extLst>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b="1" dirty="0"/>
                        <a:t>Radio- or enzyme-linked immune assays</a:t>
                      </a: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dirty="0"/>
                        <a:t>Measurement of TxA2 metabolites </a:t>
                      </a:r>
                    </a:p>
                  </a:txBody>
                  <a:tcPr/>
                </a:tc>
                <a:tc>
                  <a:txBody>
                    <a:bodyPr/>
                    <a:lstStyle/>
                    <a:p>
                      <a:r>
                        <a:rPr lang="en-US" sz="1400" dirty="0"/>
                        <a:t>Ligand-binding assays</a:t>
                      </a:r>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9205062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640" y="228600"/>
            <a:ext cx="11094720" cy="1188720"/>
          </a:xfrm>
        </p:spPr>
        <p:txBody>
          <a:bodyPr anchor="ctr">
            <a:normAutofit/>
          </a:bodyPr>
          <a:lstStyle/>
          <a:p>
            <a:pPr algn="ctr"/>
            <a:r>
              <a:rPr lang="en-US" sz="4000" b="1" dirty="0">
                <a:solidFill>
                  <a:srgbClr val="0B4A5C"/>
                </a:solidFill>
                <a:latin typeface="Cambria" pitchFamily="34" charset="0"/>
                <a:ea typeface="Cambria" pitchFamily="34" charset="-122"/>
                <a:cs typeface="Cambria" pitchFamily="34" charset="-120"/>
              </a:rPr>
              <a:t>Platelet Function Analyzer-100</a:t>
            </a:r>
          </a:p>
        </p:txBody>
      </p:sp>
      <p:pic>
        <p:nvPicPr>
          <p:cNvPr id="4" name="Picture 3"/>
          <p:cNvPicPr>
            <a:picLocks noChangeAspect="1"/>
          </p:cNvPicPr>
          <p:nvPr/>
        </p:nvPicPr>
        <p:blipFill>
          <a:blip r:embed="rId3"/>
          <a:srcRect l="2899" t="4013" b="13318"/>
          <a:stretch>
            <a:fillRect/>
          </a:stretch>
        </p:blipFill>
        <p:spPr>
          <a:xfrm>
            <a:off x="654965" y="1417320"/>
            <a:ext cx="10709113" cy="5123957"/>
          </a:xfrm>
          <a:prstGeom prst="rect">
            <a:avLst/>
          </a:prstGeom>
        </p:spPr>
      </p:pic>
    </p:spTree>
    <p:extLst>
      <p:ext uri="{BB962C8B-B14F-4D97-AF65-F5344CB8AC3E}">
        <p14:creationId xmlns:p14="http://schemas.microsoft.com/office/powerpoint/2010/main" val="1724030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640" y="228600"/>
            <a:ext cx="11094720" cy="1188720"/>
          </a:xfrm>
        </p:spPr>
        <p:txBody>
          <a:bodyPr anchor="ctr">
            <a:normAutofit/>
          </a:bodyPr>
          <a:lstStyle/>
          <a:p>
            <a:pPr algn="ctr"/>
            <a:r>
              <a:rPr lang="en-US" sz="4000" b="1" dirty="0">
                <a:solidFill>
                  <a:srgbClr val="0B4A5C"/>
                </a:solidFill>
                <a:latin typeface="Cambria" pitchFamily="34" charset="0"/>
                <a:ea typeface="Cambria" pitchFamily="34" charset="-122"/>
                <a:cs typeface="Cambria" pitchFamily="34" charset="-120"/>
              </a:rPr>
              <a:t>Factors That Influence PFA-100 Results</a:t>
            </a:r>
          </a:p>
        </p:txBody>
      </p:sp>
      <p:sp>
        <p:nvSpPr>
          <p:cNvPr id="3" name="Content Placeholder 2"/>
          <p:cNvSpPr>
            <a:spLocks noGrp="1"/>
          </p:cNvSpPr>
          <p:nvPr>
            <p:ph idx="1"/>
          </p:nvPr>
        </p:nvSpPr>
        <p:spPr>
          <a:xfrm>
            <a:off x="838200" y="1336530"/>
            <a:ext cx="10515600" cy="4351338"/>
          </a:xfrm>
        </p:spPr>
        <p:txBody>
          <a:bodyPr>
            <a:normAutofit fontScale="85000" lnSpcReduction="20000"/>
          </a:bodyPr>
          <a:lstStyle/>
          <a:p>
            <a:pPr marL="457200" lvl="1" indent="0">
              <a:buNone/>
            </a:pPr>
            <a:r>
              <a:rPr lang="en-US" b="1" dirty="0"/>
              <a:t>VWF levels</a:t>
            </a:r>
          </a:p>
          <a:p>
            <a:pPr marL="457200" lvl="1" indent="0">
              <a:buNone/>
            </a:pPr>
            <a:r>
              <a:rPr lang="en-US" b="1" dirty="0"/>
              <a:t>Hematocrit</a:t>
            </a:r>
          </a:p>
          <a:p>
            <a:pPr marL="457200" lvl="1" indent="0">
              <a:buNone/>
            </a:pPr>
            <a:r>
              <a:rPr lang="en-US" b="1" dirty="0"/>
              <a:t>Platelet number</a:t>
            </a:r>
          </a:p>
          <a:p>
            <a:pPr marL="457200" lvl="1" indent="0">
              <a:buNone/>
            </a:pPr>
            <a:r>
              <a:rPr lang="en-US" b="1" dirty="0"/>
              <a:t>Platelet function</a:t>
            </a:r>
          </a:p>
          <a:p>
            <a:pPr marL="457200" lvl="1" indent="0">
              <a:buNone/>
            </a:pPr>
            <a:r>
              <a:rPr lang="en-US" b="1" dirty="0"/>
              <a:t>NSAIDs/other meds</a:t>
            </a:r>
          </a:p>
          <a:p>
            <a:pPr marL="457200" lvl="1" indent="0">
              <a:buNone/>
            </a:pPr>
            <a:endParaRPr lang="en-US" dirty="0"/>
          </a:p>
          <a:p>
            <a:r>
              <a:rPr lang="en-US" dirty="0"/>
              <a:t>Abnormal results are not specific for any disorder</a:t>
            </a:r>
          </a:p>
          <a:p>
            <a:pPr lvl="1"/>
            <a:r>
              <a:rPr lang="en-US" dirty="0"/>
              <a:t>Results are abnormal in </a:t>
            </a:r>
            <a:r>
              <a:rPr lang="en-US" dirty="0" err="1"/>
              <a:t>Glanzmann</a:t>
            </a:r>
            <a:r>
              <a:rPr lang="en-US" dirty="0"/>
              <a:t> </a:t>
            </a:r>
            <a:r>
              <a:rPr lang="en-US" dirty="0" err="1"/>
              <a:t>thrombasthenia</a:t>
            </a:r>
            <a:r>
              <a:rPr lang="en-US" dirty="0"/>
              <a:t> and Bernard–</a:t>
            </a:r>
            <a:r>
              <a:rPr lang="en-US" dirty="0" err="1"/>
              <a:t>Soulier</a:t>
            </a:r>
            <a:r>
              <a:rPr lang="en-US" dirty="0"/>
              <a:t> syndrome with closure times typically &gt;300 s on both ADP/collagen and adrenaline/collagen cartridges</a:t>
            </a:r>
          </a:p>
          <a:p>
            <a:pPr lvl="1"/>
            <a:r>
              <a:rPr lang="en-US" dirty="0"/>
              <a:t>False negatives are more common for storage pool defects like </a:t>
            </a:r>
            <a:r>
              <a:rPr lang="en-US" dirty="0" err="1"/>
              <a:t>Hermansky</a:t>
            </a:r>
            <a:r>
              <a:rPr lang="en-US" dirty="0"/>
              <a:t>–</a:t>
            </a:r>
            <a:r>
              <a:rPr lang="en-US" dirty="0" err="1"/>
              <a:t>Pudlak</a:t>
            </a:r>
            <a:r>
              <a:rPr lang="en-US" dirty="0"/>
              <a:t> syndrome (HPS) and Quebec syndrome</a:t>
            </a:r>
          </a:p>
          <a:p>
            <a:pPr marL="457200" lvl="1" indent="0">
              <a:buNone/>
            </a:pPr>
            <a:endParaRPr lang="en-US" dirty="0"/>
          </a:p>
          <a:p>
            <a:r>
              <a:rPr lang="en-US" dirty="0"/>
              <a:t>Use in conjunction with other screening tests</a:t>
            </a:r>
          </a:p>
          <a:p>
            <a:endParaRPr lang="en-US" dirty="0"/>
          </a:p>
        </p:txBody>
      </p:sp>
      <p:sp>
        <p:nvSpPr>
          <p:cNvPr id="95300" name="Infant callout"/>
          <p:cNvSpPr/>
          <p:nvPr/>
        </p:nvSpPr>
        <p:spPr>
          <a:xfrm>
            <a:off x="502920" y="5491715"/>
            <a:ext cx="11183112" cy="1143000"/>
          </a:xfrm>
          <a:prstGeom prst="roundRect">
            <a:avLst/>
          </a:prstGeom>
          <a:solidFill>
            <a:srgbClr val="0B4A5C"/>
          </a:solidFill>
          <a:ln>
            <a:noFill/>
          </a:ln>
        </p:spPr>
        <p:txBody>
          <a:bodyPr lIns="137160" tIns="68580" rIns="137160" bIns="68580" anchor="ctr">
            <a:noAutofit/>
          </a:bodyPr>
          <a:lstStyle/>
          <a:p>
            <a:r>
              <a:rPr lang="en-US" sz="2000" b="1" dirty="0">
                <a:solidFill>
                  <a:srgbClr val="FFFFFF"/>
                </a:solidFill>
                <a:latin typeface="Calibri"/>
              </a:rPr>
              <a:t>Platelet function testing cannot be performed in babies under 6 months of age</a:t>
            </a:r>
          </a:p>
          <a:p>
            <a:r>
              <a:rPr lang="en-US" sz="2000" b="0" dirty="0">
                <a:solidFill>
                  <a:srgbClr val="DCEEF2"/>
                </a:solidFill>
                <a:latin typeface="Calibri"/>
              </a:rPr>
              <a:t>Family history of a platelet function disorder (not thrombocytopenia)? </a:t>
            </a:r>
          </a:p>
          <a:p>
            <a:r>
              <a:rPr lang="en-US" sz="2000" b="0" dirty="0">
                <a:solidFill>
                  <a:srgbClr val="DCEEF2"/>
                </a:solidFill>
                <a:latin typeface="Calibri"/>
              </a:rPr>
              <a:t>Refer to Hematology and send a CBC only — no other platelet testing.</a:t>
            </a:r>
          </a:p>
        </p:txBody>
      </p:sp>
    </p:spTree>
    <p:extLst>
      <p:ext uri="{BB962C8B-B14F-4D97-AF65-F5344CB8AC3E}">
        <p14:creationId xmlns:p14="http://schemas.microsoft.com/office/powerpoint/2010/main" val="2084196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640" y="228600"/>
            <a:ext cx="11094720" cy="1188720"/>
          </a:xfrm>
        </p:spPr>
        <p:txBody>
          <a:bodyPr anchor="ctr">
            <a:normAutofit/>
          </a:bodyPr>
          <a:lstStyle/>
          <a:p>
            <a:pPr algn="ctr"/>
            <a:r>
              <a:rPr lang="en-US" sz="4000" b="1">
                <a:solidFill>
                  <a:srgbClr val="0B4A5C"/>
                </a:solidFill>
                <a:latin typeface="Cambria" pitchFamily="34" charset="0"/>
                <a:ea typeface="Cambria" pitchFamily="34" charset="-122"/>
                <a:cs typeface="Cambria" pitchFamily="34" charset="-120"/>
              </a:rPr>
              <a:t>Platelet Aggregation</a:t>
            </a:r>
            <a:endParaRPr lang="en-US" sz="4000" b="1" dirty="0">
              <a:solidFill>
                <a:srgbClr val="0B4A5C"/>
              </a:solidFill>
              <a:latin typeface="Cambria" pitchFamily="34" charset="0"/>
              <a:ea typeface="Cambria" pitchFamily="34" charset="-122"/>
              <a:cs typeface="Cambria" pitchFamily="34" charset="-120"/>
            </a:endParaRPr>
          </a:p>
        </p:txBody>
      </p:sp>
      <p:pic>
        <p:nvPicPr>
          <p:cNvPr id="4" name="Picture 3">
            <a:extLst>
              <a:ext uri="{FF2B5EF4-FFF2-40B4-BE49-F238E27FC236}">
                <a16:creationId xmlns:a16="http://schemas.microsoft.com/office/drawing/2014/main" id="{58B394B5-7138-1246-231B-DDFF37CCE25F}"/>
              </a:ext>
            </a:extLst>
          </p:cNvPr>
          <p:cNvPicPr>
            <a:picLocks noChangeAspect="1"/>
          </p:cNvPicPr>
          <p:nvPr/>
        </p:nvPicPr>
        <p:blipFill>
          <a:blip r:embed="rId3"/>
          <a:stretch>
            <a:fillRect/>
          </a:stretch>
        </p:blipFill>
        <p:spPr>
          <a:xfrm>
            <a:off x="2354286" y="1434384"/>
            <a:ext cx="7483427" cy="5195016"/>
          </a:xfrm>
          <a:prstGeom prst="rect">
            <a:avLst/>
          </a:prstGeom>
        </p:spPr>
      </p:pic>
    </p:spTree>
    <p:extLst>
      <p:ext uri="{BB962C8B-B14F-4D97-AF65-F5344CB8AC3E}">
        <p14:creationId xmlns:p14="http://schemas.microsoft.com/office/powerpoint/2010/main" val="26591758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640" y="228600"/>
            <a:ext cx="11094720" cy="1188720"/>
          </a:xfrm>
        </p:spPr>
        <p:txBody>
          <a:bodyPr anchor="ctr">
            <a:normAutofit/>
          </a:bodyPr>
          <a:lstStyle/>
          <a:p>
            <a:pPr algn="ctr"/>
            <a:r>
              <a:rPr lang="en-US" sz="4000" b="1" dirty="0">
                <a:solidFill>
                  <a:srgbClr val="0B4A5C"/>
                </a:solidFill>
                <a:latin typeface="Cambria" pitchFamily="34" charset="0"/>
                <a:ea typeface="Cambria" pitchFamily="34" charset="-122"/>
                <a:cs typeface="Cambria" pitchFamily="34" charset="-120"/>
              </a:rPr>
              <a:t>Sending Platelet Aggregation Testing</a:t>
            </a:r>
          </a:p>
        </p:txBody>
      </p:sp>
      <p:sp>
        <p:nvSpPr>
          <p:cNvPr id="3" name="Content Placeholder 2"/>
          <p:cNvSpPr>
            <a:spLocks noGrp="1"/>
          </p:cNvSpPr>
          <p:nvPr>
            <p:ph idx="1"/>
          </p:nvPr>
        </p:nvSpPr>
        <p:spPr>
          <a:xfrm>
            <a:off x="731520" y="1377980"/>
            <a:ext cx="8738545" cy="3063240"/>
          </a:xfrm>
        </p:spPr>
        <p:txBody>
          <a:bodyPr>
            <a:noAutofit/>
          </a:bodyPr>
          <a:lstStyle/>
          <a:p>
            <a:pPr marL="0" lvl="0" indent="0">
              <a:buNone/>
            </a:pPr>
            <a:r>
              <a:rPr lang="en-US" sz="2000" b="1" dirty="0">
                <a:solidFill>
                  <a:srgbClr val="0B4A5C"/>
                </a:solidFill>
              </a:rPr>
              <a:t>Pre-analytic factors matter more here than anywhere</a:t>
            </a:r>
          </a:p>
          <a:p>
            <a:pPr lvl="1"/>
            <a:r>
              <a:rPr lang="en-US" sz="2000" b="0" dirty="0">
                <a:solidFill>
                  <a:srgbClr val="42565C"/>
                </a:solidFill>
              </a:rPr>
              <a:t>Fresh draw in the AM</a:t>
            </a:r>
          </a:p>
          <a:p>
            <a:pPr lvl="1"/>
            <a:r>
              <a:rPr lang="en-US" sz="2000" b="0" dirty="0">
                <a:solidFill>
                  <a:srgbClr val="42565C"/>
                </a:solidFill>
              </a:rPr>
              <a:t>Aspirin, NSAIDs, antihistamines, and herbal supplements must be held about 5 days</a:t>
            </a:r>
          </a:p>
          <a:p>
            <a:pPr lvl="1"/>
            <a:r>
              <a:rPr lang="en-US" sz="2000" b="0" dirty="0">
                <a:solidFill>
                  <a:srgbClr val="42565C"/>
                </a:solidFill>
              </a:rPr>
              <a:t>Thrombocytopenia and uremia will skew the results</a:t>
            </a:r>
          </a:p>
          <a:p>
            <a:pPr marL="0" lvl="0" indent="0">
              <a:buNone/>
            </a:pPr>
            <a:r>
              <a:rPr lang="en-US" sz="2000" b="1" dirty="0">
                <a:solidFill>
                  <a:srgbClr val="0B4A5C"/>
                </a:solidFill>
              </a:rPr>
              <a:t>If you are sending the test</a:t>
            </a:r>
          </a:p>
          <a:p>
            <a:pPr lvl="1"/>
            <a:r>
              <a:rPr lang="en-US" sz="2000" b="0" dirty="0">
                <a:solidFill>
                  <a:srgbClr val="42565C"/>
                </a:solidFill>
              </a:rPr>
              <a:t>Schedule it when the child is off medications</a:t>
            </a:r>
          </a:p>
          <a:p>
            <a:pPr lvl="1"/>
            <a:r>
              <a:rPr lang="en-US" sz="2000" b="0" dirty="0">
                <a:solidFill>
                  <a:srgbClr val="42565C"/>
                </a:solidFill>
              </a:rPr>
              <a:t>Send them to a lab that runs the assay regularly: </a:t>
            </a:r>
            <a:r>
              <a:rPr lang="en-US" sz="2000" b="0" dirty="0" err="1">
                <a:solidFill>
                  <a:srgbClr val="42565C"/>
                </a:solidFill>
              </a:rPr>
              <a:t>Vitalant</a:t>
            </a:r>
            <a:r>
              <a:rPr lang="en-US" sz="2000" b="0" dirty="0">
                <a:solidFill>
                  <a:srgbClr val="42565C"/>
                </a:solidFill>
              </a:rPr>
              <a:t> is the only show in town for this</a:t>
            </a:r>
          </a:p>
          <a:p>
            <a:pPr marL="914400" lvl="2" indent="0">
              <a:buNone/>
            </a:pPr>
            <a:r>
              <a:rPr lang="en-US" dirty="0">
                <a:solidFill>
                  <a:srgbClr val="42565C"/>
                </a:solidFill>
              </a:rPr>
              <a:t>&gt;Draw at a Main UPMC facility</a:t>
            </a:r>
            <a:r>
              <a:rPr lang="en-US">
                <a:solidFill>
                  <a:srgbClr val="42565C"/>
                </a:solidFill>
              </a:rPr>
              <a:t>,</a:t>
            </a:r>
            <a:r>
              <a:rPr lang="en-US" dirty="0">
                <a:solidFill>
                  <a:srgbClr val="42565C"/>
                </a:solidFill>
              </a:rPr>
              <a:t> weekday </a:t>
            </a:r>
            <a:r>
              <a:rPr lang="en-US">
                <a:solidFill>
                  <a:srgbClr val="42565C"/>
                </a:solidFill>
              </a:rPr>
              <a:t>mornings only</a:t>
            </a:r>
            <a:endParaRPr lang="en-US" b="0" dirty="0">
              <a:solidFill>
                <a:srgbClr val="42565C"/>
              </a:solidFill>
            </a:endParaRPr>
          </a:p>
        </p:txBody>
      </p:sp>
      <p:sp>
        <p:nvSpPr>
          <p:cNvPr id="95300" name="Infant callout"/>
          <p:cNvSpPr/>
          <p:nvPr/>
        </p:nvSpPr>
        <p:spPr>
          <a:xfrm>
            <a:off x="457200" y="5321808"/>
            <a:ext cx="11183112" cy="1444752"/>
          </a:xfrm>
          <a:prstGeom prst="roundRect">
            <a:avLst/>
          </a:prstGeom>
          <a:solidFill>
            <a:srgbClr val="0B4A5C"/>
          </a:solidFill>
          <a:ln>
            <a:noFill/>
          </a:ln>
        </p:spPr>
        <p:txBody>
          <a:bodyPr lIns="137160" tIns="68580" rIns="137160" bIns="68580" anchor="ctr">
            <a:noAutofit/>
          </a:bodyPr>
          <a:lstStyle/>
          <a:p>
            <a:r>
              <a:rPr lang="en-US" sz="2000" b="1" dirty="0">
                <a:solidFill>
                  <a:srgbClr val="FFFFFF"/>
                </a:solidFill>
                <a:latin typeface="Calibri"/>
              </a:rPr>
              <a:t>Remember:</a:t>
            </a:r>
          </a:p>
          <a:p>
            <a:r>
              <a:rPr lang="en-US" sz="2000" b="1" dirty="0">
                <a:solidFill>
                  <a:srgbClr val="FFFFFF"/>
                </a:solidFill>
                <a:latin typeface="Calibri"/>
              </a:rPr>
              <a:t>No platelet function testing under 6 months of age</a:t>
            </a:r>
          </a:p>
          <a:p>
            <a:r>
              <a:rPr lang="en-US" sz="2000" b="0" dirty="0">
                <a:solidFill>
                  <a:srgbClr val="DCEEF2"/>
                </a:solidFill>
                <a:latin typeface="Calibri"/>
              </a:rPr>
              <a:t>Family history of a platelet function disorder (not thrombocytopenia)? </a:t>
            </a:r>
          </a:p>
          <a:p>
            <a:r>
              <a:rPr lang="en-US" sz="2000" dirty="0">
                <a:solidFill>
                  <a:srgbClr val="DCEEF2"/>
                </a:solidFill>
                <a:latin typeface="Calibri"/>
              </a:rPr>
              <a:t>	&gt;</a:t>
            </a:r>
            <a:r>
              <a:rPr lang="en-US" sz="2000" b="0" dirty="0">
                <a:solidFill>
                  <a:srgbClr val="DCEEF2"/>
                </a:solidFill>
                <a:latin typeface="Calibri"/>
              </a:rPr>
              <a:t>Refer to Hematology and send a CBC only — no other platelet testing.</a:t>
            </a:r>
          </a:p>
        </p:txBody>
      </p:sp>
      <p:pic>
        <p:nvPicPr>
          <p:cNvPr id="4" name="Picture 3" descr="Vitalant - Monigle">
            <a:extLst>
              <a:ext uri="{FF2B5EF4-FFF2-40B4-BE49-F238E27FC236}">
                <a16:creationId xmlns:a16="http://schemas.microsoft.com/office/drawing/2014/main" id="{1304689E-85E8-ACF8-D83A-3C3CD74FAEE5}"/>
              </a:ext>
            </a:extLst>
          </p:cNvPr>
          <p:cNvPicPr>
            <a:picLocks noChangeAspect="1"/>
          </p:cNvPicPr>
          <p:nvPr/>
        </p:nvPicPr>
        <p:blipFill>
          <a:blip r:embed="rId3"/>
          <a:srcRect l="34548" r="5894"/>
          <a:stretch>
            <a:fillRect/>
          </a:stretch>
        </p:blipFill>
        <p:spPr>
          <a:xfrm>
            <a:off x="9129823" y="3085037"/>
            <a:ext cx="2721935" cy="1498937"/>
          </a:xfrm>
          <a:prstGeom prst="rect">
            <a:avLst/>
          </a:prstGeom>
        </p:spPr>
      </p:pic>
    </p:spTree>
    <p:extLst>
      <p:ext uri="{BB962C8B-B14F-4D97-AF65-F5344CB8AC3E}">
        <p14:creationId xmlns:p14="http://schemas.microsoft.com/office/powerpoint/2010/main" val="33970831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297" name="Rectangle 2"/>
          <p:cNvSpPr>
            <a:spLocks noGrp="1"/>
          </p:cNvSpPr>
          <p:nvPr>
            <p:ph type="title"/>
          </p:nvPr>
        </p:nvSpPr>
        <p:spPr>
          <a:xfrm>
            <a:off x="548640" y="228600"/>
            <a:ext cx="11094720" cy="1188720"/>
          </a:xfrm>
        </p:spPr>
        <p:txBody>
          <a:bodyPr anchor="ctr"/>
          <a:lstStyle/>
          <a:p>
            <a:pPr algn="ctr"/>
            <a:r>
              <a:rPr lang="en-US" sz="4000" b="1" dirty="0">
                <a:solidFill>
                  <a:srgbClr val="0B4A5C"/>
                </a:solidFill>
                <a:latin typeface="Cambria" pitchFamily="34" charset="0"/>
                <a:ea typeface="Cambria" pitchFamily="34" charset="-122"/>
                <a:cs typeface="Cambria" pitchFamily="34" charset="-120"/>
              </a:rPr>
              <a:t>The value of PT, aPTT, fibrinogen – </a:t>
            </a:r>
            <a:br>
              <a:rPr lang="en-US" sz="4000" b="1" dirty="0">
                <a:solidFill>
                  <a:srgbClr val="0B4A5C"/>
                </a:solidFill>
                <a:latin typeface="Cambria" pitchFamily="34" charset="0"/>
                <a:ea typeface="Cambria" pitchFamily="34" charset="-122"/>
                <a:cs typeface="Cambria" pitchFamily="34" charset="-120"/>
              </a:rPr>
            </a:br>
            <a:r>
              <a:rPr lang="en-US" sz="4000" b="1" dirty="0">
                <a:solidFill>
                  <a:srgbClr val="0B4A5C"/>
                </a:solidFill>
                <a:latin typeface="Cambria" pitchFamily="34" charset="0"/>
                <a:ea typeface="Cambria" pitchFamily="34" charset="-122"/>
                <a:cs typeface="Cambria" pitchFamily="34" charset="-120"/>
              </a:rPr>
              <a:t>Case Example</a:t>
            </a:r>
          </a:p>
        </p:txBody>
      </p:sp>
      <p:sp>
        <p:nvSpPr>
          <p:cNvPr id="55299" name="Case Left"/>
          <p:cNvSpPr txBox="1"/>
          <p:nvPr/>
        </p:nvSpPr>
        <p:spPr>
          <a:xfrm>
            <a:off x="640080" y="1592225"/>
            <a:ext cx="5029200" cy="4200000"/>
          </a:xfrm>
          <a:prstGeom prst="rect">
            <a:avLst/>
          </a:prstGeom>
          <a:noFill/>
          <a:ln/>
        </p:spPr>
        <p:txBody>
          <a:bodyPr wrap="square" lIns="0" tIns="0" rIns="0" bIns="0" rtlCol="0" anchor="t">
            <a:noAutofit/>
          </a:bodyPr>
          <a:lstStyle/>
          <a:p>
            <a:pPr marL="0" indent="0" algn="l">
              <a:spcAft>
                <a:spcPts val="600"/>
              </a:spcAft>
              <a:buNone/>
            </a:pPr>
            <a:r>
              <a:rPr lang="en-US" sz="2400" b="1" dirty="0">
                <a:solidFill>
                  <a:srgbClr val="0B4A5C"/>
                </a:solidFill>
                <a:latin typeface="Calibri" pitchFamily="34" charset="0"/>
                <a:ea typeface="Calibri" pitchFamily="34" charset="-122"/>
                <a:cs typeface="Calibri" pitchFamily="34" charset="-120"/>
              </a:rPr>
              <a:t>Case History: </a:t>
            </a:r>
          </a:p>
          <a:p>
            <a:pPr marL="0" indent="0" algn="l">
              <a:spcAft>
                <a:spcPts val="600"/>
              </a:spcAft>
              <a:buNone/>
            </a:pPr>
            <a:r>
              <a:rPr lang="en-US" sz="2400" dirty="0">
                <a:solidFill>
                  <a:srgbClr val="1B2A2E"/>
                </a:solidFill>
                <a:latin typeface="Calibri" pitchFamily="34" charset="0"/>
                <a:ea typeface="Calibri" pitchFamily="34" charset="-122"/>
                <a:cs typeface="Calibri" pitchFamily="34" charset="-120"/>
              </a:rPr>
              <a:t>Healthy newborn boy after an uneventful pregnancy and delivery</a:t>
            </a:r>
          </a:p>
          <a:p>
            <a:pPr marL="228600" indent="-228600" algn="l">
              <a:spcAft>
                <a:spcPts val="800"/>
              </a:spcAft>
              <a:buSzPct val="100000"/>
              <a:buChar char="•"/>
            </a:pPr>
            <a:r>
              <a:rPr lang="en-US" sz="2400" dirty="0">
                <a:solidFill>
                  <a:srgbClr val="1B2A2E"/>
                </a:solidFill>
                <a:latin typeface="Calibri" pitchFamily="34" charset="0"/>
                <a:ea typeface="Calibri" pitchFamily="34" charset="-122"/>
                <a:cs typeface="Calibri" pitchFamily="34" charset="-120"/>
              </a:rPr>
              <a:t>Circumcised on day of life 2 and discharged</a:t>
            </a:r>
          </a:p>
          <a:p>
            <a:pPr marL="228600" indent="-228600" algn="l">
              <a:spcAft>
                <a:spcPts val="800"/>
              </a:spcAft>
              <a:buSzPct val="100000"/>
              <a:buChar char="•"/>
            </a:pPr>
            <a:r>
              <a:rPr lang="en-US" sz="2400" dirty="0">
                <a:solidFill>
                  <a:srgbClr val="1B2A2E"/>
                </a:solidFill>
                <a:latin typeface="Calibri" pitchFamily="34" charset="0"/>
                <a:ea typeface="Calibri" pitchFamily="34" charset="-122"/>
                <a:cs typeface="Calibri" pitchFamily="34" charset="-120"/>
              </a:rPr>
              <a:t>On day 3 his mother finds blood on the gauze and calls the office</a:t>
            </a:r>
          </a:p>
          <a:p>
            <a:pPr marL="228600" indent="-228600" algn="l">
              <a:spcAft>
                <a:spcPts val="800"/>
              </a:spcAft>
              <a:buSzPct val="100000"/>
              <a:buChar char="•"/>
            </a:pPr>
            <a:r>
              <a:rPr lang="en-US" sz="2400" dirty="0">
                <a:solidFill>
                  <a:srgbClr val="1B2A2E"/>
                </a:solidFill>
                <a:latin typeface="Calibri" pitchFamily="34" charset="0"/>
                <a:ea typeface="Calibri" pitchFamily="34" charset="-122"/>
                <a:cs typeface="Calibri" pitchFamily="34" charset="-120"/>
              </a:rPr>
              <a:t>Bleeding continues on and off for several days, always stopping with pressure</a:t>
            </a:r>
          </a:p>
          <a:p>
            <a:pPr marL="228600" indent="-228600" algn="l">
              <a:spcAft>
                <a:spcPts val="800"/>
              </a:spcAft>
              <a:buSzPct val="100000"/>
              <a:buChar char="•"/>
            </a:pPr>
            <a:r>
              <a:rPr lang="en-US" sz="2400" dirty="0">
                <a:solidFill>
                  <a:srgbClr val="1B2A2E"/>
                </a:solidFill>
                <a:latin typeface="Calibri" pitchFamily="34" charset="0"/>
                <a:ea typeface="Calibri" pitchFamily="34" charset="-122"/>
                <a:cs typeface="Calibri" pitchFamily="34" charset="-120"/>
              </a:rPr>
              <a:t>Mother reassured — no workup pursued</a:t>
            </a:r>
          </a:p>
        </p:txBody>
      </p:sp>
      <p:sp>
        <p:nvSpPr>
          <p:cNvPr id="55300" name="Case Right"/>
          <p:cNvSpPr txBox="1"/>
          <p:nvPr/>
        </p:nvSpPr>
        <p:spPr>
          <a:xfrm>
            <a:off x="6343360" y="1592225"/>
            <a:ext cx="5029200" cy="4200000"/>
          </a:xfrm>
          <a:prstGeom prst="rect">
            <a:avLst/>
          </a:prstGeom>
          <a:noFill/>
          <a:ln/>
        </p:spPr>
        <p:txBody>
          <a:bodyPr wrap="square" lIns="0" tIns="0" rIns="0" bIns="0" rtlCol="0" anchor="t">
            <a:normAutofit/>
          </a:bodyPr>
          <a:lstStyle/>
          <a:p>
            <a:pPr marL="0" indent="0" algn="l">
              <a:spcAft>
                <a:spcPts val="600"/>
              </a:spcAft>
              <a:buNone/>
            </a:pPr>
            <a:r>
              <a:rPr lang="en-US" sz="2400" b="1" dirty="0">
                <a:solidFill>
                  <a:srgbClr val="0B4A5C"/>
                </a:solidFill>
                <a:latin typeface="Calibri" pitchFamily="34" charset="0"/>
                <a:ea typeface="Calibri" pitchFamily="34" charset="-122"/>
                <a:cs typeface="Calibri" pitchFamily="34" charset="-120"/>
              </a:rPr>
              <a:t>Six years later</a:t>
            </a:r>
          </a:p>
          <a:p>
            <a:pPr marL="228600" indent="-228600" algn="l">
              <a:spcAft>
                <a:spcPts val="800"/>
              </a:spcAft>
              <a:buSzPct val="100000"/>
              <a:buChar char="•"/>
            </a:pPr>
            <a:r>
              <a:rPr lang="en-US" sz="2400" dirty="0">
                <a:solidFill>
                  <a:srgbClr val="1B2A2E"/>
                </a:solidFill>
                <a:latin typeface="Calibri" pitchFamily="34" charset="0"/>
                <a:ea typeface="Calibri" pitchFamily="34" charset="-122"/>
                <a:cs typeface="Calibri" pitchFamily="34" charset="-120"/>
              </a:rPr>
              <a:t>He falls and develops a swollen knee</a:t>
            </a:r>
          </a:p>
          <a:p>
            <a:pPr marL="228600" indent="-228600" algn="l">
              <a:spcAft>
                <a:spcPts val="800"/>
              </a:spcAft>
              <a:buSzPct val="100000"/>
              <a:buChar char="•"/>
            </a:pPr>
            <a:r>
              <a:rPr lang="en-US" sz="2400" dirty="0">
                <a:solidFill>
                  <a:srgbClr val="1B2A2E"/>
                </a:solidFill>
                <a:latin typeface="Calibri" pitchFamily="34" charset="0"/>
                <a:ea typeface="Calibri" pitchFamily="34" charset="-122"/>
                <a:cs typeface="Calibri" pitchFamily="34" charset="-120"/>
              </a:rPr>
              <a:t>An orthopedist finds blood in the joint</a:t>
            </a:r>
          </a:p>
          <a:p>
            <a:pPr marL="228600" indent="-228600" algn="l">
              <a:spcAft>
                <a:spcPts val="800"/>
              </a:spcAft>
              <a:buSzPct val="100000"/>
              <a:buChar char="•"/>
            </a:pPr>
            <a:r>
              <a:rPr lang="en-US" sz="2400" dirty="0">
                <a:solidFill>
                  <a:srgbClr val="1B2A2E"/>
                </a:solidFill>
                <a:latin typeface="Calibri" pitchFamily="34" charset="0"/>
                <a:ea typeface="Calibri" pitchFamily="34" charset="-122"/>
                <a:cs typeface="Calibri" pitchFamily="34" charset="-120"/>
              </a:rPr>
              <a:t>Workup shows a prolonged aPTT</a:t>
            </a:r>
          </a:p>
        </p:txBody>
      </p:sp>
    </p:spTree>
    <p:extLst>
      <p:ext uri="{BB962C8B-B14F-4D97-AF65-F5344CB8AC3E}">
        <p14:creationId xmlns:p14="http://schemas.microsoft.com/office/powerpoint/2010/main" val="8775003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extBox 4"/>
          <p:cNvSpPr txBox="1"/>
          <p:nvPr/>
        </p:nvSpPr>
        <p:spPr>
          <a:xfrm>
            <a:off x="6146273" y="6435722"/>
            <a:ext cx="1239442" cy="338554"/>
          </a:xfrm>
          <a:prstGeom prst="rect">
            <a:avLst/>
          </a:prstGeom>
          <a:solidFill>
            <a:srgbClr val="800000"/>
          </a:solidFill>
          <a:ln>
            <a:solidFill>
              <a:schemeClr val="bg1">
                <a:lumMod val="65000"/>
              </a:schemeClr>
            </a:solidFill>
          </a:ln>
        </p:spPr>
        <p:txBody>
          <a:bodyPr wrap="none">
            <a:spAutoFit/>
          </a:bodyPr>
          <a:lstStyle/>
          <a:p>
            <a:pPr>
              <a:defRPr/>
            </a:pPr>
            <a:r>
              <a:rPr lang="en-US" sz="1600">
                <a:solidFill>
                  <a:prstClr val="white"/>
                </a:solidFill>
                <a:latin typeface="Calibri"/>
              </a:rPr>
              <a:t>FIBRINOGEN</a:t>
            </a:r>
          </a:p>
        </p:txBody>
      </p:sp>
      <p:sp>
        <p:nvSpPr>
          <p:cNvPr id="58372" name="TextBox 5"/>
          <p:cNvSpPr txBox="1">
            <a:spLocks noChangeArrowheads="1"/>
          </p:cNvSpPr>
          <p:nvPr/>
        </p:nvSpPr>
        <p:spPr bwMode="auto">
          <a:xfrm>
            <a:off x="8611661" y="6389686"/>
            <a:ext cx="753732" cy="338554"/>
          </a:xfrm>
          <a:prstGeom prst="rect">
            <a:avLst/>
          </a:prstGeom>
          <a:solidFill>
            <a:schemeClr val="bg1"/>
          </a:solidFill>
          <a:ln w="9525">
            <a:solidFill>
              <a:schemeClr val="tx1"/>
            </a:solidFill>
            <a:miter lim="800000"/>
            <a:headEnd/>
            <a:tailEnd/>
          </a:ln>
        </p:spPr>
        <p:txBody>
          <a:bodyPr wrap="none">
            <a:spAutoFit/>
          </a:bodyPr>
          <a:lstStyle/>
          <a:p>
            <a:r>
              <a:rPr lang="en-US" sz="1600" b="1">
                <a:solidFill>
                  <a:srgbClr val="800000"/>
                </a:solidFill>
                <a:latin typeface="Calibri" pitchFamily="34" charset="0"/>
              </a:rPr>
              <a:t>FIBRIN</a:t>
            </a:r>
          </a:p>
        </p:txBody>
      </p:sp>
      <p:sp>
        <p:nvSpPr>
          <p:cNvPr id="58373" name="TextBox 6"/>
          <p:cNvSpPr txBox="1">
            <a:spLocks noChangeArrowheads="1"/>
          </p:cNvSpPr>
          <p:nvPr/>
        </p:nvSpPr>
        <p:spPr bwMode="auto">
          <a:xfrm>
            <a:off x="6997174" y="5483223"/>
            <a:ext cx="1152495" cy="338554"/>
          </a:xfrm>
          <a:prstGeom prst="rect">
            <a:avLst/>
          </a:prstGeom>
          <a:solidFill>
            <a:schemeClr val="bg1"/>
          </a:solidFill>
          <a:ln w="9525">
            <a:solidFill>
              <a:schemeClr val="tx1"/>
            </a:solidFill>
            <a:miter lim="800000"/>
            <a:headEnd/>
            <a:tailEnd/>
          </a:ln>
        </p:spPr>
        <p:txBody>
          <a:bodyPr wrap="none">
            <a:spAutoFit/>
          </a:bodyPr>
          <a:lstStyle/>
          <a:p>
            <a:r>
              <a:rPr lang="en-US" sz="1600" b="1">
                <a:solidFill>
                  <a:srgbClr val="800000"/>
                </a:solidFill>
                <a:latin typeface="Calibri" pitchFamily="34" charset="0"/>
              </a:rPr>
              <a:t>THROMBIN</a:t>
            </a:r>
          </a:p>
        </p:txBody>
      </p:sp>
      <p:sp>
        <p:nvSpPr>
          <p:cNvPr id="8" name="TextBox 7"/>
          <p:cNvSpPr txBox="1"/>
          <p:nvPr/>
        </p:nvSpPr>
        <p:spPr>
          <a:xfrm>
            <a:off x="7095598" y="4168772"/>
            <a:ext cx="1476815" cy="338554"/>
          </a:xfrm>
          <a:prstGeom prst="rect">
            <a:avLst/>
          </a:prstGeom>
          <a:solidFill>
            <a:srgbClr val="800000"/>
          </a:solidFill>
          <a:ln>
            <a:solidFill>
              <a:schemeClr val="bg1">
                <a:lumMod val="65000"/>
              </a:schemeClr>
            </a:solidFill>
          </a:ln>
        </p:spPr>
        <p:txBody>
          <a:bodyPr wrap="none">
            <a:spAutoFit/>
          </a:bodyPr>
          <a:lstStyle/>
          <a:p>
            <a:pPr>
              <a:defRPr/>
            </a:pPr>
            <a:r>
              <a:rPr lang="en-US" sz="1600" dirty="0">
                <a:solidFill>
                  <a:prstClr val="white"/>
                </a:solidFill>
                <a:latin typeface="Calibri"/>
              </a:rPr>
              <a:t>PROTHROMBIN</a:t>
            </a:r>
          </a:p>
        </p:txBody>
      </p:sp>
      <p:sp>
        <p:nvSpPr>
          <p:cNvPr id="9" name="TextBox 8"/>
          <p:cNvSpPr txBox="1"/>
          <p:nvPr/>
        </p:nvSpPr>
        <p:spPr>
          <a:xfrm>
            <a:off x="5533499" y="4573586"/>
            <a:ext cx="388055" cy="338554"/>
          </a:xfrm>
          <a:prstGeom prst="rect">
            <a:avLst/>
          </a:prstGeom>
          <a:solidFill>
            <a:srgbClr val="800000"/>
          </a:solidFill>
          <a:ln>
            <a:solidFill>
              <a:schemeClr val="bg1">
                <a:lumMod val="65000"/>
              </a:schemeClr>
            </a:solidFill>
          </a:ln>
        </p:spPr>
        <p:txBody>
          <a:bodyPr wrap="none">
            <a:spAutoFit/>
          </a:bodyPr>
          <a:lstStyle/>
          <a:p>
            <a:pPr>
              <a:defRPr/>
            </a:pPr>
            <a:r>
              <a:rPr lang="en-US" sz="1600" err="1">
                <a:solidFill>
                  <a:prstClr val="white"/>
                </a:solidFill>
                <a:latin typeface="Calibri"/>
              </a:rPr>
              <a:t>Va</a:t>
            </a:r>
            <a:endParaRPr lang="en-US" sz="1600">
              <a:solidFill>
                <a:prstClr val="white"/>
              </a:solidFill>
              <a:latin typeface="Calibri"/>
            </a:endParaRPr>
          </a:p>
        </p:txBody>
      </p:sp>
      <p:sp>
        <p:nvSpPr>
          <p:cNvPr id="10" name="TextBox 9"/>
          <p:cNvSpPr txBox="1"/>
          <p:nvPr/>
        </p:nvSpPr>
        <p:spPr>
          <a:xfrm>
            <a:off x="5552548" y="3813172"/>
            <a:ext cx="388248" cy="338554"/>
          </a:xfrm>
          <a:prstGeom prst="rect">
            <a:avLst/>
          </a:prstGeom>
          <a:solidFill>
            <a:srgbClr val="800000"/>
          </a:solidFill>
          <a:ln>
            <a:solidFill>
              <a:schemeClr val="bg1">
                <a:lumMod val="65000"/>
              </a:schemeClr>
            </a:solidFill>
          </a:ln>
        </p:spPr>
        <p:txBody>
          <a:bodyPr wrap="none">
            <a:spAutoFit/>
          </a:bodyPr>
          <a:lstStyle/>
          <a:p>
            <a:pPr>
              <a:defRPr/>
            </a:pPr>
            <a:r>
              <a:rPr lang="en-US" sz="1600" err="1">
                <a:solidFill>
                  <a:prstClr val="white"/>
                </a:solidFill>
                <a:latin typeface="Calibri"/>
              </a:rPr>
              <a:t>Xa</a:t>
            </a:r>
            <a:endParaRPr lang="en-US" sz="1600">
              <a:solidFill>
                <a:prstClr val="white"/>
              </a:solidFill>
              <a:latin typeface="Calibri"/>
            </a:endParaRPr>
          </a:p>
        </p:txBody>
      </p:sp>
      <p:sp>
        <p:nvSpPr>
          <p:cNvPr id="11" name="TextBox 10"/>
          <p:cNvSpPr txBox="1"/>
          <p:nvPr/>
        </p:nvSpPr>
        <p:spPr>
          <a:xfrm>
            <a:off x="5581123" y="2813047"/>
            <a:ext cx="290464" cy="338554"/>
          </a:xfrm>
          <a:prstGeom prst="rect">
            <a:avLst/>
          </a:prstGeom>
          <a:solidFill>
            <a:srgbClr val="800000"/>
          </a:solidFill>
          <a:ln>
            <a:solidFill>
              <a:schemeClr val="bg1">
                <a:lumMod val="65000"/>
              </a:schemeClr>
            </a:solidFill>
          </a:ln>
        </p:spPr>
        <p:txBody>
          <a:bodyPr wrap="none">
            <a:spAutoFit/>
          </a:bodyPr>
          <a:lstStyle/>
          <a:p>
            <a:pPr>
              <a:defRPr/>
            </a:pPr>
            <a:r>
              <a:rPr lang="en-US" sz="1600">
                <a:solidFill>
                  <a:prstClr val="white"/>
                </a:solidFill>
                <a:latin typeface="Calibri"/>
              </a:rPr>
              <a:t>X</a:t>
            </a:r>
          </a:p>
        </p:txBody>
      </p:sp>
      <p:sp>
        <p:nvSpPr>
          <p:cNvPr id="12" name="TextBox 11"/>
          <p:cNvSpPr txBox="1"/>
          <p:nvPr/>
        </p:nvSpPr>
        <p:spPr>
          <a:xfrm>
            <a:off x="7092423" y="2079623"/>
            <a:ext cx="836896" cy="584775"/>
          </a:xfrm>
          <a:prstGeom prst="rect">
            <a:avLst/>
          </a:prstGeom>
          <a:solidFill>
            <a:srgbClr val="800000"/>
          </a:solidFill>
          <a:ln>
            <a:solidFill>
              <a:schemeClr val="bg1">
                <a:lumMod val="65000"/>
              </a:schemeClr>
            </a:solidFill>
          </a:ln>
        </p:spPr>
        <p:txBody>
          <a:bodyPr wrap="none">
            <a:spAutoFit/>
          </a:bodyPr>
          <a:lstStyle/>
          <a:p>
            <a:pPr>
              <a:defRPr/>
            </a:pPr>
            <a:r>
              <a:rPr lang="en-US" sz="1600">
                <a:solidFill>
                  <a:prstClr val="white"/>
                </a:solidFill>
                <a:latin typeface="Calibri"/>
              </a:rPr>
              <a:t>TISSUE</a:t>
            </a:r>
          </a:p>
          <a:p>
            <a:pPr>
              <a:defRPr/>
            </a:pPr>
            <a:r>
              <a:rPr lang="en-US" sz="1600">
                <a:solidFill>
                  <a:prstClr val="white"/>
                </a:solidFill>
                <a:latin typeface="Calibri"/>
              </a:rPr>
              <a:t>FACTOR</a:t>
            </a:r>
          </a:p>
        </p:txBody>
      </p:sp>
      <p:sp>
        <p:nvSpPr>
          <p:cNvPr id="13" name="TextBox 12"/>
          <p:cNvSpPr txBox="1"/>
          <p:nvPr/>
        </p:nvSpPr>
        <p:spPr>
          <a:xfrm>
            <a:off x="7273399" y="2813047"/>
            <a:ext cx="502061" cy="338554"/>
          </a:xfrm>
          <a:prstGeom prst="rect">
            <a:avLst/>
          </a:prstGeom>
          <a:solidFill>
            <a:srgbClr val="800000"/>
          </a:solidFill>
          <a:ln>
            <a:solidFill>
              <a:schemeClr val="bg1">
                <a:lumMod val="65000"/>
              </a:schemeClr>
            </a:solidFill>
          </a:ln>
        </p:spPr>
        <p:txBody>
          <a:bodyPr wrap="none">
            <a:spAutoFit/>
          </a:bodyPr>
          <a:lstStyle/>
          <a:p>
            <a:pPr>
              <a:defRPr/>
            </a:pPr>
            <a:r>
              <a:rPr lang="en-US" sz="1600" err="1">
                <a:solidFill>
                  <a:prstClr val="white"/>
                </a:solidFill>
                <a:latin typeface="Calibri"/>
              </a:rPr>
              <a:t>VIIa</a:t>
            </a:r>
            <a:endParaRPr lang="en-US" sz="1600">
              <a:solidFill>
                <a:prstClr val="white"/>
              </a:solidFill>
              <a:latin typeface="Calibri"/>
            </a:endParaRPr>
          </a:p>
        </p:txBody>
      </p:sp>
      <p:sp>
        <p:nvSpPr>
          <p:cNvPr id="14" name="TextBox 13"/>
          <p:cNvSpPr txBox="1"/>
          <p:nvPr/>
        </p:nvSpPr>
        <p:spPr>
          <a:xfrm>
            <a:off x="3934886" y="2813047"/>
            <a:ext cx="439544" cy="338554"/>
          </a:xfrm>
          <a:prstGeom prst="rect">
            <a:avLst/>
          </a:prstGeom>
          <a:solidFill>
            <a:srgbClr val="800000"/>
          </a:solidFill>
          <a:ln>
            <a:solidFill>
              <a:schemeClr val="bg1">
                <a:lumMod val="65000"/>
              </a:schemeClr>
            </a:solidFill>
          </a:ln>
        </p:spPr>
        <p:txBody>
          <a:bodyPr wrap="none">
            <a:spAutoFit/>
          </a:bodyPr>
          <a:lstStyle/>
          <a:p>
            <a:pPr>
              <a:defRPr/>
            </a:pPr>
            <a:r>
              <a:rPr lang="en-US" sz="1600" err="1">
                <a:solidFill>
                  <a:prstClr val="white"/>
                </a:solidFill>
                <a:latin typeface="Calibri"/>
              </a:rPr>
              <a:t>IXa</a:t>
            </a:r>
            <a:endParaRPr lang="en-US" sz="1600">
              <a:solidFill>
                <a:prstClr val="white"/>
              </a:solidFill>
              <a:latin typeface="Calibri"/>
            </a:endParaRPr>
          </a:p>
        </p:txBody>
      </p:sp>
      <p:sp>
        <p:nvSpPr>
          <p:cNvPr id="15" name="TextBox 14"/>
          <p:cNvSpPr txBox="1"/>
          <p:nvPr/>
        </p:nvSpPr>
        <p:spPr>
          <a:xfrm>
            <a:off x="3741211" y="1931985"/>
            <a:ext cx="439544" cy="338554"/>
          </a:xfrm>
          <a:prstGeom prst="rect">
            <a:avLst/>
          </a:prstGeom>
          <a:solidFill>
            <a:srgbClr val="800000"/>
          </a:solidFill>
          <a:ln>
            <a:solidFill>
              <a:schemeClr val="bg1">
                <a:lumMod val="65000"/>
              </a:schemeClr>
            </a:solidFill>
          </a:ln>
        </p:spPr>
        <p:txBody>
          <a:bodyPr wrap="none">
            <a:spAutoFit/>
          </a:bodyPr>
          <a:lstStyle/>
          <a:p>
            <a:pPr>
              <a:defRPr/>
            </a:pPr>
            <a:r>
              <a:rPr lang="en-US" sz="1600" err="1">
                <a:solidFill>
                  <a:prstClr val="white"/>
                </a:solidFill>
                <a:latin typeface="Calibri"/>
              </a:rPr>
              <a:t>XIa</a:t>
            </a:r>
            <a:endParaRPr lang="en-US" sz="1600">
              <a:solidFill>
                <a:prstClr val="white"/>
              </a:solidFill>
              <a:latin typeface="Calibri"/>
            </a:endParaRPr>
          </a:p>
        </p:txBody>
      </p:sp>
      <p:sp>
        <p:nvSpPr>
          <p:cNvPr id="16" name="TextBox 15"/>
          <p:cNvSpPr txBox="1"/>
          <p:nvPr/>
        </p:nvSpPr>
        <p:spPr>
          <a:xfrm>
            <a:off x="3083986" y="1089022"/>
            <a:ext cx="777777" cy="338554"/>
          </a:xfrm>
          <a:prstGeom prst="rect">
            <a:avLst/>
          </a:prstGeom>
          <a:solidFill>
            <a:srgbClr val="800000"/>
          </a:solidFill>
          <a:ln>
            <a:solidFill>
              <a:schemeClr val="bg1">
                <a:lumMod val="65000"/>
              </a:schemeClr>
            </a:solidFill>
          </a:ln>
        </p:spPr>
        <p:txBody>
          <a:bodyPr wrap="none">
            <a:spAutoFit/>
          </a:bodyPr>
          <a:lstStyle/>
          <a:p>
            <a:pPr>
              <a:defRPr/>
            </a:pPr>
            <a:r>
              <a:rPr lang="en-US" sz="1600">
                <a:solidFill>
                  <a:prstClr val="white"/>
                </a:solidFill>
                <a:latin typeface="Calibri"/>
              </a:rPr>
              <a:t>HMWK</a:t>
            </a:r>
          </a:p>
        </p:txBody>
      </p:sp>
      <p:sp>
        <p:nvSpPr>
          <p:cNvPr id="17" name="TextBox 16"/>
          <p:cNvSpPr txBox="1"/>
          <p:nvPr/>
        </p:nvSpPr>
        <p:spPr>
          <a:xfrm>
            <a:off x="4088873" y="1089022"/>
            <a:ext cx="393056" cy="338554"/>
          </a:xfrm>
          <a:prstGeom prst="rect">
            <a:avLst/>
          </a:prstGeom>
          <a:solidFill>
            <a:srgbClr val="800000"/>
          </a:solidFill>
          <a:ln>
            <a:solidFill>
              <a:schemeClr val="bg1">
                <a:lumMod val="65000"/>
              </a:schemeClr>
            </a:solidFill>
          </a:ln>
        </p:spPr>
        <p:txBody>
          <a:bodyPr wrap="none">
            <a:spAutoFit/>
          </a:bodyPr>
          <a:lstStyle/>
          <a:p>
            <a:pPr>
              <a:defRPr/>
            </a:pPr>
            <a:r>
              <a:rPr lang="en-US" sz="1600">
                <a:solidFill>
                  <a:prstClr val="white"/>
                </a:solidFill>
                <a:latin typeface="Calibri"/>
              </a:rPr>
              <a:t>XII</a:t>
            </a:r>
          </a:p>
        </p:txBody>
      </p:sp>
      <p:cxnSp>
        <p:nvCxnSpPr>
          <p:cNvPr id="21" name="Straight Arrow Connector 20"/>
          <p:cNvCxnSpPr/>
          <p:nvPr/>
        </p:nvCxnSpPr>
        <p:spPr>
          <a:xfrm rot="5400000">
            <a:off x="3776136" y="1693861"/>
            <a:ext cx="417513" cy="1587"/>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rot="5400000">
            <a:off x="3926948" y="2574922"/>
            <a:ext cx="417512" cy="158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rot="5400000">
            <a:off x="5476348" y="3486147"/>
            <a:ext cx="550862" cy="158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31" name="Elbow Connector 30"/>
          <p:cNvCxnSpPr/>
          <p:nvPr/>
        </p:nvCxnSpPr>
        <p:spPr>
          <a:xfrm>
            <a:off x="4236511" y="3275011"/>
            <a:ext cx="1395413" cy="193675"/>
          </a:xfrm>
          <a:prstGeom prst="bentConnector3">
            <a:avLst>
              <a:gd name="adj1" fmla="val -513"/>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39" name="Elbow Connector 38"/>
          <p:cNvCxnSpPr/>
          <p:nvPr/>
        </p:nvCxnSpPr>
        <p:spPr>
          <a:xfrm rot="10800000" flipV="1">
            <a:off x="5882748" y="3275011"/>
            <a:ext cx="1668462" cy="193675"/>
          </a:xfrm>
          <a:prstGeom prst="bentConnector3">
            <a:avLst>
              <a:gd name="adj1" fmla="val 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4658785" y="3136898"/>
            <a:ext cx="553357" cy="338554"/>
          </a:xfrm>
          <a:prstGeom prst="rect">
            <a:avLst/>
          </a:prstGeom>
          <a:solidFill>
            <a:srgbClr val="800000"/>
          </a:solidFill>
          <a:ln>
            <a:solidFill>
              <a:schemeClr val="bg1">
                <a:lumMod val="50000"/>
              </a:schemeClr>
            </a:solidFill>
          </a:ln>
        </p:spPr>
        <p:txBody>
          <a:bodyPr wrap="none">
            <a:spAutoFit/>
          </a:bodyPr>
          <a:lstStyle/>
          <a:p>
            <a:pPr>
              <a:defRPr/>
            </a:pPr>
            <a:r>
              <a:rPr lang="en-US" sz="1600" err="1">
                <a:solidFill>
                  <a:srgbClr val="FFFFFF"/>
                </a:solidFill>
                <a:latin typeface="Calibri"/>
              </a:rPr>
              <a:t>VIIIa</a:t>
            </a:r>
            <a:endParaRPr lang="en-US" sz="1600">
              <a:solidFill>
                <a:srgbClr val="FFFFFF"/>
              </a:solidFill>
              <a:latin typeface="Calibri"/>
            </a:endParaRPr>
          </a:p>
        </p:txBody>
      </p:sp>
      <p:cxnSp>
        <p:nvCxnSpPr>
          <p:cNvPr id="45" name="Straight Arrow Connector 44"/>
          <p:cNvCxnSpPr/>
          <p:nvPr/>
        </p:nvCxnSpPr>
        <p:spPr>
          <a:xfrm>
            <a:off x="6044674" y="4789485"/>
            <a:ext cx="1666875" cy="207962"/>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48" name="Straight Arrow Connector 47"/>
          <p:cNvCxnSpPr/>
          <p:nvPr/>
        </p:nvCxnSpPr>
        <p:spPr>
          <a:xfrm rot="5400000">
            <a:off x="7384524" y="5008561"/>
            <a:ext cx="890587" cy="1587"/>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50" name="Straight Arrow Connector 49"/>
          <p:cNvCxnSpPr/>
          <p:nvPr/>
        </p:nvCxnSpPr>
        <p:spPr>
          <a:xfrm rot="5400000">
            <a:off x="7552798" y="6269035"/>
            <a:ext cx="557213" cy="158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56" name="Straight Arrow Connector 55"/>
          <p:cNvCxnSpPr/>
          <p:nvPr/>
        </p:nvCxnSpPr>
        <p:spPr>
          <a:xfrm>
            <a:off x="7457548" y="6602411"/>
            <a:ext cx="1090612" cy="1587"/>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58394" name="TextBox 32"/>
          <p:cNvSpPr txBox="1">
            <a:spLocks noChangeArrowheads="1"/>
          </p:cNvSpPr>
          <p:nvPr/>
        </p:nvSpPr>
        <p:spPr bwMode="auto">
          <a:xfrm>
            <a:off x="5596998" y="4157661"/>
            <a:ext cx="287258" cy="338554"/>
          </a:xfrm>
          <a:prstGeom prst="rect">
            <a:avLst/>
          </a:prstGeom>
          <a:noFill/>
          <a:ln w="9525">
            <a:noFill/>
            <a:miter lim="800000"/>
            <a:headEnd/>
            <a:tailEnd/>
          </a:ln>
        </p:spPr>
        <p:txBody>
          <a:bodyPr wrap="none">
            <a:spAutoFit/>
          </a:bodyPr>
          <a:lstStyle/>
          <a:p>
            <a:r>
              <a:rPr lang="en-US" sz="1600" b="1">
                <a:solidFill>
                  <a:prstClr val="black"/>
                </a:solidFill>
                <a:latin typeface="Calibri" pitchFamily="34" charset="0"/>
              </a:rPr>
              <a:t>+</a:t>
            </a:r>
          </a:p>
        </p:txBody>
      </p:sp>
      <p:sp>
        <p:nvSpPr>
          <p:cNvPr id="32" name="Rectangle 30"/>
          <p:cNvSpPr txBox="1">
            <a:spLocks/>
          </p:cNvSpPr>
          <p:nvPr/>
        </p:nvSpPr>
        <p:spPr>
          <a:xfrm>
            <a:off x="1" y="45720"/>
            <a:ext cx="12192000" cy="777240"/>
          </a:xfrm>
          <a:prstGeom prst="rect">
            <a:avLst/>
          </a:prstGeom>
        </p:spPr>
        <p:txBody>
          <a:bodyPr anchor="ctr"/>
          <a:lstStyle>
            <a:lvl1pPr algn="ctr" defTabSz="457200" rtl="0" eaLnBrk="1" latinLnBrk="0" hangingPunct="1">
              <a:spcBef>
                <a:spcPct val="0"/>
              </a:spcBef>
              <a:buNone/>
              <a:defRPr sz="2400" b="1" kern="1200">
                <a:solidFill>
                  <a:schemeClr val="tx1"/>
                </a:solidFill>
                <a:latin typeface="+mj-lt"/>
                <a:ea typeface="+mj-ea"/>
                <a:cs typeface="+mj-cs"/>
              </a:defRPr>
            </a:lvl1pPr>
          </a:lstStyle>
          <a:p>
            <a:pPr algn="ctr"/>
            <a:r>
              <a:rPr lang="en-US" sz="3200" b="1" dirty="0">
                <a:solidFill>
                  <a:srgbClr val="0B4A5C"/>
                </a:solidFill>
                <a:latin typeface="Cambria" pitchFamily="34" charset="0"/>
                <a:ea typeface="Cambria" pitchFamily="34" charset="-122"/>
                <a:cs typeface="Cambria" pitchFamily="34" charset="-120"/>
              </a:rPr>
              <a:t>What the PT and aPTT Measure</a:t>
            </a:r>
          </a:p>
        </p:txBody>
      </p:sp>
      <p:sp>
        <p:nvSpPr>
          <p:cNvPr id="97003" name="PT card"/>
          <p:cNvSpPr/>
          <p:nvPr/>
        </p:nvSpPr>
        <p:spPr>
          <a:xfrm>
            <a:off x="8444182" y="2094868"/>
            <a:ext cx="3154680" cy="1188720"/>
          </a:xfrm>
          <a:prstGeom prst="roundRect">
            <a:avLst/>
          </a:prstGeom>
          <a:solidFill>
            <a:srgbClr val="0B4A5C"/>
          </a:solidFill>
          <a:ln>
            <a:noFill/>
          </a:ln>
        </p:spPr>
        <p:txBody>
          <a:bodyPr wrap="square" lIns="45720" tIns="27432" rIns="45720" bIns="27432" anchor="ctr">
            <a:normAutofit/>
          </a:bodyPr>
          <a:lstStyle/>
          <a:p>
            <a:pPr algn="ctr">
              <a:spcBef>
                <a:spcPts val="0"/>
              </a:spcBef>
            </a:pPr>
            <a:r>
              <a:rPr lang="en-US" sz="1850" b="1" dirty="0">
                <a:solidFill>
                  <a:srgbClr val="FFFFFF"/>
                </a:solidFill>
                <a:latin typeface="Calibri"/>
              </a:rPr>
              <a:t>PT measures the extrinsic arm</a:t>
            </a:r>
          </a:p>
          <a:p>
            <a:pPr algn="ctr">
              <a:spcBef>
                <a:spcPts val="150"/>
              </a:spcBef>
            </a:pPr>
            <a:r>
              <a:rPr lang="en-US" sz="1850" b="0" dirty="0">
                <a:solidFill>
                  <a:srgbClr val="DCEEF2"/>
                </a:solidFill>
                <a:latin typeface="Calibri"/>
              </a:rPr>
              <a:t>Tissue factor + factor VII</a:t>
            </a:r>
          </a:p>
        </p:txBody>
      </p:sp>
      <p:sp>
        <p:nvSpPr>
          <p:cNvPr id="97004" name="PT next"/>
          <p:cNvSpPr/>
          <p:nvPr/>
        </p:nvSpPr>
        <p:spPr>
          <a:xfrm>
            <a:off x="2753284" y="4010526"/>
            <a:ext cx="2180148" cy="2379160"/>
          </a:xfrm>
          <a:prstGeom prst="roundRect">
            <a:avLst/>
          </a:prstGeom>
          <a:solidFill>
            <a:srgbClr val="DCEEF2"/>
          </a:solidFill>
          <a:ln>
            <a:noFill/>
          </a:ln>
        </p:spPr>
        <p:txBody>
          <a:bodyPr wrap="square" lIns="45720" tIns="27432" rIns="45720" bIns="27432" anchor="ctr">
            <a:normAutofit/>
          </a:bodyPr>
          <a:lstStyle/>
          <a:p>
            <a:pPr algn="ctr">
              <a:spcBef>
                <a:spcPts val="0"/>
              </a:spcBef>
            </a:pPr>
            <a:r>
              <a:rPr lang="en-US" sz="2000" dirty="0">
                <a:solidFill>
                  <a:srgbClr val="0B4A5C"/>
                </a:solidFill>
                <a:latin typeface="Calibri"/>
              </a:rPr>
              <a:t>Both PT and aPTT feed into  the </a:t>
            </a:r>
            <a:r>
              <a:rPr lang="en-US" sz="2000" b="1" dirty="0">
                <a:solidFill>
                  <a:srgbClr val="0B4A5C"/>
                </a:solidFill>
                <a:latin typeface="Calibri"/>
              </a:rPr>
              <a:t>common pathway</a:t>
            </a:r>
            <a:r>
              <a:rPr lang="en-US" sz="2000" dirty="0">
                <a:solidFill>
                  <a:srgbClr val="0B4A5C"/>
                </a:solidFill>
                <a:latin typeface="Calibri"/>
              </a:rPr>
              <a:t>: </a:t>
            </a:r>
          </a:p>
          <a:p>
            <a:pPr algn="ctr">
              <a:spcBef>
                <a:spcPts val="0"/>
              </a:spcBef>
            </a:pPr>
            <a:r>
              <a:rPr lang="en-US" sz="2000" dirty="0">
                <a:solidFill>
                  <a:srgbClr val="0B4A5C"/>
                </a:solidFill>
                <a:latin typeface="Calibri"/>
              </a:rPr>
              <a:t>X, V, II, fibrinogen</a:t>
            </a:r>
          </a:p>
          <a:p>
            <a:pPr algn="ctr"/>
            <a:r>
              <a:rPr lang="en-US" sz="1250" b="1" dirty="0">
                <a:solidFill>
                  <a:srgbClr val="0B4A5C"/>
                </a:solidFill>
                <a:latin typeface="Calibri"/>
              </a:rPr>
              <a:t>Between them the two tests cover all three arms</a:t>
            </a:r>
          </a:p>
        </p:txBody>
      </p:sp>
      <p:sp>
        <p:nvSpPr>
          <p:cNvPr id="97005" name="aPTT card"/>
          <p:cNvSpPr/>
          <p:nvPr/>
        </p:nvSpPr>
        <p:spPr>
          <a:xfrm>
            <a:off x="819150" y="1051560"/>
            <a:ext cx="1614612" cy="2240280"/>
          </a:xfrm>
          <a:prstGeom prst="roundRect">
            <a:avLst/>
          </a:prstGeom>
          <a:solidFill>
            <a:srgbClr val="0B4A5C"/>
          </a:solidFill>
          <a:ln>
            <a:noFill/>
          </a:ln>
        </p:spPr>
        <p:txBody>
          <a:bodyPr wrap="square" lIns="45720" tIns="27432" rIns="45720" bIns="27432" anchor="ctr">
            <a:normAutofit/>
          </a:bodyPr>
          <a:lstStyle/>
          <a:p>
            <a:pPr algn="ctr">
              <a:spcBef>
                <a:spcPts val="0"/>
              </a:spcBef>
            </a:pPr>
            <a:r>
              <a:rPr lang="en-US" b="1">
                <a:solidFill>
                  <a:srgbClr val="FFFFFF"/>
                </a:solidFill>
                <a:latin typeface="Calibri"/>
              </a:rPr>
              <a:t>aPTT measures the intrinsic arm</a:t>
            </a:r>
          </a:p>
          <a:p>
            <a:pPr algn="ctr">
              <a:spcBef>
                <a:spcPts val="150"/>
              </a:spcBef>
            </a:pPr>
            <a:r>
              <a:rPr lang="en-US" b="0">
                <a:solidFill>
                  <a:srgbClr val="DCEEF2"/>
                </a:solidFill>
                <a:latin typeface="Calibri"/>
              </a:rPr>
              <a:t>Factors XII, XI, IX, VIII</a:t>
            </a:r>
          </a:p>
        </p:txBody>
      </p:sp>
      <p:sp>
        <p:nvSpPr>
          <p:cNvPr id="3" name="Left Brace 2">
            <a:extLst>
              <a:ext uri="{FF2B5EF4-FFF2-40B4-BE49-F238E27FC236}">
                <a16:creationId xmlns:a16="http://schemas.microsoft.com/office/drawing/2014/main" id="{F50FDE00-D177-74B0-6101-79C30098FDF3}"/>
              </a:ext>
            </a:extLst>
          </p:cNvPr>
          <p:cNvSpPr/>
          <p:nvPr/>
        </p:nvSpPr>
        <p:spPr>
          <a:xfrm>
            <a:off x="2513010" y="1241422"/>
            <a:ext cx="465826" cy="2386430"/>
          </a:xfrm>
          <a:prstGeom prst="leftBrace">
            <a:avLst/>
          </a:prstGeom>
          <a:ln w="38100">
            <a:solidFill>
              <a:schemeClr val="accent2"/>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 name="Left Brace 3">
            <a:extLst>
              <a:ext uri="{FF2B5EF4-FFF2-40B4-BE49-F238E27FC236}">
                <a16:creationId xmlns:a16="http://schemas.microsoft.com/office/drawing/2014/main" id="{CFC053D4-C70F-99CD-F5DE-6CB614A61B0D}"/>
              </a:ext>
            </a:extLst>
          </p:cNvPr>
          <p:cNvSpPr/>
          <p:nvPr/>
        </p:nvSpPr>
        <p:spPr>
          <a:xfrm rot="10800000">
            <a:off x="8011247" y="2073686"/>
            <a:ext cx="392416" cy="1401765"/>
          </a:xfrm>
          <a:prstGeom prst="leftBrace">
            <a:avLst/>
          </a:prstGeom>
          <a:ln w="38100">
            <a:solidFill>
              <a:schemeClr val="accent2"/>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Left Brace 5">
            <a:extLst>
              <a:ext uri="{FF2B5EF4-FFF2-40B4-BE49-F238E27FC236}">
                <a16:creationId xmlns:a16="http://schemas.microsoft.com/office/drawing/2014/main" id="{B2BFF109-21E6-3690-3519-212852A035CD}"/>
              </a:ext>
            </a:extLst>
          </p:cNvPr>
          <p:cNvSpPr/>
          <p:nvPr/>
        </p:nvSpPr>
        <p:spPr>
          <a:xfrm>
            <a:off x="4952009" y="2784472"/>
            <a:ext cx="640744" cy="2698751"/>
          </a:xfrm>
          <a:prstGeom prst="leftBrace">
            <a:avLst>
              <a:gd name="adj1" fmla="val 8333"/>
              <a:gd name="adj2" fmla="val 79816"/>
            </a:avLst>
          </a:prstGeom>
          <a:ln w="38100">
            <a:solidFill>
              <a:schemeClr val="accent2"/>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8422032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extBox 4"/>
          <p:cNvSpPr txBox="1"/>
          <p:nvPr/>
        </p:nvSpPr>
        <p:spPr>
          <a:xfrm>
            <a:off x="6021388" y="5876926"/>
            <a:ext cx="1238250" cy="346075"/>
          </a:xfrm>
          <a:prstGeom prst="rect">
            <a:avLst/>
          </a:prstGeom>
          <a:solidFill>
            <a:srgbClr val="800000"/>
          </a:solidFill>
          <a:ln>
            <a:solidFill>
              <a:schemeClr val="bg1">
                <a:lumMod val="65000"/>
              </a:schemeClr>
            </a:solidFill>
          </a:ln>
        </p:spPr>
        <p:txBody>
          <a:bodyPr wrap="none">
            <a:spAutoFit/>
          </a:bodyPr>
          <a:lstStyle/>
          <a:p>
            <a:pPr defTabSz="457200">
              <a:defRPr/>
            </a:pPr>
            <a:r>
              <a:rPr lang="en-US" sz="1600" dirty="0">
                <a:solidFill>
                  <a:prstClr val="white"/>
                </a:solidFill>
                <a:latin typeface="Calibri"/>
              </a:rPr>
              <a:t>FIBRINOGEN</a:t>
            </a:r>
          </a:p>
        </p:txBody>
      </p:sp>
      <p:sp>
        <p:nvSpPr>
          <p:cNvPr id="51202" name="TextBox 5"/>
          <p:cNvSpPr txBox="1">
            <a:spLocks noChangeArrowheads="1"/>
          </p:cNvSpPr>
          <p:nvPr/>
        </p:nvSpPr>
        <p:spPr bwMode="auto">
          <a:xfrm>
            <a:off x="8486776" y="5830889"/>
            <a:ext cx="753732" cy="338554"/>
          </a:xfrm>
          <a:prstGeom prst="rect">
            <a:avLst/>
          </a:prstGeom>
          <a:solidFill>
            <a:schemeClr val="bg1"/>
          </a:solidFill>
          <a:ln w="9525">
            <a:solidFill>
              <a:schemeClr val="tx1"/>
            </a:solidFill>
            <a:miter lim="800000"/>
            <a:headEnd/>
            <a:tailEnd/>
          </a:ln>
        </p:spPr>
        <p:txBody>
          <a:bodyPr wrap="none">
            <a:spAutoFit/>
          </a:bodyPr>
          <a:lstStyle/>
          <a:p>
            <a:pPr defTabSz="457200" fontAlgn="base">
              <a:spcBef>
                <a:spcPct val="0"/>
              </a:spcBef>
              <a:spcAft>
                <a:spcPct val="0"/>
              </a:spcAft>
            </a:pPr>
            <a:r>
              <a:rPr lang="en-US" sz="1600" b="1">
                <a:solidFill>
                  <a:srgbClr val="800000"/>
                </a:solidFill>
                <a:latin typeface="Calibri" pitchFamily="34" charset="0"/>
              </a:rPr>
              <a:t>FIBRIN</a:t>
            </a:r>
          </a:p>
        </p:txBody>
      </p:sp>
      <p:sp>
        <p:nvSpPr>
          <p:cNvPr id="51203" name="TextBox 6"/>
          <p:cNvSpPr txBox="1">
            <a:spLocks noChangeArrowheads="1"/>
          </p:cNvSpPr>
          <p:nvPr/>
        </p:nvSpPr>
        <p:spPr bwMode="auto">
          <a:xfrm>
            <a:off x="6872289" y="4924426"/>
            <a:ext cx="1152495" cy="338554"/>
          </a:xfrm>
          <a:prstGeom prst="rect">
            <a:avLst/>
          </a:prstGeom>
          <a:solidFill>
            <a:schemeClr val="bg1"/>
          </a:solidFill>
          <a:ln w="9525">
            <a:solidFill>
              <a:schemeClr val="tx1"/>
            </a:solidFill>
            <a:miter lim="800000"/>
            <a:headEnd/>
            <a:tailEnd/>
          </a:ln>
        </p:spPr>
        <p:txBody>
          <a:bodyPr wrap="none">
            <a:spAutoFit/>
          </a:bodyPr>
          <a:lstStyle/>
          <a:p>
            <a:pPr defTabSz="457200" fontAlgn="base">
              <a:spcBef>
                <a:spcPct val="0"/>
              </a:spcBef>
              <a:spcAft>
                <a:spcPct val="0"/>
              </a:spcAft>
            </a:pPr>
            <a:r>
              <a:rPr lang="en-US" sz="1600" b="1">
                <a:solidFill>
                  <a:srgbClr val="800000"/>
                </a:solidFill>
                <a:latin typeface="Calibri" pitchFamily="34" charset="0"/>
              </a:rPr>
              <a:t>THROMBIN</a:t>
            </a:r>
          </a:p>
        </p:txBody>
      </p:sp>
      <p:sp>
        <p:nvSpPr>
          <p:cNvPr id="8" name="TextBox 7"/>
          <p:cNvSpPr txBox="1"/>
          <p:nvPr/>
        </p:nvSpPr>
        <p:spPr>
          <a:xfrm>
            <a:off x="6970714" y="3609976"/>
            <a:ext cx="1482725" cy="346075"/>
          </a:xfrm>
          <a:prstGeom prst="rect">
            <a:avLst/>
          </a:prstGeom>
          <a:solidFill>
            <a:srgbClr val="800000"/>
          </a:solidFill>
          <a:ln>
            <a:solidFill>
              <a:schemeClr val="bg1">
                <a:lumMod val="65000"/>
              </a:schemeClr>
            </a:solidFill>
          </a:ln>
        </p:spPr>
        <p:txBody>
          <a:bodyPr wrap="none">
            <a:spAutoFit/>
          </a:bodyPr>
          <a:lstStyle/>
          <a:p>
            <a:pPr defTabSz="457200">
              <a:defRPr/>
            </a:pPr>
            <a:r>
              <a:rPr lang="en-US" sz="1600" dirty="0">
                <a:solidFill>
                  <a:prstClr val="white"/>
                </a:solidFill>
                <a:latin typeface="Calibri"/>
              </a:rPr>
              <a:t>PROTHROMBIN</a:t>
            </a:r>
          </a:p>
        </p:txBody>
      </p:sp>
      <p:sp>
        <p:nvSpPr>
          <p:cNvPr id="9" name="TextBox 8"/>
          <p:cNvSpPr txBox="1"/>
          <p:nvPr/>
        </p:nvSpPr>
        <p:spPr>
          <a:xfrm>
            <a:off x="5408613" y="4014788"/>
            <a:ext cx="388055" cy="338554"/>
          </a:xfrm>
          <a:prstGeom prst="rect">
            <a:avLst/>
          </a:prstGeom>
          <a:solidFill>
            <a:srgbClr val="800000"/>
          </a:solidFill>
          <a:ln>
            <a:solidFill>
              <a:schemeClr val="bg1">
                <a:lumMod val="65000"/>
              </a:schemeClr>
            </a:solidFill>
          </a:ln>
        </p:spPr>
        <p:txBody>
          <a:bodyPr wrap="none">
            <a:spAutoFit/>
          </a:bodyPr>
          <a:lstStyle/>
          <a:p>
            <a:pPr defTabSz="457200">
              <a:defRPr/>
            </a:pPr>
            <a:r>
              <a:rPr lang="en-US" sz="1600" err="1">
                <a:solidFill>
                  <a:prstClr val="white"/>
                </a:solidFill>
                <a:latin typeface="Calibri"/>
              </a:rPr>
              <a:t>Va</a:t>
            </a:r>
            <a:endParaRPr lang="en-US" sz="1600">
              <a:solidFill>
                <a:prstClr val="white"/>
              </a:solidFill>
              <a:latin typeface="Calibri"/>
            </a:endParaRPr>
          </a:p>
        </p:txBody>
      </p:sp>
      <p:sp>
        <p:nvSpPr>
          <p:cNvPr id="10" name="TextBox 9"/>
          <p:cNvSpPr txBox="1"/>
          <p:nvPr/>
        </p:nvSpPr>
        <p:spPr>
          <a:xfrm>
            <a:off x="5427664" y="3254375"/>
            <a:ext cx="388248" cy="338554"/>
          </a:xfrm>
          <a:prstGeom prst="rect">
            <a:avLst/>
          </a:prstGeom>
          <a:solidFill>
            <a:srgbClr val="800000"/>
          </a:solidFill>
          <a:ln>
            <a:solidFill>
              <a:schemeClr val="bg1">
                <a:lumMod val="65000"/>
              </a:schemeClr>
            </a:solidFill>
          </a:ln>
        </p:spPr>
        <p:txBody>
          <a:bodyPr wrap="none">
            <a:spAutoFit/>
          </a:bodyPr>
          <a:lstStyle/>
          <a:p>
            <a:pPr defTabSz="457200">
              <a:defRPr/>
            </a:pPr>
            <a:r>
              <a:rPr lang="en-US" sz="1600" err="1">
                <a:solidFill>
                  <a:prstClr val="white"/>
                </a:solidFill>
                <a:latin typeface="Calibri"/>
              </a:rPr>
              <a:t>Xa</a:t>
            </a:r>
            <a:endParaRPr lang="en-US" sz="1600">
              <a:solidFill>
                <a:prstClr val="white"/>
              </a:solidFill>
              <a:latin typeface="Calibri"/>
            </a:endParaRPr>
          </a:p>
        </p:txBody>
      </p:sp>
      <p:sp>
        <p:nvSpPr>
          <p:cNvPr id="11" name="TextBox 10"/>
          <p:cNvSpPr txBox="1"/>
          <p:nvPr/>
        </p:nvSpPr>
        <p:spPr>
          <a:xfrm>
            <a:off x="5456239" y="2254250"/>
            <a:ext cx="290464" cy="338554"/>
          </a:xfrm>
          <a:prstGeom prst="rect">
            <a:avLst/>
          </a:prstGeom>
          <a:solidFill>
            <a:srgbClr val="800000"/>
          </a:solidFill>
          <a:ln>
            <a:solidFill>
              <a:schemeClr val="bg1">
                <a:lumMod val="65000"/>
              </a:schemeClr>
            </a:solidFill>
          </a:ln>
        </p:spPr>
        <p:txBody>
          <a:bodyPr wrap="none">
            <a:spAutoFit/>
          </a:bodyPr>
          <a:lstStyle/>
          <a:p>
            <a:pPr defTabSz="457200">
              <a:defRPr/>
            </a:pPr>
            <a:r>
              <a:rPr lang="en-US" sz="1600">
                <a:solidFill>
                  <a:prstClr val="white"/>
                </a:solidFill>
                <a:latin typeface="Calibri"/>
              </a:rPr>
              <a:t>X</a:t>
            </a:r>
          </a:p>
        </p:txBody>
      </p:sp>
      <p:cxnSp>
        <p:nvCxnSpPr>
          <p:cNvPr id="25" name="Straight Arrow Connector 24"/>
          <p:cNvCxnSpPr/>
          <p:nvPr/>
        </p:nvCxnSpPr>
        <p:spPr>
          <a:xfrm rot="5400000">
            <a:off x="5351463" y="2927350"/>
            <a:ext cx="550862" cy="158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45" name="Straight Arrow Connector 44"/>
          <p:cNvCxnSpPr/>
          <p:nvPr/>
        </p:nvCxnSpPr>
        <p:spPr>
          <a:xfrm>
            <a:off x="5919789" y="4230688"/>
            <a:ext cx="1666875" cy="207962"/>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48" name="Straight Arrow Connector 47"/>
          <p:cNvCxnSpPr/>
          <p:nvPr/>
        </p:nvCxnSpPr>
        <p:spPr>
          <a:xfrm rot="5400000">
            <a:off x="7259639" y="4449764"/>
            <a:ext cx="890587" cy="1587"/>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50" name="Straight Arrow Connector 49"/>
          <p:cNvCxnSpPr/>
          <p:nvPr/>
        </p:nvCxnSpPr>
        <p:spPr>
          <a:xfrm rot="5400000">
            <a:off x="7427913" y="5710238"/>
            <a:ext cx="557213" cy="158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56" name="Straight Arrow Connector 55"/>
          <p:cNvCxnSpPr/>
          <p:nvPr/>
        </p:nvCxnSpPr>
        <p:spPr>
          <a:xfrm>
            <a:off x="7332663" y="6043614"/>
            <a:ext cx="1090612" cy="1587"/>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51213" name="TextBox 32"/>
          <p:cNvSpPr txBox="1">
            <a:spLocks noChangeArrowheads="1"/>
          </p:cNvSpPr>
          <p:nvPr/>
        </p:nvSpPr>
        <p:spPr bwMode="auto">
          <a:xfrm>
            <a:off x="5472113" y="3598864"/>
            <a:ext cx="287258" cy="338554"/>
          </a:xfrm>
          <a:prstGeom prst="rect">
            <a:avLst/>
          </a:prstGeom>
          <a:noFill/>
          <a:ln w="9525">
            <a:noFill/>
            <a:miter lim="800000"/>
            <a:headEnd/>
            <a:tailEnd/>
          </a:ln>
        </p:spPr>
        <p:txBody>
          <a:bodyPr wrap="none">
            <a:spAutoFit/>
          </a:bodyPr>
          <a:lstStyle/>
          <a:p>
            <a:pPr defTabSz="457200" fontAlgn="base">
              <a:spcBef>
                <a:spcPct val="0"/>
              </a:spcBef>
              <a:spcAft>
                <a:spcPct val="0"/>
              </a:spcAft>
            </a:pPr>
            <a:r>
              <a:rPr lang="en-US" sz="1600" b="1">
                <a:solidFill>
                  <a:prstClr val="black"/>
                </a:solidFill>
                <a:latin typeface="Calibri" pitchFamily="34" charset="0"/>
              </a:rPr>
              <a:t>+</a:t>
            </a:r>
          </a:p>
        </p:txBody>
      </p:sp>
      <p:sp>
        <p:nvSpPr>
          <p:cNvPr id="51214" name="Text Box 25"/>
          <p:cNvSpPr txBox="1">
            <a:spLocks noChangeArrowheads="1"/>
          </p:cNvSpPr>
          <p:nvPr/>
        </p:nvSpPr>
        <p:spPr bwMode="auto">
          <a:xfrm>
            <a:off x="5472113" y="511175"/>
            <a:ext cx="3815532" cy="338554"/>
          </a:xfrm>
          <a:prstGeom prst="rect">
            <a:avLst/>
          </a:prstGeom>
          <a:noFill/>
          <a:ln w="28575">
            <a:solidFill>
              <a:schemeClr val="tx1"/>
            </a:solidFill>
            <a:miter lim="800000"/>
            <a:headEnd/>
            <a:tailEnd/>
          </a:ln>
        </p:spPr>
        <p:txBody>
          <a:bodyPr wrap="none">
            <a:spAutoFit/>
          </a:bodyPr>
          <a:lstStyle/>
          <a:p>
            <a:pPr defTabSz="457200" fontAlgn="base">
              <a:spcBef>
                <a:spcPct val="0"/>
              </a:spcBef>
              <a:spcAft>
                <a:spcPct val="0"/>
              </a:spcAft>
            </a:pPr>
            <a:r>
              <a:rPr lang="en-US" sz="1600" b="1">
                <a:solidFill>
                  <a:prstClr val="black"/>
                </a:solidFill>
                <a:latin typeface="Calibri" charset="0"/>
              </a:rPr>
              <a:t>COMMON PATHWAY = FIBRIN FORMATION</a:t>
            </a:r>
          </a:p>
        </p:txBody>
      </p:sp>
      <p:sp>
        <p:nvSpPr>
          <p:cNvPr id="3" name="Shape 52">
            <a:extLst>
              <a:ext uri="{FF2B5EF4-FFF2-40B4-BE49-F238E27FC236}">
                <a16:creationId xmlns:a16="http://schemas.microsoft.com/office/drawing/2014/main" id="{F1088D42-54F8-E817-C2CF-1D39CE14BB48}"/>
              </a:ext>
            </a:extLst>
          </p:cNvPr>
          <p:cNvSpPr/>
          <p:nvPr/>
        </p:nvSpPr>
        <p:spPr>
          <a:xfrm>
            <a:off x="1704048" y="1559814"/>
            <a:ext cx="2782226" cy="3831337"/>
          </a:xfrm>
          <a:prstGeom prst="roundRect">
            <a:avLst>
              <a:gd name="adj" fmla="val 6154"/>
            </a:avLst>
          </a:prstGeom>
          <a:solidFill>
            <a:srgbClr val="FFFFFF"/>
          </a:solidFill>
          <a:ln w="15875">
            <a:solidFill>
              <a:srgbClr val="D9E1E4"/>
            </a:solidFill>
            <a:prstDash val="solid"/>
          </a:ln>
          <a:effectLst>
            <a:outerShdw blurRad="76200" dist="25400" dir="5400000" algn="bl" rotWithShape="0">
              <a:srgbClr val="000000">
                <a:alpha val="12000"/>
              </a:srgbClr>
            </a:outerShdw>
          </a:effectLst>
        </p:spPr>
        <p:txBody>
          <a:bodyPr/>
          <a:lstStyle/>
          <a:p>
            <a:endParaRPr lang="en-US" sz="1600" dirty="0"/>
          </a:p>
        </p:txBody>
      </p:sp>
      <p:sp>
        <p:nvSpPr>
          <p:cNvPr id="4" name="Shape 53">
            <a:extLst>
              <a:ext uri="{FF2B5EF4-FFF2-40B4-BE49-F238E27FC236}">
                <a16:creationId xmlns:a16="http://schemas.microsoft.com/office/drawing/2014/main" id="{AF7E13B2-8EA9-5D0E-6847-66F1059926C9}"/>
              </a:ext>
            </a:extLst>
          </p:cNvPr>
          <p:cNvSpPr/>
          <p:nvPr/>
        </p:nvSpPr>
        <p:spPr>
          <a:xfrm>
            <a:off x="1704048" y="1559815"/>
            <a:ext cx="2782226" cy="390270"/>
          </a:xfrm>
          <a:prstGeom prst="roundRect">
            <a:avLst>
              <a:gd name="adj" fmla="val 14545"/>
            </a:avLst>
          </a:prstGeom>
          <a:solidFill>
            <a:srgbClr val="1B2B33"/>
          </a:solidFill>
          <a:ln/>
        </p:spPr>
        <p:txBody>
          <a:bodyPr/>
          <a:lstStyle/>
          <a:p>
            <a:endParaRPr lang="en-US" sz="1600"/>
          </a:p>
        </p:txBody>
      </p:sp>
      <p:sp>
        <p:nvSpPr>
          <p:cNvPr id="7" name="Text 55">
            <a:extLst>
              <a:ext uri="{FF2B5EF4-FFF2-40B4-BE49-F238E27FC236}">
                <a16:creationId xmlns:a16="http://schemas.microsoft.com/office/drawing/2014/main" id="{854D6363-8A08-AB15-8011-2134FC80DF68}"/>
              </a:ext>
            </a:extLst>
          </p:cNvPr>
          <p:cNvSpPr txBox="1"/>
          <p:nvPr/>
        </p:nvSpPr>
        <p:spPr>
          <a:xfrm>
            <a:off x="1704048" y="1585515"/>
            <a:ext cx="2782226" cy="329725"/>
          </a:xfrm>
          <a:prstGeom prst="rect">
            <a:avLst/>
          </a:prstGeom>
          <a:noFill/>
          <a:ln/>
        </p:spPr>
        <p:txBody>
          <a:bodyPr wrap="square" lIns="0" tIns="0" rIns="0" bIns="0"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Both Prolonged: PT &amp; </a:t>
            </a:r>
            <a:r>
              <a:rPr lang="en-US" b="1" dirty="0">
                <a:solidFill>
                  <a:srgbClr val="FFFFFF"/>
                </a:solidFill>
                <a:latin typeface="Calibri" pitchFamily="34" charset="0"/>
                <a:ea typeface="Calibri" pitchFamily="34" charset="-122"/>
                <a:cs typeface="Calibri" pitchFamily="34" charset="-120"/>
              </a:rPr>
              <a:t>PTT</a:t>
            </a:r>
            <a:endParaRPr lang="en-US" dirty="0"/>
          </a:p>
        </p:txBody>
      </p:sp>
      <p:sp>
        <p:nvSpPr>
          <p:cNvPr id="12" name="Text 57">
            <a:extLst>
              <a:ext uri="{FF2B5EF4-FFF2-40B4-BE49-F238E27FC236}">
                <a16:creationId xmlns:a16="http://schemas.microsoft.com/office/drawing/2014/main" id="{DC1D7A52-A14D-24EB-5CAB-0B15155C72BF}"/>
              </a:ext>
            </a:extLst>
          </p:cNvPr>
          <p:cNvSpPr txBox="1"/>
          <p:nvPr/>
        </p:nvSpPr>
        <p:spPr>
          <a:xfrm>
            <a:off x="1704048" y="2248663"/>
            <a:ext cx="2782226" cy="201168"/>
          </a:xfrm>
          <a:prstGeom prst="rect">
            <a:avLst/>
          </a:prstGeom>
          <a:noFill/>
          <a:ln/>
        </p:spPr>
        <p:txBody>
          <a:bodyPr wrap="square" lIns="0" tIns="0" rIns="0" bIns="0" rtlCol="0" anchor="ctr"/>
          <a:lstStyle/>
          <a:p>
            <a:pPr marL="0" indent="0" algn="ctr">
              <a:buNone/>
            </a:pPr>
            <a:r>
              <a:rPr lang="en-US" b="1" dirty="0">
                <a:solidFill>
                  <a:srgbClr val="0E3B4D"/>
                </a:solidFill>
                <a:latin typeface="Calibri" pitchFamily="34" charset="0"/>
                <a:ea typeface="Calibri" pitchFamily="34" charset="-122"/>
                <a:cs typeface="Calibri" pitchFamily="34" charset="-120"/>
              </a:rPr>
              <a:t>Consider</a:t>
            </a:r>
            <a:endParaRPr lang="en-US" dirty="0"/>
          </a:p>
        </p:txBody>
      </p:sp>
      <p:sp>
        <p:nvSpPr>
          <p:cNvPr id="13" name="Text 58">
            <a:extLst>
              <a:ext uri="{FF2B5EF4-FFF2-40B4-BE49-F238E27FC236}">
                <a16:creationId xmlns:a16="http://schemas.microsoft.com/office/drawing/2014/main" id="{D05C88FF-08E1-CAA2-3B87-CF5E818F7C69}"/>
              </a:ext>
            </a:extLst>
          </p:cNvPr>
          <p:cNvSpPr txBox="1"/>
          <p:nvPr/>
        </p:nvSpPr>
        <p:spPr>
          <a:xfrm>
            <a:off x="1777200" y="2468119"/>
            <a:ext cx="2439798" cy="566928"/>
          </a:xfrm>
          <a:prstGeom prst="rect">
            <a:avLst/>
          </a:prstGeom>
          <a:noFill/>
          <a:ln/>
        </p:spPr>
        <p:txBody>
          <a:bodyPr wrap="square" lIns="0" tIns="0" rIns="0" bIns="0" rtlCol="0" anchor="t"/>
          <a:lstStyle/>
          <a:p>
            <a:pPr marL="0" indent="0" algn="ctr">
              <a:lnSpc>
                <a:spcPct val="115000"/>
              </a:lnSpc>
              <a:buNone/>
            </a:pPr>
            <a:r>
              <a:rPr lang="en-US">
                <a:solidFill>
                  <a:srgbClr val="1B2B33"/>
                </a:solidFill>
                <a:latin typeface="Calibri" pitchFamily="34" charset="0"/>
                <a:ea typeface="Calibri" pitchFamily="34" charset="-122"/>
                <a:cs typeface="Calibri" pitchFamily="34" charset="-120"/>
              </a:rPr>
              <a:t>Liver dysfunction,  severe vitamin K deficiency, warfarin overdose, low fibrinogen</a:t>
            </a:r>
            <a:endParaRPr lang="en-US"/>
          </a:p>
        </p:txBody>
      </p:sp>
      <p:sp>
        <p:nvSpPr>
          <p:cNvPr id="14" name="Shape 59">
            <a:extLst>
              <a:ext uri="{FF2B5EF4-FFF2-40B4-BE49-F238E27FC236}">
                <a16:creationId xmlns:a16="http://schemas.microsoft.com/office/drawing/2014/main" id="{6F930EE4-5C45-AB45-E396-E0EDFC0A58DD}"/>
              </a:ext>
            </a:extLst>
          </p:cNvPr>
          <p:cNvSpPr/>
          <p:nvPr/>
        </p:nvSpPr>
        <p:spPr>
          <a:xfrm>
            <a:off x="1822919" y="3982849"/>
            <a:ext cx="2225781" cy="0"/>
          </a:xfrm>
          <a:prstGeom prst="line">
            <a:avLst/>
          </a:prstGeom>
          <a:noFill/>
          <a:ln w="15875">
            <a:solidFill>
              <a:srgbClr val="EEF2F4"/>
            </a:solidFill>
            <a:prstDash val="solid"/>
          </a:ln>
        </p:spPr>
        <p:txBody>
          <a:bodyPr/>
          <a:lstStyle/>
          <a:p>
            <a:endParaRPr lang="en-US" sz="1600"/>
          </a:p>
        </p:txBody>
      </p:sp>
      <p:sp>
        <p:nvSpPr>
          <p:cNvPr id="15" name="Text 60">
            <a:extLst>
              <a:ext uri="{FF2B5EF4-FFF2-40B4-BE49-F238E27FC236}">
                <a16:creationId xmlns:a16="http://schemas.microsoft.com/office/drawing/2014/main" id="{22FA6340-B441-6FF3-3CBB-ED8E7E24F0EE}"/>
              </a:ext>
            </a:extLst>
          </p:cNvPr>
          <p:cNvSpPr txBox="1"/>
          <p:nvPr/>
        </p:nvSpPr>
        <p:spPr>
          <a:xfrm>
            <a:off x="1704048" y="4086815"/>
            <a:ext cx="2782226" cy="201168"/>
          </a:xfrm>
          <a:prstGeom prst="rect">
            <a:avLst/>
          </a:prstGeom>
          <a:noFill/>
          <a:ln/>
        </p:spPr>
        <p:txBody>
          <a:bodyPr wrap="square" lIns="0" tIns="0" rIns="0" bIns="0" rtlCol="0" anchor="ctr"/>
          <a:lstStyle/>
          <a:p>
            <a:pPr marL="0" indent="0" algn="ctr">
              <a:buNone/>
            </a:pPr>
            <a:r>
              <a:rPr lang="en-US" b="1" dirty="0">
                <a:solidFill>
                  <a:srgbClr val="2E7D93"/>
                </a:solidFill>
                <a:latin typeface="Calibri" pitchFamily="34" charset="0"/>
                <a:ea typeface="Calibri" pitchFamily="34" charset="-122"/>
                <a:cs typeface="Calibri" pitchFamily="34" charset="-120"/>
              </a:rPr>
              <a:t>Next Step</a:t>
            </a:r>
            <a:endParaRPr lang="en-US" dirty="0"/>
          </a:p>
        </p:txBody>
      </p:sp>
      <p:sp>
        <p:nvSpPr>
          <p:cNvPr id="16" name="Text 61">
            <a:extLst>
              <a:ext uri="{FF2B5EF4-FFF2-40B4-BE49-F238E27FC236}">
                <a16:creationId xmlns:a16="http://schemas.microsoft.com/office/drawing/2014/main" id="{0B3B50AF-C82C-CCC9-D6FA-6E0CADEA9B5C}"/>
              </a:ext>
            </a:extLst>
          </p:cNvPr>
          <p:cNvSpPr txBox="1"/>
          <p:nvPr/>
        </p:nvSpPr>
        <p:spPr>
          <a:xfrm>
            <a:off x="1777200" y="4306271"/>
            <a:ext cx="2439798" cy="457200"/>
          </a:xfrm>
          <a:prstGeom prst="rect">
            <a:avLst/>
          </a:prstGeom>
          <a:noFill/>
          <a:ln/>
        </p:spPr>
        <p:txBody>
          <a:bodyPr wrap="square" lIns="0" tIns="0" rIns="0" bIns="0" rtlCol="0" anchor="t"/>
          <a:lstStyle/>
          <a:p>
            <a:pPr marL="0" indent="0" algn="ctr">
              <a:lnSpc>
                <a:spcPct val="115000"/>
              </a:lnSpc>
              <a:buNone/>
            </a:pPr>
            <a:r>
              <a:rPr lang="en-US" dirty="0">
                <a:solidFill>
                  <a:srgbClr val="5B6B72"/>
                </a:solidFill>
                <a:latin typeface="Calibri" pitchFamily="34" charset="0"/>
                <a:ea typeface="Calibri" pitchFamily="34" charset="-122"/>
                <a:cs typeface="Calibri" pitchFamily="34" charset="-120"/>
              </a:rPr>
              <a:t>Evaluate liver function, fibrinogen level</a:t>
            </a:r>
            <a:endParaRPr lang="en-US" dirty="0"/>
          </a:p>
        </p:txBody>
      </p:sp>
      <p:sp>
        <p:nvSpPr>
          <p:cNvPr id="98001" name="title30"/>
          <p:cNvSpPr/>
          <p:nvPr/>
        </p:nvSpPr>
        <p:spPr>
          <a:xfrm>
            <a:off x="457200" y="320040"/>
            <a:ext cx="4480560" cy="868680"/>
          </a:xfrm>
          <a:prstGeom prst="rect">
            <a:avLst/>
          </a:prstGeom>
          <a:noFill/>
          <a:ln>
            <a:noFill/>
          </a:ln>
        </p:spPr>
        <p:txBody>
          <a:bodyPr wrap="square" lIns="91440" rIns="91440" anchor="ctr">
            <a:normAutofit/>
          </a:bodyPr>
          <a:lstStyle/>
          <a:p>
            <a:pPr algn="l">
              <a:spcBef>
                <a:spcPts val="200"/>
              </a:spcBef>
            </a:pPr>
            <a:r>
              <a:rPr lang="en-US" sz="2400" b="1">
                <a:solidFill>
                  <a:srgbClr val="0B4A5C"/>
                </a:solidFill>
                <a:latin typeface="Cambria"/>
              </a:rPr>
              <a:t>Both PT and aPTT Prolonged</a:t>
            </a:r>
          </a:p>
        </p:txBody>
      </p:sp>
      <p:sp>
        <p:nvSpPr>
          <p:cNvPr id="99520" name="tt card"/>
          <p:cNvSpPr/>
          <p:nvPr/>
        </p:nvSpPr>
        <p:spPr>
          <a:xfrm>
            <a:off x="457200" y="5486400"/>
            <a:ext cx="4892040" cy="1188720"/>
          </a:xfrm>
          <a:prstGeom prst="roundRect">
            <a:avLst/>
          </a:prstGeom>
          <a:solidFill>
            <a:srgbClr val="DCEEF2"/>
          </a:solidFill>
          <a:ln>
            <a:noFill/>
          </a:ln>
        </p:spPr>
        <p:txBody>
          <a:bodyPr lIns="137160" tIns="45720" rIns="137160" bIns="45720" anchor="ctr">
            <a:noAutofit/>
          </a:bodyPr>
          <a:lstStyle/>
          <a:p>
            <a:pPr algn="l">
              <a:buNone/>
            </a:pPr>
            <a:r>
              <a:rPr lang="en-US" sz="1600" b="1" dirty="0">
                <a:solidFill>
                  <a:srgbClr val="0B4A5C"/>
                </a:solidFill>
                <a:latin typeface="Calibri"/>
              </a:rPr>
              <a:t>Thrombin time — the last step only</a:t>
            </a:r>
          </a:p>
          <a:p>
            <a:pPr algn="l">
              <a:buNone/>
            </a:pPr>
            <a:r>
              <a:rPr lang="en-US" sz="1600" b="0" dirty="0">
                <a:solidFill>
                  <a:srgbClr val="42565C"/>
                </a:solidFill>
                <a:latin typeface="Calibri"/>
              </a:rPr>
              <a:t>Prolonged TT means low or dysfunctional fibrinogen, or a thrombin inhibitor — most often heparin from a line draw. Redraw peripherally first.</a:t>
            </a:r>
          </a:p>
        </p:txBody>
      </p:sp>
      <p:sp>
        <p:nvSpPr>
          <p:cNvPr id="2" name="bracket common">
            <a:extLst>
              <a:ext uri="{FF2B5EF4-FFF2-40B4-BE49-F238E27FC236}">
                <a16:creationId xmlns:a16="http://schemas.microsoft.com/office/drawing/2014/main" id="{47032866-592A-35C8-0924-DAEC01069D3C}"/>
              </a:ext>
            </a:extLst>
          </p:cNvPr>
          <p:cNvSpPr/>
          <p:nvPr/>
        </p:nvSpPr>
        <p:spPr>
          <a:xfrm>
            <a:off x="5456240" y="5586955"/>
            <a:ext cx="234380" cy="1066899"/>
          </a:xfrm>
          <a:prstGeom prst="leftBracket">
            <a:avLst/>
          </a:prstGeom>
          <a:noFill/>
          <a:ln w="28575">
            <a:solidFill>
              <a:srgbClr val="55676D"/>
            </a:solidFill>
          </a:ln>
        </p:spPr>
        <p:txBody>
          <a:bodyPr/>
          <a:lstStyle/>
          <a:p>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01" name="Title 1"/>
          <p:cNvSpPr/>
          <p:nvPr/>
        </p:nvSpPr>
        <p:spPr>
          <a:xfrm>
            <a:off x="457200" y="320040"/>
            <a:ext cx="4480560" cy="868680"/>
          </a:xfrm>
          <a:prstGeom prst="rect">
            <a:avLst/>
          </a:prstGeom>
          <a:noFill/>
          <a:ln>
            <a:noFill/>
          </a:ln>
        </p:spPr>
        <p:txBody>
          <a:bodyPr lIns="137160" tIns="91440" rIns="137160" bIns="91440" anchor="ctr">
            <a:normAutofit/>
          </a:bodyPr>
          <a:lstStyle/>
          <a:p>
            <a:pPr algn="l"/>
            <a:r>
              <a:rPr lang="en-US" sz="2800" b="1" dirty="0">
                <a:solidFill>
                  <a:srgbClr val="0B4A5C"/>
                </a:solidFill>
                <a:latin typeface="Cambria"/>
              </a:rPr>
              <a:t>Isolated Prolonged PT</a:t>
            </a:r>
          </a:p>
        </p:txBody>
      </p:sp>
      <p:sp>
        <p:nvSpPr>
          <p:cNvPr id="9002" name="Pathway banner"/>
          <p:cNvSpPr/>
          <p:nvPr/>
        </p:nvSpPr>
        <p:spPr>
          <a:xfrm>
            <a:off x="6720840" y="347472"/>
            <a:ext cx="4983480" cy="548640"/>
          </a:xfrm>
          <a:prstGeom prst="rect">
            <a:avLst/>
          </a:prstGeom>
          <a:solidFill>
            <a:srgbClr val="FFFFFF"/>
          </a:solidFill>
          <a:ln w="12700">
            <a:solidFill>
              <a:srgbClr val="000000"/>
            </a:solidFill>
          </a:ln>
        </p:spPr>
        <p:txBody>
          <a:bodyPr lIns="137160" tIns="91440" rIns="137160" bIns="91440" anchor="ctr">
            <a:normAutofit/>
          </a:bodyPr>
          <a:lstStyle/>
          <a:p>
            <a:pPr algn="ctr"/>
            <a:r>
              <a:rPr lang="en-US" sz="1400" b="1" dirty="0">
                <a:solidFill>
                  <a:srgbClr val="000000"/>
                </a:solidFill>
                <a:latin typeface="Calibri"/>
              </a:rPr>
              <a:t>LONG PT + NORMAL PTT = EXTRINSIC ARM</a:t>
            </a:r>
          </a:p>
        </p:txBody>
      </p:sp>
      <p:sp>
        <p:nvSpPr>
          <p:cNvPr id="2" name="TextBox 1">
            <a:extLst>
              <a:ext uri="{FF2B5EF4-FFF2-40B4-BE49-F238E27FC236}">
                <a16:creationId xmlns:a16="http://schemas.microsoft.com/office/drawing/2014/main" id="{45D73C0C-BB9E-DB28-5A03-5B180A124C0E}"/>
              </a:ext>
            </a:extLst>
          </p:cNvPr>
          <p:cNvSpPr txBox="1"/>
          <p:nvPr/>
        </p:nvSpPr>
        <p:spPr>
          <a:xfrm>
            <a:off x="7820268" y="2678791"/>
            <a:ext cx="290464" cy="338554"/>
          </a:xfrm>
          <a:prstGeom prst="rect">
            <a:avLst/>
          </a:prstGeom>
          <a:solidFill>
            <a:srgbClr val="800000"/>
          </a:solidFill>
          <a:ln>
            <a:solidFill>
              <a:schemeClr val="bg1">
                <a:lumMod val="65000"/>
              </a:schemeClr>
            </a:solidFill>
          </a:ln>
        </p:spPr>
        <p:txBody>
          <a:bodyPr wrap="none">
            <a:spAutoFit/>
          </a:bodyPr>
          <a:lstStyle/>
          <a:p>
            <a:pPr defTabSz="457200">
              <a:defRPr/>
            </a:pPr>
            <a:r>
              <a:rPr lang="en-US" sz="1600">
                <a:solidFill>
                  <a:prstClr val="white"/>
                </a:solidFill>
                <a:latin typeface="Calibri"/>
              </a:rPr>
              <a:t>X</a:t>
            </a:r>
          </a:p>
        </p:txBody>
      </p:sp>
      <p:sp>
        <p:nvSpPr>
          <p:cNvPr id="3" name="TextBox 2">
            <a:extLst>
              <a:ext uri="{FF2B5EF4-FFF2-40B4-BE49-F238E27FC236}">
                <a16:creationId xmlns:a16="http://schemas.microsoft.com/office/drawing/2014/main" id="{FAC9BE87-063C-B2FE-A18A-88E6EFF726B0}"/>
              </a:ext>
            </a:extLst>
          </p:cNvPr>
          <p:cNvSpPr txBox="1"/>
          <p:nvPr/>
        </p:nvSpPr>
        <p:spPr>
          <a:xfrm>
            <a:off x="6174030" y="2678791"/>
            <a:ext cx="439544" cy="338554"/>
          </a:xfrm>
          <a:prstGeom prst="rect">
            <a:avLst/>
          </a:prstGeom>
          <a:solidFill>
            <a:srgbClr val="800000"/>
          </a:solidFill>
          <a:ln>
            <a:solidFill>
              <a:schemeClr val="bg1">
                <a:lumMod val="65000"/>
              </a:schemeClr>
            </a:solidFill>
          </a:ln>
        </p:spPr>
        <p:txBody>
          <a:bodyPr wrap="none">
            <a:spAutoFit/>
          </a:bodyPr>
          <a:lstStyle/>
          <a:p>
            <a:pPr defTabSz="457200">
              <a:defRPr/>
            </a:pPr>
            <a:r>
              <a:rPr lang="en-US" sz="1600" err="1">
                <a:solidFill>
                  <a:prstClr val="white"/>
                </a:solidFill>
                <a:latin typeface="Calibri"/>
              </a:rPr>
              <a:t>IXa</a:t>
            </a:r>
            <a:endParaRPr lang="en-US" sz="1600">
              <a:solidFill>
                <a:prstClr val="white"/>
              </a:solidFill>
              <a:latin typeface="Calibri"/>
            </a:endParaRPr>
          </a:p>
        </p:txBody>
      </p:sp>
      <p:sp>
        <p:nvSpPr>
          <p:cNvPr id="4" name="TextBox 3">
            <a:extLst>
              <a:ext uri="{FF2B5EF4-FFF2-40B4-BE49-F238E27FC236}">
                <a16:creationId xmlns:a16="http://schemas.microsoft.com/office/drawing/2014/main" id="{2959A8DC-E771-826F-6239-0047E90FAC6E}"/>
              </a:ext>
            </a:extLst>
          </p:cNvPr>
          <p:cNvSpPr txBox="1"/>
          <p:nvPr/>
        </p:nvSpPr>
        <p:spPr>
          <a:xfrm>
            <a:off x="6129580" y="1797730"/>
            <a:ext cx="439544" cy="338554"/>
          </a:xfrm>
          <a:prstGeom prst="rect">
            <a:avLst/>
          </a:prstGeom>
          <a:solidFill>
            <a:srgbClr val="800000"/>
          </a:solidFill>
          <a:ln>
            <a:solidFill>
              <a:schemeClr val="bg1">
                <a:lumMod val="65000"/>
              </a:schemeClr>
            </a:solidFill>
          </a:ln>
        </p:spPr>
        <p:txBody>
          <a:bodyPr wrap="none">
            <a:spAutoFit/>
          </a:bodyPr>
          <a:lstStyle/>
          <a:p>
            <a:pPr defTabSz="457200">
              <a:defRPr/>
            </a:pPr>
            <a:r>
              <a:rPr lang="en-US" sz="1600" err="1">
                <a:solidFill>
                  <a:prstClr val="white"/>
                </a:solidFill>
                <a:latin typeface="Calibri"/>
              </a:rPr>
              <a:t>XIa</a:t>
            </a:r>
            <a:endParaRPr lang="en-US" sz="1600">
              <a:solidFill>
                <a:prstClr val="white"/>
              </a:solidFill>
              <a:latin typeface="Calibri"/>
            </a:endParaRPr>
          </a:p>
        </p:txBody>
      </p:sp>
      <p:sp>
        <p:nvSpPr>
          <p:cNvPr id="5" name="TextBox 4">
            <a:extLst>
              <a:ext uri="{FF2B5EF4-FFF2-40B4-BE49-F238E27FC236}">
                <a16:creationId xmlns:a16="http://schemas.microsoft.com/office/drawing/2014/main" id="{C5B9CBE9-B3FF-F7D0-61DC-4786346127A6}"/>
              </a:ext>
            </a:extLst>
          </p:cNvPr>
          <p:cNvSpPr txBox="1"/>
          <p:nvPr/>
        </p:nvSpPr>
        <p:spPr>
          <a:xfrm>
            <a:off x="5323130" y="954766"/>
            <a:ext cx="777777" cy="338554"/>
          </a:xfrm>
          <a:prstGeom prst="rect">
            <a:avLst/>
          </a:prstGeom>
          <a:solidFill>
            <a:srgbClr val="800000"/>
          </a:solidFill>
          <a:ln>
            <a:solidFill>
              <a:schemeClr val="bg1">
                <a:lumMod val="65000"/>
              </a:schemeClr>
            </a:solidFill>
          </a:ln>
        </p:spPr>
        <p:txBody>
          <a:bodyPr wrap="none">
            <a:spAutoFit/>
          </a:bodyPr>
          <a:lstStyle/>
          <a:p>
            <a:pPr defTabSz="457200">
              <a:defRPr/>
            </a:pPr>
            <a:r>
              <a:rPr lang="en-US" sz="1600" dirty="0">
                <a:solidFill>
                  <a:prstClr val="white"/>
                </a:solidFill>
                <a:latin typeface="Calibri"/>
              </a:rPr>
              <a:t>HMWK</a:t>
            </a:r>
          </a:p>
        </p:txBody>
      </p:sp>
      <p:sp>
        <p:nvSpPr>
          <p:cNvPr id="6" name="TextBox 5">
            <a:extLst>
              <a:ext uri="{FF2B5EF4-FFF2-40B4-BE49-F238E27FC236}">
                <a16:creationId xmlns:a16="http://schemas.microsoft.com/office/drawing/2014/main" id="{0F561004-B119-B42E-85B1-8196E821A8F1}"/>
              </a:ext>
            </a:extLst>
          </p:cNvPr>
          <p:cNvSpPr txBox="1"/>
          <p:nvPr/>
        </p:nvSpPr>
        <p:spPr>
          <a:xfrm>
            <a:off x="6328018" y="954766"/>
            <a:ext cx="393056" cy="338554"/>
          </a:xfrm>
          <a:prstGeom prst="rect">
            <a:avLst/>
          </a:prstGeom>
          <a:solidFill>
            <a:srgbClr val="800000"/>
          </a:solidFill>
          <a:ln>
            <a:solidFill>
              <a:schemeClr val="bg1">
                <a:lumMod val="65000"/>
              </a:schemeClr>
            </a:solidFill>
          </a:ln>
        </p:spPr>
        <p:txBody>
          <a:bodyPr wrap="none">
            <a:spAutoFit/>
          </a:bodyPr>
          <a:lstStyle/>
          <a:p>
            <a:pPr defTabSz="457200">
              <a:defRPr/>
            </a:pPr>
            <a:r>
              <a:rPr lang="en-US" sz="1600" dirty="0">
                <a:solidFill>
                  <a:prstClr val="white"/>
                </a:solidFill>
                <a:latin typeface="Calibri"/>
              </a:rPr>
              <a:t>XII</a:t>
            </a:r>
          </a:p>
        </p:txBody>
      </p:sp>
      <p:cxnSp>
        <p:nvCxnSpPr>
          <p:cNvPr id="7" name="Straight Arrow Connector 6">
            <a:extLst>
              <a:ext uri="{FF2B5EF4-FFF2-40B4-BE49-F238E27FC236}">
                <a16:creationId xmlns:a16="http://schemas.microsoft.com/office/drawing/2014/main" id="{10C31D02-6B08-8F83-D719-DE653107D431}"/>
              </a:ext>
            </a:extLst>
          </p:cNvPr>
          <p:cNvCxnSpPr/>
          <p:nvPr/>
        </p:nvCxnSpPr>
        <p:spPr>
          <a:xfrm rot="5400000">
            <a:off x="6015280" y="1559605"/>
            <a:ext cx="417513" cy="1587"/>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8" name="Straight Arrow Connector 7">
            <a:extLst>
              <a:ext uri="{FF2B5EF4-FFF2-40B4-BE49-F238E27FC236}">
                <a16:creationId xmlns:a16="http://schemas.microsoft.com/office/drawing/2014/main" id="{CD93F888-44EF-79A2-DAF5-4F61F45B6FF0}"/>
              </a:ext>
            </a:extLst>
          </p:cNvPr>
          <p:cNvCxnSpPr/>
          <p:nvPr/>
        </p:nvCxnSpPr>
        <p:spPr>
          <a:xfrm rot="5400000">
            <a:off x="6166092" y="2440666"/>
            <a:ext cx="417512" cy="158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9" name="Straight Arrow Connector 8">
            <a:extLst>
              <a:ext uri="{FF2B5EF4-FFF2-40B4-BE49-F238E27FC236}">
                <a16:creationId xmlns:a16="http://schemas.microsoft.com/office/drawing/2014/main" id="{6ABF645C-2AB7-DE64-289D-E2DDF3C829DC}"/>
              </a:ext>
            </a:extLst>
          </p:cNvPr>
          <p:cNvCxnSpPr/>
          <p:nvPr/>
        </p:nvCxnSpPr>
        <p:spPr>
          <a:xfrm rot="5400000">
            <a:off x="7715492" y="3351891"/>
            <a:ext cx="550862" cy="158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0" name="Elbow Connector 9">
            <a:extLst>
              <a:ext uri="{FF2B5EF4-FFF2-40B4-BE49-F238E27FC236}">
                <a16:creationId xmlns:a16="http://schemas.microsoft.com/office/drawing/2014/main" id="{4502FD86-D2C4-8493-B3B8-347ED3450CD2}"/>
              </a:ext>
            </a:extLst>
          </p:cNvPr>
          <p:cNvCxnSpPr/>
          <p:nvPr/>
        </p:nvCxnSpPr>
        <p:spPr>
          <a:xfrm>
            <a:off x="6475655" y="3140755"/>
            <a:ext cx="1395413" cy="193675"/>
          </a:xfrm>
          <a:prstGeom prst="bentConnector3">
            <a:avLst>
              <a:gd name="adj1" fmla="val -513"/>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88A6DB77-2D99-14CC-E1AE-98D5368B754B}"/>
              </a:ext>
            </a:extLst>
          </p:cNvPr>
          <p:cNvSpPr txBox="1"/>
          <p:nvPr/>
        </p:nvSpPr>
        <p:spPr>
          <a:xfrm>
            <a:off x="6897930" y="3002642"/>
            <a:ext cx="553357" cy="338554"/>
          </a:xfrm>
          <a:prstGeom prst="rect">
            <a:avLst/>
          </a:prstGeom>
          <a:solidFill>
            <a:srgbClr val="800000"/>
          </a:solidFill>
          <a:ln>
            <a:solidFill>
              <a:schemeClr val="bg1">
                <a:lumMod val="50000"/>
              </a:schemeClr>
            </a:solidFill>
          </a:ln>
        </p:spPr>
        <p:txBody>
          <a:bodyPr wrap="none">
            <a:spAutoFit/>
          </a:bodyPr>
          <a:lstStyle/>
          <a:p>
            <a:pPr defTabSz="457200">
              <a:defRPr/>
            </a:pPr>
            <a:r>
              <a:rPr lang="en-US" sz="1600" err="1">
                <a:solidFill>
                  <a:srgbClr val="FFFFFF"/>
                </a:solidFill>
                <a:latin typeface="Calibri"/>
              </a:rPr>
              <a:t>VIIIa</a:t>
            </a:r>
            <a:endParaRPr lang="en-US" sz="1600">
              <a:solidFill>
                <a:srgbClr val="FFFFFF"/>
              </a:solidFill>
              <a:latin typeface="Calibri"/>
            </a:endParaRPr>
          </a:p>
        </p:txBody>
      </p:sp>
      <p:sp>
        <p:nvSpPr>
          <p:cNvPr id="19" name="TextBox 18">
            <a:extLst>
              <a:ext uri="{FF2B5EF4-FFF2-40B4-BE49-F238E27FC236}">
                <a16:creationId xmlns:a16="http://schemas.microsoft.com/office/drawing/2014/main" id="{DA1203B0-4166-09CE-3F20-357104C36F0C}"/>
              </a:ext>
            </a:extLst>
          </p:cNvPr>
          <p:cNvSpPr txBox="1"/>
          <p:nvPr/>
        </p:nvSpPr>
        <p:spPr>
          <a:xfrm>
            <a:off x="8385417" y="6301467"/>
            <a:ext cx="1238250" cy="346075"/>
          </a:xfrm>
          <a:prstGeom prst="rect">
            <a:avLst/>
          </a:prstGeom>
          <a:solidFill>
            <a:srgbClr val="800000"/>
          </a:solidFill>
          <a:ln>
            <a:solidFill>
              <a:schemeClr val="bg1">
                <a:lumMod val="65000"/>
              </a:schemeClr>
            </a:solidFill>
          </a:ln>
        </p:spPr>
        <p:txBody>
          <a:bodyPr wrap="none">
            <a:spAutoFit/>
          </a:bodyPr>
          <a:lstStyle/>
          <a:p>
            <a:pPr defTabSz="457200">
              <a:defRPr/>
            </a:pPr>
            <a:r>
              <a:rPr lang="en-US" sz="1600">
                <a:solidFill>
                  <a:prstClr val="white"/>
                </a:solidFill>
                <a:latin typeface="Calibri"/>
              </a:rPr>
              <a:t>FIBRINOGEN</a:t>
            </a:r>
          </a:p>
        </p:txBody>
      </p:sp>
      <p:sp>
        <p:nvSpPr>
          <p:cNvPr id="20" name="TextBox 5">
            <a:extLst>
              <a:ext uri="{FF2B5EF4-FFF2-40B4-BE49-F238E27FC236}">
                <a16:creationId xmlns:a16="http://schemas.microsoft.com/office/drawing/2014/main" id="{180B2D67-0F3C-934A-F32E-381AEAE4539D}"/>
              </a:ext>
            </a:extLst>
          </p:cNvPr>
          <p:cNvSpPr txBox="1">
            <a:spLocks noChangeArrowheads="1"/>
          </p:cNvSpPr>
          <p:nvPr/>
        </p:nvSpPr>
        <p:spPr bwMode="auto">
          <a:xfrm>
            <a:off x="10850805" y="6255430"/>
            <a:ext cx="753732" cy="338554"/>
          </a:xfrm>
          <a:prstGeom prst="rect">
            <a:avLst/>
          </a:prstGeom>
          <a:solidFill>
            <a:schemeClr val="bg1"/>
          </a:solidFill>
          <a:ln w="9525">
            <a:solidFill>
              <a:schemeClr val="tx1"/>
            </a:solidFill>
            <a:miter lim="800000"/>
            <a:headEnd/>
            <a:tailEnd/>
          </a:ln>
        </p:spPr>
        <p:txBody>
          <a:bodyPr wrap="none">
            <a:spAutoFit/>
          </a:bodyPr>
          <a:lstStyle/>
          <a:p>
            <a:pPr defTabSz="457200" fontAlgn="base">
              <a:spcBef>
                <a:spcPct val="0"/>
              </a:spcBef>
              <a:spcAft>
                <a:spcPct val="0"/>
              </a:spcAft>
            </a:pPr>
            <a:r>
              <a:rPr lang="en-US" sz="1600" b="1">
                <a:solidFill>
                  <a:srgbClr val="800000"/>
                </a:solidFill>
                <a:latin typeface="Calibri" pitchFamily="34" charset="0"/>
              </a:rPr>
              <a:t>FIBRIN</a:t>
            </a:r>
          </a:p>
        </p:txBody>
      </p:sp>
      <p:sp>
        <p:nvSpPr>
          <p:cNvPr id="21" name="TextBox 6">
            <a:extLst>
              <a:ext uri="{FF2B5EF4-FFF2-40B4-BE49-F238E27FC236}">
                <a16:creationId xmlns:a16="http://schemas.microsoft.com/office/drawing/2014/main" id="{D86330AC-12D9-FC02-018F-D1487D837FE4}"/>
              </a:ext>
            </a:extLst>
          </p:cNvPr>
          <p:cNvSpPr txBox="1">
            <a:spLocks noChangeArrowheads="1"/>
          </p:cNvSpPr>
          <p:nvPr/>
        </p:nvSpPr>
        <p:spPr bwMode="auto">
          <a:xfrm>
            <a:off x="9236318" y="5348967"/>
            <a:ext cx="1152495" cy="338554"/>
          </a:xfrm>
          <a:prstGeom prst="rect">
            <a:avLst/>
          </a:prstGeom>
          <a:solidFill>
            <a:schemeClr val="bg1"/>
          </a:solidFill>
          <a:ln w="9525">
            <a:solidFill>
              <a:schemeClr val="tx1"/>
            </a:solidFill>
            <a:miter lim="800000"/>
            <a:headEnd/>
            <a:tailEnd/>
          </a:ln>
        </p:spPr>
        <p:txBody>
          <a:bodyPr wrap="none">
            <a:spAutoFit/>
          </a:bodyPr>
          <a:lstStyle/>
          <a:p>
            <a:pPr defTabSz="457200" fontAlgn="base">
              <a:spcBef>
                <a:spcPct val="0"/>
              </a:spcBef>
              <a:spcAft>
                <a:spcPct val="0"/>
              </a:spcAft>
            </a:pPr>
            <a:r>
              <a:rPr lang="en-US" sz="1600" b="1">
                <a:solidFill>
                  <a:srgbClr val="800000"/>
                </a:solidFill>
                <a:latin typeface="Calibri" pitchFamily="34" charset="0"/>
              </a:rPr>
              <a:t>THROMBIN</a:t>
            </a:r>
          </a:p>
        </p:txBody>
      </p:sp>
      <p:sp>
        <p:nvSpPr>
          <p:cNvPr id="22" name="TextBox 21">
            <a:extLst>
              <a:ext uri="{FF2B5EF4-FFF2-40B4-BE49-F238E27FC236}">
                <a16:creationId xmlns:a16="http://schemas.microsoft.com/office/drawing/2014/main" id="{8EB14093-05F2-69CA-2354-13802B15DC23}"/>
              </a:ext>
            </a:extLst>
          </p:cNvPr>
          <p:cNvSpPr txBox="1"/>
          <p:nvPr/>
        </p:nvSpPr>
        <p:spPr>
          <a:xfrm>
            <a:off x="9334743" y="4034517"/>
            <a:ext cx="1482725" cy="346075"/>
          </a:xfrm>
          <a:prstGeom prst="rect">
            <a:avLst/>
          </a:prstGeom>
          <a:solidFill>
            <a:srgbClr val="800000"/>
          </a:solidFill>
          <a:ln>
            <a:solidFill>
              <a:schemeClr val="bg1">
                <a:lumMod val="65000"/>
              </a:schemeClr>
            </a:solidFill>
          </a:ln>
        </p:spPr>
        <p:txBody>
          <a:bodyPr wrap="none">
            <a:spAutoFit/>
          </a:bodyPr>
          <a:lstStyle/>
          <a:p>
            <a:pPr defTabSz="457200">
              <a:defRPr/>
            </a:pPr>
            <a:r>
              <a:rPr lang="en-US" sz="1600">
                <a:solidFill>
                  <a:prstClr val="white"/>
                </a:solidFill>
                <a:latin typeface="Calibri"/>
              </a:rPr>
              <a:t>PROTHROMBIN</a:t>
            </a:r>
          </a:p>
        </p:txBody>
      </p:sp>
      <p:sp>
        <p:nvSpPr>
          <p:cNvPr id="23" name="TextBox 22">
            <a:extLst>
              <a:ext uri="{FF2B5EF4-FFF2-40B4-BE49-F238E27FC236}">
                <a16:creationId xmlns:a16="http://schemas.microsoft.com/office/drawing/2014/main" id="{36E7468D-10E0-F474-1B1F-161D91901381}"/>
              </a:ext>
            </a:extLst>
          </p:cNvPr>
          <p:cNvSpPr txBox="1"/>
          <p:nvPr/>
        </p:nvSpPr>
        <p:spPr>
          <a:xfrm>
            <a:off x="7772642" y="4439329"/>
            <a:ext cx="388055" cy="338554"/>
          </a:xfrm>
          <a:prstGeom prst="rect">
            <a:avLst/>
          </a:prstGeom>
          <a:solidFill>
            <a:srgbClr val="800000"/>
          </a:solidFill>
          <a:ln>
            <a:solidFill>
              <a:schemeClr val="bg1">
                <a:lumMod val="65000"/>
              </a:schemeClr>
            </a:solidFill>
          </a:ln>
        </p:spPr>
        <p:txBody>
          <a:bodyPr wrap="none">
            <a:spAutoFit/>
          </a:bodyPr>
          <a:lstStyle/>
          <a:p>
            <a:pPr defTabSz="457200">
              <a:defRPr/>
            </a:pPr>
            <a:r>
              <a:rPr lang="en-US" sz="1600" err="1">
                <a:solidFill>
                  <a:prstClr val="white"/>
                </a:solidFill>
                <a:latin typeface="Calibri"/>
              </a:rPr>
              <a:t>Va</a:t>
            </a:r>
            <a:endParaRPr lang="en-US" sz="1600">
              <a:solidFill>
                <a:prstClr val="white"/>
              </a:solidFill>
              <a:latin typeface="Calibri"/>
            </a:endParaRPr>
          </a:p>
        </p:txBody>
      </p:sp>
      <p:sp>
        <p:nvSpPr>
          <p:cNvPr id="24" name="TextBox 23">
            <a:extLst>
              <a:ext uri="{FF2B5EF4-FFF2-40B4-BE49-F238E27FC236}">
                <a16:creationId xmlns:a16="http://schemas.microsoft.com/office/drawing/2014/main" id="{61C200ED-184D-D743-A12D-732BA5A82D73}"/>
              </a:ext>
            </a:extLst>
          </p:cNvPr>
          <p:cNvSpPr txBox="1"/>
          <p:nvPr/>
        </p:nvSpPr>
        <p:spPr>
          <a:xfrm>
            <a:off x="7791693" y="3678916"/>
            <a:ext cx="388248" cy="338554"/>
          </a:xfrm>
          <a:prstGeom prst="rect">
            <a:avLst/>
          </a:prstGeom>
          <a:solidFill>
            <a:srgbClr val="800000"/>
          </a:solidFill>
          <a:ln>
            <a:solidFill>
              <a:schemeClr val="bg1">
                <a:lumMod val="65000"/>
              </a:schemeClr>
            </a:solidFill>
          </a:ln>
        </p:spPr>
        <p:txBody>
          <a:bodyPr wrap="none">
            <a:spAutoFit/>
          </a:bodyPr>
          <a:lstStyle/>
          <a:p>
            <a:pPr defTabSz="457200">
              <a:defRPr/>
            </a:pPr>
            <a:r>
              <a:rPr lang="en-US" sz="1600" err="1">
                <a:solidFill>
                  <a:prstClr val="white"/>
                </a:solidFill>
                <a:latin typeface="Calibri"/>
              </a:rPr>
              <a:t>Xa</a:t>
            </a:r>
            <a:endParaRPr lang="en-US" sz="1600">
              <a:solidFill>
                <a:prstClr val="white"/>
              </a:solidFill>
              <a:latin typeface="Calibri"/>
            </a:endParaRPr>
          </a:p>
        </p:txBody>
      </p:sp>
      <p:sp>
        <p:nvSpPr>
          <p:cNvPr id="25" name="TextBox 24">
            <a:extLst>
              <a:ext uri="{FF2B5EF4-FFF2-40B4-BE49-F238E27FC236}">
                <a16:creationId xmlns:a16="http://schemas.microsoft.com/office/drawing/2014/main" id="{EDAB6C6F-C64E-2F61-64ED-8D624FA34CE0}"/>
              </a:ext>
            </a:extLst>
          </p:cNvPr>
          <p:cNvSpPr txBox="1"/>
          <p:nvPr/>
        </p:nvSpPr>
        <p:spPr>
          <a:xfrm>
            <a:off x="9331567" y="1945367"/>
            <a:ext cx="836896" cy="584775"/>
          </a:xfrm>
          <a:prstGeom prst="rect">
            <a:avLst/>
          </a:prstGeom>
          <a:solidFill>
            <a:srgbClr val="800000"/>
          </a:solidFill>
          <a:ln>
            <a:solidFill>
              <a:schemeClr val="bg1">
                <a:lumMod val="65000"/>
              </a:schemeClr>
            </a:solidFill>
          </a:ln>
        </p:spPr>
        <p:txBody>
          <a:bodyPr wrap="none">
            <a:spAutoFit/>
          </a:bodyPr>
          <a:lstStyle/>
          <a:p>
            <a:pPr defTabSz="457200">
              <a:defRPr/>
            </a:pPr>
            <a:r>
              <a:rPr lang="en-US" sz="1600">
                <a:solidFill>
                  <a:prstClr val="white"/>
                </a:solidFill>
                <a:latin typeface="Calibri"/>
              </a:rPr>
              <a:t>TISSUE</a:t>
            </a:r>
          </a:p>
          <a:p>
            <a:pPr defTabSz="457200">
              <a:defRPr/>
            </a:pPr>
            <a:r>
              <a:rPr lang="en-US" sz="1600">
                <a:solidFill>
                  <a:prstClr val="white"/>
                </a:solidFill>
                <a:latin typeface="Calibri"/>
              </a:rPr>
              <a:t>FACTOR</a:t>
            </a:r>
          </a:p>
        </p:txBody>
      </p:sp>
      <p:sp>
        <p:nvSpPr>
          <p:cNvPr id="26" name="TextBox 25">
            <a:extLst>
              <a:ext uri="{FF2B5EF4-FFF2-40B4-BE49-F238E27FC236}">
                <a16:creationId xmlns:a16="http://schemas.microsoft.com/office/drawing/2014/main" id="{768F939B-FA8B-AC64-456F-4A0CAAF509C3}"/>
              </a:ext>
            </a:extLst>
          </p:cNvPr>
          <p:cNvSpPr txBox="1"/>
          <p:nvPr/>
        </p:nvSpPr>
        <p:spPr>
          <a:xfrm>
            <a:off x="9512543" y="2678791"/>
            <a:ext cx="502061" cy="338554"/>
          </a:xfrm>
          <a:prstGeom prst="rect">
            <a:avLst/>
          </a:prstGeom>
          <a:solidFill>
            <a:srgbClr val="800000"/>
          </a:solidFill>
          <a:ln>
            <a:solidFill>
              <a:schemeClr val="bg1">
                <a:lumMod val="65000"/>
              </a:schemeClr>
            </a:solidFill>
          </a:ln>
        </p:spPr>
        <p:txBody>
          <a:bodyPr wrap="none">
            <a:spAutoFit/>
          </a:bodyPr>
          <a:lstStyle/>
          <a:p>
            <a:pPr defTabSz="457200">
              <a:defRPr/>
            </a:pPr>
            <a:r>
              <a:rPr lang="en-US" sz="1600" err="1">
                <a:solidFill>
                  <a:prstClr val="white"/>
                </a:solidFill>
                <a:latin typeface="Calibri"/>
              </a:rPr>
              <a:t>VIIa</a:t>
            </a:r>
            <a:endParaRPr lang="en-US" sz="1600">
              <a:solidFill>
                <a:prstClr val="white"/>
              </a:solidFill>
              <a:latin typeface="Calibri"/>
            </a:endParaRPr>
          </a:p>
        </p:txBody>
      </p:sp>
      <p:cxnSp>
        <p:nvCxnSpPr>
          <p:cNvPr id="27" name="Elbow Connector 26">
            <a:extLst>
              <a:ext uri="{FF2B5EF4-FFF2-40B4-BE49-F238E27FC236}">
                <a16:creationId xmlns:a16="http://schemas.microsoft.com/office/drawing/2014/main" id="{138990ED-19E8-62E9-35B1-C386F32FF9F2}"/>
              </a:ext>
            </a:extLst>
          </p:cNvPr>
          <p:cNvCxnSpPr/>
          <p:nvPr/>
        </p:nvCxnSpPr>
        <p:spPr>
          <a:xfrm rot="10800000" flipV="1">
            <a:off x="8121892" y="3140755"/>
            <a:ext cx="1668462" cy="193675"/>
          </a:xfrm>
          <a:prstGeom prst="bentConnector3">
            <a:avLst>
              <a:gd name="adj1" fmla="val 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28" name="Straight Arrow Connector 27">
            <a:extLst>
              <a:ext uri="{FF2B5EF4-FFF2-40B4-BE49-F238E27FC236}">
                <a16:creationId xmlns:a16="http://schemas.microsoft.com/office/drawing/2014/main" id="{A0F3C581-F68D-F40A-D3AA-FEBBD154FB97}"/>
              </a:ext>
            </a:extLst>
          </p:cNvPr>
          <p:cNvCxnSpPr/>
          <p:nvPr/>
        </p:nvCxnSpPr>
        <p:spPr>
          <a:xfrm>
            <a:off x="8283818" y="4655229"/>
            <a:ext cx="1666875" cy="207962"/>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29" name="Straight Arrow Connector 28">
            <a:extLst>
              <a:ext uri="{FF2B5EF4-FFF2-40B4-BE49-F238E27FC236}">
                <a16:creationId xmlns:a16="http://schemas.microsoft.com/office/drawing/2014/main" id="{F81DC39C-5A6B-6790-F2A0-A933021EAEA6}"/>
              </a:ext>
            </a:extLst>
          </p:cNvPr>
          <p:cNvCxnSpPr/>
          <p:nvPr/>
        </p:nvCxnSpPr>
        <p:spPr>
          <a:xfrm rot="5400000">
            <a:off x="9623668" y="4874305"/>
            <a:ext cx="890587" cy="1587"/>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30" name="Straight Arrow Connector 29">
            <a:extLst>
              <a:ext uri="{FF2B5EF4-FFF2-40B4-BE49-F238E27FC236}">
                <a16:creationId xmlns:a16="http://schemas.microsoft.com/office/drawing/2014/main" id="{5F85346B-EA62-A06A-E017-451DC9DD38A9}"/>
              </a:ext>
            </a:extLst>
          </p:cNvPr>
          <p:cNvCxnSpPr/>
          <p:nvPr/>
        </p:nvCxnSpPr>
        <p:spPr>
          <a:xfrm rot="5400000">
            <a:off x="9791942" y="6134779"/>
            <a:ext cx="557213" cy="158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id="{CCA01ECE-BDAE-6B2C-1916-1AA0F2F019E4}"/>
              </a:ext>
            </a:extLst>
          </p:cNvPr>
          <p:cNvCxnSpPr/>
          <p:nvPr/>
        </p:nvCxnSpPr>
        <p:spPr>
          <a:xfrm>
            <a:off x="9696692" y="6468155"/>
            <a:ext cx="1090612" cy="1587"/>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32" name="TextBox 32">
            <a:extLst>
              <a:ext uri="{FF2B5EF4-FFF2-40B4-BE49-F238E27FC236}">
                <a16:creationId xmlns:a16="http://schemas.microsoft.com/office/drawing/2014/main" id="{C3421AED-852C-1165-E94C-F23725930BD1}"/>
              </a:ext>
            </a:extLst>
          </p:cNvPr>
          <p:cNvSpPr txBox="1">
            <a:spLocks noChangeArrowheads="1"/>
          </p:cNvSpPr>
          <p:nvPr/>
        </p:nvSpPr>
        <p:spPr bwMode="auto">
          <a:xfrm>
            <a:off x="7836142" y="4023405"/>
            <a:ext cx="287258" cy="338554"/>
          </a:xfrm>
          <a:prstGeom prst="rect">
            <a:avLst/>
          </a:prstGeom>
          <a:noFill/>
          <a:ln w="9525">
            <a:noFill/>
            <a:miter lim="800000"/>
            <a:headEnd/>
            <a:tailEnd/>
          </a:ln>
        </p:spPr>
        <p:txBody>
          <a:bodyPr wrap="none">
            <a:spAutoFit/>
          </a:bodyPr>
          <a:lstStyle/>
          <a:p>
            <a:pPr defTabSz="457200" fontAlgn="base">
              <a:spcBef>
                <a:spcPct val="0"/>
              </a:spcBef>
              <a:spcAft>
                <a:spcPct val="0"/>
              </a:spcAft>
            </a:pPr>
            <a:r>
              <a:rPr lang="en-US" sz="1600" b="1">
                <a:solidFill>
                  <a:prstClr val="black"/>
                </a:solidFill>
                <a:latin typeface="Calibri" pitchFamily="34" charset="0"/>
              </a:rPr>
              <a:t>+</a:t>
            </a:r>
          </a:p>
        </p:txBody>
      </p:sp>
      <p:grpSp>
        <p:nvGrpSpPr>
          <p:cNvPr id="33" name="Group 55">
            <a:extLst>
              <a:ext uri="{FF2B5EF4-FFF2-40B4-BE49-F238E27FC236}">
                <a16:creationId xmlns:a16="http://schemas.microsoft.com/office/drawing/2014/main" id="{665F6B3E-29C2-2F5D-70ED-611C96FCA1B1}"/>
              </a:ext>
            </a:extLst>
          </p:cNvPr>
          <p:cNvGrpSpPr>
            <a:grpSpLocks/>
          </p:cNvGrpSpPr>
          <p:nvPr/>
        </p:nvGrpSpPr>
        <p:grpSpPr bwMode="auto">
          <a:xfrm rot="5400000">
            <a:off x="8452543" y="1143683"/>
            <a:ext cx="1735818" cy="2898768"/>
            <a:chOff x="768" y="192"/>
            <a:chExt cx="1596" cy="3481"/>
          </a:xfrm>
        </p:grpSpPr>
        <p:grpSp>
          <p:nvGrpSpPr>
            <p:cNvPr id="34" name="Group 53">
              <a:extLst>
                <a:ext uri="{FF2B5EF4-FFF2-40B4-BE49-F238E27FC236}">
                  <a16:creationId xmlns:a16="http://schemas.microsoft.com/office/drawing/2014/main" id="{F75C9746-4038-DA8A-CDF4-8919A11C4F8F}"/>
                </a:ext>
              </a:extLst>
            </p:cNvPr>
            <p:cNvGrpSpPr>
              <a:grpSpLocks/>
            </p:cNvGrpSpPr>
            <p:nvPr/>
          </p:nvGrpSpPr>
          <p:grpSpPr bwMode="auto">
            <a:xfrm>
              <a:off x="768" y="192"/>
              <a:ext cx="1596" cy="3481"/>
              <a:chOff x="768" y="192"/>
              <a:chExt cx="1596" cy="3481"/>
            </a:xfrm>
          </p:grpSpPr>
          <p:sp>
            <p:nvSpPr>
              <p:cNvPr id="36" name="Line 30">
                <a:extLst>
                  <a:ext uri="{FF2B5EF4-FFF2-40B4-BE49-F238E27FC236}">
                    <a16:creationId xmlns:a16="http://schemas.microsoft.com/office/drawing/2014/main" id="{CA426800-D8F7-1636-3271-A6C53B00AB46}"/>
                  </a:ext>
                </a:extLst>
              </p:cNvPr>
              <p:cNvSpPr>
                <a:spLocks noChangeShapeType="1"/>
              </p:cNvSpPr>
              <p:nvPr/>
            </p:nvSpPr>
            <p:spPr bwMode="auto">
              <a:xfrm>
                <a:off x="768" y="192"/>
                <a:ext cx="0" cy="1845"/>
              </a:xfrm>
              <a:prstGeom prst="line">
                <a:avLst/>
              </a:prstGeom>
              <a:noFill/>
              <a:ln w="25400">
                <a:solidFill>
                  <a:srgbClr val="0000FF"/>
                </a:solidFill>
                <a:round/>
                <a:headEnd/>
                <a:tailEnd/>
              </a:ln>
            </p:spPr>
            <p:txBody>
              <a:bodyPr/>
              <a:lstStyle/>
              <a:p>
                <a:pPr defTabSz="457200" fontAlgn="base">
                  <a:spcBef>
                    <a:spcPct val="0"/>
                  </a:spcBef>
                  <a:spcAft>
                    <a:spcPct val="0"/>
                  </a:spcAft>
                </a:pPr>
                <a:endParaRPr lang="en-US" sz="1600" dirty="0">
                  <a:solidFill>
                    <a:prstClr val="black"/>
                  </a:solidFill>
                  <a:latin typeface="Calibri" charset="0"/>
                </a:endParaRPr>
              </a:p>
            </p:txBody>
          </p:sp>
          <p:sp>
            <p:nvSpPr>
              <p:cNvPr id="37" name="Line 31">
                <a:extLst>
                  <a:ext uri="{FF2B5EF4-FFF2-40B4-BE49-F238E27FC236}">
                    <a16:creationId xmlns:a16="http://schemas.microsoft.com/office/drawing/2014/main" id="{482468EB-B09C-EFA2-27B5-1BAD0B6E62E2}"/>
                  </a:ext>
                </a:extLst>
              </p:cNvPr>
              <p:cNvSpPr>
                <a:spLocks noChangeShapeType="1"/>
              </p:cNvSpPr>
              <p:nvPr/>
            </p:nvSpPr>
            <p:spPr bwMode="auto">
              <a:xfrm>
                <a:off x="768" y="2037"/>
                <a:ext cx="1584" cy="1636"/>
              </a:xfrm>
              <a:prstGeom prst="line">
                <a:avLst/>
              </a:prstGeom>
              <a:noFill/>
              <a:ln w="25400">
                <a:solidFill>
                  <a:schemeClr val="hlink"/>
                </a:solidFill>
                <a:round/>
                <a:headEnd/>
                <a:tailEnd/>
              </a:ln>
            </p:spPr>
            <p:txBody>
              <a:bodyPr/>
              <a:lstStyle/>
              <a:p>
                <a:pPr defTabSz="457200" fontAlgn="base">
                  <a:spcBef>
                    <a:spcPct val="0"/>
                  </a:spcBef>
                  <a:spcAft>
                    <a:spcPct val="0"/>
                  </a:spcAft>
                </a:pPr>
                <a:endParaRPr lang="en-US" sz="1600">
                  <a:solidFill>
                    <a:prstClr val="black"/>
                  </a:solidFill>
                  <a:latin typeface="Calibri" charset="0"/>
                </a:endParaRPr>
              </a:p>
            </p:txBody>
          </p:sp>
          <p:sp>
            <p:nvSpPr>
              <p:cNvPr id="38" name="Line 36">
                <a:extLst>
                  <a:ext uri="{FF2B5EF4-FFF2-40B4-BE49-F238E27FC236}">
                    <a16:creationId xmlns:a16="http://schemas.microsoft.com/office/drawing/2014/main" id="{80239B4C-D49E-8B1F-C1A4-04CAC5E39B86}"/>
                  </a:ext>
                </a:extLst>
              </p:cNvPr>
              <p:cNvSpPr>
                <a:spLocks noChangeShapeType="1"/>
              </p:cNvSpPr>
              <p:nvPr/>
            </p:nvSpPr>
            <p:spPr bwMode="auto">
              <a:xfrm flipV="1">
                <a:off x="768" y="192"/>
                <a:ext cx="1596" cy="0"/>
              </a:xfrm>
              <a:prstGeom prst="line">
                <a:avLst/>
              </a:prstGeom>
              <a:noFill/>
              <a:ln w="25400">
                <a:solidFill>
                  <a:srgbClr val="0000FF"/>
                </a:solidFill>
                <a:round/>
                <a:headEnd/>
                <a:tailEnd/>
              </a:ln>
            </p:spPr>
            <p:txBody>
              <a:bodyPr/>
              <a:lstStyle/>
              <a:p>
                <a:pPr defTabSz="457200" fontAlgn="base">
                  <a:spcBef>
                    <a:spcPct val="0"/>
                  </a:spcBef>
                  <a:spcAft>
                    <a:spcPct val="0"/>
                  </a:spcAft>
                </a:pPr>
                <a:endParaRPr lang="en-US" sz="1600">
                  <a:solidFill>
                    <a:prstClr val="black"/>
                  </a:solidFill>
                  <a:latin typeface="Calibri" charset="0"/>
                </a:endParaRPr>
              </a:p>
            </p:txBody>
          </p:sp>
          <p:sp>
            <p:nvSpPr>
              <p:cNvPr id="39" name="Line 49">
                <a:extLst>
                  <a:ext uri="{FF2B5EF4-FFF2-40B4-BE49-F238E27FC236}">
                    <a16:creationId xmlns:a16="http://schemas.microsoft.com/office/drawing/2014/main" id="{B31707CC-7C75-559B-4FE3-BECAC7425805}"/>
                  </a:ext>
                </a:extLst>
              </p:cNvPr>
              <p:cNvSpPr>
                <a:spLocks noChangeShapeType="1"/>
              </p:cNvSpPr>
              <p:nvPr/>
            </p:nvSpPr>
            <p:spPr bwMode="auto">
              <a:xfrm>
                <a:off x="2352" y="768"/>
                <a:ext cx="0" cy="2905"/>
              </a:xfrm>
              <a:prstGeom prst="line">
                <a:avLst/>
              </a:prstGeom>
              <a:noFill/>
              <a:ln w="25400">
                <a:solidFill>
                  <a:schemeClr val="folHlink"/>
                </a:solidFill>
                <a:round/>
                <a:headEnd/>
                <a:tailEnd/>
              </a:ln>
            </p:spPr>
            <p:txBody>
              <a:bodyPr/>
              <a:lstStyle/>
              <a:p>
                <a:pPr defTabSz="457200" fontAlgn="base">
                  <a:spcBef>
                    <a:spcPct val="0"/>
                  </a:spcBef>
                  <a:spcAft>
                    <a:spcPct val="0"/>
                  </a:spcAft>
                </a:pPr>
                <a:endParaRPr lang="en-US" sz="1600">
                  <a:solidFill>
                    <a:prstClr val="black"/>
                  </a:solidFill>
                  <a:latin typeface="Calibri" charset="0"/>
                </a:endParaRPr>
              </a:p>
            </p:txBody>
          </p:sp>
          <p:sp>
            <p:nvSpPr>
              <p:cNvPr id="40" name="Line 51">
                <a:extLst>
                  <a:ext uri="{FF2B5EF4-FFF2-40B4-BE49-F238E27FC236}">
                    <a16:creationId xmlns:a16="http://schemas.microsoft.com/office/drawing/2014/main" id="{5667F85A-FFF1-F5B7-4CEC-1E77CF35BB47}"/>
                  </a:ext>
                </a:extLst>
              </p:cNvPr>
              <p:cNvSpPr>
                <a:spLocks noChangeShapeType="1"/>
              </p:cNvSpPr>
              <p:nvPr/>
            </p:nvSpPr>
            <p:spPr bwMode="auto">
              <a:xfrm>
                <a:off x="2352" y="768"/>
                <a:ext cx="0" cy="0"/>
              </a:xfrm>
              <a:prstGeom prst="line">
                <a:avLst/>
              </a:prstGeom>
              <a:noFill/>
              <a:ln w="25400">
                <a:solidFill>
                  <a:schemeClr val="folHlink"/>
                </a:solidFill>
                <a:round/>
                <a:headEnd/>
                <a:tailEnd/>
              </a:ln>
            </p:spPr>
            <p:txBody>
              <a:bodyPr/>
              <a:lstStyle/>
              <a:p>
                <a:pPr defTabSz="457200" fontAlgn="base">
                  <a:spcBef>
                    <a:spcPct val="0"/>
                  </a:spcBef>
                  <a:spcAft>
                    <a:spcPct val="0"/>
                  </a:spcAft>
                </a:pPr>
                <a:endParaRPr lang="en-US" sz="1600">
                  <a:solidFill>
                    <a:prstClr val="black"/>
                  </a:solidFill>
                  <a:latin typeface="Calibri" charset="0"/>
                </a:endParaRPr>
              </a:p>
            </p:txBody>
          </p:sp>
        </p:grpSp>
        <p:sp>
          <p:nvSpPr>
            <p:cNvPr id="35" name="Line 35">
              <a:extLst>
                <a:ext uri="{FF2B5EF4-FFF2-40B4-BE49-F238E27FC236}">
                  <a16:creationId xmlns:a16="http://schemas.microsoft.com/office/drawing/2014/main" id="{29FFC0C7-0244-AE83-5835-29ECE781D6CC}"/>
                </a:ext>
              </a:extLst>
            </p:cNvPr>
            <p:cNvSpPr>
              <a:spLocks noChangeShapeType="1"/>
            </p:cNvSpPr>
            <p:nvPr/>
          </p:nvSpPr>
          <p:spPr bwMode="auto">
            <a:xfrm flipV="1">
              <a:off x="2359" y="192"/>
              <a:ext cx="0" cy="576"/>
            </a:xfrm>
            <a:prstGeom prst="line">
              <a:avLst/>
            </a:prstGeom>
            <a:noFill/>
            <a:ln w="25400">
              <a:solidFill>
                <a:srgbClr val="0000FF"/>
              </a:solidFill>
              <a:round/>
              <a:headEnd/>
              <a:tailEnd/>
            </a:ln>
          </p:spPr>
          <p:txBody>
            <a:bodyPr/>
            <a:lstStyle/>
            <a:p>
              <a:pPr defTabSz="457200" fontAlgn="base">
                <a:spcBef>
                  <a:spcPct val="0"/>
                </a:spcBef>
                <a:spcAft>
                  <a:spcPct val="0"/>
                </a:spcAft>
              </a:pPr>
              <a:endParaRPr lang="en-US" sz="1600">
                <a:solidFill>
                  <a:prstClr val="black"/>
                </a:solidFill>
                <a:latin typeface="Calibri" charset="0"/>
              </a:endParaRPr>
            </a:p>
          </p:txBody>
        </p:sp>
      </p:grpSp>
      <p:sp>
        <p:nvSpPr>
          <p:cNvPr id="9100" name="Card body 9100"/>
          <p:cNvSpPr/>
          <p:nvPr/>
        </p:nvSpPr>
        <p:spPr>
          <a:xfrm>
            <a:off x="640080" y="1188720"/>
            <a:ext cx="4206240" cy="2377440"/>
          </a:xfrm>
          <a:prstGeom prst="roundRect">
            <a:avLst>
              <a:gd name="adj" fmla="val 6154"/>
            </a:avLst>
          </a:prstGeom>
          <a:solidFill>
            <a:srgbClr val="FFFFFF"/>
          </a:solidFill>
          <a:ln w="15875">
            <a:solidFill>
              <a:srgbClr val="D9E1E4"/>
            </a:solidFill>
            <a:prstDash val="solid"/>
          </a:ln>
          <a:effectLst>
            <a:outerShdw blurRad="76200" dist="25400" dir="5400000" algn="bl" rotWithShape="0">
              <a:srgbClr val="000000">
                <a:alpha val="12000"/>
              </a:srgbClr>
            </a:outerShdw>
          </a:effectLst>
        </p:spPr>
        <p:txBody>
          <a:bodyPr/>
          <a:lstStyle/>
          <a:p>
            <a:endParaRPr lang="en-US" sz="1600"/>
          </a:p>
        </p:txBody>
      </p:sp>
      <p:sp>
        <p:nvSpPr>
          <p:cNvPr id="9101" name="Card header 9100"/>
          <p:cNvSpPr/>
          <p:nvPr/>
        </p:nvSpPr>
        <p:spPr>
          <a:xfrm>
            <a:off x="640080" y="1188720"/>
            <a:ext cx="4206240" cy="356616"/>
          </a:xfrm>
          <a:prstGeom prst="roundRect">
            <a:avLst>
              <a:gd name="adj" fmla="val 6154"/>
            </a:avLst>
          </a:prstGeom>
          <a:solidFill>
            <a:srgbClr val="1B2B33"/>
          </a:solidFill>
          <a:ln/>
        </p:spPr>
        <p:txBody>
          <a:bodyPr/>
          <a:lstStyle/>
          <a:p>
            <a:endParaRPr lang="en-US" sz="1600"/>
          </a:p>
        </p:txBody>
      </p:sp>
      <p:sp>
        <p:nvSpPr>
          <p:cNvPr id="9102" name="Header text 9100"/>
          <p:cNvSpPr txBox="1"/>
          <p:nvPr/>
        </p:nvSpPr>
        <p:spPr>
          <a:xfrm>
            <a:off x="640080" y="1207008"/>
            <a:ext cx="4206240" cy="310896"/>
          </a:xfrm>
          <a:prstGeom prst="rect">
            <a:avLst/>
          </a:prstGeom>
          <a:noFill/>
          <a:ln/>
        </p:spPr>
        <p:txBody>
          <a:bodyPr wrap="square" lIns="0" tIns="0" rIns="0" bIns="0" rtlCol="0" anchor="ctr">
            <a:normAutofit/>
          </a:bodyPr>
          <a:lstStyle/>
          <a:p>
            <a:pPr marL="0" indent="0" algn="ctr">
              <a:lnSpc>
                <a:spcPct val="115000"/>
              </a:lnSpc>
              <a:buNone/>
            </a:pPr>
            <a:r>
              <a:rPr lang="en-US" sz="1400" b="1">
                <a:solidFill>
                  <a:srgbClr val="FFFFFF"/>
                </a:solidFill>
                <a:latin typeface="Calibri" pitchFamily="34" charset="0"/>
                <a:ea typeface="Calibri" pitchFamily="34" charset="-122"/>
                <a:cs typeface="Calibri" pitchFamily="34" charset="-120"/>
              </a:rPr>
              <a:t>Vitamin K Deficiency — far more common</a:t>
            </a:r>
          </a:p>
        </p:txBody>
      </p:sp>
      <p:sp>
        <p:nvSpPr>
          <p:cNvPr id="9103" name="Consider label 9100"/>
          <p:cNvSpPr txBox="1"/>
          <p:nvPr/>
        </p:nvSpPr>
        <p:spPr>
          <a:xfrm>
            <a:off x="640080" y="1627632"/>
            <a:ext cx="4206240" cy="219456"/>
          </a:xfrm>
          <a:prstGeom prst="rect">
            <a:avLst/>
          </a:prstGeom>
          <a:noFill/>
          <a:ln/>
        </p:spPr>
        <p:txBody>
          <a:bodyPr wrap="square" lIns="0" tIns="0" rIns="0" bIns="0" rtlCol="0" anchor="ctr">
            <a:normAutofit lnSpcReduction="10000"/>
          </a:bodyPr>
          <a:lstStyle/>
          <a:p>
            <a:pPr marL="0" indent="0" algn="ctr">
              <a:lnSpc>
                <a:spcPct val="115000"/>
              </a:lnSpc>
              <a:buNone/>
            </a:pPr>
            <a:r>
              <a:rPr lang="en-US" sz="1400" b="1">
                <a:solidFill>
                  <a:srgbClr val="0E3B4D"/>
                </a:solidFill>
                <a:latin typeface="Calibri" pitchFamily="34" charset="0"/>
                <a:ea typeface="Calibri" pitchFamily="34" charset="-122"/>
                <a:cs typeface="Calibri" pitchFamily="34" charset="-120"/>
              </a:rPr>
              <a:t>Consider</a:t>
            </a:r>
          </a:p>
        </p:txBody>
      </p:sp>
      <p:sp>
        <p:nvSpPr>
          <p:cNvPr id="9104" name="Consider body 9100"/>
          <p:cNvSpPr txBox="1"/>
          <p:nvPr/>
        </p:nvSpPr>
        <p:spPr>
          <a:xfrm>
            <a:off x="777240" y="1847088"/>
            <a:ext cx="3931920" cy="804672"/>
          </a:xfrm>
          <a:prstGeom prst="rect">
            <a:avLst/>
          </a:prstGeom>
          <a:noFill/>
          <a:ln/>
        </p:spPr>
        <p:txBody>
          <a:bodyPr wrap="square" lIns="0" tIns="0" rIns="0" bIns="0" rtlCol="0" anchor="t">
            <a:normAutofit/>
          </a:bodyPr>
          <a:lstStyle/>
          <a:p>
            <a:pPr marL="0" indent="0" algn="ctr">
              <a:lnSpc>
                <a:spcPct val="115000"/>
              </a:lnSpc>
              <a:buNone/>
            </a:pPr>
            <a:r>
              <a:rPr lang="en-US" sz="1300" b="0" dirty="0">
                <a:solidFill>
                  <a:srgbClr val="1B2B33"/>
                </a:solidFill>
                <a:latin typeface="Calibri" pitchFamily="34" charset="0"/>
                <a:ea typeface="Calibri" pitchFamily="34" charset="-122"/>
                <a:cs typeface="Calibri" pitchFamily="34" charset="-120"/>
              </a:rPr>
              <a:t>Malabsorption, prolonged antibiotics, early liver disease, or warfarin exposure</a:t>
            </a:r>
          </a:p>
        </p:txBody>
      </p:sp>
      <p:sp>
        <p:nvSpPr>
          <p:cNvPr id="9105" name="Divider 9100"/>
          <p:cNvSpPr/>
          <p:nvPr/>
        </p:nvSpPr>
        <p:spPr>
          <a:xfrm>
            <a:off x="822960" y="2670048"/>
            <a:ext cx="3840480" cy="0"/>
          </a:xfrm>
          <a:prstGeom prst="line">
            <a:avLst/>
          </a:prstGeom>
          <a:noFill/>
          <a:ln w="15875">
            <a:solidFill>
              <a:srgbClr val="EEF2F4"/>
            </a:solidFill>
            <a:prstDash val="solid"/>
          </a:ln>
        </p:spPr>
        <p:txBody>
          <a:bodyPr/>
          <a:lstStyle/>
          <a:p>
            <a:endParaRPr lang="en-US" sz="1600"/>
          </a:p>
        </p:txBody>
      </p:sp>
      <p:sp>
        <p:nvSpPr>
          <p:cNvPr id="9106" name="Next label 9100"/>
          <p:cNvSpPr txBox="1"/>
          <p:nvPr/>
        </p:nvSpPr>
        <p:spPr>
          <a:xfrm>
            <a:off x="640080" y="2761488"/>
            <a:ext cx="4206240" cy="219456"/>
          </a:xfrm>
          <a:prstGeom prst="rect">
            <a:avLst/>
          </a:prstGeom>
          <a:noFill/>
          <a:ln/>
        </p:spPr>
        <p:txBody>
          <a:bodyPr wrap="square" lIns="0" tIns="0" rIns="0" bIns="0" rtlCol="0" anchor="ctr">
            <a:normAutofit lnSpcReduction="10000"/>
          </a:bodyPr>
          <a:lstStyle/>
          <a:p>
            <a:pPr marL="0" indent="0" algn="ctr">
              <a:lnSpc>
                <a:spcPct val="115000"/>
              </a:lnSpc>
              <a:buNone/>
            </a:pPr>
            <a:r>
              <a:rPr lang="en-US" sz="1400" b="1">
                <a:solidFill>
                  <a:srgbClr val="2E7D93"/>
                </a:solidFill>
                <a:latin typeface="Calibri" pitchFamily="34" charset="0"/>
                <a:ea typeface="Calibri" pitchFamily="34" charset="-122"/>
                <a:cs typeface="Calibri" pitchFamily="34" charset="-120"/>
              </a:rPr>
              <a:t>Next Step</a:t>
            </a:r>
          </a:p>
        </p:txBody>
      </p:sp>
      <p:sp>
        <p:nvSpPr>
          <p:cNvPr id="9107" name="Next body 9100"/>
          <p:cNvSpPr txBox="1"/>
          <p:nvPr/>
        </p:nvSpPr>
        <p:spPr>
          <a:xfrm>
            <a:off x="777240" y="2980944"/>
            <a:ext cx="3931920" cy="548640"/>
          </a:xfrm>
          <a:prstGeom prst="rect">
            <a:avLst/>
          </a:prstGeom>
          <a:noFill/>
          <a:ln/>
        </p:spPr>
        <p:txBody>
          <a:bodyPr wrap="square" lIns="0" tIns="0" rIns="0" bIns="0" rtlCol="0" anchor="t">
            <a:normAutofit/>
          </a:bodyPr>
          <a:lstStyle/>
          <a:p>
            <a:pPr marL="0" indent="0" algn="ctr">
              <a:lnSpc>
                <a:spcPct val="115000"/>
              </a:lnSpc>
              <a:buNone/>
            </a:pPr>
            <a:r>
              <a:rPr lang="en-US" sz="1300" b="0" dirty="0">
                <a:solidFill>
                  <a:srgbClr val="5B6B72"/>
                </a:solidFill>
                <a:latin typeface="Calibri" pitchFamily="34" charset="0"/>
                <a:ea typeface="Calibri" pitchFamily="34" charset="-122"/>
                <a:cs typeface="Calibri" pitchFamily="34" charset="-120"/>
              </a:rPr>
              <a:t>Give vitamin K and repeat the PT — correction confirms it</a:t>
            </a:r>
          </a:p>
        </p:txBody>
      </p:sp>
      <p:sp>
        <p:nvSpPr>
          <p:cNvPr id="9120" name="Card body 9120"/>
          <p:cNvSpPr/>
          <p:nvPr/>
        </p:nvSpPr>
        <p:spPr>
          <a:xfrm>
            <a:off x="640080" y="3703320"/>
            <a:ext cx="4206240" cy="2377440"/>
          </a:xfrm>
          <a:prstGeom prst="roundRect">
            <a:avLst>
              <a:gd name="adj" fmla="val 6154"/>
            </a:avLst>
          </a:prstGeom>
          <a:solidFill>
            <a:srgbClr val="FFFFFF"/>
          </a:solidFill>
          <a:ln w="15875">
            <a:solidFill>
              <a:srgbClr val="D9E1E4"/>
            </a:solidFill>
            <a:prstDash val="solid"/>
          </a:ln>
          <a:effectLst>
            <a:outerShdw blurRad="76200" dist="25400" dir="5400000" algn="bl" rotWithShape="0">
              <a:srgbClr val="000000">
                <a:alpha val="12000"/>
              </a:srgbClr>
            </a:outerShdw>
          </a:effectLst>
        </p:spPr>
        <p:txBody>
          <a:bodyPr/>
          <a:lstStyle/>
          <a:p>
            <a:endParaRPr lang="en-US" sz="1600"/>
          </a:p>
        </p:txBody>
      </p:sp>
      <p:sp>
        <p:nvSpPr>
          <p:cNvPr id="9121" name="Card header 9120"/>
          <p:cNvSpPr/>
          <p:nvPr/>
        </p:nvSpPr>
        <p:spPr>
          <a:xfrm>
            <a:off x="640080" y="3703320"/>
            <a:ext cx="4206240" cy="356616"/>
          </a:xfrm>
          <a:prstGeom prst="roundRect">
            <a:avLst>
              <a:gd name="adj" fmla="val 6154"/>
            </a:avLst>
          </a:prstGeom>
          <a:solidFill>
            <a:srgbClr val="1B2B33"/>
          </a:solidFill>
          <a:ln/>
        </p:spPr>
        <p:txBody>
          <a:bodyPr/>
          <a:lstStyle/>
          <a:p>
            <a:endParaRPr lang="en-US" sz="1600"/>
          </a:p>
        </p:txBody>
      </p:sp>
      <p:sp>
        <p:nvSpPr>
          <p:cNvPr id="9122" name="Header text 9120"/>
          <p:cNvSpPr txBox="1"/>
          <p:nvPr/>
        </p:nvSpPr>
        <p:spPr>
          <a:xfrm>
            <a:off x="640080" y="3721608"/>
            <a:ext cx="4206240" cy="310896"/>
          </a:xfrm>
          <a:prstGeom prst="rect">
            <a:avLst/>
          </a:prstGeom>
          <a:noFill/>
          <a:ln/>
        </p:spPr>
        <p:txBody>
          <a:bodyPr wrap="square" lIns="0" tIns="0" rIns="0" bIns="0" rtlCol="0" anchor="ctr">
            <a:normAutofit/>
          </a:bodyPr>
          <a:lstStyle/>
          <a:p>
            <a:pPr marL="0" indent="0" algn="ctr">
              <a:lnSpc>
                <a:spcPct val="115000"/>
              </a:lnSpc>
              <a:buNone/>
            </a:pPr>
            <a:r>
              <a:rPr lang="en-US" sz="1400" b="1" dirty="0">
                <a:solidFill>
                  <a:srgbClr val="FFFFFF"/>
                </a:solidFill>
                <a:latin typeface="Calibri" pitchFamily="34" charset="0"/>
                <a:ea typeface="Calibri" pitchFamily="34" charset="-122"/>
                <a:cs typeface="Calibri" pitchFamily="34" charset="-120"/>
              </a:rPr>
              <a:t>Factor VII Deficiency</a:t>
            </a:r>
          </a:p>
        </p:txBody>
      </p:sp>
      <p:sp>
        <p:nvSpPr>
          <p:cNvPr id="9123" name="Consider label 9120"/>
          <p:cNvSpPr txBox="1"/>
          <p:nvPr/>
        </p:nvSpPr>
        <p:spPr>
          <a:xfrm>
            <a:off x="640080" y="4142232"/>
            <a:ext cx="4206240" cy="219456"/>
          </a:xfrm>
          <a:prstGeom prst="rect">
            <a:avLst/>
          </a:prstGeom>
          <a:noFill/>
          <a:ln/>
        </p:spPr>
        <p:txBody>
          <a:bodyPr wrap="square" lIns="0" tIns="0" rIns="0" bIns="0" rtlCol="0" anchor="ctr">
            <a:normAutofit lnSpcReduction="10000"/>
          </a:bodyPr>
          <a:lstStyle/>
          <a:p>
            <a:pPr marL="0" indent="0" algn="ctr">
              <a:lnSpc>
                <a:spcPct val="115000"/>
              </a:lnSpc>
              <a:buNone/>
            </a:pPr>
            <a:r>
              <a:rPr lang="en-US" sz="1400" b="1">
                <a:solidFill>
                  <a:srgbClr val="0E3B4D"/>
                </a:solidFill>
                <a:latin typeface="Calibri" pitchFamily="34" charset="0"/>
                <a:ea typeface="Calibri" pitchFamily="34" charset="-122"/>
                <a:cs typeface="Calibri" pitchFamily="34" charset="-120"/>
              </a:rPr>
              <a:t>Consider</a:t>
            </a:r>
          </a:p>
        </p:txBody>
      </p:sp>
      <p:sp>
        <p:nvSpPr>
          <p:cNvPr id="9124" name="Consider body 9120"/>
          <p:cNvSpPr txBox="1"/>
          <p:nvPr/>
        </p:nvSpPr>
        <p:spPr>
          <a:xfrm>
            <a:off x="777240" y="4361688"/>
            <a:ext cx="3931920" cy="804672"/>
          </a:xfrm>
          <a:prstGeom prst="rect">
            <a:avLst/>
          </a:prstGeom>
          <a:noFill/>
          <a:ln/>
        </p:spPr>
        <p:txBody>
          <a:bodyPr wrap="square" lIns="0" tIns="0" rIns="0" bIns="0" rtlCol="0" anchor="t">
            <a:normAutofit/>
          </a:bodyPr>
          <a:lstStyle/>
          <a:p>
            <a:pPr marL="0" indent="0" algn="ctr">
              <a:lnSpc>
                <a:spcPct val="115000"/>
              </a:lnSpc>
              <a:buNone/>
            </a:pPr>
            <a:r>
              <a:rPr lang="en-US" sz="1300" b="0" dirty="0">
                <a:solidFill>
                  <a:srgbClr val="1B2B33"/>
                </a:solidFill>
                <a:latin typeface="Calibri" pitchFamily="34" charset="0"/>
                <a:ea typeface="Calibri" pitchFamily="34" charset="-122"/>
                <a:cs typeface="Calibri" pitchFamily="34" charset="-120"/>
              </a:rPr>
              <a:t>Consumption from bleeding, Vit K deficiency, true FVII deficiency</a:t>
            </a:r>
          </a:p>
        </p:txBody>
      </p:sp>
      <p:sp>
        <p:nvSpPr>
          <p:cNvPr id="9125" name="Divider 9120"/>
          <p:cNvSpPr/>
          <p:nvPr/>
        </p:nvSpPr>
        <p:spPr>
          <a:xfrm>
            <a:off x="822960" y="5184648"/>
            <a:ext cx="3840480" cy="0"/>
          </a:xfrm>
          <a:prstGeom prst="line">
            <a:avLst/>
          </a:prstGeom>
          <a:noFill/>
          <a:ln w="15875">
            <a:solidFill>
              <a:srgbClr val="EEF2F4"/>
            </a:solidFill>
            <a:prstDash val="solid"/>
          </a:ln>
        </p:spPr>
        <p:txBody>
          <a:bodyPr/>
          <a:lstStyle/>
          <a:p>
            <a:endParaRPr lang="en-US" sz="1600"/>
          </a:p>
        </p:txBody>
      </p:sp>
      <p:sp>
        <p:nvSpPr>
          <p:cNvPr id="9126" name="Next label 9120"/>
          <p:cNvSpPr txBox="1"/>
          <p:nvPr/>
        </p:nvSpPr>
        <p:spPr>
          <a:xfrm>
            <a:off x="640080" y="5276088"/>
            <a:ext cx="4206240" cy="219456"/>
          </a:xfrm>
          <a:prstGeom prst="rect">
            <a:avLst/>
          </a:prstGeom>
          <a:noFill/>
          <a:ln/>
        </p:spPr>
        <p:txBody>
          <a:bodyPr wrap="square" lIns="0" tIns="0" rIns="0" bIns="0" rtlCol="0" anchor="ctr">
            <a:normAutofit lnSpcReduction="10000"/>
          </a:bodyPr>
          <a:lstStyle/>
          <a:p>
            <a:pPr marL="0" indent="0" algn="ctr">
              <a:lnSpc>
                <a:spcPct val="115000"/>
              </a:lnSpc>
              <a:buNone/>
            </a:pPr>
            <a:r>
              <a:rPr lang="en-US" sz="1400" b="1">
                <a:solidFill>
                  <a:srgbClr val="2E7D93"/>
                </a:solidFill>
                <a:latin typeface="Calibri" pitchFamily="34" charset="0"/>
                <a:ea typeface="Calibri" pitchFamily="34" charset="-122"/>
                <a:cs typeface="Calibri" pitchFamily="34" charset="-120"/>
              </a:rPr>
              <a:t>Next Step</a:t>
            </a:r>
          </a:p>
        </p:txBody>
      </p:sp>
      <p:sp>
        <p:nvSpPr>
          <p:cNvPr id="9127" name="Next body 9120"/>
          <p:cNvSpPr txBox="1"/>
          <p:nvPr/>
        </p:nvSpPr>
        <p:spPr>
          <a:xfrm>
            <a:off x="777240" y="5495544"/>
            <a:ext cx="3931920" cy="548640"/>
          </a:xfrm>
          <a:prstGeom prst="rect">
            <a:avLst/>
          </a:prstGeom>
          <a:noFill/>
          <a:ln/>
        </p:spPr>
        <p:txBody>
          <a:bodyPr wrap="square" lIns="0" tIns="0" rIns="0" bIns="0" rtlCol="0" anchor="t">
            <a:normAutofit/>
          </a:bodyPr>
          <a:lstStyle/>
          <a:p>
            <a:pPr marL="0" indent="0" algn="ctr">
              <a:lnSpc>
                <a:spcPct val="115000"/>
              </a:lnSpc>
              <a:buNone/>
            </a:pPr>
            <a:r>
              <a:rPr lang="en-US" sz="1300" b="0" dirty="0">
                <a:solidFill>
                  <a:srgbClr val="5B6B72"/>
                </a:solidFill>
                <a:latin typeface="Calibri" pitchFamily="34" charset="0"/>
                <a:ea typeface="Calibri" pitchFamily="34" charset="-122"/>
                <a:cs typeface="Calibri" pitchFamily="34" charset="-120"/>
              </a:rPr>
              <a:t>If the PT does not correct, end a factor VII level and check liver function; if level is mildly low, repeat when well</a:t>
            </a:r>
          </a:p>
        </p:txBody>
      </p:sp>
      <p:sp>
        <p:nvSpPr>
          <p:cNvPr id="9140" name="Bottom note bg"/>
          <p:cNvSpPr/>
          <p:nvPr/>
        </p:nvSpPr>
        <p:spPr>
          <a:xfrm>
            <a:off x="640080" y="6217920"/>
            <a:ext cx="4206240" cy="457200"/>
          </a:xfrm>
          <a:prstGeom prst="roundRect">
            <a:avLst>
              <a:gd name="adj" fmla="val 6154"/>
            </a:avLst>
          </a:prstGeom>
          <a:solidFill>
            <a:srgbClr val="F2F8FA"/>
          </a:solidFill>
          <a:ln/>
        </p:spPr>
        <p:txBody>
          <a:bodyPr/>
          <a:lstStyle/>
          <a:p>
            <a:endParaRPr lang="en-US" sz="1600"/>
          </a:p>
        </p:txBody>
      </p:sp>
    </p:spTree>
    <p:extLst>
      <p:ext uri="{BB962C8B-B14F-4D97-AF65-F5344CB8AC3E}">
        <p14:creationId xmlns:p14="http://schemas.microsoft.com/office/powerpoint/2010/main" val="26653837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 name="TextBox 10"/>
          <p:cNvSpPr txBox="1"/>
          <p:nvPr/>
        </p:nvSpPr>
        <p:spPr>
          <a:xfrm>
            <a:off x="7820268" y="2678791"/>
            <a:ext cx="290464" cy="338554"/>
          </a:xfrm>
          <a:prstGeom prst="rect">
            <a:avLst/>
          </a:prstGeom>
          <a:solidFill>
            <a:srgbClr val="800000"/>
          </a:solidFill>
          <a:ln>
            <a:solidFill>
              <a:schemeClr val="bg1">
                <a:lumMod val="65000"/>
              </a:schemeClr>
            </a:solidFill>
          </a:ln>
        </p:spPr>
        <p:txBody>
          <a:bodyPr wrap="none">
            <a:spAutoFit/>
          </a:bodyPr>
          <a:lstStyle/>
          <a:p>
            <a:pPr defTabSz="457200">
              <a:defRPr/>
            </a:pPr>
            <a:r>
              <a:rPr lang="en-US" sz="1600">
                <a:solidFill>
                  <a:prstClr val="white"/>
                </a:solidFill>
                <a:latin typeface="Calibri"/>
              </a:rPr>
              <a:t>X</a:t>
            </a:r>
          </a:p>
        </p:txBody>
      </p:sp>
      <p:sp>
        <p:nvSpPr>
          <p:cNvPr id="14" name="TextBox 13"/>
          <p:cNvSpPr txBox="1"/>
          <p:nvPr/>
        </p:nvSpPr>
        <p:spPr>
          <a:xfrm>
            <a:off x="6174030" y="2678791"/>
            <a:ext cx="439544" cy="338554"/>
          </a:xfrm>
          <a:prstGeom prst="rect">
            <a:avLst/>
          </a:prstGeom>
          <a:solidFill>
            <a:srgbClr val="800000"/>
          </a:solidFill>
          <a:ln>
            <a:solidFill>
              <a:schemeClr val="bg1">
                <a:lumMod val="65000"/>
              </a:schemeClr>
            </a:solidFill>
          </a:ln>
        </p:spPr>
        <p:txBody>
          <a:bodyPr wrap="none">
            <a:spAutoFit/>
          </a:bodyPr>
          <a:lstStyle/>
          <a:p>
            <a:pPr defTabSz="457200">
              <a:defRPr/>
            </a:pPr>
            <a:r>
              <a:rPr lang="en-US" sz="1600" err="1">
                <a:solidFill>
                  <a:prstClr val="white"/>
                </a:solidFill>
                <a:latin typeface="Calibri"/>
              </a:rPr>
              <a:t>IXa</a:t>
            </a:r>
            <a:endParaRPr lang="en-US" sz="1600">
              <a:solidFill>
                <a:prstClr val="white"/>
              </a:solidFill>
              <a:latin typeface="Calibri"/>
            </a:endParaRPr>
          </a:p>
        </p:txBody>
      </p:sp>
      <p:sp>
        <p:nvSpPr>
          <p:cNvPr id="15" name="TextBox 14"/>
          <p:cNvSpPr txBox="1"/>
          <p:nvPr/>
        </p:nvSpPr>
        <p:spPr>
          <a:xfrm>
            <a:off x="6129580" y="1797730"/>
            <a:ext cx="439544" cy="338554"/>
          </a:xfrm>
          <a:prstGeom prst="rect">
            <a:avLst/>
          </a:prstGeom>
          <a:solidFill>
            <a:srgbClr val="800000"/>
          </a:solidFill>
          <a:ln>
            <a:solidFill>
              <a:schemeClr val="bg1">
                <a:lumMod val="65000"/>
              </a:schemeClr>
            </a:solidFill>
          </a:ln>
        </p:spPr>
        <p:txBody>
          <a:bodyPr wrap="none">
            <a:spAutoFit/>
          </a:bodyPr>
          <a:lstStyle/>
          <a:p>
            <a:pPr defTabSz="457200">
              <a:defRPr/>
            </a:pPr>
            <a:r>
              <a:rPr lang="en-US" sz="1600" err="1">
                <a:solidFill>
                  <a:prstClr val="white"/>
                </a:solidFill>
                <a:latin typeface="Calibri"/>
              </a:rPr>
              <a:t>XIa</a:t>
            </a:r>
            <a:endParaRPr lang="en-US" sz="1600">
              <a:solidFill>
                <a:prstClr val="white"/>
              </a:solidFill>
              <a:latin typeface="Calibri"/>
            </a:endParaRPr>
          </a:p>
        </p:txBody>
      </p:sp>
      <p:sp>
        <p:nvSpPr>
          <p:cNvPr id="16" name="TextBox 15"/>
          <p:cNvSpPr txBox="1"/>
          <p:nvPr/>
        </p:nvSpPr>
        <p:spPr>
          <a:xfrm>
            <a:off x="5323130" y="954766"/>
            <a:ext cx="777777" cy="338554"/>
          </a:xfrm>
          <a:prstGeom prst="rect">
            <a:avLst/>
          </a:prstGeom>
          <a:solidFill>
            <a:srgbClr val="800000"/>
          </a:solidFill>
          <a:ln>
            <a:solidFill>
              <a:schemeClr val="bg1">
                <a:lumMod val="65000"/>
              </a:schemeClr>
            </a:solidFill>
          </a:ln>
        </p:spPr>
        <p:txBody>
          <a:bodyPr wrap="none">
            <a:spAutoFit/>
          </a:bodyPr>
          <a:lstStyle/>
          <a:p>
            <a:pPr defTabSz="457200">
              <a:defRPr/>
            </a:pPr>
            <a:r>
              <a:rPr lang="en-US" sz="1600">
                <a:solidFill>
                  <a:prstClr val="white"/>
                </a:solidFill>
                <a:latin typeface="Calibri"/>
              </a:rPr>
              <a:t>HMWK</a:t>
            </a:r>
          </a:p>
        </p:txBody>
      </p:sp>
      <p:sp>
        <p:nvSpPr>
          <p:cNvPr id="17" name="TextBox 16"/>
          <p:cNvSpPr txBox="1"/>
          <p:nvPr/>
        </p:nvSpPr>
        <p:spPr>
          <a:xfrm>
            <a:off x="6328018" y="954766"/>
            <a:ext cx="393056" cy="338554"/>
          </a:xfrm>
          <a:prstGeom prst="rect">
            <a:avLst/>
          </a:prstGeom>
          <a:solidFill>
            <a:srgbClr val="800000"/>
          </a:solidFill>
          <a:ln>
            <a:solidFill>
              <a:schemeClr val="bg1">
                <a:lumMod val="65000"/>
              </a:schemeClr>
            </a:solidFill>
          </a:ln>
        </p:spPr>
        <p:txBody>
          <a:bodyPr wrap="none">
            <a:spAutoFit/>
          </a:bodyPr>
          <a:lstStyle/>
          <a:p>
            <a:pPr defTabSz="457200">
              <a:defRPr/>
            </a:pPr>
            <a:r>
              <a:rPr lang="en-US" sz="1600">
                <a:solidFill>
                  <a:prstClr val="white"/>
                </a:solidFill>
                <a:latin typeface="Calibri"/>
              </a:rPr>
              <a:t>XII</a:t>
            </a:r>
          </a:p>
        </p:txBody>
      </p:sp>
      <p:cxnSp>
        <p:nvCxnSpPr>
          <p:cNvPr id="21" name="Straight Arrow Connector 20"/>
          <p:cNvCxnSpPr/>
          <p:nvPr/>
        </p:nvCxnSpPr>
        <p:spPr>
          <a:xfrm rot="5400000">
            <a:off x="6015280" y="1559605"/>
            <a:ext cx="417513" cy="1587"/>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rot="5400000">
            <a:off x="6166092" y="2440666"/>
            <a:ext cx="417512" cy="158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rot="5400000">
            <a:off x="7715492" y="3351891"/>
            <a:ext cx="550862" cy="158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31" name="Elbow Connector 30"/>
          <p:cNvCxnSpPr/>
          <p:nvPr/>
        </p:nvCxnSpPr>
        <p:spPr>
          <a:xfrm>
            <a:off x="6475655" y="3140755"/>
            <a:ext cx="1395413" cy="193675"/>
          </a:xfrm>
          <a:prstGeom prst="bentConnector3">
            <a:avLst>
              <a:gd name="adj1" fmla="val -513"/>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6897930" y="3002642"/>
            <a:ext cx="553357" cy="338554"/>
          </a:xfrm>
          <a:prstGeom prst="rect">
            <a:avLst/>
          </a:prstGeom>
          <a:solidFill>
            <a:srgbClr val="800000"/>
          </a:solidFill>
          <a:ln>
            <a:solidFill>
              <a:schemeClr val="bg1">
                <a:lumMod val="50000"/>
              </a:schemeClr>
            </a:solidFill>
          </a:ln>
        </p:spPr>
        <p:txBody>
          <a:bodyPr wrap="none">
            <a:spAutoFit/>
          </a:bodyPr>
          <a:lstStyle/>
          <a:p>
            <a:pPr defTabSz="457200">
              <a:defRPr/>
            </a:pPr>
            <a:r>
              <a:rPr lang="en-US" sz="1600" err="1">
                <a:solidFill>
                  <a:srgbClr val="FFFFFF"/>
                </a:solidFill>
                <a:latin typeface="Calibri"/>
              </a:rPr>
              <a:t>VIIIa</a:t>
            </a:r>
            <a:endParaRPr lang="en-US" sz="1600">
              <a:solidFill>
                <a:srgbClr val="FFFFFF"/>
              </a:solidFill>
              <a:latin typeface="Calibri"/>
            </a:endParaRPr>
          </a:p>
        </p:txBody>
      </p:sp>
      <p:sp>
        <p:nvSpPr>
          <p:cNvPr id="152603" name="Rectangle 27"/>
          <p:cNvSpPr>
            <a:spLocks/>
          </p:cNvSpPr>
          <p:nvPr/>
        </p:nvSpPr>
        <p:spPr bwMode="auto">
          <a:xfrm>
            <a:off x="202490" y="4017470"/>
            <a:ext cx="4536440" cy="2651760"/>
          </a:xfrm>
          <a:prstGeom prst="rect">
            <a:avLst/>
          </a:prstGeom>
          <a:noFill/>
          <a:ln w="9525">
            <a:noFill/>
            <a:miter lim="800000"/>
            <a:headEnd/>
            <a:tailEnd/>
          </a:ln>
        </p:spPr>
        <p:txBody>
          <a:bodyPr>
            <a:normAutofit/>
          </a:bodyPr>
          <a:lstStyle/>
          <a:p>
            <a:pPr marL="342900" indent="-342900" defTabSz="457200" eaLnBrk="0" fontAlgn="base" hangingPunct="0">
              <a:spcBef>
                <a:spcPct val="20000"/>
              </a:spcBef>
              <a:spcAft>
                <a:spcPct val="0"/>
              </a:spcAft>
              <a:buFont typeface="Arial" charset="0"/>
              <a:buChar char="•"/>
            </a:pPr>
            <a:r>
              <a:rPr lang="en-US" sz="2200" dirty="0">
                <a:solidFill>
                  <a:prstClr val="black"/>
                </a:solidFill>
                <a:latin typeface="Aptos" panose="020B0004020202020204" pitchFamily="34" charset="0"/>
              </a:rPr>
              <a:t>Wrong reference range for age?</a:t>
            </a:r>
          </a:p>
          <a:p>
            <a:pPr marL="342900" indent="-342900" defTabSz="457200" eaLnBrk="0" fontAlgn="base" hangingPunct="0">
              <a:spcBef>
                <a:spcPct val="20000"/>
              </a:spcBef>
              <a:spcAft>
                <a:spcPct val="0"/>
              </a:spcAft>
              <a:buFont typeface="Arial" charset="0"/>
              <a:buChar char="•"/>
            </a:pPr>
            <a:r>
              <a:rPr lang="en-US" sz="2200" dirty="0">
                <a:solidFill>
                  <a:prstClr val="black"/>
                </a:solidFill>
                <a:latin typeface="Aptos" panose="020B0004020202020204" pitchFamily="34" charset="0"/>
              </a:rPr>
              <a:t>Heparin contamination?</a:t>
            </a:r>
          </a:p>
          <a:p>
            <a:pPr marL="342900" indent="-342900" defTabSz="457200" eaLnBrk="0" fontAlgn="base" hangingPunct="0">
              <a:spcBef>
                <a:spcPct val="20000"/>
              </a:spcBef>
              <a:spcAft>
                <a:spcPct val="0"/>
              </a:spcAft>
              <a:buFont typeface="Arial" charset="0"/>
              <a:buChar char="•"/>
            </a:pPr>
            <a:r>
              <a:rPr lang="en-US" sz="2200" dirty="0">
                <a:solidFill>
                  <a:prstClr val="black"/>
                </a:solidFill>
                <a:latin typeface="Aptos" panose="020B0004020202020204" pitchFamily="34" charset="0"/>
              </a:rPr>
              <a:t>An inhibitor (lupus anticoagulant)?</a:t>
            </a:r>
          </a:p>
          <a:p>
            <a:pPr marL="342900" indent="-342900" defTabSz="457200" eaLnBrk="0" fontAlgn="base" hangingPunct="0">
              <a:spcBef>
                <a:spcPct val="20000"/>
              </a:spcBef>
              <a:spcAft>
                <a:spcPct val="0"/>
              </a:spcAft>
              <a:buFont typeface="Arial" charset="0"/>
              <a:buChar char="•"/>
            </a:pPr>
            <a:r>
              <a:rPr lang="en-US" sz="2200" dirty="0">
                <a:solidFill>
                  <a:prstClr val="black"/>
                </a:solidFill>
                <a:latin typeface="Aptos" panose="020B0004020202020204" pitchFamily="34" charset="0"/>
              </a:rPr>
              <a:t>A truly low factor: VIII, IX, XI, XII?</a:t>
            </a:r>
          </a:p>
          <a:p>
            <a:pPr marL="742950" lvl="1" indent="-285750" defTabSz="457200" eaLnBrk="0" fontAlgn="base" hangingPunct="0">
              <a:spcBef>
                <a:spcPct val="20000"/>
              </a:spcBef>
              <a:spcAft>
                <a:spcPct val="0"/>
              </a:spcAft>
              <a:buFont typeface="Arial" charset="0"/>
              <a:buChar char="–"/>
            </a:pPr>
            <a:endParaRPr lang="en-US" sz="2200" dirty="0">
              <a:solidFill>
                <a:prstClr val="black"/>
              </a:solidFill>
              <a:latin typeface="Aptos" panose="020B0004020202020204" pitchFamily="34" charset="0"/>
            </a:endParaRPr>
          </a:p>
        </p:txBody>
      </p:sp>
      <p:sp>
        <p:nvSpPr>
          <p:cNvPr id="5" name="TextBox 4"/>
          <p:cNvSpPr txBox="1"/>
          <p:nvPr/>
        </p:nvSpPr>
        <p:spPr>
          <a:xfrm>
            <a:off x="8385417" y="6301467"/>
            <a:ext cx="1238250" cy="346075"/>
          </a:xfrm>
          <a:prstGeom prst="rect">
            <a:avLst/>
          </a:prstGeom>
          <a:solidFill>
            <a:srgbClr val="800000"/>
          </a:solidFill>
          <a:ln>
            <a:solidFill>
              <a:schemeClr val="bg1">
                <a:lumMod val="65000"/>
              </a:schemeClr>
            </a:solidFill>
          </a:ln>
        </p:spPr>
        <p:txBody>
          <a:bodyPr wrap="none">
            <a:spAutoFit/>
          </a:bodyPr>
          <a:lstStyle/>
          <a:p>
            <a:pPr defTabSz="457200">
              <a:defRPr/>
            </a:pPr>
            <a:r>
              <a:rPr lang="en-US" sz="1600">
                <a:solidFill>
                  <a:prstClr val="white"/>
                </a:solidFill>
                <a:latin typeface="Calibri"/>
              </a:rPr>
              <a:t>FIBRINOGEN</a:t>
            </a:r>
          </a:p>
        </p:txBody>
      </p:sp>
      <p:sp>
        <p:nvSpPr>
          <p:cNvPr id="152579" name="TextBox 5"/>
          <p:cNvSpPr txBox="1">
            <a:spLocks noChangeArrowheads="1"/>
          </p:cNvSpPr>
          <p:nvPr/>
        </p:nvSpPr>
        <p:spPr bwMode="auto">
          <a:xfrm>
            <a:off x="10850805" y="6255430"/>
            <a:ext cx="753732" cy="338554"/>
          </a:xfrm>
          <a:prstGeom prst="rect">
            <a:avLst/>
          </a:prstGeom>
          <a:solidFill>
            <a:schemeClr val="bg1"/>
          </a:solidFill>
          <a:ln w="9525">
            <a:solidFill>
              <a:schemeClr val="tx1"/>
            </a:solidFill>
            <a:miter lim="800000"/>
            <a:headEnd/>
            <a:tailEnd/>
          </a:ln>
        </p:spPr>
        <p:txBody>
          <a:bodyPr wrap="none">
            <a:spAutoFit/>
          </a:bodyPr>
          <a:lstStyle/>
          <a:p>
            <a:pPr defTabSz="457200" fontAlgn="base">
              <a:spcBef>
                <a:spcPct val="0"/>
              </a:spcBef>
              <a:spcAft>
                <a:spcPct val="0"/>
              </a:spcAft>
            </a:pPr>
            <a:r>
              <a:rPr lang="en-US" sz="1600" b="1">
                <a:solidFill>
                  <a:srgbClr val="800000"/>
                </a:solidFill>
                <a:latin typeface="Calibri" pitchFamily="34" charset="0"/>
              </a:rPr>
              <a:t>FIBRIN</a:t>
            </a:r>
          </a:p>
        </p:txBody>
      </p:sp>
      <p:sp>
        <p:nvSpPr>
          <p:cNvPr id="152580" name="TextBox 6"/>
          <p:cNvSpPr txBox="1">
            <a:spLocks noChangeArrowheads="1"/>
          </p:cNvSpPr>
          <p:nvPr/>
        </p:nvSpPr>
        <p:spPr bwMode="auto">
          <a:xfrm>
            <a:off x="9236318" y="5348967"/>
            <a:ext cx="1152495" cy="338554"/>
          </a:xfrm>
          <a:prstGeom prst="rect">
            <a:avLst/>
          </a:prstGeom>
          <a:solidFill>
            <a:schemeClr val="bg1"/>
          </a:solidFill>
          <a:ln w="9525">
            <a:solidFill>
              <a:schemeClr val="tx1"/>
            </a:solidFill>
            <a:miter lim="800000"/>
            <a:headEnd/>
            <a:tailEnd/>
          </a:ln>
        </p:spPr>
        <p:txBody>
          <a:bodyPr wrap="none">
            <a:spAutoFit/>
          </a:bodyPr>
          <a:lstStyle/>
          <a:p>
            <a:pPr defTabSz="457200" fontAlgn="base">
              <a:spcBef>
                <a:spcPct val="0"/>
              </a:spcBef>
              <a:spcAft>
                <a:spcPct val="0"/>
              </a:spcAft>
            </a:pPr>
            <a:r>
              <a:rPr lang="en-US" sz="1600" b="1">
                <a:solidFill>
                  <a:srgbClr val="800000"/>
                </a:solidFill>
                <a:latin typeface="Calibri" pitchFamily="34" charset="0"/>
              </a:rPr>
              <a:t>THROMBIN</a:t>
            </a:r>
          </a:p>
        </p:txBody>
      </p:sp>
      <p:sp>
        <p:nvSpPr>
          <p:cNvPr id="8" name="TextBox 7"/>
          <p:cNvSpPr txBox="1"/>
          <p:nvPr/>
        </p:nvSpPr>
        <p:spPr>
          <a:xfrm>
            <a:off x="9334743" y="4034517"/>
            <a:ext cx="1482725" cy="346075"/>
          </a:xfrm>
          <a:prstGeom prst="rect">
            <a:avLst/>
          </a:prstGeom>
          <a:solidFill>
            <a:srgbClr val="800000"/>
          </a:solidFill>
          <a:ln>
            <a:solidFill>
              <a:schemeClr val="bg1">
                <a:lumMod val="65000"/>
              </a:schemeClr>
            </a:solidFill>
          </a:ln>
        </p:spPr>
        <p:txBody>
          <a:bodyPr wrap="none">
            <a:spAutoFit/>
          </a:bodyPr>
          <a:lstStyle/>
          <a:p>
            <a:pPr defTabSz="457200">
              <a:defRPr/>
            </a:pPr>
            <a:r>
              <a:rPr lang="en-US" sz="1600">
                <a:solidFill>
                  <a:prstClr val="white"/>
                </a:solidFill>
                <a:latin typeface="Calibri"/>
              </a:rPr>
              <a:t>PROTHROMBIN</a:t>
            </a:r>
          </a:p>
        </p:txBody>
      </p:sp>
      <p:sp>
        <p:nvSpPr>
          <p:cNvPr id="9" name="TextBox 8"/>
          <p:cNvSpPr txBox="1"/>
          <p:nvPr/>
        </p:nvSpPr>
        <p:spPr>
          <a:xfrm>
            <a:off x="7772642" y="4439329"/>
            <a:ext cx="388055" cy="338554"/>
          </a:xfrm>
          <a:prstGeom prst="rect">
            <a:avLst/>
          </a:prstGeom>
          <a:solidFill>
            <a:srgbClr val="800000"/>
          </a:solidFill>
          <a:ln>
            <a:solidFill>
              <a:schemeClr val="bg1">
                <a:lumMod val="65000"/>
              </a:schemeClr>
            </a:solidFill>
          </a:ln>
        </p:spPr>
        <p:txBody>
          <a:bodyPr wrap="none">
            <a:spAutoFit/>
          </a:bodyPr>
          <a:lstStyle/>
          <a:p>
            <a:pPr defTabSz="457200">
              <a:defRPr/>
            </a:pPr>
            <a:r>
              <a:rPr lang="en-US" sz="1600" err="1">
                <a:solidFill>
                  <a:prstClr val="white"/>
                </a:solidFill>
                <a:latin typeface="Calibri"/>
              </a:rPr>
              <a:t>Va</a:t>
            </a:r>
            <a:endParaRPr lang="en-US" sz="1600">
              <a:solidFill>
                <a:prstClr val="white"/>
              </a:solidFill>
              <a:latin typeface="Calibri"/>
            </a:endParaRPr>
          </a:p>
        </p:txBody>
      </p:sp>
      <p:sp>
        <p:nvSpPr>
          <p:cNvPr id="10" name="TextBox 9"/>
          <p:cNvSpPr txBox="1"/>
          <p:nvPr/>
        </p:nvSpPr>
        <p:spPr>
          <a:xfrm>
            <a:off x="7791693" y="3678916"/>
            <a:ext cx="388248" cy="338554"/>
          </a:xfrm>
          <a:prstGeom prst="rect">
            <a:avLst/>
          </a:prstGeom>
          <a:solidFill>
            <a:srgbClr val="800000"/>
          </a:solidFill>
          <a:ln>
            <a:solidFill>
              <a:schemeClr val="bg1">
                <a:lumMod val="65000"/>
              </a:schemeClr>
            </a:solidFill>
          </a:ln>
        </p:spPr>
        <p:txBody>
          <a:bodyPr wrap="none">
            <a:spAutoFit/>
          </a:bodyPr>
          <a:lstStyle/>
          <a:p>
            <a:pPr defTabSz="457200">
              <a:defRPr/>
            </a:pPr>
            <a:r>
              <a:rPr lang="en-US" sz="1600" err="1">
                <a:solidFill>
                  <a:prstClr val="white"/>
                </a:solidFill>
                <a:latin typeface="Calibri"/>
              </a:rPr>
              <a:t>Xa</a:t>
            </a:r>
            <a:endParaRPr lang="en-US" sz="1600">
              <a:solidFill>
                <a:prstClr val="white"/>
              </a:solidFill>
              <a:latin typeface="Calibri"/>
            </a:endParaRPr>
          </a:p>
        </p:txBody>
      </p:sp>
      <p:sp>
        <p:nvSpPr>
          <p:cNvPr id="12" name="TextBox 11"/>
          <p:cNvSpPr txBox="1"/>
          <p:nvPr/>
        </p:nvSpPr>
        <p:spPr>
          <a:xfrm>
            <a:off x="9331567" y="1945367"/>
            <a:ext cx="836896" cy="584775"/>
          </a:xfrm>
          <a:prstGeom prst="rect">
            <a:avLst/>
          </a:prstGeom>
          <a:solidFill>
            <a:srgbClr val="800000"/>
          </a:solidFill>
          <a:ln>
            <a:solidFill>
              <a:schemeClr val="bg1">
                <a:lumMod val="65000"/>
              </a:schemeClr>
            </a:solidFill>
          </a:ln>
        </p:spPr>
        <p:txBody>
          <a:bodyPr wrap="none">
            <a:spAutoFit/>
          </a:bodyPr>
          <a:lstStyle/>
          <a:p>
            <a:pPr defTabSz="457200">
              <a:defRPr/>
            </a:pPr>
            <a:r>
              <a:rPr lang="en-US" sz="1600">
                <a:solidFill>
                  <a:prstClr val="white"/>
                </a:solidFill>
                <a:latin typeface="Calibri"/>
              </a:rPr>
              <a:t>TISSUE</a:t>
            </a:r>
          </a:p>
          <a:p>
            <a:pPr defTabSz="457200">
              <a:defRPr/>
            </a:pPr>
            <a:r>
              <a:rPr lang="en-US" sz="1600">
                <a:solidFill>
                  <a:prstClr val="white"/>
                </a:solidFill>
                <a:latin typeface="Calibri"/>
              </a:rPr>
              <a:t>FACTOR</a:t>
            </a:r>
          </a:p>
        </p:txBody>
      </p:sp>
      <p:sp>
        <p:nvSpPr>
          <p:cNvPr id="13" name="TextBox 12"/>
          <p:cNvSpPr txBox="1"/>
          <p:nvPr/>
        </p:nvSpPr>
        <p:spPr>
          <a:xfrm>
            <a:off x="9512543" y="2678791"/>
            <a:ext cx="502061" cy="338554"/>
          </a:xfrm>
          <a:prstGeom prst="rect">
            <a:avLst/>
          </a:prstGeom>
          <a:solidFill>
            <a:srgbClr val="800000"/>
          </a:solidFill>
          <a:ln>
            <a:solidFill>
              <a:schemeClr val="bg1">
                <a:lumMod val="65000"/>
              </a:schemeClr>
            </a:solidFill>
          </a:ln>
        </p:spPr>
        <p:txBody>
          <a:bodyPr wrap="none">
            <a:spAutoFit/>
          </a:bodyPr>
          <a:lstStyle/>
          <a:p>
            <a:pPr defTabSz="457200">
              <a:defRPr/>
            </a:pPr>
            <a:r>
              <a:rPr lang="en-US" sz="1600" err="1">
                <a:solidFill>
                  <a:prstClr val="white"/>
                </a:solidFill>
                <a:latin typeface="Calibri"/>
              </a:rPr>
              <a:t>VIIa</a:t>
            </a:r>
            <a:endParaRPr lang="en-US" sz="1600">
              <a:solidFill>
                <a:prstClr val="white"/>
              </a:solidFill>
              <a:latin typeface="Calibri"/>
            </a:endParaRPr>
          </a:p>
        </p:txBody>
      </p:sp>
      <p:cxnSp>
        <p:nvCxnSpPr>
          <p:cNvPr id="39" name="Elbow Connector 38"/>
          <p:cNvCxnSpPr/>
          <p:nvPr/>
        </p:nvCxnSpPr>
        <p:spPr>
          <a:xfrm rot="10800000" flipV="1">
            <a:off x="8121892" y="3140755"/>
            <a:ext cx="1668462" cy="193675"/>
          </a:xfrm>
          <a:prstGeom prst="bentConnector3">
            <a:avLst>
              <a:gd name="adj1" fmla="val 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45" name="Straight Arrow Connector 44"/>
          <p:cNvCxnSpPr/>
          <p:nvPr/>
        </p:nvCxnSpPr>
        <p:spPr>
          <a:xfrm>
            <a:off x="8283818" y="4655229"/>
            <a:ext cx="1666875" cy="207962"/>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48" name="Straight Arrow Connector 47"/>
          <p:cNvCxnSpPr/>
          <p:nvPr/>
        </p:nvCxnSpPr>
        <p:spPr>
          <a:xfrm rot="5400000">
            <a:off x="9623668" y="4874305"/>
            <a:ext cx="890587" cy="1587"/>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50" name="Straight Arrow Connector 49"/>
          <p:cNvCxnSpPr/>
          <p:nvPr/>
        </p:nvCxnSpPr>
        <p:spPr>
          <a:xfrm rot="5400000">
            <a:off x="9791942" y="6134779"/>
            <a:ext cx="557213" cy="158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56" name="Straight Arrow Connector 55"/>
          <p:cNvCxnSpPr/>
          <p:nvPr/>
        </p:nvCxnSpPr>
        <p:spPr>
          <a:xfrm>
            <a:off x="9696692" y="6468155"/>
            <a:ext cx="1090612" cy="1587"/>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52601" name="TextBox 32"/>
          <p:cNvSpPr txBox="1">
            <a:spLocks noChangeArrowheads="1"/>
          </p:cNvSpPr>
          <p:nvPr/>
        </p:nvSpPr>
        <p:spPr bwMode="auto">
          <a:xfrm>
            <a:off x="7836142" y="4023405"/>
            <a:ext cx="287258" cy="338554"/>
          </a:xfrm>
          <a:prstGeom prst="rect">
            <a:avLst/>
          </a:prstGeom>
          <a:noFill/>
          <a:ln w="9525">
            <a:noFill/>
            <a:miter lim="800000"/>
            <a:headEnd/>
            <a:tailEnd/>
          </a:ln>
        </p:spPr>
        <p:txBody>
          <a:bodyPr wrap="none">
            <a:spAutoFit/>
          </a:bodyPr>
          <a:lstStyle/>
          <a:p>
            <a:pPr defTabSz="457200" fontAlgn="base">
              <a:spcBef>
                <a:spcPct val="0"/>
              </a:spcBef>
              <a:spcAft>
                <a:spcPct val="0"/>
              </a:spcAft>
            </a:pPr>
            <a:r>
              <a:rPr lang="en-US" sz="1600" b="1">
                <a:solidFill>
                  <a:prstClr val="black"/>
                </a:solidFill>
                <a:latin typeface="Calibri" pitchFamily="34" charset="0"/>
              </a:rPr>
              <a:t>+</a:t>
            </a:r>
          </a:p>
        </p:txBody>
      </p:sp>
      <p:sp>
        <p:nvSpPr>
          <p:cNvPr id="152602" name="Rectangle 30"/>
          <p:cNvSpPr>
            <a:spLocks noGrp="1"/>
          </p:cNvSpPr>
          <p:nvPr>
            <p:ph type="title" idx="4294967295"/>
          </p:nvPr>
        </p:nvSpPr>
        <p:spPr>
          <a:xfrm>
            <a:off x="6671310" y="137160"/>
            <a:ext cx="6217920" cy="914400"/>
          </a:xfrm>
        </p:spPr>
        <p:txBody>
          <a:bodyPr anchor="ctr">
            <a:normAutofit fontScale="90000"/>
          </a:bodyPr>
          <a:lstStyle/>
          <a:p>
            <a:pPr algn="ctr"/>
            <a:r>
              <a:rPr lang="en-US" sz="3500" b="1" dirty="0">
                <a:solidFill>
                  <a:srgbClr val="0B4A5C"/>
                </a:solidFill>
                <a:latin typeface="Cambria" pitchFamily="34" charset="0"/>
                <a:ea typeface="Cambria" pitchFamily="34" charset="-122"/>
                <a:cs typeface="Cambria" pitchFamily="34" charset="-120"/>
              </a:rPr>
              <a:t>Isolated Prolonged aPTT: </a:t>
            </a:r>
            <a:br>
              <a:rPr lang="en-US" sz="3500" b="1" dirty="0">
                <a:solidFill>
                  <a:srgbClr val="0B4A5C"/>
                </a:solidFill>
                <a:latin typeface="Cambria" pitchFamily="34" charset="0"/>
                <a:ea typeface="Cambria" pitchFamily="34" charset="-122"/>
                <a:cs typeface="Cambria" pitchFamily="34" charset="-120"/>
              </a:rPr>
            </a:br>
            <a:r>
              <a:rPr lang="en-US" sz="3500" b="1" dirty="0">
                <a:solidFill>
                  <a:srgbClr val="0B4A5C"/>
                </a:solidFill>
                <a:latin typeface="Cambria" pitchFamily="34" charset="0"/>
                <a:ea typeface="Cambria" pitchFamily="34" charset="-122"/>
                <a:cs typeface="Cambria" pitchFamily="34" charset="-120"/>
              </a:rPr>
              <a:t>Four Questions</a:t>
            </a:r>
          </a:p>
        </p:txBody>
      </p:sp>
      <p:grpSp>
        <p:nvGrpSpPr>
          <p:cNvPr id="152631" name="Group 55"/>
          <p:cNvGrpSpPr>
            <a:grpSpLocks/>
          </p:cNvGrpSpPr>
          <p:nvPr/>
        </p:nvGrpSpPr>
        <p:grpSpPr bwMode="auto">
          <a:xfrm>
            <a:off x="5107229" y="729342"/>
            <a:ext cx="2533650" cy="5526088"/>
            <a:chOff x="768" y="192"/>
            <a:chExt cx="1596" cy="3481"/>
          </a:xfrm>
        </p:grpSpPr>
        <p:grpSp>
          <p:nvGrpSpPr>
            <p:cNvPr id="52252" name="Group 53"/>
            <p:cNvGrpSpPr>
              <a:grpSpLocks/>
            </p:cNvGrpSpPr>
            <p:nvPr/>
          </p:nvGrpSpPr>
          <p:grpSpPr bwMode="auto">
            <a:xfrm>
              <a:off x="768" y="192"/>
              <a:ext cx="1596" cy="3481"/>
              <a:chOff x="768" y="192"/>
              <a:chExt cx="1596" cy="3481"/>
            </a:xfrm>
          </p:grpSpPr>
          <p:sp>
            <p:nvSpPr>
              <p:cNvPr id="52256" name="Line 30"/>
              <p:cNvSpPr>
                <a:spLocks noChangeShapeType="1"/>
              </p:cNvSpPr>
              <p:nvPr/>
            </p:nvSpPr>
            <p:spPr bwMode="auto">
              <a:xfrm>
                <a:off x="768" y="192"/>
                <a:ext cx="0" cy="1845"/>
              </a:xfrm>
              <a:prstGeom prst="line">
                <a:avLst/>
              </a:prstGeom>
              <a:noFill/>
              <a:ln w="25400">
                <a:solidFill>
                  <a:srgbClr val="0000FF"/>
                </a:solidFill>
                <a:round/>
                <a:headEnd/>
                <a:tailEnd/>
              </a:ln>
            </p:spPr>
            <p:txBody>
              <a:bodyPr/>
              <a:lstStyle/>
              <a:p>
                <a:pPr defTabSz="457200" fontAlgn="base">
                  <a:spcBef>
                    <a:spcPct val="0"/>
                  </a:spcBef>
                  <a:spcAft>
                    <a:spcPct val="0"/>
                  </a:spcAft>
                </a:pPr>
                <a:endParaRPr lang="en-US" sz="1600">
                  <a:solidFill>
                    <a:prstClr val="black"/>
                  </a:solidFill>
                  <a:latin typeface="Calibri" charset="0"/>
                </a:endParaRPr>
              </a:p>
            </p:txBody>
          </p:sp>
          <p:sp>
            <p:nvSpPr>
              <p:cNvPr id="52257" name="Line 31"/>
              <p:cNvSpPr>
                <a:spLocks noChangeShapeType="1"/>
              </p:cNvSpPr>
              <p:nvPr/>
            </p:nvSpPr>
            <p:spPr bwMode="auto">
              <a:xfrm>
                <a:off x="768" y="2037"/>
                <a:ext cx="1584" cy="1636"/>
              </a:xfrm>
              <a:prstGeom prst="line">
                <a:avLst/>
              </a:prstGeom>
              <a:noFill/>
              <a:ln w="25400">
                <a:solidFill>
                  <a:schemeClr val="hlink"/>
                </a:solidFill>
                <a:round/>
                <a:headEnd/>
                <a:tailEnd/>
              </a:ln>
            </p:spPr>
            <p:txBody>
              <a:bodyPr/>
              <a:lstStyle/>
              <a:p>
                <a:pPr defTabSz="457200" fontAlgn="base">
                  <a:spcBef>
                    <a:spcPct val="0"/>
                  </a:spcBef>
                  <a:spcAft>
                    <a:spcPct val="0"/>
                  </a:spcAft>
                </a:pPr>
                <a:endParaRPr lang="en-US" sz="1600">
                  <a:solidFill>
                    <a:prstClr val="black"/>
                  </a:solidFill>
                  <a:latin typeface="Calibri" charset="0"/>
                </a:endParaRPr>
              </a:p>
            </p:txBody>
          </p:sp>
          <p:sp>
            <p:nvSpPr>
              <p:cNvPr id="52261" name="Line 36"/>
              <p:cNvSpPr>
                <a:spLocks noChangeShapeType="1"/>
              </p:cNvSpPr>
              <p:nvPr/>
            </p:nvSpPr>
            <p:spPr bwMode="auto">
              <a:xfrm flipV="1">
                <a:off x="768" y="192"/>
                <a:ext cx="1596" cy="0"/>
              </a:xfrm>
              <a:prstGeom prst="line">
                <a:avLst/>
              </a:prstGeom>
              <a:noFill/>
              <a:ln w="25400">
                <a:solidFill>
                  <a:srgbClr val="0000FF"/>
                </a:solidFill>
                <a:round/>
                <a:headEnd/>
                <a:tailEnd/>
              </a:ln>
            </p:spPr>
            <p:txBody>
              <a:bodyPr/>
              <a:lstStyle/>
              <a:p>
                <a:pPr defTabSz="457200" fontAlgn="base">
                  <a:spcBef>
                    <a:spcPct val="0"/>
                  </a:spcBef>
                  <a:spcAft>
                    <a:spcPct val="0"/>
                  </a:spcAft>
                </a:pPr>
                <a:endParaRPr lang="en-US" sz="1600">
                  <a:solidFill>
                    <a:prstClr val="black"/>
                  </a:solidFill>
                  <a:latin typeface="Calibri" charset="0"/>
                </a:endParaRPr>
              </a:p>
            </p:txBody>
          </p:sp>
          <p:sp>
            <p:nvSpPr>
              <p:cNvPr id="52264" name="Line 49"/>
              <p:cNvSpPr>
                <a:spLocks noChangeShapeType="1"/>
              </p:cNvSpPr>
              <p:nvPr/>
            </p:nvSpPr>
            <p:spPr bwMode="auto">
              <a:xfrm>
                <a:off x="2352" y="768"/>
                <a:ext cx="0" cy="2905"/>
              </a:xfrm>
              <a:prstGeom prst="line">
                <a:avLst/>
              </a:prstGeom>
              <a:noFill/>
              <a:ln w="25400">
                <a:solidFill>
                  <a:schemeClr val="folHlink"/>
                </a:solidFill>
                <a:round/>
                <a:headEnd/>
                <a:tailEnd/>
              </a:ln>
            </p:spPr>
            <p:txBody>
              <a:bodyPr/>
              <a:lstStyle/>
              <a:p>
                <a:pPr defTabSz="457200" fontAlgn="base">
                  <a:spcBef>
                    <a:spcPct val="0"/>
                  </a:spcBef>
                  <a:spcAft>
                    <a:spcPct val="0"/>
                  </a:spcAft>
                </a:pPr>
                <a:endParaRPr lang="en-US" sz="1600">
                  <a:solidFill>
                    <a:prstClr val="black"/>
                  </a:solidFill>
                  <a:latin typeface="Calibri" charset="0"/>
                </a:endParaRPr>
              </a:p>
            </p:txBody>
          </p:sp>
          <p:sp>
            <p:nvSpPr>
              <p:cNvPr id="52266" name="Line 51"/>
              <p:cNvSpPr>
                <a:spLocks noChangeShapeType="1"/>
              </p:cNvSpPr>
              <p:nvPr/>
            </p:nvSpPr>
            <p:spPr bwMode="auto">
              <a:xfrm>
                <a:off x="2352" y="768"/>
                <a:ext cx="0" cy="0"/>
              </a:xfrm>
              <a:prstGeom prst="line">
                <a:avLst/>
              </a:prstGeom>
              <a:noFill/>
              <a:ln w="25400">
                <a:solidFill>
                  <a:schemeClr val="folHlink"/>
                </a:solidFill>
                <a:round/>
                <a:headEnd/>
                <a:tailEnd/>
              </a:ln>
            </p:spPr>
            <p:txBody>
              <a:bodyPr/>
              <a:lstStyle/>
              <a:p>
                <a:pPr defTabSz="457200" fontAlgn="base">
                  <a:spcBef>
                    <a:spcPct val="0"/>
                  </a:spcBef>
                  <a:spcAft>
                    <a:spcPct val="0"/>
                  </a:spcAft>
                </a:pPr>
                <a:endParaRPr lang="en-US" sz="1600">
                  <a:solidFill>
                    <a:prstClr val="black"/>
                  </a:solidFill>
                  <a:latin typeface="Calibri" charset="0"/>
                </a:endParaRPr>
              </a:p>
            </p:txBody>
          </p:sp>
        </p:grpSp>
        <p:sp>
          <p:nvSpPr>
            <p:cNvPr id="52254" name="Line 35"/>
            <p:cNvSpPr>
              <a:spLocks noChangeShapeType="1"/>
            </p:cNvSpPr>
            <p:nvPr/>
          </p:nvSpPr>
          <p:spPr bwMode="auto">
            <a:xfrm flipV="1">
              <a:off x="2359" y="192"/>
              <a:ext cx="0" cy="576"/>
            </a:xfrm>
            <a:prstGeom prst="line">
              <a:avLst/>
            </a:prstGeom>
            <a:noFill/>
            <a:ln w="25400">
              <a:solidFill>
                <a:srgbClr val="0000FF"/>
              </a:solidFill>
              <a:round/>
              <a:headEnd/>
              <a:tailEnd/>
            </a:ln>
          </p:spPr>
          <p:txBody>
            <a:bodyPr/>
            <a:lstStyle/>
            <a:p>
              <a:pPr defTabSz="457200" fontAlgn="base">
                <a:spcBef>
                  <a:spcPct val="0"/>
                </a:spcBef>
                <a:spcAft>
                  <a:spcPct val="0"/>
                </a:spcAft>
              </a:pPr>
              <a:endParaRPr lang="en-US" sz="1600">
                <a:solidFill>
                  <a:prstClr val="black"/>
                </a:solidFill>
                <a:latin typeface="Calibri" charset="0"/>
              </a:endParaRPr>
            </a:p>
          </p:txBody>
        </p:sp>
      </p:grpSp>
      <p:pic>
        <p:nvPicPr>
          <p:cNvPr id="3" name="Picture 2">
            <a:extLst>
              <a:ext uri="{FF2B5EF4-FFF2-40B4-BE49-F238E27FC236}">
                <a16:creationId xmlns:a16="http://schemas.microsoft.com/office/drawing/2014/main" id="{8B87212A-94A6-841C-C42B-8FB35B528595}"/>
              </a:ext>
            </a:extLst>
          </p:cNvPr>
          <p:cNvPicPr>
            <a:picLocks noChangeAspect="1"/>
          </p:cNvPicPr>
          <p:nvPr/>
        </p:nvPicPr>
        <p:blipFill>
          <a:blip r:embed="rId3"/>
          <a:stretch>
            <a:fillRect/>
          </a:stretch>
        </p:blipFill>
        <p:spPr>
          <a:xfrm>
            <a:off x="263143" y="791481"/>
            <a:ext cx="4509295" cy="2507979"/>
          </a:xfrm>
          <a:prstGeom prst="rect">
            <a:avLst/>
          </a:prstGeom>
          <a:ln>
            <a:solidFill>
              <a:schemeClr val="folHlink"/>
            </a:solidFill>
          </a:ln>
        </p:spPr>
      </p:pic>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49" name="Rectangle 2"/>
          <p:cNvSpPr>
            <a:spLocks noGrp="1"/>
          </p:cNvSpPr>
          <p:nvPr>
            <p:ph type="title"/>
          </p:nvPr>
        </p:nvSpPr>
        <p:spPr>
          <a:xfrm>
            <a:off x="548640" y="228600"/>
            <a:ext cx="11094720" cy="1188720"/>
          </a:xfrm>
        </p:spPr>
        <p:txBody>
          <a:bodyPr anchor="ctr"/>
          <a:lstStyle/>
          <a:p>
            <a:pPr algn="ctr"/>
            <a:r>
              <a:rPr lang="en-US" sz="4000" b="1">
                <a:solidFill>
                  <a:srgbClr val="0B4A5C"/>
                </a:solidFill>
                <a:latin typeface="Cambria" pitchFamily="34" charset="0"/>
                <a:ea typeface="Cambria" pitchFamily="34" charset="-122"/>
                <a:cs typeface="Cambria" pitchFamily="34" charset="-120"/>
              </a:rPr>
              <a:t>Factors Deficient or Inhibited?</a:t>
            </a:r>
          </a:p>
        </p:txBody>
      </p:sp>
      <p:sp>
        <p:nvSpPr>
          <p:cNvPr id="53250" name="Rectangle 3"/>
          <p:cNvSpPr>
            <a:spLocks noGrp="1"/>
          </p:cNvSpPr>
          <p:nvPr>
            <p:ph idx="1"/>
          </p:nvPr>
        </p:nvSpPr>
        <p:spPr/>
        <p:txBody>
          <a:bodyPr anchor="t">
            <a:normAutofit/>
          </a:bodyPr>
          <a:lstStyle/>
          <a:p>
            <a:r>
              <a:rPr lang="en-US" sz="2400" b="1" dirty="0"/>
              <a:t>Mixing studies can help determine the cause</a:t>
            </a:r>
          </a:p>
          <a:p>
            <a:endParaRPr lang="en-US" sz="2400" b="1" dirty="0"/>
          </a:p>
          <a:p>
            <a:r>
              <a:rPr lang="en-US" sz="2400" dirty="0"/>
              <a:t>Equal volumes of patient and normal plasma are mixed and PTT is repeated with and without incubation for 60 minutes at 37</a:t>
            </a:r>
            <a:r>
              <a:rPr lang="en-US" sz="2400" dirty="0">
                <a:cs typeface="Calibri" charset="0"/>
              </a:rPr>
              <a:t>°C</a:t>
            </a:r>
          </a:p>
          <a:p>
            <a:r>
              <a:rPr lang="en-US" sz="2400" dirty="0">
                <a:cs typeface="Calibri" charset="0"/>
              </a:rPr>
              <a:t>Test that remains abnormal suggests inhibitor</a:t>
            </a:r>
          </a:p>
          <a:p>
            <a:r>
              <a:rPr lang="en-US" sz="2400" dirty="0">
                <a:cs typeface="Calibri" charset="0"/>
              </a:rPr>
              <a:t>Test that corrects to normal indicates a factor deficiency</a:t>
            </a:r>
          </a:p>
          <a:p>
            <a:endParaRPr lang="en-US" sz="2400" dirty="0">
              <a:cs typeface="Calibri"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297" name="Rectangle 2"/>
          <p:cNvSpPr>
            <a:spLocks noGrp="1"/>
          </p:cNvSpPr>
          <p:nvPr>
            <p:ph type="title"/>
          </p:nvPr>
        </p:nvSpPr>
        <p:spPr>
          <a:xfrm>
            <a:off x="548640" y="228600"/>
            <a:ext cx="11094720" cy="1188720"/>
          </a:xfrm>
        </p:spPr>
        <p:txBody>
          <a:bodyPr anchor="ctr"/>
          <a:lstStyle/>
          <a:p>
            <a:pPr algn="ctr"/>
            <a:r>
              <a:rPr lang="en-US" sz="4000" b="1" dirty="0">
                <a:solidFill>
                  <a:srgbClr val="0B4A5C"/>
                </a:solidFill>
                <a:latin typeface="Cambria"/>
                <a:ea typeface="Cambria"/>
                <a:cs typeface="Cambria"/>
              </a:rPr>
              <a:t>Case — aPTT that does not correct</a:t>
            </a:r>
          </a:p>
        </p:txBody>
      </p:sp>
      <p:sp>
        <p:nvSpPr>
          <p:cNvPr id="55303" name="Case Strip"/>
          <p:cNvSpPr txBox="1"/>
          <p:nvPr/>
        </p:nvSpPr>
        <p:spPr>
          <a:xfrm>
            <a:off x="548640" y="1328080"/>
            <a:ext cx="11094720" cy="430000"/>
          </a:xfrm>
          <a:prstGeom prst="rect">
            <a:avLst/>
          </a:prstGeom>
          <a:noFill/>
          <a:ln/>
        </p:spPr>
        <p:txBody>
          <a:bodyPr wrap="square" lIns="182880" tIns="91440" rIns="182880" bIns="91440" rtlCol="0" anchor="ctr">
            <a:normAutofit/>
          </a:bodyPr>
          <a:lstStyle/>
          <a:p>
            <a:pPr algn="ctr">
              <a:spcAft>
                <a:spcPts val="400"/>
              </a:spcAft>
              <a:buNone/>
            </a:pPr>
            <a:r>
              <a:rPr lang="en-US" sz="1400" i="1">
                <a:solidFill>
                  <a:srgbClr val="5A6B70"/>
                </a:solidFill>
                <a:latin typeface="Calibri"/>
                <a:ea typeface="Calibri"/>
                <a:cs typeface="Calibri"/>
              </a:rPr>
              <a:t>6-year-old with recurrent otitis media · pre-op PTT 54 sec (ref 28–42) · no bruising, no bleeding, no family history</a:t>
            </a:r>
          </a:p>
        </p:txBody>
      </p:sp>
      <p:sp>
        <p:nvSpPr>
          <p:cNvPr id="55304" name="Chip"/>
          <p:cNvSpPr txBox="1"/>
          <p:nvPr/>
        </p:nvSpPr>
        <p:spPr>
          <a:xfrm>
            <a:off x="548640" y="1900000"/>
            <a:ext cx="6000000" cy="500000"/>
          </a:xfrm>
          <a:prstGeom prst="roundRect">
            <a:avLst>
              <a:gd name="adj" fmla="val 8000"/>
            </a:avLst>
          </a:prstGeom>
          <a:solidFill>
            <a:srgbClr val="0B4A5C"/>
          </a:solidFill>
          <a:ln/>
        </p:spPr>
        <p:txBody>
          <a:bodyPr wrap="square" lIns="182880" tIns="91440" rIns="182880" bIns="91440" rtlCol="0" anchor="ctr">
            <a:normAutofit lnSpcReduction="10000"/>
          </a:bodyPr>
          <a:lstStyle/>
          <a:p>
            <a:pPr algn="ctr">
              <a:spcAft>
                <a:spcPts val="400"/>
              </a:spcAft>
              <a:buNone/>
            </a:pPr>
            <a:r>
              <a:rPr lang="en-US" sz="2000" b="1" dirty="0">
                <a:solidFill>
                  <a:srgbClr val="FFFFFF"/>
                </a:solidFill>
                <a:latin typeface="Calibri"/>
                <a:ea typeface="Calibri"/>
                <a:cs typeface="Calibri"/>
              </a:rPr>
              <a:t>Isolated prolonged PTT</a:t>
            </a:r>
          </a:p>
        </p:txBody>
      </p:sp>
      <p:sp>
        <p:nvSpPr>
          <p:cNvPr id="55305" name="Arrow"/>
          <p:cNvSpPr/>
          <p:nvPr/>
        </p:nvSpPr>
        <p:spPr>
          <a:xfrm>
            <a:off x="3448640" y="2440000"/>
            <a:ext cx="200000" cy="180000"/>
          </a:xfrm>
          <a:prstGeom prst="downArrow">
            <a:avLst/>
          </a:prstGeom>
          <a:solidFill>
            <a:schemeClr val="tx2"/>
          </a:solidFill>
          <a:ln/>
        </p:spPr>
        <p:txBody>
          <a:bodyPr/>
          <a:lstStyle/>
          <a:p>
            <a:endParaRPr/>
          </a:p>
        </p:txBody>
      </p:sp>
      <p:sp>
        <p:nvSpPr>
          <p:cNvPr id="55306" name="Branch Corrects"/>
          <p:cNvSpPr txBox="1"/>
          <p:nvPr/>
        </p:nvSpPr>
        <p:spPr>
          <a:xfrm>
            <a:off x="548640" y="2680000"/>
            <a:ext cx="2900000" cy="1050000"/>
          </a:xfrm>
          <a:prstGeom prst="roundRect">
            <a:avLst>
              <a:gd name="adj" fmla="val 8000"/>
            </a:avLst>
          </a:prstGeom>
          <a:solidFill>
            <a:srgbClr val="C00000">
              <a:alpha val="35000"/>
            </a:srgbClr>
          </a:solidFill>
          <a:ln/>
        </p:spPr>
        <p:txBody>
          <a:bodyPr wrap="square" lIns="182880" tIns="91440" rIns="182880" bIns="91440" rtlCol="0" anchor="ctr">
            <a:normAutofit lnSpcReduction="10000"/>
          </a:bodyPr>
          <a:lstStyle/>
          <a:p>
            <a:pPr algn="ctr">
              <a:spcAft>
                <a:spcPts val="400"/>
              </a:spcAft>
              <a:buNone/>
            </a:pPr>
            <a:r>
              <a:rPr lang="en-US" b="1" dirty="0">
                <a:solidFill>
                  <a:srgbClr val="5A6B70"/>
                </a:solidFill>
                <a:latin typeface="Calibri"/>
                <a:ea typeface="Calibri"/>
                <a:cs typeface="Calibri"/>
              </a:rPr>
              <a:t>MIXING STUDY CORRECTS</a:t>
            </a:r>
          </a:p>
          <a:p>
            <a:pPr algn="ctr">
              <a:spcAft>
                <a:spcPts val="400"/>
              </a:spcAft>
              <a:buNone/>
            </a:pPr>
            <a:r>
              <a:rPr lang="en-US" b="1" dirty="0">
                <a:solidFill>
                  <a:srgbClr val="1B2A2E"/>
                </a:solidFill>
                <a:latin typeface="Calibri"/>
                <a:ea typeface="Calibri"/>
                <a:cs typeface="Calibri"/>
              </a:rPr>
              <a:t>= Factor deficiency — VIII, IX or XI</a:t>
            </a:r>
          </a:p>
        </p:txBody>
      </p:sp>
      <p:sp>
        <p:nvSpPr>
          <p:cNvPr id="55307" name="Branch NoCorrect"/>
          <p:cNvSpPr txBox="1"/>
          <p:nvPr/>
        </p:nvSpPr>
        <p:spPr>
          <a:xfrm>
            <a:off x="3648640" y="2680000"/>
            <a:ext cx="2900000" cy="1050000"/>
          </a:xfrm>
          <a:prstGeom prst="roundRect">
            <a:avLst>
              <a:gd name="adj" fmla="val 8000"/>
            </a:avLst>
          </a:prstGeom>
          <a:solidFill>
            <a:srgbClr val="0B4A5C"/>
          </a:solidFill>
          <a:ln/>
        </p:spPr>
        <p:txBody>
          <a:bodyPr wrap="square" lIns="182880" tIns="91440" rIns="182880" bIns="91440" rtlCol="0" anchor="ctr">
            <a:normAutofit lnSpcReduction="10000"/>
          </a:bodyPr>
          <a:lstStyle/>
          <a:p>
            <a:pPr algn="ctr">
              <a:spcAft>
                <a:spcPts val="400"/>
              </a:spcAft>
              <a:buNone/>
            </a:pPr>
            <a:r>
              <a:rPr lang="en-US" b="1" dirty="0">
                <a:solidFill>
                  <a:srgbClr val="CFE0E5"/>
                </a:solidFill>
                <a:latin typeface="Calibri"/>
                <a:ea typeface="Calibri"/>
                <a:cs typeface="Calibri"/>
              </a:rPr>
              <a:t>DOES NOT CORRECT — OUR PATIENT</a:t>
            </a:r>
          </a:p>
          <a:p>
            <a:pPr algn="ctr">
              <a:spcAft>
                <a:spcPts val="400"/>
              </a:spcAft>
              <a:buNone/>
            </a:pPr>
            <a:r>
              <a:rPr lang="en-US" b="1" dirty="0">
                <a:solidFill>
                  <a:srgbClr val="FFFFFF"/>
                </a:solidFill>
                <a:latin typeface="Calibri"/>
                <a:ea typeface="Calibri"/>
                <a:cs typeface="Calibri"/>
              </a:rPr>
              <a:t>= An inhibitor is present</a:t>
            </a:r>
          </a:p>
        </p:txBody>
      </p:sp>
      <p:sp>
        <p:nvSpPr>
          <p:cNvPr id="55308" name="Arrow"/>
          <p:cNvSpPr/>
          <p:nvPr/>
        </p:nvSpPr>
        <p:spPr>
          <a:xfrm>
            <a:off x="4998640" y="3780000"/>
            <a:ext cx="200000" cy="180000"/>
          </a:xfrm>
          <a:prstGeom prst="downArrow">
            <a:avLst/>
          </a:prstGeom>
          <a:solidFill>
            <a:srgbClr val="0B4A5C"/>
          </a:solidFill>
          <a:ln/>
        </p:spPr>
        <p:txBody>
          <a:bodyPr/>
          <a:lstStyle/>
          <a:p>
            <a:endParaRPr/>
          </a:p>
        </p:txBody>
      </p:sp>
      <p:sp>
        <p:nvSpPr>
          <p:cNvPr id="55309" name="Result"/>
          <p:cNvSpPr txBox="1"/>
          <p:nvPr/>
        </p:nvSpPr>
        <p:spPr>
          <a:xfrm>
            <a:off x="548640" y="4020000"/>
            <a:ext cx="6000000" cy="1100000"/>
          </a:xfrm>
          <a:prstGeom prst="roundRect">
            <a:avLst>
              <a:gd name="adj" fmla="val 8000"/>
            </a:avLst>
          </a:prstGeom>
          <a:solidFill>
            <a:srgbClr val="EAF1F3"/>
          </a:solidFill>
          <a:ln/>
        </p:spPr>
        <p:txBody>
          <a:bodyPr wrap="square" lIns="182880" tIns="91440" rIns="182880" bIns="91440" rtlCol="0" anchor="ctr">
            <a:normAutofit lnSpcReduction="10000"/>
          </a:bodyPr>
          <a:lstStyle/>
          <a:p>
            <a:pPr algn="ctr">
              <a:spcAft>
                <a:spcPts val="400"/>
              </a:spcAft>
              <a:buNone/>
            </a:pPr>
            <a:r>
              <a:rPr lang="en-US" b="1" dirty="0">
                <a:solidFill>
                  <a:srgbClr val="0B4A5C"/>
                </a:solidFill>
                <a:latin typeface="Cambria"/>
                <a:ea typeface="Cambria"/>
                <a:cs typeface="Cambria"/>
              </a:rPr>
              <a:t>Lupus anticoagulant — dRVVT positive</a:t>
            </a:r>
          </a:p>
          <a:p>
            <a:pPr algn="ctr">
              <a:spcAft>
                <a:spcPts val="400"/>
              </a:spcAft>
              <a:buNone/>
            </a:pPr>
            <a:r>
              <a:rPr lang="en-US" dirty="0">
                <a:solidFill>
                  <a:srgbClr val="1B2A2E"/>
                </a:solidFill>
                <a:latin typeface="Calibri"/>
                <a:ea typeface="Calibri"/>
                <a:cs typeface="Calibri"/>
              </a:rPr>
              <a:t>Transient and post-infectious: prolongs the PTT in vitro, causes no bleeding in vivo</a:t>
            </a:r>
          </a:p>
        </p:txBody>
      </p:sp>
      <p:sp>
        <p:nvSpPr>
          <p:cNvPr id="55310" name="Outcome"/>
          <p:cNvSpPr txBox="1"/>
          <p:nvPr/>
        </p:nvSpPr>
        <p:spPr>
          <a:xfrm>
            <a:off x="548640" y="5340000"/>
            <a:ext cx="6000000" cy="1100000"/>
          </a:xfrm>
          <a:prstGeom prst="roundRect">
            <a:avLst>
              <a:gd name="adj" fmla="val 8000"/>
            </a:avLst>
          </a:prstGeom>
          <a:solidFill>
            <a:srgbClr val="F2F5F6"/>
          </a:solidFill>
          <a:ln/>
        </p:spPr>
        <p:txBody>
          <a:bodyPr wrap="square" lIns="182880" tIns="91440" rIns="182880" bIns="91440" rtlCol="0" anchor="ctr">
            <a:normAutofit lnSpcReduction="10000"/>
          </a:bodyPr>
          <a:lstStyle/>
          <a:p>
            <a:pPr algn="ctr">
              <a:spcAft>
                <a:spcPts val="400"/>
              </a:spcAft>
              <a:buNone/>
            </a:pPr>
            <a:r>
              <a:rPr lang="en-US" b="1" dirty="0">
                <a:solidFill>
                  <a:srgbClr val="5A6B70"/>
                </a:solidFill>
                <a:latin typeface="Calibri"/>
                <a:ea typeface="Calibri"/>
                <a:cs typeface="Calibri"/>
              </a:rPr>
              <a:t>OUTCOME</a:t>
            </a:r>
          </a:p>
          <a:p>
            <a:pPr algn="ctr">
              <a:spcAft>
                <a:spcPts val="400"/>
              </a:spcAft>
              <a:buNone/>
            </a:pPr>
            <a:r>
              <a:rPr lang="en-US" dirty="0">
                <a:solidFill>
                  <a:srgbClr val="1B2A2E"/>
                </a:solidFill>
                <a:latin typeface="Calibri"/>
                <a:ea typeface="Calibri"/>
                <a:cs typeface="Calibri"/>
              </a:rPr>
              <a:t>Surgery proceeded with no factor coverage and no bleeding; repeat testing normal at 12 weeks</a:t>
            </a:r>
          </a:p>
        </p:txBody>
      </p:sp>
      <p:sp>
        <p:nvSpPr>
          <p:cNvPr id="2" name="Arrow">
            <a:extLst>
              <a:ext uri="{FF2B5EF4-FFF2-40B4-BE49-F238E27FC236}">
                <a16:creationId xmlns:a16="http://schemas.microsoft.com/office/drawing/2014/main" id="{C361A25C-1A87-39FF-9B1F-A89DBE539184}"/>
              </a:ext>
            </a:extLst>
          </p:cNvPr>
          <p:cNvSpPr/>
          <p:nvPr/>
        </p:nvSpPr>
        <p:spPr>
          <a:xfrm>
            <a:off x="3448640" y="5170000"/>
            <a:ext cx="200000" cy="180000"/>
          </a:xfrm>
          <a:prstGeom prst="downArrow">
            <a:avLst/>
          </a:prstGeom>
          <a:solidFill>
            <a:srgbClr val="0B4A5C"/>
          </a:solidFill>
          <a:ln/>
        </p:spPr>
        <p:txBody>
          <a:bodyPr/>
          <a:lstStyle/>
          <a:p>
            <a:endParaRPr/>
          </a:p>
        </p:txBody>
      </p:sp>
      <p:pic>
        <p:nvPicPr>
          <p:cNvPr id="22" name="Picture 21">
            <a:extLst>
              <a:ext uri="{FF2B5EF4-FFF2-40B4-BE49-F238E27FC236}">
                <a16:creationId xmlns:a16="http://schemas.microsoft.com/office/drawing/2014/main" id="{CA01FA65-22BF-6987-77C7-7A3D656BA055}"/>
              </a:ext>
            </a:extLst>
          </p:cNvPr>
          <p:cNvPicPr>
            <a:picLocks noChangeAspect="1"/>
          </p:cNvPicPr>
          <p:nvPr/>
        </p:nvPicPr>
        <p:blipFill>
          <a:blip r:embed="rId3"/>
          <a:stretch>
            <a:fillRect/>
          </a:stretch>
        </p:blipFill>
        <p:spPr>
          <a:xfrm>
            <a:off x="6900000" y="2300000"/>
            <a:ext cx="4700000" cy="3140000"/>
          </a:xfrm>
          <a:prstGeom prst="rect">
            <a:avLst/>
          </a:prstGeom>
        </p:spPr>
      </p:pic>
      <p:sp>
        <p:nvSpPr>
          <p:cNvPr id="23" name="TextBox 22">
            <a:extLst>
              <a:ext uri="{FF2B5EF4-FFF2-40B4-BE49-F238E27FC236}">
                <a16:creationId xmlns:a16="http://schemas.microsoft.com/office/drawing/2014/main" id="{B3034C44-CB42-24E1-C430-9716B6A4A613}"/>
              </a:ext>
            </a:extLst>
          </p:cNvPr>
          <p:cNvSpPr txBox="1"/>
          <p:nvPr/>
        </p:nvSpPr>
        <p:spPr>
          <a:xfrm>
            <a:off x="8401947" y="1780668"/>
            <a:ext cx="1696105" cy="491900"/>
          </a:xfrm>
          <a:prstGeom prst="rect">
            <a:avLst/>
          </a:prstGeom>
          <a:noFill/>
        </p:spPr>
        <p:txBody>
          <a:bodyPr wrap="none" rtlCol="0">
            <a:normAutofit/>
          </a:bodyPr>
          <a:lstStyle/>
          <a:p>
            <a:r>
              <a:rPr lang="en-US" dirty="0"/>
              <a:t>LAC antibodies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5" name="Title 1"/>
          <p:cNvSpPr>
            <a:spLocks noGrp="1"/>
          </p:cNvSpPr>
          <p:nvPr>
            <p:ph type="title"/>
          </p:nvPr>
        </p:nvSpPr>
        <p:spPr>
          <a:xfrm>
            <a:off x="548640" y="228600"/>
            <a:ext cx="11094720" cy="1188720"/>
          </a:xfrm>
        </p:spPr>
        <p:txBody>
          <a:bodyPr anchor="ctr"/>
          <a:lstStyle/>
          <a:p>
            <a:pPr algn="ctr" eaLnBrk="1" hangingPunct="1"/>
            <a:r>
              <a:rPr lang="en-US" sz="4000" b="1" dirty="0">
                <a:solidFill>
                  <a:srgbClr val="0B4A5C"/>
                </a:solidFill>
                <a:latin typeface="Cambria" pitchFamily="34" charset="0"/>
                <a:ea typeface="Cambria" pitchFamily="34" charset="-122"/>
                <a:cs typeface="Cambria" pitchFamily="34" charset="-120"/>
              </a:rPr>
              <a:t>Hemophilia: missing or low factor</a:t>
            </a:r>
            <a:endParaRPr lang="en-US" sz="4000" dirty="0">
              <a:latin typeface="Cambria" pitchFamily="34" charset="0"/>
            </a:endParaRPr>
          </a:p>
        </p:txBody>
      </p:sp>
      <p:sp>
        <p:nvSpPr>
          <p:cNvPr id="57346" name="Content Placeholder 2"/>
          <p:cNvSpPr>
            <a:spLocks noGrp="1"/>
          </p:cNvSpPr>
          <p:nvPr>
            <p:ph idx="1"/>
          </p:nvPr>
        </p:nvSpPr>
        <p:spPr>
          <a:xfrm>
            <a:off x="497335" y="4942837"/>
            <a:ext cx="11094720" cy="2561470"/>
          </a:xfrm>
        </p:spPr>
        <p:txBody>
          <a:bodyPr anchor="t">
            <a:normAutofit/>
          </a:bodyPr>
          <a:lstStyle/>
          <a:p>
            <a:r>
              <a:rPr lang="en-US" sz="2200" b="1" dirty="0"/>
              <a:t>Hemophilia leads to delayed formation of an abnormal clot</a:t>
            </a:r>
          </a:p>
          <a:p>
            <a:pPr eaLnBrk="1" hangingPunct="1"/>
            <a:r>
              <a:rPr lang="en-US" sz="2200" dirty="0"/>
              <a:t>Hemorrhages can occur after minimal or even unknown trauma</a:t>
            </a:r>
          </a:p>
          <a:p>
            <a:r>
              <a:rPr lang="en-US" sz="2200" dirty="0"/>
              <a:t>Screening tests: PT and aPTT</a:t>
            </a:r>
          </a:p>
        </p:txBody>
      </p:sp>
      <p:pic>
        <p:nvPicPr>
          <p:cNvPr id="2" name="Picture 1">
            <a:extLst>
              <a:ext uri="{FF2B5EF4-FFF2-40B4-BE49-F238E27FC236}">
                <a16:creationId xmlns:a16="http://schemas.microsoft.com/office/drawing/2014/main" id="{41F7D807-1D07-70C3-520C-C7E6E70CCC32}"/>
              </a:ext>
            </a:extLst>
          </p:cNvPr>
          <p:cNvPicPr>
            <a:picLocks noChangeAspect="1"/>
          </p:cNvPicPr>
          <p:nvPr/>
        </p:nvPicPr>
        <p:blipFill>
          <a:blip r:embed="rId3"/>
          <a:stretch>
            <a:fillRect/>
          </a:stretch>
        </p:blipFill>
        <p:spPr>
          <a:xfrm>
            <a:off x="8108830" y="1599230"/>
            <a:ext cx="5166354" cy="3960058"/>
          </a:xfrm>
          <a:prstGeom prst="rect">
            <a:avLst/>
          </a:prstGeom>
        </p:spPr>
      </p:pic>
      <p:pic>
        <p:nvPicPr>
          <p:cNvPr id="3" name="Picture 2">
            <a:extLst>
              <a:ext uri="{FF2B5EF4-FFF2-40B4-BE49-F238E27FC236}">
                <a16:creationId xmlns:a16="http://schemas.microsoft.com/office/drawing/2014/main" id="{D5631BA9-B5E3-8072-E307-93E87C4DF4FA}"/>
              </a:ext>
            </a:extLst>
          </p:cNvPr>
          <p:cNvPicPr>
            <a:picLocks noChangeAspect="1"/>
          </p:cNvPicPr>
          <p:nvPr/>
        </p:nvPicPr>
        <p:blipFill>
          <a:blip r:embed="rId4"/>
          <a:stretch>
            <a:fillRect/>
          </a:stretch>
        </p:blipFill>
        <p:spPr>
          <a:xfrm>
            <a:off x="1006004" y="1528390"/>
            <a:ext cx="5508083" cy="3063485"/>
          </a:xfrm>
          <a:prstGeom prst="rect">
            <a:avLst/>
          </a:prstGeom>
          <a:ln>
            <a:solidFill>
              <a:schemeClr val="folHlink"/>
            </a:solidFill>
          </a:ln>
        </p:spPr>
      </p:pic>
      <p:sp>
        <p:nvSpPr>
          <p:cNvPr id="4" name="Content Placeholder 2">
            <a:extLst>
              <a:ext uri="{FF2B5EF4-FFF2-40B4-BE49-F238E27FC236}">
                <a16:creationId xmlns:a16="http://schemas.microsoft.com/office/drawing/2014/main" id="{002A5940-CDFE-C747-2A4B-BC3A496EC413}"/>
              </a:ext>
            </a:extLst>
          </p:cNvPr>
          <p:cNvSpPr txBox="1">
            <a:spLocks/>
          </p:cNvSpPr>
          <p:nvPr/>
        </p:nvSpPr>
        <p:spPr>
          <a:xfrm>
            <a:off x="3437613" y="3362339"/>
            <a:ext cx="8714631" cy="256147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highlight>
                  <a:srgbClr val="FFFF00"/>
                </a:highlight>
              </a:rPr>
              <a:t>Factor VIII level 3%</a:t>
            </a:r>
          </a:p>
        </p:txBody>
      </p:sp>
    </p:spTree>
    <p:extLst>
      <p:ext uri="{BB962C8B-B14F-4D97-AF65-F5344CB8AC3E}">
        <p14:creationId xmlns:p14="http://schemas.microsoft.com/office/powerpoint/2010/main" val="24438740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3" name="Title 1"/>
          <p:cNvSpPr>
            <a:spLocks noGrp="1"/>
          </p:cNvSpPr>
          <p:nvPr>
            <p:ph type="title"/>
          </p:nvPr>
        </p:nvSpPr>
        <p:spPr>
          <a:xfrm>
            <a:off x="548640" y="228600"/>
            <a:ext cx="11094720" cy="1188720"/>
          </a:xfrm>
        </p:spPr>
        <p:txBody>
          <a:bodyPr anchor="ctr"/>
          <a:lstStyle/>
          <a:p>
            <a:pPr algn="ctr" eaLnBrk="1" hangingPunct="1"/>
            <a:r>
              <a:rPr lang="en-US" sz="4000" b="1" dirty="0">
                <a:solidFill>
                  <a:srgbClr val="0B4A5C"/>
                </a:solidFill>
                <a:latin typeface="Cambria" pitchFamily="34" charset="0"/>
                <a:ea typeface="Cambria" pitchFamily="34" charset="-122"/>
                <a:cs typeface="Cambria" pitchFamily="34" charset="-120"/>
              </a:rPr>
              <a:t>Hemophilia Demographics</a:t>
            </a:r>
          </a:p>
        </p:txBody>
      </p:sp>
      <p:sp>
        <p:nvSpPr>
          <p:cNvPr id="99700" name="stat0"/>
          <p:cNvSpPr/>
          <p:nvPr/>
        </p:nvSpPr>
        <p:spPr>
          <a:xfrm>
            <a:off x="502920" y="1417320"/>
            <a:ext cx="3840480" cy="2240280"/>
          </a:xfrm>
          <a:prstGeom prst="roundRect">
            <a:avLst/>
          </a:prstGeom>
          <a:solidFill>
            <a:srgbClr val="0B4A5C"/>
          </a:solidFill>
          <a:ln>
            <a:noFill/>
          </a:ln>
        </p:spPr>
        <p:txBody>
          <a:bodyPr wrap="square" lIns="137160" rIns="137160" anchor="ctr">
            <a:normAutofit fontScale="92500" lnSpcReduction="10000"/>
          </a:bodyPr>
          <a:lstStyle/>
          <a:p>
            <a:pPr algn="ctr">
              <a:buNone/>
            </a:pPr>
            <a:r>
              <a:rPr lang="en-US" sz="2400" dirty="0">
                <a:solidFill>
                  <a:srgbClr val="DCEEF2"/>
                </a:solidFill>
                <a:latin typeface="Calibri"/>
              </a:rPr>
              <a:t>Hemophilia A or B </a:t>
            </a:r>
          </a:p>
          <a:p>
            <a:pPr algn="ctr">
              <a:buNone/>
            </a:pPr>
            <a:r>
              <a:rPr lang="en-US" sz="2400" b="1" dirty="0">
                <a:solidFill>
                  <a:srgbClr val="FFFFFF"/>
                </a:solidFill>
                <a:latin typeface="Calibri"/>
              </a:rPr>
              <a:t>1 in 4,000</a:t>
            </a:r>
          </a:p>
          <a:p>
            <a:pPr algn="ctr">
              <a:buNone/>
            </a:pPr>
            <a:r>
              <a:rPr lang="en-US" sz="2400" dirty="0">
                <a:solidFill>
                  <a:srgbClr val="DCEEF2"/>
                </a:solidFill>
                <a:latin typeface="Calibri"/>
              </a:rPr>
              <a:t>male births</a:t>
            </a:r>
          </a:p>
          <a:p>
            <a:pPr algn="ctr">
              <a:buNone/>
            </a:pPr>
            <a:endParaRPr lang="en-US" sz="2400" dirty="0">
              <a:solidFill>
                <a:srgbClr val="DCEEF2"/>
              </a:solidFill>
              <a:latin typeface="Calibri"/>
            </a:endParaRPr>
          </a:p>
          <a:p>
            <a:pPr algn="ctr"/>
            <a:r>
              <a:rPr lang="en-US" sz="2400" dirty="0">
                <a:solidFill>
                  <a:srgbClr val="DCEEF2"/>
                </a:solidFill>
                <a:latin typeface="Calibri"/>
              </a:rPr>
              <a:t>80–85% A</a:t>
            </a:r>
          </a:p>
          <a:p>
            <a:pPr algn="ctr"/>
            <a:r>
              <a:rPr lang="en-US" sz="2400" dirty="0">
                <a:solidFill>
                  <a:srgbClr val="DCEEF2"/>
                </a:solidFill>
                <a:latin typeface="Calibri"/>
              </a:rPr>
              <a:t>15–20% B</a:t>
            </a:r>
          </a:p>
        </p:txBody>
      </p:sp>
      <p:sp>
        <p:nvSpPr>
          <p:cNvPr id="99702" name="stat2"/>
          <p:cNvSpPr/>
          <p:nvPr/>
        </p:nvSpPr>
        <p:spPr>
          <a:xfrm>
            <a:off x="502920" y="3886200"/>
            <a:ext cx="3840480" cy="2240280"/>
          </a:xfrm>
          <a:prstGeom prst="roundRect">
            <a:avLst/>
          </a:prstGeom>
          <a:solidFill>
            <a:srgbClr val="DCEEF2"/>
          </a:solidFill>
          <a:ln>
            <a:noFill/>
          </a:ln>
        </p:spPr>
        <p:txBody>
          <a:bodyPr wrap="square" lIns="137160" rIns="137160" anchor="ctr">
            <a:normAutofit/>
          </a:bodyPr>
          <a:lstStyle/>
          <a:p>
            <a:pPr algn="ctr">
              <a:buNone/>
            </a:pPr>
            <a:r>
              <a:rPr lang="en-US" sz="2400" b="1" dirty="0">
                <a:solidFill>
                  <a:srgbClr val="0B4A5C"/>
                </a:solidFill>
                <a:latin typeface="Calibri"/>
              </a:rPr>
              <a:t>~33,000</a:t>
            </a:r>
          </a:p>
          <a:p>
            <a:pPr algn="ctr">
              <a:buNone/>
            </a:pPr>
            <a:r>
              <a:rPr lang="en-US" sz="2400" dirty="0">
                <a:solidFill>
                  <a:srgbClr val="42565C"/>
                </a:solidFill>
                <a:latin typeface="Calibri"/>
              </a:rPr>
              <a:t>males in the US </a:t>
            </a:r>
          </a:p>
          <a:p>
            <a:pPr algn="ctr">
              <a:buNone/>
            </a:pPr>
            <a:r>
              <a:rPr lang="en-US" sz="2400" dirty="0">
                <a:solidFill>
                  <a:srgbClr val="42565C"/>
                </a:solidFill>
                <a:latin typeface="Calibri"/>
              </a:rPr>
              <a:t>(~1.1 million worldwide)</a:t>
            </a:r>
          </a:p>
        </p:txBody>
      </p:sp>
      <p:sp>
        <p:nvSpPr>
          <p:cNvPr id="99720" name="hem C"/>
          <p:cNvSpPr/>
          <p:nvPr/>
        </p:nvSpPr>
        <p:spPr>
          <a:xfrm>
            <a:off x="4709160" y="3886200"/>
            <a:ext cx="6976872" cy="2240280"/>
          </a:xfrm>
          <a:prstGeom prst="roundRect">
            <a:avLst/>
          </a:prstGeom>
          <a:solidFill>
            <a:srgbClr val="1B9AAA"/>
          </a:solidFill>
          <a:ln>
            <a:noFill/>
          </a:ln>
        </p:spPr>
        <p:txBody>
          <a:bodyPr lIns="182880" tIns="91440" rIns="182880" bIns="91440" anchor="ctr">
            <a:noAutofit/>
          </a:bodyPr>
          <a:lstStyle/>
          <a:p>
            <a:r>
              <a:rPr lang="en-US" sz="2100" b="1" dirty="0">
                <a:solidFill>
                  <a:srgbClr val="FFFFFF"/>
                </a:solidFill>
                <a:latin typeface="Calibri"/>
              </a:rPr>
              <a:t>The other factor deficiencies (comprise 3–5% of all factor deficiencies)</a:t>
            </a:r>
          </a:p>
          <a:p>
            <a:endParaRPr lang="en-US" sz="2100" b="1" dirty="0">
              <a:solidFill>
                <a:srgbClr val="FFFFFF"/>
              </a:solidFill>
              <a:latin typeface="Calibri"/>
            </a:endParaRPr>
          </a:p>
          <a:p>
            <a:r>
              <a:rPr lang="en-US" sz="2100" b="0" dirty="0">
                <a:solidFill>
                  <a:srgbClr val="FFFFFF"/>
                </a:solidFill>
                <a:latin typeface="Calibri"/>
              </a:rPr>
              <a:t>XI (‘hemophilia C’), VII, X, V, XIII, II, fibrinogen — each ~1 in 500,000 to 1 in 2 million. </a:t>
            </a:r>
          </a:p>
          <a:p>
            <a:r>
              <a:rPr lang="en-US" sz="2100" b="0" dirty="0">
                <a:solidFill>
                  <a:srgbClr val="FFFFFF"/>
                </a:solidFill>
                <a:latin typeface="Calibri"/>
              </a:rPr>
              <a:t>All autosomal, girls are affected too.</a:t>
            </a:r>
          </a:p>
        </p:txBody>
      </p:sp>
      <p:sp>
        <p:nvSpPr>
          <p:cNvPr id="99730" name="inheritance"/>
          <p:cNvSpPr/>
          <p:nvPr/>
        </p:nvSpPr>
        <p:spPr>
          <a:xfrm>
            <a:off x="4709160" y="1417320"/>
            <a:ext cx="6976872" cy="2240280"/>
          </a:xfrm>
          <a:prstGeom prst="roundRect">
            <a:avLst/>
          </a:prstGeom>
          <a:solidFill>
            <a:srgbClr val="DCEEF2"/>
          </a:solidFill>
          <a:ln>
            <a:noFill/>
          </a:ln>
        </p:spPr>
        <p:txBody>
          <a:bodyPr lIns="182880" tIns="91440" rIns="182880" bIns="91440" anchor="ctr">
            <a:normAutofit/>
          </a:bodyPr>
          <a:lstStyle/>
          <a:p>
            <a:r>
              <a:rPr lang="en-US" sz="2100" b="1" dirty="0">
                <a:solidFill>
                  <a:srgbClr val="0B4A5C"/>
                </a:solidFill>
                <a:latin typeface="Calibri"/>
              </a:rPr>
              <a:t>A and B: X-linked recessive</a:t>
            </a:r>
          </a:p>
          <a:p>
            <a:r>
              <a:rPr lang="en-US" sz="2100" b="0" dirty="0">
                <a:solidFill>
                  <a:srgbClr val="42565C"/>
                </a:solidFill>
                <a:latin typeface="Calibri"/>
              </a:rPr>
              <a:t>~30% are new mutations — no family history. </a:t>
            </a:r>
          </a:p>
          <a:p>
            <a:r>
              <a:rPr lang="en-US" sz="2100" b="0" dirty="0">
                <a:solidFill>
                  <a:srgbClr val="42565C"/>
                </a:solidFill>
                <a:latin typeface="Calibri"/>
              </a:rPr>
              <a:t>Carrier girls can bleed.</a:t>
            </a:r>
          </a:p>
        </p:txBody>
      </p:sp>
    </p:spTree>
    <p:extLst>
      <p:ext uri="{BB962C8B-B14F-4D97-AF65-F5344CB8AC3E}">
        <p14:creationId xmlns:p14="http://schemas.microsoft.com/office/powerpoint/2010/main" val="9654201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297" name="Rectangle 2"/>
          <p:cNvSpPr>
            <a:spLocks noGrp="1"/>
          </p:cNvSpPr>
          <p:nvPr>
            <p:ph type="title"/>
          </p:nvPr>
        </p:nvSpPr>
        <p:spPr>
          <a:xfrm>
            <a:off x="548640" y="182880"/>
            <a:ext cx="11094720" cy="822960"/>
          </a:xfrm>
        </p:spPr>
        <p:txBody>
          <a:bodyPr anchor="ctr"/>
          <a:lstStyle/>
          <a:p>
            <a:pPr algn="ctr"/>
            <a:r>
              <a:rPr lang="en-US" sz="3600" b="1">
                <a:solidFill>
                  <a:srgbClr val="0B4A5C"/>
                </a:solidFill>
                <a:latin typeface="Cambria" pitchFamily="34" charset="0"/>
                <a:ea typeface="Cambria" pitchFamily="34" charset="-122"/>
                <a:cs typeface="Cambria" pitchFamily="34" charset="-120"/>
              </a:rPr>
              <a:t>Case — Hemophilia in the Family Tree</a:t>
            </a:r>
          </a:p>
        </p:txBody>
      </p:sp>
      <p:sp>
        <p:nvSpPr>
          <p:cNvPr id="60001" name="Case line"/>
          <p:cNvSpPr txBox="1"/>
          <p:nvPr/>
        </p:nvSpPr>
        <p:spPr>
          <a:xfrm>
            <a:off x="640080" y="1060000"/>
            <a:ext cx="10911840" cy="520000"/>
          </a:xfrm>
          <a:prstGeom prst="rect">
            <a:avLst/>
          </a:prstGeom>
          <a:noFill/>
        </p:spPr>
        <p:txBody>
          <a:bodyPr wrap="square" lIns="0" tIns="0" rIns="0" bIns="0" anchor="ctr"/>
          <a:lstStyle/>
          <a:p>
            <a:pPr algn="ctr"/>
            <a:r>
              <a:rPr lang="en-US" sz="2400" i="1" dirty="0">
                <a:solidFill>
                  <a:srgbClr val="55676D"/>
                </a:solidFill>
                <a:latin typeface="Calibri" pitchFamily="34" charset="0"/>
              </a:rPr>
              <a:t>Healthy 5-year-old, pre-op referral: “hemophilia A runs in the family”</a:t>
            </a:r>
          </a:p>
        </p:txBody>
      </p:sp>
      <p:sp>
        <p:nvSpPr>
          <p:cNvPr id="60010" name="Sib line"/>
          <p:cNvSpPr/>
          <p:nvPr/>
        </p:nvSpPr>
        <p:spPr>
          <a:xfrm>
            <a:off x="1450000" y="1950000"/>
            <a:ext cx="1600000" cy="0"/>
          </a:xfrm>
          <a:prstGeom prst="line">
            <a:avLst/>
          </a:prstGeom>
          <a:ln w="19050">
            <a:solidFill>
              <a:srgbClr val="8A9BA0"/>
            </a:solidFill>
          </a:ln>
        </p:spPr>
        <p:txBody>
          <a:bodyPr/>
          <a:lstStyle/>
          <a:p>
            <a:endParaRPr/>
          </a:p>
        </p:txBody>
      </p:sp>
      <p:sp>
        <p:nvSpPr>
          <p:cNvPr id="60011" name="Drop A"/>
          <p:cNvSpPr/>
          <p:nvPr/>
        </p:nvSpPr>
        <p:spPr>
          <a:xfrm>
            <a:off x="1450000" y="1950000"/>
            <a:ext cx="0" cy="200000"/>
          </a:xfrm>
          <a:prstGeom prst="line">
            <a:avLst/>
          </a:prstGeom>
          <a:ln w="19050">
            <a:solidFill>
              <a:srgbClr val="8A9BA0"/>
            </a:solidFill>
          </a:ln>
        </p:spPr>
        <p:txBody>
          <a:bodyPr/>
          <a:lstStyle/>
          <a:p>
            <a:endParaRPr/>
          </a:p>
        </p:txBody>
      </p:sp>
      <p:sp>
        <p:nvSpPr>
          <p:cNvPr id="60012" name="Drop B"/>
          <p:cNvSpPr/>
          <p:nvPr/>
        </p:nvSpPr>
        <p:spPr>
          <a:xfrm>
            <a:off x="3050000" y="1950000"/>
            <a:ext cx="0" cy="200000"/>
          </a:xfrm>
          <a:prstGeom prst="line">
            <a:avLst/>
          </a:prstGeom>
          <a:ln w="19050">
            <a:solidFill>
              <a:srgbClr val="8A9BA0"/>
            </a:solidFill>
          </a:ln>
        </p:spPr>
        <p:txBody>
          <a:bodyPr/>
          <a:lstStyle/>
          <a:p>
            <a:endParaRPr/>
          </a:p>
        </p:txBody>
      </p:sp>
      <p:sp>
        <p:nvSpPr>
          <p:cNvPr id="60013" name="Descent line"/>
          <p:cNvSpPr/>
          <p:nvPr/>
        </p:nvSpPr>
        <p:spPr>
          <a:xfrm>
            <a:off x="3050000" y="2710000"/>
            <a:ext cx="0" cy="740000"/>
          </a:xfrm>
          <a:prstGeom prst="line">
            <a:avLst/>
          </a:prstGeom>
          <a:ln w="19050">
            <a:solidFill>
              <a:srgbClr val="8A9BA0"/>
            </a:solidFill>
          </a:ln>
        </p:spPr>
        <p:txBody>
          <a:bodyPr/>
          <a:lstStyle/>
          <a:p>
            <a:endParaRPr/>
          </a:p>
        </p:txBody>
      </p:sp>
      <p:sp>
        <p:nvSpPr>
          <p:cNvPr id="60014" name="Union line"/>
          <p:cNvSpPr/>
          <p:nvPr/>
        </p:nvSpPr>
        <p:spPr>
          <a:xfrm>
            <a:off x="3330000" y="3730000"/>
            <a:ext cx="1690000" cy="0"/>
          </a:xfrm>
          <a:prstGeom prst="line">
            <a:avLst/>
          </a:prstGeom>
          <a:ln w="19050">
            <a:solidFill>
              <a:srgbClr val="8A9BA0"/>
            </a:solidFill>
          </a:ln>
        </p:spPr>
        <p:txBody>
          <a:bodyPr/>
          <a:lstStyle/>
          <a:p>
            <a:endParaRPr/>
          </a:p>
        </p:txBody>
      </p:sp>
      <p:sp>
        <p:nvSpPr>
          <p:cNvPr id="60015" name="Child line"/>
          <p:cNvSpPr/>
          <p:nvPr/>
        </p:nvSpPr>
        <p:spPr>
          <a:xfrm>
            <a:off x="4175000" y="3730000"/>
            <a:ext cx="0" cy="1020000"/>
          </a:xfrm>
          <a:prstGeom prst="line">
            <a:avLst/>
          </a:prstGeom>
          <a:ln w="19050">
            <a:solidFill>
              <a:srgbClr val="8A9BA0"/>
            </a:solidFill>
          </a:ln>
        </p:spPr>
        <p:txBody>
          <a:bodyPr/>
          <a:lstStyle/>
          <a:p>
            <a:endParaRPr/>
          </a:p>
        </p:txBody>
      </p:sp>
      <p:sp>
        <p:nvSpPr>
          <p:cNvPr id="60020" name="Great uncle"/>
          <p:cNvSpPr/>
          <p:nvPr/>
        </p:nvSpPr>
        <p:spPr>
          <a:xfrm>
            <a:off x="1170000" y="2150000"/>
            <a:ext cx="560000" cy="560000"/>
          </a:xfrm>
          <a:prstGeom prst="rect">
            <a:avLst/>
          </a:prstGeom>
          <a:solidFill>
            <a:srgbClr val="0B4A5C"/>
          </a:solidFill>
          <a:ln w="19050">
            <a:solidFill>
              <a:srgbClr val="0B4A5C"/>
            </a:solidFill>
          </a:ln>
        </p:spPr>
        <p:txBody>
          <a:bodyPr/>
          <a:lstStyle/>
          <a:p>
            <a:endParaRPr/>
          </a:p>
        </p:txBody>
      </p:sp>
      <p:sp>
        <p:nvSpPr>
          <p:cNvPr id="60021" name="Grandmother"/>
          <p:cNvSpPr/>
          <p:nvPr/>
        </p:nvSpPr>
        <p:spPr>
          <a:xfrm>
            <a:off x="2770000" y="2150000"/>
            <a:ext cx="560000" cy="560000"/>
          </a:xfrm>
          <a:prstGeom prst="ellipse">
            <a:avLst/>
          </a:prstGeom>
          <a:solidFill>
            <a:srgbClr val="FFFFFF"/>
          </a:solidFill>
          <a:ln w="19050">
            <a:solidFill>
              <a:srgbClr val="0B4A5C"/>
            </a:solidFill>
          </a:ln>
        </p:spPr>
        <p:txBody>
          <a:bodyPr/>
          <a:lstStyle/>
          <a:p>
            <a:endParaRPr/>
          </a:p>
        </p:txBody>
      </p:sp>
      <p:sp>
        <p:nvSpPr>
          <p:cNvPr id="60022" name="Carrier dot"/>
          <p:cNvSpPr/>
          <p:nvPr/>
        </p:nvSpPr>
        <p:spPr>
          <a:xfrm>
            <a:off x="2960000" y="2340000"/>
            <a:ext cx="180000" cy="180000"/>
          </a:xfrm>
          <a:prstGeom prst="ellipse">
            <a:avLst/>
          </a:prstGeom>
          <a:solidFill>
            <a:srgbClr val="0B4A5C"/>
          </a:solidFill>
          <a:ln>
            <a:noFill/>
          </a:ln>
        </p:spPr>
        <p:txBody>
          <a:bodyPr/>
          <a:lstStyle/>
          <a:p>
            <a:endParaRPr/>
          </a:p>
        </p:txBody>
      </p:sp>
      <p:sp>
        <p:nvSpPr>
          <p:cNvPr id="60023" name="Father"/>
          <p:cNvSpPr/>
          <p:nvPr/>
        </p:nvSpPr>
        <p:spPr>
          <a:xfrm>
            <a:off x="2770000" y="3450000"/>
            <a:ext cx="560000" cy="560000"/>
          </a:xfrm>
          <a:prstGeom prst="rect">
            <a:avLst/>
          </a:prstGeom>
          <a:solidFill>
            <a:srgbClr val="FFFFFF"/>
          </a:solidFill>
          <a:ln w="19050">
            <a:solidFill>
              <a:srgbClr val="0B4A5C"/>
            </a:solidFill>
          </a:ln>
        </p:spPr>
        <p:txBody>
          <a:bodyPr/>
          <a:lstStyle/>
          <a:p>
            <a:endParaRPr/>
          </a:p>
        </p:txBody>
      </p:sp>
      <p:sp>
        <p:nvSpPr>
          <p:cNvPr id="60024" name="Mother"/>
          <p:cNvSpPr/>
          <p:nvPr/>
        </p:nvSpPr>
        <p:spPr>
          <a:xfrm>
            <a:off x="5020000" y="3450000"/>
            <a:ext cx="560000" cy="560000"/>
          </a:xfrm>
          <a:prstGeom prst="ellipse">
            <a:avLst/>
          </a:prstGeom>
          <a:solidFill>
            <a:srgbClr val="FFFFFF"/>
          </a:solidFill>
          <a:ln w="19050">
            <a:solidFill>
              <a:srgbClr val="0B4A5C"/>
            </a:solidFill>
          </a:ln>
        </p:spPr>
        <p:txBody>
          <a:bodyPr/>
          <a:lstStyle/>
          <a:p>
            <a:endParaRPr/>
          </a:p>
        </p:txBody>
      </p:sp>
      <p:sp>
        <p:nvSpPr>
          <p:cNvPr id="60025" name="Patient"/>
          <p:cNvSpPr/>
          <p:nvPr/>
        </p:nvSpPr>
        <p:spPr>
          <a:xfrm>
            <a:off x="3895000" y="4750000"/>
            <a:ext cx="560000" cy="560000"/>
          </a:xfrm>
          <a:prstGeom prst="rect">
            <a:avLst/>
          </a:prstGeom>
          <a:solidFill>
            <a:srgbClr val="DCEEF2"/>
          </a:solidFill>
          <a:ln w="38100">
            <a:solidFill>
              <a:srgbClr val="1B9AAA"/>
            </a:solidFill>
          </a:ln>
        </p:spPr>
        <p:txBody>
          <a:bodyPr/>
          <a:lstStyle/>
          <a:p>
            <a:endParaRPr/>
          </a:p>
        </p:txBody>
      </p:sp>
      <p:sp>
        <p:nvSpPr>
          <p:cNvPr id="60030" name="Label uncle"/>
          <p:cNvSpPr txBox="1"/>
          <p:nvPr/>
        </p:nvSpPr>
        <p:spPr>
          <a:xfrm>
            <a:off x="600000" y="2770000"/>
            <a:ext cx="1700000" cy="560000"/>
          </a:xfrm>
          <a:prstGeom prst="rect">
            <a:avLst/>
          </a:prstGeom>
          <a:noFill/>
        </p:spPr>
        <p:txBody>
          <a:bodyPr wrap="square" lIns="0" tIns="0" rIns="0" bIns="0" anchor="t"/>
          <a:lstStyle/>
          <a:p>
            <a:pPr algn="ctr"/>
            <a:r>
              <a:rPr lang="en-US" sz="1200" b="1">
                <a:solidFill>
                  <a:srgbClr val="0B4A5C"/>
                </a:solidFill>
                <a:latin typeface="Calibri" pitchFamily="34" charset="0"/>
              </a:rPr>
              <a:t>Great-uncle</a:t>
            </a:r>
          </a:p>
          <a:p>
            <a:pPr algn="ctr"/>
            <a:r>
              <a:rPr lang="en-US" sz="1100">
                <a:solidFill>
                  <a:srgbClr val="55676D"/>
                </a:solidFill>
                <a:latin typeface="Calibri" pitchFamily="34" charset="0"/>
              </a:rPr>
              <a:t>Severe hemophilia A</a:t>
            </a:r>
          </a:p>
        </p:txBody>
      </p:sp>
      <p:sp>
        <p:nvSpPr>
          <p:cNvPr id="60031" name="Label grandmother"/>
          <p:cNvSpPr txBox="1"/>
          <p:nvPr/>
        </p:nvSpPr>
        <p:spPr>
          <a:xfrm>
            <a:off x="2400000" y="2770000"/>
            <a:ext cx="1300000" cy="560000"/>
          </a:xfrm>
          <a:prstGeom prst="rect">
            <a:avLst/>
          </a:prstGeom>
          <a:noFill/>
        </p:spPr>
        <p:txBody>
          <a:bodyPr wrap="square" lIns="0" tIns="0" rIns="0" bIns="0" anchor="t"/>
          <a:lstStyle/>
          <a:p>
            <a:pPr algn="ctr"/>
            <a:r>
              <a:rPr lang="en-US" sz="1200" b="1">
                <a:solidFill>
                  <a:srgbClr val="0B4A5C"/>
                </a:solidFill>
                <a:latin typeface="Calibri" pitchFamily="34" charset="0"/>
              </a:rPr>
              <a:t>His sister</a:t>
            </a:r>
          </a:p>
          <a:p>
            <a:pPr algn="ctr"/>
            <a:r>
              <a:rPr lang="en-US" sz="1100">
                <a:solidFill>
                  <a:srgbClr val="55676D"/>
                </a:solidFill>
                <a:latin typeface="Calibri" pitchFamily="34" charset="0"/>
              </a:rPr>
              <a:t>Possible carrier</a:t>
            </a:r>
          </a:p>
        </p:txBody>
      </p:sp>
      <p:sp>
        <p:nvSpPr>
          <p:cNvPr id="60032" name="Label father"/>
          <p:cNvSpPr txBox="1"/>
          <p:nvPr/>
        </p:nvSpPr>
        <p:spPr>
          <a:xfrm>
            <a:off x="2400000" y="4070000"/>
            <a:ext cx="1300000" cy="560000"/>
          </a:xfrm>
          <a:prstGeom prst="rect">
            <a:avLst/>
          </a:prstGeom>
          <a:noFill/>
        </p:spPr>
        <p:txBody>
          <a:bodyPr wrap="square" lIns="0" tIns="0" rIns="0" bIns="0" anchor="t"/>
          <a:lstStyle/>
          <a:p>
            <a:pPr algn="ctr"/>
            <a:r>
              <a:rPr lang="en-US" sz="1200" b="1">
                <a:solidFill>
                  <a:srgbClr val="0B4A5C"/>
                </a:solidFill>
                <a:latin typeface="Calibri" pitchFamily="34" charset="0"/>
              </a:rPr>
              <a:t>Father</a:t>
            </a:r>
          </a:p>
          <a:p>
            <a:pPr algn="ctr"/>
            <a:r>
              <a:rPr lang="en-US" sz="1100">
                <a:solidFill>
                  <a:srgbClr val="55676D"/>
                </a:solidFill>
                <a:latin typeface="Calibri" pitchFamily="34" charset="0"/>
              </a:rPr>
              <a:t>Unaffected</a:t>
            </a:r>
          </a:p>
        </p:txBody>
      </p:sp>
      <p:sp>
        <p:nvSpPr>
          <p:cNvPr id="60033" name="Label mother"/>
          <p:cNvSpPr txBox="1"/>
          <p:nvPr/>
        </p:nvSpPr>
        <p:spPr>
          <a:xfrm>
            <a:off x="4650000" y="4070000"/>
            <a:ext cx="1300000" cy="560000"/>
          </a:xfrm>
          <a:prstGeom prst="rect">
            <a:avLst/>
          </a:prstGeom>
          <a:noFill/>
        </p:spPr>
        <p:txBody>
          <a:bodyPr wrap="square" lIns="0" tIns="0" rIns="0" bIns="0" anchor="t"/>
          <a:lstStyle/>
          <a:p>
            <a:pPr algn="ctr"/>
            <a:r>
              <a:rPr lang="en-US" sz="1200" b="1">
                <a:solidFill>
                  <a:srgbClr val="0B4A5C"/>
                </a:solidFill>
                <a:latin typeface="Calibri" pitchFamily="34" charset="0"/>
              </a:rPr>
              <a:t>Mother</a:t>
            </a:r>
          </a:p>
          <a:p>
            <a:pPr algn="ctr"/>
            <a:r>
              <a:rPr lang="en-US" sz="1100">
                <a:solidFill>
                  <a:srgbClr val="55676D"/>
                </a:solidFill>
                <a:latin typeface="Calibri" pitchFamily="34" charset="0"/>
              </a:rPr>
              <a:t>No family history</a:t>
            </a:r>
          </a:p>
        </p:txBody>
      </p:sp>
      <p:sp>
        <p:nvSpPr>
          <p:cNvPr id="60034" name="Label patient"/>
          <p:cNvSpPr txBox="1"/>
          <p:nvPr/>
        </p:nvSpPr>
        <p:spPr>
          <a:xfrm>
            <a:off x="3325000" y="5370000"/>
            <a:ext cx="1700000" cy="560000"/>
          </a:xfrm>
          <a:prstGeom prst="rect">
            <a:avLst/>
          </a:prstGeom>
          <a:noFill/>
        </p:spPr>
        <p:txBody>
          <a:bodyPr wrap="square" lIns="0" tIns="0" rIns="0" bIns="0" anchor="t"/>
          <a:lstStyle/>
          <a:p>
            <a:pPr algn="ctr"/>
            <a:r>
              <a:rPr lang="en-US" sz="1200" b="1">
                <a:solidFill>
                  <a:srgbClr val="1B9AAA"/>
                </a:solidFill>
                <a:latin typeface="Calibri" pitchFamily="34" charset="0"/>
              </a:rPr>
              <a:t>Our patient</a:t>
            </a:r>
          </a:p>
          <a:p>
            <a:pPr algn="ctr"/>
            <a:r>
              <a:rPr lang="en-US" sz="1100">
                <a:solidFill>
                  <a:srgbClr val="55676D"/>
                </a:solidFill>
                <a:latin typeface="Calibri" pitchFamily="34" charset="0"/>
              </a:rPr>
              <a:t>Gets dad’s Y — not his X</a:t>
            </a:r>
          </a:p>
        </p:txBody>
      </p:sp>
      <p:sp>
        <p:nvSpPr>
          <p:cNvPr id="60035" name="Legend"/>
          <p:cNvSpPr txBox="1"/>
          <p:nvPr/>
        </p:nvSpPr>
        <p:spPr>
          <a:xfrm>
            <a:off x="640080" y="6150000"/>
            <a:ext cx="5600000" cy="330000"/>
          </a:xfrm>
          <a:prstGeom prst="rect">
            <a:avLst/>
          </a:prstGeom>
          <a:noFill/>
        </p:spPr>
        <p:txBody>
          <a:bodyPr wrap="square" lIns="0" tIns="0" rIns="0" bIns="0" anchor="ctr"/>
          <a:lstStyle/>
          <a:p>
            <a:pPr algn="ctr"/>
            <a:r>
              <a:rPr lang="en-US" sz="1100" i="1">
                <a:solidFill>
                  <a:srgbClr val="8A9BA0"/>
                </a:solidFill>
                <a:latin typeface="Calibri" pitchFamily="34" charset="0"/>
              </a:rPr>
              <a:t>Square = male · Circle = female · Filled = affected · Center dot = carrier</a:t>
            </a:r>
          </a:p>
        </p:txBody>
      </p:sp>
      <p:sp>
        <p:nvSpPr>
          <p:cNvPr id="60040" name="Rule 1"/>
          <p:cNvSpPr txBox="1"/>
          <p:nvPr/>
        </p:nvSpPr>
        <p:spPr>
          <a:xfrm>
            <a:off x="7300000" y="1950000"/>
            <a:ext cx="4250000" cy="760000"/>
          </a:xfrm>
          <a:prstGeom prst="rect">
            <a:avLst/>
          </a:prstGeom>
          <a:noFill/>
          <a:ln w="19050">
            <a:solidFill>
              <a:srgbClr val="C9D8DC"/>
            </a:solidFill>
          </a:ln>
        </p:spPr>
        <p:txBody>
          <a:bodyPr wrap="square" lIns="180000" tIns="90000" rIns="180000" bIns="90000" anchor="ctr"/>
          <a:lstStyle/>
          <a:p>
            <a:r>
              <a:rPr lang="en-US" sz="1600" b="1">
                <a:solidFill>
                  <a:srgbClr val="0B4A5C"/>
                </a:solidFill>
                <a:latin typeface="Calibri" pitchFamily="34" charset="0"/>
              </a:rPr>
              <a:t>A boy’s only X comes from his mother</a:t>
            </a:r>
          </a:p>
        </p:txBody>
      </p:sp>
      <p:sp>
        <p:nvSpPr>
          <p:cNvPr id="60041" name="Rule 2"/>
          <p:cNvSpPr txBox="1"/>
          <p:nvPr/>
        </p:nvSpPr>
        <p:spPr>
          <a:xfrm>
            <a:off x="7300000" y="2870000"/>
            <a:ext cx="4250000" cy="760000"/>
          </a:xfrm>
          <a:prstGeom prst="rect">
            <a:avLst/>
          </a:prstGeom>
          <a:noFill/>
          <a:ln w="19050">
            <a:solidFill>
              <a:srgbClr val="C9D8DC"/>
            </a:solidFill>
          </a:ln>
        </p:spPr>
        <p:txBody>
          <a:bodyPr wrap="square" lIns="180000" tIns="90000" rIns="180000" bIns="90000" anchor="ctr"/>
          <a:lstStyle/>
          <a:p>
            <a:r>
              <a:rPr lang="en-US" sz="1600" b="1" dirty="0">
                <a:solidFill>
                  <a:srgbClr val="0B4A5C"/>
                </a:solidFill>
                <a:latin typeface="Calibri" pitchFamily="34" charset="0"/>
              </a:rPr>
              <a:t>A father hands his son a Y — he cannot transmit an affected X to a son</a:t>
            </a:r>
          </a:p>
        </p:txBody>
      </p:sp>
      <p:sp>
        <p:nvSpPr>
          <p:cNvPr id="60042" name="Rule 3"/>
          <p:cNvSpPr txBox="1"/>
          <p:nvPr/>
        </p:nvSpPr>
        <p:spPr>
          <a:xfrm>
            <a:off x="7300000" y="3790000"/>
            <a:ext cx="4250000" cy="760000"/>
          </a:xfrm>
          <a:prstGeom prst="rect">
            <a:avLst/>
          </a:prstGeom>
          <a:solidFill>
            <a:srgbClr val="DCEEF2"/>
          </a:solidFill>
          <a:ln w="19050">
            <a:solidFill>
              <a:srgbClr val="1B9AAA"/>
            </a:solidFill>
          </a:ln>
        </p:spPr>
        <p:txBody>
          <a:bodyPr wrap="square" lIns="180000" tIns="90000" rIns="180000" bIns="90000" anchor="ctr"/>
          <a:lstStyle/>
          <a:p>
            <a:r>
              <a:rPr lang="en-US" sz="1600" b="1">
                <a:solidFill>
                  <a:srgbClr val="0B4A5C"/>
                </a:solidFill>
                <a:latin typeface="Calibri" pitchFamily="34" charset="0"/>
              </a:rPr>
              <a:t>The affected branch is on dad’s side — no route to this boy</a:t>
            </a:r>
          </a:p>
        </p:txBody>
      </p:sp>
      <p:sp>
        <p:nvSpPr>
          <p:cNvPr id="60043" name="Bottom line"/>
          <p:cNvSpPr txBox="1"/>
          <p:nvPr/>
        </p:nvSpPr>
        <p:spPr>
          <a:xfrm>
            <a:off x="7300000" y="4850000"/>
            <a:ext cx="4250000" cy="900000"/>
          </a:xfrm>
          <a:prstGeom prst="rect">
            <a:avLst/>
          </a:prstGeom>
          <a:solidFill>
            <a:srgbClr val="0B4A5C"/>
          </a:solidFill>
          <a:ln>
            <a:noFill/>
          </a:ln>
        </p:spPr>
        <p:txBody>
          <a:bodyPr wrap="square" lIns="180000" tIns="90000" rIns="180000" bIns="90000" anchor="ctr"/>
          <a:lstStyle/>
          <a:p>
            <a:pPr algn="ctr"/>
            <a:r>
              <a:rPr lang="en-US" sz="1800" b="1" dirty="0">
                <a:solidFill>
                  <a:srgbClr val="FFFFFF"/>
                </a:solidFill>
                <a:latin typeface="Calibri" pitchFamily="34" charset="0"/>
              </a:rPr>
              <a:t>No testing or intervention needed</a:t>
            </a:r>
          </a:p>
        </p:txBody>
      </p:sp>
    </p:spTree>
    <p:extLst>
      <p:ext uri="{BB962C8B-B14F-4D97-AF65-F5344CB8AC3E}">
        <p14:creationId xmlns:p14="http://schemas.microsoft.com/office/powerpoint/2010/main" val="358253102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89" name="Title 1"/>
          <p:cNvSpPr>
            <a:spLocks noGrp="1"/>
          </p:cNvSpPr>
          <p:nvPr>
            <p:ph type="title"/>
          </p:nvPr>
        </p:nvSpPr>
        <p:spPr>
          <a:xfrm>
            <a:off x="548640" y="228600"/>
            <a:ext cx="11094720" cy="1188720"/>
          </a:xfrm>
        </p:spPr>
        <p:txBody>
          <a:bodyPr anchor="ctr"/>
          <a:lstStyle/>
          <a:p>
            <a:pPr algn="ctr" eaLnBrk="1" hangingPunct="1"/>
            <a:r>
              <a:rPr lang="en-US" sz="4000" b="1" dirty="0">
                <a:solidFill>
                  <a:srgbClr val="0B4A5C"/>
                </a:solidFill>
                <a:latin typeface="Cambria" pitchFamily="34" charset="0"/>
                <a:ea typeface="Cambria" pitchFamily="34" charset="-122"/>
                <a:cs typeface="Cambria" pitchFamily="34" charset="-120"/>
              </a:rPr>
              <a:t>Hemophilia A and B Severity</a:t>
            </a:r>
          </a:p>
        </p:txBody>
      </p:sp>
      <p:sp>
        <p:nvSpPr>
          <p:cNvPr id="63490" name="Content Placeholder 2"/>
          <p:cNvSpPr>
            <a:spLocks noGrp="1"/>
          </p:cNvSpPr>
          <p:nvPr>
            <p:ph idx="1"/>
          </p:nvPr>
        </p:nvSpPr>
        <p:spPr/>
        <p:txBody>
          <a:bodyPr anchor="t">
            <a:normAutofit/>
          </a:bodyPr>
          <a:lstStyle/>
          <a:p>
            <a:pPr eaLnBrk="1" hangingPunct="1"/>
            <a:r>
              <a:rPr lang="en-US" dirty="0"/>
              <a:t>43% severe, 26% moderate, 31% mild</a:t>
            </a:r>
          </a:p>
          <a:p>
            <a:pPr eaLnBrk="1" hangingPunct="1"/>
            <a:r>
              <a:rPr lang="en-US" dirty="0"/>
              <a:t>Severity is based upon baseline level of factor</a:t>
            </a:r>
          </a:p>
          <a:p>
            <a:pPr lvl="1" eaLnBrk="1" hangingPunct="1"/>
            <a:r>
              <a:rPr lang="en-US" sz="2800" dirty="0"/>
              <a:t>Severe = Factor level &lt;1% (1 U/dL)</a:t>
            </a:r>
          </a:p>
          <a:p>
            <a:pPr lvl="1"/>
            <a:r>
              <a:rPr lang="en-US" sz="2800" dirty="0"/>
              <a:t>Moderate = Factor level 1 – 5% (1 – 5 U/dL)</a:t>
            </a:r>
          </a:p>
          <a:p>
            <a:pPr lvl="1"/>
            <a:r>
              <a:rPr lang="en-US" sz="2800" dirty="0"/>
              <a:t>Mild = Factor level &gt;5% (5 U/dL)</a:t>
            </a:r>
          </a:p>
          <a:p>
            <a:pPr eaLnBrk="1" hangingPunct="1"/>
            <a:r>
              <a:rPr lang="en-US" dirty="0"/>
              <a:t>1 unit of each factor = the amount in 1 mL of normal plasma (100% = 100 U/dL)</a:t>
            </a:r>
          </a:p>
          <a:p>
            <a:pPr lvl="1" eaLnBrk="1" hangingPunct="1"/>
            <a:endParaRPr lang="en-US" sz="2800" dirty="0"/>
          </a:p>
        </p:txBody>
      </p:sp>
    </p:spTree>
    <p:extLst>
      <p:ext uri="{BB962C8B-B14F-4D97-AF65-F5344CB8AC3E}">
        <p14:creationId xmlns:p14="http://schemas.microsoft.com/office/powerpoint/2010/main" val="401843864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513" name="Title 1"/>
          <p:cNvSpPr>
            <a:spLocks noGrp="1"/>
          </p:cNvSpPr>
          <p:nvPr>
            <p:ph type="title"/>
          </p:nvPr>
        </p:nvSpPr>
        <p:spPr>
          <a:xfrm>
            <a:off x="548640" y="228600"/>
            <a:ext cx="11094720" cy="1188720"/>
          </a:xfrm>
        </p:spPr>
        <p:txBody>
          <a:bodyPr anchor="ctr"/>
          <a:lstStyle/>
          <a:p>
            <a:pPr algn="ctr" eaLnBrk="1" hangingPunct="1"/>
            <a:r>
              <a:rPr lang="en-US" sz="4000" b="1">
                <a:solidFill>
                  <a:srgbClr val="0B4A5C"/>
                </a:solidFill>
                <a:latin typeface="Cambria" pitchFamily="34" charset="0"/>
                <a:ea typeface="Cambria" pitchFamily="34" charset="-122"/>
                <a:cs typeface="Cambria" pitchFamily="34" charset="-120"/>
              </a:rPr>
              <a:t>Initial Presentations</a:t>
            </a:r>
          </a:p>
        </p:txBody>
      </p:sp>
      <p:sp>
        <p:nvSpPr>
          <p:cNvPr id="3" name="Content Placeholder 2"/>
          <p:cNvSpPr>
            <a:spLocks noGrp="1"/>
          </p:cNvSpPr>
          <p:nvPr>
            <p:ph idx="1"/>
          </p:nvPr>
        </p:nvSpPr>
        <p:spPr/>
        <p:txBody>
          <a:bodyPr rtlCol="0" anchor="t">
            <a:normAutofit/>
          </a:bodyPr>
          <a:lstStyle/>
          <a:p>
            <a:pPr eaLnBrk="1" fontAlgn="auto" hangingPunct="1">
              <a:spcAft>
                <a:spcPts val="0"/>
              </a:spcAft>
              <a:buFont typeface="Arial"/>
              <a:buChar char="•"/>
              <a:defRPr/>
            </a:pPr>
            <a:r>
              <a:rPr lang="en-US" dirty="0"/>
              <a:t>~30% of patients will bleed after circumcision</a:t>
            </a:r>
          </a:p>
          <a:p>
            <a:pPr eaLnBrk="1" fontAlgn="auto" hangingPunct="1">
              <a:spcAft>
                <a:spcPts val="0"/>
              </a:spcAft>
              <a:buFont typeface="Arial"/>
              <a:buChar char="•"/>
              <a:defRPr/>
            </a:pPr>
            <a:r>
              <a:rPr lang="en-US" dirty="0"/>
              <a:t>~3.5% of newborns will have intracranial hemorrhages (~20% with forceps/vacuums)</a:t>
            </a:r>
          </a:p>
          <a:p>
            <a:pPr eaLnBrk="1" fontAlgn="auto" hangingPunct="1">
              <a:spcAft>
                <a:spcPts val="0"/>
              </a:spcAft>
              <a:buFont typeface="Arial"/>
              <a:buChar char="•"/>
              <a:defRPr/>
            </a:pPr>
            <a:r>
              <a:rPr lang="en-US" dirty="0"/>
              <a:t>Most patients are screened due to family history</a:t>
            </a:r>
          </a:p>
          <a:p>
            <a:pPr eaLnBrk="1" fontAlgn="auto" hangingPunct="1">
              <a:spcAft>
                <a:spcPts val="0"/>
              </a:spcAft>
              <a:buFont typeface="Arial"/>
              <a:buChar char="•"/>
              <a:defRPr/>
            </a:pPr>
            <a:r>
              <a:rPr lang="en-US" dirty="0"/>
              <a:t>However, nearly one-third of patients will develop hemophilia as a new mutation (no family history)</a:t>
            </a:r>
          </a:p>
          <a:p>
            <a:pPr lvl="1" eaLnBrk="1" fontAlgn="auto" hangingPunct="1">
              <a:spcAft>
                <a:spcPts val="0"/>
              </a:spcAft>
              <a:buFont typeface="Arial"/>
              <a:buChar char="–"/>
              <a:defRPr/>
            </a:pPr>
            <a:r>
              <a:rPr lang="en-US" sz="2800" dirty="0"/>
              <a:t>Symptoms may include frenulum bleeding</a:t>
            </a:r>
          </a:p>
          <a:p>
            <a:pPr lvl="1" eaLnBrk="1" fontAlgn="auto" hangingPunct="1">
              <a:spcAft>
                <a:spcPts val="0"/>
              </a:spcAft>
              <a:buFont typeface="Arial"/>
              <a:buChar char="–"/>
              <a:defRPr/>
            </a:pPr>
            <a:r>
              <a:rPr lang="en-US" sz="2800" dirty="0"/>
              <a:t>Diagnosis usually made after child gains mobility</a:t>
            </a:r>
          </a:p>
        </p:txBody>
      </p:sp>
    </p:spTree>
    <p:extLst>
      <p:ext uri="{BB962C8B-B14F-4D97-AF65-F5344CB8AC3E}">
        <p14:creationId xmlns:p14="http://schemas.microsoft.com/office/powerpoint/2010/main" val="348791506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2"/>
          <p:cNvSpPr/>
          <p:nvPr/>
        </p:nvSpPr>
        <p:spPr>
          <a:xfrm>
            <a:off x="548640" y="228600"/>
            <a:ext cx="11094720" cy="1188720"/>
          </a:xfrm>
          <a:prstGeom prst="rect">
            <a:avLst/>
          </a:prstGeom>
          <a:noFill/>
          <a:ln/>
        </p:spPr>
        <p:txBody>
          <a:bodyPr wrap="square" lIns="0" tIns="0" rIns="0" bIns="0" rtlCol="0" anchor="ctr"/>
          <a:lstStyle/>
          <a:p>
            <a:pPr marL="0" indent="0" algn="ctr">
              <a:buNone/>
            </a:pPr>
            <a:r>
              <a:rPr lang="en-US" sz="4000" b="1" dirty="0">
                <a:solidFill>
                  <a:srgbClr val="0B4A5C"/>
                </a:solidFill>
                <a:latin typeface="Cambria" pitchFamily="34" charset="0"/>
                <a:ea typeface="Cambria" pitchFamily="34" charset="-122"/>
                <a:cs typeface="Cambria" pitchFamily="34" charset="-120"/>
              </a:rPr>
              <a:t>Hemophilia Declares Itself with Ambulation</a:t>
            </a:r>
            <a:endParaRPr lang="en-US" sz="4000" dirty="0"/>
          </a:p>
        </p:txBody>
      </p:sp>
      <p:pic>
        <p:nvPicPr>
          <p:cNvPr id="17" name="Joint anatomy"/>
          <p:cNvPicPr>
            <a:picLocks noChangeAspect="1"/>
          </p:cNvPicPr>
          <p:nvPr/>
        </p:nvPicPr>
        <p:blipFill>
          <a:blip r:embed="rId3"/>
          <a:stretch>
            <a:fillRect/>
          </a:stretch>
        </p:blipFill>
        <p:spPr>
          <a:xfrm>
            <a:off x="1146503" y="3202274"/>
            <a:ext cx="4187498" cy="2730976"/>
          </a:xfrm>
          <a:prstGeom prst="rect">
            <a:avLst/>
          </a:prstGeom>
        </p:spPr>
      </p:pic>
      <p:sp>
        <p:nvSpPr>
          <p:cNvPr id="30" name="Text 11"/>
          <p:cNvSpPr/>
          <p:nvPr/>
        </p:nvSpPr>
        <p:spPr>
          <a:xfrm>
            <a:off x="640080" y="1600200"/>
            <a:ext cx="11003280" cy="1783080"/>
          </a:xfrm>
          <a:prstGeom prst="rect">
            <a:avLst/>
          </a:prstGeom>
          <a:noFill/>
          <a:ln/>
        </p:spPr>
        <p:txBody>
          <a:bodyPr wrap="square" lIns="0" tIns="0" rIns="0" bIns="0" rtlCol="0" anchor="t"/>
          <a:lstStyle/>
          <a:p>
            <a:pPr marL="228600" indent="-228600" algn="l">
              <a:spcAft>
                <a:spcPts val="800"/>
              </a:spcAft>
              <a:buSzPct val="100000"/>
              <a:buChar char="•"/>
            </a:pPr>
            <a:r>
              <a:rPr lang="en-US" dirty="0">
                <a:solidFill>
                  <a:srgbClr val="1B2A2E"/>
                </a:solidFill>
                <a:latin typeface="Calibri" pitchFamily="34" charset="0"/>
              </a:rPr>
              <a:t>Classic presentation is bleeding into muscles and joints, appearing as the child starts walking</a:t>
            </a:r>
          </a:p>
          <a:p>
            <a:pPr marL="228600" indent="-228600" algn="l">
              <a:spcAft>
                <a:spcPts val="800"/>
              </a:spcAft>
              <a:buSzPct val="100000"/>
              <a:buChar char="•"/>
            </a:pPr>
            <a:r>
              <a:rPr lang="en-US" dirty="0">
                <a:solidFill>
                  <a:srgbClr val="1B2A2E"/>
                </a:solidFill>
                <a:latin typeface="Calibri" pitchFamily="34" charset="0"/>
              </a:rPr>
              <a:t>Severe disease: 1–2 bleeds per week, usually beginning in the toddler years</a:t>
            </a:r>
          </a:p>
          <a:p>
            <a:pPr marL="228600" indent="-228600" algn="l">
              <a:spcAft>
                <a:spcPts val="800"/>
              </a:spcAft>
              <a:buSzPct val="100000"/>
              <a:buChar char="•"/>
            </a:pPr>
            <a:r>
              <a:rPr lang="en-US" dirty="0">
                <a:solidFill>
                  <a:srgbClr val="1B2A2E"/>
                </a:solidFill>
                <a:latin typeface="Calibri" pitchFamily="34" charset="0"/>
              </a:rPr>
              <a:t>The ankle is the first joint at risk; with age the knee and elbow become most common</a:t>
            </a:r>
          </a:p>
        </p:txBody>
      </p:sp>
      <p:sp>
        <p:nvSpPr>
          <p:cNvPr id="18" name="Text 13"/>
          <p:cNvSpPr/>
          <p:nvPr/>
        </p:nvSpPr>
        <p:spPr>
          <a:xfrm>
            <a:off x="5840424" y="3482658"/>
            <a:ext cx="4297680" cy="365760"/>
          </a:xfrm>
          <a:prstGeom prst="rect">
            <a:avLst/>
          </a:prstGeom>
          <a:noFill/>
          <a:ln/>
        </p:spPr>
        <p:txBody>
          <a:bodyPr wrap="square" lIns="0" tIns="0" rIns="0" bIns="0" rtlCol="0" anchor="t"/>
          <a:lstStyle/>
          <a:p>
            <a:pPr marL="0" indent="0" algn="ctr">
              <a:lnSpc>
                <a:spcPct val="115000"/>
              </a:lnSpc>
              <a:buNone/>
            </a:pPr>
            <a:r>
              <a:rPr lang="en-US" b="1" dirty="0">
                <a:solidFill>
                  <a:srgbClr val="0B4A5C"/>
                </a:solidFill>
                <a:latin typeface="Calibri" pitchFamily="34" charset="0"/>
                <a:ea typeface="Calibri" pitchFamily="34" charset="-122"/>
                <a:cs typeface="Calibri" pitchFamily="34" charset="-120"/>
              </a:rPr>
              <a:t>Where a joint bleed happens</a:t>
            </a:r>
            <a:endParaRPr lang="en-US" dirty="0"/>
          </a:p>
        </p:txBody>
      </p:sp>
      <p:sp>
        <p:nvSpPr>
          <p:cNvPr id="19" name="Text 14"/>
          <p:cNvSpPr/>
          <p:nvPr/>
        </p:nvSpPr>
        <p:spPr>
          <a:xfrm>
            <a:off x="5474664" y="3756978"/>
            <a:ext cx="5029200" cy="1554480"/>
          </a:xfrm>
          <a:prstGeom prst="rect">
            <a:avLst/>
          </a:prstGeom>
          <a:noFill/>
          <a:ln/>
        </p:spPr>
        <p:txBody>
          <a:bodyPr wrap="square" lIns="0" tIns="0" rIns="0" bIns="0" rtlCol="0" anchor="t"/>
          <a:lstStyle/>
          <a:p>
            <a:pPr marL="228600" indent="-228600" algn="l">
              <a:spcAft>
                <a:spcPts val="900"/>
              </a:spcAft>
              <a:buSzPct val="100000"/>
              <a:buChar char="•"/>
            </a:pPr>
            <a:r>
              <a:rPr lang="en-US" dirty="0">
                <a:solidFill>
                  <a:srgbClr val="1B2A2E"/>
                </a:solidFill>
                <a:latin typeface="Calibri" pitchFamily="34" charset="0"/>
              </a:rPr>
              <a:t>Blood fills the joint space lined by cartilage and synovium</a:t>
            </a:r>
          </a:p>
          <a:p>
            <a:pPr marL="228600" indent="-228600" algn="l">
              <a:spcAft>
                <a:spcPts val="900"/>
              </a:spcAft>
              <a:buSzPct val="100000"/>
              <a:buChar char="•"/>
            </a:pPr>
            <a:r>
              <a:rPr lang="en-US" dirty="0">
                <a:solidFill>
                  <a:srgbClr val="1B2A2E"/>
                </a:solidFill>
                <a:latin typeface="Calibri" pitchFamily="34" charset="0"/>
              </a:rPr>
              <a:t>Tingling or warmth first, then pain, decreased range of motion, then swelling</a:t>
            </a:r>
          </a:p>
          <a:p>
            <a:pPr marL="228600" indent="-228600" algn="l">
              <a:buSzPct val="100000"/>
              <a:buChar char="•"/>
            </a:pPr>
            <a:r>
              <a:rPr lang="en-US" dirty="0">
                <a:solidFill>
                  <a:srgbClr val="1B2A2E"/>
                </a:solidFill>
                <a:latin typeface="Calibri" pitchFamily="34" charset="0"/>
              </a:rPr>
              <a:t>Older children sense a bleed before it is visible</a:t>
            </a:r>
            <a:endParaRPr lang="en-US" dirty="0"/>
          </a:p>
        </p:txBody>
      </p:sp>
      <p:sp>
        <p:nvSpPr>
          <p:cNvPr id="20" name="Text 15"/>
          <p:cNvSpPr/>
          <p:nvPr/>
        </p:nvSpPr>
        <p:spPr>
          <a:xfrm>
            <a:off x="457200" y="6473952"/>
            <a:ext cx="9601200" cy="292608"/>
          </a:xfrm>
          <a:prstGeom prst="rect">
            <a:avLst/>
          </a:prstGeom>
          <a:noFill/>
          <a:ln/>
        </p:spPr>
        <p:txBody>
          <a:bodyPr wrap="square" lIns="0" tIns="0" rIns="0" bIns="0" rtlCol="0" anchor="ctr"/>
          <a:lstStyle/>
          <a:p>
            <a:pPr marL="0" indent="0" algn="l">
              <a:buNone/>
            </a:pPr>
            <a:r>
              <a:rPr lang="en-US" sz="1000" i="1" dirty="0">
                <a:solidFill>
                  <a:srgbClr val="6B7280"/>
                </a:solidFill>
                <a:latin typeface="Calibri" pitchFamily="34" charset="0"/>
                <a:ea typeface="Calibri" pitchFamily="34" charset="-122"/>
                <a:cs typeface="Calibri" pitchFamily="34" charset="-120"/>
              </a:rPr>
              <a:t>Acharya, Pediatrics, 2013  ·  Jones et al., Am Fam Physician, 2024  ·  Peyvandi et al., Lancet, 2016</a:t>
            </a:r>
            <a:endParaRPr lang="en-US" sz="1000" dirty="0"/>
          </a:p>
        </p:txBody>
      </p:sp>
    </p:spTree>
    <p:extLst>
      <p:ext uri="{BB962C8B-B14F-4D97-AF65-F5344CB8AC3E}">
        <p14:creationId xmlns:p14="http://schemas.microsoft.com/office/powerpoint/2010/main" val="309804417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Text"/>
          <p:cNvSpPr/>
          <p:nvPr/>
        </p:nvSpPr>
        <p:spPr>
          <a:xfrm>
            <a:off x="548640" y="228600"/>
            <a:ext cx="11094720" cy="1188720"/>
          </a:xfrm>
          <a:prstGeom prst="rect">
            <a:avLst/>
          </a:prstGeom>
          <a:noFill/>
          <a:ln/>
        </p:spPr>
        <p:txBody>
          <a:bodyPr wrap="square" lIns="0" tIns="0" rIns="0" bIns="0" rtlCol="0" anchor="ctr"/>
          <a:lstStyle/>
          <a:p>
            <a:pPr marL="0" indent="0" algn="ctr">
              <a:buNone/>
            </a:pPr>
            <a:r>
              <a:rPr lang="en-US" sz="4000" b="1">
                <a:solidFill>
                  <a:srgbClr val="0B4A5C"/>
                </a:solidFill>
                <a:latin typeface="Cambria" pitchFamily="34" charset="0"/>
                <a:ea typeface="Cambria" pitchFamily="34" charset="-122"/>
                <a:cs typeface="Cambria" pitchFamily="34" charset="-120"/>
              </a:rPr>
              <a:t>Clinical Appearance of Joint Bleeds</a:t>
            </a:r>
          </a:p>
        </p:txBody>
      </p:sp>
      <p:pic>
        <p:nvPicPr>
          <p:cNvPr id="10" name="Picture A"/>
          <p:cNvPicPr>
            <a:picLocks noChangeAspect="1"/>
          </p:cNvPicPr>
          <p:nvPr/>
        </p:nvPicPr>
        <p:blipFill>
          <a:blip r:embed="rId3"/>
          <a:srcRect t="3500" b="20164"/>
          <a:stretch>
            <a:fillRect/>
          </a:stretch>
        </p:blipFill>
        <p:spPr>
          <a:xfrm>
            <a:off x="1900000" y="1280160"/>
            <a:ext cx="3600000" cy="2400000"/>
          </a:xfrm>
          <a:prstGeom prst="rect">
            <a:avLst/>
          </a:prstGeom>
        </p:spPr>
      </p:pic>
      <p:pic>
        <p:nvPicPr>
          <p:cNvPr id="11" name="Picture B"/>
          <p:cNvPicPr>
            <a:picLocks noChangeAspect="1"/>
          </p:cNvPicPr>
          <p:nvPr/>
        </p:nvPicPr>
        <p:blipFill>
          <a:blip r:embed="rId4"/>
          <a:srcRect t="23600" b="25548"/>
          <a:stretch>
            <a:fillRect/>
          </a:stretch>
        </p:blipFill>
        <p:spPr>
          <a:xfrm>
            <a:off x="6700000" y="1280160"/>
            <a:ext cx="3600000" cy="2400000"/>
          </a:xfrm>
          <a:prstGeom prst="rect">
            <a:avLst/>
          </a:prstGeom>
        </p:spPr>
      </p:pic>
      <p:pic>
        <p:nvPicPr>
          <p:cNvPr id="12" name="Picture C"/>
          <p:cNvPicPr>
            <a:picLocks noChangeAspect="1"/>
          </p:cNvPicPr>
          <p:nvPr/>
        </p:nvPicPr>
        <p:blipFill>
          <a:blip r:embed="rId5"/>
          <a:srcRect l="600" r="1548"/>
          <a:stretch>
            <a:fillRect/>
          </a:stretch>
        </p:blipFill>
        <p:spPr>
          <a:xfrm>
            <a:off x="1900000" y="4050000"/>
            <a:ext cx="3600000" cy="2400000"/>
          </a:xfrm>
          <a:prstGeom prst="rect">
            <a:avLst/>
          </a:prstGeom>
        </p:spPr>
      </p:pic>
      <p:pic>
        <p:nvPicPr>
          <p:cNvPr id="13" name="Picture D"/>
          <p:cNvPicPr>
            <a:picLocks noChangeAspect="1"/>
          </p:cNvPicPr>
          <p:nvPr/>
        </p:nvPicPr>
        <p:blipFill>
          <a:blip r:embed="rId6"/>
          <a:srcRect t="8000" b="37532"/>
          <a:stretch>
            <a:fillRect/>
          </a:stretch>
        </p:blipFill>
        <p:spPr>
          <a:xfrm>
            <a:off x="6700000" y="4050000"/>
            <a:ext cx="3600000" cy="2400000"/>
          </a:xfrm>
          <a:prstGeom prst="rect">
            <a:avLst/>
          </a:prstGeom>
        </p:spPr>
      </p:pic>
      <p:sp>
        <p:nvSpPr>
          <p:cNvPr id="20" name="Caption A"/>
          <p:cNvSpPr/>
          <p:nvPr/>
        </p:nvSpPr>
        <p:spPr>
          <a:xfrm>
            <a:off x="1900000" y="3720000"/>
            <a:ext cx="3600000" cy="250000"/>
          </a:xfrm>
          <a:prstGeom prst="rect">
            <a:avLst/>
          </a:prstGeom>
          <a:noFill/>
          <a:ln/>
        </p:spPr>
        <p:txBody>
          <a:bodyPr wrap="square" lIns="0" tIns="0" rIns="0" bIns="0" rtlCol="0" anchor="ctr"/>
          <a:lstStyle/>
          <a:p>
            <a:pPr marL="0" indent="0" algn="ctr">
              <a:buNone/>
            </a:pPr>
            <a:r>
              <a:rPr lang="en-US" sz="1600" b="1">
                <a:solidFill>
                  <a:srgbClr val="1B2A2E"/>
                </a:solidFill>
                <a:latin typeface="Calibri" pitchFamily="34" charset="0"/>
              </a:rPr>
              <a:t>Elbow hematoma with bruising</a:t>
            </a:r>
          </a:p>
        </p:txBody>
      </p:sp>
      <p:sp>
        <p:nvSpPr>
          <p:cNvPr id="21" name="Caption B"/>
          <p:cNvSpPr/>
          <p:nvPr/>
        </p:nvSpPr>
        <p:spPr>
          <a:xfrm>
            <a:off x="6700000" y="3720000"/>
            <a:ext cx="3600000" cy="250000"/>
          </a:xfrm>
          <a:prstGeom prst="rect">
            <a:avLst/>
          </a:prstGeom>
          <a:noFill/>
          <a:ln/>
        </p:spPr>
        <p:txBody>
          <a:bodyPr wrap="square" lIns="0" tIns="0" rIns="0" bIns="0" rtlCol="0" anchor="ctr"/>
          <a:lstStyle/>
          <a:p>
            <a:pPr marL="0" indent="0" algn="ctr">
              <a:buNone/>
            </a:pPr>
            <a:r>
              <a:rPr lang="en-US" sz="1600" b="1">
                <a:solidFill>
                  <a:srgbClr val="1B2A2E"/>
                </a:solidFill>
                <a:latin typeface="Calibri" pitchFamily="34" charset="0"/>
              </a:rPr>
              <a:t>Swollen knee — hemarthrosis</a:t>
            </a:r>
          </a:p>
        </p:txBody>
      </p:sp>
      <p:sp>
        <p:nvSpPr>
          <p:cNvPr id="22" name="Caption C"/>
          <p:cNvSpPr/>
          <p:nvPr/>
        </p:nvSpPr>
        <p:spPr>
          <a:xfrm>
            <a:off x="1900000" y="6470000"/>
            <a:ext cx="3600000" cy="250000"/>
          </a:xfrm>
          <a:prstGeom prst="rect">
            <a:avLst/>
          </a:prstGeom>
          <a:noFill/>
          <a:ln/>
        </p:spPr>
        <p:txBody>
          <a:bodyPr wrap="square" lIns="0" tIns="0" rIns="0" bIns="0" rtlCol="0" anchor="ctr"/>
          <a:lstStyle/>
          <a:p>
            <a:pPr marL="0" indent="0" algn="ctr">
              <a:buNone/>
            </a:pPr>
            <a:r>
              <a:rPr lang="en-US" sz="1600" b="1">
                <a:solidFill>
                  <a:srgbClr val="1B2A2E"/>
                </a:solidFill>
                <a:latin typeface="Calibri" pitchFamily="34" charset="0"/>
              </a:rPr>
              <a:t>Acute elbow bleed with swelling</a:t>
            </a:r>
          </a:p>
        </p:txBody>
      </p:sp>
      <p:sp>
        <p:nvSpPr>
          <p:cNvPr id="23" name="Caption D"/>
          <p:cNvSpPr/>
          <p:nvPr/>
        </p:nvSpPr>
        <p:spPr>
          <a:xfrm>
            <a:off x="6700000" y="6470000"/>
            <a:ext cx="3600000" cy="250000"/>
          </a:xfrm>
          <a:prstGeom prst="rect">
            <a:avLst/>
          </a:prstGeom>
          <a:noFill/>
          <a:ln/>
        </p:spPr>
        <p:txBody>
          <a:bodyPr wrap="square" lIns="0" tIns="0" rIns="0" bIns="0" rtlCol="0" anchor="ctr"/>
          <a:lstStyle/>
          <a:p>
            <a:pPr marL="0" indent="0" algn="ctr">
              <a:buNone/>
            </a:pPr>
            <a:r>
              <a:rPr lang="en-US" sz="1600" b="1">
                <a:solidFill>
                  <a:srgbClr val="1B2A2E"/>
                </a:solidFill>
                <a:latin typeface="Calibri" pitchFamily="34" charset="0"/>
              </a:rPr>
              <a:t>Bruising over knees and shins</a:t>
            </a:r>
          </a:p>
        </p:txBody>
      </p:sp>
    </p:spTree>
    <p:extLst>
      <p:ext uri="{BB962C8B-B14F-4D97-AF65-F5344CB8AC3E}">
        <p14:creationId xmlns:p14="http://schemas.microsoft.com/office/powerpoint/2010/main" val="263746225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640" y="228600"/>
            <a:ext cx="11094720" cy="1188720"/>
          </a:xfrm>
        </p:spPr>
        <p:txBody>
          <a:bodyPr anchor="ctr">
            <a:normAutofit/>
          </a:bodyPr>
          <a:lstStyle/>
          <a:p>
            <a:pPr algn="ctr"/>
            <a:r>
              <a:rPr lang="en-US" sz="4000" b="1" dirty="0">
                <a:solidFill>
                  <a:srgbClr val="0B4A5C"/>
                </a:solidFill>
                <a:latin typeface="Cambria" pitchFamily="34" charset="0"/>
                <a:ea typeface="Cambria" pitchFamily="34" charset="-122"/>
                <a:cs typeface="Cambria" pitchFamily="34" charset="-120"/>
              </a:rPr>
              <a:t>Factor replacement for acute bleeding</a:t>
            </a:r>
            <a:br>
              <a:rPr lang="en-US" sz="4000" b="1" dirty="0">
                <a:solidFill>
                  <a:srgbClr val="0B4A5C"/>
                </a:solidFill>
                <a:latin typeface="Cambria" pitchFamily="34" charset="0"/>
                <a:ea typeface="Cambria" pitchFamily="34" charset="-122"/>
                <a:cs typeface="Cambria" pitchFamily="34" charset="-120"/>
              </a:rPr>
            </a:br>
            <a:endParaRPr lang="en-US" sz="4000" b="1" dirty="0">
              <a:solidFill>
                <a:srgbClr val="0B4A5C"/>
              </a:solidFill>
              <a:latin typeface="Cambria" pitchFamily="34" charset="0"/>
              <a:ea typeface="Cambria" pitchFamily="34" charset="-122"/>
              <a:cs typeface="Cambria" pitchFamily="34" charset="-120"/>
            </a:endParaRPr>
          </a:p>
        </p:txBody>
      </p:sp>
      <p:sp>
        <p:nvSpPr>
          <p:cNvPr id="92004" name="ED body"/>
          <p:cNvSpPr/>
          <p:nvPr/>
        </p:nvSpPr>
        <p:spPr>
          <a:xfrm>
            <a:off x="502920" y="1113183"/>
            <a:ext cx="11183112" cy="3796747"/>
          </a:xfrm>
          <a:prstGeom prst="roundRect">
            <a:avLst/>
          </a:prstGeom>
          <a:solidFill>
            <a:srgbClr val="DCEEF2"/>
          </a:solidFill>
          <a:ln>
            <a:noFill/>
          </a:ln>
        </p:spPr>
        <p:txBody>
          <a:bodyPr wrap="square" lIns="182880" tIns="114300" rIns="182880" bIns="114300" anchor="t">
            <a:noAutofit/>
          </a:bodyPr>
          <a:lstStyle/>
          <a:p>
            <a:pPr marL="228600" indent="-228600" algn="l">
              <a:spcBef>
                <a:spcPts val="400"/>
              </a:spcBef>
              <a:buFont typeface="Arial"/>
              <a:buChar char="•"/>
            </a:pPr>
            <a:r>
              <a:rPr lang="en-US" sz="2800" b="0" dirty="0">
                <a:solidFill>
                  <a:srgbClr val="42565C"/>
                </a:solidFill>
                <a:latin typeface="Calibri"/>
              </a:rPr>
              <a:t>HCWP supplies factor to every family with a known diagnosis — they are taught to bring their product to the ED</a:t>
            </a:r>
          </a:p>
          <a:p>
            <a:pPr marL="228600" indent="-228600" algn="l">
              <a:spcBef>
                <a:spcPts val="400"/>
              </a:spcBef>
              <a:buFont typeface="Arial"/>
              <a:buChar char="•"/>
            </a:pPr>
            <a:r>
              <a:rPr lang="en-US" sz="2800" b="0" dirty="0">
                <a:solidFill>
                  <a:srgbClr val="42565C"/>
                </a:solidFill>
                <a:latin typeface="Calibri"/>
              </a:rPr>
              <a:t>Infuse the patient’s own factor through a butterfly needle</a:t>
            </a:r>
          </a:p>
          <a:p>
            <a:pPr marL="228600" indent="-228600" algn="l">
              <a:spcBef>
                <a:spcPts val="400"/>
              </a:spcBef>
              <a:buFont typeface="Arial"/>
              <a:buChar char="•"/>
            </a:pPr>
            <a:r>
              <a:rPr lang="en-US" sz="2800" b="0" dirty="0">
                <a:solidFill>
                  <a:srgbClr val="42565C"/>
                </a:solidFill>
                <a:latin typeface="Calibri"/>
              </a:rPr>
              <a:t>No factor with them? Dose from pharmacy stock, rounding up to the nearest vial</a:t>
            </a:r>
          </a:p>
          <a:p>
            <a:pPr marL="228600" indent="-228600" algn="l">
              <a:spcBef>
                <a:spcPts val="400"/>
              </a:spcBef>
              <a:buFont typeface="Arial"/>
              <a:buChar char="•"/>
            </a:pPr>
            <a:r>
              <a:rPr lang="en-US" sz="2800" b="1" dirty="0">
                <a:solidFill>
                  <a:srgbClr val="0B4A5C"/>
                </a:solidFill>
                <a:latin typeface="Calibri"/>
              </a:rPr>
              <a:t>Start replacement whenever serious bleeding is suspected — before confirmatory imaging</a:t>
            </a:r>
          </a:p>
        </p:txBody>
      </p:sp>
      <p:sp>
        <p:nvSpPr>
          <p:cNvPr id="92005" name="call strip"/>
          <p:cNvSpPr/>
          <p:nvPr/>
        </p:nvSpPr>
        <p:spPr>
          <a:xfrm>
            <a:off x="502920" y="5715000"/>
            <a:ext cx="11183112" cy="777240"/>
          </a:xfrm>
          <a:prstGeom prst="roundRect">
            <a:avLst/>
          </a:prstGeom>
          <a:solidFill>
            <a:srgbClr val="0B4A5C"/>
          </a:solidFill>
          <a:ln>
            <a:noFill/>
          </a:ln>
        </p:spPr>
        <p:txBody>
          <a:bodyPr wrap="square" lIns="182880" rIns="182880" anchor="ctr">
            <a:normAutofit/>
          </a:bodyPr>
          <a:lstStyle/>
          <a:p>
            <a:pPr algn="ctr">
              <a:buNone/>
            </a:pPr>
            <a:r>
              <a:rPr lang="en-US" sz="1800" b="1">
                <a:solidFill>
                  <a:srgbClr val="FFFFFF"/>
                </a:solidFill>
                <a:latin typeface="Calibri"/>
              </a:rPr>
              <a:t>Call HCWP or pediatric hematology on call with any acute bleed — (412) 209-7280</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C2CBDB7-1696-2CF1-6251-D9336FB03902}"/>
              </a:ext>
            </a:extLst>
          </p:cNvPr>
          <p:cNvPicPr>
            <a:picLocks noChangeAspect="1"/>
          </p:cNvPicPr>
          <p:nvPr/>
        </p:nvPicPr>
        <p:blipFill>
          <a:blip r:embed="rId3"/>
          <a:stretch>
            <a:fillRect/>
          </a:stretch>
        </p:blipFill>
        <p:spPr>
          <a:xfrm>
            <a:off x="7459859" y="966158"/>
            <a:ext cx="4795871" cy="3799806"/>
          </a:xfrm>
          <a:prstGeom prst="rect">
            <a:avLst/>
          </a:prstGeom>
        </p:spPr>
      </p:pic>
      <p:sp>
        <p:nvSpPr>
          <p:cNvPr id="2" name="Title 1"/>
          <p:cNvSpPr>
            <a:spLocks noGrp="1"/>
          </p:cNvSpPr>
          <p:nvPr>
            <p:ph type="title"/>
          </p:nvPr>
        </p:nvSpPr>
        <p:spPr>
          <a:xfrm>
            <a:off x="548640" y="228600"/>
            <a:ext cx="11094720" cy="1188720"/>
          </a:xfrm>
        </p:spPr>
        <p:txBody>
          <a:bodyPr anchor="ctr">
            <a:normAutofit/>
          </a:bodyPr>
          <a:lstStyle/>
          <a:p>
            <a:pPr algn="ctr"/>
            <a:r>
              <a:rPr lang="en-US" sz="4000" b="1" dirty="0">
                <a:solidFill>
                  <a:srgbClr val="0B4A5C"/>
                </a:solidFill>
                <a:latin typeface="Cambria" pitchFamily="34" charset="0"/>
                <a:ea typeface="Cambria" pitchFamily="34" charset="-122"/>
                <a:cs typeface="Cambria" pitchFamily="34" charset="-120"/>
              </a:rPr>
              <a:t>When there’s a new baby: Cord Blood Kits</a:t>
            </a:r>
            <a:br>
              <a:rPr lang="en-US" sz="4000" b="1" dirty="0">
                <a:solidFill>
                  <a:srgbClr val="0B4A5C"/>
                </a:solidFill>
                <a:latin typeface="Cambria" pitchFamily="34" charset="0"/>
                <a:ea typeface="Cambria" pitchFamily="34" charset="-122"/>
                <a:cs typeface="Cambria" pitchFamily="34" charset="-120"/>
              </a:rPr>
            </a:br>
            <a:endParaRPr lang="en-US" sz="4000" b="1" dirty="0">
              <a:solidFill>
                <a:srgbClr val="0B4A5C"/>
              </a:solidFill>
              <a:latin typeface="Cambria" pitchFamily="34" charset="0"/>
              <a:ea typeface="Cambria" pitchFamily="34" charset="-122"/>
              <a:cs typeface="Cambria" pitchFamily="34" charset="-120"/>
            </a:endParaRPr>
          </a:p>
        </p:txBody>
      </p:sp>
      <p:sp>
        <p:nvSpPr>
          <p:cNvPr id="92002" name="newborn body"/>
          <p:cNvSpPr/>
          <p:nvPr/>
        </p:nvSpPr>
        <p:spPr>
          <a:xfrm>
            <a:off x="502919" y="966158"/>
            <a:ext cx="7172499" cy="4925684"/>
          </a:xfrm>
          <a:prstGeom prst="roundRect">
            <a:avLst/>
          </a:prstGeom>
          <a:solidFill>
            <a:srgbClr val="DCEEF2"/>
          </a:solidFill>
          <a:ln>
            <a:noFill/>
          </a:ln>
        </p:spPr>
        <p:txBody>
          <a:bodyPr wrap="square" lIns="182880" tIns="114300" rIns="182880" bIns="114300" anchor="t">
            <a:noAutofit/>
          </a:bodyPr>
          <a:lstStyle/>
          <a:p>
            <a:pPr algn="l">
              <a:spcBef>
                <a:spcPts val="700"/>
              </a:spcBef>
              <a:buNone/>
            </a:pPr>
            <a:r>
              <a:rPr lang="en-US" sz="1730" b="1" dirty="0">
                <a:solidFill>
                  <a:srgbClr val="0B4A5C"/>
                </a:solidFill>
                <a:latin typeface="Calibri"/>
              </a:rPr>
              <a:t>AT DELIVERY — BABY AT RISK FOR HEMOPHILIA</a:t>
            </a:r>
          </a:p>
          <a:p>
            <a:pPr marL="228600" indent="-228600" algn="l">
              <a:spcBef>
                <a:spcPts val="300"/>
              </a:spcBef>
              <a:buFont typeface="Arial"/>
              <a:buChar char="•"/>
            </a:pPr>
            <a:r>
              <a:rPr lang="en-US" sz="1730" b="0" dirty="0">
                <a:solidFill>
                  <a:srgbClr val="42565C"/>
                </a:solidFill>
                <a:latin typeface="Calibri"/>
              </a:rPr>
              <a:t>Vaginal delivery is fine if no obstetric risks are foreseen</a:t>
            </a:r>
          </a:p>
          <a:p>
            <a:pPr marL="228600" indent="-228600" algn="l">
              <a:spcBef>
                <a:spcPts val="300"/>
              </a:spcBef>
              <a:buFont typeface="Arial"/>
              <a:buChar char="•"/>
            </a:pPr>
            <a:r>
              <a:rPr lang="en-US" sz="1730" b="0" dirty="0">
                <a:solidFill>
                  <a:srgbClr val="42565C"/>
                </a:solidFill>
                <a:latin typeface="Calibri"/>
              </a:rPr>
              <a:t>No scalp electrodes, forceps, vacuum or other instrumentation</a:t>
            </a:r>
          </a:p>
          <a:p>
            <a:pPr marL="228600" indent="-228600" algn="l">
              <a:spcBef>
                <a:spcPts val="300"/>
              </a:spcBef>
              <a:buFont typeface="Arial"/>
              <a:buChar char="•"/>
            </a:pPr>
            <a:r>
              <a:rPr lang="en-US" sz="1730" b="0" dirty="0">
                <a:solidFill>
                  <a:srgbClr val="42565C"/>
                </a:solidFill>
                <a:latin typeface="Calibri"/>
              </a:rPr>
              <a:t>IM vaccines OK — smallest needle, one per limb, ice before and after</a:t>
            </a:r>
          </a:p>
          <a:p>
            <a:pPr marL="228600" indent="-228600" algn="l">
              <a:spcBef>
                <a:spcPts val="300"/>
              </a:spcBef>
              <a:buFont typeface="Arial"/>
              <a:buChar char="•"/>
            </a:pPr>
            <a:r>
              <a:rPr lang="en-US" sz="1730" b="0" dirty="0">
                <a:solidFill>
                  <a:srgbClr val="42565C"/>
                </a:solidFill>
                <a:latin typeface="Calibri"/>
              </a:rPr>
              <a:t>Newborn screen can and should be done, by experienced staff</a:t>
            </a:r>
          </a:p>
          <a:p>
            <a:pPr algn="l">
              <a:spcBef>
                <a:spcPts val="700"/>
              </a:spcBef>
              <a:buNone/>
            </a:pPr>
            <a:r>
              <a:rPr lang="en-US" sz="1730" b="1" dirty="0">
                <a:solidFill>
                  <a:srgbClr val="0B4A5C"/>
                </a:solidFill>
                <a:latin typeface="Calibri"/>
              </a:rPr>
              <a:t>GETTING THE CORD BLOOD FACTOR LEVEL</a:t>
            </a:r>
          </a:p>
          <a:p>
            <a:pPr marL="228600" indent="-228600" algn="l">
              <a:spcBef>
                <a:spcPts val="300"/>
              </a:spcBef>
              <a:buFont typeface="Arial"/>
              <a:buChar char="•"/>
            </a:pPr>
            <a:r>
              <a:rPr lang="en-US" sz="1730" b="0" dirty="0">
                <a:solidFill>
                  <a:srgbClr val="42565C"/>
                </a:solidFill>
                <a:latin typeface="Calibri"/>
              </a:rPr>
              <a:t>Known carrier mothers are seen by HCWP and given a kit before delivery</a:t>
            </a:r>
          </a:p>
          <a:p>
            <a:pPr marL="228600" indent="-228600" algn="l">
              <a:spcBef>
                <a:spcPts val="300"/>
              </a:spcBef>
              <a:buFont typeface="Arial"/>
              <a:buChar char="•"/>
            </a:pPr>
            <a:r>
              <a:rPr lang="en-US" sz="1730" b="0" dirty="0">
                <a:solidFill>
                  <a:srgbClr val="42565C"/>
                </a:solidFill>
                <a:latin typeface="Calibri"/>
              </a:rPr>
              <a:t>Family brings the kit to L&amp;D — draw from the venous side of the placenta</a:t>
            </a:r>
          </a:p>
          <a:p>
            <a:pPr marL="228600" indent="-228600" algn="l">
              <a:spcBef>
                <a:spcPts val="300"/>
              </a:spcBef>
              <a:buFont typeface="Arial"/>
              <a:buChar char="•"/>
            </a:pPr>
            <a:r>
              <a:rPr lang="en-US" sz="1730" b="0" dirty="0">
                <a:solidFill>
                  <a:srgbClr val="42565C"/>
                </a:solidFill>
                <a:latin typeface="Calibri"/>
              </a:rPr>
              <a:t>No kit? Light blue citrate tube STAT and call HCWP — results in a few hours</a:t>
            </a:r>
          </a:p>
          <a:p>
            <a:pPr algn="l">
              <a:spcBef>
                <a:spcPts val="700"/>
              </a:spcBef>
              <a:buNone/>
            </a:pPr>
            <a:r>
              <a:rPr lang="en-US" sz="1730" b="1" dirty="0">
                <a:solidFill>
                  <a:srgbClr val="0B4A5C"/>
                </a:solidFill>
                <a:latin typeface="Calibri"/>
              </a:rPr>
              <a:t>UNTIL THE LEVEL IS BACK</a:t>
            </a:r>
          </a:p>
          <a:p>
            <a:pPr marL="228600" indent="-228600" algn="l">
              <a:spcBef>
                <a:spcPts val="300"/>
              </a:spcBef>
              <a:buFont typeface="Arial"/>
              <a:buChar char="•"/>
            </a:pPr>
            <a:r>
              <a:rPr lang="en-US" sz="1730" b="1" dirty="0">
                <a:solidFill>
                  <a:srgbClr val="0B4A5C"/>
                </a:solidFill>
                <a:latin typeface="Calibri"/>
              </a:rPr>
              <a:t>Defer circumcision, arterial puncture and non-essential draws</a:t>
            </a:r>
          </a:p>
        </p:txBody>
      </p:sp>
      <p:sp>
        <p:nvSpPr>
          <p:cNvPr id="92005" name="call strip"/>
          <p:cNvSpPr/>
          <p:nvPr/>
        </p:nvSpPr>
        <p:spPr>
          <a:xfrm>
            <a:off x="502920" y="5992090"/>
            <a:ext cx="11183112" cy="777240"/>
          </a:xfrm>
          <a:prstGeom prst="roundRect">
            <a:avLst/>
          </a:prstGeom>
          <a:solidFill>
            <a:srgbClr val="0B4A5C"/>
          </a:solidFill>
          <a:ln>
            <a:noFill/>
          </a:ln>
        </p:spPr>
        <p:txBody>
          <a:bodyPr wrap="square" lIns="182880" rIns="182880" anchor="ctr">
            <a:normAutofit/>
          </a:bodyPr>
          <a:lstStyle/>
          <a:p>
            <a:pPr algn="ctr">
              <a:buNone/>
            </a:pPr>
            <a:r>
              <a:rPr lang="en-US" sz="1800" b="1">
                <a:solidFill>
                  <a:srgbClr val="FFFFFF"/>
                </a:solidFill>
                <a:latin typeface="Calibri"/>
              </a:rPr>
              <a:t>Call the Hemophilia Center of Western PA before delivery or at birth — (412) 209-7280</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p:cNvSpPr/>
          <p:nvPr/>
        </p:nvSpPr>
        <p:spPr>
          <a:xfrm>
            <a:off x="548640" y="228600"/>
            <a:ext cx="11094720" cy="900000"/>
          </a:xfrm>
          <a:prstGeom prst="rect">
            <a:avLst/>
          </a:prstGeom>
          <a:noFill/>
          <a:ln>
            <a:noFill/>
          </a:ln>
        </p:spPr>
        <p:txBody>
          <a:bodyPr anchor="ctr">
            <a:normAutofit/>
          </a:bodyPr>
          <a:lstStyle/>
          <a:p>
            <a:pPr algn="ctr">
              <a:buNone/>
            </a:pPr>
            <a:r>
              <a:rPr lang="en-US" sz="3600" b="1">
                <a:solidFill>
                  <a:srgbClr val="0B4A5C"/>
                </a:solidFill>
                <a:latin typeface="Cambria"/>
              </a:rPr>
              <a:t>The Screening Tests — and What Each One Buys You</a:t>
            </a:r>
          </a:p>
        </p:txBody>
      </p:sp>
      <p:sp>
        <p:nvSpPr>
          <p:cNvPr id="20" name="test0 chip"/>
          <p:cNvSpPr/>
          <p:nvPr/>
        </p:nvSpPr>
        <p:spPr>
          <a:xfrm>
            <a:off x="548640" y="1680000"/>
            <a:ext cx="3000000" cy="700000"/>
          </a:xfrm>
          <a:prstGeom prst="roundRect">
            <a:avLst/>
          </a:prstGeom>
          <a:solidFill>
            <a:srgbClr val="0B4A5C"/>
          </a:solidFill>
          <a:ln>
            <a:noFill/>
          </a:ln>
        </p:spPr>
        <p:txBody>
          <a:bodyPr lIns="137160" rIns="137160" anchor="ctr">
            <a:normAutofit/>
          </a:bodyPr>
          <a:lstStyle/>
          <a:p>
            <a:pPr algn="ctr">
              <a:buNone/>
            </a:pPr>
            <a:r>
              <a:rPr lang="en-US" sz="1400" b="1" dirty="0">
                <a:solidFill>
                  <a:srgbClr val="FFFFFF"/>
                </a:solidFill>
                <a:latin typeface="Calibri"/>
              </a:rPr>
              <a:t>CBC</a:t>
            </a:r>
          </a:p>
        </p:txBody>
      </p:sp>
      <p:sp>
        <p:nvSpPr>
          <p:cNvPr id="30" name="test0 card"/>
          <p:cNvSpPr/>
          <p:nvPr/>
        </p:nvSpPr>
        <p:spPr>
          <a:xfrm>
            <a:off x="3700000" y="1680000"/>
            <a:ext cx="7943360" cy="700000"/>
          </a:xfrm>
          <a:prstGeom prst="roundRect">
            <a:avLst/>
          </a:prstGeom>
          <a:solidFill>
            <a:srgbClr val="DCEEF2"/>
          </a:solidFill>
          <a:ln>
            <a:noFill/>
          </a:ln>
        </p:spPr>
        <p:txBody>
          <a:bodyPr lIns="137160" rIns="137160" anchor="ctr">
            <a:normAutofit/>
          </a:bodyPr>
          <a:lstStyle/>
          <a:p>
            <a:pPr algn="l">
              <a:buNone/>
            </a:pPr>
            <a:r>
              <a:rPr lang="en-US" sz="1400" b="0">
                <a:solidFill>
                  <a:srgbClr val="42565C"/>
                </a:solidFill>
                <a:latin typeface="Calibri"/>
              </a:rPr>
              <a:t>Platelet number — and the smear catches clumping, giant platelets and other cytopenias</a:t>
            </a:r>
          </a:p>
        </p:txBody>
      </p:sp>
      <p:sp>
        <p:nvSpPr>
          <p:cNvPr id="21" name="test1 chip"/>
          <p:cNvSpPr/>
          <p:nvPr/>
        </p:nvSpPr>
        <p:spPr>
          <a:xfrm>
            <a:off x="548640" y="2475000"/>
            <a:ext cx="3000000" cy="700000"/>
          </a:xfrm>
          <a:prstGeom prst="roundRect">
            <a:avLst/>
          </a:prstGeom>
          <a:solidFill>
            <a:srgbClr val="0B4A5C"/>
          </a:solidFill>
          <a:ln>
            <a:noFill/>
          </a:ln>
        </p:spPr>
        <p:txBody>
          <a:bodyPr lIns="137160" rIns="137160" anchor="ctr">
            <a:normAutofit/>
          </a:bodyPr>
          <a:lstStyle/>
          <a:p>
            <a:pPr algn="ctr">
              <a:buNone/>
            </a:pPr>
            <a:r>
              <a:rPr lang="en-US" sz="1400" b="1">
                <a:solidFill>
                  <a:srgbClr val="FFFFFF"/>
                </a:solidFill>
                <a:latin typeface="Calibri"/>
              </a:rPr>
              <a:t>PT</a:t>
            </a:r>
          </a:p>
        </p:txBody>
      </p:sp>
      <p:sp>
        <p:nvSpPr>
          <p:cNvPr id="31" name="test1 card"/>
          <p:cNvSpPr/>
          <p:nvPr/>
        </p:nvSpPr>
        <p:spPr>
          <a:xfrm>
            <a:off x="3700000" y="2475000"/>
            <a:ext cx="7943360" cy="700000"/>
          </a:xfrm>
          <a:prstGeom prst="roundRect">
            <a:avLst/>
          </a:prstGeom>
          <a:solidFill>
            <a:srgbClr val="DCEEF2"/>
          </a:solidFill>
          <a:ln>
            <a:noFill/>
          </a:ln>
        </p:spPr>
        <p:txBody>
          <a:bodyPr lIns="137160" rIns="137160" anchor="ctr">
            <a:normAutofit/>
          </a:bodyPr>
          <a:lstStyle/>
          <a:p>
            <a:pPr algn="l">
              <a:buNone/>
            </a:pPr>
            <a:r>
              <a:rPr lang="en-US" sz="1400" b="0">
                <a:solidFill>
                  <a:srgbClr val="42565C"/>
                </a:solidFill>
                <a:latin typeface="Calibri"/>
              </a:rPr>
              <a:t>The extrinsic arm: factor VII, vitamin K status, liver synthetic function</a:t>
            </a:r>
          </a:p>
        </p:txBody>
      </p:sp>
      <p:sp>
        <p:nvSpPr>
          <p:cNvPr id="22" name="test2 chip"/>
          <p:cNvSpPr/>
          <p:nvPr/>
        </p:nvSpPr>
        <p:spPr>
          <a:xfrm>
            <a:off x="548640" y="3270000"/>
            <a:ext cx="3000000" cy="700000"/>
          </a:xfrm>
          <a:prstGeom prst="roundRect">
            <a:avLst/>
          </a:prstGeom>
          <a:solidFill>
            <a:srgbClr val="0B4A5C"/>
          </a:solidFill>
          <a:ln>
            <a:noFill/>
          </a:ln>
        </p:spPr>
        <p:txBody>
          <a:bodyPr lIns="137160" rIns="137160" anchor="ctr">
            <a:normAutofit/>
          </a:bodyPr>
          <a:lstStyle/>
          <a:p>
            <a:pPr algn="ctr">
              <a:buNone/>
            </a:pPr>
            <a:r>
              <a:rPr lang="en-US" sz="1400" b="1">
                <a:solidFill>
                  <a:srgbClr val="FFFFFF"/>
                </a:solidFill>
                <a:latin typeface="Calibri"/>
              </a:rPr>
              <a:t>aPTT + mixing study</a:t>
            </a:r>
          </a:p>
        </p:txBody>
      </p:sp>
      <p:sp>
        <p:nvSpPr>
          <p:cNvPr id="32" name="test2 card"/>
          <p:cNvSpPr/>
          <p:nvPr/>
        </p:nvSpPr>
        <p:spPr>
          <a:xfrm>
            <a:off x="3700000" y="3270000"/>
            <a:ext cx="7943360" cy="700000"/>
          </a:xfrm>
          <a:prstGeom prst="roundRect">
            <a:avLst/>
          </a:prstGeom>
          <a:solidFill>
            <a:srgbClr val="DCEEF2"/>
          </a:solidFill>
          <a:ln>
            <a:noFill/>
          </a:ln>
        </p:spPr>
        <p:txBody>
          <a:bodyPr lIns="137160" rIns="137160" anchor="ctr">
            <a:normAutofit/>
          </a:bodyPr>
          <a:lstStyle/>
          <a:p>
            <a:pPr algn="l">
              <a:buNone/>
            </a:pPr>
            <a:r>
              <a:rPr lang="en-US" sz="1400" b="0">
                <a:solidFill>
                  <a:srgbClr val="42565C"/>
                </a:solidFill>
                <a:latin typeface="Calibri"/>
              </a:rPr>
              <a:t>The intrinsic arm: VIII, IX, XI. Corrects = deficiency. Does not correct = inhibitor</a:t>
            </a:r>
          </a:p>
        </p:txBody>
      </p:sp>
      <p:sp>
        <p:nvSpPr>
          <p:cNvPr id="23" name="test3 chip"/>
          <p:cNvSpPr/>
          <p:nvPr/>
        </p:nvSpPr>
        <p:spPr>
          <a:xfrm>
            <a:off x="548640" y="4065000"/>
            <a:ext cx="3000000" cy="700000"/>
          </a:xfrm>
          <a:prstGeom prst="roundRect">
            <a:avLst/>
          </a:prstGeom>
          <a:solidFill>
            <a:srgbClr val="0B4A5C"/>
          </a:solidFill>
          <a:ln>
            <a:noFill/>
          </a:ln>
        </p:spPr>
        <p:txBody>
          <a:bodyPr lIns="137160" rIns="137160" anchor="ctr">
            <a:normAutofit/>
          </a:bodyPr>
          <a:lstStyle/>
          <a:p>
            <a:pPr algn="ctr">
              <a:buNone/>
            </a:pPr>
            <a:r>
              <a:rPr lang="en-US" sz="1400" b="1" dirty="0">
                <a:solidFill>
                  <a:srgbClr val="FFFFFF"/>
                </a:solidFill>
                <a:latin typeface="Calibri"/>
              </a:rPr>
              <a:t>Fibrinogen (&amp; thrombin time)</a:t>
            </a:r>
          </a:p>
        </p:txBody>
      </p:sp>
      <p:sp>
        <p:nvSpPr>
          <p:cNvPr id="33" name="test3 card"/>
          <p:cNvSpPr/>
          <p:nvPr/>
        </p:nvSpPr>
        <p:spPr>
          <a:xfrm>
            <a:off x="3700000" y="4065000"/>
            <a:ext cx="7943360" cy="700000"/>
          </a:xfrm>
          <a:prstGeom prst="roundRect">
            <a:avLst/>
          </a:prstGeom>
          <a:solidFill>
            <a:srgbClr val="DCEEF2"/>
          </a:solidFill>
          <a:ln>
            <a:noFill/>
          </a:ln>
        </p:spPr>
        <p:txBody>
          <a:bodyPr lIns="137160" rIns="137160" anchor="ctr">
            <a:normAutofit/>
          </a:bodyPr>
          <a:lstStyle/>
          <a:p>
            <a:pPr algn="l">
              <a:buNone/>
            </a:pPr>
            <a:r>
              <a:rPr lang="en-US" sz="1400" b="0">
                <a:solidFill>
                  <a:srgbClr val="42565C"/>
                </a:solidFill>
                <a:latin typeface="Calibri"/>
              </a:rPr>
              <a:t>The final common step — how much fibrinogen there is, and whether it works</a:t>
            </a:r>
          </a:p>
        </p:txBody>
      </p:sp>
      <p:sp>
        <p:nvSpPr>
          <p:cNvPr id="24" name="test4 chip"/>
          <p:cNvSpPr/>
          <p:nvPr/>
        </p:nvSpPr>
        <p:spPr>
          <a:xfrm>
            <a:off x="548640" y="4860000"/>
            <a:ext cx="3000000" cy="700000"/>
          </a:xfrm>
          <a:prstGeom prst="roundRect">
            <a:avLst/>
          </a:prstGeom>
          <a:solidFill>
            <a:srgbClr val="0B4A5C"/>
          </a:solidFill>
          <a:ln>
            <a:noFill/>
          </a:ln>
        </p:spPr>
        <p:txBody>
          <a:bodyPr lIns="137160" rIns="137160" anchor="ctr">
            <a:normAutofit/>
          </a:bodyPr>
          <a:lstStyle/>
          <a:p>
            <a:pPr algn="ctr">
              <a:buNone/>
            </a:pPr>
            <a:r>
              <a:rPr lang="en-US" sz="1400" b="1">
                <a:solidFill>
                  <a:srgbClr val="FFFFFF"/>
                </a:solidFill>
                <a:latin typeface="Calibri"/>
              </a:rPr>
              <a:t>Platelet function testing</a:t>
            </a:r>
          </a:p>
        </p:txBody>
      </p:sp>
      <p:sp>
        <p:nvSpPr>
          <p:cNvPr id="34" name="test4 card"/>
          <p:cNvSpPr/>
          <p:nvPr/>
        </p:nvSpPr>
        <p:spPr>
          <a:xfrm>
            <a:off x="3700000" y="4860000"/>
            <a:ext cx="7943360" cy="700000"/>
          </a:xfrm>
          <a:prstGeom prst="roundRect">
            <a:avLst/>
          </a:prstGeom>
          <a:solidFill>
            <a:srgbClr val="DCEEF2"/>
          </a:solidFill>
          <a:ln>
            <a:noFill/>
          </a:ln>
        </p:spPr>
        <p:txBody>
          <a:bodyPr lIns="137160" rIns="137160" anchor="ctr">
            <a:normAutofit/>
          </a:bodyPr>
          <a:lstStyle/>
          <a:p>
            <a:pPr algn="l">
              <a:buNone/>
            </a:pPr>
            <a:r>
              <a:rPr lang="en-US" sz="1400" b="0" dirty="0">
                <a:solidFill>
                  <a:srgbClr val="42565C"/>
                </a:solidFill>
                <a:latin typeface="Calibri"/>
              </a:rPr>
              <a:t>How the platelets work</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4" name="Text 2"/>
          <p:cNvSpPr/>
          <p:nvPr/>
        </p:nvSpPr>
        <p:spPr>
          <a:xfrm>
            <a:off x="548640" y="228600"/>
            <a:ext cx="11094720" cy="1188720"/>
          </a:xfrm>
          <a:prstGeom prst="rect">
            <a:avLst/>
          </a:prstGeom>
          <a:noFill/>
          <a:ln/>
        </p:spPr>
        <p:txBody>
          <a:bodyPr wrap="square" lIns="0" tIns="0" rIns="0" bIns="0" rtlCol="0" anchor="ctr"/>
          <a:lstStyle/>
          <a:p>
            <a:pPr marL="0" indent="0" algn="ctr">
              <a:buNone/>
            </a:pPr>
            <a:r>
              <a:rPr lang="en-US" sz="4000" b="1" dirty="0">
                <a:solidFill>
                  <a:srgbClr val="0B4A5C"/>
                </a:solidFill>
                <a:latin typeface="Cambria" pitchFamily="34" charset="0"/>
                <a:ea typeface="Cambria" pitchFamily="34" charset="-122"/>
                <a:cs typeface="Cambria" pitchFamily="34" charset="-120"/>
              </a:rPr>
              <a:t>Back to Our First Case: </a:t>
            </a:r>
          </a:p>
          <a:p>
            <a:pPr marL="0" indent="0" algn="ctr">
              <a:buNone/>
            </a:pPr>
            <a:r>
              <a:rPr lang="en-US" sz="4000" b="1" dirty="0">
                <a:solidFill>
                  <a:srgbClr val="0B4A5C"/>
                </a:solidFill>
                <a:latin typeface="Cambria" pitchFamily="34" charset="0"/>
                <a:ea typeface="Cambria" pitchFamily="34" charset="-122"/>
                <a:cs typeface="Cambria" pitchFamily="34" charset="-120"/>
              </a:rPr>
              <a:t>Symptoms and Family History</a:t>
            </a:r>
            <a:endParaRPr lang="en-US" sz="4000" dirty="0"/>
          </a:p>
        </p:txBody>
      </p:sp>
      <p:sp>
        <p:nvSpPr>
          <p:cNvPr id="14" name="Text 11"/>
          <p:cNvSpPr/>
          <p:nvPr/>
        </p:nvSpPr>
        <p:spPr>
          <a:xfrm>
            <a:off x="640080" y="1935480"/>
            <a:ext cx="5029200" cy="4300000"/>
          </a:xfrm>
          <a:prstGeom prst="rect">
            <a:avLst/>
          </a:prstGeom>
          <a:noFill/>
          <a:ln/>
        </p:spPr>
        <p:txBody>
          <a:bodyPr wrap="square" lIns="0" tIns="0" rIns="0" bIns="0" rtlCol="0" anchor="t"/>
          <a:lstStyle/>
          <a:p>
            <a:pPr marL="228600" indent="-228600" algn="l">
              <a:spcAft>
                <a:spcPts val="1200"/>
              </a:spcAft>
              <a:buSzPct val="100000"/>
              <a:buChar char="•"/>
            </a:pPr>
            <a:r>
              <a:rPr lang="en-US" sz="2400" dirty="0">
                <a:solidFill>
                  <a:srgbClr val="1B2A2E"/>
                </a:solidFill>
                <a:latin typeface="Calibri" pitchFamily="34" charset="0"/>
                <a:ea typeface="Calibri" pitchFamily="34" charset="-122"/>
                <a:cs typeface="Calibri" pitchFamily="34" charset="-120"/>
              </a:rPr>
              <a:t>Our patient from the start of the talk: 15-year-old girl, menarche at 12, bleeding always heavy</a:t>
            </a:r>
            <a:endParaRPr lang="en-US" sz="2400" dirty="0"/>
          </a:p>
          <a:p>
            <a:pPr marL="228600" indent="-228600" algn="l">
              <a:spcAft>
                <a:spcPts val="1200"/>
              </a:spcAft>
              <a:buSzPct val="100000"/>
              <a:buChar char="•"/>
            </a:pPr>
            <a:r>
              <a:rPr lang="en-US" sz="2400" dirty="0">
                <a:solidFill>
                  <a:srgbClr val="1B2A2E"/>
                </a:solidFill>
                <a:latin typeface="Calibri" pitchFamily="34" charset="0"/>
                <a:ea typeface="Calibri" pitchFamily="34" charset="-122"/>
                <a:cs typeface="Calibri" pitchFamily="34" charset="-120"/>
              </a:rPr>
              <a:t>7-day periods, fully saturated pad every 90 minutes, nocturnal flooding and clots; family notes she looks pale</a:t>
            </a:r>
          </a:p>
        </p:txBody>
      </p:sp>
      <p:sp>
        <p:nvSpPr>
          <p:cNvPr id="40" name="Text 20"/>
          <p:cNvSpPr/>
          <p:nvPr/>
        </p:nvSpPr>
        <p:spPr>
          <a:xfrm>
            <a:off x="6248400" y="1935480"/>
            <a:ext cx="5029200" cy="4300000"/>
          </a:xfrm>
          <a:prstGeom prst="rect">
            <a:avLst/>
          </a:prstGeom>
          <a:noFill/>
          <a:ln/>
        </p:spPr>
        <p:txBody>
          <a:bodyPr wrap="square" lIns="0" tIns="0" rIns="0" bIns="0" rtlCol="0" anchor="t"/>
          <a:lstStyle/>
          <a:p>
            <a:pPr marL="0" indent="0" algn="l">
              <a:spcAft>
                <a:spcPts val="800"/>
              </a:spcAft>
              <a:buNone/>
            </a:pPr>
            <a:r>
              <a:rPr lang="en-US" sz="2400" b="1" dirty="0">
                <a:solidFill>
                  <a:srgbClr val="0B4A5C"/>
                </a:solidFill>
                <a:latin typeface="Calibri" pitchFamily="34" charset="0"/>
              </a:rPr>
              <a:t>The family history opens the case up</a:t>
            </a:r>
          </a:p>
          <a:p>
            <a:pPr marL="228600" indent="-228600" algn="l">
              <a:spcAft>
                <a:spcPts val="900"/>
              </a:spcAft>
              <a:buSzPct val="100000"/>
              <a:buChar char="•"/>
            </a:pPr>
            <a:r>
              <a:rPr lang="en-US" sz="2400" dirty="0">
                <a:solidFill>
                  <a:srgbClr val="1B2A2E"/>
                </a:solidFill>
                <a:latin typeface="Calibri" pitchFamily="34" charset="0"/>
              </a:rPr>
              <a:t>Her father reports recurrent epistaxis and easy bruising, and paternal grandmother reports menorrhagia</a:t>
            </a:r>
          </a:p>
          <a:p>
            <a:pPr marL="228600" indent="-228600" algn="l">
              <a:spcAft>
                <a:spcPts val="900"/>
              </a:spcAft>
              <a:buSzPct val="100000"/>
              <a:buChar char="•"/>
            </a:pPr>
            <a:r>
              <a:rPr lang="en-US" sz="2400" dirty="0">
                <a:solidFill>
                  <a:srgbClr val="1B2A2E"/>
                </a:solidFill>
                <a:latin typeface="Calibri" pitchFamily="34" charset="0"/>
              </a:rPr>
              <a:t>Her 6-year-old brother has nosebleeds lasting 5–20 minutes without trauma (he is a nose-picker) and bruises easily — never evaluated, no surgeries, no medications</a:t>
            </a:r>
          </a:p>
          <a:p>
            <a:pPr marL="228600" indent="-228600" algn="l">
              <a:spcAft>
                <a:spcPts val="900"/>
              </a:spcAft>
              <a:buSzPct val="100000"/>
              <a:buChar char="•"/>
            </a:pPr>
            <a:r>
              <a:rPr lang="en-US" sz="2400" dirty="0">
                <a:solidFill>
                  <a:srgbClr val="1B2A2E"/>
                </a:solidFill>
                <a:latin typeface="Calibri" pitchFamily="34" charset="0"/>
              </a:rPr>
              <a:t>He is brought in: a few small shin and knee bruises (&lt;1 cm) and fresh blood in both nares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4" name="Text 2"/>
          <p:cNvSpPr/>
          <p:nvPr/>
        </p:nvSpPr>
        <p:spPr>
          <a:xfrm>
            <a:off x="548640" y="228600"/>
            <a:ext cx="11094720" cy="1188720"/>
          </a:xfrm>
          <a:prstGeom prst="rect">
            <a:avLst/>
          </a:prstGeom>
          <a:noFill/>
          <a:ln/>
        </p:spPr>
        <p:txBody>
          <a:bodyPr wrap="square" lIns="0" tIns="0" rIns="0" bIns="0" rtlCol="0" anchor="ctr"/>
          <a:lstStyle/>
          <a:p>
            <a:pPr marL="0" indent="0" algn="ctr">
              <a:buNone/>
            </a:pPr>
            <a:r>
              <a:rPr lang="en-US" sz="4000" b="1" dirty="0">
                <a:solidFill>
                  <a:srgbClr val="0B4A5C"/>
                </a:solidFill>
                <a:latin typeface="Cambria" pitchFamily="34" charset="0"/>
                <a:ea typeface="Cambria" pitchFamily="34" charset="-122"/>
                <a:cs typeface="Cambria" pitchFamily="34" charset="-120"/>
              </a:rPr>
              <a:t>Back to Our First Case: </a:t>
            </a:r>
          </a:p>
          <a:p>
            <a:pPr marL="0" indent="0" algn="ctr">
              <a:buNone/>
            </a:pPr>
            <a:r>
              <a:rPr lang="en-US" sz="4000" b="1" dirty="0">
                <a:solidFill>
                  <a:srgbClr val="0B4A5C"/>
                </a:solidFill>
                <a:latin typeface="Cambria" pitchFamily="34" charset="0"/>
                <a:ea typeface="Cambria" pitchFamily="34" charset="-122"/>
                <a:cs typeface="Cambria" pitchFamily="34" charset="-120"/>
              </a:rPr>
              <a:t>The Laboratory Workup</a:t>
            </a:r>
            <a:endParaRPr lang="en-US" sz="4000" dirty="0"/>
          </a:p>
        </p:txBody>
      </p:sp>
      <p:sp>
        <p:nvSpPr>
          <p:cNvPr id="14" name="Text 11"/>
          <p:cNvSpPr/>
          <p:nvPr/>
        </p:nvSpPr>
        <p:spPr>
          <a:xfrm>
            <a:off x="548640" y="1600200"/>
            <a:ext cx="11094720" cy="4300000"/>
          </a:xfrm>
          <a:prstGeom prst="rect">
            <a:avLst/>
          </a:prstGeom>
          <a:noFill/>
          <a:ln/>
        </p:spPr>
        <p:txBody>
          <a:bodyPr wrap="square" lIns="0" tIns="0" rIns="0" bIns="0" rtlCol="0" anchor="t"/>
          <a:lstStyle/>
          <a:p>
            <a:pPr marL="0" indent="0" algn="l">
              <a:spcAft>
                <a:spcPts val="800"/>
              </a:spcAft>
              <a:buNone/>
            </a:pPr>
            <a:r>
              <a:rPr lang="en-US" sz="2400" b="1" dirty="0">
                <a:solidFill>
                  <a:srgbClr val="0B4A5C"/>
                </a:solidFill>
                <a:latin typeface="Calibri" pitchFamily="34" charset="0"/>
              </a:rPr>
              <a:t>Her workup</a:t>
            </a:r>
          </a:p>
          <a:p>
            <a:pPr marL="228600" indent="-228600" algn="l">
              <a:spcAft>
                <a:spcPts val="900"/>
              </a:spcAft>
              <a:buSzPct val="100000"/>
              <a:buChar char="•"/>
            </a:pPr>
            <a:r>
              <a:rPr lang="en-US" sz="2400" dirty="0">
                <a:solidFill>
                  <a:srgbClr val="1B2A2E"/>
                </a:solidFill>
                <a:latin typeface="Calibri" pitchFamily="34" charset="0"/>
              </a:rPr>
              <a:t>Labs: hemoglobin 10.0, MCV 64, RDW 21; normal platelet and WBC counts</a:t>
            </a:r>
          </a:p>
          <a:p>
            <a:pPr marL="228600" indent="-228600" algn="l">
              <a:spcAft>
                <a:spcPts val="900"/>
              </a:spcAft>
              <a:buSzPct val="100000"/>
              <a:buChar char="•"/>
            </a:pPr>
            <a:r>
              <a:rPr lang="en-US" sz="2400" dirty="0">
                <a:solidFill>
                  <a:srgbClr val="1B2A2E"/>
                </a:solidFill>
                <a:latin typeface="Calibri" pitchFamily="34" charset="0"/>
              </a:rPr>
              <a:t>Normal PT, slightly prolonged PTT; closure times moderately elevated with normal platelet aggregation</a:t>
            </a:r>
          </a:p>
          <a:p>
            <a:pPr marL="228600" indent="-228600" algn="l">
              <a:spcAft>
                <a:spcPts val="900"/>
              </a:spcAft>
              <a:buSzPct val="100000"/>
              <a:buChar char="•"/>
            </a:pPr>
            <a:r>
              <a:rPr lang="en-US" sz="2400" dirty="0">
                <a:solidFill>
                  <a:srgbClr val="1B2A2E"/>
                </a:solidFill>
                <a:latin typeface="Calibri" pitchFamily="34" charset="0"/>
              </a:rPr>
              <a:t>Factor VIII 44%; von Willebrand antigen and </a:t>
            </a:r>
            <a:r>
              <a:rPr lang="en-US" sz="2400" dirty="0" err="1">
                <a:solidFill>
                  <a:srgbClr val="1B2A2E"/>
                </a:solidFill>
                <a:latin typeface="Calibri" pitchFamily="34" charset="0"/>
              </a:rPr>
              <a:t>ristocetin</a:t>
            </a:r>
            <a:r>
              <a:rPr lang="en-US" sz="2400" dirty="0">
                <a:solidFill>
                  <a:srgbClr val="1B2A2E"/>
                </a:solidFill>
                <a:latin typeface="Calibri" pitchFamily="34" charset="0"/>
              </a:rPr>
              <a:t> cofactor both just under 30%</a:t>
            </a:r>
          </a:p>
          <a:p>
            <a:pPr marL="228600" indent="-228600" algn="l">
              <a:spcAft>
                <a:spcPts val="900"/>
              </a:spcAft>
              <a:buSzPct val="100000"/>
              <a:buChar char="•"/>
            </a:pPr>
            <a:r>
              <a:rPr lang="en-US" sz="2400" b="1" dirty="0">
                <a:solidFill>
                  <a:srgbClr val="0B4A5C"/>
                </a:solidFill>
                <a:latin typeface="Calibri" pitchFamily="34" charset="0"/>
              </a:rPr>
              <a:t>Diagnosis: von Willebrand disease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8065" name="Rectangle 2"/>
          <p:cNvSpPr>
            <a:spLocks noGrp="1"/>
          </p:cNvSpPr>
          <p:nvPr>
            <p:ph type="title"/>
          </p:nvPr>
        </p:nvSpPr>
        <p:spPr>
          <a:xfrm>
            <a:off x="548640" y="228600"/>
            <a:ext cx="11094720" cy="1188720"/>
          </a:xfrm>
        </p:spPr>
        <p:txBody>
          <a:bodyPr anchor="ctr"/>
          <a:lstStyle/>
          <a:p>
            <a:pPr algn="ctr"/>
            <a:r>
              <a:rPr lang="en-US" sz="4000" b="1">
                <a:solidFill>
                  <a:srgbClr val="0B4A5C"/>
                </a:solidFill>
                <a:latin typeface="Cambria" pitchFamily="34" charset="0"/>
                <a:ea typeface="Cambria" pitchFamily="34" charset="-122"/>
                <a:cs typeface="Cambria" pitchFamily="34" charset="-120"/>
              </a:rPr>
              <a:t>von Willebrand Disease</a:t>
            </a:r>
          </a:p>
        </p:txBody>
      </p:sp>
      <p:sp>
        <p:nvSpPr>
          <p:cNvPr id="96001" name="hist header"/>
          <p:cNvSpPr/>
          <p:nvPr/>
        </p:nvSpPr>
        <p:spPr>
          <a:xfrm>
            <a:off x="502920" y="1554480"/>
            <a:ext cx="5486400" cy="566928"/>
          </a:xfrm>
          <a:prstGeom prst="roundRect">
            <a:avLst/>
          </a:prstGeom>
          <a:solidFill>
            <a:srgbClr val="0B4A5C"/>
          </a:solidFill>
          <a:ln>
            <a:noFill/>
          </a:ln>
        </p:spPr>
        <p:txBody>
          <a:bodyPr wrap="square" lIns="182880" rIns="182880" anchor="ctr">
            <a:normAutofit/>
          </a:bodyPr>
          <a:lstStyle/>
          <a:p>
            <a:pPr algn="l">
              <a:buNone/>
            </a:pPr>
            <a:r>
              <a:rPr lang="en-US" sz="1600" b="1">
                <a:solidFill>
                  <a:srgbClr val="FFFFFF"/>
                </a:solidFill>
                <a:latin typeface="Calibri"/>
              </a:rPr>
              <a:t>How it was found: von Willebrand, 1926</a:t>
            </a:r>
          </a:p>
        </p:txBody>
      </p:sp>
      <p:sp>
        <p:nvSpPr>
          <p:cNvPr id="96002" name="hist body"/>
          <p:cNvSpPr/>
          <p:nvPr/>
        </p:nvSpPr>
        <p:spPr>
          <a:xfrm>
            <a:off x="502920" y="2176272"/>
            <a:ext cx="5486400" cy="3246120"/>
          </a:xfrm>
          <a:prstGeom prst="roundRect">
            <a:avLst/>
          </a:prstGeom>
          <a:solidFill>
            <a:srgbClr val="DCEEF2"/>
          </a:solidFill>
          <a:ln>
            <a:noFill/>
          </a:ln>
        </p:spPr>
        <p:txBody>
          <a:bodyPr wrap="square" lIns="182880" tIns="114300" rIns="182880" bIns="114300" anchor="t">
            <a:normAutofit/>
          </a:bodyPr>
          <a:lstStyle/>
          <a:p>
            <a:pPr marL="228600" indent="-228600" algn="l">
              <a:spcBef>
                <a:spcPts val="500"/>
              </a:spcBef>
              <a:buFont typeface="Arial"/>
              <a:buChar char="•"/>
            </a:pPr>
            <a:r>
              <a:rPr lang="en-US" sz="2000" b="0" dirty="0">
                <a:solidFill>
                  <a:srgbClr val="42565C"/>
                </a:solidFill>
                <a:latin typeface="Calibri"/>
              </a:rPr>
              <a:t>First described by Dr. Eric von Willebrand in 1926</a:t>
            </a:r>
          </a:p>
          <a:p>
            <a:pPr marL="228600" indent="-228600" algn="l">
              <a:spcBef>
                <a:spcPts val="500"/>
              </a:spcBef>
              <a:buFont typeface="Arial"/>
              <a:buChar char="•"/>
            </a:pPr>
            <a:r>
              <a:rPr lang="en-US" sz="2000" b="0" dirty="0">
                <a:solidFill>
                  <a:srgbClr val="42565C"/>
                </a:solidFill>
                <a:latin typeface="Calibri"/>
              </a:rPr>
              <a:t>Studied a large kindred on the </a:t>
            </a:r>
            <a:r>
              <a:rPr lang="en-US" sz="2000" b="0" dirty="0" err="1">
                <a:solidFill>
                  <a:srgbClr val="42565C"/>
                </a:solidFill>
                <a:latin typeface="Calibri"/>
              </a:rPr>
              <a:t>Åland</a:t>
            </a:r>
            <a:r>
              <a:rPr lang="en-US" sz="2000" b="0" dirty="0">
                <a:solidFill>
                  <a:srgbClr val="42565C"/>
                </a:solidFill>
                <a:latin typeface="Calibri"/>
              </a:rPr>
              <a:t> Islands in the Gulf of Bothnia</a:t>
            </a:r>
          </a:p>
          <a:p>
            <a:pPr marL="228600" indent="-228600" algn="l">
              <a:spcBef>
                <a:spcPts val="500"/>
              </a:spcBef>
              <a:buFont typeface="Arial"/>
              <a:buChar char="•"/>
            </a:pPr>
            <a:r>
              <a:rPr lang="en-US" sz="2000" b="0" dirty="0">
                <a:solidFill>
                  <a:srgbClr val="42565C"/>
                </a:solidFill>
                <a:latin typeface="Calibri"/>
              </a:rPr>
              <a:t>5 of 7 girls in one family bled to death</a:t>
            </a:r>
          </a:p>
          <a:p>
            <a:pPr marL="228600" indent="-228600" algn="l">
              <a:spcBef>
                <a:spcPts val="500"/>
              </a:spcBef>
              <a:buFont typeface="Arial"/>
              <a:buChar char="•"/>
            </a:pPr>
            <a:r>
              <a:rPr lang="en-US" sz="2000" b="0" dirty="0">
                <a:solidFill>
                  <a:srgbClr val="42565C"/>
                </a:solidFill>
                <a:latin typeface="Calibri"/>
              </a:rPr>
              <a:t>23 of 66 family members studied bled excessively — males and females alike</a:t>
            </a:r>
          </a:p>
        </p:txBody>
      </p:sp>
      <p:sp>
        <p:nvSpPr>
          <p:cNvPr id="96003" name="clin header"/>
          <p:cNvSpPr/>
          <p:nvPr/>
        </p:nvSpPr>
        <p:spPr>
          <a:xfrm>
            <a:off x="6199632" y="1554480"/>
            <a:ext cx="5486400" cy="566928"/>
          </a:xfrm>
          <a:prstGeom prst="roundRect">
            <a:avLst/>
          </a:prstGeom>
          <a:solidFill>
            <a:srgbClr val="1B9AAA"/>
          </a:solidFill>
          <a:ln>
            <a:noFill/>
          </a:ln>
        </p:spPr>
        <p:txBody>
          <a:bodyPr wrap="square" lIns="182880" rIns="182880" anchor="ctr">
            <a:noAutofit/>
          </a:bodyPr>
          <a:lstStyle/>
          <a:p>
            <a:pPr algn="l">
              <a:buNone/>
            </a:pPr>
            <a:r>
              <a:rPr lang="en-US" sz="1600" b="1" dirty="0">
                <a:solidFill>
                  <a:srgbClr val="FFFFFF"/>
                </a:solidFill>
                <a:latin typeface="Calibri"/>
              </a:rPr>
              <a:t>How it more typically presents: mucocutaneous bleeding</a:t>
            </a:r>
          </a:p>
        </p:txBody>
      </p:sp>
      <p:sp>
        <p:nvSpPr>
          <p:cNvPr id="96004" name="clin body"/>
          <p:cNvSpPr/>
          <p:nvPr/>
        </p:nvSpPr>
        <p:spPr>
          <a:xfrm>
            <a:off x="6199632" y="2176272"/>
            <a:ext cx="5486400" cy="3246120"/>
          </a:xfrm>
          <a:prstGeom prst="roundRect">
            <a:avLst/>
          </a:prstGeom>
          <a:solidFill>
            <a:srgbClr val="DCEEF2"/>
          </a:solidFill>
          <a:ln>
            <a:noFill/>
          </a:ln>
        </p:spPr>
        <p:txBody>
          <a:bodyPr wrap="square" lIns="182880" tIns="114300" rIns="182880" bIns="114300" anchor="t">
            <a:noAutofit/>
          </a:bodyPr>
          <a:lstStyle/>
          <a:p>
            <a:pPr marL="228600" indent="-228600" algn="l">
              <a:spcBef>
                <a:spcPts val="500"/>
              </a:spcBef>
              <a:buFont typeface="Arial"/>
              <a:buChar char="•"/>
            </a:pPr>
            <a:r>
              <a:rPr lang="en-US" sz="2000" b="0">
                <a:solidFill>
                  <a:srgbClr val="42565C"/>
                </a:solidFill>
                <a:latin typeface="Calibri"/>
              </a:rPr>
              <a:t>Easy bruising</a:t>
            </a:r>
          </a:p>
          <a:p>
            <a:pPr marL="228600" indent="-228600" algn="l">
              <a:spcBef>
                <a:spcPts val="500"/>
              </a:spcBef>
              <a:buFont typeface="Arial"/>
              <a:buChar char="•"/>
            </a:pPr>
            <a:r>
              <a:rPr lang="en-US" sz="2000" b="0">
                <a:solidFill>
                  <a:srgbClr val="42565C"/>
                </a:solidFill>
                <a:latin typeface="Calibri"/>
              </a:rPr>
              <a:t>Epistaxis</a:t>
            </a:r>
          </a:p>
          <a:p>
            <a:pPr marL="228600" indent="-228600" algn="l">
              <a:spcBef>
                <a:spcPts val="500"/>
              </a:spcBef>
              <a:buFont typeface="Arial"/>
              <a:buChar char="•"/>
            </a:pPr>
            <a:r>
              <a:rPr lang="en-US" sz="2000" b="0">
                <a:solidFill>
                  <a:srgbClr val="42565C"/>
                </a:solidFill>
                <a:latin typeface="Calibri"/>
              </a:rPr>
              <a:t>Gingival bleeding</a:t>
            </a:r>
          </a:p>
          <a:p>
            <a:pPr marL="228600" indent="-228600" algn="l">
              <a:spcBef>
                <a:spcPts val="500"/>
              </a:spcBef>
              <a:buFont typeface="Arial"/>
              <a:buChar char="•"/>
            </a:pPr>
            <a:r>
              <a:rPr lang="en-US" sz="2000" b="0">
                <a:solidFill>
                  <a:srgbClr val="42565C"/>
                </a:solidFill>
                <a:latin typeface="Calibri"/>
              </a:rPr>
              <a:t>GI bleeding</a:t>
            </a:r>
          </a:p>
          <a:p>
            <a:pPr marL="228600" indent="-228600" algn="l">
              <a:spcBef>
                <a:spcPts val="500"/>
              </a:spcBef>
              <a:buFont typeface="Arial"/>
              <a:buChar char="•"/>
            </a:pPr>
            <a:r>
              <a:rPr lang="en-US" sz="2000" b="0">
                <a:solidFill>
                  <a:srgbClr val="42565C"/>
                </a:solidFill>
                <a:latin typeface="Calibri"/>
              </a:rPr>
              <a:t>Bleeding after tooth extraction</a:t>
            </a:r>
          </a:p>
          <a:p>
            <a:pPr marL="228600" indent="-228600" algn="l">
              <a:spcBef>
                <a:spcPts val="500"/>
              </a:spcBef>
              <a:buFont typeface="Arial"/>
              <a:buChar char="•"/>
            </a:pPr>
            <a:r>
              <a:rPr lang="en-US" sz="2000" b="0">
                <a:solidFill>
                  <a:srgbClr val="42565C"/>
                </a:solidFill>
                <a:latin typeface="Calibri"/>
              </a:rPr>
              <a:t>Postoperative bleeding</a:t>
            </a:r>
          </a:p>
          <a:p>
            <a:pPr marL="228600" indent="-228600" algn="l">
              <a:spcBef>
                <a:spcPts val="500"/>
              </a:spcBef>
              <a:buFont typeface="Arial"/>
              <a:buChar char="•"/>
            </a:pPr>
            <a:r>
              <a:rPr lang="en-US" sz="2000" b="1">
                <a:solidFill>
                  <a:srgbClr val="0B4A5C"/>
                </a:solidFill>
                <a:latin typeface="Calibri"/>
              </a:rPr>
              <a:t>Menorrhagia — often the presenting symptom</a:t>
            </a:r>
          </a:p>
        </p:txBody>
      </p:sp>
      <p:sp>
        <p:nvSpPr>
          <p:cNvPr id="96005" name="strip"/>
          <p:cNvSpPr/>
          <p:nvPr/>
        </p:nvSpPr>
        <p:spPr>
          <a:xfrm>
            <a:off x="502920" y="5623560"/>
            <a:ext cx="11183112" cy="777240"/>
          </a:xfrm>
          <a:prstGeom prst="roundRect">
            <a:avLst/>
          </a:prstGeom>
          <a:solidFill>
            <a:srgbClr val="0B4A5C"/>
          </a:solidFill>
          <a:ln>
            <a:noFill/>
          </a:ln>
        </p:spPr>
        <p:txBody>
          <a:bodyPr wrap="square" lIns="182880" rIns="182880" anchor="ctr">
            <a:normAutofit/>
          </a:bodyPr>
          <a:lstStyle/>
          <a:p>
            <a:pPr algn="ctr">
              <a:buNone/>
            </a:pPr>
            <a:r>
              <a:rPr lang="en-US" sz="1700" b="1">
                <a:solidFill>
                  <a:srgbClr val="FFFFFF"/>
                </a:solidFill>
                <a:latin typeface="Calibri"/>
              </a:rPr>
              <a:t>Bleeding at more than one site, recurrent, or needing an intervention to stop</a:t>
            </a:r>
          </a:p>
        </p:txBody>
      </p:sp>
    </p:spTree>
    <p:extLst>
      <p:ext uri="{BB962C8B-B14F-4D97-AF65-F5344CB8AC3E}">
        <p14:creationId xmlns:p14="http://schemas.microsoft.com/office/powerpoint/2010/main" val="281162336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 name="Shape 289"/>
          <p:cNvSpPr>
            <a:spLocks noGrp="1"/>
          </p:cNvSpPr>
          <p:nvPr>
            <p:ph type="title"/>
          </p:nvPr>
        </p:nvSpPr>
        <p:spPr>
          <a:xfrm>
            <a:off x="548640" y="228600"/>
            <a:ext cx="11094720" cy="1188720"/>
          </a:xfrm>
        </p:spPr>
        <p:txBody>
          <a:bodyPr anchor="ctr"/>
          <a:lstStyle/>
          <a:p>
            <a:pPr lvl="0" algn="ctr"/>
            <a:r>
              <a:rPr lang="en-US" sz="4000" b="1">
                <a:solidFill>
                  <a:srgbClr val="0B4A5C"/>
                </a:solidFill>
                <a:latin typeface="Cambria" pitchFamily="34" charset="0"/>
                <a:ea typeface="Cambria" pitchFamily="34" charset="-122"/>
                <a:cs typeface="Cambria" pitchFamily="34" charset="-120"/>
              </a:rPr>
              <a:t>von Willebrand Factor</a:t>
            </a:r>
          </a:p>
        </p:txBody>
      </p:sp>
      <p:sp>
        <p:nvSpPr>
          <p:cNvPr id="288" name="Shape 288"/>
          <p:cNvSpPr>
            <a:spLocks noGrp="1"/>
          </p:cNvSpPr>
          <p:nvPr>
            <p:ph idx="1"/>
          </p:nvPr>
        </p:nvSpPr>
        <p:spPr>
          <a:xfrm>
            <a:off x="685800" y="1783080"/>
            <a:ext cx="6766560" cy="4206240"/>
          </a:xfrm>
        </p:spPr>
        <p:txBody>
          <a:bodyPr anchor="t">
            <a:normAutofit fontScale="99500"/>
          </a:bodyPr>
          <a:lstStyle/>
          <a:p>
            <a:pPr lvl="0"/>
            <a:r>
              <a:rPr lang="en-US" dirty="0"/>
              <a:t>Stored in Weibel-Palade bodies and platelet </a:t>
            </a:r>
            <a:r>
              <a:rPr lang="el-GR" dirty="0"/>
              <a:t>α-</a:t>
            </a:r>
            <a:r>
              <a:rPr lang="en-US" dirty="0"/>
              <a:t>granules</a:t>
            </a:r>
          </a:p>
          <a:p>
            <a:pPr lvl="0"/>
            <a:r>
              <a:rPr lang="en-US" dirty="0"/>
              <a:t>Secreted from vascular endothelial cell in multimers</a:t>
            </a:r>
          </a:p>
          <a:p>
            <a:r>
              <a:rPr lang="en-US" dirty="0"/>
              <a:t>Serves as a “bridge” between platelets and vessel wall injury sites</a:t>
            </a:r>
          </a:p>
          <a:p>
            <a:pPr lvl="0"/>
            <a:r>
              <a:rPr lang="en-US" dirty="0"/>
              <a:t>Protects Factor VIII:C from rapid proteolytic degradation</a:t>
            </a:r>
          </a:p>
        </p:txBody>
      </p:sp>
      <p:sp>
        <p:nvSpPr>
          <p:cNvPr id="94000" name="vwf card"/>
          <p:cNvSpPr/>
          <p:nvPr/>
        </p:nvSpPr>
        <p:spPr>
          <a:xfrm>
            <a:off x="7726680" y="1691640"/>
            <a:ext cx="4114800" cy="4343400"/>
          </a:xfrm>
          <a:prstGeom prst="roundRect">
            <a:avLst/>
          </a:prstGeom>
          <a:solidFill>
            <a:srgbClr val="F2F8FA"/>
          </a:solidFill>
          <a:ln>
            <a:noFill/>
          </a:ln>
        </p:spPr>
        <p:txBody>
          <a:bodyPr wrap="square" lIns="45720" tIns="45720" rIns="45720" bIns="45720" anchor="ctr">
            <a:normAutofit/>
          </a:bodyPr>
          <a:lstStyle/>
          <a:p>
            <a:endParaRPr lang="en-US"/>
          </a:p>
        </p:txBody>
      </p:sp>
      <p:sp>
        <p:nvSpPr>
          <p:cNvPr id="94001" name="vwf card hdr"/>
          <p:cNvSpPr/>
          <p:nvPr/>
        </p:nvSpPr>
        <p:spPr>
          <a:xfrm>
            <a:off x="7726680" y="1691640"/>
            <a:ext cx="4114800" cy="457200"/>
          </a:xfrm>
          <a:prstGeom prst="roundRect">
            <a:avLst/>
          </a:prstGeom>
          <a:solidFill>
            <a:srgbClr val="0B4A5C"/>
          </a:solidFill>
          <a:ln>
            <a:noFill/>
          </a:ln>
        </p:spPr>
        <p:txBody>
          <a:bodyPr wrap="square" lIns="45720" tIns="45720" rIns="45720" bIns="45720" anchor="ctr">
            <a:normAutofit/>
          </a:bodyPr>
          <a:lstStyle/>
          <a:p>
            <a:pPr algn="ctr">
              <a:buNone/>
            </a:pPr>
            <a:r>
              <a:rPr lang="en-US" sz="1300" b="1">
                <a:solidFill>
                  <a:srgbClr val="FFFFFF"/>
                </a:solidFill>
                <a:latin typeface="Calibri"/>
              </a:rPr>
              <a:t>What vWF actually does</a:t>
            </a:r>
          </a:p>
        </p:txBody>
      </p:sp>
      <p:sp>
        <p:nvSpPr>
          <p:cNvPr id="94002" name="plt"/>
          <p:cNvSpPr/>
          <p:nvPr/>
        </p:nvSpPr>
        <p:spPr>
          <a:xfrm>
            <a:off x="8001000" y="2395728"/>
            <a:ext cx="960120" cy="566928"/>
          </a:xfrm>
          <a:prstGeom prst="ellipse">
            <a:avLst/>
          </a:prstGeom>
          <a:solidFill>
            <a:srgbClr val="55676D"/>
          </a:solidFill>
          <a:ln>
            <a:noFill/>
          </a:ln>
        </p:spPr>
        <p:txBody>
          <a:bodyPr wrap="square" lIns="45720" tIns="45720" rIns="45720" bIns="45720" anchor="ctr">
            <a:normAutofit/>
          </a:bodyPr>
          <a:lstStyle/>
          <a:p>
            <a:pPr algn="ctr">
              <a:buNone/>
            </a:pPr>
            <a:r>
              <a:rPr lang="en-US" sz="900" b="1">
                <a:solidFill>
                  <a:srgbClr val="FFFFFF"/>
                </a:solidFill>
                <a:latin typeface="Calibri"/>
              </a:rPr>
              <a:t>Platelet</a:t>
            </a:r>
          </a:p>
        </p:txBody>
      </p:sp>
      <p:sp>
        <p:nvSpPr>
          <p:cNvPr id="94003" name="vwf1"/>
          <p:cNvSpPr/>
          <p:nvPr/>
        </p:nvSpPr>
        <p:spPr>
          <a:xfrm>
            <a:off x="9372600" y="2395728"/>
            <a:ext cx="1234440" cy="566928"/>
          </a:xfrm>
          <a:prstGeom prst="ellipse">
            <a:avLst/>
          </a:prstGeom>
          <a:solidFill>
            <a:srgbClr val="1B9AAA"/>
          </a:solidFill>
          <a:ln>
            <a:noFill/>
          </a:ln>
        </p:spPr>
        <p:txBody>
          <a:bodyPr wrap="square" lIns="45720" tIns="45720" rIns="45720" bIns="45720" anchor="ctr">
            <a:normAutofit/>
          </a:bodyPr>
          <a:lstStyle/>
          <a:p>
            <a:pPr algn="ctr">
              <a:buNone/>
            </a:pPr>
            <a:r>
              <a:rPr lang="en-US" sz="1200" b="1">
                <a:solidFill>
                  <a:srgbClr val="FFFFFF"/>
                </a:solidFill>
                <a:latin typeface="Calibri"/>
              </a:rPr>
              <a:t>vWF</a:t>
            </a:r>
          </a:p>
        </p:txBody>
      </p:sp>
      <p:cxnSp>
        <p:nvCxnSpPr>
          <p:cNvPr id="94010" name="ln94010"/>
          <p:cNvCxnSpPr/>
          <p:nvPr/>
        </p:nvCxnSpPr>
        <p:spPr>
          <a:xfrm>
            <a:off x="8961120" y="2679192"/>
            <a:ext cx="411480" cy="0"/>
          </a:xfrm>
          <a:prstGeom prst="line">
            <a:avLst/>
          </a:prstGeom>
          <a:ln w="28575">
            <a:solidFill>
              <a:srgbClr val="55676D"/>
            </a:solidFill>
          </a:ln>
        </p:spPr>
      </p:cxnSp>
      <p:cxnSp>
        <p:nvCxnSpPr>
          <p:cNvPr id="94011" name="ln94011"/>
          <p:cNvCxnSpPr/>
          <p:nvPr/>
        </p:nvCxnSpPr>
        <p:spPr>
          <a:xfrm>
            <a:off x="9985248" y="2962656"/>
            <a:ext cx="0" cy="329184"/>
          </a:xfrm>
          <a:prstGeom prst="line">
            <a:avLst/>
          </a:prstGeom>
          <a:ln w="28575">
            <a:solidFill>
              <a:srgbClr val="1B9AAA"/>
            </a:solidFill>
          </a:ln>
        </p:spPr>
      </p:cxnSp>
      <p:sp>
        <p:nvSpPr>
          <p:cNvPr id="94004" name="wall"/>
          <p:cNvSpPr/>
          <p:nvPr/>
        </p:nvSpPr>
        <p:spPr>
          <a:xfrm>
            <a:off x="8001000" y="3291840"/>
            <a:ext cx="3566160" cy="237744"/>
          </a:xfrm>
          <a:prstGeom prst="rect">
            <a:avLst/>
          </a:prstGeom>
          <a:solidFill>
            <a:srgbClr val="0B4A5C"/>
          </a:solidFill>
          <a:ln>
            <a:noFill/>
          </a:ln>
        </p:spPr>
        <p:txBody>
          <a:bodyPr wrap="square" lIns="45720" tIns="45720" rIns="45720" bIns="45720" anchor="ctr">
            <a:normAutofit fontScale="62500" lnSpcReduction="20000"/>
          </a:bodyPr>
          <a:lstStyle/>
          <a:p>
            <a:endParaRPr lang="en-US"/>
          </a:p>
        </p:txBody>
      </p:sp>
      <p:sp>
        <p:nvSpPr>
          <p:cNvPr id="94005" name="cap1"/>
          <p:cNvSpPr/>
          <p:nvPr/>
        </p:nvSpPr>
        <p:spPr>
          <a:xfrm>
            <a:off x="7863840" y="3584448"/>
            <a:ext cx="3840480" cy="566928"/>
          </a:xfrm>
          <a:prstGeom prst="rect">
            <a:avLst/>
          </a:prstGeom>
          <a:noFill/>
          <a:ln>
            <a:noFill/>
          </a:ln>
        </p:spPr>
        <p:txBody>
          <a:bodyPr wrap="square" lIns="45720" tIns="45720" rIns="45720" bIns="45720" anchor="ctr">
            <a:normAutofit/>
          </a:bodyPr>
          <a:lstStyle/>
          <a:p>
            <a:pPr algn="ctr">
              <a:buNone/>
            </a:pPr>
            <a:r>
              <a:rPr lang="en-US" sz="1100" b="0">
                <a:solidFill>
                  <a:srgbClr val="42565C"/>
                </a:solidFill>
                <a:latin typeface="Calibri"/>
              </a:rPr>
              <a:t>Bridges platelets to collagen at the injured vessel wall</a:t>
            </a:r>
          </a:p>
        </p:txBody>
      </p:sp>
      <p:cxnSp>
        <p:nvCxnSpPr>
          <p:cNvPr id="94012" name="ln94012"/>
          <p:cNvCxnSpPr/>
          <p:nvPr/>
        </p:nvCxnSpPr>
        <p:spPr>
          <a:xfrm>
            <a:off x="8001000" y="4224528"/>
            <a:ext cx="3566160" cy="0"/>
          </a:xfrm>
          <a:prstGeom prst="line">
            <a:avLst/>
          </a:prstGeom>
          <a:ln w="28575">
            <a:solidFill>
              <a:srgbClr val="B9D6DE"/>
            </a:solidFill>
          </a:ln>
        </p:spPr>
      </p:cxnSp>
      <p:sp>
        <p:nvSpPr>
          <p:cNvPr id="94006" name="vwf2"/>
          <p:cNvSpPr/>
          <p:nvPr/>
        </p:nvSpPr>
        <p:spPr>
          <a:xfrm>
            <a:off x="8092440" y="4407408"/>
            <a:ext cx="1371600" cy="640080"/>
          </a:xfrm>
          <a:prstGeom prst="ellipse">
            <a:avLst/>
          </a:prstGeom>
          <a:solidFill>
            <a:srgbClr val="1B9AAA"/>
          </a:solidFill>
          <a:ln>
            <a:noFill/>
          </a:ln>
        </p:spPr>
        <p:txBody>
          <a:bodyPr wrap="square" lIns="45720" tIns="45720" rIns="45720" bIns="45720" anchor="ctr">
            <a:normAutofit/>
          </a:bodyPr>
          <a:lstStyle/>
          <a:p>
            <a:pPr algn="ctr">
              <a:buNone/>
            </a:pPr>
            <a:r>
              <a:rPr lang="en-US" sz="1200" b="1">
                <a:solidFill>
                  <a:srgbClr val="FFFFFF"/>
                </a:solidFill>
                <a:latin typeface="Calibri"/>
              </a:rPr>
              <a:t>vWF</a:t>
            </a:r>
          </a:p>
        </p:txBody>
      </p:sp>
      <p:cxnSp>
        <p:nvCxnSpPr>
          <p:cNvPr id="94013" name="ln94013"/>
          <p:cNvCxnSpPr/>
          <p:nvPr/>
        </p:nvCxnSpPr>
        <p:spPr>
          <a:xfrm>
            <a:off x="9464040" y="4727448"/>
            <a:ext cx="457200" cy="0"/>
          </a:xfrm>
          <a:prstGeom prst="line">
            <a:avLst/>
          </a:prstGeom>
          <a:ln w="28575">
            <a:solidFill>
              <a:srgbClr val="1B9AAA"/>
            </a:solidFill>
          </a:ln>
        </p:spPr>
      </p:cxnSp>
      <p:sp>
        <p:nvSpPr>
          <p:cNvPr id="94007" name="f8"/>
          <p:cNvSpPr/>
          <p:nvPr/>
        </p:nvSpPr>
        <p:spPr>
          <a:xfrm>
            <a:off x="9921240" y="4453128"/>
            <a:ext cx="1143000" cy="548640"/>
          </a:xfrm>
          <a:prstGeom prst="ellipse">
            <a:avLst/>
          </a:prstGeom>
          <a:solidFill>
            <a:srgbClr val="0B4A5C"/>
          </a:solidFill>
          <a:ln>
            <a:noFill/>
          </a:ln>
        </p:spPr>
        <p:txBody>
          <a:bodyPr wrap="square" lIns="45720" tIns="45720" rIns="45720" bIns="45720" anchor="ctr">
            <a:normAutofit/>
          </a:bodyPr>
          <a:lstStyle/>
          <a:p>
            <a:pPr algn="ctr">
              <a:buNone/>
            </a:pPr>
            <a:r>
              <a:rPr lang="en-US" sz="1100" b="1">
                <a:solidFill>
                  <a:srgbClr val="FFFFFF"/>
                </a:solidFill>
                <a:latin typeface="Calibri"/>
              </a:rPr>
              <a:t>FVIII</a:t>
            </a:r>
          </a:p>
        </p:txBody>
      </p:sp>
      <p:sp>
        <p:nvSpPr>
          <p:cNvPr id="94008" name="cap2"/>
          <p:cNvSpPr/>
          <p:nvPr/>
        </p:nvSpPr>
        <p:spPr>
          <a:xfrm>
            <a:off x="7863840" y="5138928"/>
            <a:ext cx="3840480" cy="685800"/>
          </a:xfrm>
          <a:prstGeom prst="rect">
            <a:avLst/>
          </a:prstGeom>
          <a:noFill/>
          <a:ln>
            <a:noFill/>
          </a:ln>
        </p:spPr>
        <p:txBody>
          <a:bodyPr wrap="square" lIns="45720" tIns="45720" rIns="45720" bIns="45720" anchor="ctr">
            <a:normAutofit/>
          </a:bodyPr>
          <a:lstStyle/>
          <a:p>
            <a:pPr algn="ctr">
              <a:buNone/>
            </a:pPr>
            <a:r>
              <a:rPr lang="en-US" sz="1100" b="0">
                <a:solidFill>
                  <a:srgbClr val="42565C"/>
                </a:solidFill>
                <a:latin typeface="Calibri"/>
              </a:rPr>
              <a:t>Carries factor VIII in the circulation and protects it from breakdown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9809" name="Rectangle 2"/>
          <p:cNvSpPr>
            <a:spLocks noGrp="1"/>
          </p:cNvSpPr>
          <p:nvPr>
            <p:ph type="title"/>
          </p:nvPr>
        </p:nvSpPr>
        <p:spPr>
          <a:xfrm>
            <a:off x="548640" y="228600"/>
            <a:ext cx="11094720" cy="1188720"/>
          </a:xfrm>
        </p:spPr>
        <p:txBody>
          <a:bodyPr anchor="ctr"/>
          <a:lstStyle/>
          <a:p>
            <a:pPr algn="ctr"/>
            <a:r>
              <a:rPr lang="en-US" sz="4000" b="1">
                <a:solidFill>
                  <a:srgbClr val="0B4A5C"/>
                </a:solidFill>
                <a:latin typeface="Cambria" pitchFamily="34" charset="0"/>
                <a:ea typeface="Cambria" pitchFamily="34" charset="-122"/>
                <a:cs typeface="Cambria" pitchFamily="34" charset="-120"/>
              </a:rPr>
              <a:t>Overview of vWD Subtypes</a:t>
            </a:r>
          </a:p>
        </p:txBody>
      </p:sp>
      <p:sp>
        <p:nvSpPr>
          <p:cNvPr id="99201" name="h99201"/>
          <p:cNvSpPr/>
          <p:nvPr/>
        </p:nvSpPr>
        <p:spPr>
          <a:xfrm>
            <a:off x="502920" y="1463040"/>
            <a:ext cx="3538728" cy="713232"/>
          </a:xfrm>
          <a:prstGeom prst="roundRect">
            <a:avLst/>
          </a:prstGeom>
          <a:solidFill>
            <a:srgbClr val="0B4A5C"/>
          </a:solidFill>
          <a:ln>
            <a:noFill/>
          </a:ln>
        </p:spPr>
        <p:txBody>
          <a:bodyPr wrap="square" lIns="137160" tIns="45720" rIns="137160" bIns="45720" anchor="ctr">
            <a:noAutofit/>
          </a:bodyPr>
          <a:lstStyle/>
          <a:p>
            <a:pPr algn="l">
              <a:buNone/>
            </a:pPr>
            <a:r>
              <a:rPr lang="en-US" sz="2000" b="1">
                <a:solidFill>
                  <a:srgbClr val="FFFFFF"/>
                </a:solidFill>
                <a:latin typeface="Calibri"/>
              </a:rPr>
              <a:t>Type 1 (classic)</a:t>
            </a:r>
          </a:p>
          <a:p>
            <a:pPr algn="l">
              <a:buNone/>
            </a:pPr>
            <a:r>
              <a:rPr lang="en-US" sz="2000" b="0">
                <a:solidFill>
                  <a:srgbClr val="FFFFFF"/>
                </a:solidFill>
                <a:latin typeface="Calibri"/>
              </a:rPr>
              <a:t>80% of patients</a:t>
            </a:r>
          </a:p>
        </p:txBody>
      </p:sp>
      <p:sp>
        <p:nvSpPr>
          <p:cNvPr id="99202" name="c99202"/>
          <p:cNvSpPr/>
          <p:nvPr/>
        </p:nvSpPr>
        <p:spPr>
          <a:xfrm>
            <a:off x="502920" y="2249424"/>
            <a:ext cx="3538728" cy="2788920"/>
          </a:xfrm>
          <a:prstGeom prst="roundRect">
            <a:avLst/>
          </a:prstGeom>
          <a:solidFill>
            <a:srgbClr val="DCEEF2"/>
          </a:solidFill>
          <a:ln>
            <a:noFill/>
          </a:ln>
        </p:spPr>
        <p:txBody>
          <a:bodyPr wrap="square" lIns="137160" tIns="91440" rIns="137160" bIns="91440" anchor="t">
            <a:normAutofit lnSpcReduction="10000"/>
          </a:bodyPr>
          <a:lstStyle/>
          <a:p>
            <a:pPr marL="182880" indent="-182880" algn="l">
              <a:spcBef>
                <a:spcPts val="500"/>
              </a:spcBef>
              <a:buClr>
                <a:srgbClr val="1B9AAA"/>
              </a:buClr>
              <a:buFont typeface="Arial"/>
              <a:buChar char="•"/>
            </a:pPr>
            <a:r>
              <a:rPr lang="en-US" sz="1500" b="0" dirty="0">
                <a:solidFill>
                  <a:srgbClr val="42565C"/>
                </a:solidFill>
                <a:latin typeface="Calibri"/>
              </a:rPr>
              <a:t>Partial quantitative deficiency — not enough </a:t>
            </a:r>
            <a:r>
              <a:rPr lang="en-US" sz="1500" b="0" dirty="0" err="1">
                <a:solidFill>
                  <a:srgbClr val="42565C"/>
                </a:solidFill>
                <a:latin typeface="Calibri"/>
              </a:rPr>
              <a:t>vWF</a:t>
            </a:r>
            <a:r>
              <a:rPr lang="en-US" sz="1500" b="0" dirty="0">
                <a:solidFill>
                  <a:srgbClr val="42565C"/>
                </a:solidFill>
                <a:latin typeface="Calibri"/>
              </a:rPr>
              <a:t>, but the protein works normally</a:t>
            </a:r>
          </a:p>
          <a:p>
            <a:pPr marL="182880" indent="-182880" algn="l">
              <a:spcBef>
                <a:spcPts val="500"/>
              </a:spcBef>
              <a:buClr>
                <a:srgbClr val="1B9AAA"/>
              </a:buClr>
              <a:buFont typeface="Arial"/>
              <a:buChar char="•"/>
            </a:pPr>
            <a:r>
              <a:rPr lang="en-US" sz="1500" b="0" dirty="0">
                <a:solidFill>
                  <a:srgbClr val="42565C"/>
                </a:solidFill>
                <a:latin typeface="Calibri"/>
              </a:rPr>
              <a:t>FVIII:C, </a:t>
            </a:r>
            <a:r>
              <a:rPr lang="en-US" sz="1500" b="0" dirty="0" err="1">
                <a:solidFill>
                  <a:srgbClr val="42565C"/>
                </a:solidFill>
                <a:latin typeface="Calibri"/>
              </a:rPr>
              <a:t>vWF:Ag</a:t>
            </a:r>
            <a:r>
              <a:rPr lang="en-US" sz="1500" b="0" dirty="0">
                <a:solidFill>
                  <a:srgbClr val="42565C"/>
                </a:solidFill>
                <a:latin typeface="Calibri"/>
              </a:rPr>
              <a:t> and activity all proportionately low</a:t>
            </a:r>
          </a:p>
          <a:p>
            <a:pPr marL="182880" indent="-182880" algn="l">
              <a:spcBef>
                <a:spcPts val="500"/>
              </a:spcBef>
              <a:buClr>
                <a:srgbClr val="1B9AAA"/>
              </a:buClr>
              <a:buFont typeface="Arial"/>
              <a:buChar char="•"/>
            </a:pPr>
            <a:r>
              <a:rPr lang="en-US" sz="1500" b="0" dirty="0">
                <a:solidFill>
                  <a:srgbClr val="42565C"/>
                </a:solidFill>
                <a:latin typeface="Calibri"/>
              </a:rPr>
              <a:t>Most common inherited bleeding disorder — 1 in 100 have abnormal labs, only 0.1–1% bleed</a:t>
            </a:r>
          </a:p>
          <a:p>
            <a:pPr marL="182880" indent="-182880" algn="l">
              <a:spcBef>
                <a:spcPts val="500"/>
              </a:spcBef>
              <a:buClr>
                <a:srgbClr val="1B9AAA"/>
              </a:buClr>
              <a:buFont typeface="Arial"/>
              <a:buChar char="•"/>
            </a:pPr>
            <a:r>
              <a:rPr lang="en-US" sz="1500" b="1" dirty="0">
                <a:solidFill>
                  <a:srgbClr val="0B4A5C"/>
                </a:solidFill>
                <a:latin typeface="Calibri"/>
              </a:rPr>
              <a:t>&lt;30% = definite; 30–50% = possible or probable</a:t>
            </a:r>
          </a:p>
        </p:txBody>
      </p:sp>
      <p:sp>
        <p:nvSpPr>
          <p:cNvPr id="99203" name="h99203"/>
          <p:cNvSpPr/>
          <p:nvPr/>
        </p:nvSpPr>
        <p:spPr>
          <a:xfrm>
            <a:off x="4325112" y="1463040"/>
            <a:ext cx="3538728" cy="713232"/>
          </a:xfrm>
          <a:prstGeom prst="roundRect">
            <a:avLst/>
          </a:prstGeom>
          <a:solidFill>
            <a:srgbClr val="1B9AAA"/>
          </a:solidFill>
          <a:ln>
            <a:noFill/>
          </a:ln>
        </p:spPr>
        <p:txBody>
          <a:bodyPr wrap="square" lIns="137160" tIns="45720" rIns="137160" bIns="45720" anchor="ctr">
            <a:noAutofit/>
          </a:bodyPr>
          <a:lstStyle/>
          <a:p>
            <a:pPr algn="l">
              <a:buNone/>
            </a:pPr>
            <a:r>
              <a:rPr lang="en-US" sz="2000" b="1">
                <a:solidFill>
                  <a:srgbClr val="FFFFFF"/>
                </a:solidFill>
                <a:latin typeface="Calibri"/>
              </a:rPr>
              <a:t>Type 2</a:t>
            </a:r>
          </a:p>
          <a:p>
            <a:pPr algn="l">
              <a:buNone/>
            </a:pPr>
            <a:r>
              <a:rPr lang="en-US" sz="2000" b="0">
                <a:solidFill>
                  <a:srgbClr val="FFFFFF"/>
                </a:solidFill>
                <a:latin typeface="Calibri"/>
              </a:rPr>
              <a:t>20% of patients</a:t>
            </a:r>
          </a:p>
        </p:txBody>
      </p:sp>
      <p:sp>
        <p:nvSpPr>
          <p:cNvPr id="99204" name="c99204"/>
          <p:cNvSpPr/>
          <p:nvPr/>
        </p:nvSpPr>
        <p:spPr>
          <a:xfrm>
            <a:off x="4325112" y="2249424"/>
            <a:ext cx="3538728" cy="2788920"/>
          </a:xfrm>
          <a:prstGeom prst="roundRect">
            <a:avLst/>
          </a:prstGeom>
          <a:solidFill>
            <a:srgbClr val="DCEEF2"/>
          </a:solidFill>
          <a:ln>
            <a:noFill/>
          </a:ln>
        </p:spPr>
        <p:txBody>
          <a:bodyPr wrap="square" lIns="137160" tIns="91440" rIns="137160" bIns="91440" anchor="t">
            <a:normAutofit/>
          </a:bodyPr>
          <a:lstStyle/>
          <a:p>
            <a:pPr marL="182880" indent="-182880" algn="l">
              <a:spcBef>
                <a:spcPts val="500"/>
              </a:spcBef>
              <a:buClr>
                <a:srgbClr val="1B9AAA"/>
              </a:buClr>
              <a:buFont typeface="Arial"/>
              <a:buChar char="•"/>
            </a:pPr>
            <a:r>
              <a:rPr lang="en-US" sz="1600" b="0" dirty="0">
                <a:solidFill>
                  <a:srgbClr val="42565C"/>
                </a:solidFill>
                <a:latin typeface="Calibri"/>
              </a:rPr>
              <a:t>Qualitative defect — the </a:t>
            </a:r>
            <a:r>
              <a:rPr lang="en-US" sz="1600" b="0" dirty="0" err="1">
                <a:solidFill>
                  <a:srgbClr val="42565C"/>
                </a:solidFill>
                <a:latin typeface="Calibri"/>
              </a:rPr>
              <a:t>vWF</a:t>
            </a:r>
            <a:r>
              <a:rPr lang="en-US" sz="1600" b="0" dirty="0">
                <a:solidFill>
                  <a:srgbClr val="42565C"/>
                </a:solidFill>
                <a:latin typeface="Calibri"/>
              </a:rPr>
              <a:t> present does not work</a:t>
            </a:r>
          </a:p>
          <a:p>
            <a:pPr marL="182880" indent="-182880" algn="l">
              <a:spcBef>
                <a:spcPts val="500"/>
              </a:spcBef>
              <a:buClr>
                <a:srgbClr val="1B9AAA"/>
              </a:buClr>
              <a:buFont typeface="Arial"/>
              <a:buChar char="•"/>
            </a:pPr>
            <a:r>
              <a:rPr lang="en-US" sz="1600" b="0" dirty="0">
                <a:solidFill>
                  <a:srgbClr val="42565C"/>
                </a:solidFill>
                <a:latin typeface="Calibri"/>
              </a:rPr>
              <a:t>Suspect it when the activity is low but the antigen looks near normal</a:t>
            </a:r>
          </a:p>
          <a:p>
            <a:pPr marL="182880" indent="-182880" algn="l">
              <a:spcBef>
                <a:spcPts val="500"/>
              </a:spcBef>
              <a:buClr>
                <a:srgbClr val="1B9AAA"/>
              </a:buClr>
              <a:buFont typeface="Arial"/>
              <a:buChar char="•"/>
            </a:pPr>
            <a:r>
              <a:rPr lang="en-US" sz="1600" b="1" dirty="0">
                <a:solidFill>
                  <a:srgbClr val="0B4A5C"/>
                </a:solidFill>
                <a:latin typeface="Calibri"/>
              </a:rPr>
              <a:t>Genetic tests are available</a:t>
            </a:r>
          </a:p>
        </p:txBody>
      </p:sp>
      <p:sp>
        <p:nvSpPr>
          <p:cNvPr id="99205" name="h99205"/>
          <p:cNvSpPr/>
          <p:nvPr/>
        </p:nvSpPr>
        <p:spPr>
          <a:xfrm>
            <a:off x="8147304" y="1463040"/>
            <a:ext cx="3538728" cy="713232"/>
          </a:xfrm>
          <a:prstGeom prst="roundRect">
            <a:avLst/>
          </a:prstGeom>
          <a:solidFill>
            <a:srgbClr val="55676D"/>
          </a:solidFill>
          <a:ln>
            <a:noFill/>
          </a:ln>
        </p:spPr>
        <p:txBody>
          <a:bodyPr wrap="square" lIns="137160" tIns="45720" rIns="137160" bIns="45720" anchor="ctr">
            <a:noAutofit/>
          </a:bodyPr>
          <a:lstStyle/>
          <a:p>
            <a:pPr algn="l">
              <a:buNone/>
            </a:pPr>
            <a:r>
              <a:rPr lang="en-US" sz="2000" b="1">
                <a:solidFill>
                  <a:srgbClr val="FFFFFF"/>
                </a:solidFill>
                <a:latin typeface="Calibri"/>
              </a:rPr>
              <a:t>Type 3</a:t>
            </a:r>
          </a:p>
          <a:p>
            <a:pPr algn="l">
              <a:buNone/>
            </a:pPr>
            <a:r>
              <a:rPr lang="en-US" sz="2000" b="0">
                <a:solidFill>
                  <a:srgbClr val="FFFFFF"/>
                </a:solidFill>
                <a:latin typeface="Calibri"/>
              </a:rPr>
              <a:t>Rare</a:t>
            </a:r>
          </a:p>
        </p:txBody>
      </p:sp>
      <p:sp>
        <p:nvSpPr>
          <p:cNvPr id="99206" name="c99206"/>
          <p:cNvSpPr/>
          <p:nvPr/>
        </p:nvSpPr>
        <p:spPr>
          <a:xfrm>
            <a:off x="8147304" y="2249424"/>
            <a:ext cx="3538728" cy="2788920"/>
          </a:xfrm>
          <a:prstGeom prst="roundRect">
            <a:avLst/>
          </a:prstGeom>
          <a:solidFill>
            <a:srgbClr val="DCEEF2"/>
          </a:solidFill>
          <a:ln>
            <a:noFill/>
          </a:ln>
        </p:spPr>
        <p:txBody>
          <a:bodyPr wrap="square" lIns="137160" tIns="91440" rIns="137160" bIns="91440" anchor="t">
            <a:normAutofit/>
          </a:bodyPr>
          <a:lstStyle/>
          <a:p>
            <a:pPr marL="182880" indent="-182880" algn="l">
              <a:spcBef>
                <a:spcPts val="500"/>
              </a:spcBef>
              <a:buClr>
                <a:srgbClr val="1B9AAA"/>
              </a:buClr>
              <a:buFont typeface="Arial"/>
              <a:buChar char="•"/>
            </a:pPr>
            <a:r>
              <a:rPr lang="en-US" sz="1600" b="0">
                <a:solidFill>
                  <a:srgbClr val="42565C"/>
                </a:solidFill>
                <a:latin typeface="Calibri"/>
              </a:rPr>
              <a:t>Near-complete absence of vWF</a:t>
            </a:r>
          </a:p>
          <a:p>
            <a:pPr marL="182880" indent="-182880" algn="l">
              <a:spcBef>
                <a:spcPts val="500"/>
              </a:spcBef>
              <a:buClr>
                <a:srgbClr val="1B9AAA"/>
              </a:buClr>
              <a:buFont typeface="Arial"/>
              <a:buChar char="•"/>
            </a:pPr>
            <a:r>
              <a:rPr lang="en-US" sz="1600" b="0">
                <a:solidFill>
                  <a:srgbClr val="42565C"/>
                </a:solidFill>
                <a:latin typeface="Calibri"/>
              </a:rPr>
              <a:t>vWF:Ag, activity and FVIII:C all very low (&lt;3%)</a:t>
            </a:r>
          </a:p>
          <a:p>
            <a:pPr marL="182880" indent="-182880" algn="l">
              <a:spcBef>
                <a:spcPts val="500"/>
              </a:spcBef>
              <a:buClr>
                <a:srgbClr val="1B9AAA"/>
              </a:buClr>
              <a:buFont typeface="Arial"/>
              <a:buChar char="•"/>
            </a:pPr>
            <a:r>
              <a:rPr lang="en-US" sz="1600" b="1">
                <a:solidFill>
                  <a:srgbClr val="0B4A5C"/>
                </a:solidFill>
                <a:latin typeface="Calibri"/>
              </a:rPr>
              <a:t>Bleeding can resemble moderate hemophilia</a:t>
            </a:r>
          </a:p>
        </p:txBody>
      </p:sp>
    </p:spTree>
    <p:extLst>
      <p:ext uri="{BB962C8B-B14F-4D97-AF65-F5344CB8AC3E}">
        <p14:creationId xmlns:p14="http://schemas.microsoft.com/office/powerpoint/2010/main" val="210342230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AA9EE-0B43-9DCE-FCC6-ACC69AE2F081}"/>
              </a:ext>
            </a:extLst>
          </p:cNvPr>
          <p:cNvSpPr>
            <a:spLocks noGrp="1"/>
          </p:cNvSpPr>
          <p:nvPr>
            <p:ph type="title"/>
          </p:nvPr>
        </p:nvSpPr>
        <p:spPr>
          <a:xfrm>
            <a:off x="548640" y="228600"/>
            <a:ext cx="11094720" cy="1188720"/>
          </a:xfrm>
        </p:spPr>
        <p:txBody>
          <a:bodyPr anchor="ctr"/>
          <a:lstStyle/>
          <a:p>
            <a:pPr algn="ctr"/>
            <a:r>
              <a:rPr lang="en-US" sz="4000" b="1">
                <a:solidFill>
                  <a:srgbClr val="0B4A5C"/>
                </a:solidFill>
                <a:latin typeface="Cambria" pitchFamily="34" charset="0"/>
                <a:ea typeface="Cambria" pitchFamily="34" charset="-122"/>
                <a:cs typeface="Cambria" pitchFamily="34" charset="-120"/>
              </a:rPr>
              <a:t>von Willebrand Testing</a:t>
            </a:r>
          </a:p>
        </p:txBody>
      </p:sp>
      <p:sp>
        <p:nvSpPr>
          <p:cNvPr id="98101" name="h98101"/>
          <p:cNvSpPr/>
          <p:nvPr/>
        </p:nvSpPr>
        <p:spPr>
          <a:xfrm>
            <a:off x="304137" y="1417320"/>
            <a:ext cx="5199516" cy="457200"/>
          </a:xfrm>
          <a:prstGeom prst="roundRect">
            <a:avLst/>
          </a:prstGeom>
          <a:solidFill>
            <a:srgbClr val="0B4A5C"/>
          </a:solidFill>
          <a:ln>
            <a:noFill/>
          </a:ln>
        </p:spPr>
        <p:txBody>
          <a:bodyPr wrap="square" lIns="114300" rIns="114300" anchor="ctr">
            <a:normAutofit/>
          </a:bodyPr>
          <a:lstStyle/>
          <a:p>
            <a:pPr algn="l">
              <a:buNone/>
            </a:pPr>
            <a:r>
              <a:rPr lang="en-US" b="1">
                <a:solidFill>
                  <a:srgbClr val="FFFFFF"/>
                </a:solidFill>
                <a:latin typeface="Calibri"/>
              </a:rPr>
              <a:t>Primary testing</a:t>
            </a:r>
          </a:p>
        </p:txBody>
      </p:sp>
      <p:sp>
        <p:nvSpPr>
          <p:cNvPr id="98102" name="c98102"/>
          <p:cNvSpPr/>
          <p:nvPr/>
        </p:nvSpPr>
        <p:spPr>
          <a:xfrm>
            <a:off x="304137" y="1920240"/>
            <a:ext cx="5199516" cy="1301231"/>
          </a:xfrm>
          <a:prstGeom prst="roundRect">
            <a:avLst/>
          </a:prstGeom>
          <a:solidFill>
            <a:srgbClr val="DCEEF2"/>
          </a:solidFill>
          <a:ln>
            <a:noFill/>
          </a:ln>
        </p:spPr>
        <p:txBody>
          <a:bodyPr wrap="square" lIns="137160" tIns="82296" rIns="137160" bIns="82296" anchor="t">
            <a:normAutofit/>
          </a:bodyPr>
          <a:lstStyle/>
          <a:p>
            <a:pPr marL="182880" indent="-182880" algn="l">
              <a:spcBef>
                <a:spcPts val="400"/>
              </a:spcBef>
              <a:buClr>
                <a:srgbClr val="1B9AAA"/>
              </a:buClr>
              <a:buFont typeface="Arial"/>
              <a:buChar char="•"/>
            </a:pPr>
            <a:r>
              <a:rPr lang="en-US" b="0" dirty="0">
                <a:solidFill>
                  <a:srgbClr val="42565C"/>
                </a:solidFill>
                <a:latin typeface="Calibri"/>
              </a:rPr>
              <a:t>Factor VIII</a:t>
            </a:r>
          </a:p>
          <a:p>
            <a:pPr marL="182880" indent="-182880" algn="l">
              <a:spcBef>
                <a:spcPts val="400"/>
              </a:spcBef>
              <a:buClr>
                <a:srgbClr val="1B9AAA"/>
              </a:buClr>
              <a:buFont typeface="Arial"/>
              <a:buChar char="•"/>
            </a:pPr>
            <a:r>
              <a:rPr lang="en-US" b="0" dirty="0" err="1">
                <a:solidFill>
                  <a:srgbClr val="42565C"/>
                </a:solidFill>
                <a:latin typeface="Calibri"/>
              </a:rPr>
              <a:t>vWF</a:t>
            </a:r>
            <a:r>
              <a:rPr lang="en-US" b="0" dirty="0">
                <a:solidFill>
                  <a:srgbClr val="42565C"/>
                </a:solidFill>
                <a:latin typeface="Calibri"/>
              </a:rPr>
              <a:t> antigen</a:t>
            </a:r>
          </a:p>
          <a:p>
            <a:pPr marL="182880" indent="-182880" algn="l">
              <a:spcBef>
                <a:spcPts val="400"/>
              </a:spcBef>
              <a:buClr>
                <a:srgbClr val="1B9AAA"/>
              </a:buClr>
              <a:buFont typeface="Arial"/>
              <a:buChar char="•"/>
            </a:pPr>
            <a:r>
              <a:rPr lang="en-US" b="0" dirty="0">
                <a:solidFill>
                  <a:srgbClr val="42565C"/>
                </a:solidFill>
                <a:latin typeface="Calibri"/>
              </a:rPr>
              <a:t>Activity: GP1bM / </a:t>
            </a:r>
            <a:r>
              <a:rPr lang="en-US" b="0" dirty="0" err="1">
                <a:solidFill>
                  <a:srgbClr val="42565C"/>
                </a:solidFill>
                <a:latin typeface="Calibri"/>
              </a:rPr>
              <a:t>ristocetin</a:t>
            </a:r>
            <a:r>
              <a:rPr lang="en-US" b="0" dirty="0">
                <a:solidFill>
                  <a:srgbClr val="42565C"/>
                </a:solidFill>
                <a:latin typeface="Calibri"/>
              </a:rPr>
              <a:t> cofactor</a:t>
            </a:r>
          </a:p>
        </p:txBody>
      </p:sp>
      <p:sp>
        <p:nvSpPr>
          <p:cNvPr id="98103" name="h98103"/>
          <p:cNvSpPr/>
          <p:nvPr/>
        </p:nvSpPr>
        <p:spPr>
          <a:xfrm>
            <a:off x="304137" y="3913632"/>
            <a:ext cx="5199516" cy="457200"/>
          </a:xfrm>
          <a:prstGeom prst="roundRect">
            <a:avLst/>
          </a:prstGeom>
          <a:solidFill>
            <a:srgbClr val="1B9AAA"/>
          </a:solidFill>
          <a:ln>
            <a:noFill/>
          </a:ln>
        </p:spPr>
        <p:txBody>
          <a:bodyPr wrap="square" lIns="114300" rIns="114300" anchor="ctr">
            <a:normAutofit fontScale="92500"/>
          </a:bodyPr>
          <a:lstStyle/>
          <a:p>
            <a:pPr algn="l">
              <a:buNone/>
            </a:pPr>
            <a:r>
              <a:rPr lang="en-US" b="1" dirty="0">
                <a:solidFill>
                  <a:srgbClr val="FFFFFF"/>
                </a:solidFill>
                <a:latin typeface="Calibri"/>
              </a:rPr>
              <a:t>Additional testing for Type 2 or for borderline Type 1</a:t>
            </a:r>
          </a:p>
        </p:txBody>
      </p:sp>
      <p:sp>
        <p:nvSpPr>
          <p:cNvPr id="98104" name="c98104"/>
          <p:cNvSpPr/>
          <p:nvPr/>
        </p:nvSpPr>
        <p:spPr>
          <a:xfrm>
            <a:off x="304137" y="4416552"/>
            <a:ext cx="5199516" cy="868680"/>
          </a:xfrm>
          <a:prstGeom prst="roundRect">
            <a:avLst/>
          </a:prstGeom>
          <a:solidFill>
            <a:srgbClr val="DCEEF2"/>
          </a:solidFill>
          <a:ln>
            <a:noFill/>
          </a:ln>
        </p:spPr>
        <p:txBody>
          <a:bodyPr wrap="square" lIns="137160" tIns="82296" rIns="137160" bIns="82296" anchor="t">
            <a:normAutofit/>
          </a:bodyPr>
          <a:lstStyle/>
          <a:p>
            <a:pPr marL="0" indent="0" algn="l">
              <a:spcBef>
                <a:spcPts val="400"/>
              </a:spcBef>
              <a:buNone/>
            </a:pPr>
            <a:r>
              <a:rPr lang="en-US" b="0" dirty="0">
                <a:solidFill>
                  <a:srgbClr val="42565C"/>
                </a:solidFill>
                <a:latin typeface="Calibri"/>
              </a:rPr>
              <a:t>CBC, multimeric analysis, blood type, closure time, platelet aggregation</a:t>
            </a:r>
          </a:p>
        </p:txBody>
      </p:sp>
      <p:sp>
        <p:nvSpPr>
          <p:cNvPr id="98110" name="h98110"/>
          <p:cNvSpPr/>
          <p:nvPr/>
        </p:nvSpPr>
        <p:spPr>
          <a:xfrm>
            <a:off x="502920" y="5977393"/>
            <a:ext cx="3108960" cy="658368"/>
          </a:xfrm>
          <a:prstGeom prst="roundRect">
            <a:avLst/>
          </a:prstGeom>
          <a:solidFill>
            <a:srgbClr val="1B9AAA"/>
          </a:solidFill>
          <a:ln>
            <a:noFill/>
          </a:ln>
        </p:spPr>
        <p:txBody>
          <a:bodyPr wrap="square" lIns="114300" rIns="114300" anchor="ctr">
            <a:normAutofit/>
          </a:bodyPr>
          <a:lstStyle/>
          <a:p>
            <a:pPr algn="ctr">
              <a:buNone/>
            </a:pPr>
            <a:r>
              <a:rPr lang="en-US" sz="2000" b="1" dirty="0">
                <a:solidFill>
                  <a:srgbClr val="FFFFFF"/>
                </a:solidFill>
                <a:latin typeface="Calibri"/>
              </a:rPr>
              <a:t>&gt;50% — normal</a:t>
            </a:r>
          </a:p>
        </p:txBody>
      </p:sp>
      <p:sp>
        <p:nvSpPr>
          <p:cNvPr id="98111" name="h98111"/>
          <p:cNvSpPr/>
          <p:nvPr/>
        </p:nvSpPr>
        <p:spPr>
          <a:xfrm>
            <a:off x="3794760" y="5977393"/>
            <a:ext cx="3108960" cy="658368"/>
          </a:xfrm>
          <a:prstGeom prst="roundRect">
            <a:avLst/>
          </a:prstGeom>
          <a:solidFill>
            <a:srgbClr val="C08A2E"/>
          </a:solidFill>
          <a:ln>
            <a:noFill/>
          </a:ln>
        </p:spPr>
        <p:txBody>
          <a:bodyPr wrap="square" lIns="114300" rIns="114300" anchor="ctr">
            <a:normAutofit/>
          </a:bodyPr>
          <a:lstStyle/>
          <a:p>
            <a:pPr algn="ctr">
              <a:buNone/>
            </a:pPr>
            <a:r>
              <a:rPr lang="en-US" sz="2000" b="1">
                <a:solidFill>
                  <a:srgbClr val="FFFFFF"/>
                </a:solidFill>
                <a:latin typeface="Calibri"/>
              </a:rPr>
              <a:t>30–50% — probable</a:t>
            </a:r>
          </a:p>
        </p:txBody>
      </p:sp>
      <p:sp>
        <p:nvSpPr>
          <p:cNvPr id="98112" name="h98112"/>
          <p:cNvSpPr/>
          <p:nvPr/>
        </p:nvSpPr>
        <p:spPr>
          <a:xfrm>
            <a:off x="7086600" y="5977393"/>
            <a:ext cx="3108960" cy="658368"/>
          </a:xfrm>
          <a:prstGeom prst="roundRect">
            <a:avLst/>
          </a:prstGeom>
          <a:solidFill>
            <a:srgbClr val="B5563C"/>
          </a:solidFill>
          <a:ln>
            <a:noFill/>
          </a:ln>
        </p:spPr>
        <p:txBody>
          <a:bodyPr wrap="square" lIns="114300" rIns="114300" anchor="ctr">
            <a:normAutofit/>
          </a:bodyPr>
          <a:lstStyle/>
          <a:p>
            <a:pPr algn="ctr">
              <a:buNone/>
            </a:pPr>
            <a:r>
              <a:rPr lang="en-US" sz="2000" b="1" dirty="0">
                <a:solidFill>
                  <a:srgbClr val="FFFFFF"/>
                </a:solidFill>
                <a:latin typeface="Calibri"/>
              </a:rPr>
              <a:t>&lt;30% — definite</a:t>
            </a:r>
          </a:p>
        </p:txBody>
      </p:sp>
      <p:sp>
        <p:nvSpPr>
          <p:cNvPr id="98113" name="h98113"/>
          <p:cNvSpPr/>
          <p:nvPr/>
        </p:nvSpPr>
        <p:spPr>
          <a:xfrm>
            <a:off x="320040" y="5330952"/>
            <a:ext cx="2303890" cy="658368"/>
          </a:xfrm>
          <a:prstGeom prst="roundRect">
            <a:avLst/>
          </a:prstGeom>
          <a:solidFill>
            <a:srgbClr val="FFFFFF"/>
          </a:solidFill>
          <a:ln>
            <a:noFill/>
          </a:ln>
        </p:spPr>
        <p:txBody>
          <a:bodyPr wrap="square" lIns="114300" rIns="114300" anchor="ctr">
            <a:noAutofit/>
          </a:bodyPr>
          <a:lstStyle/>
          <a:p>
            <a:pPr algn="ctr">
              <a:buNone/>
            </a:pPr>
            <a:r>
              <a:rPr lang="en-US" sz="2500" b="1" dirty="0">
                <a:solidFill>
                  <a:srgbClr val="0B4A5C"/>
                </a:solidFill>
                <a:latin typeface="Calibri"/>
              </a:rPr>
              <a:t>NIH cutoffs</a:t>
            </a:r>
          </a:p>
        </p:txBody>
      </p:sp>
      <p:sp>
        <p:nvSpPr>
          <p:cNvPr id="5" name="h99207">
            <a:extLst>
              <a:ext uri="{FF2B5EF4-FFF2-40B4-BE49-F238E27FC236}">
                <a16:creationId xmlns:a16="http://schemas.microsoft.com/office/drawing/2014/main" id="{79FCF1E9-0CA2-3F54-2A71-E32C25F7713A}"/>
              </a:ext>
            </a:extLst>
          </p:cNvPr>
          <p:cNvSpPr/>
          <p:nvPr/>
        </p:nvSpPr>
        <p:spPr>
          <a:xfrm>
            <a:off x="5844540" y="1417319"/>
            <a:ext cx="5593080" cy="4274733"/>
          </a:xfrm>
          <a:prstGeom prst="roundRect">
            <a:avLst/>
          </a:prstGeom>
          <a:solidFill>
            <a:srgbClr val="C08A2E"/>
          </a:solidFill>
          <a:ln>
            <a:noFill/>
          </a:ln>
        </p:spPr>
        <p:txBody>
          <a:bodyPr wrap="square" lIns="137160" tIns="45720" rIns="137160" bIns="45720" anchor="ctr">
            <a:noAutofit/>
          </a:bodyPr>
          <a:lstStyle/>
          <a:p>
            <a:pPr algn="ctr">
              <a:buNone/>
            </a:pPr>
            <a:r>
              <a:rPr lang="en-US" sz="2000" b="1" dirty="0">
                <a:solidFill>
                  <a:srgbClr val="FFFFFF"/>
                </a:solidFill>
                <a:latin typeface="Calibri"/>
              </a:rPr>
              <a:t>One normal level never rules it out — </a:t>
            </a:r>
            <a:r>
              <a:rPr lang="en-US" sz="2000" b="1" dirty="0" err="1">
                <a:solidFill>
                  <a:srgbClr val="FFFFFF"/>
                </a:solidFill>
                <a:latin typeface="Calibri"/>
              </a:rPr>
              <a:t>vWF</a:t>
            </a:r>
            <a:r>
              <a:rPr lang="en-US" sz="2000" b="1" dirty="0">
                <a:solidFill>
                  <a:srgbClr val="FFFFFF"/>
                </a:solidFill>
                <a:latin typeface="Calibri"/>
              </a:rPr>
              <a:t> rises with stress, illness, injury, exercise, estrogen and DDAVP, and is often high in early infancy</a:t>
            </a:r>
          </a:p>
          <a:p>
            <a:pPr algn="ctr">
              <a:buNone/>
            </a:pPr>
            <a:endParaRPr lang="en-US" sz="2000" b="1" dirty="0">
              <a:solidFill>
                <a:srgbClr val="FFFFFF"/>
              </a:solidFill>
              <a:latin typeface="Calibri"/>
            </a:endParaRPr>
          </a:p>
          <a:p>
            <a:pPr algn="ctr">
              <a:buNone/>
            </a:pPr>
            <a:r>
              <a:rPr lang="en-US" sz="2000" b="0" dirty="0">
                <a:solidFill>
                  <a:srgbClr val="FFFFFF"/>
                </a:solidFill>
                <a:latin typeface="Calibri"/>
              </a:rPr>
              <a:t>About 40% of people with blood type O have lower </a:t>
            </a:r>
            <a:r>
              <a:rPr lang="en-US" sz="2000" b="0" dirty="0" err="1">
                <a:solidFill>
                  <a:srgbClr val="FFFFFF"/>
                </a:solidFill>
                <a:latin typeface="Calibri"/>
              </a:rPr>
              <a:t>ristocetin</a:t>
            </a:r>
            <a:r>
              <a:rPr lang="en-US" sz="2000" b="0" dirty="0">
                <a:solidFill>
                  <a:srgbClr val="FFFFFF"/>
                </a:solidFill>
                <a:latin typeface="Calibri"/>
              </a:rPr>
              <a:t> activity levels without disease</a:t>
            </a:r>
          </a:p>
          <a:p>
            <a:pPr algn="ctr">
              <a:buNone/>
            </a:pPr>
            <a:endParaRPr lang="en-US" sz="2000" b="0" dirty="0">
              <a:solidFill>
                <a:srgbClr val="FFFFFF"/>
              </a:solidFill>
              <a:latin typeface="Calibri"/>
            </a:endParaRPr>
          </a:p>
          <a:p>
            <a:pPr algn="ctr"/>
            <a:r>
              <a:rPr lang="en-US" sz="2000" b="1" dirty="0">
                <a:solidFill>
                  <a:srgbClr val="FFFFFF"/>
                </a:solidFill>
                <a:latin typeface="Calibri"/>
              </a:rPr>
              <a:t>Avoid large corporate labs — send to a dedicated coagulation center (locally </a:t>
            </a:r>
            <a:r>
              <a:rPr lang="en-US" sz="2000" b="1" dirty="0" err="1">
                <a:solidFill>
                  <a:srgbClr val="FFFFFF"/>
                </a:solidFill>
                <a:latin typeface="Calibri"/>
              </a:rPr>
              <a:t>Vitalant</a:t>
            </a:r>
            <a:r>
              <a:rPr lang="en-US" sz="2000" b="1" dirty="0">
                <a:solidFill>
                  <a:srgbClr val="FFFFFF"/>
                </a:solidFill>
                <a:latin typeface="Calibri"/>
              </a:rPr>
              <a:t> or </a:t>
            </a:r>
            <a:r>
              <a:rPr lang="en-US" sz="2000" b="1" dirty="0" err="1">
                <a:solidFill>
                  <a:srgbClr val="FFFFFF"/>
                </a:solidFill>
                <a:latin typeface="Calibri"/>
              </a:rPr>
              <a:t>Versiti</a:t>
            </a:r>
            <a:r>
              <a:rPr lang="en-US" sz="2000" b="1" dirty="0">
                <a:solidFill>
                  <a:srgbClr val="FFFFFF"/>
                </a:solidFill>
                <a:latin typeface="Calibri"/>
              </a:rPr>
              <a:t>), and never draw during an acute bleed</a:t>
            </a:r>
          </a:p>
          <a:p>
            <a:pPr algn="ctr">
              <a:buNone/>
            </a:pPr>
            <a:endParaRPr lang="en-US" sz="2000" b="0" dirty="0">
              <a:solidFill>
                <a:srgbClr val="FFFFFF"/>
              </a:solidFill>
              <a:latin typeface="Calibri"/>
            </a:endParaRPr>
          </a:p>
        </p:txBody>
      </p:sp>
    </p:spTree>
    <p:extLst>
      <p:ext uri="{BB962C8B-B14F-4D97-AF65-F5344CB8AC3E}">
        <p14:creationId xmlns:p14="http://schemas.microsoft.com/office/powerpoint/2010/main" val="82981464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2"/>
          <p:cNvSpPr/>
          <p:nvPr/>
        </p:nvSpPr>
        <p:spPr>
          <a:xfrm>
            <a:off x="548640" y="228600"/>
            <a:ext cx="11094720" cy="1188720"/>
          </a:xfrm>
          <a:prstGeom prst="rect">
            <a:avLst/>
          </a:prstGeom>
          <a:noFill/>
          <a:ln/>
        </p:spPr>
        <p:txBody>
          <a:bodyPr wrap="square" lIns="0" tIns="0" rIns="0" bIns="0" rtlCol="0" anchor="ctr"/>
          <a:lstStyle/>
          <a:p>
            <a:pPr algn="ctr"/>
            <a:r>
              <a:rPr lang="en-US" sz="4000" b="1" dirty="0">
                <a:solidFill>
                  <a:srgbClr val="0B4A5C"/>
                </a:solidFill>
                <a:latin typeface="Cambria"/>
                <a:ea typeface="Cambria"/>
                <a:cs typeface="Cambria"/>
              </a:rPr>
              <a:t>The Newborn of a Mother with VWD</a:t>
            </a:r>
          </a:p>
        </p:txBody>
      </p:sp>
      <p:sp>
        <p:nvSpPr>
          <p:cNvPr id="31" name="Text 21"/>
          <p:cNvSpPr/>
          <p:nvPr/>
        </p:nvSpPr>
        <p:spPr>
          <a:xfrm>
            <a:off x="640080" y="6300000"/>
            <a:ext cx="10637520" cy="250000"/>
          </a:xfrm>
          <a:prstGeom prst="rect">
            <a:avLst/>
          </a:prstGeom>
          <a:noFill/>
          <a:ln/>
        </p:spPr>
        <p:txBody>
          <a:bodyPr wrap="square" lIns="0" tIns="0" rIns="0" bIns="0" rtlCol="0" anchor="t"/>
          <a:lstStyle/>
          <a:p>
            <a:pPr algn="l"/>
            <a:r>
              <a:rPr lang="en-US" sz="1000" i="1">
                <a:solidFill>
                  <a:srgbClr val="5A6B70"/>
                </a:solidFill>
                <a:latin typeface="Calibri"/>
              </a:rPr>
              <a:t>Nordic Hemophilia Guidelines, VWD — Pediatric aspects  ·  Connell et al., ASH/ISTH/NHF/WFH 2021, Blood Adv  ·  CDC, 2024</a:t>
            </a:r>
          </a:p>
        </p:txBody>
      </p:sp>
      <p:sp>
        <p:nvSpPr>
          <p:cNvPr id="32" name="Mechanism"/>
          <p:cNvSpPr txBox="1"/>
          <p:nvPr/>
        </p:nvSpPr>
        <p:spPr>
          <a:xfrm>
            <a:off x="548640" y="1500000"/>
            <a:ext cx="11094720" cy="560000"/>
          </a:xfrm>
          <a:prstGeom prst="rect">
            <a:avLst/>
          </a:prstGeom>
          <a:noFill/>
          <a:ln/>
        </p:spPr>
        <p:txBody>
          <a:bodyPr wrap="square" lIns="0" tIns="0" rIns="0" bIns="0" rtlCol="0" anchor="ctr">
            <a:normAutofit fontScale="92500"/>
          </a:bodyPr>
          <a:lstStyle/>
          <a:p>
            <a:pPr marL="0" indent="0" algn="ctr">
              <a:spcAft>
                <a:spcPts val="600"/>
              </a:spcAft>
              <a:buNone/>
            </a:pPr>
            <a:r>
              <a:rPr lang="en-US" sz="2400" i="1" dirty="0">
                <a:solidFill>
                  <a:srgbClr val="5A6B70"/>
                </a:solidFill>
                <a:latin typeface="Calibri"/>
                <a:ea typeface="Calibri"/>
                <a:cs typeface="Calibri"/>
              </a:rPr>
              <a:t>Newborn VWF and factor VIII sit at a physiologic peak — a level at birth is not the child’s baseline</a:t>
            </a:r>
          </a:p>
        </p:txBody>
      </p:sp>
      <p:sp>
        <p:nvSpPr>
          <p:cNvPr id="33" name="Card Type1"/>
          <p:cNvSpPr txBox="1"/>
          <p:nvPr/>
        </p:nvSpPr>
        <p:spPr>
          <a:xfrm>
            <a:off x="548640" y="2200000"/>
            <a:ext cx="5300000" cy="3450978"/>
          </a:xfrm>
          <a:prstGeom prst="roundRect">
            <a:avLst>
              <a:gd name="adj" fmla="val 6000"/>
            </a:avLst>
          </a:prstGeom>
          <a:solidFill>
            <a:srgbClr val="EAF1F3"/>
          </a:solidFill>
          <a:ln/>
        </p:spPr>
        <p:txBody>
          <a:bodyPr wrap="square" lIns="320040" tIns="320040" rIns="320040" bIns="320040" rtlCol="0" anchor="t">
            <a:noAutofit/>
          </a:bodyPr>
          <a:lstStyle/>
          <a:p>
            <a:pPr marL="0" indent="0" algn="l">
              <a:spcAft>
                <a:spcPts val="800"/>
              </a:spcAft>
              <a:buNone/>
            </a:pPr>
            <a:r>
              <a:rPr lang="en-US" sz="2000" b="1" dirty="0">
                <a:solidFill>
                  <a:srgbClr val="0B4A5C"/>
                </a:solidFill>
                <a:latin typeface="Calibri"/>
                <a:ea typeface="Calibri"/>
                <a:cs typeface="Calibri"/>
              </a:rPr>
              <a:t>TYPE 1 MOTHER · NO PATERNAL BLEEDING HISTORY</a:t>
            </a:r>
          </a:p>
          <a:p>
            <a:pPr marL="0" indent="0" algn="l">
              <a:spcAft>
                <a:spcPts val="1000"/>
              </a:spcAft>
              <a:buNone/>
            </a:pPr>
            <a:r>
              <a:rPr lang="en-US" sz="2000" b="1" dirty="0">
                <a:solidFill>
                  <a:srgbClr val="0B4A5C"/>
                </a:solidFill>
                <a:latin typeface="Cambria"/>
                <a:ea typeface="Cambria"/>
                <a:cs typeface="Cambria"/>
              </a:rPr>
              <a:t>Proceed with circumcision</a:t>
            </a:r>
          </a:p>
          <a:p>
            <a:pPr marL="228600" indent="-228600" algn="l">
              <a:spcAft>
                <a:spcPts val="500"/>
              </a:spcAft>
              <a:buSzPct val="90000"/>
              <a:buChar char="•"/>
            </a:pPr>
            <a:r>
              <a:rPr lang="en-US" sz="2000" dirty="0">
                <a:solidFill>
                  <a:srgbClr val="1B2A2E"/>
                </a:solidFill>
                <a:latin typeface="Calibri"/>
                <a:ea typeface="Calibri"/>
                <a:cs typeface="Calibri"/>
              </a:rPr>
              <a:t>No pre-procedure testing needed</a:t>
            </a:r>
          </a:p>
          <a:p>
            <a:pPr marL="228600" indent="-228600" algn="l">
              <a:spcAft>
                <a:spcPts val="500"/>
              </a:spcAft>
              <a:buSzPct val="90000"/>
              <a:buChar char="•"/>
            </a:pPr>
            <a:r>
              <a:rPr lang="en-US" sz="2000" dirty="0">
                <a:solidFill>
                  <a:srgbClr val="1B2A2E"/>
                </a:solidFill>
                <a:latin typeface="Calibri"/>
                <a:ea typeface="Calibri"/>
                <a:cs typeface="Calibri"/>
              </a:rPr>
              <a:t>The physiologic newborn rise is protective</a:t>
            </a:r>
          </a:p>
          <a:p>
            <a:pPr marL="228600" indent="-228600" algn="l">
              <a:spcAft>
                <a:spcPts val="500"/>
              </a:spcAft>
              <a:buSzPct val="90000"/>
              <a:buChar char="•"/>
            </a:pPr>
            <a:r>
              <a:rPr lang="en-US" sz="2000" dirty="0">
                <a:solidFill>
                  <a:srgbClr val="1B2A2E"/>
                </a:solidFill>
                <a:latin typeface="Calibri"/>
                <a:ea typeface="Calibri"/>
                <a:cs typeface="Calibri"/>
              </a:rPr>
              <a:t>Confirmatory testing in clinic after 6 months</a:t>
            </a:r>
          </a:p>
        </p:txBody>
      </p:sp>
      <p:sp>
        <p:nvSpPr>
          <p:cNvPr id="34" name="Card Type23"/>
          <p:cNvSpPr txBox="1"/>
          <p:nvPr/>
        </p:nvSpPr>
        <p:spPr>
          <a:xfrm>
            <a:off x="6343360" y="2200000"/>
            <a:ext cx="5300000" cy="3450978"/>
          </a:xfrm>
          <a:prstGeom prst="roundRect">
            <a:avLst>
              <a:gd name="adj" fmla="val 6000"/>
            </a:avLst>
          </a:prstGeom>
          <a:solidFill>
            <a:srgbClr val="0B4A5C"/>
          </a:solidFill>
          <a:ln/>
        </p:spPr>
        <p:txBody>
          <a:bodyPr wrap="square" lIns="320040" tIns="320040" rIns="320040" bIns="320040" rtlCol="0" anchor="t">
            <a:noAutofit/>
          </a:bodyPr>
          <a:lstStyle/>
          <a:p>
            <a:pPr marL="0" indent="0" algn="l">
              <a:spcAft>
                <a:spcPts val="800"/>
              </a:spcAft>
              <a:buNone/>
            </a:pPr>
            <a:r>
              <a:rPr lang="en-US" sz="2000" b="1" dirty="0">
                <a:solidFill>
                  <a:srgbClr val="CFE0E5"/>
                </a:solidFill>
                <a:latin typeface="Calibri"/>
                <a:ea typeface="Calibri"/>
                <a:cs typeface="Calibri"/>
              </a:rPr>
              <a:t>TYPE 2, TYPE 3, UNKNOWN </a:t>
            </a:r>
          </a:p>
          <a:p>
            <a:pPr marL="0" indent="0" algn="l">
              <a:spcAft>
                <a:spcPts val="800"/>
              </a:spcAft>
              <a:buNone/>
            </a:pPr>
            <a:r>
              <a:rPr lang="en-US" sz="2000" b="1" dirty="0">
                <a:solidFill>
                  <a:srgbClr val="CFE0E5"/>
                </a:solidFill>
                <a:latin typeface="Calibri"/>
                <a:ea typeface="Calibri"/>
                <a:cs typeface="Calibri"/>
              </a:rPr>
              <a:t>OR +PATERNAL HISTORY</a:t>
            </a:r>
          </a:p>
          <a:p>
            <a:pPr marL="0" indent="0" algn="l">
              <a:spcAft>
                <a:spcPts val="1000"/>
              </a:spcAft>
              <a:buNone/>
            </a:pPr>
            <a:r>
              <a:rPr lang="en-US" sz="2000" b="1" dirty="0">
                <a:solidFill>
                  <a:srgbClr val="FFFFFF"/>
                </a:solidFill>
                <a:latin typeface="Cambria"/>
                <a:ea typeface="Cambria"/>
                <a:cs typeface="Cambria"/>
              </a:rPr>
              <a:t>Test before any procedure</a:t>
            </a:r>
          </a:p>
          <a:p>
            <a:pPr marL="228600" indent="-228600" algn="l">
              <a:spcAft>
                <a:spcPts val="500"/>
              </a:spcAft>
              <a:buSzPct val="90000"/>
              <a:buChar char="•"/>
            </a:pPr>
            <a:r>
              <a:rPr lang="en-US" sz="2000" dirty="0">
                <a:solidFill>
                  <a:srgbClr val="FFFFFF"/>
                </a:solidFill>
                <a:latin typeface="Calibri"/>
                <a:ea typeface="Calibri"/>
                <a:cs typeface="Calibri"/>
              </a:rPr>
              <a:t>The neonatal rise does not protect/apply to these infants</a:t>
            </a:r>
          </a:p>
        </p:txBody>
      </p:sp>
      <p:sp>
        <p:nvSpPr>
          <p:cNvPr id="35" name="Delivery Note"/>
          <p:cNvSpPr txBox="1"/>
          <p:nvPr/>
        </p:nvSpPr>
        <p:spPr>
          <a:xfrm>
            <a:off x="548640" y="5650978"/>
            <a:ext cx="11094720" cy="450000"/>
          </a:xfrm>
          <a:prstGeom prst="rect">
            <a:avLst/>
          </a:prstGeom>
          <a:noFill/>
          <a:ln/>
        </p:spPr>
        <p:txBody>
          <a:bodyPr wrap="square" lIns="0" tIns="0" rIns="0" bIns="0" rtlCol="0" anchor="ctr">
            <a:normAutofit/>
          </a:bodyPr>
          <a:lstStyle/>
          <a:p>
            <a:pPr marL="0" indent="0" algn="ctr">
              <a:spcAft>
                <a:spcPts val="600"/>
              </a:spcAft>
              <a:buNone/>
            </a:pPr>
            <a:r>
              <a:rPr lang="en-US" b="1" dirty="0">
                <a:solidFill>
                  <a:srgbClr val="0B4A5C"/>
                </a:solidFill>
                <a:latin typeface="Calibri"/>
                <a:ea typeface="Calibri"/>
                <a:cs typeface="Calibri"/>
              </a:rPr>
              <a:t>At delivery: </a:t>
            </a:r>
            <a:r>
              <a:rPr lang="en-US" dirty="0">
                <a:solidFill>
                  <a:srgbClr val="1B2A2E"/>
                </a:solidFill>
                <a:latin typeface="Calibri"/>
                <a:ea typeface="Calibri"/>
                <a:cs typeface="Calibri"/>
              </a:rPr>
              <a:t>vaginal birth is fine — avoid vacuum, forceps and fetal scalp electrodes</a:t>
            </a:r>
          </a:p>
        </p:txBody>
      </p:sp>
    </p:spTree>
    <p:extLst>
      <p:ext uri="{BB962C8B-B14F-4D97-AF65-F5344CB8AC3E}">
        <p14:creationId xmlns:p14="http://schemas.microsoft.com/office/powerpoint/2010/main" val="243714822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2"/>
          <p:cNvSpPr>
            <a:spLocks noGrp="1"/>
          </p:cNvSpPr>
          <p:nvPr>
            <p:ph type="title"/>
          </p:nvPr>
        </p:nvSpPr>
        <p:spPr>
          <a:xfrm>
            <a:off x="548640" y="228600"/>
            <a:ext cx="11094720" cy="1188720"/>
          </a:xfrm>
        </p:spPr>
        <p:txBody>
          <a:bodyPr anchor="ctr"/>
          <a:lstStyle/>
          <a:p>
            <a:pPr algn="ctr"/>
            <a:r>
              <a:rPr lang="en-US" sz="4000" b="1">
                <a:solidFill>
                  <a:srgbClr val="0B4A5C"/>
                </a:solidFill>
                <a:latin typeface="Cambria" pitchFamily="34" charset="0"/>
                <a:ea typeface="Cambria" pitchFamily="34" charset="-122"/>
                <a:cs typeface="Cambria" pitchFamily="34" charset="-120"/>
              </a:rPr>
              <a:t>Treating von Willebrand Disease</a:t>
            </a:r>
          </a:p>
        </p:txBody>
      </p:sp>
      <p:grpSp>
        <p:nvGrpSpPr>
          <p:cNvPr id="96258" name="Group 8"/>
          <p:cNvGrpSpPr>
            <a:grpSpLocks/>
          </p:cNvGrpSpPr>
          <p:nvPr/>
        </p:nvGrpSpPr>
        <p:grpSpPr bwMode="auto">
          <a:xfrm>
            <a:off x="6096000" y="4675303"/>
            <a:ext cx="3959350" cy="356616"/>
            <a:chOff x="3120" y="4060"/>
            <a:chExt cx="2496" cy="227"/>
          </a:xfrm>
        </p:grpSpPr>
        <p:pic>
          <p:nvPicPr>
            <p:cNvPr id="96261" name="Picture 5"/>
            <p:cNvPicPr>
              <a:picLocks noChangeAspect="1" noChangeArrowheads="1"/>
            </p:cNvPicPr>
            <p:nvPr/>
          </p:nvPicPr>
          <p:blipFill>
            <a:blip r:embed="rId3"/>
            <a:srcRect/>
            <a:stretch>
              <a:fillRect/>
            </a:stretch>
          </p:blipFill>
          <p:spPr bwMode="auto">
            <a:xfrm>
              <a:off x="3984" y="4060"/>
              <a:ext cx="783" cy="227"/>
            </a:xfrm>
            <a:prstGeom prst="rect">
              <a:avLst/>
            </a:prstGeom>
            <a:noFill/>
            <a:ln w="9525">
              <a:noFill/>
              <a:miter lim="800000"/>
              <a:headEnd/>
              <a:tailEnd/>
            </a:ln>
          </p:spPr>
        </p:pic>
        <p:pic>
          <p:nvPicPr>
            <p:cNvPr id="96262" name="Picture 6"/>
            <p:cNvPicPr>
              <a:picLocks noChangeAspect="1" noChangeArrowheads="1"/>
            </p:cNvPicPr>
            <p:nvPr/>
          </p:nvPicPr>
          <p:blipFill>
            <a:blip r:embed="rId4"/>
            <a:srcRect/>
            <a:stretch>
              <a:fillRect/>
            </a:stretch>
          </p:blipFill>
          <p:spPr bwMode="auto">
            <a:xfrm>
              <a:off x="4752" y="4097"/>
              <a:ext cx="864" cy="183"/>
            </a:xfrm>
            <a:prstGeom prst="rect">
              <a:avLst/>
            </a:prstGeom>
            <a:noFill/>
            <a:ln w="9525">
              <a:noFill/>
              <a:miter lim="800000"/>
              <a:headEnd/>
              <a:tailEnd/>
            </a:ln>
          </p:spPr>
        </p:pic>
        <p:pic>
          <p:nvPicPr>
            <p:cNvPr id="96263" name="Picture 7"/>
            <p:cNvPicPr>
              <a:picLocks noChangeAspect="1" noChangeArrowheads="1"/>
            </p:cNvPicPr>
            <p:nvPr/>
          </p:nvPicPr>
          <p:blipFill>
            <a:blip r:embed="rId5"/>
            <a:srcRect/>
            <a:stretch>
              <a:fillRect/>
            </a:stretch>
          </p:blipFill>
          <p:spPr bwMode="auto">
            <a:xfrm>
              <a:off x="3120" y="4093"/>
              <a:ext cx="864" cy="179"/>
            </a:xfrm>
            <a:prstGeom prst="rect">
              <a:avLst/>
            </a:prstGeom>
            <a:noFill/>
            <a:ln w="9525">
              <a:noFill/>
              <a:miter lim="800000"/>
              <a:headEnd/>
              <a:tailEnd/>
            </a:ln>
          </p:spPr>
        </p:pic>
      </p:grpSp>
      <p:pic>
        <p:nvPicPr>
          <p:cNvPr id="96259" name="Picture 9"/>
          <p:cNvPicPr>
            <a:picLocks noChangeAspect="1" noChangeArrowheads="1"/>
          </p:cNvPicPr>
          <p:nvPr/>
        </p:nvPicPr>
        <p:blipFill>
          <a:blip r:embed="rId6"/>
          <a:srcRect/>
          <a:stretch>
            <a:fillRect/>
          </a:stretch>
        </p:blipFill>
        <p:spPr bwMode="auto">
          <a:xfrm>
            <a:off x="5528148" y="1865376"/>
            <a:ext cx="6669881" cy="2636191"/>
          </a:xfrm>
          <a:prstGeom prst="rect">
            <a:avLst/>
          </a:prstGeom>
          <a:noFill/>
          <a:ln w="9525">
            <a:noFill/>
            <a:miter lim="800000"/>
            <a:headEnd/>
            <a:tailEnd/>
          </a:ln>
        </p:spPr>
      </p:pic>
      <p:sp>
        <p:nvSpPr>
          <p:cNvPr id="99401" name="h99401"/>
          <p:cNvSpPr/>
          <p:nvPr/>
        </p:nvSpPr>
        <p:spPr>
          <a:xfrm>
            <a:off x="178908" y="1234440"/>
            <a:ext cx="5148466" cy="457200"/>
          </a:xfrm>
          <a:prstGeom prst="roundRect">
            <a:avLst/>
          </a:prstGeom>
          <a:solidFill>
            <a:srgbClr val="0B4A5C"/>
          </a:solidFill>
          <a:ln>
            <a:noFill/>
          </a:ln>
        </p:spPr>
        <p:txBody>
          <a:bodyPr wrap="square" lIns="137160" rIns="137160" anchor="ctr">
            <a:normAutofit/>
          </a:bodyPr>
          <a:lstStyle/>
          <a:p>
            <a:pPr algn="l">
              <a:buNone/>
            </a:pPr>
            <a:r>
              <a:rPr lang="en-US" sz="2000" b="1" dirty="0">
                <a:solidFill>
                  <a:srgbClr val="FFFFFF"/>
                </a:solidFill>
                <a:latin typeface="Calibri"/>
              </a:rPr>
              <a:t>Treatment is episodic and need-based</a:t>
            </a:r>
          </a:p>
        </p:txBody>
      </p:sp>
      <p:sp>
        <p:nvSpPr>
          <p:cNvPr id="99402" name="c99402"/>
          <p:cNvSpPr/>
          <p:nvPr/>
        </p:nvSpPr>
        <p:spPr>
          <a:xfrm>
            <a:off x="178908" y="1755648"/>
            <a:ext cx="5148466" cy="3657600"/>
          </a:xfrm>
          <a:prstGeom prst="roundRect">
            <a:avLst/>
          </a:prstGeom>
          <a:solidFill>
            <a:srgbClr val="DCEEF2"/>
          </a:solidFill>
          <a:ln>
            <a:noFill/>
          </a:ln>
        </p:spPr>
        <p:txBody>
          <a:bodyPr wrap="square" lIns="137160" tIns="91440" rIns="137160" bIns="91440" anchor="t">
            <a:noAutofit/>
          </a:bodyPr>
          <a:lstStyle/>
          <a:p>
            <a:pPr marL="182880" indent="-182880" algn="l">
              <a:spcBef>
                <a:spcPts val="500"/>
              </a:spcBef>
              <a:buClr>
                <a:srgbClr val="1B9AAA"/>
              </a:buClr>
              <a:buFont typeface="Arial"/>
              <a:buChar char="•"/>
            </a:pPr>
            <a:r>
              <a:rPr lang="en-US" sz="2200" b="1" dirty="0">
                <a:solidFill>
                  <a:srgbClr val="0B4A5C"/>
                </a:solidFill>
                <a:latin typeface="Calibri"/>
              </a:rPr>
              <a:t>No daily prophylaxis in type 1 — treat bleeds and cover procedures only</a:t>
            </a:r>
          </a:p>
          <a:p>
            <a:pPr marL="182880" indent="-182880" algn="l">
              <a:spcBef>
                <a:spcPts val="500"/>
              </a:spcBef>
              <a:buClr>
                <a:srgbClr val="1B9AAA"/>
              </a:buClr>
              <a:buFont typeface="Arial"/>
              <a:buChar char="•"/>
            </a:pPr>
            <a:r>
              <a:rPr lang="en-US" sz="2200" b="0" dirty="0">
                <a:solidFill>
                  <a:srgbClr val="42565C"/>
                </a:solidFill>
                <a:latin typeface="Calibri"/>
              </a:rPr>
              <a:t>DDAVP works for most, but not all, type 1 patients</a:t>
            </a:r>
          </a:p>
          <a:p>
            <a:pPr marL="182880" indent="-182880" algn="l">
              <a:spcBef>
                <a:spcPts val="500"/>
              </a:spcBef>
              <a:buClr>
                <a:srgbClr val="1B9AAA"/>
              </a:buClr>
              <a:buFont typeface="Arial"/>
              <a:buChar char="•"/>
            </a:pPr>
            <a:r>
              <a:rPr lang="en-US" sz="2200" b="0" dirty="0">
                <a:solidFill>
                  <a:srgbClr val="42565C"/>
                </a:solidFill>
                <a:latin typeface="Calibri"/>
              </a:rPr>
              <a:t>Challenge test looks for a ~</a:t>
            </a:r>
            <a:r>
              <a:rPr lang="en-US" sz="2200" dirty="0">
                <a:solidFill>
                  <a:srgbClr val="42565C"/>
                </a:solidFill>
                <a:latin typeface="Calibri"/>
              </a:rPr>
              <a:t>2</a:t>
            </a:r>
            <a:r>
              <a:rPr lang="en-US" sz="2200" b="0" dirty="0">
                <a:solidFill>
                  <a:srgbClr val="42565C"/>
                </a:solidFill>
                <a:latin typeface="Calibri"/>
              </a:rPr>
              <a:t> fold rise in levels after a dose</a:t>
            </a:r>
          </a:p>
          <a:p>
            <a:pPr marL="182880" indent="-182880" algn="l">
              <a:spcBef>
                <a:spcPts val="500"/>
              </a:spcBef>
              <a:buClr>
                <a:srgbClr val="1B9AAA"/>
              </a:buClr>
              <a:buFont typeface="Arial"/>
              <a:buChar char="•"/>
            </a:pPr>
            <a:r>
              <a:rPr lang="en-US" sz="2200" b="0" dirty="0">
                <a:solidFill>
                  <a:srgbClr val="42565C"/>
                </a:solidFill>
                <a:latin typeface="Calibri"/>
              </a:rPr>
              <a:t>Fluid restrict for 24 hours after each dose</a:t>
            </a:r>
          </a:p>
        </p:txBody>
      </p:sp>
      <p:sp>
        <p:nvSpPr>
          <p:cNvPr id="99403" name="h99403"/>
          <p:cNvSpPr/>
          <p:nvPr/>
        </p:nvSpPr>
        <p:spPr>
          <a:xfrm>
            <a:off x="5559880" y="1213866"/>
            <a:ext cx="6453211" cy="477774"/>
          </a:xfrm>
          <a:prstGeom prst="roundRect">
            <a:avLst/>
          </a:prstGeom>
          <a:solidFill>
            <a:srgbClr val="1B9AAA"/>
          </a:solidFill>
          <a:ln>
            <a:noFill/>
          </a:ln>
        </p:spPr>
        <p:txBody>
          <a:bodyPr wrap="square" lIns="137160" rIns="137160" anchor="ctr">
            <a:normAutofit/>
          </a:bodyPr>
          <a:lstStyle/>
          <a:p>
            <a:pPr algn="l">
              <a:buNone/>
            </a:pPr>
            <a:r>
              <a:rPr lang="en-US" sz="2000" b="1">
                <a:solidFill>
                  <a:srgbClr val="FFFFFF"/>
                </a:solidFill>
                <a:latin typeface="Calibri"/>
              </a:rPr>
              <a:t>Covering surgery</a:t>
            </a:r>
          </a:p>
        </p:txBody>
      </p:sp>
      <p:sp>
        <p:nvSpPr>
          <p:cNvPr id="99404" name="h99404"/>
          <p:cNvSpPr/>
          <p:nvPr/>
        </p:nvSpPr>
        <p:spPr>
          <a:xfrm>
            <a:off x="457200" y="5669280"/>
            <a:ext cx="11292840" cy="777240"/>
          </a:xfrm>
          <a:prstGeom prst="roundRect">
            <a:avLst/>
          </a:prstGeom>
          <a:solidFill>
            <a:srgbClr val="C08A2E"/>
          </a:solidFill>
          <a:ln>
            <a:noFill/>
          </a:ln>
        </p:spPr>
        <p:txBody>
          <a:bodyPr wrap="square" lIns="137160" rIns="137160" anchor="ctr">
            <a:normAutofit/>
          </a:bodyPr>
          <a:lstStyle/>
          <a:p>
            <a:pPr algn="ctr">
              <a:buNone/>
            </a:pPr>
            <a:r>
              <a:rPr lang="en-US" sz="2400" b="1">
                <a:solidFill>
                  <a:srgbClr val="FFFFFF"/>
                </a:solidFill>
                <a:latin typeface="Calibri"/>
              </a:rPr>
              <a:t>Type 1 is treated on demand: cover bleeds and procedures, not every day</a:t>
            </a:r>
          </a:p>
        </p:txBody>
      </p:sp>
    </p:spTree>
    <p:extLst>
      <p:ext uri="{BB962C8B-B14F-4D97-AF65-F5344CB8AC3E}">
        <p14:creationId xmlns:p14="http://schemas.microsoft.com/office/powerpoint/2010/main" val="341371069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 name="Shape 356"/>
          <p:cNvSpPr>
            <a:spLocks noGrp="1"/>
          </p:cNvSpPr>
          <p:nvPr>
            <p:ph type="title"/>
          </p:nvPr>
        </p:nvSpPr>
        <p:spPr>
          <a:xfrm>
            <a:off x="548640" y="228600"/>
            <a:ext cx="11094720" cy="1188720"/>
          </a:xfrm>
        </p:spPr>
        <p:txBody>
          <a:bodyPr anchor="ctr"/>
          <a:lstStyle/>
          <a:p>
            <a:pPr lvl="0" algn="ctr"/>
            <a:r>
              <a:rPr lang="en-US" sz="4000" b="1">
                <a:solidFill>
                  <a:srgbClr val="0B4A5C"/>
                </a:solidFill>
                <a:latin typeface="Cambria" pitchFamily="34" charset="0"/>
                <a:ea typeface="Cambria" pitchFamily="34" charset="-122"/>
                <a:cs typeface="Cambria" pitchFamily="34" charset="-120"/>
              </a:rPr>
              <a:t>Problems with VWD Treatments</a:t>
            </a:r>
          </a:p>
        </p:txBody>
      </p:sp>
      <p:sp>
        <p:nvSpPr>
          <p:cNvPr id="357" name="Shape 357"/>
          <p:cNvSpPr>
            <a:spLocks noGrp="1"/>
          </p:cNvSpPr>
          <p:nvPr>
            <p:ph idx="1"/>
          </p:nvPr>
        </p:nvSpPr>
        <p:spPr>
          <a:xfrm>
            <a:off x="548640" y="1600200"/>
            <a:ext cx="11094720" cy="4525963"/>
          </a:xfrm>
        </p:spPr>
        <p:txBody>
          <a:bodyPr anchor="t">
            <a:normAutofit/>
          </a:bodyPr>
          <a:lstStyle/>
          <a:p>
            <a:pPr lvl="0"/>
            <a:r>
              <a:rPr lang="en-US" sz="2400" dirty="0"/>
              <a:t>In heavy menstrual bleeding, treatments directed at </a:t>
            </a:r>
            <a:r>
              <a:rPr lang="en-US" sz="2400" dirty="0" err="1"/>
              <a:t>vWD</a:t>
            </a:r>
            <a:r>
              <a:rPr lang="en-US" sz="2400" dirty="0"/>
              <a:t> or the fibrinolytic system may be inconsistent, inconvenient, or intolerable:</a:t>
            </a:r>
          </a:p>
          <a:p>
            <a:pPr lvl="1"/>
            <a:r>
              <a:rPr lang="en-US" dirty="0"/>
              <a:t>DDAVP:</a:t>
            </a:r>
          </a:p>
          <a:p>
            <a:pPr lvl="2"/>
            <a:r>
              <a:rPr lang="en-US" sz="2400" dirty="0"/>
              <a:t>Not all patients respond, even if laboratory parameters or other types of bleeding improve</a:t>
            </a:r>
          </a:p>
          <a:p>
            <a:pPr lvl="2"/>
            <a:r>
              <a:rPr lang="en-US" sz="2400" dirty="0"/>
              <a:t>Fluid restrictions required</a:t>
            </a:r>
          </a:p>
          <a:p>
            <a:pPr lvl="1"/>
            <a:r>
              <a:rPr lang="en-US" dirty="0"/>
              <a:t>Humate-P requires IV access and a local treatment center or home storage</a:t>
            </a:r>
          </a:p>
          <a:p>
            <a:pPr lvl="1"/>
            <a:r>
              <a:rPr lang="en-US" dirty="0"/>
              <a:t>Antifibrinolytics can be difficult to obtain (insurance approval) and have GI side effects</a:t>
            </a:r>
          </a:p>
          <a:p>
            <a:pPr lvl="0"/>
            <a:r>
              <a:rPr lang="en-US" sz="2400" dirty="0"/>
              <a:t>Hormonal methods usually are best 1st option for heavy menstrual bleeding</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2"/>
          <p:cNvSpPr>
            <a:spLocks noGrp="1" noChangeArrowheads="1"/>
          </p:cNvSpPr>
          <p:nvPr>
            <p:ph type="title"/>
          </p:nvPr>
        </p:nvSpPr>
        <p:spPr>
          <a:xfrm>
            <a:off x="548640" y="228600"/>
            <a:ext cx="11094720" cy="1188720"/>
          </a:xfrm>
        </p:spPr>
        <p:txBody>
          <a:bodyPr anchor="ctr"/>
          <a:lstStyle/>
          <a:p>
            <a:pPr algn="ctr"/>
            <a:r>
              <a:rPr lang="en-US" altLang="en-US" sz="4000" b="1">
                <a:solidFill>
                  <a:srgbClr val="0B4A5C"/>
                </a:solidFill>
                <a:latin typeface="Cambria" pitchFamily="34" charset="0"/>
                <a:ea typeface="Cambria" pitchFamily="34" charset="-122"/>
                <a:cs typeface="Cambria" pitchFamily="34" charset="-120"/>
              </a:rPr>
              <a:t>Estrogen contraindications</a:t>
            </a:r>
          </a:p>
        </p:txBody>
      </p:sp>
      <p:sp>
        <p:nvSpPr>
          <p:cNvPr id="50180" name="Rectangle 3"/>
          <p:cNvSpPr>
            <a:spLocks noGrp="1" noChangeArrowheads="1"/>
          </p:cNvSpPr>
          <p:nvPr>
            <p:ph idx="1"/>
          </p:nvPr>
        </p:nvSpPr>
        <p:spPr>
          <a:xfrm>
            <a:off x="1905000" y="1143000"/>
            <a:ext cx="8382000" cy="5410200"/>
          </a:xfrm>
        </p:spPr>
        <p:txBody>
          <a:bodyPr anchor="t">
            <a:normAutofit/>
          </a:bodyPr>
          <a:lstStyle/>
          <a:p>
            <a:endParaRPr lang="en-US" altLang="en-US" sz="2400" dirty="0"/>
          </a:p>
          <a:p>
            <a:r>
              <a:rPr lang="en-US" altLang="en-US" sz="2400" dirty="0"/>
              <a:t>Risk for cardiovascular disease </a:t>
            </a:r>
          </a:p>
          <a:p>
            <a:r>
              <a:rPr lang="en-US" altLang="en-US" sz="2400" dirty="0"/>
              <a:t>Diabetes </a:t>
            </a:r>
            <a:r>
              <a:rPr lang="en-US" altLang="en-US" sz="2400" i="1" dirty="0"/>
              <a:t>with</a:t>
            </a:r>
            <a:r>
              <a:rPr lang="en-US" altLang="en-US" sz="2400" dirty="0"/>
              <a:t> complications</a:t>
            </a:r>
          </a:p>
          <a:p>
            <a:r>
              <a:rPr lang="en-US" altLang="en-US" sz="2400" dirty="0"/>
              <a:t>Complicated valvular heart disease</a:t>
            </a:r>
          </a:p>
          <a:p>
            <a:r>
              <a:rPr lang="en-US" altLang="en-US" sz="2400" dirty="0"/>
              <a:t>Surgery w/ prolonged immobility</a:t>
            </a:r>
          </a:p>
          <a:p>
            <a:r>
              <a:rPr lang="en-US" altLang="en-US" sz="2400" dirty="0"/>
              <a:t>Liver dysfunction / cholestasis</a:t>
            </a:r>
          </a:p>
          <a:p>
            <a:r>
              <a:rPr lang="en-US" altLang="en-US" sz="2400" dirty="0"/>
              <a:t>Smoking </a:t>
            </a:r>
            <a:r>
              <a:rPr lang="en-US" altLang="en-US" sz="2400" i="1" dirty="0"/>
              <a:t>IF &gt; 35 yrs</a:t>
            </a:r>
          </a:p>
          <a:p>
            <a:r>
              <a:rPr lang="en-US" altLang="en-US" sz="2400" dirty="0"/>
              <a:t>Migraine with aura / focal neurologic deficit </a:t>
            </a:r>
          </a:p>
          <a:p>
            <a:r>
              <a:rPr lang="en-US" altLang="en-US" sz="2400" dirty="0">
                <a:solidFill>
                  <a:srgbClr val="FF0000"/>
                </a:solidFill>
              </a:rPr>
              <a:t>Risk for thromboembolism</a:t>
            </a:r>
          </a:p>
          <a:p>
            <a:endParaRPr lang="en-US" altLang="en-US" sz="2400" dirty="0"/>
          </a:p>
          <a:p>
            <a:pPr>
              <a:buFontTx/>
              <a:buNone/>
            </a:pPr>
            <a:endParaRPr lang="en-US" altLang="en-US" sz="2400" dirty="0">
              <a:solidFill>
                <a:srgbClr val="00FF00"/>
              </a:solidFill>
            </a:endParaRPr>
          </a:p>
          <a:p>
            <a:pPr lvl="1"/>
            <a:endParaRPr lang="en-US" altLang="en-US" dirty="0"/>
          </a:p>
        </p:txBody>
      </p:sp>
      <p:sp>
        <p:nvSpPr>
          <p:cNvPr id="5" name="Footer Placeholder 4"/>
          <p:cNvSpPr>
            <a:spLocks noGrp="1"/>
          </p:cNvSpPr>
          <p:nvPr>
            <p:ph type="ftr" sz="quarter" idx="11"/>
          </p:nvPr>
        </p:nvSpPr>
        <p:spPr>
          <a:xfrm>
            <a:off x="3209025" y="6356351"/>
            <a:ext cx="5417389" cy="273049"/>
          </a:xfrm>
        </p:spPr>
        <p:txBody>
          <a:bodyPr anchor="t"/>
          <a:lstStyle/>
          <a:p>
            <a:pPr>
              <a:defRPr/>
            </a:pPr>
            <a:r>
              <a:rPr lang="en-US" sz="1600" dirty="0">
                <a:solidFill>
                  <a:srgbClr val="1F497D"/>
                </a:solidFill>
              </a:rPr>
              <a:t>http://</a:t>
            </a:r>
            <a:r>
              <a:rPr lang="en-US" sz="1600" dirty="0" err="1">
                <a:solidFill>
                  <a:srgbClr val="1F497D"/>
                </a:solidFill>
              </a:rPr>
              <a:t>www.cdc.gov</a:t>
            </a:r>
            <a:r>
              <a:rPr lang="en-US" sz="1600" dirty="0">
                <a:solidFill>
                  <a:srgbClr val="1F497D"/>
                </a:solidFill>
              </a:rPr>
              <a:t>/</a:t>
            </a:r>
            <a:r>
              <a:rPr lang="en-US" sz="1600" dirty="0" err="1">
                <a:solidFill>
                  <a:srgbClr val="1F497D"/>
                </a:solidFill>
              </a:rPr>
              <a:t>mmwr</a:t>
            </a:r>
            <a:r>
              <a:rPr lang="en-US" sz="1600" dirty="0">
                <a:solidFill>
                  <a:srgbClr val="1F497D"/>
                </a:solidFill>
              </a:rPr>
              <a:t>/pdf/</a:t>
            </a:r>
            <a:r>
              <a:rPr lang="en-US" sz="1600" dirty="0" err="1">
                <a:solidFill>
                  <a:srgbClr val="1F497D"/>
                </a:solidFill>
              </a:rPr>
              <a:t>rr</a:t>
            </a:r>
            <a:r>
              <a:rPr lang="en-US" sz="1600" dirty="0">
                <a:solidFill>
                  <a:srgbClr val="1F497D"/>
                </a:solidFill>
              </a:rPr>
              <a:t>/rr59e0528.pdf</a:t>
            </a:r>
          </a:p>
        </p:txBody>
      </p:sp>
    </p:spTree>
    <p:extLst>
      <p:ext uri="{BB962C8B-B14F-4D97-AF65-F5344CB8AC3E}">
        <p14:creationId xmlns:p14="http://schemas.microsoft.com/office/powerpoint/2010/main" val="304334438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p:cNvSpPr txBox="1"/>
          <p:nvPr/>
        </p:nvSpPr>
        <p:spPr>
          <a:xfrm>
            <a:off x="548640" y="228600"/>
            <a:ext cx="11094720" cy="1188720"/>
          </a:xfrm>
          <a:prstGeom prst="rect">
            <a:avLst/>
          </a:prstGeom>
          <a:noFill/>
          <a:ln>
            <a:noFill/>
          </a:ln>
        </p:spPr>
        <p:txBody>
          <a:bodyPr wrap="square" lIns="0" tIns="100000" rIns="0" bIns="100000" anchor="ctr">
            <a:normAutofit fontScale="92500"/>
          </a:bodyPr>
          <a:lstStyle/>
          <a:p>
            <a:pPr algn="ctr"/>
            <a:r>
              <a:rPr lang="en-US" sz="4000" b="1" dirty="0">
                <a:solidFill>
                  <a:srgbClr val="0B4A5C"/>
                </a:solidFill>
                <a:latin typeface="Cambria"/>
              </a:rPr>
              <a:t>Final Case — Normal Panels, Abnormal Bleeding</a:t>
            </a:r>
          </a:p>
        </p:txBody>
      </p:sp>
      <p:sp>
        <p:nvSpPr>
          <p:cNvPr id="19" name="Case Strip"/>
          <p:cNvSpPr txBox="1"/>
          <p:nvPr/>
        </p:nvSpPr>
        <p:spPr>
          <a:xfrm>
            <a:off x="548640" y="1370488"/>
            <a:ext cx="11094720" cy="430000"/>
          </a:xfrm>
          <a:prstGeom prst="rect">
            <a:avLst/>
          </a:prstGeom>
          <a:noFill/>
          <a:ln>
            <a:noFill/>
          </a:ln>
        </p:spPr>
        <p:txBody>
          <a:bodyPr wrap="square" lIns="0" tIns="100000" rIns="0" bIns="100000" anchor="t">
            <a:noAutofit/>
          </a:bodyPr>
          <a:lstStyle/>
          <a:p>
            <a:pPr algn="ctr"/>
            <a:r>
              <a:rPr lang="en-US" sz="2000" b="0" i="1" spc="0" dirty="0">
                <a:solidFill>
                  <a:srgbClr val="5A6B70"/>
                </a:solidFill>
                <a:latin typeface="Calibri"/>
              </a:rPr>
              <a:t>16-year-old after wisdom tooth extraction · bled at home on day 1 and again on day 5 · a laceration repair two years ago oozed for two days</a:t>
            </a:r>
          </a:p>
        </p:txBody>
      </p:sp>
      <p:sp>
        <p:nvSpPr>
          <p:cNvPr id="20" name="Panel"/>
          <p:cNvSpPr txBox="1"/>
          <p:nvPr/>
        </p:nvSpPr>
        <p:spPr>
          <a:xfrm>
            <a:off x="548640" y="2357160"/>
            <a:ext cx="5547360" cy="2795696"/>
          </a:xfrm>
          <a:prstGeom prst="roundRect">
            <a:avLst>
              <a:gd name="adj" fmla="val 6000"/>
            </a:avLst>
          </a:prstGeom>
          <a:solidFill>
            <a:srgbClr val="F2F5F6"/>
          </a:solidFill>
          <a:ln>
            <a:noFill/>
          </a:ln>
        </p:spPr>
        <p:txBody>
          <a:bodyPr wrap="square" lIns="280000" tIns="100000" rIns="280000" bIns="100000" anchor="t">
            <a:noAutofit/>
          </a:bodyPr>
          <a:lstStyle/>
          <a:p>
            <a:pPr algn="l"/>
            <a:r>
              <a:rPr lang="en-US" sz="2400" b="1" i="0" spc="0" dirty="0">
                <a:solidFill>
                  <a:srgbClr val="0B4A5C"/>
                </a:solidFill>
                <a:latin typeface="Calibri"/>
              </a:rPr>
              <a:t>The workup was normal</a:t>
            </a:r>
          </a:p>
          <a:p>
            <a:pPr algn="l">
              <a:spcBef>
                <a:spcPts val="600"/>
              </a:spcBef>
            </a:pPr>
            <a:r>
              <a:rPr lang="en-US" sz="2400" b="0" i="0" spc="0" dirty="0">
                <a:solidFill>
                  <a:srgbClr val="1B2A2E"/>
                </a:solidFill>
                <a:latin typeface="Calibri"/>
              </a:rPr>
              <a:t>CBC and platelet count normal. </a:t>
            </a:r>
          </a:p>
          <a:p>
            <a:pPr algn="l">
              <a:spcBef>
                <a:spcPts val="600"/>
              </a:spcBef>
            </a:pPr>
            <a:r>
              <a:rPr lang="en-US" sz="2400" b="0" i="0" spc="0" dirty="0">
                <a:solidFill>
                  <a:srgbClr val="1B2A2E"/>
                </a:solidFill>
                <a:latin typeface="Calibri"/>
              </a:rPr>
              <a:t>PT, PTT and fibrinogen normal. </a:t>
            </a:r>
          </a:p>
          <a:p>
            <a:pPr algn="l">
              <a:spcBef>
                <a:spcPts val="600"/>
              </a:spcBef>
            </a:pPr>
            <a:r>
              <a:rPr lang="en-US" sz="2400" b="0" i="0" spc="0" dirty="0">
                <a:solidFill>
                  <a:srgbClr val="1B2A2E"/>
                </a:solidFill>
                <a:latin typeface="Calibri"/>
              </a:rPr>
              <a:t>VWF antigen, activity and factor VIII normal. </a:t>
            </a:r>
          </a:p>
          <a:p>
            <a:pPr algn="l">
              <a:spcBef>
                <a:spcPts val="600"/>
              </a:spcBef>
            </a:pPr>
            <a:r>
              <a:rPr lang="en-US" sz="2400" b="0" i="0" spc="0" dirty="0">
                <a:solidFill>
                  <a:srgbClr val="1B2A2E"/>
                </a:solidFill>
                <a:latin typeface="Calibri"/>
              </a:rPr>
              <a:t>Platelet function screen normal.</a:t>
            </a:r>
          </a:p>
        </p:txBody>
      </p:sp>
      <p:sp>
        <p:nvSpPr>
          <p:cNvPr id="24" name="Takeaway"/>
          <p:cNvSpPr txBox="1"/>
          <p:nvPr/>
        </p:nvSpPr>
        <p:spPr>
          <a:xfrm>
            <a:off x="548640" y="5453809"/>
            <a:ext cx="11094720" cy="620000"/>
          </a:xfrm>
          <a:prstGeom prst="roundRect">
            <a:avLst>
              <a:gd name="adj" fmla="val 6000"/>
            </a:avLst>
          </a:prstGeom>
          <a:solidFill>
            <a:srgbClr val="F2F5F6"/>
          </a:solidFill>
          <a:ln>
            <a:noFill/>
          </a:ln>
        </p:spPr>
        <p:txBody>
          <a:bodyPr wrap="square" lIns="280000" tIns="100000" rIns="280000" bIns="100000" anchor="ctr">
            <a:noAutofit/>
          </a:bodyPr>
          <a:lstStyle/>
          <a:p>
            <a:pPr algn="ctr"/>
            <a:r>
              <a:rPr lang="en-US" sz="2000" b="1" i="0" spc="0" dirty="0">
                <a:solidFill>
                  <a:srgbClr val="0B4A5C"/>
                </a:solidFill>
                <a:latin typeface="Calibri"/>
              </a:rPr>
              <a:t>Delayed or recurrent bleeding with a clean panel points past the panel — </a:t>
            </a:r>
          </a:p>
          <a:p>
            <a:pPr algn="ctr"/>
            <a:r>
              <a:rPr lang="en-US" sz="2000" b="1" i="0" spc="0" dirty="0">
                <a:solidFill>
                  <a:srgbClr val="0B4A5C"/>
                </a:solidFill>
                <a:latin typeface="Calibri"/>
              </a:rPr>
              <a:t>toward fibrinolysis or factor XIII or connective tissue</a:t>
            </a:r>
          </a:p>
        </p:txBody>
      </p:sp>
      <p:pic>
        <p:nvPicPr>
          <p:cNvPr id="2" name="Picture 1">
            <a:extLst>
              <a:ext uri="{FF2B5EF4-FFF2-40B4-BE49-F238E27FC236}">
                <a16:creationId xmlns:a16="http://schemas.microsoft.com/office/drawing/2014/main" id="{928FF0B9-D0DE-3717-20BB-5D3A18A1E8C9}"/>
              </a:ext>
            </a:extLst>
          </p:cNvPr>
          <p:cNvPicPr>
            <a:picLocks noChangeAspect="1"/>
          </p:cNvPicPr>
          <p:nvPr/>
        </p:nvPicPr>
        <p:blipFill>
          <a:blip r:embed="rId3"/>
          <a:stretch>
            <a:fillRect/>
          </a:stretch>
        </p:blipFill>
        <p:spPr>
          <a:xfrm>
            <a:off x="7725990" y="2194837"/>
            <a:ext cx="4055391" cy="3108496"/>
          </a:xfrm>
          <a:prstGeom prst="rect">
            <a:avLst/>
          </a:prstGeom>
        </p:spPr>
      </p:pic>
    </p:spTree>
    <p:extLst>
      <p:ext uri="{BB962C8B-B14F-4D97-AF65-F5344CB8AC3E}">
        <p14:creationId xmlns:p14="http://schemas.microsoft.com/office/powerpoint/2010/main" val="371239827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a:xfrm>
            <a:off x="548640" y="228600"/>
            <a:ext cx="11094720" cy="1188720"/>
          </a:xfrm>
        </p:spPr>
        <p:txBody>
          <a:bodyPr anchor="ctr"/>
          <a:lstStyle/>
          <a:p>
            <a:pPr algn="ctr"/>
            <a:r>
              <a:rPr lang="en-US" sz="4000" b="1">
                <a:solidFill>
                  <a:srgbClr val="0B4A5C"/>
                </a:solidFill>
                <a:latin typeface="Cambria" pitchFamily="34" charset="0"/>
                <a:ea typeface="Cambria" pitchFamily="34" charset="-122"/>
                <a:cs typeface="Cambria" pitchFamily="34" charset="-120"/>
              </a:rPr>
              <a:t>Clot Formation and Breakdown</a:t>
            </a:r>
          </a:p>
        </p:txBody>
      </p:sp>
      <p:grpSp>
        <p:nvGrpSpPr>
          <p:cNvPr id="22530" name="Group 6"/>
          <p:cNvGrpSpPr>
            <a:grpSpLocks/>
          </p:cNvGrpSpPr>
          <p:nvPr/>
        </p:nvGrpSpPr>
        <p:grpSpPr bwMode="auto">
          <a:xfrm>
            <a:off x="5989320" y="2057400"/>
            <a:ext cx="5760720" cy="3191256"/>
            <a:chOff x="457200" y="1600200"/>
            <a:chExt cx="8431539" cy="4702628"/>
          </a:xfrm>
        </p:grpSpPr>
        <p:pic>
          <p:nvPicPr>
            <p:cNvPr id="22531" name="Picture 4"/>
            <p:cNvPicPr>
              <a:picLocks noChangeAspect="1"/>
            </p:cNvPicPr>
            <p:nvPr/>
          </p:nvPicPr>
          <p:blipFill>
            <a:blip r:embed="rId3"/>
            <a:srcRect/>
            <a:stretch>
              <a:fillRect/>
            </a:stretch>
          </p:blipFill>
          <p:spPr bwMode="auto">
            <a:xfrm>
              <a:off x="457200" y="1600200"/>
              <a:ext cx="8249750" cy="4525963"/>
            </a:xfrm>
            <a:prstGeom prst="rect">
              <a:avLst/>
            </a:prstGeom>
            <a:noFill/>
            <a:ln w="9525">
              <a:noFill/>
              <a:miter lim="800000"/>
              <a:headEnd/>
              <a:tailEnd/>
            </a:ln>
          </p:spPr>
        </p:pic>
        <p:pic>
          <p:nvPicPr>
            <p:cNvPr id="22532" name="Picture 5"/>
            <p:cNvPicPr>
              <a:picLocks noChangeAspect="1"/>
            </p:cNvPicPr>
            <p:nvPr/>
          </p:nvPicPr>
          <p:blipFill>
            <a:blip r:embed="rId4"/>
            <a:srcRect/>
            <a:stretch>
              <a:fillRect/>
            </a:stretch>
          </p:blipFill>
          <p:spPr bwMode="auto">
            <a:xfrm>
              <a:off x="4680901" y="6126163"/>
              <a:ext cx="4207838" cy="176665"/>
            </a:xfrm>
            <a:prstGeom prst="rect">
              <a:avLst/>
            </a:prstGeom>
            <a:noFill/>
            <a:ln w="9525">
              <a:noFill/>
              <a:miter lim="800000"/>
              <a:headEnd/>
              <a:tailEnd/>
            </a:ln>
          </p:spPr>
        </p:pic>
      </p:grpSp>
      <p:sp>
        <p:nvSpPr>
          <p:cNvPr id="99501" name="h99501"/>
          <p:cNvSpPr/>
          <p:nvPr/>
        </p:nvSpPr>
        <p:spPr>
          <a:xfrm>
            <a:off x="457200" y="1417320"/>
            <a:ext cx="5486400" cy="502920"/>
          </a:xfrm>
          <a:prstGeom prst="roundRect">
            <a:avLst/>
          </a:prstGeom>
          <a:solidFill>
            <a:srgbClr val="0B4A5C"/>
          </a:solidFill>
          <a:ln>
            <a:noFill/>
          </a:ln>
        </p:spPr>
        <p:txBody>
          <a:bodyPr wrap="square" lIns="137160" rIns="137160" anchor="ctr">
            <a:normAutofit lnSpcReduction="10000"/>
          </a:bodyPr>
          <a:lstStyle/>
          <a:p>
            <a:pPr algn="l">
              <a:buNone/>
            </a:pPr>
            <a:r>
              <a:rPr lang="en-US" sz="2400" b="1">
                <a:solidFill>
                  <a:srgbClr val="FFFFFF"/>
                </a:solidFill>
                <a:latin typeface="Calibri"/>
              </a:rPr>
              <a:t>Making the clot: the fibrin plug forms</a:t>
            </a:r>
          </a:p>
        </p:txBody>
      </p:sp>
      <p:sp>
        <p:nvSpPr>
          <p:cNvPr id="99502" name="h99502"/>
          <p:cNvSpPr/>
          <p:nvPr/>
        </p:nvSpPr>
        <p:spPr>
          <a:xfrm>
            <a:off x="5989320" y="1417320"/>
            <a:ext cx="5760720" cy="502920"/>
          </a:xfrm>
          <a:prstGeom prst="roundRect">
            <a:avLst/>
          </a:prstGeom>
          <a:solidFill>
            <a:srgbClr val="1B9AAA"/>
          </a:solidFill>
          <a:ln>
            <a:noFill/>
          </a:ln>
        </p:spPr>
        <p:txBody>
          <a:bodyPr wrap="square" lIns="137160" rIns="137160" anchor="ctr">
            <a:normAutofit lnSpcReduction="10000"/>
          </a:bodyPr>
          <a:lstStyle/>
          <a:p>
            <a:pPr algn="l">
              <a:buNone/>
            </a:pPr>
            <a:r>
              <a:rPr lang="en-US" sz="2400" b="1">
                <a:solidFill>
                  <a:srgbClr val="FFFFFF"/>
                </a:solidFill>
                <a:latin typeface="Calibri"/>
              </a:rPr>
              <a:t>Taking it down: the fibrinolytic system</a:t>
            </a:r>
          </a:p>
        </p:txBody>
      </p:sp>
      <p:sp>
        <p:nvSpPr>
          <p:cNvPr id="99503" name="h99503"/>
          <p:cNvSpPr/>
          <p:nvPr/>
        </p:nvSpPr>
        <p:spPr>
          <a:xfrm>
            <a:off x="457200" y="5760720"/>
            <a:ext cx="11292840" cy="731520"/>
          </a:xfrm>
          <a:prstGeom prst="roundRect">
            <a:avLst/>
          </a:prstGeom>
          <a:solidFill>
            <a:srgbClr val="C08A2E"/>
          </a:solidFill>
          <a:ln>
            <a:noFill/>
          </a:ln>
        </p:spPr>
        <p:txBody>
          <a:bodyPr wrap="square" lIns="137160" rIns="137160" anchor="ctr">
            <a:normAutofit/>
          </a:bodyPr>
          <a:lstStyle/>
          <a:p>
            <a:pPr algn="ctr">
              <a:buNone/>
            </a:pPr>
            <a:r>
              <a:rPr lang="en-US" sz="2400" b="1" dirty="0">
                <a:solidFill>
                  <a:srgbClr val="FFFFFF"/>
                </a:solidFill>
                <a:latin typeface="Calibri"/>
              </a:rPr>
              <a:t>Every clot is built and then dismantled — bleeding can come from either side</a:t>
            </a:r>
          </a:p>
        </p:txBody>
      </p:sp>
      <p:sp>
        <p:nvSpPr>
          <p:cNvPr id="99540" name="left card"/>
          <p:cNvSpPr/>
          <p:nvPr/>
        </p:nvSpPr>
        <p:spPr>
          <a:xfrm>
            <a:off x="457200" y="2057400"/>
            <a:ext cx="5486400" cy="3191256"/>
          </a:xfrm>
          <a:prstGeom prst="roundRect">
            <a:avLst/>
          </a:prstGeom>
          <a:solidFill>
            <a:srgbClr val="DCEEF2"/>
          </a:solidFill>
          <a:ln>
            <a:noFill/>
          </a:ln>
        </p:spPr>
        <p:txBody>
          <a:bodyPr wrap="square" lIns="137160" rIns="137160" anchor="ctr">
            <a:normAutofit/>
          </a:bodyPr>
          <a:lstStyle/>
          <a:p>
            <a:pPr algn="l">
              <a:buNone/>
            </a:pPr>
            <a:endParaRPr/>
          </a:p>
        </p:txBody>
      </p:sp>
      <p:sp>
        <p:nvSpPr>
          <p:cNvPr id="99550" name="num1"/>
          <p:cNvSpPr/>
          <p:nvPr/>
        </p:nvSpPr>
        <p:spPr>
          <a:xfrm>
            <a:off x="685800" y="2267712"/>
            <a:ext cx="457200" cy="457200"/>
          </a:xfrm>
          <a:prstGeom prst="ellipse">
            <a:avLst/>
          </a:prstGeom>
          <a:solidFill>
            <a:srgbClr val="0B4A5C"/>
          </a:solidFill>
          <a:ln>
            <a:noFill/>
          </a:ln>
        </p:spPr>
        <p:txBody>
          <a:bodyPr wrap="square" lIns="137160" rIns="137160" anchor="ctr">
            <a:normAutofit/>
          </a:bodyPr>
          <a:lstStyle/>
          <a:p>
            <a:pPr algn="ctr">
              <a:buNone/>
            </a:pPr>
            <a:r>
              <a:rPr lang="en-US" sz="1400" b="1">
                <a:solidFill>
                  <a:srgbClr val="FFFFFF"/>
                </a:solidFill>
                <a:latin typeface="Calibri"/>
              </a:rPr>
              <a:t>1</a:t>
            </a:r>
          </a:p>
        </p:txBody>
      </p:sp>
      <p:sp>
        <p:nvSpPr>
          <p:cNvPr id="99551" name="step1"/>
          <p:cNvSpPr/>
          <p:nvPr/>
        </p:nvSpPr>
        <p:spPr>
          <a:xfrm>
            <a:off x="1261872" y="2267712"/>
            <a:ext cx="4224528" cy="457200"/>
          </a:xfrm>
          <a:prstGeom prst="roundRect">
            <a:avLst/>
          </a:prstGeom>
          <a:solidFill>
            <a:srgbClr val="F2F8FA"/>
          </a:solidFill>
          <a:ln>
            <a:noFill/>
          </a:ln>
        </p:spPr>
        <p:txBody>
          <a:bodyPr wrap="square" lIns="137160" rIns="137160" anchor="ctr">
            <a:noAutofit/>
          </a:bodyPr>
          <a:lstStyle/>
          <a:p>
            <a:pPr algn="l">
              <a:buNone/>
            </a:pPr>
            <a:r>
              <a:rPr lang="en-US" b="0">
                <a:solidFill>
                  <a:srgbClr val="42565C"/>
                </a:solidFill>
                <a:latin typeface="Calibri"/>
              </a:rPr>
              <a:t>Injury: vessel constricts, platelets stick and plug the gap</a:t>
            </a:r>
          </a:p>
        </p:txBody>
      </p:sp>
      <p:sp>
        <p:nvSpPr>
          <p:cNvPr id="99552" name="num2"/>
          <p:cNvSpPr/>
          <p:nvPr/>
        </p:nvSpPr>
        <p:spPr>
          <a:xfrm>
            <a:off x="685800" y="2990088"/>
            <a:ext cx="457200" cy="457200"/>
          </a:xfrm>
          <a:prstGeom prst="ellipse">
            <a:avLst/>
          </a:prstGeom>
          <a:solidFill>
            <a:srgbClr val="0B4A5C"/>
          </a:solidFill>
          <a:ln>
            <a:noFill/>
          </a:ln>
        </p:spPr>
        <p:txBody>
          <a:bodyPr wrap="square" lIns="137160" rIns="137160" anchor="ctr">
            <a:normAutofit/>
          </a:bodyPr>
          <a:lstStyle/>
          <a:p>
            <a:pPr algn="ctr">
              <a:buNone/>
            </a:pPr>
            <a:r>
              <a:rPr lang="en-US" sz="1400" b="1">
                <a:solidFill>
                  <a:srgbClr val="FFFFFF"/>
                </a:solidFill>
                <a:latin typeface="Calibri"/>
              </a:rPr>
              <a:t>2</a:t>
            </a:r>
          </a:p>
        </p:txBody>
      </p:sp>
      <p:sp>
        <p:nvSpPr>
          <p:cNvPr id="99553" name="step2"/>
          <p:cNvSpPr/>
          <p:nvPr/>
        </p:nvSpPr>
        <p:spPr>
          <a:xfrm>
            <a:off x="1261872" y="2990088"/>
            <a:ext cx="4224528" cy="457200"/>
          </a:xfrm>
          <a:prstGeom prst="roundRect">
            <a:avLst/>
          </a:prstGeom>
          <a:solidFill>
            <a:srgbClr val="F2F8FA"/>
          </a:solidFill>
          <a:ln>
            <a:noFill/>
          </a:ln>
        </p:spPr>
        <p:txBody>
          <a:bodyPr wrap="square" lIns="137160" rIns="137160" anchor="ctr">
            <a:noAutofit/>
          </a:bodyPr>
          <a:lstStyle/>
          <a:p>
            <a:pPr algn="l">
              <a:buNone/>
            </a:pPr>
            <a:r>
              <a:rPr lang="en-US" b="0">
                <a:solidFill>
                  <a:srgbClr val="42565C"/>
                </a:solidFill>
                <a:latin typeface="Calibri"/>
              </a:rPr>
              <a:t>Cascade fires on the platelet surface, generating thrombin</a:t>
            </a:r>
          </a:p>
        </p:txBody>
      </p:sp>
      <p:sp>
        <p:nvSpPr>
          <p:cNvPr id="99554" name="num3"/>
          <p:cNvSpPr/>
          <p:nvPr/>
        </p:nvSpPr>
        <p:spPr>
          <a:xfrm>
            <a:off x="685800" y="3712464"/>
            <a:ext cx="457200" cy="457200"/>
          </a:xfrm>
          <a:prstGeom prst="ellipse">
            <a:avLst/>
          </a:prstGeom>
          <a:solidFill>
            <a:srgbClr val="0B4A5C"/>
          </a:solidFill>
          <a:ln>
            <a:noFill/>
          </a:ln>
        </p:spPr>
        <p:txBody>
          <a:bodyPr wrap="square" lIns="137160" rIns="137160" anchor="ctr">
            <a:normAutofit/>
          </a:bodyPr>
          <a:lstStyle/>
          <a:p>
            <a:pPr algn="ctr">
              <a:buNone/>
            </a:pPr>
            <a:r>
              <a:rPr lang="en-US" sz="1400" b="1">
                <a:solidFill>
                  <a:srgbClr val="FFFFFF"/>
                </a:solidFill>
                <a:latin typeface="Calibri"/>
              </a:rPr>
              <a:t>3</a:t>
            </a:r>
          </a:p>
        </p:txBody>
      </p:sp>
      <p:sp>
        <p:nvSpPr>
          <p:cNvPr id="99555" name="step3"/>
          <p:cNvSpPr/>
          <p:nvPr/>
        </p:nvSpPr>
        <p:spPr>
          <a:xfrm>
            <a:off x="1261872" y="3712464"/>
            <a:ext cx="4224528" cy="457200"/>
          </a:xfrm>
          <a:prstGeom prst="roundRect">
            <a:avLst/>
          </a:prstGeom>
          <a:solidFill>
            <a:srgbClr val="F2F8FA"/>
          </a:solidFill>
          <a:ln>
            <a:noFill/>
          </a:ln>
        </p:spPr>
        <p:txBody>
          <a:bodyPr wrap="square" lIns="137160" rIns="137160" anchor="ctr">
            <a:noAutofit/>
          </a:bodyPr>
          <a:lstStyle/>
          <a:p>
            <a:pPr algn="l">
              <a:buNone/>
            </a:pPr>
            <a:r>
              <a:rPr lang="en-US" b="0">
                <a:solidFill>
                  <a:srgbClr val="42565C"/>
                </a:solidFill>
                <a:latin typeface="Calibri"/>
              </a:rPr>
              <a:t>Thrombin converts fibrinogen into fibrin strands</a:t>
            </a:r>
          </a:p>
        </p:txBody>
      </p:sp>
      <p:sp>
        <p:nvSpPr>
          <p:cNvPr id="99556" name="num4"/>
          <p:cNvSpPr/>
          <p:nvPr/>
        </p:nvSpPr>
        <p:spPr>
          <a:xfrm>
            <a:off x="685800" y="4434840"/>
            <a:ext cx="457200" cy="457200"/>
          </a:xfrm>
          <a:prstGeom prst="ellipse">
            <a:avLst/>
          </a:prstGeom>
          <a:solidFill>
            <a:srgbClr val="0B4A5C"/>
          </a:solidFill>
          <a:ln>
            <a:noFill/>
          </a:ln>
        </p:spPr>
        <p:txBody>
          <a:bodyPr wrap="square" lIns="137160" rIns="137160" anchor="ctr">
            <a:normAutofit/>
          </a:bodyPr>
          <a:lstStyle/>
          <a:p>
            <a:pPr algn="ctr">
              <a:buNone/>
            </a:pPr>
            <a:r>
              <a:rPr lang="en-US" sz="1400" b="1">
                <a:solidFill>
                  <a:srgbClr val="FFFFFF"/>
                </a:solidFill>
                <a:latin typeface="Calibri"/>
              </a:rPr>
              <a:t>4</a:t>
            </a:r>
          </a:p>
        </p:txBody>
      </p:sp>
      <p:sp>
        <p:nvSpPr>
          <p:cNvPr id="99557" name="step4"/>
          <p:cNvSpPr/>
          <p:nvPr/>
        </p:nvSpPr>
        <p:spPr>
          <a:xfrm>
            <a:off x="1261872" y="4434840"/>
            <a:ext cx="4224528" cy="457200"/>
          </a:xfrm>
          <a:prstGeom prst="roundRect">
            <a:avLst/>
          </a:prstGeom>
          <a:solidFill>
            <a:srgbClr val="F2F8FA"/>
          </a:solidFill>
          <a:ln>
            <a:noFill/>
          </a:ln>
        </p:spPr>
        <p:txBody>
          <a:bodyPr wrap="square" lIns="137160" rIns="137160" anchor="ctr">
            <a:noAutofit/>
          </a:bodyPr>
          <a:lstStyle/>
          <a:p>
            <a:pPr algn="l">
              <a:buNone/>
            </a:pPr>
            <a:r>
              <a:rPr lang="en-US" b="0">
                <a:solidFill>
                  <a:srgbClr val="42565C"/>
                </a:solidFill>
                <a:latin typeface="Calibri"/>
              </a:rPr>
              <a:t>Factor XIII cross-links the mesh — a stable clot</a:t>
            </a:r>
          </a:p>
        </p:txBody>
      </p:sp>
    </p:spTree>
    <p:extLst>
      <p:ext uri="{BB962C8B-B14F-4D97-AF65-F5344CB8AC3E}">
        <p14:creationId xmlns:p14="http://schemas.microsoft.com/office/powerpoint/2010/main" val="159973400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a:xfrm>
            <a:off x="548640" y="182880"/>
            <a:ext cx="11094720" cy="1097280"/>
          </a:xfrm>
        </p:spPr>
        <p:txBody>
          <a:bodyPr anchor="ctr"/>
          <a:lstStyle/>
          <a:p>
            <a:pPr algn="ctr"/>
            <a:r>
              <a:rPr lang="en-US" sz="4000" b="1" err="1">
                <a:solidFill>
                  <a:srgbClr val="0B4A5C"/>
                </a:solidFill>
                <a:latin typeface="Cambria" pitchFamily="34" charset="0"/>
                <a:ea typeface="Cambria" pitchFamily="34" charset="-122"/>
                <a:cs typeface="Cambria" pitchFamily="34" charset="-120"/>
              </a:rPr>
              <a:t>Antifibrinolytic Agents</a:t>
            </a:r>
          </a:p>
        </p:txBody>
      </p:sp>
      <p:pic>
        <p:nvPicPr>
          <p:cNvPr id="37890" name="Picture 5"/>
          <p:cNvPicPr>
            <a:picLocks noChangeAspect="1"/>
          </p:cNvPicPr>
          <p:nvPr/>
        </p:nvPicPr>
        <p:blipFill>
          <a:blip r:embed="rId3"/>
          <a:srcRect/>
          <a:stretch>
            <a:fillRect/>
          </a:stretch>
        </p:blipFill>
        <p:spPr bwMode="auto">
          <a:xfrm>
            <a:off x="6053328" y="1965960"/>
            <a:ext cx="5596128" cy="3776472"/>
          </a:xfrm>
          <a:prstGeom prst="rect">
            <a:avLst/>
          </a:prstGeom>
          <a:noFill/>
          <a:ln w="9525">
            <a:noFill/>
            <a:miter lim="800000"/>
            <a:headEnd/>
            <a:tailEnd/>
          </a:ln>
        </p:spPr>
      </p:pic>
      <p:sp>
        <p:nvSpPr>
          <p:cNvPr id="97601" name="h drugs"/>
          <p:cNvSpPr/>
          <p:nvPr/>
        </p:nvSpPr>
        <p:spPr>
          <a:xfrm>
            <a:off x="457200" y="1325880"/>
            <a:ext cx="5394960" cy="475488"/>
          </a:xfrm>
          <a:prstGeom prst="roundRect">
            <a:avLst/>
          </a:prstGeom>
          <a:solidFill>
            <a:srgbClr val="0B4A5C"/>
          </a:solidFill>
          <a:ln>
            <a:noFill/>
          </a:ln>
        </p:spPr>
        <p:txBody>
          <a:bodyPr wrap="square" lIns="137160" rIns="137160" anchor="ctr">
            <a:normAutofit/>
          </a:bodyPr>
          <a:lstStyle/>
          <a:p>
            <a:pPr algn="l">
              <a:buNone/>
            </a:pPr>
            <a:r>
              <a:rPr lang="en-US" sz="2000" b="1">
                <a:solidFill>
                  <a:srgbClr val="FFFFFF"/>
                </a:solidFill>
                <a:latin typeface="Calibri"/>
              </a:rPr>
              <a:t>The agents and how they work</a:t>
            </a:r>
          </a:p>
        </p:txBody>
      </p:sp>
      <p:sp>
        <p:nvSpPr>
          <p:cNvPr id="97602" name="c drugs"/>
          <p:cNvSpPr/>
          <p:nvPr/>
        </p:nvSpPr>
        <p:spPr>
          <a:xfrm>
            <a:off x="457200" y="1892808"/>
            <a:ext cx="5394960" cy="1426464"/>
          </a:xfrm>
          <a:prstGeom prst="roundRect">
            <a:avLst/>
          </a:prstGeom>
          <a:solidFill>
            <a:srgbClr val="DCEEF2"/>
          </a:solidFill>
          <a:ln>
            <a:noFill/>
          </a:ln>
        </p:spPr>
        <p:txBody>
          <a:bodyPr wrap="square" lIns="182880" tIns="114300" rIns="182880" bIns="114300" anchor="t">
            <a:normAutofit lnSpcReduction="10000"/>
          </a:bodyPr>
          <a:lstStyle/>
          <a:p>
            <a:pPr marL="228600" indent="-228600" algn="l">
              <a:spcBef>
                <a:spcPts val="400"/>
              </a:spcBef>
              <a:buFont typeface="Arial"/>
              <a:buChar char="•"/>
            </a:pPr>
            <a:r>
              <a:rPr lang="en-US" sz="1600" b="0" dirty="0">
                <a:solidFill>
                  <a:srgbClr val="42565C"/>
                </a:solidFill>
                <a:latin typeface="Calibri"/>
              </a:rPr>
              <a:t>Tranexamic acid and aminocaproic acid (oral or IV) block plasminogen and plasmin</a:t>
            </a:r>
          </a:p>
          <a:p>
            <a:pPr marL="228600" indent="-228600" algn="l">
              <a:spcBef>
                <a:spcPts val="400"/>
              </a:spcBef>
              <a:buFont typeface="Arial"/>
              <a:buChar char="•"/>
            </a:pPr>
            <a:r>
              <a:rPr lang="en-US" sz="1600" b="0" dirty="0">
                <a:solidFill>
                  <a:srgbClr val="42565C"/>
                </a:solidFill>
                <a:latin typeface="Calibri"/>
              </a:rPr>
              <a:t>Aprotinin is IV only </a:t>
            </a:r>
            <a:r>
              <a:rPr lang="en-US" sz="1600" dirty="0">
                <a:solidFill>
                  <a:srgbClr val="42565C"/>
                </a:solidFill>
                <a:latin typeface="Calibri"/>
              </a:rPr>
              <a:t>- </a:t>
            </a:r>
            <a:r>
              <a:rPr lang="en-US" sz="1600" b="0" dirty="0">
                <a:solidFill>
                  <a:srgbClr val="42565C"/>
                </a:solidFill>
                <a:latin typeface="Calibri"/>
              </a:rPr>
              <a:t>rarely used now</a:t>
            </a:r>
          </a:p>
          <a:p>
            <a:pPr marL="228600" indent="-228600" algn="l">
              <a:spcBef>
                <a:spcPts val="400"/>
              </a:spcBef>
              <a:buFont typeface="Arial"/>
              <a:buChar char="•"/>
            </a:pPr>
            <a:r>
              <a:rPr lang="en-US" sz="1600" b="1" dirty="0">
                <a:solidFill>
                  <a:srgbClr val="0B4A5C"/>
                </a:solidFill>
                <a:latin typeface="Calibri"/>
              </a:rPr>
              <a:t>They protect a clot — they do not help form one</a:t>
            </a:r>
          </a:p>
        </p:txBody>
      </p:sp>
      <p:sp>
        <p:nvSpPr>
          <p:cNvPr id="97603" name="h lysteda"/>
          <p:cNvSpPr/>
          <p:nvPr/>
        </p:nvSpPr>
        <p:spPr>
          <a:xfrm>
            <a:off x="457200" y="3482675"/>
            <a:ext cx="5394960" cy="475488"/>
          </a:xfrm>
          <a:prstGeom prst="roundRect">
            <a:avLst/>
          </a:prstGeom>
          <a:solidFill>
            <a:srgbClr val="1B9AAA"/>
          </a:solidFill>
          <a:ln>
            <a:noFill/>
          </a:ln>
        </p:spPr>
        <p:txBody>
          <a:bodyPr wrap="square" lIns="137160" rIns="137160" anchor="ctr">
            <a:normAutofit/>
          </a:bodyPr>
          <a:lstStyle/>
          <a:p>
            <a:pPr algn="l">
              <a:buNone/>
            </a:pPr>
            <a:r>
              <a:rPr lang="en-US" sz="2000" b="1">
                <a:solidFill>
                  <a:srgbClr val="FFFFFF"/>
                </a:solidFill>
                <a:latin typeface="Calibri"/>
              </a:rPr>
              <a:t>Oral tranexamic acid (Lysteda)</a:t>
            </a:r>
          </a:p>
        </p:txBody>
      </p:sp>
      <p:sp>
        <p:nvSpPr>
          <p:cNvPr id="97604" name="c lysteda"/>
          <p:cNvSpPr/>
          <p:nvPr/>
        </p:nvSpPr>
        <p:spPr>
          <a:xfrm>
            <a:off x="457200" y="4049602"/>
            <a:ext cx="5394960" cy="1933755"/>
          </a:xfrm>
          <a:prstGeom prst="roundRect">
            <a:avLst/>
          </a:prstGeom>
          <a:solidFill>
            <a:srgbClr val="DCEEF2"/>
          </a:solidFill>
          <a:ln>
            <a:noFill/>
          </a:ln>
        </p:spPr>
        <p:txBody>
          <a:bodyPr wrap="square" lIns="182880" tIns="114300" rIns="182880" bIns="114300" anchor="t">
            <a:noAutofit/>
          </a:bodyPr>
          <a:lstStyle/>
          <a:p>
            <a:pPr marL="228600" indent="-228600" algn="l">
              <a:spcBef>
                <a:spcPts val="400"/>
              </a:spcBef>
              <a:buFont typeface="Arial"/>
              <a:buChar char="•"/>
            </a:pPr>
            <a:r>
              <a:rPr lang="en-US" sz="1600" b="0" dirty="0">
                <a:solidFill>
                  <a:srgbClr val="42565C"/>
                </a:solidFill>
                <a:latin typeface="Calibri"/>
              </a:rPr>
              <a:t>FDA approved for heavy menstrual bleeding</a:t>
            </a:r>
          </a:p>
          <a:p>
            <a:pPr marL="228600" indent="-228600" algn="l">
              <a:spcBef>
                <a:spcPts val="400"/>
              </a:spcBef>
              <a:buFont typeface="Arial"/>
              <a:buChar char="•"/>
            </a:pPr>
            <a:r>
              <a:rPr lang="en-US" sz="1600" b="0" dirty="0">
                <a:solidFill>
                  <a:srgbClr val="42565C"/>
                </a:solidFill>
                <a:latin typeface="Calibri"/>
              </a:rPr>
              <a:t>Dyspepsia is the usual reason patients stop; take with food</a:t>
            </a:r>
          </a:p>
          <a:p>
            <a:pPr marL="228600" indent="-228600" algn="l">
              <a:spcBef>
                <a:spcPts val="400"/>
              </a:spcBef>
              <a:buFont typeface="Arial"/>
              <a:buChar char="•"/>
            </a:pPr>
            <a:r>
              <a:rPr lang="en-US" sz="1600" b="1" dirty="0">
                <a:solidFill>
                  <a:srgbClr val="0B4A5C"/>
                </a:solidFill>
                <a:latin typeface="Calibri"/>
              </a:rPr>
              <a:t>Avoid with hematuria, or past or current thrombosis especially retinal vein occlusion</a:t>
            </a:r>
          </a:p>
        </p:txBody>
      </p:sp>
      <p:sp>
        <p:nvSpPr>
          <p:cNvPr id="97605" name="h efficacy"/>
          <p:cNvSpPr/>
          <p:nvPr/>
        </p:nvSpPr>
        <p:spPr>
          <a:xfrm>
            <a:off x="5989320" y="1325880"/>
            <a:ext cx="5742432" cy="475488"/>
          </a:xfrm>
          <a:prstGeom prst="roundRect">
            <a:avLst/>
          </a:prstGeom>
          <a:solidFill>
            <a:srgbClr val="1B9AAA"/>
          </a:solidFill>
          <a:ln>
            <a:noFill/>
          </a:ln>
        </p:spPr>
        <p:txBody>
          <a:bodyPr wrap="square" lIns="137160" rIns="137160" anchor="ctr">
            <a:normAutofit/>
          </a:bodyPr>
          <a:lstStyle/>
          <a:p>
            <a:pPr algn="l">
              <a:buNone/>
            </a:pPr>
            <a:r>
              <a:rPr lang="en-US" sz="2000" b="1" dirty="0">
                <a:solidFill>
                  <a:srgbClr val="FFFFFF"/>
                </a:solidFill>
                <a:latin typeface="Calibri"/>
              </a:rPr>
              <a:t>Efficacy in heavy menstrual bleeding</a:t>
            </a:r>
          </a:p>
        </p:txBody>
      </p:sp>
      <p:sp>
        <p:nvSpPr>
          <p:cNvPr id="97606" name="bottom bar"/>
          <p:cNvSpPr/>
          <p:nvPr/>
        </p:nvSpPr>
        <p:spPr>
          <a:xfrm>
            <a:off x="457200" y="6156298"/>
            <a:ext cx="11274552" cy="566928"/>
          </a:xfrm>
          <a:prstGeom prst="roundRect">
            <a:avLst/>
          </a:prstGeom>
          <a:solidFill>
            <a:srgbClr val="C08A2E"/>
          </a:solidFill>
          <a:ln>
            <a:noFill/>
          </a:ln>
        </p:spPr>
        <p:txBody>
          <a:bodyPr wrap="square" lIns="137160" rIns="137160" anchor="ctr">
            <a:noAutofit/>
          </a:bodyPr>
          <a:lstStyle/>
          <a:p>
            <a:pPr algn="ctr">
              <a:buNone/>
            </a:pPr>
            <a:r>
              <a:rPr lang="en-US" b="1" dirty="0">
                <a:solidFill>
                  <a:srgbClr val="FFFFFF"/>
                </a:solidFill>
                <a:latin typeface="Calibri"/>
              </a:rPr>
              <a:t>Best at mucosal sites — dental work, epistaxis, menstrual bleeding — layered on whatever else you are doing</a:t>
            </a:r>
          </a:p>
        </p:txBody>
      </p:sp>
    </p:spTree>
    <p:extLst>
      <p:ext uri="{BB962C8B-B14F-4D97-AF65-F5344CB8AC3E}">
        <p14:creationId xmlns:p14="http://schemas.microsoft.com/office/powerpoint/2010/main" val="233881690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p:cNvSpPr txBox="1"/>
          <p:nvPr/>
        </p:nvSpPr>
        <p:spPr>
          <a:xfrm>
            <a:off x="548640" y="228600"/>
            <a:ext cx="11094720" cy="1188720"/>
          </a:xfrm>
          <a:prstGeom prst="rect">
            <a:avLst/>
          </a:prstGeom>
          <a:noFill/>
          <a:ln>
            <a:noFill/>
          </a:ln>
        </p:spPr>
        <p:txBody>
          <a:bodyPr wrap="square" lIns="0" tIns="100000" rIns="0" bIns="100000" anchor="ctr">
            <a:normAutofit/>
          </a:bodyPr>
          <a:lstStyle/>
          <a:p>
            <a:pPr algn="ctr"/>
            <a:r>
              <a:rPr lang="en-US" sz="4000" b="1">
                <a:solidFill>
                  <a:srgbClr val="0B4A5C"/>
                </a:solidFill>
                <a:latin typeface="Cambria"/>
              </a:rPr>
              <a:t>Factor XIII Deficiency</a:t>
            </a:r>
          </a:p>
        </p:txBody>
      </p:sp>
      <p:sp>
        <p:nvSpPr>
          <p:cNvPr id="12" name="Lead"/>
          <p:cNvSpPr txBox="1"/>
          <p:nvPr/>
        </p:nvSpPr>
        <p:spPr>
          <a:xfrm>
            <a:off x="548640" y="1154940"/>
            <a:ext cx="11094720" cy="520000"/>
          </a:xfrm>
          <a:prstGeom prst="rect">
            <a:avLst/>
          </a:prstGeom>
          <a:noFill/>
          <a:ln>
            <a:noFill/>
          </a:ln>
        </p:spPr>
        <p:txBody>
          <a:bodyPr wrap="square" lIns="0" tIns="100000" rIns="0" bIns="100000" anchor="t">
            <a:normAutofit/>
          </a:bodyPr>
          <a:lstStyle/>
          <a:p>
            <a:pPr algn="ctr"/>
            <a:r>
              <a:rPr lang="en-US" sz="2000" b="0" i="1" spc="0" dirty="0">
                <a:solidFill>
                  <a:srgbClr val="5A6B70"/>
                </a:solidFill>
                <a:latin typeface="Calibri"/>
              </a:rPr>
              <a:t>Invisible to every </a:t>
            </a:r>
            <a:r>
              <a:rPr lang="en-US" sz="2000" b="0" i="1" u="sng" spc="0" dirty="0">
                <a:solidFill>
                  <a:srgbClr val="5A6B70"/>
                </a:solidFill>
                <a:latin typeface="Calibri"/>
              </a:rPr>
              <a:t>screening</a:t>
            </a:r>
            <a:r>
              <a:rPr lang="en-US" sz="2000" b="0" i="1" spc="0" dirty="0">
                <a:solidFill>
                  <a:srgbClr val="5A6B70"/>
                </a:solidFill>
                <a:latin typeface="Calibri"/>
              </a:rPr>
              <a:t> test</a:t>
            </a:r>
          </a:p>
        </p:txBody>
      </p:sp>
      <p:sp>
        <p:nvSpPr>
          <p:cNvPr id="13" name="von Willebrand disease"/>
          <p:cNvSpPr txBox="1"/>
          <p:nvPr/>
        </p:nvSpPr>
        <p:spPr>
          <a:xfrm>
            <a:off x="144605" y="1737230"/>
            <a:ext cx="4618781" cy="1620000"/>
          </a:xfrm>
          <a:prstGeom prst="roundRect">
            <a:avLst>
              <a:gd name="adj" fmla="val 6000"/>
            </a:avLst>
          </a:prstGeom>
          <a:solidFill>
            <a:srgbClr val="0B4A5C"/>
          </a:solidFill>
          <a:ln>
            <a:noFill/>
          </a:ln>
        </p:spPr>
        <p:txBody>
          <a:bodyPr wrap="square" lIns="280000" tIns="100000" rIns="280000" bIns="100000" anchor="t">
            <a:noAutofit/>
          </a:bodyPr>
          <a:lstStyle/>
          <a:p>
            <a:pPr algn="l"/>
            <a:r>
              <a:rPr lang="en-US" sz="1700" b="1" i="0" spc="0" dirty="0" err="1">
                <a:solidFill>
                  <a:srgbClr val="FFFFFF"/>
                </a:solidFill>
                <a:latin typeface="Calibri"/>
              </a:rPr>
              <a:t>Coag</a:t>
            </a:r>
            <a:r>
              <a:rPr lang="en-US" sz="1700" b="1" i="0" spc="0" dirty="0">
                <a:solidFill>
                  <a:srgbClr val="FFFFFF"/>
                </a:solidFill>
                <a:latin typeface="Calibri"/>
              </a:rPr>
              <a:t> panel is normal</a:t>
            </a:r>
          </a:p>
          <a:p>
            <a:pPr algn="l">
              <a:spcBef>
                <a:spcPts val="600"/>
              </a:spcBef>
            </a:pPr>
            <a:r>
              <a:rPr lang="en-US" sz="1700" b="0" i="0" spc="0" dirty="0">
                <a:solidFill>
                  <a:srgbClr val="CFE0E5"/>
                </a:solidFill>
                <a:latin typeface="Calibri"/>
              </a:rPr>
              <a:t>Factor XIII cross-links fibrin after the clot has formed. </a:t>
            </a:r>
          </a:p>
          <a:p>
            <a:pPr algn="l">
              <a:spcBef>
                <a:spcPts val="600"/>
              </a:spcBef>
            </a:pPr>
            <a:r>
              <a:rPr lang="en-US" sz="1700" b="0" i="0" spc="0" dirty="0">
                <a:solidFill>
                  <a:srgbClr val="CFE0E5"/>
                </a:solidFill>
                <a:latin typeface="Calibri"/>
              </a:rPr>
              <a:t>PT, PTT, thrombin time and platelet count all stop measuring before that step.</a:t>
            </a:r>
          </a:p>
        </p:txBody>
      </p:sp>
      <p:sp>
        <p:nvSpPr>
          <p:cNvPr id="14" name="Platelet function defects"/>
          <p:cNvSpPr txBox="1"/>
          <p:nvPr/>
        </p:nvSpPr>
        <p:spPr>
          <a:xfrm>
            <a:off x="144605" y="3551982"/>
            <a:ext cx="5107879" cy="1986683"/>
          </a:xfrm>
          <a:prstGeom prst="roundRect">
            <a:avLst>
              <a:gd name="adj" fmla="val 6000"/>
            </a:avLst>
          </a:prstGeom>
          <a:solidFill>
            <a:srgbClr val="EAF1F3"/>
          </a:solidFill>
          <a:ln>
            <a:noFill/>
          </a:ln>
        </p:spPr>
        <p:txBody>
          <a:bodyPr wrap="square" lIns="280000" tIns="100000" rIns="280000" bIns="100000" anchor="t">
            <a:noAutofit/>
          </a:bodyPr>
          <a:lstStyle/>
          <a:p>
            <a:pPr algn="l"/>
            <a:r>
              <a:rPr lang="en-US" sz="1700" b="1" i="0" spc="0" dirty="0">
                <a:solidFill>
                  <a:srgbClr val="0B4A5C"/>
                </a:solidFill>
                <a:latin typeface="Calibri"/>
              </a:rPr>
              <a:t>What it looks like</a:t>
            </a:r>
          </a:p>
          <a:p>
            <a:pPr marL="171450" indent="-171450" algn="l">
              <a:spcBef>
                <a:spcPts val="300"/>
              </a:spcBef>
              <a:buFont typeface="Arial"/>
              <a:buChar char="•"/>
            </a:pPr>
            <a:r>
              <a:rPr lang="en-US" sz="1700" b="0" i="0" spc="0" dirty="0">
                <a:solidFill>
                  <a:srgbClr val="1B2A2E"/>
                </a:solidFill>
                <a:latin typeface="Calibri"/>
              </a:rPr>
              <a:t>Delayed bleeding hours after injury</a:t>
            </a:r>
          </a:p>
          <a:p>
            <a:pPr marL="171450" indent="-171450" algn="l">
              <a:spcBef>
                <a:spcPts val="300"/>
              </a:spcBef>
              <a:buFont typeface="Arial"/>
              <a:buChar char="•"/>
            </a:pPr>
            <a:r>
              <a:rPr lang="en-US" sz="1700" b="0" i="0" spc="0" dirty="0">
                <a:solidFill>
                  <a:srgbClr val="1B2A2E"/>
                </a:solidFill>
                <a:latin typeface="Calibri"/>
              </a:rPr>
              <a:t>Rebleeding as wounds heal</a:t>
            </a:r>
          </a:p>
          <a:p>
            <a:pPr marL="171450" indent="-171450" algn="l">
              <a:spcBef>
                <a:spcPts val="300"/>
              </a:spcBef>
              <a:buFont typeface="Arial"/>
              <a:buChar char="•"/>
            </a:pPr>
            <a:r>
              <a:rPr lang="en-US" sz="1700" b="0" i="0" spc="0" dirty="0">
                <a:solidFill>
                  <a:srgbClr val="1B2A2E"/>
                </a:solidFill>
                <a:latin typeface="Calibri"/>
              </a:rPr>
              <a:t>Delayed umbilical stump bleeding in newborns</a:t>
            </a:r>
          </a:p>
          <a:p>
            <a:pPr marL="171450" indent="-171450" algn="l">
              <a:spcBef>
                <a:spcPts val="300"/>
              </a:spcBef>
              <a:buFont typeface="Arial"/>
              <a:buChar char="•"/>
            </a:pPr>
            <a:r>
              <a:rPr lang="en-US" sz="1700" b="0" i="0" spc="0" dirty="0">
                <a:solidFill>
                  <a:srgbClr val="1B2A2E"/>
                </a:solidFill>
                <a:latin typeface="Calibri"/>
              </a:rPr>
              <a:t>Poor wound healing</a:t>
            </a:r>
          </a:p>
          <a:p>
            <a:pPr marL="171450" indent="-171450" algn="l">
              <a:spcBef>
                <a:spcPts val="300"/>
              </a:spcBef>
              <a:buFont typeface="Arial"/>
              <a:buChar char="•"/>
            </a:pPr>
            <a:r>
              <a:rPr lang="en-US" sz="1700" b="0" i="0" spc="0" dirty="0">
                <a:solidFill>
                  <a:srgbClr val="1B2A2E"/>
                </a:solidFill>
                <a:latin typeface="Calibri"/>
              </a:rPr>
              <a:t>High lifetime risk of intracranial hemorrhage</a:t>
            </a:r>
          </a:p>
        </p:txBody>
      </p:sp>
      <p:sp>
        <p:nvSpPr>
          <p:cNvPr id="17" name="Bottom"/>
          <p:cNvSpPr txBox="1"/>
          <p:nvPr/>
        </p:nvSpPr>
        <p:spPr>
          <a:xfrm>
            <a:off x="144605" y="5783795"/>
            <a:ext cx="5554446" cy="760000"/>
          </a:xfrm>
          <a:prstGeom prst="roundRect">
            <a:avLst>
              <a:gd name="adj" fmla="val 6000"/>
            </a:avLst>
          </a:prstGeom>
          <a:solidFill>
            <a:srgbClr val="F2F5F6"/>
          </a:solidFill>
          <a:ln>
            <a:noFill/>
          </a:ln>
        </p:spPr>
        <p:txBody>
          <a:bodyPr wrap="square" lIns="280000" tIns="100000" rIns="280000" bIns="100000" anchor="t">
            <a:noAutofit/>
          </a:bodyPr>
          <a:lstStyle/>
          <a:p>
            <a:pPr algn="l">
              <a:spcBef>
                <a:spcPts val="400"/>
              </a:spcBef>
            </a:pPr>
            <a:r>
              <a:rPr lang="en-US" sz="1700" b="1" dirty="0">
                <a:solidFill>
                  <a:srgbClr val="0B4A5C"/>
                </a:solidFill>
                <a:latin typeface="Calibri"/>
              </a:rPr>
              <a:t>E</a:t>
            </a:r>
            <a:r>
              <a:rPr lang="en-US" sz="1700" b="1" i="0" spc="0" dirty="0">
                <a:solidFill>
                  <a:srgbClr val="0B4A5C"/>
                </a:solidFill>
                <a:latin typeface="Calibri"/>
              </a:rPr>
              <a:t>xceedingly rare! Autosomal recessive</a:t>
            </a:r>
            <a:endParaRPr lang="en-US" sz="1700" b="1" dirty="0">
              <a:solidFill>
                <a:srgbClr val="0B4A5C"/>
              </a:solidFill>
              <a:latin typeface="Calibri"/>
            </a:endParaRPr>
          </a:p>
          <a:p>
            <a:pPr algn="l">
              <a:spcBef>
                <a:spcPts val="400"/>
              </a:spcBef>
            </a:pPr>
            <a:r>
              <a:rPr lang="en-US" sz="1700" b="1" i="0" spc="0" dirty="0">
                <a:solidFill>
                  <a:srgbClr val="0B4A5C"/>
                </a:solidFill>
                <a:latin typeface="Calibri"/>
              </a:rPr>
              <a:t>1 in 1-2 million individuals (ask about consanguinity)</a:t>
            </a:r>
          </a:p>
          <a:p>
            <a:pPr algn="l">
              <a:spcBef>
                <a:spcPts val="400"/>
              </a:spcBef>
            </a:pPr>
            <a:endParaRPr lang="en-US" sz="1700" b="1" i="0" spc="0" dirty="0">
              <a:solidFill>
                <a:srgbClr val="0B4A5C"/>
              </a:solidFill>
              <a:latin typeface="Calibri"/>
            </a:endParaRPr>
          </a:p>
        </p:txBody>
      </p:sp>
      <p:pic>
        <p:nvPicPr>
          <p:cNvPr id="67" name="Picture 66">
            <a:extLst>
              <a:ext uri="{FF2B5EF4-FFF2-40B4-BE49-F238E27FC236}">
                <a16:creationId xmlns:a16="http://schemas.microsoft.com/office/drawing/2014/main" id="{6D4A0B4C-1582-D8AD-93E9-BCA8C6951E67}"/>
              </a:ext>
            </a:extLst>
          </p:cNvPr>
          <p:cNvPicPr>
            <a:picLocks noChangeAspect="1"/>
          </p:cNvPicPr>
          <p:nvPr/>
        </p:nvPicPr>
        <p:blipFill>
          <a:blip r:embed="rId3"/>
          <a:stretch>
            <a:fillRect/>
          </a:stretch>
        </p:blipFill>
        <p:spPr>
          <a:xfrm>
            <a:off x="4998040" y="1737230"/>
            <a:ext cx="7137400" cy="5511800"/>
          </a:xfrm>
          <a:prstGeom prst="rect">
            <a:avLst/>
          </a:prstGeom>
        </p:spPr>
      </p:pic>
    </p:spTree>
    <p:extLst>
      <p:ext uri="{BB962C8B-B14F-4D97-AF65-F5344CB8AC3E}">
        <p14:creationId xmlns:p14="http://schemas.microsoft.com/office/powerpoint/2010/main" val="40008256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0">
            <a:extLst>
              <a:ext uri="{FF2B5EF4-FFF2-40B4-BE49-F238E27FC236}">
                <a16:creationId xmlns:a16="http://schemas.microsoft.com/office/drawing/2014/main" id="{D4420584-B013-B283-83CD-E99B943D117F}"/>
              </a:ext>
            </a:extLst>
          </p:cNvPr>
          <p:cNvSpPr/>
          <p:nvPr/>
        </p:nvSpPr>
        <p:spPr>
          <a:xfrm>
            <a:off x="548640" y="228600"/>
            <a:ext cx="11094720" cy="1188720"/>
          </a:xfrm>
          <a:prstGeom prst="rect">
            <a:avLst/>
          </a:prstGeom>
          <a:noFill/>
          <a:ln/>
        </p:spPr>
        <p:txBody>
          <a:bodyPr wrap="none" lIns="0" tIns="0" rIns="0" bIns="0" rtlCol="0" anchor="ctr"/>
          <a:lstStyle>
            <a:defPPr>
              <a:defRPr lang="en-US" sz="4000" b="1">
                <a:solidFill>
                  <a:srgbClr val="0B4A5C"/>
                </a:solidFill>
                <a:latin typeface="Cambria" pitchFamily="34" charset="0"/>
                <a:ea typeface="Cambria" pitchFamily="34" charset="-122"/>
                <a:cs typeface="Cambria" pitchFamily="34" charset="-120"/>
              </a:defRPr>
            </a:defPPr>
            <a:lvl1pPr marL="0" algn="ctr" defTabSz="914400" rtl="0" eaLnBrk="1" latinLnBrk="0" hangingPunct="1">
              <a:defRPr sz="2400" kern="1200">
                <a:solidFill>
                  <a:schemeClr val="tx1"/>
                </a:solidFill>
                <a:latin typeface="+mn-lt"/>
                <a:ea typeface="+mn-ea"/>
                <a:cs typeface="+mn-cs"/>
              </a:defRPr>
            </a:lvl1pPr>
            <a:lvl2pPr marL="457200" algn="ctr" defTabSz="914400" rtl="0" eaLnBrk="1" latinLnBrk="0" hangingPunct="1">
              <a:defRPr sz="2400" kern="1200">
                <a:solidFill>
                  <a:schemeClr val="tx1"/>
                </a:solidFill>
                <a:latin typeface="+mn-lt"/>
                <a:ea typeface="+mn-ea"/>
                <a:cs typeface="+mn-cs"/>
              </a:defRPr>
            </a:lvl2pPr>
            <a:lvl3pPr marL="914400" algn="ctr" defTabSz="914400" rtl="0" eaLnBrk="1" latinLnBrk="0" hangingPunct="1">
              <a:defRPr sz="2400" kern="1200">
                <a:solidFill>
                  <a:schemeClr val="tx1"/>
                </a:solidFill>
                <a:latin typeface="+mn-lt"/>
                <a:ea typeface="+mn-ea"/>
                <a:cs typeface="+mn-cs"/>
              </a:defRPr>
            </a:lvl3pPr>
            <a:lvl4pPr marL="1371600" algn="ctr" defTabSz="914400" rtl="0" eaLnBrk="1" latinLnBrk="0" hangingPunct="1">
              <a:defRPr sz="2400" kern="1200">
                <a:solidFill>
                  <a:schemeClr val="tx1"/>
                </a:solidFill>
                <a:latin typeface="+mn-lt"/>
                <a:ea typeface="+mn-ea"/>
                <a:cs typeface="+mn-cs"/>
              </a:defRPr>
            </a:lvl4pPr>
            <a:lvl5pPr marL="1828800" algn="ctr" defTabSz="914400" rtl="0" eaLnBrk="1" latinLnBrk="0" hangingPunct="1">
              <a:defRPr sz="2400" kern="1200">
                <a:solidFill>
                  <a:schemeClr val="tx1"/>
                </a:solidFill>
                <a:latin typeface="+mn-lt"/>
                <a:ea typeface="+mn-ea"/>
                <a:cs typeface="+mn-cs"/>
              </a:defRPr>
            </a:lvl5pPr>
            <a:lvl6pPr marL="2286000" algn="ctr" defTabSz="914400" rtl="0" eaLnBrk="1" latinLnBrk="0" hangingPunct="1">
              <a:defRPr sz="2400" kern="1200">
                <a:solidFill>
                  <a:schemeClr val="tx1"/>
                </a:solidFill>
                <a:latin typeface="+mn-lt"/>
                <a:ea typeface="+mn-ea"/>
                <a:cs typeface="+mn-cs"/>
              </a:defRPr>
            </a:lvl6pPr>
            <a:lvl7pPr marL="2743200" algn="ctr" defTabSz="914400" rtl="0" eaLnBrk="1" latinLnBrk="0" hangingPunct="1">
              <a:defRPr sz="2400" kern="1200">
                <a:solidFill>
                  <a:schemeClr val="tx1"/>
                </a:solidFill>
                <a:latin typeface="+mn-lt"/>
                <a:ea typeface="+mn-ea"/>
                <a:cs typeface="+mn-cs"/>
              </a:defRPr>
            </a:lvl7pPr>
            <a:lvl8pPr marL="3200400" algn="ctr" defTabSz="914400" rtl="0" eaLnBrk="1" latinLnBrk="0" hangingPunct="1">
              <a:defRPr sz="2400" kern="1200">
                <a:solidFill>
                  <a:schemeClr val="tx1"/>
                </a:solidFill>
                <a:latin typeface="+mn-lt"/>
                <a:ea typeface="+mn-ea"/>
                <a:cs typeface="+mn-cs"/>
              </a:defRPr>
            </a:lvl8pPr>
            <a:lvl9pPr marL="3657600" algn="ctr" defTabSz="914400" rtl="0" eaLnBrk="1" latinLnBrk="0" hangingPunct="1">
              <a:defRPr sz="2400" kern="1200">
                <a:solidFill>
                  <a:schemeClr val="tx1"/>
                </a:solidFill>
                <a:latin typeface="+mn-lt"/>
                <a:ea typeface="+mn-ea"/>
                <a:cs typeface="+mn-cs"/>
              </a:defRPr>
            </a:lvl9pPr>
          </a:lstStyle>
          <a:p>
            <a:pPr marL="0" marR="0" lvl="0" indent="0" algn="ctr" defTabSz="914400" rtl="0" eaLnBrk="1" fontAlgn="auto" latinLnBrk="0" hangingPunct="1">
              <a:lnSpc>
                <a:spcPts val="4450"/>
              </a:lnSpc>
              <a:spcBef>
                <a:spcPts val="0"/>
              </a:spcBef>
              <a:spcAft>
                <a:spcPts val="0"/>
              </a:spcAft>
              <a:buClrTx/>
              <a:buSzTx/>
              <a:buFontTx/>
              <a:buNone/>
              <a:tabLst/>
              <a:defRPr sz="4000" b="1">
                <a:solidFill>
                  <a:srgbClr val="0B4A5C"/>
                </a:solidFill>
                <a:latin typeface="Cambria" pitchFamily="34" charset="0"/>
                <a:ea typeface="Cambria" pitchFamily="34" charset="-122"/>
                <a:cs typeface="Cambria" pitchFamily="34" charset="-120"/>
              </a:defRPr>
            </a:pPr>
            <a:r>
              <a:rPr kumimoji="0" lang="en-US" sz="4000" b="1" i="0" u="none" strike="noStrike" kern="1200" cap="none" spc="0" normalizeH="0" baseline="0" noProof="0" dirty="0">
                <a:ln>
                  <a:noFill/>
                </a:ln>
                <a:solidFill>
                  <a:srgbClr val="0B4A5C"/>
                </a:solidFill>
                <a:effectLst/>
                <a:uLnTx/>
                <a:uFillTx/>
                <a:latin typeface="Cambria" pitchFamily="34" charset="0"/>
                <a:ea typeface="Cambria" pitchFamily="34" charset="-122"/>
                <a:cs typeface="Cambria" pitchFamily="34" charset="-120"/>
              </a:rPr>
              <a:t>Clinical Hypermobility: The Beighton Score (0–9)</a:t>
            </a:r>
            <a:endParaRPr kumimoji="0" lang="en-US" sz="4000" b="0" i="0" u="none" strike="noStrike" kern="1200" cap="none" spc="0" normalizeH="0" baseline="0" noProof="0" dirty="0">
              <a:ln>
                <a:noFill/>
              </a:ln>
              <a:solidFill>
                <a:prstClr val="black"/>
              </a:solidFill>
              <a:effectLst/>
              <a:uLnTx/>
              <a:uFillTx/>
              <a:latin typeface="Cambria" panose="02110004020202020204"/>
              <a:ea typeface="Cambria"/>
              <a:cs typeface="Cambria"/>
            </a:endParaRPr>
          </a:p>
        </p:txBody>
      </p:sp>
      <p:sp>
        <p:nvSpPr>
          <p:cNvPr id="17" name="Text 2">
            <a:extLst>
              <a:ext uri="{FF2B5EF4-FFF2-40B4-BE49-F238E27FC236}">
                <a16:creationId xmlns:a16="http://schemas.microsoft.com/office/drawing/2014/main" id="{32E56B0F-64E5-70FC-A99C-15598076E61D}"/>
              </a:ext>
            </a:extLst>
          </p:cNvPr>
          <p:cNvSpPr/>
          <p:nvPr/>
        </p:nvSpPr>
        <p:spPr>
          <a:xfrm>
            <a:off x="9235061" y="2220160"/>
            <a:ext cx="6074093" cy="263485"/>
          </a:xfrm>
          <a:prstGeom prst="rect">
            <a:avLst/>
          </a:prstGeom>
          <a:noFill/>
          <a:ln/>
        </p:spPr>
        <p:txBody>
          <a:bodyPr wrap="none" lIns="0" tIns="0" rIns="0" bIns="0" rtlCol="0" anchor="t"/>
          <a:lstStyle>
            <a:defPPr>
              <a:defRPr lang="en-US"/>
            </a:defPPr>
            <a:lvl1pPr marL="0" algn="l" defTabSz="914400" rtl="0" eaLnBrk="1" latinLnBrk="0" hangingPunct="1">
              <a:defRPr sz="1600" kern="1200">
                <a:solidFill>
                  <a:schemeClr val="tx1"/>
                </a:solidFill>
                <a:latin typeface="+mn-lt"/>
                <a:ea typeface="+mn-ea"/>
                <a:cs typeface="+mn-cs"/>
              </a:defRPr>
            </a:lvl1pPr>
            <a:lvl2pPr marL="457200" algn="l" defTabSz="914400" rtl="0" eaLnBrk="1" latinLnBrk="0" hangingPunct="1">
              <a:defRPr sz="1600" kern="1200">
                <a:solidFill>
                  <a:schemeClr val="tx1"/>
                </a:solidFill>
                <a:latin typeface="+mn-lt"/>
                <a:ea typeface="+mn-ea"/>
                <a:cs typeface="+mn-cs"/>
              </a:defRPr>
            </a:lvl2pPr>
            <a:lvl3pPr marL="914400" algn="l" defTabSz="914400" rtl="0" eaLnBrk="1" latinLnBrk="0" hangingPunct="1">
              <a:defRPr sz="1600" kern="1200">
                <a:solidFill>
                  <a:schemeClr val="tx1"/>
                </a:solidFill>
                <a:latin typeface="+mn-lt"/>
                <a:ea typeface="+mn-ea"/>
                <a:cs typeface="+mn-cs"/>
              </a:defRPr>
            </a:lvl3pPr>
            <a:lvl4pPr marL="1371600" algn="l" defTabSz="914400" rtl="0" eaLnBrk="1" latinLnBrk="0" hangingPunct="1">
              <a:defRPr sz="1600" kern="1200">
                <a:solidFill>
                  <a:schemeClr val="tx1"/>
                </a:solidFill>
                <a:latin typeface="+mn-lt"/>
                <a:ea typeface="+mn-ea"/>
                <a:cs typeface="+mn-cs"/>
              </a:defRPr>
            </a:lvl4pPr>
            <a:lvl5pPr marL="1828800" algn="l" defTabSz="914400" rtl="0" eaLnBrk="1" latinLnBrk="0" hangingPunct="1">
              <a:defRPr sz="1600" kern="1200">
                <a:solidFill>
                  <a:schemeClr val="tx1"/>
                </a:solidFill>
                <a:latin typeface="+mn-lt"/>
                <a:ea typeface="+mn-ea"/>
                <a:cs typeface="+mn-cs"/>
              </a:defRPr>
            </a:lvl5pPr>
            <a:lvl6pPr marL="2286000" algn="l" defTabSz="914400" rtl="0" eaLnBrk="1" latinLnBrk="0" hangingPunct="1">
              <a:defRPr sz="1600" kern="1200">
                <a:solidFill>
                  <a:schemeClr val="tx1"/>
                </a:solidFill>
                <a:latin typeface="+mn-lt"/>
                <a:ea typeface="+mn-ea"/>
                <a:cs typeface="+mn-cs"/>
              </a:defRPr>
            </a:lvl6pPr>
            <a:lvl7pPr marL="2743200" algn="l" defTabSz="914400" rtl="0" eaLnBrk="1" latinLnBrk="0" hangingPunct="1">
              <a:defRPr sz="1600" kern="1200">
                <a:solidFill>
                  <a:schemeClr val="tx1"/>
                </a:solidFill>
                <a:latin typeface="+mn-lt"/>
                <a:ea typeface="+mn-ea"/>
                <a:cs typeface="+mn-cs"/>
              </a:defRPr>
            </a:lvl7pPr>
            <a:lvl8pPr marL="3200400" algn="l" defTabSz="914400" rtl="0" eaLnBrk="1" latinLnBrk="0" hangingPunct="1">
              <a:defRPr sz="1600" kern="1200">
                <a:solidFill>
                  <a:schemeClr val="tx1"/>
                </a:solidFill>
                <a:latin typeface="+mn-lt"/>
                <a:ea typeface="+mn-ea"/>
                <a:cs typeface="+mn-cs"/>
              </a:defRPr>
            </a:lvl8pPr>
            <a:lvl9pPr marL="3657600" algn="l" defTabSz="914400" rtl="0" eaLnBrk="1" latinLnBrk="0" hangingPunct="1">
              <a:defRPr sz="1600" kern="1200">
                <a:solidFill>
                  <a:schemeClr val="tx1"/>
                </a:solidFill>
                <a:latin typeface="+mn-lt"/>
                <a:ea typeface="+mn-ea"/>
                <a:cs typeface="+mn-cs"/>
              </a:defRPr>
            </a:lvl9pPr>
          </a:lstStyle>
          <a:p>
            <a:pPr marL="0" marR="0" lvl="0" indent="0" algn="l" defTabSz="914400" rtl="0" eaLnBrk="1" fontAlgn="auto" latinLnBrk="0" hangingPunct="1">
              <a:lnSpc>
                <a:spcPts val="205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2C3249"/>
                </a:solidFill>
                <a:effectLst/>
                <a:uLnTx/>
                <a:uFillTx/>
                <a:latin typeface="Calibri" pitchFamily="34" charset="0"/>
                <a:ea typeface="Calibri" pitchFamily="34" charset="-122"/>
                <a:cs typeface="Calibri" pitchFamily="34" charset="-120"/>
              </a:rPr>
              <a:t>Cutoffs vary by </a:t>
            </a:r>
            <a:r>
              <a:rPr kumimoji="0" lang="en-US" sz="2400" b="1" i="0" u="none" strike="noStrike" kern="1200" cap="none" spc="0" normalizeH="0" baseline="0" noProof="0" dirty="0">
                <a:ln>
                  <a:noFill/>
                </a:ln>
                <a:solidFill>
                  <a:srgbClr val="2C3249"/>
                </a:solidFill>
                <a:effectLst/>
                <a:uLnTx/>
                <a:uFillTx/>
                <a:latin typeface="Calibri" pitchFamily="34" charset="0"/>
                <a:ea typeface="Calibri" pitchFamily="34" charset="-122"/>
                <a:cs typeface="Calibri" pitchFamily="34" charset="-120"/>
              </a:rPr>
              <a:t>age</a:t>
            </a:r>
            <a:endParaRPr kumimoji="0" lang="en-US" sz="2400" b="0" i="0" u="none" strike="noStrike" kern="1200" cap="none" spc="0" normalizeH="0" baseline="0" noProof="0" dirty="0">
              <a:ln>
                <a:noFill/>
              </a:ln>
              <a:solidFill>
                <a:prstClr val="black"/>
              </a:solidFill>
              <a:effectLst/>
              <a:uLnTx/>
              <a:uFillTx/>
              <a:latin typeface="Calibri" panose="02110004020202020204"/>
              <a:ea typeface="Calibri"/>
              <a:cs typeface="Calibri"/>
            </a:endParaRPr>
          </a:p>
        </p:txBody>
      </p:sp>
      <p:sp>
        <p:nvSpPr>
          <p:cNvPr id="18" name="Shape 3">
            <a:extLst>
              <a:ext uri="{FF2B5EF4-FFF2-40B4-BE49-F238E27FC236}">
                <a16:creationId xmlns:a16="http://schemas.microsoft.com/office/drawing/2014/main" id="{FAC8833C-BA2C-E36D-91C5-2FFFA839FB84}"/>
              </a:ext>
            </a:extLst>
          </p:cNvPr>
          <p:cNvSpPr/>
          <p:nvPr/>
        </p:nvSpPr>
        <p:spPr>
          <a:xfrm>
            <a:off x="9029917" y="2579521"/>
            <a:ext cx="2963585" cy="1369457"/>
          </a:xfrm>
          <a:prstGeom prst="roundRect">
            <a:avLst>
              <a:gd name="adj" fmla="val 5598"/>
            </a:avLst>
          </a:prstGeom>
          <a:solidFill>
            <a:srgbClr val="FFFFFF"/>
          </a:solidFill>
          <a:ln w="22860">
            <a:solidFill>
              <a:srgbClr val="C5D2CF"/>
            </a:solidFill>
            <a:prstDash val="solid"/>
          </a:ln>
        </p:spPr>
        <p:txBody>
          <a:bodyPr/>
          <a:lstStyle>
            <a:defPPr>
              <a:defRPr lang="en-US"/>
            </a:defPPr>
            <a:lvl1pPr marL="0" algn="l" defTabSz="914400" rtl="0" eaLnBrk="1" latinLnBrk="0" hangingPunct="1">
              <a:defRPr sz="1600" kern="1200">
                <a:solidFill>
                  <a:schemeClr val="tx1"/>
                </a:solidFill>
                <a:latin typeface="+mn-lt"/>
                <a:ea typeface="+mn-ea"/>
                <a:cs typeface="+mn-cs"/>
              </a:defRPr>
            </a:lvl1pPr>
            <a:lvl2pPr marL="457200" algn="l" defTabSz="914400" rtl="0" eaLnBrk="1" latinLnBrk="0" hangingPunct="1">
              <a:defRPr sz="1600" kern="1200">
                <a:solidFill>
                  <a:schemeClr val="tx1"/>
                </a:solidFill>
                <a:latin typeface="+mn-lt"/>
                <a:ea typeface="+mn-ea"/>
                <a:cs typeface="+mn-cs"/>
              </a:defRPr>
            </a:lvl2pPr>
            <a:lvl3pPr marL="914400" algn="l" defTabSz="914400" rtl="0" eaLnBrk="1" latinLnBrk="0" hangingPunct="1">
              <a:defRPr sz="1600" kern="1200">
                <a:solidFill>
                  <a:schemeClr val="tx1"/>
                </a:solidFill>
                <a:latin typeface="+mn-lt"/>
                <a:ea typeface="+mn-ea"/>
                <a:cs typeface="+mn-cs"/>
              </a:defRPr>
            </a:lvl3pPr>
            <a:lvl4pPr marL="1371600" algn="l" defTabSz="914400" rtl="0" eaLnBrk="1" latinLnBrk="0" hangingPunct="1">
              <a:defRPr sz="1600" kern="1200">
                <a:solidFill>
                  <a:schemeClr val="tx1"/>
                </a:solidFill>
                <a:latin typeface="+mn-lt"/>
                <a:ea typeface="+mn-ea"/>
                <a:cs typeface="+mn-cs"/>
              </a:defRPr>
            </a:lvl4pPr>
            <a:lvl5pPr marL="1828800" algn="l" defTabSz="914400" rtl="0" eaLnBrk="1" latinLnBrk="0" hangingPunct="1">
              <a:defRPr sz="1600" kern="1200">
                <a:solidFill>
                  <a:schemeClr val="tx1"/>
                </a:solidFill>
                <a:latin typeface="+mn-lt"/>
                <a:ea typeface="+mn-ea"/>
                <a:cs typeface="+mn-cs"/>
              </a:defRPr>
            </a:lvl5pPr>
            <a:lvl6pPr marL="2286000" algn="l" defTabSz="914400" rtl="0" eaLnBrk="1" latinLnBrk="0" hangingPunct="1">
              <a:defRPr sz="1600" kern="1200">
                <a:solidFill>
                  <a:schemeClr val="tx1"/>
                </a:solidFill>
                <a:latin typeface="+mn-lt"/>
                <a:ea typeface="+mn-ea"/>
                <a:cs typeface="+mn-cs"/>
              </a:defRPr>
            </a:lvl6pPr>
            <a:lvl7pPr marL="2743200" algn="l" defTabSz="914400" rtl="0" eaLnBrk="1" latinLnBrk="0" hangingPunct="1">
              <a:defRPr sz="1600" kern="1200">
                <a:solidFill>
                  <a:schemeClr val="tx1"/>
                </a:solidFill>
                <a:latin typeface="+mn-lt"/>
                <a:ea typeface="+mn-ea"/>
                <a:cs typeface="+mn-cs"/>
              </a:defRPr>
            </a:lvl7pPr>
            <a:lvl8pPr marL="3200400" algn="l" defTabSz="914400" rtl="0" eaLnBrk="1" latinLnBrk="0" hangingPunct="1">
              <a:defRPr sz="1600" kern="1200">
                <a:solidFill>
                  <a:schemeClr val="tx1"/>
                </a:solidFill>
                <a:latin typeface="+mn-lt"/>
                <a:ea typeface="+mn-ea"/>
                <a:cs typeface="+mn-cs"/>
              </a:defRPr>
            </a:lvl8pPr>
            <a:lvl9pPr marL="3657600" algn="l" defTabSz="914400" rtl="0" eaLnBrk="1" latinLnBrk="0" hangingPunct="1">
              <a:defRPr sz="16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110004020202020204"/>
              <a:ea typeface="Calibri"/>
              <a:cs typeface="Calibri"/>
            </a:endParaRPr>
          </a:p>
        </p:txBody>
      </p:sp>
      <p:sp>
        <p:nvSpPr>
          <p:cNvPr id="19" name="Text 4">
            <a:extLst>
              <a:ext uri="{FF2B5EF4-FFF2-40B4-BE49-F238E27FC236}">
                <a16:creationId xmlns:a16="http://schemas.microsoft.com/office/drawing/2014/main" id="{FEF5774E-F537-818A-62C7-C85ABA2FD23A}"/>
              </a:ext>
            </a:extLst>
          </p:cNvPr>
          <p:cNvSpPr/>
          <p:nvPr/>
        </p:nvSpPr>
        <p:spPr>
          <a:xfrm>
            <a:off x="9235061" y="2802257"/>
            <a:ext cx="2281357" cy="285155"/>
          </a:xfrm>
          <a:prstGeom prst="rect">
            <a:avLst/>
          </a:prstGeom>
          <a:noFill/>
          <a:ln/>
        </p:spPr>
        <p:txBody>
          <a:bodyPr wrap="none" lIns="0" tIns="0" rIns="0" bIns="0" rtlCol="0" anchor="t"/>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000" kern="1200">
                <a:solidFill>
                  <a:schemeClr val="tx1"/>
                </a:solidFill>
                <a:latin typeface="+mn-lt"/>
                <a:ea typeface="+mn-ea"/>
                <a:cs typeface="+mn-cs"/>
              </a:defRPr>
            </a:lvl2pPr>
            <a:lvl3pPr marL="914400" algn="l" defTabSz="914400" rtl="0" eaLnBrk="1" latinLnBrk="0" hangingPunct="1">
              <a:defRPr sz="1000" kern="1200">
                <a:solidFill>
                  <a:schemeClr val="tx1"/>
                </a:solidFill>
                <a:latin typeface="+mn-lt"/>
                <a:ea typeface="+mn-ea"/>
                <a:cs typeface="+mn-cs"/>
              </a:defRPr>
            </a:lvl3pPr>
            <a:lvl4pPr marL="1371600" algn="l" defTabSz="914400" rtl="0" eaLnBrk="1" latinLnBrk="0" hangingPunct="1">
              <a:defRPr sz="1000" kern="1200">
                <a:solidFill>
                  <a:schemeClr val="tx1"/>
                </a:solidFill>
                <a:latin typeface="+mn-lt"/>
                <a:ea typeface="+mn-ea"/>
                <a:cs typeface="+mn-cs"/>
              </a:defRPr>
            </a:lvl4pPr>
            <a:lvl5pPr marL="1828800" algn="l" defTabSz="914400" rtl="0" eaLnBrk="1" latinLnBrk="0" hangingPunct="1">
              <a:defRPr sz="1000" kern="1200">
                <a:solidFill>
                  <a:schemeClr val="tx1"/>
                </a:solidFill>
                <a:latin typeface="+mn-lt"/>
                <a:ea typeface="+mn-ea"/>
                <a:cs typeface="+mn-cs"/>
              </a:defRPr>
            </a:lvl5pPr>
            <a:lvl6pPr marL="2286000" algn="l" defTabSz="914400" rtl="0" eaLnBrk="1" latinLnBrk="0" hangingPunct="1">
              <a:defRPr sz="1000" kern="1200">
                <a:solidFill>
                  <a:schemeClr val="tx1"/>
                </a:solidFill>
                <a:latin typeface="+mn-lt"/>
                <a:ea typeface="+mn-ea"/>
                <a:cs typeface="+mn-cs"/>
              </a:defRPr>
            </a:lvl6pPr>
            <a:lvl7pPr marL="2743200" algn="l" defTabSz="914400" rtl="0" eaLnBrk="1" latinLnBrk="0" hangingPunct="1">
              <a:defRPr sz="1000" kern="1200">
                <a:solidFill>
                  <a:schemeClr val="tx1"/>
                </a:solidFill>
                <a:latin typeface="+mn-lt"/>
                <a:ea typeface="+mn-ea"/>
                <a:cs typeface="+mn-cs"/>
              </a:defRPr>
            </a:lvl7pPr>
            <a:lvl8pPr marL="3200400" algn="l" defTabSz="914400" rtl="0" eaLnBrk="1" latinLnBrk="0" hangingPunct="1">
              <a:defRPr sz="1000" kern="1200">
                <a:solidFill>
                  <a:schemeClr val="tx1"/>
                </a:solidFill>
                <a:latin typeface="+mn-lt"/>
                <a:ea typeface="+mn-ea"/>
                <a:cs typeface="+mn-cs"/>
              </a:defRPr>
            </a:lvl8pPr>
            <a:lvl9pPr marL="3657600" algn="l" defTabSz="914400" rtl="0" eaLnBrk="1" latinLnBrk="0" hangingPunct="1">
              <a:defRPr sz="1000" kern="1200">
                <a:solidFill>
                  <a:schemeClr val="tx1"/>
                </a:solidFill>
                <a:latin typeface="+mn-lt"/>
                <a:ea typeface="+mn-ea"/>
                <a:cs typeface="+mn-cs"/>
              </a:defRPr>
            </a:lvl9pPr>
          </a:lstStyle>
          <a:p>
            <a:pPr marL="0" marR="0" lvl="0" indent="0" algn="l" defTabSz="914400" rtl="0" eaLnBrk="1" fontAlgn="auto" latinLnBrk="0" hangingPunct="1">
              <a:lnSpc>
                <a:spcPts val="22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2C3249"/>
                </a:solidFill>
                <a:effectLst/>
                <a:uLnTx/>
                <a:uFillTx/>
                <a:latin typeface="Calibri" pitchFamily="34" charset="0"/>
                <a:ea typeface="Calibri" pitchFamily="34" charset="-122"/>
                <a:cs typeface="Calibri" pitchFamily="34" charset="-120"/>
              </a:rPr>
              <a:t>≥5 (adults)   ≥6 (peds)</a:t>
            </a:r>
            <a:endParaRPr kumimoji="0" lang="en-US" sz="2400" b="0" i="0" u="none" strike="noStrike" kern="1200" cap="none" spc="0" normalizeH="0" baseline="0" noProof="0" dirty="0">
              <a:ln>
                <a:noFill/>
              </a:ln>
              <a:solidFill>
                <a:prstClr val="black"/>
              </a:solidFill>
              <a:effectLst/>
              <a:uLnTx/>
              <a:uFillTx/>
              <a:latin typeface="Calibri" panose="02110004020202020204"/>
              <a:ea typeface="Calibri"/>
              <a:cs typeface="Calibri"/>
            </a:endParaRPr>
          </a:p>
          <a:p>
            <a:pPr marL="0" marR="0" lvl="0" indent="0" algn="l" defTabSz="914400" rtl="0" eaLnBrk="1" fontAlgn="auto" latinLnBrk="0" hangingPunct="1">
              <a:lnSpc>
                <a:spcPts val="22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110004020202020204"/>
              <a:ea typeface="Calibri"/>
              <a:cs typeface="Calibri"/>
            </a:endParaRPr>
          </a:p>
        </p:txBody>
      </p:sp>
      <p:sp>
        <p:nvSpPr>
          <p:cNvPr id="20" name="Text 5">
            <a:extLst>
              <a:ext uri="{FF2B5EF4-FFF2-40B4-BE49-F238E27FC236}">
                <a16:creationId xmlns:a16="http://schemas.microsoft.com/office/drawing/2014/main" id="{F0DAA7A3-E292-4029-5B77-A7FA77D51E4B}"/>
              </a:ext>
            </a:extLst>
          </p:cNvPr>
          <p:cNvSpPr/>
          <p:nvPr/>
        </p:nvSpPr>
        <p:spPr>
          <a:xfrm>
            <a:off x="9235181" y="3216744"/>
            <a:ext cx="2553057" cy="526971"/>
          </a:xfrm>
          <a:prstGeom prst="rect">
            <a:avLst/>
          </a:prstGeom>
          <a:noFill/>
          <a:ln/>
        </p:spPr>
        <p:txBody>
          <a:bodyPr wrap="square" lIns="0" tIns="0" rIns="0" bIns="0" rtlCol="0" anchor="t"/>
          <a:lstStyle>
            <a:defPPr>
              <a:defRPr lang="en-US"/>
            </a:defPPr>
            <a:lvl1pPr marL="0" algn="l" defTabSz="914400" rtl="0" eaLnBrk="1" latinLnBrk="0" hangingPunct="1">
              <a:defRPr sz="1600" kern="1200">
                <a:solidFill>
                  <a:schemeClr val="tx1"/>
                </a:solidFill>
                <a:latin typeface="+mn-lt"/>
                <a:ea typeface="+mn-ea"/>
                <a:cs typeface="+mn-cs"/>
              </a:defRPr>
            </a:lvl1pPr>
            <a:lvl2pPr marL="457200" algn="l" defTabSz="914400" rtl="0" eaLnBrk="1" latinLnBrk="0" hangingPunct="1">
              <a:defRPr sz="1600" kern="1200">
                <a:solidFill>
                  <a:schemeClr val="tx1"/>
                </a:solidFill>
                <a:latin typeface="+mn-lt"/>
                <a:ea typeface="+mn-ea"/>
                <a:cs typeface="+mn-cs"/>
              </a:defRPr>
            </a:lvl2pPr>
            <a:lvl3pPr marL="914400" algn="l" defTabSz="914400" rtl="0" eaLnBrk="1" latinLnBrk="0" hangingPunct="1">
              <a:defRPr sz="1600" kern="1200">
                <a:solidFill>
                  <a:schemeClr val="tx1"/>
                </a:solidFill>
                <a:latin typeface="+mn-lt"/>
                <a:ea typeface="+mn-ea"/>
                <a:cs typeface="+mn-cs"/>
              </a:defRPr>
            </a:lvl3pPr>
            <a:lvl4pPr marL="1371600" algn="l" defTabSz="914400" rtl="0" eaLnBrk="1" latinLnBrk="0" hangingPunct="1">
              <a:defRPr sz="1600" kern="1200">
                <a:solidFill>
                  <a:schemeClr val="tx1"/>
                </a:solidFill>
                <a:latin typeface="+mn-lt"/>
                <a:ea typeface="+mn-ea"/>
                <a:cs typeface="+mn-cs"/>
              </a:defRPr>
            </a:lvl4pPr>
            <a:lvl5pPr marL="1828800" algn="l" defTabSz="914400" rtl="0" eaLnBrk="1" latinLnBrk="0" hangingPunct="1">
              <a:defRPr sz="1600" kern="1200">
                <a:solidFill>
                  <a:schemeClr val="tx1"/>
                </a:solidFill>
                <a:latin typeface="+mn-lt"/>
                <a:ea typeface="+mn-ea"/>
                <a:cs typeface="+mn-cs"/>
              </a:defRPr>
            </a:lvl5pPr>
            <a:lvl6pPr marL="2286000" algn="l" defTabSz="914400" rtl="0" eaLnBrk="1" latinLnBrk="0" hangingPunct="1">
              <a:defRPr sz="1600" kern="1200">
                <a:solidFill>
                  <a:schemeClr val="tx1"/>
                </a:solidFill>
                <a:latin typeface="+mn-lt"/>
                <a:ea typeface="+mn-ea"/>
                <a:cs typeface="+mn-cs"/>
              </a:defRPr>
            </a:lvl6pPr>
            <a:lvl7pPr marL="2743200" algn="l" defTabSz="914400" rtl="0" eaLnBrk="1" latinLnBrk="0" hangingPunct="1">
              <a:defRPr sz="1600" kern="1200">
                <a:solidFill>
                  <a:schemeClr val="tx1"/>
                </a:solidFill>
                <a:latin typeface="+mn-lt"/>
                <a:ea typeface="+mn-ea"/>
                <a:cs typeface="+mn-cs"/>
              </a:defRPr>
            </a:lvl7pPr>
            <a:lvl8pPr marL="3200400" algn="l" defTabSz="914400" rtl="0" eaLnBrk="1" latinLnBrk="0" hangingPunct="1">
              <a:defRPr sz="1600" kern="1200">
                <a:solidFill>
                  <a:schemeClr val="tx1"/>
                </a:solidFill>
                <a:latin typeface="+mn-lt"/>
                <a:ea typeface="+mn-ea"/>
                <a:cs typeface="+mn-cs"/>
              </a:defRPr>
            </a:lvl8pPr>
            <a:lvl9pPr marL="3657600" algn="l" defTabSz="914400" rtl="0" eaLnBrk="1" latinLnBrk="0" hangingPunct="1">
              <a:defRPr sz="1600" kern="1200">
                <a:solidFill>
                  <a:schemeClr val="tx1"/>
                </a:solidFill>
                <a:latin typeface="+mn-lt"/>
                <a:ea typeface="+mn-ea"/>
                <a:cs typeface="+mn-cs"/>
              </a:defRPr>
            </a:lvl9pPr>
          </a:lstStyle>
          <a:p>
            <a:pPr marL="0" marR="0" lvl="0" indent="0" algn="ctr" defTabSz="914400" rtl="0" eaLnBrk="1" fontAlgn="auto" latinLnBrk="0" hangingPunct="1">
              <a:lnSpc>
                <a:spcPts val="205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2C3249"/>
                </a:solidFill>
                <a:effectLst/>
                <a:uLnTx/>
                <a:uFillTx/>
                <a:latin typeface="Calibri" pitchFamily="34" charset="0"/>
                <a:ea typeface="Calibri" pitchFamily="34" charset="-122"/>
                <a:cs typeface="Calibri" pitchFamily="34" charset="-120"/>
              </a:rPr>
              <a:t>Supports generalized joint hypermobility</a:t>
            </a:r>
            <a:endParaRPr kumimoji="0" lang="en-US" sz="1600" b="0" i="0" u="none" strike="noStrike" kern="1200" cap="none" spc="0" normalizeH="0" baseline="0" noProof="0" dirty="0">
              <a:ln>
                <a:noFill/>
              </a:ln>
              <a:solidFill>
                <a:prstClr val="black"/>
              </a:solidFill>
              <a:effectLst/>
              <a:uLnTx/>
              <a:uFillTx/>
              <a:latin typeface="Calibri" panose="02110004020202020204"/>
              <a:ea typeface="Calibri"/>
              <a:cs typeface="Calibri"/>
            </a:endParaRPr>
          </a:p>
        </p:txBody>
      </p:sp>
      <p:pic>
        <p:nvPicPr>
          <p:cNvPr id="1026" name="Picture 2">
            <a:extLst>
              <a:ext uri="{FF2B5EF4-FFF2-40B4-BE49-F238E27FC236}">
                <a16:creationId xmlns:a16="http://schemas.microsoft.com/office/drawing/2014/main" id="{829D80B1-1266-6CC2-B72C-EC32B3C5B9A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78215" y="1511569"/>
            <a:ext cx="8822223" cy="4462804"/>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a:extLst>
              <a:ext uri="{FF2B5EF4-FFF2-40B4-BE49-F238E27FC236}">
                <a16:creationId xmlns:a16="http://schemas.microsoft.com/office/drawing/2014/main" id="{D4DEC2E0-C3A8-3C95-8F04-9DCBBE266243}"/>
              </a:ext>
            </a:extLst>
          </p:cNvPr>
          <p:cNvSpPr txBox="1"/>
          <p:nvPr/>
        </p:nvSpPr>
        <p:spPr>
          <a:xfrm>
            <a:off x="6521540" y="6442319"/>
            <a:ext cx="7980218"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110004020202020204"/>
                <a:ea typeface="Calibri"/>
                <a:cs typeface="Calibri"/>
              </a:rPr>
              <a:t>https://</a:t>
            </a:r>
            <a:r>
              <a:rPr kumimoji="0" lang="en-US" sz="1600" b="0" i="0" u="none" strike="noStrike" kern="1200" cap="none" spc="0" normalizeH="0" baseline="0" noProof="0" dirty="0" err="1">
                <a:ln>
                  <a:noFill/>
                </a:ln>
                <a:solidFill>
                  <a:prstClr val="black"/>
                </a:solidFill>
                <a:effectLst/>
                <a:uLnTx/>
                <a:uFillTx/>
                <a:latin typeface="Calibri" panose="02110004020202020204"/>
                <a:ea typeface="Calibri"/>
                <a:cs typeface="Calibri"/>
              </a:rPr>
              <a:t>www.ehlers-danlos.com</a:t>
            </a:r>
            <a:r>
              <a:rPr kumimoji="0" lang="en-US" sz="1600" b="0" i="0" u="none" strike="noStrike" kern="1200" cap="none" spc="0" normalizeH="0" baseline="0" noProof="0" dirty="0">
                <a:ln>
                  <a:noFill/>
                </a:ln>
                <a:solidFill>
                  <a:prstClr val="black"/>
                </a:solidFill>
                <a:effectLst/>
                <a:uLnTx/>
                <a:uFillTx/>
                <a:latin typeface="Calibri" panose="02110004020202020204"/>
                <a:ea typeface="Calibri"/>
                <a:cs typeface="Calibri"/>
              </a:rPr>
              <a:t>/assessing-joint-hypermobility/</a:t>
            </a:r>
          </a:p>
        </p:txBody>
      </p:sp>
    </p:spTree>
    <p:extLst>
      <p:ext uri="{BB962C8B-B14F-4D97-AF65-F5344CB8AC3E}">
        <p14:creationId xmlns:p14="http://schemas.microsoft.com/office/powerpoint/2010/main" val="129576361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a:extLst>
              <a:ext uri="{FF2B5EF4-FFF2-40B4-BE49-F238E27FC236}">
                <a16:creationId xmlns:a16="http://schemas.microsoft.com/office/drawing/2014/main" id="{BC8B07A4-AA05-F1B8-15D7-A6C5744194FD}"/>
              </a:ext>
            </a:extLst>
          </p:cNvPr>
          <p:cNvSpPr/>
          <p:nvPr/>
        </p:nvSpPr>
        <p:spPr>
          <a:xfrm>
            <a:off x="502920" y="182880"/>
            <a:ext cx="11155680" cy="1005840"/>
          </a:xfrm>
          <a:prstGeom prst="rect">
            <a:avLst/>
          </a:prstGeom>
          <a:noFill/>
          <a:ln/>
        </p:spPr>
        <p:txBody>
          <a:bodyPr anchor="ctr">
            <a:normAutofit/>
          </a:bodyPr>
          <a:lstStyle/>
          <a:p>
            <a:pPr algn="ctr"/>
            <a:r>
              <a:rPr lang="en-US" sz="3600" b="1" dirty="0">
                <a:solidFill>
                  <a:srgbClr val="0B4A5C"/>
                </a:solidFill>
                <a:latin typeface="Cambria" pitchFamily="34" charset="0"/>
              </a:rPr>
              <a:t>Hypermobility: High Bleeding Scores, Normal Labs</a:t>
            </a:r>
          </a:p>
        </p:txBody>
      </p:sp>
      <p:grpSp>
        <p:nvGrpSpPr>
          <p:cNvPr id="19" name="Group 18">
            <a:extLst>
              <a:ext uri="{FF2B5EF4-FFF2-40B4-BE49-F238E27FC236}">
                <a16:creationId xmlns:a16="http://schemas.microsoft.com/office/drawing/2014/main" id="{AA59F9C3-72C5-4F0F-7E5F-F8C1C2FE0F1B}"/>
              </a:ext>
            </a:extLst>
          </p:cNvPr>
          <p:cNvGrpSpPr/>
          <p:nvPr/>
        </p:nvGrpSpPr>
        <p:grpSpPr>
          <a:xfrm>
            <a:off x="5390193" y="2749570"/>
            <a:ext cx="2382083" cy="2080896"/>
            <a:chOff x="466165" y="2129838"/>
            <a:chExt cx="2382083" cy="2080896"/>
          </a:xfrm>
        </p:grpSpPr>
      </p:grpSp>
      <p:grpSp>
        <p:nvGrpSpPr>
          <p:cNvPr id="17" name="Group 16">
            <a:extLst>
              <a:ext uri="{FF2B5EF4-FFF2-40B4-BE49-F238E27FC236}">
                <a16:creationId xmlns:a16="http://schemas.microsoft.com/office/drawing/2014/main" id="{D82262C5-2505-B716-C9CB-06C63BFF5B1B}"/>
              </a:ext>
            </a:extLst>
          </p:cNvPr>
          <p:cNvGrpSpPr/>
          <p:nvPr/>
        </p:nvGrpSpPr>
        <p:grpSpPr>
          <a:xfrm>
            <a:off x="9101386" y="1652031"/>
            <a:ext cx="2382083" cy="2080895"/>
            <a:chOff x="4579255" y="1993182"/>
            <a:chExt cx="2382083" cy="2080895"/>
          </a:xfrm>
        </p:grpSpPr>
      </p:grpSp>
      <p:grpSp>
        <p:nvGrpSpPr>
          <p:cNvPr id="18" name="Group 17">
            <a:extLst>
              <a:ext uri="{FF2B5EF4-FFF2-40B4-BE49-F238E27FC236}">
                <a16:creationId xmlns:a16="http://schemas.microsoft.com/office/drawing/2014/main" id="{EDA2B524-5414-5FB2-054D-83EECD42352F}"/>
              </a:ext>
            </a:extLst>
          </p:cNvPr>
          <p:cNvGrpSpPr/>
          <p:nvPr/>
        </p:nvGrpSpPr>
        <p:grpSpPr>
          <a:xfrm>
            <a:off x="8941733" y="4129788"/>
            <a:ext cx="2382203" cy="1996966"/>
            <a:chOff x="8692345" y="1924900"/>
            <a:chExt cx="2382203" cy="1996966"/>
          </a:xfrm>
        </p:grpSpPr>
      </p:grpSp>
      <p:sp>
        <p:nvSpPr>
          <p:cNvPr id="21" name="TextBox 20">
            <a:extLst>
              <a:ext uri="{FF2B5EF4-FFF2-40B4-BE49-F238E27FC236}">
                <a16:creationId xmlns:a16="http://schemas.microsoft.com/office/drawing/2014/main" id="{66DE0882-C1B8-AE58-AED2-0BB770BA7F4D}"/>
              </a:ext>
            </a:extLst>
          </p:cNvPr>
          <p:cNvSpPr txBox="1"/>
          <p:nvPr/>
        </p:nvSpPr>
        <p:spPr>
          <a:xfrm>
            <a:off x="5349240" y="5486400"/>
            <a:ext cx="6400800" cy="114300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Helvetica Neue" panose="02000503000000020004" pitchFamily="2" charset="0"/>
                <a:ea typeface="+mn-ea"/>
                <a:cs typeface="+mn-cs"/>
              </a:rPr>
              <a:t>J </a:t>
            </a:r>
            <a:r>
              <a:rPr kumimoji="0" lang="en-US" sz="1200" b="0" i="0" u="none" strike="noStrike" kern="1200" cap="none" spc="0" normalizeH="0" baseline="0" noProof="0" dirty="0" err="1">
                <a:ln>
                  <a:noFill/>
                </a:ln>
                <a:solidFill>
                  <a:prstClr val="black"/>
                </a:solidFill>
                <a:effectLst/>
                <a:uLnTx/>
                <a:uFillTx/>
                <a:latin typeface="Helvetica Neue" panose="02000503000000020004" pitchFamily="2" charset="0"/>
                <a:ea typeface="+mn-ea"/>
                <a:cs typeface="+mn-cs"/>
              </a:rPr>
              <a:t>Thromb</a:t>
            </a:r>
            <a:r>
              <a:rPr kumimoji="0" lang="en-US" sz="1200" b="0" i="0" u="none" strike="noStrike" kern="1200" cap="none" spc="0" normalizeH="0" baseline="0" noProof="0" dirty="0">
                <a:ln>
                  <a:noFill/>
                </a:ln>
                <a:solidFill>
                  <a:prstClr val="black"/>
                </a:solidFill>
                <a:effectLst/>
                <a:uLnTx/>
                <a:uFillTx/>
                <a:latin typeface="Helvetica Neue" panose="02000503000000020004" pitchFamily="2" charset="0"/>
                <a:ea typeface="+mn-ea"/>
                <a:cs typeface="+mn-cs"/>
              </a:rPr>
              <a:t> </a:t>
            </a:r>
            <a:r>
              <a:rPr kumimoji="0" lang="en-US" sz="1200" b="0" i="0" u="none" strike="noStrike" kern="1200" cap="none" spc="0" normalizeH="0" baseline="0" noProof="0" dirty="0" err="1">
                <a:ln>
                  <a:noFill/>
                </a:ln>
                <a:solidFill>
                  <a:prstClr val="black"/>
                </a:solidFill>
                <a:effectLst/>
                <a:uLnTx/>
                <a:uFillTx/>
                <a:latin typeface="Helvetica Neue" panose="02000503000000020004" pitchFamily="2" charset="0"/>
                <a:ea typeface="+mn-ea"/>
                <a:cs typeface="+mn-cs"/>
              </a:rPr>
              <a:t>Haemost</a:t>
            </a:r>
            <a:r>
              <a:rPr kumimoji="0" lang="en-US" sz="1200" b="0" i="0" u="none" strike="noStrike" kern="1200" cap="none" spc="0" normalizeH="0" baseline="0" noProof="0" dirty="0">
                <a:ln>
                  <a:noFill/>
                </a:ln>
                <a:solidFill>
                  <a:prstClr val="black"/>
                </a:solidFill>
                <a:effectLst/>
                <a:uLnTx/>
                <a:uFillTx/>
                <a:latin typeface="Helvetica Neue" panose="02000503000000020004" pitchFamily="2" charset="0"/>
                <a:ea typeface="+mn-ea"/>
                <a:cs typeface="+mn-cs"/>
              </a:rPr>
              <a:t>. 2023 Jul;21(7):1824-1830.doi: 10.1016/j.jtha.2023.04.004. </a:t>
            </a:r>
            <a:r>
              <a:rPr kumimoji="0" lang="en-US" sz="1200" b="0" i="0" u="none" strike="noStrike" kern="1200" cap="none" spc="0" normalizeH="0" baseline="0" noProof="0" dirty="0" err="1">
                <a:ln>
                  <a:noFill/>
                </a:ln>
                <a:solidFill>
                  <a:prstClr val="black"/>
                </a:solidFill>
                <a:effectLst/>
                <a:uLnTx/>
                <a:uFillTx/>
                <a:latin typeface="Helvetica Neue" panose="02000503000000020004" pitchFamily="2" charset="0"/>
                <a:ea typeface="+mn-ea"/>
                <a:cs typeface="+mn-cs"/>
              </a:rPr>
              <a:t>Epub</a:t>
            </a:r>
            <a:r>
              <a:rPr kumimoji="0" lang="en-US" sz="1200" b="0" i="0" u="none" strike="noStrike" kern="1200" cap="none" spc="0" normalizeH="0" baseline="0" noProof="0" dirty="0">
                <a:ln>
                  <a:noFill/>
                </a:ln>
                <a:solidFill>
                  <a:prstClr val="black"/>
                </a:solidFill>
                <a:effectLst/>
                <a:uLnTx/>
                <a:uFillTx/>
                <a:latin typeface="Helvetica Neue" panose="02000503000000020004" pitchFamily="2" charset="0"/>
                <a:ea typeface="+mn-ea"/>
                <a:cs typeface="+mn-cs"/>
              </a:rPr>
              <a:t> 2023 Apr 17.</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err="1">
                <a:ln>
                  <a:noFill/>
                </a:ln>
                <a:solidFill>
                  <a:prstClr val="black"/>
                </a:solidFill>
                <a:effectLst/>
                <a:uLnTx/>
                <a:uFillTx/>
                <a:latin typeface="Helvetica Neue" panose="02000503000000020004" pitchFamily="2" charset="0"/>
                <a:ea typeface="+mn-ea"/>
                <a:cs typeface="+mn-cs"/>
              </a:rPr>
              <a:t>Orphanet</a:t>
            </a:r>
            <a:r>
              <a:rPr kumimoji="0" lang="en-US" sz="1200" b="0" i="0" u="none" strike="noStrike" kern="1200" cap="none" spc="0" normalizeH="0" baseline="0" noProof="0" dirty="0">
                <a:ln>
                  <a:noFill/>
                </a:ln>
                <a:solidFill>
                  <a:prstClr val="black"/>
                </a:solidFill>
                <a:effectLst/>
                <a:uLnTx/>
                <a:uFillTx/>
                <a:latin typeface="Helvetica Neue" panose="02000503000000020004" pitchFamily="2" charset="0"/>
                <a:ea typeface="+mn-ea"/>
                <a:cs typeface="+mn-cs"/>
              </a:rPr>
              <a:t> J Rare Dis. 2016 Sep 13;11(1):124.doi: 10.1186/s13023-016-0511-2.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Helvetica Neue" panose="02000503000000020004" pitchFamily="2" charset="0"/>
                <a:ea typeface="+mn-ea"/>
                <a:cs typeface="+mn-cs"/>
              </a:rPr>
              <a:t>J </a:t>
            </a:r>
            <a:r>
              <a:rPr kumimoji="0" lang="en-US" sz="1200" b="0" i="0" u="none" strike="noStrike" kern="1200" cap="none" spc="0" normalizeH="0" baseline="0" noProof="0" dirty="0" err="1">
                <a:ln>
                  <a:noFill/>
                </a:ln>
                <a:solidFill>
                  <a:prstClr val="black"/>
                </a:solidFill>
                <a:effectLst/>
                <a:uLnTx/>
                <a:uFillTx/>
                <a:latin typeface="Helvetica Neue" panose="02000503000000020004" pitchFamily="2" charset="0"/>
                <a:ea typeface="+mn-ea"/>
                <a:cs typeface="+mn-cs"/>
              </a:rPr>
              <a:t>Thromb</a:t>
            </a:r>
            <a:r>
              <a:rPr kumimoji="0" lang="en-US" sz="1200" b="0" i="0" u="none" strike="noStrike" kern="1200" cap="none" spc="0" normalizeH="0" baseline="0" noProof="0" dirty="0">
                <a:ln>
                  <a:noFill/>
                </a:ln>
                <a:solidFill>
                  <a:prstClr val="black"/>
                </a:solidFill>
                <a:effectLst/>
                <a:uLnTx/>
                <a:uFillTx/>
                <a:latin typeface="Helvetica Neue" panose="02000503000000020004" pitchFamily="2" charset="0"/>
                <a:ea typeface="+mn-ea"/>
                <a:cs typeface="+mn-cs"/>
              </a:rPr>
              <a:t> </a:t>
            </a:r>
            <a:r>
              <a:rPr kumimoji="0" lang="en-US" sz="1200" b="0" i="0" u="none" strike="noStrike" kern="1200" cap="none" spc="0" normalizeH="0" baseline="0" noProof="0" dirty="0" err="1">
                <a:ln>
                  <a:noFill/>
                </a:ln>
                <a:solidFill>
                  <a:prstClr val="black"/>
                </a:solidFill>
                <a:effectLst/>
                <a:uLnTx/>
                <a:uFillTx/>
                <a:latin typeface="Helvetica Neue" panose="02000503000000020004" pitchFamily="2" charset="0"/>
                <a:ea typeface="+mn-ea"/>
                <a:cs typeface="+mn-cs"/>
              </a:rPr>
              <a:t>Haemost</a:t>
            </a:r>
            <a:r>
              <a:rPr kumimoji="0" lang="en-US" sz="1200" b="0" i="0" u="none" strike="noStrike" kern="1200" cap="none" spc="0" normalizeH="0" baseline="0" noProof="0" dirty="0">
                <a:ln>
                  <a:noFill/>
                </a:ln>
                <a:solidFill>
                  <a:prstClr val="black"/>
                </a:solidFill>
                <a:effectLst/>
                <a:uLnTx/>
                <a:uFillTx/>
                <a:latin typeface="Helvetica Neue" panose="02000503000000020004" pitchFamily="2" charset="0"/>
                <a:ea typeface="+mn-ea"/>
                <a:cs typeface="+mn-cs"/>
              </a:rPr>
              <a:t>. 2018 Dec;16(12):2425-2431.doi: 10.1111/jth.14310. </a:t>
            </a:r>
            <a:r>
              <a:rPr kumimoji="0" lang="en-US" sz="1200" b="0" i="0" u="none" strike="noStrike" kern="1200" cap="none" spc="0" normalizeH="0" baseline="0" noProof="0" dirty="0" err="1">
                <a:ln>
                  <a:noFill/>
                </a:ln>
                <a:solidFill>
                  <a:prstClr val="black"/>
                </a:solidFill>
                <a:effectLst/>
                <a:uLnTx/>
                <a:uFillTx/>
                <a:latin typeface="Helvetica Neue" panose="02000503000000020004" pitchFamily="2" charset="0"/>
                <a:ea typeface="+mn-ea"/>
                <a:cs typeface="+mn-cs"/>
              </a:rPr>
              <a:t>Epub</a:t>
            </a:r>
            <a:r>
              <a:rPr kumimoji="0" lang="en-US" sz="1200" b="0" i="0" u="none" strike="noStrike" kern="1200" cap="none" spc="0" normalizeH="0" baseline="0" noProof="0" dirty="0">
                <a:ln>
                  <a:noFill/>
                </a:ln>
                <a:solidFill>
                  <a:prstClr val="black"/>
                </a:solidFill>
                <a:effectLst/>
                <a:uLnTx/>
                <a:uFillTx/>
                <a:latin typeface="Helvetica Neue" panose="02000503000000020004" pitchFamily="2" charset="0"/>
                <a:ea typeface="+mn-ea"/>
                <a:cs typeface="+mn-cs"/>
              </a:rPr>
              <a:t> 2018 Nov 8.</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Helvetica Neue" panose="02000503000000020004" pitchFamily="2" charset="0"/>
              <a:ea typeface="+mn-ea"/>
              <a:cs typeface="+mn-cs"/>
            </a:endParaRPr>
          </a:p>
          <a:p>
            <a:r>
              <a:rPr lang="en-US" sz="900" dirty="0"/>
              <a:t>Orphanet J Rare Dis. 2016 Aug 3;11(1):111 · Blood. 2026 Feb 26;147(9):987-997.</a:t>
            </a:r>
          </a:p>
        </p:txBody>
      </p:sp>
      <p:pic>
        <p:nvPicPr>
          <p:cNvPr id="26" name="Picture 25">
            <a:extLst>
              <a:ext uri="{FF2B5EF4-FFF2-40B4-BE49-F238E27FC236}">
                <a16:creationId xmlns:a16="http://schemas.microsoft.com/office/drawing/2014/main" id="{3072BFAB-24EE-D36A-E9CA-7B50D0FF6668}"/>
              </a:ext>
            </a:extLst>
          </p:cNvPr>
          <p:cNvPicPr>
            <a:picLocks noChangeAspect="1"/>
          </p:cNvPicPr>
          <p:nvPr/>
        </p:nvPicPr>
        <p:blipFill>
          <a:blip r:embed="rId3"/>
          <a:stretch>
            <a:fillRect/>
          </a:stretch>
        </p:blipFill>
        <p:spPr>
          <a:xfrm>
            <a:off x="1543535" y="6345936"/>
            <a:ext cx="1506408" cy="283464"/>
          </a:xfrm>
          <a:prstGeom prst="rect">
            <a:avLst/>
          </a:prstGeom>
        </p:spPr>
      </p:pic>
      <p:pic>
        <p:nvPicPr>
          <p:cNvPr id="28" name="Content Placeholder 6">
            <a:extLst>
              <a:ext uri="{FF2B5EF4-FFF2-40B4-BE49-F238E27FC236}">
                <a16:creationId xmlns:a16="http://schemas.microsoft.com/office/drawing/2014/main" id="{31A5487E-41B3-F095-5496-6D4E9B9856FD}"/>
              </a:ext>
            </a:extLst>
          </p:cNvPr>
          <p:cNvPicPr>
            <a:picLocks noGrp="1" noChangeAspect="1"/>
          </p:cNvPicPr>
          <p:nvPr>
            <p:ph sz="half" idx="1"/>
          </p:nvPr>
        </p:nvPicPr>
        <p:blipFill>
          <a:blip r:embed="rId4"/>
          <a:stretch>
            <a:fillRect/>
          </a:stretch>
        </p:blipFill>
        <p:spPr>
          <a:xfrm>
            <a:off x="71708" y="1441564"/>
            <a:ext cx="5446939" cy="4904372"/>
          </a:xfrm>
          <a:prstGeom prst="rect">
            <a:avLst/>
          </a:prstGeom>
        </p:spPr>
      </p:pic>
      <p:sp>
        <p:nvSpPr>
          <p:cNvPr id="99901" name="stat a"/>
          <p:cNvSpPr/>
          <p:nvPr/>
        </p:nvSpPr>
        <p:spPr>
          <a:xfrm>
            <a:off x="5349240" y="1417320"/>
            <a:ext cx="3108960" cy="1143000"/>
          </a:xfrm>
          <a:prstGeom prst="roundRect">
            <a:avLst/>
          </a:prstGeom>
          <a:solidFill>
            <a:srgbClr val="F2F8FA"/>
          </a:solidFill>
          <a:ln>
            <a:noFill/>
          </a:ln>
        </p:spPr>
        <p:txBody>
          <a:bodyPr lIns="109728" rIns="109728" anchor="ctr">
            <a:normAutofit/>
          </a:bodyPr>
          <a:lstStyle/>
          <a:p>
            <a:pPr algn="ctr"/>
            <a:r>
              <a:rPr lang="en-US" sz="2000" b="1" dirty="0">
                <a:solidFill>
                  <a:srgbClr val="0B4A5C"/>
                </a:solidFill>
                <a:latin typeface="Aptos"/>
              </a:rPr>
              <a:t>50–60%</a:t>
            </a:r>
          </a:p>
          <a:p>
            <a:pPr algn="ctr"/>
            <a:r>
              <a:rPr lang="en-US" sz="2000" b="0" dirty="0">
                <a:solidFill>
                  <a:srgbClr val="42565C"/>
                </a:solidFill>
                <a:latin typeface="Aptos"/>
              </a:rPr>
              <a:t>Abnormal bleeding scores in EDS</a:t>
            </a:r>
          </a:p>
        </p:txBody>
      </p:sp>
      <p:sp>
        <p:nvSpPr>
          <p:cNvPr id="99902" name="stat b"/>
          <p:cNvSpPr/>
          <p:nvPr/>
        </p:nvSpPr>
        <p:spPr>
          <a:xfrm>
            <a:off x="8641080" y="1417320"/>
            <a:ext cx="3108960" cy="1143000"/>
          </a:xfrm>
          <a:prstGeom prst="roundRect">
            <a:avLst/>
          </a:prstGeom>
          <a:solidFill>
            <a:srgbClr val="F2F8FA"/>
          </a:solidFill>
          <a:ln>
            <a:noFill/>
          </a:ln>
        </p:spPr>
        <p:txBody>
          <a:bodyPr lIns="109728" rIns="109728" anchor="ctr">
            <a:normAutofit/>
          </a:bodyPr>
          <a:lstStyle/>
          <a:p>
            <a:pPr algn="ctr"/>
            <a:r>
              <a:rPr lang="en-US" sz="2000" b="1" dirty="0">
                <a:solidFill>
                  <a:srgbClr val="0B4A5C"/>
                </a:solidFill>
                <a:latin typeface="Aptos"/>
              </a:rPr>
              <a:t>70–76%</a:t>
            </a:r>
          </a:p>
          <a:p>
            <a:pPr algn="ctr"/>
            <a:r>
              <a:rPr lang="en-US" sz="2000" b="0" dirty="0">
                <a:solidFill>
                  <a:srgbClr val="42565C"/>
                </a:solidFill>
                <a:latin typeface="Aptos"/>
              </a:rPr>
              <a:t>Heavy menstrual bleeding in hEDS</a:t>
            </a:r>
          </a:p>
        </p:txBody>
      </p:sp>
      <p:sp>
        <p:nvSpPr>
          <p:cNvPr id="99903" name="stat c"/>
          <p:cNvSpPr/>
          <p:nvPr/>
        </p:nvSpPr>
        <p:spPr>
          <a:xfrm>
            <a:off x="5349240" y="2697480"/>
            <a:ext cx="6400800" cy="868680"/>
          </a:xfrm>
          <a:prstGeom prst="roundRect">
            <a:avLst/>
          </a:prstGeom>
          <a:solidFill>
            <a:srgbClr val="F2F8FA"/>
          </a:solidFill>
          <a:ln>
            <a:noFill/>
          </a:ln>
        </p:spPr>
        <p:txBody>
          <a:bodyPr lIns="109728" rIns="109728" anchor="ctr">
            <a:normAutofit/>
          </a:bodyPr>
          <a:lstStyle/>
          <a:p>
            <a:pPr algn="ctr"/>
            <a:r>
              <a:rPr lang="en-US" sz="2000" b="1" dirty="0">
                <a:solidFill>
                  <a:srgbClr val="0B4A5C"/>
                </a:solidFill>
                <a:latin typeface="Aptos"/>
              </a:rPr>
              <a:t>~1 in 600–900 — estimated prevalence, right behind von Willebrand disease</a:t>
            </a:r>
          </a:p>
        </p:txBody>
      </p:sp>
      <p:sp>
        <p:nvSpPr>
          <p:cNvPr id="99904" name="lab card"/>
          <p:cNvSpPr/>
          <p:nvPr/>
        </p:nvSpPr>
        <p:spPr>
          <a:xfrm>
            <a:off x="5349240" y="3754357"/>
            <a:ext cx="6400800" cy="543324"/>
          </a:xfrm>
          <a:prstGeom prst="roundRect">
            <a:avLst/>
          </a:prstGeom>
          <a:solidFill>
            <a:srgbClr val="DCEEF2"/>
          </a:solidFill>
          <a:ln>
            <a:noFill/>
          </a:ln>
        </p:spPr>
        <p:txBody>
          <a:bodyPr lIns="109728" rIns="109728" anchor="ctr">
            <a:noAutofit/>
          </a:bodyPr>
          <a:lstStyle/>
          <a:p>
            <a:pPr algn="ctr"/>
            <a:r>
              <a:rPr lang="en-US" sz="2000" b="1" dirty="0">
                <a:solidFill>
                  <a:srgbClr val="0B4A5C"/>
                </a:solidFill>
                <a:latin typeface="Aptos"/>
              </a:rPr>
              <a:t>Standard </a:t>
            </a:r>
            <a:r>
              <a:rPr lang="en-US" sz="2000" b="1" dirty="0" err="1">
                <a:solidFill>
                  <a:srgbClr val="0B4A5C"/>
                </a:solidFill>
                <a:latin typeface="Aptos"/>
              </a:rPr>
              <a:t>coag</a:t>
            </a:r>
            <a:r>
              <a:rPr lang="en-US" sz="2000" b="1" dirty="0">
                <a:solidFill>
                  <a:srgbClr val="0B4A5C"/>
                </a:solidFill>
                <a:latin typeface="Aptos"/>
              </a:rPr>
              <a:t> labs are usually normal</a:t>
            </a:r>
          </a:p>
        </p:txBody>
      </p:sp>
    </p:spTree>
    <p:extLst>
      <p:ext uri="{BB962C8B-B14F-4D97-AF65-F5344CB8AC3E}">
        <p14:creationId xmlns:p14="http://schemas.microsoft.com/office/powerpoint/2010/main" val="383258141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p:cNvSpPr txBox="1"/>
          <p:nvPr/>
        </p:nvSpPr>
        <p:spPr>
          <a:xfrm>
            <a:off x="548640" y="228600"/>
            <a:ext cx="11094720" cy="1188720"/>
          </a:xfrm>
          <a:prstGeom prst="rect">
            <a:avLst/>
          </a:prstGeom>
          <a:noFill/>
          <a:ln>
            <a:noFill/>
          </a:ln>
        </p:spPr>
        <p:txBody>
          <a:bodyPr wrap="square" lIns="0" tIns="100000" rIns="0" bIns="100000" anchor="ctr">
            <a:normAutofit/>
          </a:bodyPr>
          <a:lstStyle/>
          <a:p>
            <a:pPr algn="ctr"/>
            <a:r>
              <a:rPr lang="en-US" sz="4000" b="1" dirty="0">
                <a:solidFill>
                  <a:srgbClr val="0B4A5C"/>
                </a:solidFill>
                <a:latin typeface="Cambria"/>
              </a:rPr>
              <a:t>Final Thoughts: A Roadmap for Your Clinic</a:t>
            </a:r>
          </a:p>
        </p:txBody>
      </p:sp>
      <p:sp>
        <p:nvSpPr>
          <p:cNvPr id="99902" name="step1 num"/>
          <p:cNvSpPr/>
          <p:nvPr/>
        </p:nvSpPr>
        <p:spPr>
          <a:xfrm>
            <a:off x="548640" y="1664208"/>
            <a:ext cx="658368" cy="658368"/>
          </a:xfrm>
          <a:prstGeom prst="ellipse">
            <a:avLst/>
          </a:prstGeom>
          <a:solidFill>
            <a:srgbClr val="0B4A5C"/>
          </a:solidFill>
          <a:ln>
            <a:noFill/>
          </a:ln>
        </p:spPr>
        <p:txBody>
          <a:bodyPr lIns="18288" tIns="45720" rIns="109728" bIns="45720" anchor="ctr">
            <a:normAutofit/>
          </a:bodyPr>
          <a:lstStyle/>
          <a:p>
            <a:pPr algn="ctr"/>
            <a:r>
              <a:rPr lang="en-US" sz="1600" b="1" dirty="0">
                <a:solidFill>
                  <a:srgbClr val="FFFFFF"/>
                </a:solidFill>
                <a:latin typeface="Calibri"/>
              </a:rPr>
              <a:t>1</a:t>
            </a:r>
          </a:p>
        </p:txBody>
      </p:sp>
      <p:sp>
        <p:nvSpPr>
          <p:cNvPr id="99903" name="step1 card"/>
          <p:cNvSpPr/>
          <p:nvPr/>
        </p:nvSpPr>
        <p:spPr>
          <a:xfrm>
            <a:off x="1371600" y="1572768"/>
            <a:ext cx="10314432" cy="841248"/>
          </a:xfrm>
          <a:prstGeom prst="roundRect">
            <a:avLst/>
          </a:prstGeom>
          <a:solidFill>
            <a:srgbClr val="DCEEF2"/>
          </a:solidFill>
          <a:ln>
            <a:noFill/>
          </a:ln>
        </p:spPr>
        <p:txBody>
          <a:bodyPr lIns="109728" tIns="45720" rIns="109728" bIns="45720" anchor="ctr">
            <a:normAutofit/>
          </a:bodyPr>
          <a:lstStyle/>
          <a:p>
            <a:pPr algn="l"/>
            <a:r>
              <a:rPr lang="en-US" sz="1400" b="1" dirty="0">
                <a:solidFill>
                  <a:srgbClr val="0B4A5C"/>
                </a:solidFill>
                <a:latin typeface="Calibri"/>
              </a:rPr>
              <a:t>Ask the bleeding history</a:t>
            </a:r>
          </a:p>
          <a:p>
            <a:pPr algn="l"/>
            <a:r>
              <a:rPr lang="en-US" sz="1150" b="0" dirty="0">
                <a:solidFill>
                  <a:srgbClr val="42565C"/>
                </a:solidFill>
                <a:latin typeface="Calibri"/>
              </a:rPr>
              <a:t>Bruising, epistaxis, gum bleeding, surgery and dental extractions, menses, and family history — a structured bleeding score beats a general impression.</a:t>
            </a:r>
          </a:p>
        </p:txBody>
      </p:sp>
      <p:sp>
        <p:nvSpPr>
          <p:cNvPr id="99904" name="step2 num"/>
          <p:cNvSpPr/>
          <p:nvPr/>
        </p:nvSpPr>
        <p:spPr>
          <a:xfrm>
            <a:off x="548640" y="2624328"/>
            <a:ext cx="658368" cy="658368"/>
          </a:xfrm>
          <a:prstGeom prst="ellipse">
            <a:avLst/>
          </a:prstGeom>
          <a:solidFill>
            <a:srgbClr val="0B4A5C"/>
          </a:solidFill>
          <a:ln>
            <a:noFill/>
          </a:ln>
        </p:spPr>
        <p:txBody>
          <a:bodyPr lIns="18288" tIns="45720" rIns="109728" bIns="45720" anchor="ctr">
            <a:normAutofit/>
          </a:bodyPr>
          <a:lstStyle/>
          <a:p>
            <a:pPr algn="ctr"/>
            <a:r>
              <a:rPr lang="en-US" sz="1600" b="1" dirty="0">
                <a:solidFill>
                  <a:srgbClr val="FFFFFF"/>
                </a:solidFill>
                <a:latin typeface="Calibri"/>
              </a:rPr>
              <a:t>2</a:t>
            </a:r>
          </a:p>
        </p:txBody>
      </p:sp>
      <p:sp>
        <p:nvSpPr>
          <p:cNvPr id="99905" name="step2 card"/>
          <p:cNvSpPr/>
          <p:nvPr/>
        </p:nvSpPr>
        <p:spPr>
          <a:xfrm>
            <a:off x="1371600" y="2532888"/>
            <a:ext cx="10314432" cy="841248"/>
          </a:xfrm>
          <a:prstGeom prst="roundRect">
            <a:avLst/>
          </a:prstGeom>
          <a:solidFill>
            <a:srgbClr val="F2F8FA"/>
          </a:solidFill>
          <a:ln>
            <a:noFill/>
          </a:ln>
        </p:spPr>
        <p:txBody>
          <a:bodyPr lIns="109728" tIns="45720" rIns="109728" bIns="45720" anchor="ctr">
            <a:normAutofit/>
          </a:bodyPr>
          <a:lstStyle/>
          <a:p>
            <a:pPr algn="l"/>
            <a:r>
              <a:rPr lang="en-US" sz="1400" b="1" dirty="0">
                <a:solidFill>
                  <a:srgbClr val="0B4A5C"/>
                </a:solidFill>
                <a:latin typeface="Calibri"/>
              </a:rPr>
              <a:t>Order the first tier</a:t>
            </a:r>
          </a:p>
          <a:p>
            <a:pPr algn="l"/>
            <a:r>
              <a:rPr lang="en-US" sz="1150" b="0" dirty="0">
                <a:solidFill>
                  <a:srgbClr val="42565C"/>
                </a:solidFill>
                <a:latin typeface="Calibri"/>
              </a:rPr>
              <a:t>CBC with platelet count and a smear, PT, aPTT, and fibrinogen. Add von Willebrand and platelet studies up front if the history is mucocutaneous.</a:t>
            </a:r>
          </a:p>
        </p:txBody>
      </p:sp>
      <p:sp>
        <p:nvSpPr>
          <p:cNvPr id="99906" name="step3 num"/>
          <p:cNvSpPr/>
          <p:nvPr/>
        </p:nvSpPr>
        <p:spPr>
          <a:xfrm>
            <a:off x="548640" y="3584448"/>
            <a:ext cx="658368" cy="658368"/>
          </a:xfrm>
          <a:prstGeom prst="ellipse">
            <a:avLst/>
          </a:prstGeom>
          <a:solidFill>
            <a:srgbClr val="0B4A5C"/>
          </a:solidFill>
          <a:ln>
            <a:noFill/>
          </a:ln>
        </p:spPr>
        <p:txBody>
          <a:bodyPr lIns="18288" tIns="45720" rIns="109728" bIns="45720" anchor="ctr">
            <a:normAutofit/>
          </a:bodyPr>
          <a:lstStyle/>
          <a:p>
            <a:pPr algn="ctr"/>
            <a:r>
              <a:rPr lang="en-US" sz="1600" b="1" dirty="0">
                <a:solidFill>
                  <a:srgbClr val="FFFFFF"/>
                </a:solidFill>
                <a:latin typeface="Calibri"/>
              </a:rPr>
              <a:t>3</a:t>
            </a:r>
          </a:p>
        </p:txBody>
      </p:sp>
      <p:sp>
        <p:nvSpPr>
          <p:cNvPr id="99907" name="step3 card"/>
          <p:cNvSpPr/>
          <p:nvPr/>
        </p:nvSpPr>
        <p:spPr>
          <a:xfrm>
            <a:off x="1371600" y="3493008"/>
            <a:ext cx="10314432" cy="841248"/>
          </a:xfrm>
          <a:prstGeom prst="roundRect">
            <a:avLst/>
          </a:prstGeom>
          <a:solidFill>
            <a:srgbClr val="DCEEF2"/>
          </a:solidFill>
          <a:ln>
            <a:noFill/>
          </a:ln>
        </p:spPr>
        <p:txBody>
          <a:bodyPr lIns="109728" tIns="45720" rIns="109728" bIns="45720" anchor="ctr">
            <a:normAutofit/>
          </a:bodyPr>
          <a:lstStyle/>
          <a:p>
            <a:pPr algn="l"/>
            <a:r>
              <a:rPr lang="en-US" sz="1400" b="1" dirty="0">
                <a:solidFill>
                  <a:srgbClr val="0B4A5C"/>
                </a:solidFill>
                <a:latin typeface="Calibri"/>
              </a:rPr>
              <a:t>Let the pattern tell you where to look</a:t>
            </a:r>
          </a:p>
          <a:p>
            <a:pPr algn="l"/>
            <a:r>
              <a:rPr lang="en-US" sz="1150" b="0" dirty="0">
                <a:solidFill>
                  <a:srgbClr val="42565C"/>
                </a:solidFill>
                <a:latin typeface="Calibri"/>
              </a:rPr>
              <a:t>Low platelets — a number or a function problem. Isolated PT — factor VII, vitamin K, early liver disease. Isolated aPTT — hemophilia or von Willebrand disease. Both prolonged — fibrinogen or a common-pathway factor. Normal panel — the history still decides.</a:t>
            </a:r>
          </a:p>
        </p:txBody>
      </p:sp>
      <p:sp>
        <p:nvSpPr>
          <p:cNvPr id="99908" name="step4 num"/>
          <p:cNvSpPr/>
          <p:nvPr/>
        </p:nvSpPr>
        <p:spPr>
          <a:xfrm>
            <a:off x="548640" y="4544568"/>
            <a:ext cx="658368" cy="658368"/>
          </a:xfrm>
          <a:prstGeom prst="ellipse">
            <a:avLst/>
          </a:prstGeom>
          <a:solidFill>
            <a:srgbClr val="0B4A5C"/>
          </a:solidFill>
          <a:ln>
            <a:noFill/>
          </a:ln>
        </p:spPr>
        <p:txBody>
          <a:bodyPr lIns="18288" tIns="45720" rIns="109728" bIns="45720" anchor="ctr">
            <a:normAutofit/>
          </a:bodyPr>
          <a:lstStyle/>
          <a:p>
            <a:pPr algn="ctr"/>
            <a:r>
              <a:rPr lang="en-US" sz="1600" b="1" dirty="0">
                <a:solidFill>
                  <a:srgbClr val="FFFFFF"/>
                </a:solidFill>
                <a:latin typeface="Calibri"/>
              </a:rPr>
              <a:t>4</a:t>
            </a:r>
          </a:p>
        </p:txBody>
      </p:sp>
      <p:sp>
        <p:nvSpPr>
          <p:cNvPr id="99909" name="step4 card"/>
          <p:cNvSpPr/>
          <p:nvPr/>
        </p:nvSpPr>
        <p:spPr>
          <a:xfrm>
            <a:off x="1371600" y="4453128"/>
            <a:ext cx="10314432" cy="841248"/>
          </a:xfrm>
          <a:prstGeom prst="roundRect">
            <a:avLst/>
          </a:prstGeom>
          <a:solidFill>
            <a:srgbClr val="F2F8FA"/>
          </a:solidFill>
          <a:ln>
            <a:noFill/>
          </a:ln>
        </p:spPr>
        <p:txBody>
          <a:bodyPr lIns="109728" tIns="45720" rIns="109728" bIns="45720" anchor="ctr">
            <a:normAutofit/>
          </a:bodyPr>
          <a:lstStyle/>
          <a:p>
            <a:pPr algn="l"/>
            <a:r>
              <a:rPr lang="en-US" sz="1400" b="1" dirty="0">
                <a:solidFill>
                  <a:srgbClr val="0B4A5C"/>
                </a:solidFill>
                <a:latin typeface="Calibri"/>
              </a:rPr>
              <a:t>Add the targeted test</a:t>
            </a:r>
          </a:p>
          <a:p>
            <a:pPr algn="l"/>
            <a:r>
              <a:rPr lang="en-US" sz="1150" b="0" dirty="0">
                <a:solidFill>
                  <a:srgbClr val="42565C"/>
                </a:solidFill>
                <a:latin typeface="Calibri"/>
              </a:rPr>
              <a:t>Von Willebrand panel, specific factor levels, PFA-100 or aggregometry. Timing and pre-analytic conditions matter as much as the assay. Call at least 2–4 weeks before any elective procedure — appointments and send-out results take that long.</a:t>
            </a:r>
          </a:p>
        </p:txBody>
      </p:sp>
      <p:sp>
        <p:nvSpPr>
          <p:cNvPr id="99910" name="step5 num"/>
          <p:cNvSpPr/>
          <p:nvPr/>
        </p:nvSpPr>
        <p:spPr>
          <a:xfrm>
            <a:off x="548640" y="5504688"/>
            <a:ext cx="658368" cy="658368"/>
          </a:xfrm>
          <a:prstGeom prst="ellipse">
            <a:avLst/>
          </a:prstGeom>
          <a:solidFill>
            <a:srgbClr val="0B4A5C"/>
          </a:solidFill>
          <a:ln>
            <a:noFill/>
          </a:ln>
        </p:spPr>
        <p:txBody>
          <a:bodyPr lIns="18288" tIns="45720" rIns="109728" bIns="45720" anchor="ctr">
            <a:normAutofit/>
          </a:bodyPr>
          <a:lstStyle/>
          <a:p>
            <a:pPr algn="ctr"/>
            <a:r>
              <a:rPr lang="en-US" sz="1600" b="1" dirty="0">
                <a:solidFill>
                  <a:srgbClr val="FFFFFF"/>
                </a:solidFill>
                <a:latin typeface="Calibri"/>
              </a:rPr>
              <a:t>5</a:t>
            </a:r>
          </a:p>
        </p:txBody>
      </p:sp>
      <p:sp>
        <p:nvSpPr>
          <p:cNvPr id="99911" name="step5 card"/>
          <p:cNvSpPr/>
          <p:nvPr/>
        </p:nvSpPr>
        <p:spPr>
          <a:xfrm>
            <a:off x="1371600" y="5413248"/>
            <a:ext cx="10314432" cy="841248"/>
          </a:xfrm>
          <a:prstGeom prst="roundRect">
            <a:avLst/>
          </a:prstGeom>
          <a:solidFill>
            <a:srgbClr val="DCEEF2"/>
          </a:solidFill>
          <a:ln>
            <a:noFill/>
          </a:ln>
        </p:spPr>
        <p:txBody>
          <a:bodyPr lIns="109728" tIns="45720" rIns="109728" bIns="45720" anchor="ctr">
            <a:normAutofit/>
          </a:bodyPr>
          <a:lstStyle/>
          <a:p>
            <a:pPr algn="l"/>
            <a:r>
              <a:rPr lang="en-US" sz="1400" b="1" dirty="0">
                <a:solidFill>
                  <a:srgbClr val="0B4A5C"/>
                </a:solidFill>
                <a:latin typeface="Calibri"/>
              </a:rPr>
              <a:t>Refer when the story outruns the labs</a:t>
            </a:r>
          </a:p>
          <a:p>
            <a:pPr algn="l"/>
            <a:r>
              <a:rPr lang="en-US" sz="1150" b="0" dirty="0">
                <a:solidFill>
                  <a:srgbClr val="42565C"/>
                </a:solidFill>
                <a:latin typeface="Calibri"/>
              </a:rPr>
              <a:t>Any unexplained abnormal screen, a bleeding score above threshold whatever the labs show, a first-degree relative with a known disorder.</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26">
    <p:bg>
      <p:bgPr>
        <a:solidFill>
          <a:srgbClr val="073744"/>
        </a:solidFill>
        <a:effectLst/>
      </p:bgPr>
    </p:bg>
    <p:spTree>
      <p:nvGrpSpPr>
        <p:cNvPr id="1" name=""/>
        <p:cNvGrpSpPr/>
        <p:nvPr/>
      </p:nvGrpSpPr>
      <p:grpSpPr>
        <a:xfrm>
          <a:off x="0" y="0"/>
          <a:ext cx="0" cy="0"/>
          <a:chOff x="0" y="0"/>
          <a:chExt cx="0" cy="0"/>
        </a:xfrm>
      </p:grpSpPr>
      <p:sp>
        <p:nvSpPr>
          <p:cNvPr id="3" name="Text 0"/>
          <p:cNvSpPr/>
          <p:nvPr/>
        </p:nvSpPr>
        <p:spPr>
          <a:xfrm>
            <a:off x="0" y="3291840"/>
            <a:ext cx="12188952" cy="731520"/>
          </a:xfrm>
          <a:prstGeom prst="rect">
            <a:avLst/>
          </a:prstGeom>
          <a:noFill/>
          <a:ln/>
        </p:spPr>
        <p:txBody>
          <a:bodyPr wrap="square" lIns="0" tIns="0" rIns="0" bIns="0" rtlCol="0" anchor="ctr"/>
          <a:lstStyle/>
          <a:p>
            <a:pPr marL="0" indent="0" algn="ctr">
              <a:buNone/>
            </a:pPr>
            <a:r>
              <a:rPr lang="en-US" sz="3600" b="1" dirty="0">
                <a:solidFill>
                  <a:srgbClr val="FFFFFF"/>
                </a:solidFill>
                <a:latin typeface="Cambria" pitchFamily="34" charset="0"/>
                <a:ea typeface="Cambria" pitchFamily="34" charset="-122"/>
                <a:cs typeface="Cambria" pitchFamily="34" charset="-120"/>
              </a:rPr>
              <a:t>Thank You</a:t>
            </a:r>
            <a:endParaRPr lang="en-US" sz="3600" dirty="0"/>
          </a:p>
        </p:txBody>
      </p:sp>
      <p:sp>
        <p:nvSpPr>
          <p:cNvPr id="4" name="Text 1"/>
          <p:cNvSpPr/>
          <p:nvPr/>
        </p:nvSpPr>
        <p:spPr>
          <a:xfrm>
            <a:off x="0" y="3977640"/>
            <a:ext cx="12188952" cy="457200"/>
          </a:xfrm>
          <a:prstGeom prst="rect">
            <a:avLst/>
          </a:prstGeom>
          <a:noFill/>
          <a:ln/>
        </p:spPr>
        <p:txBody>
          <a:bodyPr wrap="square" lIns="0" tIns="0" rIns="0" bIns="0" rtlCol="0" anchor="ctr"/>
          <a:lstStyle/>
          <a:p>
            <a:pPr marL="0" indent="0" algn="ctr">
              <a:buNone/>
            </a:pPr>
            <a:r>
              <a:rPr lang="en-US" sz="1600" i="1">
                <a:solidFill>
                  <a:srgbClr val="6FA8A0"/>
                </a:solidFill>
                <a:latin typeface="Calibri" pitchFamily="34" charset="0"/>
                <a:ea typeface="Calibri" pitchFamily="34" charset="-122"/>
                <a:cs typeface="Calibri" pitchFamily="34" charset="-120"/>
              </a:rPr>
              <a:t>Questions?</a:t>
            </a:r>
            <a:endParaRPr lang="en-US" sz="160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548640" y="228600"/>
            <a:ext cx="11094720" cy="1188720"/>
          </a:xfrm>
          <a:prstGeom prst="rect">
            <a:avLst/>
          </a:prstGeom>
          <a:noFill/>
          <a:ln/>
        </p:spPr>
        <p:txBody>
          <a:bodyPr wrap="square" lIns="0" tIns="0" rIns="0" bIns="0" rtlCol="0" anchor="ctr"/>
          <a:lstStyle/>
          <a:p>
            <a:pPr marL="0" indent="0" algn="ctr">
              <a:buNone/>
            </a:pPr>
            <a:r>
              <a:rPr lang="en-US" sz="4000" b="1">
                <a:solidFill>
                  <a:srgbClr val="0B4A5C"/>
                </a:solidFill>
                <a:latin typeface="Cambria" pitchFamily="34" charset="0"/>
                <a:ea typeface="Cambria" pitchFamily="34" charset="-122"/>
                <a:cs typeface="Cambria" pitchFamily="34" charset="-120"/>
              </a:rPr>
              <a:t>References</a:t>
            </a:r>
            <a:endParaRPr lang="en-US" sz="4000"/>
          </a:p>
        </p:txBody>
      </p:sp>
      <p:sp>
        <p:nvSpPr>
          <p:cNvPr id="3" name="Text 1"/>
          <p:cNvSpPr/>
          <p:nvPr/>
        </p:nvSpPr>
        <p:spPr>
          <a:xfrm>
            <a:off x="640080" y="1432560"/>
            <a:ext cx="5394960" cy="5303520"/>
          </a:xfrm>
          <a:prstGeom prst="rect">
            <a:avLst/>
          </a:prstGeom>
          <a:noFill/>
          <a:ln/>
        </p:spPr>
        <p:txBody>
          <a:bodyPr wrap="square" lIns="0" tIns="0" rIns="0" bIns="0" rtlCol="0" anchor="t"/>
          <a:lstStyle/>
          <a:p>
            <a:pPr marL="0" indent="0">
              <a:buNone/>
            </a:pPr>
            <a:r>
              <a:rPr lang="en-US" sz="1000" dirty="0">
                <a:solidFill>
                  <a:srgbClr val="1B2A2E"/>
                </a:solidFill>
                <a:latin typeface="Calibri" pitchFamily="34" charset="0"/>
                <a:ea typeface="Calibri" pitchFamily="34" charset="-122"/>
                <a:cs typeface="Calibri" pitchFamily="34" charset="-120"/>
              </a:rPr>
              <a:t>Acharya SS. Rare bleeding disorders in children: identification and primary care management. Pediatrics. 2013.</a:t>
            </a:r>
            <a:endParaRPr lang="en-US" sz="1000" dirty="0"/>
          </a:p>
          <a:p>
            <a:pPr marL="0" indent="0">
              <a:buNone/>
            </a:pPr>
            <a:r>
              <a:rPr lang="en-US" sz="1000" dirty="0">
                <a:solidFill>
                  <a:srgbClr val="1B2A2E"/>
                </a:solidFill>
                <a:latin typeface="Calibri" pitchFamily="34" charset="0"/>
                <a:ea typeface="Calibri" pitchFamily="34" charset="-122"/>
                <a:cs typeface="Calibri" pitchFamily="34" charset="-120"/>
              </a:rPr>
              <a:t>Neutze D, Roque J. Clinical evaluation of bleeding and bruising in primary care. Am Fam Physician. 2016.</a:t>
            </a:r>
            <a:endParaRPr lang="en-US" sz="1000" dirty="0"/>
          </a:p>
          <a:p>
            <a:pPr marL="0" indent="0">
              <a:buNone/>
            </a:pPr>
            <a:r>
              <a:rPr lang="en-US" sz="1000" dirty="0">
                <a:solidFill>
                  <a:srgbClr val="1B2A2E"/>
                </a:solidFill>
                <a:latin typeface="Calibri" pitchFamily="34" charset="0"/>
                <a:ea typeface="Calibri" pitchFamily="34" charset="-122"/>
                <a:cs typeface="Calibri" pitchFamily="34" charset="-120"/>
              </a:rPr>
              <a:t>Hughes CE, et al. Bleeding and bruising: primary care evaluation. Am Fam Physician. 2024.</a:t>
            </a:r>
            <a:endParaRPr lang="en-US" sz="1000" dirty="0"/>
          </a:p>
          <a:p>
            <a:pPr marL="0" indent="0">
              <a:buNone/>
            </a:pPr>
            <a:r>
              <a:rPr lang="en-US" sz="1000" dirty="0">
                <a:solidFill>
                  <a:srgbClr val="1B2A2E"/>
                </a:solidFill>
                <a:latin typeface="Calibri" pitchFamily="34" charset="0"/>
                <a:ea typeface="Calibri" pitchFamily="34" charset="-122"/>
                <a:cs typeface="Calibri" pitchFamily="34" charset="-120"/>
              </a:rPr>
              <a:t>Puckett RM, Offringa M. Prophylactic vitamin K for vitamin K deficiency bleeding in neonates. Cochrane Database Syst Rev. 2000.</a:t>
            </a:r>
            <a:endParaRPr lang="en-US" sz="1000" dirty="0"/>
          </a:p>
          <a:p>
            <a:pPr marL="0" indent="0">
              <a:buNone/>
            </a:pPr>
            <a:r>
              <a:rPr lang="en-US" sz="1000" dirty="0">
                <a:solidFill>
                  <a:srgbClr val="1B2A2E"/>
                </a:solidFill>
                <a:latin typeface="Calibri" pitchFamily="34" charset="0"/>
                <a:ea typeface="Calibri" pitchFamily="34" charset="-122"/>
                <a:cs typeface="Calibri" pitchFamily="34" charset="-120"/>
              </a:rPr>
              <a:t>Ardell S, et al. Vitamin K prophylaxis for vitamin K deficiency bleeding in neonates. Cochrane Database Syst Rev. 2018.</a:t>
            </a:r>
            <a:endParaRPr lang="en-US" sz="1000" dirty="0"/>
          </a:p>
          <a:p>
            <a:pPr marL="0" indent="0">
              <a:buNone/>
            </a:pPr>
            <a:r>
              <a:rPr lang="en-US" sz="1000" dirty="0">
                <a:solidFill>
                  <a:srgbClr val="1B2A2E"/>
                </a:solidFill>
                <a:latin typeface="Calibri" pitchFamily="34" charset="0"/>
                <a:ea typeface="Calibri" pitchFamily="34" charset="-122"/>
                <a:cs typeface="Calibri" pitchFamily="34" charset="-120"/>
              </a:rPr>
              <a:t>Jones L, et al. Diagnosis and management of bleeding disorders in children. Am Fam Physician. 2024.</a:t>
            </a:r>
            <a:endParaRPr lang="en-US" sz="1000" dirty="0"/>
          </a:p>
          <a:p>
            <a:pPr marL="0" indent="0">
              <a:buNone/>
            </a:pPr>
            <a:r>
              <a:rPr lang="en-US" sz="1000" dirty="0">
                <a:solidFill>
                  <a:srgbClr val="1B2A2E"/>
                </a:solidFill>
                <a:latin typeface="Calibri" pitchFamily="34" charset="0"/>
                <a:ea typeface="Calibri" pitchFamily="34" charset="-122"/>
                <a:cs typeface="Calibri" pitchFamily="34" charset="-120"/>
              </a:rPr>
              <a:t>Peyvandi F, Garagiola I, Young G. The past and future of </a:t>
            </a:r>
            <a:r>
              <a:rPr lang="en-US" sz="1000" dirty="0" err="1">
                <a:solidFill>
                  <a:srgbClr val="1B2A2E"/>
                </a:solidFill>
                <a:latin typeface="Calibri" pitchFamily="34" charset="0"/>
                <a:ea typeface="Calibri" pitchFamily="34" charset="-122"/>
                <a:cs typeface="Calibri" pitchFamily="34" charset="-120"/>
              </a:rPr>
              <a:t>haemophilia</a:t>
            </a:r>
            <a:r>
              <a:rPr lang="en-US" sz="1000" dirty="0">
                <a:solidFill>
                  <a:srgbClr val="1B2A2E"/>
                </a:solidFill>
                <a:latin typeface="Calibri" pitchFamily="34" charset="0"/>
                <a:ea typeface="Calibri" pitchFamily="34" charset="-122"/>
                <a:cs typeface="Calibri" pitchFamily="34" charset="-120"/>
              </a:rPr>
              <a:t>. Lancet. 2016.</a:t>
            </a:r>
            <a:endParaRPr lang="en-US" sz="1000" dirty="0"/>
          </a:p>
          <a:p>
            <a:pPr marL="0" indent="0">
              <a:buNone/>
            </a:pPr>
            <a:r>
              <a:rPr lang="en-US" sz="1000" dirty="0">
                <a:solidFill>
                  <a:srgbClr val="1B2A2E"/>
                </a:solidFill>
                <a:latin typeface="Calibri" pitchFamily="34" charset="0"/>
                <a:ea typeface="Calibri" pitchFamily="34" charset="-122"/>
                <a:cs typeface="Calibri" pitchFamily="34" charset="-120"/>
              </a:rPr>
              <a:t>Anderst JD, et al. Evaluation for bleeding disorders in suspected child abuse. Pediatrics. 2022.</a:t>
            </a:r>
            <a:endParaRPr lang="en-US" sz="1000" dirty="0"/>
          </a:p>
        </p:txBody>
      </p:sp>
      <p:sp>
        <p:nvSpPr>
          <p:cNvPr id="4" name="Text 2"/>
          <p:cNvSpPr/>
          <p:nvPr/>
        </p:nvSpPr>
        <p:spPr>
          <a:xfrm>
            <a:off x="6217920" y="1432560"/>
            <a:ext cx="5394960" cy="5303520"/>
          </a:xfrm>
          <a:prstGeom prst="rect">
            <a:avLst/>
          </a:prstGeom>
          <a:noFill/>
          <a:ln/>
        </p:spPr>
        <p:txBody>
          <a:bodyPr wrap="square" lIns="0" tIns="0" rIns="0" bIns="0" rtlCol="0" anchor="t"/>
          <a:lstStyle/>
          <a:p>
            <a:pPr marL="0" indent="0">
              <a:buNone/>
            </a:pPr>
            <a:r>
              <a:rPr lang="en-US" sz="1000">
                <a:solidFill>
                  <a:srgbClr val="1B2A2E"/>
                </a:solidFill>
                <a:latin typeface="Calibri" pitchFamily="34" charset="0"/>
                <a:ea typeface="Calibri" pitchFamily="34" charset="-122"/>
                <a:cs typeface="Calibri" pitchFamily="34" charset="-120"/>
              </a:rPr>
              <a:t>Pierce MC, et al. Validation of a clinical decision rule to predict abuse in young children with bruising. JAMA Netw Open. 2021.</a:t>
            </a:r>
            <a:endParaRPr lang="en-US" sz="1000"/>
          </a:p>
          <a:p>
            <a:pPr marL="0" indent="0">
              <a:buNone/>
            </a:pPr>
            <a:r>
              <a:rPr lang="en-US" sz="1000">
                <a:solidFill>
                  <a:srgbClr val="1B2A2E"/>
                </a:solidFill>
                <a:latin typeface="Calibri" pitchFamily="34" charset="0"/>
                <a:ea typeface="Calibri" pitchFamily="34" charset="-122"/>
                <a:cs typeface="Calibri" pitchFamily="34" charset="-120"/>
              </a:rPr>
              <a:t>Crumm CE, et al. Evaluation of an emergency department high-risk bruising screening protocol. Pediatrics. 2021.</a:t>
            </a:r>
            <a:endParaRPr lang="en-US" sz="1000"/>
          </a:p>
          <a:p>
            <a:pPr marL="0" indent="0">
              <a:buNone/>
            </a:pPr>
            <a:r>
              <a:rPr lang="en-US" sz="1000">
                <a:solidFill>
                  <a:srgbClr val="1B2A2E"/>
                </a:solidFill>
                <a:latin typeface="Calibri" pitchFamily="34" charset="0"/>
                <a:ea typeface="Calibri" pitchFamily="34" charset="-122"/>
                <a:cs typeface="Calibri" pitchFamily="34" charset="-120"/>
              </a:rPr>
              <a:t>Shimano KA, et al. Eltrombopag for newly diagnosed immune thrombocytopenia (PINES trial). JAMA. 2025.</a:t>
            </a:r>
            <a:endParaRPr lang="en-US" sz="1000"/>
          </a:p>
          <a:p>
            <a:pPr marL="0" indent="0">
              <a:buNone/>
            </a:pPr>
            <a:r>
              <a:rPr lang="en-US" sz="1000">
                <a:solidFill>
                  <a:srgbClr val="1B2A2E"/>
                </a:solidFill>
                <a:latin typeface="Calibri" pitchFamily="34" charset="0"/>
                <a:ea typeface="Calibri" pitchFamily="34" charset="-122"/>
                <a:cs typeface="Calibri" pitchFamily="34" charset="-120"/>
              </a:rPr>
              <a:t>Gauer RL, Whitaker AN. Thrombocytopenia: evaluation and management. Am Fam Physician. 2022.</a:t>
            </a:r>
            <a:endParaRPr lang="en-US" sz="1000"/>
          </a:p>
          <a:p>
            <a:pPr marL="0" indent="0">
              <a:buNone/>
            </a:pPr>
            <a:r>
              <a:rPr lang="en-US" sz="1000">
                <a:solidFill>
                  <a:srgbClr val="1B2A2E"/>
                </a:solidFill>
                <a:latin typeface="Calibri" pitchFamily="34" charset="0"/>
                <a:ea typeface="Calibri" pitchFamily="34" charset="-122"/>
                <a:cs typeface="Calibri" pitchFamily="34" charset="-120"/>
              </a:rPr>
              <a:t>Pabón-Rivera H, et al. Thrombocytopenia in children. Pediatr Rev. 2023.</a:t>
            </a:r>
            <a:endParaRPr lang="en-US" sz="1000"/>
          </a:p>
          <a:p>
            <a:pPr marL="0" indent="0">
              <a:buNone/>
            </a:pPr>
            <a:r>
              <a:rPr lang="en-US" sz="1000">
                <a:solidFill>
                  <a:srgbClr val="1B2A2E"/>
                </a:solidFill>
                <a:latin typeface="Calibri" pitchFamily="34" charset="0"/>
                <a:ea typeface="Calibri" pitchFamily="34" charset="-122"/>
                <a:cs typeface="Calibri" pitchFamily="34" charset="-120"/>
              </a:rPr>
              <a:t>Haley KM. Platelet disorders. American Academy of Pediatrics. 2020.</a:t>
            </a:r>
            <a:endParaRPr lang="en-US" sz="1000"/>
          </a:p>
          <a:p>
            <a:pPr marL="0" indent="0">
              <a:buNone/>
            </a:pPr>
            <a:r>
              <a:rPr lang="en-US" sz="1000">
                <a:solidFill>
                  <a:srgbClr val="1B2A2E"/>
                </a:solidFill>
                <a:latin typeface="Calibri" pitchFamily="34" charset="0"/>
                <a:ea typeface="Calibri" pitchFamily="34" charset="-122"/>
                <a:cs typeface="Calibri" pitchFamily="34" charset="-120"/>
              </a:rPr>
              <a:t>Schefft MR, et al. Change theory contributes to Choosing Wisely for immune thrombocytopenia. Hosp Pediatr. 2019.</a:t>
            </a:r>
            <a:endParaRPr lang="en-US" sz="1000"/>
          </a:p>
          <a:p>
            <a:pPr marL="0" indent="0">
              <a:buNone/>
            </a:pPr>
            <a:r>
              <a:rPr lang="en-US" sz="1000">
                <a:solidFill>
                  <a:srgbClr val="1B2A2E"/>
                </a:solidFill>
                <a:latin typeface="Calibri" pitchFamily="34" charset="0"/>
                <a:ea typeface="Calibri" pitchFamily="34" charset="-122"/>
                <a:cs typeface="Calibri" pitchFamily="34" charset="-120"/>
              </a:rPr>
              <a:t>Borzutzky C, Jaffray J. Diagnosis and management of heavy menstrual bleeding in adolescents. JAMA Pediatr. 2020.</a:t>
            </a:r>
            <a:endParaRPr lang="en-US" sz="1000"/>
          </a:p>
        </p:txBody>
      </p:sp>
      <p:sp>
        <p:nvSpPr>
          <p:cNvPr id="5" name="Text 1">
            <a:extLst>
              <a:ext uri="{FF2B5EF4-FFF2-40B4-BE49-F238E27FC236}">
                <a16:creationId xmlns:a16="http://schemas.microsoft.com/office/drawing/2014/main" id="{87D34010-2E7A-A0D5-C158-CA0AF1977624}"/>
              </a:ext>
            </a:extLst>
          </p:cNvPr>
          <p:cNvSpPr/>
          <p:nvPr/>
        </p:nvSpPr>
        <p:spPr>
          <a:xfrm>
            <a:off x="613956" y="3614057"/>
            <a:ext cx="5394960" cy="5303520"/>
          </a:xfrm>
          <a:prstGeom prst="rect">
            <a:avLst/>
          </a:prstGeom>
          <a:noFill/>
          <a:ln/>
        </p:spPr>
        <p:txBody>
          <a:bodyPr wrap="square" lIns="0" tIns="0" rIns="0" bIns="0" rtlCol="0" anchor="t"/>
          <a:lstStyle/>
          <a:p>
            <a:pPr marL="0" indent="0">
              <a:buNone/>
            </a:pPr>
            <a:r>
              <a:rPr lang="en-US" sz="1000">
                <a:solidFill>
                  <a:srgbClr val="1B2A2E"/>
                </a:solidFill>
                <a:latin typeface="Calibri" pitchFamily="34" charset="0"/>
                <a:ea typeface="Calibri" pitchFamily="34" charset="-122"/>
                <a:cs typeface="Calibri" pitchFamily="34" charset="-120"/>
              </a:rPr>
              <a:t>Jacobson AE, et al. Bleeding disorders in adolescents with heavy menstrual bleeding. Obstet Gynecol. 2018.</a:t>
            </a:r>
            <a:endParaRPr lang="en-US" sz="1000"/>
          </a:p>
          <a:p>
            <a:pPr marL="0" indent="0">
              <a:buNone/>
            </a:pPr>
            <a:r>
              <a:rPr lang="en-US" sz="1000">
                <a:solidFill>
                  <a:srgbClr val="1B2A2E"/>
                </a:solidFill>
                <a:latin typeface="Calibri" pitchFamily="34" charset="0"/>
                <a:ea typeface="Calibri" pitchFamily="34" charset="-122"/>
                <a:cs typeface="Calibri" pitchFamily="34" charset="-120"/>
              </a:rPr>
              <a:t>American College of Obstetricians and Gynecologists. Screening and management of bleeding disorders in adolescents with heavy menstrual bleeding. Committee Opinion 785. 2019.</a:t>
            </a:r>
            <a:endParaRPr lang="en-US" sz="1000"/>
          </a:p>
          <a:p>
            <a:pPr marL="0" indent="0">
              <a:buNone/>
            </a:pPr>
            <a:r>
              <a:rPr lang="en-US" sz="1000">
                <a:solidFill>
                  <a:srgbClr val="1B2A2E"/>
                </a:solidFill>
                <a:latin typeface="Calibri" pitchFamily="34" charset="0"/>
                <a:ea typeface="Calibri" pitchFamily="34" charset="-122"/>
                <a:cs typeface="Calibri" pitchFamily="34" charset="-120"/>
              </a:rPr>
              <a:t>Perez Botero J. Diagnosis and management of von Willebrand disease. ASH Education Program. 2024.</a:t>
            </a:r>
            <a:endParaRPr lang="en-US" sz="1000"/>
          </a:p>
          <a:p>
            <a:pPr marL="0" indent="0">
              <a:buNone/>
            </a:pPr>
            <a:r>
              <a:rPr lang="en-US" sz="1000">
                <a:solidFill>
                  <a:srgbClr val="1B2A2E"/>
                </a:solidFill>
                <a:latin typeface="Calibri" pitchFamily="34" charset="0"/>
                <a:ea typeface="Calibri" pitchFamily="34" charset="-122"/>
                <a:cs typeface="Calibri" pitchFamily="34" charset="-120"/>
              </a:rPr>
              <a:t>Srivaths L, Kouides P. Von Willebrand disease in adolescents. JAMA Pediatr. 2021.</a:t>
            </a:r>
            <a:endParaRPr lang="en-US" sz="1000"/>
          </a:p>
          <a:p>
            <a:pPr marL="0" indent="0">
              <a:buNone/>
            </a:pPr>
            <a:r>
              <a:rPr lang="en-US" sz="1000">
                <a:solidFill>
                  <a:srgbClr val="1B2A2E"/>
                </a:solidFill>
                <a:latin typeface="Calibri" pitchFamily="34" charset="0"/>
                <a:ea typeface="Calibri" pitchFamily="34" charset="-122"/>
                <a:cs typeface="Calibri" pitchFamily="34" charset="-120"/>
              </a:rPr>
              <a:t>Casini A, Gebhart J. Laboratory diagnosis of inherited bleeding disorders. Int J Lab Hematol. 2024.</a:t>
            </a:r>
            <a:endParaRPr lang="en-US" sz="1000"/>
          </a:p>
          <a:p>
            <a:pPr marL="0" indent="0">
              <a:buNone/>
            </a:pPr>
            <a:r>
              <a:rPr lang="en-US" sz="1000">
                <a:solidFill>
                  <a:srgbClr val="1B2A2E"/>
                </a:solidFill>
                <a:latin typeface="Calibri" pitchFamily="34" charset="0"/>
                <a:ea typeface="Calibri" pitchFamily="34" charset="-122"/>
                <a:cs typeface="Calibri" pitchFamily="34" charset="-120"/>
              </a:rPr>
              <a:t>Bidlingmaier C, et al. Standardized bleeding assessment tool in children and adults. J Thromb Haemost. 2012.</a:t>
            </a:r>
            <a:endParaRPr lang="en-US" sz="1000"/>
          </a:p>
          <a:p>
            <a:pPr marL="0" indent="0">
              <a:buNone/>
            </a:pPr>
            <a:r>
              <a:rPr lang="en-US" sz="1000">
                <a:solidFill>
                  <a:srgbClr val="1B2A2E"/>
                </a:solidFill>
                <a:latin typeface="Calibri" pitchFamily="34" charset="0"/>
                <a:ea typeface="Calibri" pitchFamily="34" charset="-122"/>
                <a:cs typeface="Calibri" pitchFamily="34" charset="-120"/>
              </a:rPr>
              <a:t>Srivastava A, et al. Self-administered bleeding assessment tool performance. Haemophilia. 2021.</a:t>
            </a:r>
            <a:endParaRPr lang="en-US" sz="1000"/>
          </a:p>
          <a:p>
            <a:pPr marL="0" indent="0">
              <a:buNone/>
            </a:pPr>
            <a:r>
              <a:rPr lang="en-US" sz="1000">
                <a:solidFill>
                  <a:srgbClr val="1B2A2E"/>
                </a:solidFill>
                <a:latin typeface="Calibri" pitchFamily="34" charset="0"/>
                <a:ea typeface="Calibri" pitchFamily="34" charset="-122"/>
                <a:cs typeface="Calibri" pitchFamily="34" charset="-120"/>
              </a:rPr>
              <a:t>Mohsenian S, et al. Pediatric ISTH-BAT cutoff validation. Haemophilia. 2023.</a:t>
            </a:r>
            <a:endParaRPr lang="en-US" sz="1000"/>
          </a:p>
        </p:txBody>
      </p:sp>
      <p:sp>
        <p:nvSpPr>
          <p:cNvPr id="6" name="Text 2">
            <a:extLst>
              <a:ext uri="{FF2B5EF4-FFF2-40B4-BE49-F238E27FC236}">
                <a16:creationId xmlns:a16="http://schemas.microsoft.com/office/drawing/2014/main" id="{B4BF648E-560B-FDA4-D674-802FBB583F25}"/>
              </a:ext>
            </a:extLst>
          </p:cNvPr>
          <p:cNvSpPr/>
          <p:nvPr/>
        </p:nvSpPr>
        <p:spPr>
          <a:xfrm>
            <a:off x="6191796" y="3614057"/>
            <a:ext cx="5394960" cy="5303520"/>
          </a:xfrm>
          <a:prstGeom prst="rect">
            <a:avLst/>
          </a:prstGeom>
          <a:noFill/>
          <a:ln/>
        </p:spPr>
        <p:txBody>
          <a:bodyPr wrap="square" lIns="0" tIns="0" rIns="0" bIns="0" rtlCol="0" anchor="t"/>
          <a:lstStyle/>
          <a:p>
            <a:pPr marL="0" indent="0">
              <a:buNone/>
            </a:pPr>
            <a:r>
              <a:rPr lang="en-US" sz="1000">
                <a:solidFill>
                  <a:srgbClr val="1B2A2E"/>
                </a:solidFill>
                <a:latin typeface="Calibri" pitchFamily="34" charset="0"/>
                <a:ea typeface="Calibri" pitchFamily="34" charset="-122"/>
                <a:cs typeface="Calibri" pitchFamily="34" charset="-120"/>
              </a:rPr>
              <a:t>Tera JK, et al. International multicenter validation of the pediatric ISTH-BAT. J Thromb Haemost. 2026.</a:t>
            </a:r>
            <a:endParaRPr lang="en-US" sz="1000"/>
          </a:p>
          <a:p>
            <a:pPr marL="0" indent="0">
              <a:buNone/>
            </a:pPr>
            <a:r>
              <a:rPr lang="en-US" sz="1000">
                <a:solidFill>
                  <a:srgbClr val="1B2A2E"/>
                </a:solidFill>
                <a:latin typeface="Calibri" pitchFamily="34" charset="0"/>
                <a:ea typeface="Calibri" pitchFamily="34" charset="-122"/>
                <a:cs typeface="Calibri" pitchFamily="34" charset="-120"/>
              </a:rPr>
              <a:t>Sharma R, et al. Bleeding assessment tool workflow in adolescent HMB clinics. Haemophilia. 2024.</a:t>
            </a:r>
            <a:endParaRPr lang="en-US" sz="1000"/>
          </a:p>
          <a:p>
            <a:pPr marL="0" indent="0">
              <a:buNone/>
            </a:pPr>
            <a:r>
              <a:rPr lang="en-US" sz="1000">
                <a:solidFill>
                  <a:srgbClr val="1B2A2E"/>
                </a:solidFill>
                <a:latin typeface="Calibri" pitchFamily="34" charset="0"/>
                <a:ea typeface="Calibri" pitchFamily="34" charset="-122"/>
                <a:cs typeface="Calibri" pitchFamily="34" charset="-120"/>
              </a:rPr>
              <a:t>Sarangi P, Acharya SS. Hypermobile Ehlers-Danlos syndrome and bleeding. American Academy of Pediatrics. 2017.</a:t>
            </a:r>
            <a:endParaRPr lang="en-US" sz="1000"/>
          </a:p>
          <a:p>
            <a:pPr marL="0" indent="0">
              <a:buNone/>
            </a:pPr>
            <a:r>
              <a:rPr lang="en-US" sz="1000">
                <a:solidFill>
                  <a:srgbClr val="1B2A2E"/>
                </a:solidFill>
                <a:latin typeface="Calibri" pitchFamily="34" charset="0"/>
                <a:ea typeface="Calibri" pitchFamily="34" charset="-122"/>
                <a:cs typeface="Calibri" pitchFamily="34" charset="-120"/>
              </a:rPr>
              <a:t>Artoni A, et al. Hemostatic abnormalities in Ehlers-Danlos syndrome. J Thromb Haemost. 2018.</a:t>
            </a:r>
            <a:endParaRPr lang="en-US" sz="1000"/>
          </a:p>
          <a:p>
            <a:pPr marL="0" indent="0">
              <a:buNone/>
            </a:pPr>
            <a:r>
              <a:rPr lang="en-US" sz="1000">
                <a:solidFill>
                  <a:srgbClr val="1B2A2E"/>
                </a:solidFill>
                <a:latin typeface="Calibri" pitchFamily="34" charset="0"/>
                <a:ea typeface="Calibri" pitchFamily="34" charset="-122"/>
                <a:cs typeface="Calibri" pitchFamily="34" charset="-120"/>
              </a:rPr>
              <a:t>Tofts LJ, et al. Pediatric Beighton score validation. Orphanet J Rare Dis. 2023.</a:t>
            </a:r>
            <a:endParaRPr lang="en-US" sz="1000"/>
          </a:p>
          <a:p>
            <a:pPr marL="0" indent="0">
              <a:buNone/>
            </a:pPr>
            <a:r>
              <a:rPr lang="en-US" sz="1000">
                <a:solidFill>
                  <a:srgbClr val="1B2A2E"/>
                </a:solidFill>
                <a:latin typeface="Calibri" pitchFamily="34" charset="0"/>
                <a:ea typeface="Calibri" pitchFamily="34" charset="-122"/>
                <a:cs typeface="Calibri" pitchFamily="34" charset="-120"/>
              </a:rPr>
              <a:t>Malfait F, et al. The 2017 international classification of Ehlers-Danlos syndromes. Am J Med Genet A. 2017.</a:t>
            </a:r>
            <a:endParaRPr lang="en-US" sz="1000"/>
          </a:p>
          <a:p>
            <a:pPr marL="0" indent="0">
              <a:buNone/>
            </a:pPr>
            <a:r>
              <a:rPr lang="en-US" sz="1000">
                <a:solidFill>
                  <a:srgbClr val="1B2A2E"/>
                </a:solidFill>
                <a:latin typeface="Calibri" pitchFamily="34" charset="0"/>
                <a:ea typeface="Calibri" pitchFamily="34" charset="-122"/>
                <a:cs typeface="Calibri" pitchFamily="34" charset="-120"/>
              </a:rPr>
              <a:t>Donkervoort S, et al. Clinical outcomes of collagen VI-related dystrophies. Am J Med Genet C Semin Med Genet. 2015.</a:t>
            </a:r>
            <a:endParaRPr lang="en-US" sz="100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mbria"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mbria"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30702F28-38CE-5647-B243-251BAA2E445A}">
  <we:reference id="WA200001409" version="2.0.0.0" store="Omex" storeType="OMEX"/>
  <we:alternateReferences>
    <we:reference id="WA200001409" version="2.0.0.0" store="WA200001409"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20484</TotalTime>
  <Words>19477</Words>
  <Application>Microsoft Office PowerPoint</Application>
  <PresentationFormat>Widescreen</PresentationFormat>
  <Paragraphs>1697</Paragraphs>
  <Slides>71</Slides>
  <Notes>71</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71</vt:i4>
      </vt:variant>
    </vt:vector>
  </HeadingPairs>
  <TitlesOfParts>
    <vt:vector size="81" baseType="lpstr">
      <vt:lpstr>Aptos</vt:lpstr>
      <vt:lpstr>Aptos Display</vt:lpstr>
      <vt:lpstr>Arial</vt:lpstr>
      <vt:lpstr>Calibri</vt:lpstr>
      <vt:lpstr>Cambria</vt:lpstr>
      <vt:lpstr>Helvetica</vt:lpstr>
      <vt:lpstr>Helvetica Neue</vt:lpstr>
      <vt:lpstr>Times New Roman</vt:lpstr>
      <vt:lpstr>Office Theme</vt:lpstr>
      <vt:lpstr>1_Office Theme</vt:lpstr>
      <vt:lpstr>PowerPoint Presentation</vt:lpstr>
      <vt:lpstr>PowerPoint Presentation</vt:lpstr>
      <vt:lpstr>Case Presentation</vt:lpstr>
      <vt:lpstr>When is bleeding abnormal?</vt:lpstr>
      <vt:lpstr>PowerPoint Presentation</vt:lpstr>
      <vt:lpstr>Prevalence of bleeding symptoms  in the general healthy population</vt:lpstr>
      <vt:lpstr>PowerPoint Presentation</vt:lpstr>
      <vt:lpstr>Pictorial Bleeding Assessment Chart (PBAC)</vt:lpstr>
      <vt:lpstr>PowerPoint Presentation</vt:lpstr>
      <vt:lpstr>PowerPoint Presentation</vt:lpstr>
      <vt:lpstr>Family History </vt:lpstr>
      <vt:lpstr>The Physical Exam</vt:lpstr>
      <vt:lpstr>Initial Laboratory Work-Up </vt:lpstr>
      <vt:lpstr>Normal Blood Flow</vt:lpstr>
      <vt:lpstr>Hemostasis In Action</vt:lpstr>
      <vt:lpstr>PowerPoint Presentation</vt:lpstr>
      <vt:lpstr>PowerPoint Presentation</vt:lpstr>
      <vt:lpstr>PowerPoint Presentation</vt:lpstr>
      <vt:lpstr>Case History</vt:lpstr>
      <vt:lpstr>PowerPoint Presentation</vt:lpstr>
      <vt:lpstr>Mechanism of NAIT</vt:lpstr>
      <vt:lpstr>NAIT vs Maternal ITP</vt:lpstr>
      <vt:lpstr>Case History</vt:lpstr>
      <vt:lpstr>Acute Immune Thrombocytopenia (ITP)</vt:lpstr>
      <vt:lpstr>Diagnosis of Acute ITP</vt:lpstr>
      <vt:lpstr>Natural History &amp; Management of Acute ITP</vt:lpstr>
      <vt:lpstr>Treatment of ITP</vt:lpstr>
      <vt:lpstr>What about true congenital platelet disorders?</vt:lpstr>
      <vt:lpstr>Why is it important to identify  congenital platelet defects?</vt:lpstr>
      <vt:lpstr>Inherited Platelet Disorders</vt:lpstr>
      <vt:lpstr>How to measure Platelet Function?</vt:lpstr>
      <vt:lpstr>Platelet Function Analyzer-100</vt:lpstr>
      <vt:lpstr>Factors That Influence PFA-100 Results</vt:lpstr>
      <vt:lpstr>Platelet Aggregation</vt:lpstr>
      <vt:lpstr>Sending Platelet Aggregation Testing</vt:lpstr>
      <vt:lpstr>The value of PT, aPTT, fibrinogen –  Case Example</vt:lpstr>
      <vt:lpstr>PowerPoint Presentation</vt:lpstr>
      <vt:lpstr>PowerPoint Presentation</vt:lpstr>
      <vt:lpstr>PowerPoint Presentation</vt:lpstr>
      <vt:lpstr>Isolated Prolonged aPTT:  Four Questions</vt:lpstr>
      <vt:lpstr>Factors Deficient or Inhibited?</vt:lpstr>
      <vt:lpstr>Case — aPTT that does not correct</vt:lpstr>
      <vt:lpstr>Hemophilia: missing or low factor</vt:lpstr>
      <vt:lpstr>Hemophilia Demographics</vt:lpstr>
      <vt:lpstr>Case — Hemophilia in the Family Tree</vt:lpstr>
      <vt:lpstr>Hemophilia A and B Severity</vt:lpstr>
      <vt:lpstr>Initial Presentations</vt:lpstr>
      <vt:lpstr>PowerPoint Presentation</vt:lpstr>
      <vt:lpstr>PowerPoint Presentation</vt:lpstr>
      <vt:lpstr>Factor replacement for acute bleeding </vt:lpstr>
      <vt:lpstr>When there’s a new baby: Cord Blood Kits </vt:lpstr>
      <vt:lpstr>PowerPoint Presentation</vt:lpstr>
      <vt:lpstr>PowerPoint Presentation</vt:lpstr>
      <vt:lpstr>PowerPoint Presentation</vt:lpstr>
      <vt:lpstr>von Willebrand Disease</vt:lpstr>
      <vt:lpstr>von Willebrand Factor</vt:lpstr>
      <vt:lpstr>Overview of vWD Subtypes</vt:lpstr>
      <vt:lpstr>von Willebrand Testing</vt:lpstr>
      <vt:lpstr>PowerPoint Presentation</vt:lpstr>
      <vt:lpstr>Treating von Willebrand Disease</vt:lpstr>
      <vt:lpstr>Problems with VWD Treatments</vt:lpstr>
      <vt:lpstr>Estrogen contraindications</vt:lpstr>
      <vt:lpstr>PowerPoint Presentation</vt:lpstr>
      <vt:lpstr>Clot Formation and Breakdown</vt:lpstr>
      <vt:lpstr>Antifibrinolytic Agents</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Anderson, Christina M</cp:lastModifiedBy>
  <cp:revision>181</cp:revision>
  <dcterms:created xsi:type="dcterms:W3CDTF">2026-08-23T19:54:50Z</dcterms:created>
  <dcterms:modified xsi:type="dcterms:W3CDTF">2026-09-09T23:22:28Z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e4b1be8-281e-475d-98b0-21c3457e5a46_Enabled">
    <vt:lpwstr>true</vt:lpwstr>
  </property>
  <property fmtid="{D5CDD505-2E9C-101B-9397-08002B2CF9AE}" pid="3" name="MSIP_Label_5e4b1be8-281e-475d-98b0-21c3457e5a46_SetDate">
    <vt:lpwstr>2026-08-26T14:02:28Z</vt:lpwstr>
  </property>
  <property fmtid="{D5CDD505-2E9C-101B-9397-08002B2CF9AE}" pid="4" name="MSIP_Label_5e4b1be8-281e-475d-98b0-21c3457e5a46_Method">
    <vt:lpwstr>Standard</vt:lpwstr>
  </property>
  <property fmtid="{D5CDD505-2E9C-101B-9397-08002B2CF9AE}" pid="5" name="MSIP_Label_5e4b1be8-281e-475d-98b0-21c3457e5a46_Name">
    <vt:lpwstr>Public</vt:lpwstr>
  </property>
  <property fmtid="{D5CDD505-2E9C-101B-9397-08002B2CF9AE}" pid="6" name="MSIP_Label_5e4b1be8-281e-475d-98b0-21c3457e5a46_SiteId">
    <vt:lpwstr>8b3dd73e-4e72-4679-b191-56da1588712b</vt:lpwstr>
  </property>
  <property fmtid="{D5CDD505-2E9C-101B-9397-08002B2CF9AE}" pid="7" name="MSIP_Label_5e4b1be8-281e-475d-98b0-21c3457e5a46_ActionId">
    <vt:lpwstr>1272cb86-921a-44a8-9eda-9816a3585090</vt:lpwstr>
  </property>
  <property fmtid="{D5CDD505-2E9C-101B-9397-08002B2CF9AE}" pid="8" name="MSIP_Label_5e4b1be8-281e-475d-98b0-21c3457e5a46_ContentBits">
    <vt:lpwstr>0</vt:lpwstr>
  </property>
  <property fmtid="{D5CDD505-2E9C-101B-9397-08002B2CF9AE}" pid="9" name="MSIP_Label_5e4b1be8-281e-475d-98b0-21c3457e5a46_Tag">
    <vt:lpwstr>50, 3, 0, 1</vt:lpwstr>
  </property>
</Properties>
</file>