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6"/>
  </p:notesMasterIdLst>
  <p:sldIdLst>
    <p:sldId id="256" r:id="rId2"/>
    <p:sldId id="257" r:id="rId3"/>
    <p:sldId id="269" r:id="rId4"/>
    <p:sldId id="299" r:id="rId5"/>
    <p:sldId id="259" r:id="rId6"/>
    <p:sldId id="262" r:id="rId7"/>
    <p:sldId id="305" r:id="rId8"/>
    <p:sldId id="261" r:id="rId9"/>
    <p:sldId id="260" r:id="rId10"/>
    <p:sldId id="298" r:id="rId11"/>
    <p:sldId id="300" r:id="rId12"/>
    <p:sldId id="263" r:id="rId13"/>
    <p:sldId id="264" r:id="rId14"/>
    <p:sldId id="268" r:id="rId15"/>
    <p:sldId id="266" r:id="rId16"/>
    <p:sldId id="271" r:id="rId17"/>
    <p:sldId id="270" r:id="rId18"/>
    <p:sldId id="267" r:id="rId19"/>
    <p:sldId id="274" r:id="rId20"/>
    <p:sldId id="273" r:id="rId21"/>
    <p:sldId id="304" r:id="rId22"/>
    <p:sldId id="303" r:id="rId23"/>
    <p:sldId id="277" r:id="rId24"/>
    <p:sldId id="280" r:id="rId25"/>
    <p:sldId id="281" r:id="rId26"/>
    <p:sldId id="279" r:id="rId27"/>
    <p:sldId id="276" r:id="rId28"/>
    <p:sldId id="297" r:id="rId29"/>
    <p:sldId id="291" r:id="rId30"/>
    <p:sldId id="293" r:id="rId31"/>
    <p:sldId id="294" r:id="rId32"/>
    <p:sldId id="302" r:id="rId33"/>
    <p:sldId id="295" r:id="rId34"/>
    <p:sldId id="301"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48"/>
    <p:restoredTop sz="94737"/>
  </p:normalViewPr>
  <p:slideViewPr>
    <p:cSldViewPr snapToGrid="0">
      <p:cViewPr varScale="1">
        <p:scale>
          <a:sx n="91" d="100"/>
          <a:sy n="91" d="100"/>
        </p:scale>
        <p:origin x="208" y="7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8C559C-4F75-924E-8964-94ACCFEEB5C6}" type="datetimeFigureOut">
              <a:rPr lang="en-US" smtClean="0"/>
              <a:t>9/13/26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59EC9C-63FD-154E-A7CC-9CA5EF06E984}" type="slidenum">
              <a:rPr lang="en-US" smtClean="0"/>
              <a:t>‹#›</a:t>
            </a:fld>
            <a:endParaRPr lang="en-US"/>
          </a:p>
        </p:txBody>
      </p:sp>
    </p:spTree>
    <p:extLst>
      <p:ext uri="{BB962C8B-B14F-4D97-AF65-F5344CB8AC3E}">
        <p14:creationId xmlns:p14="http://schemas.microsoft.com/office/powerpoint/2010/main" val="26061237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FF004EA-E452-4A92-AA02-D7E21B5CA76A}" type="slidenum">
              <a:rPr lang="en-US" smtClean="0"/>
              <a:pPr/>
              <a:t>26</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a:t>Ozmen</a:t>
            </a:r>
            <a:r>
              <a:rPr lang="en-US" dirty="0"/>
              <a:t>:</a:t>
            </a:r>
            <a:r>
              <a:rPr lang="en-US" baseline="0" dirty="0"/>
              <a:t> International J of Pediatric </a:t>
            </a:r>
            <a:r>
              <a:rPr lang="en-US" baseline="0" dirty="0" err="1"/>
              <a:t>Oto</a:t>
            </a:r>
            <a:r>
              <a:rPr lang="en-US" baseline="0" dirty="0"/>
              <a:t>. 2012.</a:t>
            </a:r>
          </a:p>
          <a:p>
            <a:endParaRPr lang="en-US" dirty="0"/>
          </a:p>
        </p:txBody>
      </p:sp>
      <p:sp>
        <p:nvSpPr>
          <p:cNvPr id="4" name="Slide Number Placeholder 3"/>
          <p:cNvSpPr>
            <a:spLocks noGrp="1"/>
          </p:cNvSpPr>
          <p:nvPr>
            <p:ph type="sldNum" sz="quarter" idx="10"/>
          </p:nvPr>
        </p:nvSpPr>
        <p:spPr/>
        <p:txBody>
          <a:bodyPr/>
          <a:lstStyle/>
          <a:p>
            <a:fld id="{7FF004EA-E452-4A92-AA02-D7E21B5CA76A}" type="slidenum">
              <a:rPr lang="en-US" smtClean="0"/>
              <a:pPr/>
              <a:t>28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86705D24-954C-7E47-9EB8-A060DEBBE193}" type="datetime1">
              <a:rPr lang="en-US" smtClean="0"/>
              <a:t>9/13/26</a:t>
            </a:fld>
            <a:endParaRPr lang="en-US"/>
          </a:p>
        </p:txBody>
      </p:sp>
      <p:sp>
        <p:nvSpPr>
          <p:cNvPr id="5" name="Footer Placeholder 4"/>
          <p:cNvSpPr>
            <a:spLocks noGrp="1"/>
          </p:cNvSpPr>
          <p:nvPr>
            <p:ph type="ftr" sz="quarter" idx="11"/>
          </p:nvPr>
        </p:nvSpPr>
        <p:spPr>
          <a:xfrm>
            <a:off x="3962399" y="5870575"/>
            <a:ext cx="4893958" cy="377825"/>
          </a:xfrm>
        </p:spPr>
        <p:txBody>
          <a:bodyPr/>
          <a:lstStyle/>
          <a:p>
            <a:endParaRPr lang="en-US"/>
          </a:p>
        </p:txBody>
      </p:sp>
      <p:sp>
        <p:nvSpPr>
          <p:cNvPr id="6" name="Slide Number Placeholder 5"/>
          <p:cNvSpPr>
            <a:spLocks noGrp="1"/>
          </p:cNvSpPr>
          <p:nvPr>
            <p:ph type="sldNum" sz="quarter" idx="12"/>
          </p:nvPr>
        </p:nvSpPr>
        <p:spPr>
          <a:xfrm>
            <a:off x="10608958" y="5870575"/>
            <a:ext cx="551167" cy="377825"/>
          </a:xfrm>
        </p:spPr>
        <p:txBody>
          <a:bodyPr/>
          <a:lstStyle/>
          <a:p>
            <a:fld id="{548707E9-6558-9040-94B4-C8084B728582}" type="slidenum">
              <a:rPr lang="en-US" smtClean="0"/>
              <a:t>‹#›</a:t>
            </a:fld>
            <a:endParaRPr lang="en-US"/>
          </a:p>
        </p:txBody>
      </p:sp>
    </p:spTree>
    <p:extLst>
      <p:ext uri="{BB962C8B-B14F-4D97-AF65-F5344CB8AC3E}">
        <p14:creationId xmlns:p14="http://schemas.microsoft.com/office/powerpoint/2010/main" val="789676365"/>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78EB45-1A5F-6940-A8D7-759B3F9F37EB}" type="datetime1">
              <a:rPr lang="en-US" smtClean="0"/>
              <a:t>9/13/26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8707E9-6558-9040-94B4-C8084B728582}" type="slidenum">
              <a:rPr lang="en-US" smtClean="0"/>
              <a:t>‹#›</a:t>
            </a:fld>
            <a:endParaRPr lang="en-US"/>
          </a:p>
        </p:txBody>
      </p:sp>
    </p:spTree>
    <p:extLst>
      <p:ext uri="{BB962C8B-B14F-4D97-AF65-F5344CB8AC3E}">
        <p14:creationId xmlns:p14="http://schemas.microsoft.com/office/powerpoint/2010/main" val="9480635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95A243D-0F26-EF4D-8447-BBA94A6CAD1A}" type="datetime1">
              <a:rPr lang="en-US" smtClean="0"/>
              <a:t>9/13/26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8707E9-6558-9040-94B4-C8084B728582}" type="slidenum">
              <a:rPr lang="en-US" smtClean="0"/>
              <a:t>‹#›</a:t>
            </a:fld>
            <a:endParaRPr lang="en-US"/>
          </a:p>
        </p:txBody>
      </p:sp>
    </p:spTree>
    <p:extLst>
      <p:ext uri="{BB962C8B-B14F-4D97-AF65-F5344CB8AC3E}">
        <p14:creationId xmlns:p14="http://schemas.microsoft.com/office/powerpoint/2010/main" val="34440580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FC2E87-B54B-054D-B821-12EAED46DABE}" type="datetime1">
              <a:rPr lang="en-US" smtClean="0"/>
              <a:t>9/13/26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8707E9-6558-9040-94B4-C8084B728582}" type="slidenum">
              <a:rPr lang="en-US" smtClean="0"/>
              <a:t>‹#›</a:t>
            </a:fld>
            <a:endParaRPr lang="en-US"/>
          </a:p>
        </p:txBody>
      </p:sp>
    </p:spTree>
    <p:extLst>
      <p:ext uri="{BB962C8B-B14F-4D97-AF65-F5344CB8AC3E}">
        <p14:creationId xmlns:p14="http://schemas.microsoft.com/office/powerpoint/2010/main" val="1412261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04F7594-16E4-244E-B213-18E0150854B7}" type="datetime1">
              <a:rPr lang="en-US" smtClean="0"/>
              <a:t>9/13/26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48707E9-6558-9040-94B4-C8084B728582}" type="slidenum">
              <a:rPr lang="en-US" smtClean="0"/>
              <a:t>‹#›</a:t>
            </a:fld>
            <a:endParaRPr lang="en-US"/>
          </a:p>
        </p:txBody>
      </p:sp>
    </p:spTree>
    <p:extLst>
      <p:ext uri="{BB962C8B-B14F-4D97-AF65-F5344CB8AC3E}">
        <p14:creationId xmlns:p14="http://schemas.microsoft.com/office/powerpoint/2010/main" val="24641433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0617855-6308-0E49-8CFD-523AD2E52DD4}" type="datetime1">
              <a:rPr lang="en-US" smtClean="0"/>
              <a:t>9/13/26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48707E9-6558-9040-94B4-C8084B728582}" type="slidenum">
              <a:rPr lang="en-US" smtClean="0"/>
              <a:t>‹#›</a:t>
            </a:fld>
            <a:endParaRPr lang="en-US"/>
          </a:p>
        </p:txBody>
      </p:sp>
    </p:spTree>
    <p:extLst>
      <p:ext uri="{BB962C8B-B14F-4D97-AF65-F5344CB8AC3E}">
        <p14:creationId xmlns:p14="http://schemas.microsoft.com/office/powerpoint/2010/main" val="695959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A32F7724-3EAB-5B46-8C7C-39E61DCCBDE0}" type="datetime1">
              <a:rPr lang="en-US" smtClean="0"/>
              <a:t>9/13/26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48707E9-6558-9040-94B4-C8084B728582}" type="slidenum">
              <a:rPr lang="en-US" smtClean="0"/>
              <a:t>‹#›</a:t>
            </a:fld>
            <a:endParaRPr lang="en-US"/>
          </a:p>
        </p:txBody>
      </p:sp>
    </p:spTree>
    <p:extLst>
      <p:ext uri="{BB962C8B-B14F-4D97-AF65-F5344CB8AC3E}">
        <p14:creationId xmlns:p14="http://schemas.microsoft.com/office/powerpoint/2010/main" val="14031804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4A26133-1612-F545-B05E-762FD495E9B9}" type="datetime1">
              <a:rPr lang="en-US" smtClean="0"/>
              <a:t>9/13/26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8707E9-6558-9040-94B4-C8084B728582}" type="slidenum">
              <a:rPr lang="en-US" smtClean="0"/>
              <a:t>‹#›</a:t>
            </a:fld>
            <a:endParaRPr lang="en-US"/>
          </a:p>
        </p:txBody>
      </p:sp>
    </p:spTree>
    <p:extLst>
      <p:ext uri="{BB962C8B-B14F-4D97-AF65-F5344CB8AC3E}">
        <p14:creationId xmlns:p14="http://schemas.microsoft.com/office/powerpoint/2010/main" val="2524399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D6365FD-C141-E841-BAA7-5412D29E7F65}" type="datetime1">
              <a:rPr lang="en-US" smtClean="0"/>
              <a:t>9/13/26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8707E9-6558-9040-94B4-C8084B728582}" type="slidenum">
              <a:rPr lang="en-US" smtClean="0"/>
              <a:t>‹#›</a:t>
            </a:fld>
            <a:endParaRPr lang="en-US"/>
          </a:p>
        </p:txBody>
      </p:sp>
    </p:spTree>
    <p:extLst>
      <p:ext uri="{BB962C8B-B14F-4D97-AF65-F5344CB8AC3E}">
        <p14:creationId xmlns:p14="http://schemas.microsoft.com/office/powerpoint/2010/main" val="40311195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246401A-291C-EE46-8A20-58BA8422901C}" type="datetime1">
              <a:rPr lang="en-US" smtClean="0"/>
              <a:t>9/13/26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8707E9-6558-9040-94B4-C8084B728582}" type="slidenum">
              <a:rPr lang="en-US" smtClean="0"/>
              <a:t>‹#›</a:t>
            </a:fld>
            <a:endParaRPr lang="en-US"/>
          </a:p>
        </p:txBody>
      </p:sp>
    </p:spTree>
    <p:extLst>
      <p:ext uri="{BB962C8B-B14F-4D97-AF65-F5344CB8AC3E}">
        <p14:creationId xmlns:p14="http://schemas.microsoft.com/office/powerpoint/2010/main" val="3527046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8144A91-3544-8F4B-9AEE-944F6295DDD0}" type="datetime1">
              <a:rPr lang="en-US" smtClean="0"/>
              <a:t>9/13/26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8707E9-6558-9040-94B4-C8084B728582}" type="slidenum">
              <a:rPr lang="en-US" smtClean="0"/>
              <a:t>‹#›</a:t>
            </a:fld>
            <a:endParaRPr lang="en-US"/>
          </a:p>
        </p:txBody>
      </p:sp>
    </p:spTree>
    <p:extLst>
      <p:ext uri="{BB962C8B-B14F-4D97-AF65-F5344CB8AC3E}">
        <p14:creationId xmlns:p14="http://schemas.microsoft.com/office/powerpoint/2010/main" val="6441127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7642881-4F1B-2346-BE16-185F9A21820A}" type="datetime1">
              <a:rPr lang="en-US" smtClean="0"/>
              <a:t>9/13/26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8707E9-6558-9040-94B4-C8084B728582}" type="slidenum">
              <a:rPr lang="en-US" smtClean="0"/>
              <a:t>‹#›</a:t>
            </a:fld>
            <a:endParaRPr lang="en-US"/>
          </a:p>
        </p:txBody>
      </p:sp>
    </p:spTree>
    <p:extLst>
      <p:ext uri="{BB962C8B-B14F-4D97-AF65-F5344CB8AC3E}">
        <p14:creationId xmlns:p14="http://schemas.microsoft.com/office/powerpoint/2010/main" val="20013383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556D5D-48AD-0F43-8988-956CBA475691}" type="datetime1">
              <a:rPr lang="en-US" smtClean="0"/>
              <a:t>9/13/26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8707E9-6558-9040-94B4-C8084B728582}" type="slidenum">
              <a:rPr lang="en-US" smtClean="0"/>
              <a:t>‹#›</a:t>
            </a:fld>
            <a:endParaRPr lang="en-US"/>
          </a:p>
        </p:txBody>
      </p:sp>
    </p:spTree>
    <p:extLst>
      <p:ext uri="{BB962C8B-B14F-4D97-AF65-F5344CB8AC3E}">
        <p14:creationId xmlns:p14="http://schemas.microsoft.com/office/powerpoint/2010/main" val="38587486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9D3D449-7705-0E4B-B97D-B5B9BA05FFAA}" type="datetime1">
              <a:rPr lang="en-US" smtClean="0"/>
              <a:t>9/13/26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8707E9-6558-9040-94B4-C8084B728582}" type="slidenum">
              <a:rPr lang="en-US" smtClean="0"/>
              <a:t>‹#›</a:t>
            </a:fld>
            <a:endParaRPr lang="en-US"/>
          </a:p>
        </p:txBody>
      </p:sp>
    </p:spTree>
    <p:extLst>
      <p:ext uri="{BB962C8B-B14F-4D97-AF65-F5344CB8AC3E}">
        <p14:creationId xmlns:p14="http://schemas.microsoft.com/office/powerpoint/2010/main" val="21023866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A510880-A4EB-624D-A7A5-2B8B151BBBDD}" type="datetime1">
              <a:rPr lang="en-US" smtClean="0"/>
              <a:t>9/13/26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8707E9-6558-9040-94B4-C8084B728582}" type="slidenum">
              <a:rPr lang="en-US" smtClean="0"/>
              <a:t>‹#›</a:t>
            </a:fld>
            <a:endParaRPr lang="en-US"/>
          </a:p>
        </p:txBody>
      </p:sp>
    </p:spTree>
    <p:extLst>
      <p:ext uri="{BB962C8B-B14F-4D97-AF65-F5344CB8AC3E}">
        <p14:creationId xmlns:p14="http://schemas.microsoft.com/office/powerpoint/2010/main" val="8112460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F15B55-AD9A-E848-8E15-F2617430559D}" type="datetime1">
              <a:rPr lang="en-US" smtClean="0"/>
              <a:t>9/13/26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8707E9-6558-9040-94B4-C8084B728582}" type="slidenum">
              <a:rPr lang="en-US" smtClean="0"/>
              <a:t>‹#›</a:t>
            </a:fld>
            <a:endParaRPr lang="en-US"/>
          </a:p>
        </p:txBody>
      </p:sp>
      <p:sp>
        <p:nvSpPr>
          <p:cNvPr id="8" name="Title 1"/>
          <p:cNvSpPr>
            <a:spLocks noGrp="1"/>
          </p:cNvSpPr>
          <p:nvPr>
            <p:ph type="title"/>
          </p:nvPr>
        </p:nvSpPr>
        <p:spPr>
          <a:xfrm>
            <a:off x="685801" y="609600"/>
            <a:ext cx="10131425" cy="1456267"/>
          </a:xfrm>
        </p:spPr>
        <p:txBody>
          <a:bodyPr/>
          <a:lstStyle/>
          <a:p>
            <a:r>
              <a:rPr lang="en-US"/>
              <a:t>Click to edit Master title style</a:t>
            </a:r>
            <a:endParaRPr lang="en-US" dirty="0"/>
          </a:p>
        </p:txBody>
      </p:sp>
    </p:spTree>
    <p:extLst>
      <p:ext uri="{BB962C8B-B14F-4D97-AF65-F5344CB8AC3E}">
        <p14:creationId xmlns:p14="http://schemas.microsoft.com/office/powerpoint/2010/main" val="16234376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903FF84-69BC-4848-B886-0F6361335E72}" type="datetime1">
              <a:rPr lang="en-US" smtClean="0"/>
              <a:t>9/13/26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8707E9-6558-9040-94B4-C8084B728582}" type="slidenum">
              <a:rPr lang="en-US" smtClean="0"/>
              <a:t>‹#›</a:t>
            </a:fld>
            <a:endParaRPr lang="en-US"/>
          </a:p>
        </p:txBody>
      </p:sp>
    </p:spTree>
    <p:extLst>
      <p:ext uri="{BB962C8B-B14F-4D97-AF65-F5344CB8AC3E}">
        <p14:creationId xmlns:p14="http://schemas.microsoft.com/office/powerpoint/2010/main" val="2104375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C9F3EE4-C59C-5D4F-A2EE-3C25C3166A8C}" type="datetime1">
              <a:rPr lang="en-US" smtClean="0"/>
              <a:t>9/13/26</a:t>
            </a:fld>
            <a:endParaRPr lang="en-US"/>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48707E9-6558-9040-94B4-C8084B728582}" type="slidenum">
              <a:rPr lang="en-US" smtClean="0"/>
              <a:t>‹#›</a:t>
            </a:fld>
            <a:endParaRPr lang="en-US"/>
          </a:p>
        </p:txBody>
      </p:sp>
    </p:spTree>
    <p:extLst>
      <p:ext uri="{BB962C8B-B14F-4D97-AF65-F5344CB8AC3E}">
        <p14:creationId xmlns:p14="http://schemas.microsoft.com/office/powerpoint/2010/main" val="182006843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sldNum="0" hdr="0" ftr="0" dt="0"/>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F8DFB-7CC6-1CE6-C73E-B3081FB76971}"/>
              </a:ext>
            </a:extLst>
          </p:cNvPr>
          <p:cNvSpPr>
            <a:spLocks noGrp="1"/>
          </p:cNvSpPr>
          <p:nvPr>
            <p:ph type="ctrTitle"/>
          </p:nvPr>
        </p:nvSpPr>
        <p:spPr>
          <a:xfrm>
            <a:off x="458993" y="602822"/>
            <a:ext cx="11274013" cy="1405468"/>
          </a:xfrm>
        </p:spPr>
        <p:txBody>
          <a:bodyPr/>
          <a:lstStyle/>
          <a:p>
            <a:pPr algn="ctr"/>
            <a:r>
              <a:rPr lang="en-US" sz="7200" b="1" dirty="0">
                <a:solidFill>
                  <a:srgbClr val="92D050"/>
                </a:solidFill>
              </a:rPr>
              <a:t>Pediatric </a:t>
            </a:r>
            <a:r>
              <a:rPr lang="en-US" sz="7200" b="1" dirty="0" err="1">
                <a:solidFill>
                  <a:srgbClr val="92D050"/>
                </a:solidFill>
              </a:rPr>
              <a:t>ent</a:t>
            </a:r>
            <a:r>
              <a:rPr lang="en-US" dirty="0"/>
              <a:t>	</a:t>
            </a:r>
          </a:p>
        </p:txBody>
      </p:sp>
      <p:sp>
        <p:nvSpPr>
          <p:cNvPr id="3" name="Subtitle 2">
            <a:extLst>
              <a:ext uri="{FF2B5EF4-FFF2-40B4-BE49-F238E27FC236}">
                <a16:creationId xmlns:a16="http://schemas.microsoft.com/office/drawing/2014/main" id="{8D379384-E895-1A26-859D-6528F25C30EC}"/>
              </a:ext>
            </a:extLst>
          </p:cNvPr>
          <p:cNvSpPr>
            <a:spLocks noGrp="1"/>
          </p:cNvSpPr>
          <p:nvPr>
            <p:ph type="subTitle" idx="1"/>
          </p:nvPr>
        </p:nvSpPr>
        <p:spPr>
          <a:xfrm>
            <a:off x="2403904" y="2772083"/>
            <a:ext cx="7197726" cy="1405468"/>
          </a:xfrm>
        </p:spPr>
        <p:txBody>
          <a:bodyPr>
            <a:normAutofit fontScale="92500" lnSpcReduction="20000"/>
          </a:bodyPr>
          <a:lstStyle/>
          <a:p>
            <a:pPr algn="ctr"/>
            <a:r>
              <a:rPr lang="en-US" sz="2800" dirty="0" err="1"/>
              <a:t>jEREMY</a:t>
            </a:r>
            <a:r>
              <a:rPr lang="en-US" sz="2800" dirty="0"/>
              <a:t> T. REED, MD , JD, MPH&amp;TM</a:t>
            </a:r>
          </a:p>
          <a:p>
            <a:pPr algn="ctr"/>
            <a:r>
              <a:rPr lang="en-US" sz="2800" dirty="0"/>
              <a:t>OTOLARYNGOLOGY</a:t>
            </a:r>
          </a:p>
          <a:p>
            <a:pPr algn="ctr"/>
            <a:r>
              <a:rPr lang="en-US" sz="2800" dirty="0"/>
              <a:t>UPMC COLE</a:t>
            </a:r>
          </a:p>
        </p:txBody>
      </p:sp>
    </p:spTree>
    <p:extLst>
      <p:ext uri="{BB962C8B-B14F-4D97-AF65-F5344CB8AC3E}">
        <p14:creationId xmlns:p14="http://schemas.microsoft.com/office/powerpoint/2010/main" val="320867912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E7DCD-CFA3-65D0-2DC9-2F9545E1691F}"/>
              </a:ext>
            </a:extLst>
          </p:cNvPr>
          <p:cNvSpPr>
            <a:spLocks noGrp="1"/>
          </p:cNvSpPr>
          <p:nvPr>
            <p:ph type="title"/>
          </p:nvPr>
        </p:nvSpPr>
        <p:spPr/>
        <p:txBody>
          <a:bodyPr>
            <a:normAutofit/>
          </a:bodyPr>
          <a:lstStyle/>
          <a:p>
            <a:r>
              <a:rPr lang="en-US" sz="4000" dirty="0"/>
              <a:t>TOPICs</a:t>
            </a:r>
          </a:p>
        </p:txBody>
      </p:sp>
      <p:sp>
        <p:nvSpPr>
          <p:cNvPr id="3" name="Content Placeholder 2">
            <a:extLst>
              <a:ext uri="{FF2B5EF4-FFF2-40B4-BE49-F238E27FC236}">
                <a16:creationId xmlns:a16="http://schemas.microsoft.com/office/drawing/2014/main" id="{BDBE479F-2CBB-F2CF-F61C-BC376BBA5276}"/>
              </a:ext>
            </a:extLst>
          </p:cNvPr>
          <p:cNvSpPr>
            <a:spLocks noGrp="1"/>
          </p:cNvSpPr>
          <p:nvPr>
            <p:ph idx="1"/>
          </p:nvPr>
        </p:nvSpPr>
        <p:spPr>
          <a:xfrm>
            <a:off x="685800" y="2065867"/>
            <a:ext cx="10131425" cy="4415588"/>
          </a:xfrm>
        </p:spPr>
        <p:txBody>
          <a:bodyPr>
            <a:normAutofit/>
          </a:bodyPr>
          <a:lstStyle/>
          <a:p>
            <a:endParaRPr lang="en-US" dirty="0"/>
          </a:p>
          <a:p>
            <a:pPr>
              <a:lnSpc>
                <a:spcPct val="110000"/>
              </a:lnSpc>
            </a:pPr>
            <a:r>
              <a:rPr lang="en-US" sz="2400" dirty="0"/>
              <a:t>MYRINGOTOMY WITH TUBES (BMT) </a:t>
            </a:r>
          </a:p>
          <a:p>
            <a:pPr lvl="1">
              <a:lnSpc>
                <a:spcPct val="110000"/>
              </a:lnSpc>
            </a:pPr>
            <a:r>
              <a:rPr lang="en-US" sz="2400" dirty="0"/>
              <a:t>T-tubes?</a:t>
            </a:r>
          </a:p>
          <a:p>
            <a:pPr lvl="1">
              <a:lnSpc>
                <a:spcPct val="110000"/>
              </a:lnSpc>
            </a:pPr>
            <a:r>
              <a:rPr lang="en-US" sz="2400" dirty="0"/>
              <a:t>+ Adenoidectomy?</a:t>
            </a:r>
          </a:p>
          <a:p>
            <a:pPr>
              <a:lnSpc>
                <a:spcPct val="110000"/>
              </a:lnSpc>
            </a:pPr>
            <a:r>
              <a:rPr lang="en-US" sz="2400" dirty="0"/>
              <a:t>Adenotonsillectomy</a:t>
            </a:r>
          </a:p>
          <a:p>
            <a:pPr>
              <a:lnSpc>
                <a:spcPct val="110000"/>
              </a:lnSpc>
            </a:pPr>
            <a:r>
              <a:rPr lang="en-US" sz="2400" dirty="0"/>
              <a:t>Epistaxis</a:t>
            </a:r>
          </a:p>
          <a:p>
            <a:pPr>
              <a:lnSpc>
                <a:spcPct val="110000"/>
              </a:lnSpc>
            </a:pPr>
            <a:r>
              <a:rPr lang="en-US" sz="2400" dirty="0" err="1"/>
              <a:t>Frenulectomy</a:t>
            </a:r>
            <a:endParaRPr lang="en-US" sz="2400" dirty="0"/>
          </a:p>
          <a:p>
            <a:pPr marL="0" indent="0">
              <a:lnSpc>
                <a:spcPct val="110000"/>
              </a:lnSpc>
              <a:buNone/>
            </a:pPr>
            <a:endParaRPr lang="en-US" dirty="0"/>
          </a:p>
          <a:p>
            <a:endParaRPr lang="en-US" dirty="0"/>
          </a:p>
          <a:p>
            <a:endParaRPr lang="en-US" dirty="0"/>
          </a:p>
          <a:p>
            <a:endParaRPr lang="en-US" dirty="0"/>
          </a:p>
        </p:txBody>
      </p:sp>
      <p:pic>
        <p:nvPicPr>
          <p:cNvPr id="4" name="Picture Placeholder 4">
            <a:extLst>
              <a:ext uri="{FF2B5EF4-FFF2-40B4-BE49-F238E27FC236}">
                <a16:creationId xmlns:a16="http://schemas.microsoft.com/office/drawing/2014/main" id="{5DF50263-4E89-4DE0-3329-5DB5C4E072A9}"/>
              </a:ext>
            </a:extLst>
          </p:cNvPr>
          <p:cNvPicPr>
            <a:picLocks noChangeAspect="1"/>
          </p:cNvPicPr>
          <p:nvPr/>
        </p:nvPicPr>
        <p:blipFill>
          <a:blip r:embed="rId2"/>
          <a:srcRect l="20143" r="20143"/>
          <a:stretch>
            <a:fillRect/>
          </a:stretch>
        </p:blipFill>
        <p:spPr>
          <a:xfrm>
            <a:off x="6096000" y="580756"/>
            <a:ext cx="5733143" cy="6105894"/>
          </a:xfrm>
          <a:prstGeom prst="rect">
            <a:avLst/>
          </a:prstGeom>
        </p:spPr>
      </p:pic>
    </p:spTree>
    <p:extLst>
      <p:ext uri="{BB962C8B-B14F-4D97-AF65-F5344CB8AC3E}">
        <p14:creationId xmlns:p14="http://schemas.microsoft.com/office/powerpoint/2010/main" val="1382478739"/>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D9CC3-CF27-F6C7-8CEE-14B59EB5F4A0}"/>
              </a:ext>
            </a:extLst>
          </p:cNvPr>
          <p:cNvSpPr>
            <a:spLocks noGrp="1"/>
          </p:cNvSpPr>
          <p:nvPr>
            <p:ph type="title"/>
          </p:nvPr>
        </p:nvSpPr>
        <p:spPr>
          <a:xfrm>
            <a:off x="-101600" y="100565"/>
            <a:ext cx="12438743" cy="1371600"/>
          </a:xfrm>
        </p:spPr>
        <p:txBody>
          <a:bodyPr/>
          <a:lstStyle/>
          <a:p>
            <a:pPr algn="ctr"/>
            <a:r>
              <a:rPr lang="en-US" dirty="0"/>
              <a:t>Risks for otitis Media</a:t>
            </a:r>
          </a:p>
        </p:txBody>
      </p:sp>
      <p:sp>
        <p:nvSpPr>
          <p:cNvPr id="6" name="TextBox 5">
            <a:extLst>
              <a:ext uri="{FF2B5EF4-FFF2-40B4-BE49-F238E27FC236}">
                <a16:creationId xmlns:a16="http://schemas.microsoft.com/office/drawing/2014/main" id="{27EB5FF0-ADBE-123A-E3C6-504FB7FA4173}"/>
              </a:ext>
            </a:extLst>
          </p:cNvPr>
          <p:cNvSpPr txBox="1"/>
          <p:nvPr/>
        </p:nvSpPr>
        <p:spPr>
          <a:xfrm>
            <a:off x="754453" y="1852643"/>
            <a:ext cx="6096000" cy="4524315"/>
          </a:xfrm>
          <a:prstGeom prst="rect">
            <a:avLst/>
          </a:prstGeom>
          <a:noFill/>
        </p:spPr>
        <p:txBody>
          <a:bodyPr wrap="square">
            <a:spAutoFit/>
          </a:bodyPr>
          <a:lstStyle/>
          <a:p>
            <a:pPr marL="342900" lvl="0" indent="-342900">
              <a:buFont typeface="Arial" panose="020B0604020202020204" pitchFamily="34" charset="0"/>
              <a:buChar char="•"/>
            </a:pPr>
            <a:r>
              <a:rPr lang="en-US" dirty="0"/>
              <a:t>Young age, especially </a:t>
            </a:r>
            <a:r>
              <a:rPr lang="en-US" b="1" dirty="0"/>
              <a:t>under 2 years</a:t>
            </a:r>
            <a:r>
              <a:rPr lang="en-US" dirty="0"/>
              <a:t> </a:t>
            </a:r>
          </a:p>
          <a:p>
            <a:pPr marL="342900" lvl="0" indent="-342900">
              <a:buFont typeface="Arial" panose="020B0604020202020204" pitchFamily="34" charset="0"/>
              <a:buChar char="•"/>
            </a:pPr>
            <a:r>
              <a:rPr lang="en-US" dirty="0"/>
              <a:t>First ear infection occurring early in infancy </a:t>
            </a:r>
          </a:p>
          <a:p>
            <a:pPr marL="342900" lvl="0" indent="-342900">
              <a:buFont typeface="Arial" panose="020B0604020202020204" pitchFamily="34" charset="0"/>
              <a:buChar char="•"/>
            </a:pPr>
            <a:r>
              <a:rPr lang="en-US" dirty="0">
                <a:solidFill>
                  <a:srgbClr val="FFFF00"/>
                </a:solidFill>
              </a:rPr>
              <a:t>Daycare attendance or frequent exposure to other children </a:t>
            </a:r>
          </a:p>
          <a:p>
            <a:pPr marL="342900" lvl="0" indent="-342900">
              <a:buFont typeface="Arial" panose="020B0604020202020204" pitchFamily="34" charset="0"/>
              <a:buChar char="•"/>
            </a:pPr>
            <a:r>
              <a:rPr lang="en-US" dirty="0"/>
              <a:t>Older siblings bringing home respiratory infections </a:t>
            </a:r>
          </a:p>
          <a:p>
            <a:pPr marL="342900" lvl="0" indent="-342900">
              <a:buFont typeface="Arial" panose="020B0604020202020204" pitchFamily="34" charset="0"/>
              <a:buChar char="•"/>
            </a:pPr>
            <a:r>
              <a:rPr lang="en-US" dirty="0">
                <a:solidFill>
                  <a:srgbClr val="FFFF00"/>
                </a:solidFill>
              </a:rPr>
              <a:t>Secondhand tobacco-smoke exposure </a:t>
            </a:r>
          </a:p>
          <a:p>
            <a:pPr marL="342900" lvl="0" indent="-342900">
              <a:buFont typeface="Arial" panose="020B0604020202020204" pitchFamily="34" charset="0"/>
              <a:buChar char="•"/>
            </a:pPr>
            <a:r>
              <a:rPr lang="en-US" dirty="0"/>
              <a:t>Little or no breastfeeding </a:t>
            </a:r>
          </a:p>
          <a:p>
            <a:pPr marL="342900" lvl="0" indent="-342900">
              <a:buFont typeface="Arial" panose="020B0604020202020204" pitchFamily="34" charset="0"/>
              <a:buChar char="•"/>
            </a:pPr>
            <a:r>
              <a:rPr lang="en-US" dirty="0"/>
              <a:t>Bottle-feeding while lying flat </a:t>
            </a:r>
          </a:p>
          <a:p>
            <a:pPr marL="342900" lvl="0" indent="-342900">
              <a:buFont typeface="Arial" panose="020B0604020202020204" pitchFamily="34" charset="0"/>
              <a:buChar char="•"/>
            </a:pPr>
            <a:r>
              <a:rPr lang="en-US" dirty="0"/>
              <a:t>Pacifier use, particularly after 6 months </a:t>
            </a:r>
          </a:p>
          <a:p>
            <a:pPr marL="342900" lvl="0" indent="-342900">
              <a:buFont typeface="Arial" panose="020B0604020202020204" pitchFamily="34" charset="0"/>
              <a:buChar char="•"/>
            </a:pPr>
            <a:r>
              <a:rPr lang="en-US" dirty="0"/>
              <a:t>Fall and winter respiratory-virus season </a:t>
            </a:r>
          </a:p>
          <a:p>
            <a:pPr marL="342900" lvl="0" indent="-342900">
              <a:buFont typeface="Arial" panose="020B0604020202020204" pitchFamily="34" charset="0"/>
              <a:buChar char="•"/>
            </a:pPr>
            <a:r>
              <a:rPr lang="en-US" dirty="0"/>
              <a:t>Family history of recurrent ear infections </a:t>
            </a:r>
          </a:p>
          <a:p>
            <a:pPr marL="342900" lvl="0" indent="-342900">
              <a:buFont typeface="Arial" panose="020B0604020202020204" pitchFamily="34" charset="0"/>
              <a:buChar char="•"/>
            </a:pPr>
            <a:r>
              <a:rPr lang="en-US" dirty="0"/>
              <a:t>Enlarged adenoids or chronic nasal obstruction </a:t>
            </a:r>
          </a:p>
          <a:p>
            <a:pPr marL="342900" lvl="0" indent="-342900">
              <a:buFont typeface="Arial" panose="020B0604020202020204" pitchFamily="34" charset="0"/>
              <a:buChar char="•"/>
            </a:pPr>
            <a:r>
              <a:rPr lang="en-US" dirty="0"/>
              <a:t>Allergic rhinitis, although the association is less consistent </a:t>
            </a:r>
          </a:p>
          <a:p>
            <a:pPr marL="342900" lvl="0" indent="-342900">
              <a:buFont typeface="Arial" panose="020B0604020202020204" pitchFamily="34" charset="0"/>
              <a:buChar char="•"/>
            </a:pPr>
            <a:r>
              <a:rPr lang="en-US" dirty="0"/>
              <a:t>Craniofacial conditions such as cleft palate </a:t>
            </a:r>
          </a:p>
          <a:p>
            <a:pPr marL="342900" lvl="0" indent="-342900">
              <a:buFont typeface="Arial" panose="020B0604020202020204" pitchFamily="34" charset="0"/>
              <a:buChar char="•"/>
            </a:pPr>
            <a:r>
              <a:rPr lang="en-US" dirty="0"/>
              <a:t>Down syndrome </a:t>
            </a:r>
          </a:p>
          <a:p>
            <a:pPr marL="342900" lvl="0" indent="-342900">
              <a:buFont typeface="Arial" panose="020B0604020202020204" pitchFamily="34" charset="0"/>
              <a:buChar char="•"/>
            </a:pPr>
            <a:r>
              <a:rPr lang="en-US" dirty="0"/>
              <a:t>Immune deficiency or impaired mucociliary function </a:t>
            </a:r>
          </a:p>
          <a:p>
            <a:pPr marL="342900" lvl="0" indent="-342900">
              <a:buFont typeface="Arial" panose="020B0604020202020204" pitchFamily="34" charset="0"/>
              <a:buChar char="•"/>
            </a:pPr>
            <a:r>
              <a:rPr lang="en-US" dirty="0"/>
              <a:t>Prematurity</a:t>
            </a:r>
          </a:p>
        </p:txBody>
      </p:sp>
      <p:sp>
        <p:nvSpPr>
          <p:cNvPr id="3" name="TextBox 2">
            <a:extLst>
              <a:ext uri="{FF2B5EF4-FFF2-40B4-BE49-F238E27FC236}">
                <a16:creationId xmlns:a16="http://schemas.microsoft.com/office/drawing/2014/main" id="{C845A990-8907-C5A6-F222-B81947DEB79B}"/>
              </a:ext>
            </a:extLst>
          </p:cNvPr>
          <p:cNvSpPr txBox="1"/>
          <p:nvPr/>
        </p:nvSpPr>
        <p:spPr>
          <a:xfrm>
            <a:off x="7976382" y="2264898"/>
            <a:ext cx="3461165" cy="1384995"/>
          </a:xfrm>
          <a:prstGeom prst="rect">
            <a:avLst/>
          </a:prstGeom>
          <a:noFill/>
        </p:spPr>
        <p:txBody>
          <a:bodyPr wrap="square" rtlCol="0">
            <a:spAutoFit/>
          </a:bodyPr>
          <a:lstStyle/>
          <a:p>
            <a:r>
              <a:rPr lang="en-US" sz="2800" dirty="0">
                <a:solidFill>
                  <a:srgbClr val="92D050"/>
                </a:solidFill>
              </a:rPr>
              <a:t>HORIZONTAL ET</a:t>
            </a:r>
          </a:p>
          <a:p>
            <a:r>
              <a:rPr lang="en-US" sz="2800" dirty="0">
                <a:solidFill>
                  <a:srgbClr val="92D050"/>
                </a:solidFill>
              </a:rPr>
              <a:t>LESS RIGID</a:t>
            </a:r>
          </a:p>
          <a:p>
            <a:r>
              <a:rPr lang="en-US" sz="2800" dirty="0">
                <a:solidFill>
                  <a:srgbClr val="92D050"/>
                </a:solidFill>
              </a:rPr>
              <a:t>SPEND TIME ON BACK</a:t>
            </a:r>
          </a:p>
        </p:txBody>
      </p:sp>
    </p:spTree>
    <p:extLst>
      <p:ext uri="{BB962C8B-B14F-4D97-AF65-F5344CB8AC3E}">
        <p14:creationId xmlns:p14="http://schemas.microsoft.com/office/powerpoint/2010/main" val="4022271492"/>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3C87A-299D-B832-B013-29C20B01B80F}"/>
              </a:ext>
            </a:extLst>
          </p:cNvPr>
          <p:cNvSpPr>
            <a:spLocks noGrp="1"/>
          </p:cNvSpPr>
          <p:nvPr>
            <p:ph type="title"/>
          </p:nvPr>
        </p:nvSpPr>
        <p:spPr/>
        <p:txBody>
          <a:bodyPr/>
          <a:lstStyle/>
          <a:p>
            <a:pPr algn="ctr"/>
            <a:r>
              <a:rPr lang="en-US" dirty="0"/>
              <a:t>Recurrent acute Otitis Media</a:t>
            </a:r>
            <a:br>
              <a:rPr lang="en-US" dirty="0"/>
            </a:br>
            <a:r>
              <a:rPr lang="en-US" dirty="0"/>
              <a:t>INDICATIONS</a:t>
            </a:r>
          </a:p>
        </p:txBody>
      </p:sp>
      <p:sp>
        <p:nvSpPr>
          <p:cNvPr id="3" name="Content Placeholder 2">
            <a:extLst>
              <a:ext uri="{FF2B5EF4-FFF2-40B4-BE49-F238E27FC236}">
                <a16:creationId xmlns:a16="http://schemas.microsoft.com/office/drawing/2014/main" id="{178A9DEE-5C59-DFD7-1709-CE844783861B}"/>
              </a:ext>
            </a:extLst>
          </p:cNvPr>
          <p:cNvSpPr>
            <a:spLocks noGrp="1"/>
          </p:cNvSpPr>
          <p:nvPr>
            <p:ph sz="half" idx="1"/>
          </p:nvPr>
        </p:nvSpPr>
        <p:spPr/>
        <p:txBody>
          <a:bodyPr>
            <a:normAutofit fontScale="85000" lnSpcReduction="10000"/>
          </a:bodyPr>
          <a:lstStyle/>
          <a:p>
            <a:r>
              <a:rPr lang="en-US" sz="2400" b="1" dirty="0"/>
              <a:t>Severe, Intractable Pain:</a:t>
            </a:r>
            <a:r>
              <a:rPr lang="en-US" sz="2400" dirty="0"/>
              <a:t> </a:t>
            </a:r>
          </a:p>
          <a:p>
            <a:pPr lvl="1"/>
            <a:r>
              <a:rPr lang="en-US" sz="2400" dirty="0"/>
              <a:t>Intense earache with </a:t>
            </a:r>
          </a:p>
          <a:p>
            <a:pPr lvl="1"/>
            <a:r>
              <a:rPr lang="en-US" sz="2400" dirty="0"/>
              <a:t>severely bulging eardrum</a:t>
            </a:r>
          </a:p>
          <a:p>
            <a:pPr lvl="1"/>
            <a:r>
              <a:rPr lang="en-US" sz="2400" dirty="0"/>
              <a:t>risk of spontaneous perforation</a:t>
            </a:r>
          </a:p>
          <a:p>
            <a:r>
              <a:rPr lang="en-US" sz="2400" b="1" dirty="0"/>
              <a:t>Antibiotic Treatment Failure:</a:t>
            </a:r>
            <a:r>
              <a:rPr lang="en-US" sz="2400" b="1" dirty="0">
                <a:sym typeface="Wingdings" pitchFamily="2" charset="2"/>
              </a:rPr>
              <a:t>Effusion?</a:t>
            </a:r>
            <a:endParaRPr lang="en-US" sz="2400" dirty="0"/>
          </a:p>
          <a:p>
            <a:r>
              <a:rPr lang="en-US" sz="2400" dirty="0"/>
              <a:t>Poor response/total lack of improvement </a:t>
            </a:r>
          </a:p>
          <a:p>
            <a:pPr lvl="1"/>
            <a:r>
              <a:rPr lang="en-US" sz="2400" dirty="0"/>
              <a:t>After multiple or </a:t>
            </a:r>
          </a:p>
          <a:p>
            <a:pPr lvl="1"/>
            <a:r>
              <a:rPr lang="en-US" sz="2400" dirty="0"/>
              <a:t>Consecutive courses of appropriate antibiotic therapy</a:t>
            </a:r>
          </a:p>
          <a:p>
            <a:endParaRPr lang="en-US" dirty="0"/>
          </a:p>
        </p:txBody>
      </p:sp>
      <p:sp>
        <p:nvSpPr>
          <p:cNvPr id="4" name="Content Placeholder 3">
            <a:extLst>
              <a:ext uri="{FF2B5EF4-FFF2-40B4-BE49-F238E27FC236}">
                <a16:creationId xmlns:a16="http://schemas.microsoft.com/office/drawing/2014/main" id="{7D45129A-8F0A-4D21-F0AD-78260D4FC3AD}"/>
              </a:ext>
            </a:extLst>
          </p:cNvPr>
          <p:cNvSpPr>
            <a:spLocks noGrp="1"/>
          </p:cNvSpPr>
          <p:nvPr>
            <p:ph sz="half" idx="2"/>
          </p:nvPr>
        </p:nvSpPr>
        <p:spPr>
          <a:xfrm>
            <a:off x="5821894" y="1832577"/>
            <a:ext cx="4995332" cy="5482622"/>
          </a:xfrm>
        </p:spPr>
        <p:txBody>
          <a:bodyPr>
            <a:normAutofit fontScale="85000" lnSpcReduction="10000"/>
          </a:bodyPr>
          <a:lstStyle/>
          <a:p>
            <a:r>
              <a:rPr lang="en-US" sz="2000" b="1" dirty="0"/>
              <a:t>Suppurative Complications:</a:t>
            </a:r>
            <a:r>
              <a:rPr lang="en-US" sz="2000" dirty="0"/>
              <a:t> </a:t>
            </a:r>
          </a:p>
          <a:p>
            <a:pPr lvl="1"/>
            <a:r>
              <a:rPr lang="en-US" sz="2000" dirty="0"/>
              <a:t>threat of severe intra-cranial or extra-cranial complications, such as:</a:t>
            </a:r>
          </a:p>
          <a:p>
            <a:pPr lvl="0"/>
            <a:r>
              <a:rPr lang="en-US" sz="2000" b="1" dirty="0"/>
              <a:t>Mastoiditis</a:t>
            </a:r>
            <a:endParaRPr lang="en-US" sz="2000" dirty="0"/>
          </a:p>
          <a:p>
            <a:pPr lvl="0"/>
            <a:r>
              <a:rPr lang="en-US" sz="2000" b="1" dirty="0"/>
              <a:t>Meningitis</a:t>
            </a:r>
            <a:r>
              <a:rPr lang="en-US" sz="2000" dirty="0"/>
              <a:t>/brain abscesses</a:t>
            </a:r>
          </a:p>
          <a:p>
            <a:pPr lvl="0"/>
            <a:r>
              <a:rPr lang="en-US" sz="2000" b="1" dirty="0"/>
              <a:t>Facial nerve paralysis</a:t>
            </a:r>
            <a:r>
              <a:rPr lang="en-US" sz="2000" dirty="0"/>
              <a:t> </a:t>
            </a:r>
          </a:p>
          <a:p>
            <a:pPr lvl="0"/>
            <a:r>
              <a:rPr lang="en-US" sz="2000" b="1" dirty="0"/>
              <a:t>Labyrinthitis</a:t>
            </a:r>
            <a:r>
              <a:rPr lang="en-US" sz="2000" dirty="0"/>
              <a:t> causing severe dizziness </a:t>
            </a:r>
          </a:p>
          <a:p>
            <a:pPr lvl="0"/>
            <a:r>
              <a:rPr lang="en-US" sz="2000" b="1" dirty="0">
                <a:solidFill>
                  <a:srgbClr val="FFFF00"/>
                </a:solidFill>
              </a:rPr>
              <a:t>Recurrent AOM:</a:t>
            </a:r>
            <a:r>
              <a:rPr lang="en-US" sz="2000" dirty="0">
                <a:solidFill>
                  <a:srgbClr val="FFFF00"/>
                </a:solidFill>
              </a:rPr>
              <a:t> Experiencing </a:t>
            </a:r>
          </a:p>
          <a:p>
            <a:pPr lvl="1"/>
            <a:r>
              <a:rPr lang="en-US" sz="2000" b="1" dirty="0">
                <a:solidFill>
                  <a:srgbClr val="FFFF00"/>
                </a:solidFill>
              </a:rPr>
              <a:t>3 or more distinct infections in 6 months</a:t>
            </a:r>
            <a:r>
              <a:rPr lang="en-US" sz="2000" dirty="0">
                <a:solidFill>
                  <a:srgbClr val="FFFF00"/>
                </a:solidFill>
              </a:rPr>
              <a:t>, or </a:t>
            </a:r>
          </a:p>
          <a:p>
            <a:pPr lvl="1"/>
            <a:r>
              <a:rPr lang="en-US" sz="2000" b="1" dirty="0">
                <a:solidFill>
                  <a:srgbClr val="FFFF00"/>
                </a:solidFill>
              </a:rPr>
              <a:t>4 or more infections within 12 months</a:t>
            </a:r>
            <a:endParaRPr lang="en-US" sz="2000" dirty="0">
              <a:solidFill>
                <a:srgbClr val="FFFF00"/>
              </a:solidFill>
            </a:endParaRPr>
          </a:p>
          <a:p>
            <a:endParaRPr lang="en-US" dirty="0"/>
          </a:p>
        </p:txBody>
      </p:sp>
    </p:spTree>
    <p:extLst>
      <p:ext uri="{BB962C8B-B14F-4D97-AF65-F5344CB8AC3E}">
        <p14:creationId xmlns:p14="http://schemas.microsoft.com/office/powerpoint/2010/main" val="1330676714"/>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D62E6-D829-35AA-0909-A2A36C7C5301}"/>
              </a:ext>
            </a:extLst>
          </p:cNvPr>
          <p:cNvSpPr>
            <a:spLocks noGrp="1"/>
          </p:cNvSpPr>
          <p:nvPr>
            <p:ph type="title"/>
          </p:nvPr>
        </p:nvSpPr>
        <p:spPr>
          <a:xfrm>
            <a:off x="439994" y="0"/>
            <a:ext cx="11312012" cy="1828800"/>
          </a:xfrm>
        </p:spPr>
        <p:txBody>
          <a:bodyPr>
            <a:normAutofit fontScale="90000"/>
          </a:bodyPr>
          <a:lstStyle/>
          <a:p>
            <a:br>
              <a:rPr lang="en-US" dirty="0"/>
            </a:br>
            <a:br>
              <a:rPr lang="en-US" dirty="0"/>
            </a:br>
            <a:br>
              <a:rPr lang="en-US" u="sng" dirty="0"/>
            </a:br>
            <a:br>
              <a:rPr lang="en-US" dirty="0"/>
            </a:br>
            <a:br>
              <a:rPr lang="en-US" dirty="0"/>
            </a:br>
            <a:r>
              <a:rPr lang="en-US" dirty="0"/>
              <a:t>	</a:t>
            </a:r>
            <a:br>
              <a:rPr lang="en-US" dirty="0"/>
            </a:br>
            <a:endParaRPr lang="en-US" dirty="0"/>
          </a:p>
        </p:txBody>
      </p:sp>
      <p:sp>
        <p:nvSpPr>
          <p:cNvPr id="7" name="TextBox 6">
            <a:extLst>
              <a:ext uri="{FF2B5EF4-FFF2-40B4-BE49-F238E27FC236}">
                <a16:creationId xmlns:a16="http://schemas.microsoft.com/office/drawing/2014/main" id="{8B586115-58E0-D2EE-77DA-9F4FF1951FC8}"/>
              </a:ext>
            </a:extLst>
          </p:cNvPr>
          <p:cNvSpPr txBox="1"/>
          <p:nvPr/>
        </p:nvSpPr>
        <p:spPr>
          <a:xfrm>
            <a:off x="0" y="1863915"/>
            <a:ext cx="6484836" cy="5909310"/>
          </a:xfrm>
          <a:prstGeom prst="rect">
            <a:avLst/>
          </a:prstGeom>
          <a:noFill/>
        </p:spPr>
        <p:txBody>
          <a:bodyPr wrap="square" rtlCol="0">
            <a:spAutoFit/>
          </a:bodyPr>
          <a:lstStyle/>
          <a:p>
            <a:r>
              <a:rPr lang="en-US" dirty="0">
                <a:solidFill>
                  <a:srgbClr val="FFFF00"/>
                </a:solidFill>
              </a:rPr>
              <a:t>C</a:t>
            </a:r>
            <a:r>
              <a:rPr lang="en-US" b="1" dirty="0">
                <a:solidFill>
                  <a:srgbClr val="FFFF00"/>
                </a:solidFill>
              </a:rPr>
              <a:t>hildren 6 months to 12 years old</a:t>
            </a:r>
          </a:p>
          <a:p>
            <a:endParaRPr lang="en-US" dirty="0"/>
          </a:p>
          <a:p>
            <a:r>
              <a:rPr lang="en-US" dirty="0"/>
              <a:t>Otitis Media with </a:t>
            </a:r>
            <a:r>
              <a:rPr lang="en-US" u="sng" dirty="0"/>
              <a:t>Effusion</a:t>
            </a:r>
          </a:p>
          <a:p>
            <a:endParaRPr lang="en-US" dirty="0"/>
          </a:p>
          <a:p>
            <a:r>
              <a:rPr lang="en-US" dirty="0"/>
              <a:t>3-month cut-off</a:t>
            </a:r>
          </a:p>
          <a:p>
            <a:r>
              <a:rPr lang="en-US" dirty="0"/>
              <a:t>	if known onset</a:t>
            </a:r>
          </a:p>
          <a:p>
            <a:r>
              <a:rPr lang="en-US" dirty="0"/>
              <a:t>	at time of diagnosis</a:t>
            </a:r>
          </a:p>
          <a:p>
            <a:r>
              <a:rPr lang="en-US" dirty="0"/>
              <a:t>&gt;3mo get hearing test</a:t>
            </a:r>
          </a:p>
          <a:p>
            <a:r>
              <a:rPr lang="en-US" dirty="0"/>
              <a:t>	If hearing loss or Type B tympanogram = consider tubes</a:t>
            </a:r>
          </a:p>
          <a:p>
            <a:r>
              <a:rPr lang="en-US" dirty="0"/>
              <a:t>	No hearing loss but symptoms attributable = consider tubes</a:t>
            </a:r>
          </a:p>
          <a:p>
            <a:r>
              <a:rPr lang="en-US" dirty="0"/>
              <a:t>		 balance problems, poor school performance, behavioral</a:t>
            </a:r>
          </a:p>
          <a:p>
            <a:r>
              <a:rPr lang="en-US" dirty="0"/>
              <a:t>		 problems, ear discomfort, or reduced quality of life</a:t>
            </a:r>
          </a:p>
          <a:p>
            <a:r>
              <a:rPr lang="en-US" dirty="0"/>
              <a:t>&lt;3mo</a:t>
            </a:r>
          </a:p>
          <a:p>
            <a:r>
              <a:rPr lang="en-US" dirty="0"/>
              <a:t>	</a:t>
            </a:r>
            <a:r>
              <a:rPr lang="en-US" dirty="0">
                <a:solidFill>
                  <a:srgbClr val="FFFF00"/>
                </a:solidFill>
              </a:rPr>
              <a:t>at risk? </a:t>
            </a:r>
          </a:p>
          <a:p>
            <a:r>
              <a:rPr lang="en-US" dirty="0"/>
              <a:t>		Yes = consider tubes</a:t>
            </a:r>
          </a:p>
          <a:p>
            <a:r>
              <a:rPr lang="en-US" dirty="0"/>
              <a:t>		No – follow until effusion resolves ~3 </a:t>
            </a:r>
            <a:r>
              <a:rPr lang="en-US" dirty="0" err="1"/>
              <a:t>mo</a:t>
            </a:r>
            <a:endParaRPr lang="en-US" dirty="0"/>
          </a:p>
          <a:p>
            <a:endParaRPr lang="en-US" dirty="0"/>
          </a:p>
          <a:p>
            <a:endParaRPr lang="en-US" dirty="0"/>
          </a:p>
          <a:p>
            <a:endParaRPr lang="en-US" dirty="0"/>
          </a:p>
          <a:p>
            <a:endParaRPr lang="en-US" dirty="0"/>
          </a:p>
          <a:p>
            <a:endParaRPr lang="en-US" dirty="0"/>
          </a:p>
        </p:txBody>
      </p:sp>
      <p:pic>
        <p:nvPicPr>
          <p:cNvPr id="10" name="Picture Placeholder 9">
            <a:extLst>
              <a:ext uri="{FF2B5EF4-FFF2-40B4-BE49-F238E27FC236}">
                <a16:creationId xmlns:a16="http://schemas.microsoft.com/office/drawing/2014/main" id="{56EB9049-5DC5-E68D-AE1E-4762AE320E25}"/>
              </a:ext>
            </a:extLst>
          </p:cNvPr>
          <p:cNvPicPr>
            <a:picLocks noGrp="1" noChangeAspect="1"/>
          </p:cNvPicPr>
          <p:nvPr>
            <p:ph type="pic" idx="1"/>
          </p:nvPr>
        </p:nvPicPr>
        <p:blipFill>
          <a:blip r:embed="rId2"/>
          <a:srcRect l="16268" r="16268"/>
          <a:stretch>
            <a:fillRect/>
          </a:stretch>
        </p:blipFill>
        <p:spPr>
          <a:xfrm>
            <a:off x="6484836" y="1480457"/>
            <a:ext cx="5562188" cy="5148943"/>
          </a:xfrm>
          <a:prstGeom prst="rect">
            <a:avLst/>
          </a:prstGeom>
        </p:spPr>
      </p:pic>
      <p:sp>
        <p:nvSpPr>
          <p:cNvPr id="9" name="TextBox 8">
            <a:extLst>
              <a:ext uri="{FF2B5EF4-FFF2-40B4-BE49-F238E27FC236}">
                <a16:creationId xmlns:a16="http://schemas.microsoft.com/office/drawing/2014/main" id="{EBAF7C49-D469-508B-44A9-07D7D8AC052F}"/>
              </a:ext>
            </a:extLst>
          </p:cNvPr>
          <p:cNvSpPr txBox="1"/>
          <p:nvPr/>
        </p:nvSpPr>
        <p:spPr>
          <a:xfrm>
            <a:off x="51159" y="221512"/>
            <a:ext cx="11312011" cy="1938992"/>
          </a:xfrm>
          <a:prstGeom prst="rect">
            <a:avLst/>
          </a:prstGeom>
          <a:noFill/>
        </p:spPr>
        <p:txBody>
          <a:bodyPr wrap="square">
            <a:spAutoFit/>
          </a:bodyPr>
          <a:lstStyle/>
          <a:p>
            <a:pPr algn="ctr"/>
            <a:r>
              <a:rPr lang="en-US" sz="3600" dirty="0"/>
              <a:t>OTITIS MEDIA WITH EFFUSION</a:t>
            </a:r>
          </a:p>
          <a:p>
            <a:pPr algn="ctr"/>
            <a:r>
              <a:rPr lang="en-US" sz="3600" dirty="0"/>
              <a:t>INDICATIONS</a:t>
            </a:r>
          </a:p>
          <a:p>
            <a:pPr algn="ctr"/>
            <a:br>
              <a:rPr lang="en-US" sz="2800" dirty="0"/>
            </a:br>
            <a:endParaRPr lang="en-US" sz="2000" dirty="0"/>
          </a:p>
        </p:txBody>
      </p:sp>
    </p:spTree>
    <p:extLst>
      <p:ext uri="{BB962C8B-B14F-4D97-AF65-F5344CB8AC3E}">
        <p14:creationId xmlns:p14="http://schemas.microsoft.com/office/powerpoint/2010/main" val="416097202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58BD5-21C3-7D3E-F8A7-FF3CD9735681}"/>
              </a:ext>
            </a:extLst>
          </p:cNvPr>
          <p:cNvSpPr>
            <a:spLocks noGrp="1"/>
          </p:cNvSpPr>
          <p:nvPr>
            <p:ph type="title"/>
          </p:nvPr>
        </p:nvSpPr>
        <p:spPr/>
        <p:txBody>
          <a:bodyPr/>
          <a:lstStyle/>
          <a:p>
            <a:r>
              <a:rPr lang="en-US" dirty="0">
                <a:solidFill>
                  <a:srgbClr val="92D050"/>
                </a:solidFill>
              </a:rPr>
              <a:t>At Risk </a:t>
            </a:r>
            <a:r>
              <a:rPr lang="en-US" dirty="0"/>
              <a:t>factors for developmental difficulty</a:t>
            </a:r>
          </a:p>
        </p:txBody>
      </p:sp>
      <p:sp>
        <p:nvSpPr>
          <p:cNvPr id="5" name="TextBox 4">
            <a:extLst>
              <a:ext uri="{FF2B5EF4-FFF2-40B4-BE49-F238E27FC236}">
                <a16:creationId xmlns:a16="http://schemas.microsoft.com/office/drawing/2014/main" id="{84908B8F-97F7-66D5-D5A2-F602668EC215}"/>
              </a:ext>
            </a:extLst>
          </p:cNvPr>
          <p:cNvSpPr txBox="1"/>
          <p:nvPr/>
        </p:nvSpPr>
        <p:spPr>
          <a:xfrm>
            <a:off x="1059309" y="2001083"/>
            <a:ext cx="8868229" cy="4247317"/>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2400" dirty="0"/>
              <a:t>Permanent hearing loss independent of OME</a:t>
            </a:r>
          </a:p>
          <a:p>
            <a:pPr marL="285750" indent="-285750">
              <a:lnSpc>
                <a:spcPct val="150000"/>
              </a:lnSpc>
              <a:buFont typeface="Arial" panose="020B0604020202020204" pitchFamily="34" charset="0"/>
              <a:buChar char="•"/>
            </a:pPr>
            <a:r>
              <a:rPr lang="en-US" sz="2400" dirty="0"/>
              <a:t>Speech and Language Delay or Disorder</a:t>
            </a:r>
          </a:p>
          <a:p>
            <a:pPr marL="285750" indent="-285750">
              <a:lnSpc>
                <a:spcPct val="150000"/>
              </a:lnSpc>
              <a:buFont typeface="Arial" panose="020B0604020202020204" pitchFamily="34" charset="0"/>
              <a:buChar char="•"/>
            </a:pPr>
            <a:r>
              <a:rPr lang="en-US" sz="2400" dirty="0"/>
              <a:t>Autism</a:t>
            </a:r>
          </a:p>
          <a:p>
            <a:pPr marL="285750" indent="-285750">
              <a:lnSpc>
                <a:spcPct val="150000"/>
              </a:lnSpc>
              <a:buFont typeface="Arial" panose="020B0604020202020204" pitchFamily="34" charset="0"/>
              <a:buChar char="•"/>
            </a:pPr>
            <a:r>
              <a:rPr lang="en-US" sz="2400" dirty="0"/>
              <a:t>Syndromes (Down Syndrome)</a:t>
            </a:r>
          </a:p>
          <a:p>
            <a:pPr marL="285750" indent="-285750">
              <a:lnSpc>
                <a:spcPct val="150000"/>
              </a:lnSpc>
              <a:buFont typeface="Arial" panose="020B0604020202020204" pitchFamily="34" charset="0"/>
              <a:buChar char="•"/>
            </a:pPr>
            <a:r>
              <a:rPr lang="en-US" sz="2400" dirty="0"/>
              <a:t>Cleft Palate</a:t>
            </a:r>
          </a:p>
          <a:p>
            <a:pPr marL="285750" indent="-285750">
              <a:lnSpc>
                <a:spcPct val="150000"/>
              </a:lnSpc>
              <a:buFont typeface="Arial" panose="020B0604020202020204" pitchFamily="34" charset="0"/>
              <a:buChar char="•"/>
            </a:pPr>
            <a:r>
              <a:rPr lang="en-US" sz="2400" dirty="0"/>
              <a:t>Developmental delay</a:t>
            </a:r>
          </a:p>
          <a:p>
            <a:pPr marL="285750" indent="-285750">
              <a:lnSpc>
                <a:spcPct val="150000"/>
              </a:lnSpc>
              <a:buFont typeface="Arial" panose="020B0604020202020204" pitchFamily="34" charset="0"/>
              <a:buChar char="•"/>
            </a:pPr>
            <a:r>
              <a:rPr lang="en-US" sz="2400" dirty="0"/>
              <a:t>Learning Disorder</a:t>
            </a:r>
          </a:p>
          <a:p>
            <a:endParaRPr lang="en-US" dirty="0"/>
          </a:p>
        </p:txBody>
      </p:sp>
    </p:spTree>
    <p:extLst>
      <p:ext uri="{BB962C8B-B14F-4D97-AF65-F5344CB8AC3E}">
        <p14:creationId xmlns:p14="http://schemas.microsoft.com/office/powerpoint/2010/main" val="199036108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F2090-A8FF-B746-5993-AF389D06502C}"/>
              </a:ext>
            </a:extLst>
          </p:cNvPr>
          <p:cNvSpPr>
            <a:spLocks noGrp="1"/>
          </p:cNvSpPr>
          <p:nvPr>
            <p:ph type="ctrTitle"/>
          </p:nvPr>
        </p:nvSpPr>
        <p:spPr>
          <a:xfrm>
            <a:off x="225083" y="1725117"/>
            <a:ext cx="11605846" cy="1229098"/>
          </a:xfrm>
        </p:spPr>
        <p:txBody>
          <a:bodyPr>
            <a:normAutofit fontScale="90000"/>
          </a:bodyPr>
          <a:lstStyle/>
          <a:p>
            <a:pPr algn="ctr"/>
            <a:br>
              <a:rPr lang="en-US" dirty="0"/>
            </a:br>
            <a:r>
              <a:rPr lang="en-US" dirty="0"/>
              <a:t>CHEAP TEST FOR EFFUSION</a:t>
            </a:r>
            <a:br>
              <a:rPr lang="en-US" dirty="0"/>
            </a:br>
            <a:br>
              <a:rPr lang="en-US" dirty="0"/>
            </a:br>
            <a:br>
              <a:rPr lang="en-US" dirty="0"/>
            </a:br>
            <a:endParaRPr lang="en-US" dirty="0"/>
          </a:p>
        </p:txBody>
      </p:sp>
      <p:sp>
        <p:nvSpPr>
          <p:cNvPr id="3" name="Subtitle 2">
            <a:extLst>
              <a:ext uri="{FF2B5EF4-FFF2-40B4-BE49-F238E27FC236}">
                <a16:creationId xmlns:a16="http://schemas.microsoft.com/office/drawing/2014/main" id="{B57843C7-6AB7-1E70-A69D-3A944513F609}"/>
              </a:ext>
            </a:extLst>
          </p:cNvPr>
          <p:cNvSpPr>
            <a:spLocks noGrp="1"/>
          </p:cNvSpPr>
          <p:nvPr>
            <p:ph type="subTitle" idx="1"/>
          </p:nvPr>
        </p:nvSpPr>
        <p:spPr>
          <a:xfrm>
            <a:off x="225083" y="2023532"/>
            <a:ext cx="11741834" cy="4697436"/>
          </a:xfrm>
        </p:spPr>
        <p:txBody>
          <a:bodyPr>
            <a:noAutofit/>
          </a:bodyPr>
          <a:lstStyle/>
          <a:p>
            <a:pPr marL="457200" indent="-457200" algn="l">
              <a:lnSpc>
                <a:spcPct val="120000"/>
              </a:lnSpc>
              <a:buFont typeface="Arial" panose="020B0604020202020204" pitchFamily="34" charset="0"/>
              <a:buChar char="•"/>
            </a:pPr>
            <a:r>
              <a:rPr lang="en-US" sz="2800" dirty="0"/>
              <a:t>HAVE PATIENT HUM FOR 20 SECONDS</a:t>
            </a:r>
          </a:p>
          <a:p>
            <a:pPr marL="914400" lvl="1" indent="-457200" algn="l">
              <a:lnSpc>
                <a:spcPct val="120000"/>
              </a:lnSpc>
              <a:buFont typeface="Arial" panose="020B0604020202020204" pitchFamily="34" charset="0"/>
              <a:buChar char="•"/>
            </a:pPr>
            <a:r>
              <a:rPr lang="en-US" sz="2600" dirty="0"/>
              <a:t>SHOULD EAR LOUDER IN EAR WITH EFFUSION</a:t>
            </a:r>
          </a:p>
          <a:p>
            <a:pPr marL="457200" indent="-457200" algn="l">
              <a:lnSpc>
                <a:spcPct val="120000"/>
              </a:lnSpc>
              <a:buFont typeface="Arial" panose="020B0604020202020204" pitchFamily="34" charset="0"/>
              <a:buChar char="•"/>
            </a:pPr>
            <a:r>
              <a:rPr lang="en-US" sz="2800" dirty="0"/>
              <a:t>512 HZ TUNING FORK</a:t>
            </a:r>
          </a:p>
          <a:p>
            <a:pPr marL="914400" lvl="1" indent="-457200" algn="l">
              <a:lnSpc>
                <a:spcPct val="120000"/>
              </a:lnSpc>
              <a:buFont typeface="Arial" panose="020B0604020202020204" pitchFamily="34" charset="0"/>
              <a:buChar char="•"/>
            </a:pPr>
            <a:r>
              <a:rPr lang="en-US" sz="2600" dirty="0"/>
              <a:t>CONDUCTIVE LOSS FROM MECHANICAL PROBLEM</a:t>
            </a:r>
          </a:p>
          <a:p>
            <a:pPr marL="914400" lvl="1" indent="-457200" algn="l">
              <a:lnSpc>
                <a:spcPct val="120000"/>
              </a:lnSpc>
              <a:buFont typeface="Arial" panose="020B0604020202020204" pitchFamily="34" charset="0"/>
              <a:buChar char="•"/>
            </a:pPr>
            <a:r>
              <a:rPr lang="en-US" sz="2600" dirty="0"/>
              <a:t>FLUID</a:t>
            </a:r>
          </a:p>
          <a:p>
            <a:pPr marL="914400" lvl="1" indent="-457200" algn="l">
              <a:lnSpc>
                <a:spcPct val="120000"/>
              </a:lnSpc>
              <a:buFont typeface="Arial" panose="020B0604020202020204" pitchFamily="34" charset="0"/>
              <a:buChar char="•"/>
            </a:pPr>
            <a:r>
              <a:rPr lang="en-US" sz="2600" dirty="0"/>
              <a:t>FIXATION OF ANY OF THE ME BONES</a:t>
            </a:r>
          </a:p>
          <a:p>
            <a:pPr marL="914400" lvl="1" indent="-457200" algn="l">
              <a:lnSpc>
                <a:spcPct val="120000"/>
              </a:lnSpc>
              <a:buFont typeface="Arial" panose="020B0604020202020204" pitchFamily="34" charset="0"/>
              <a:buChar char="•"/>
            </a:pPr>
            <a:r>
              <a:rPr lang="en-US" sz="2600" dirty="0"/>
              <a:t>OTOSCLEROSIS</a:t>
            </a:r>
          </a:p>
          <a:p>
            <a:pPr algn="l">
              <a:lnSpc>
                <a:spcPct val="120000"/>
              </a:lnSpc>
            </a:pPr>
            <a:endParaRPr lang="en-US" sz="2800" dirty="0"/>
          </a:p>
        </p:txBody>
      </p:sp>
      <p:pic>
        <p:nvPicPr>
          <p:cNvPr id="4" name="Picture 3" descr="C=512Hz Verdi Tuning Fork - SWB 256 Tuning Forks">
            <a:extLst>
              <a:ext uri="{FF2B5EF4-FFF2-40B4-BE49-F238E27FC236}">
                <a16:creationId xmlns:a16="http://schemas.microsoft.com/office/drawing/2014/main" id="{DB3DD83D-0E32-C7D3-381E-8FEC67E2043B}"/>
              </a:ext>
            </a:extLst>
          </p:cNvPr>
          <p:cNvPicPr>
            <a:picLocks noChangeAspect="1"/>
          </p:cNvPicPr>
          <p:nvPr/>
        </p:nvPicPr>
        <p:blipFill>
          <a:blip r:embed="rId2"/>
          <a:stretch>
            <a:fillRect/>
          </a:stretch>
        </p:blipFill>
        <p:spPr>
          <a:xfrm>
            <a:off x="8930552" y="3428999"/>
            <a:ext cx="3141192" cy="3291969"/>
          </a:xfrm>
          <a:prstGeom prst="rect">
            <a:avLst/>
          </a:prstGeom>
        </p:spPr>
      </p:pic>
    </p:spTree>
    <p:extLst>
      <p:ext uri="{BB962C8B-B14F-4D97-AF65-F5344CB8AC3E}">
        <p14:creationId xmlns:p14="http://schemas.microsoft.com/office/powerpoint/2010/main" val="35910715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B3C24C5-2853-A482-36FA-95290AE2DFF6}"/>
              </a:ext>
            </a:extLst>
          </p:cNvPr>
          <p:cNvPicPr>
            <a:picLocks noChangeAspect="1"/>
          </p:cNvPicPr>
          <p:nvPr/>
        </p:nvPicPr>
        <p:blipFill>
          <a:blip r:embed="rId2"/>
          <a:stretch>
            <a:fillRect/>
          </a:stretch>
        </p:blipFill>
        <p:spPr>
          <a:xfrm>
            <a:off x="1581075" y="14514"/>
            <a:ext cx="9029849" cy="6858000"/>
          </a:xfrm>
          <a:prstGeom prst="rect">
            <a:avLst/>
          </a:prstGeom>
        </p:spPr>
      </p:pic>
    </p:spTree>
    <p:extLst>
      <p:ext uri="{BB962C8B-B14F-4D97-AF65-F5344CB8AC3E}">
        <p14:creationId xmlns:p14="http://schemas.microsoft.com/office/powerpoint/2010/main" val="1634317478"/>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7F03C-7EC9-17E5-F1F1-0D463FABC7A0}"/>
              </a:ext>
            </a:extLst>
          </p:cNvPr>
          <p:cNvSpPr>
            <a:spLocks noGrp="1"/>
          </p:cNvSpPr>
          <p:nvPr>
            <p:ph type="title"/>
          </p:nvPr>
        </p:nvSpPr>
        <p:spPr>
          <a:xfrm>
            <a:off x="3013673" y="295474"/>
            <a:ext cx="6164653" cy="794825"/>
          </a:xfrm>
        </p:spPr>
        <p:txBody>
          <a:bodyPr>
            <a:normAutofit/>
          </a:bodyPr>
          <a:lstStyle/>
          <a:p>
            <a:pPr algn="ctr"/>
            <a:r>
              <a:rPr lang="en-US" sz="4400" dirty="0"/>
              <a:t>How do PE tubes work</a:t>
            </a:r>
          </a:p>
        </p:txBody>
      </p:sp>
      <p:sp>
        <p:nvSpPr>
          <p:cNvPr id="4" name="Text Placeholder 3">
            <a:extLst>
              <a:ext uri="{FF2B5EF4-FFF2-40B4-BE49-F238E27FC236}">
                <a16:creationId xmlns:a16="http://schemas.microsoft.com/office/drawing/2014/main" id="{31E87796-0577-0EE1-1D0B-149BFC4F58B7}"/>
              </a:ext>
            </a:extLst>
          </p:cNvPr>
          <p:cNvSpPr>
            <a:spLocks noGrp="1"/>
          </p:cNvSpPr>
          <p:nvPr>
            <p:ph type="body" sz="half" idx="2"/>
          </p:nvPr>
        </p:nvSpPr>
        <p:spPr>
          <a:xfrm>
            <a:off x="0" y="1090299"/>
            <a:ext cx="7906043" cy="5049815"/>
          </a:xfrm>
        </p:spPr>
        <p:txBody>
          <a:bodyPr>
            <a:noAutofit/>
          </a:bodyPr>
          <a:lstStyle/>
          <a:p>
            <a:r>
              <a:rPr lang="en-US" sz="2000" dirty="0"/>
              <a:t>Ventilate ME</a:t>
            </a:r>
          </a:p>
          <a:p>
            <a:r>
              <a:rPr lang="en-US" sz="2000" dirty="0"/>
              <a:t>	Relieve a negative ME pressure</a:t>
            </a:r>
          </a:p>
          <a:p>
            <a:r>
              <a:rPr lang="en-US" sz="2000" dirty="0"/>
              <a:t>	Allows fluid or pus to drain</a:t>
            </a:r>
          </a:p>
          <a:p>
            <a:r>
              <a:rPr lang="en-US" sz="2000" dirty="0"/>
              <a:t>Buys time until 4-6 years old</a:t>
            </a:r>
          </a:p>
          <a:p>
            <a:r>
              <a:rPr lang="en-US" sz="2000" dirty="0"/>
              <a:t>	Ears 80% adult sized </a:t>
            </a:r>
          </a:p>
          <a:p>
            <a:r>
              <a:rPr lang="en-US" sz="2000" dirty="0"/>
              <a:t>	More vertical, less floppy ET</a:t>
            </a:r>
          </a:p>
          <a:p>
            <a:r>
              <a:rPr lang="en-US" sz="2000" dirty="0"/>
              <a:t>Provides a direct route for ABX if AOM occurs with tubes</a:t>
            </a:r>
          </a:p>
          <a:p>
            <a:r>
              <a:rPr lang="en-US" sz="2000" dirty="0"/>
              <a:t>If tubes in place and patent </a:t>
            </a:r>
          </a:p>
          <a:p>
            <a:r>
              <a:rPr lang="en-US" sz="2000" dirty="0"/>
              <a:t>	Treat with topical </a:t>
            </a:r>
            <a:r>
              <a:rPr lang="en-US" sz="2000" dirty="0">
                <a:solidFill>
                  <a:srgbClr val="FFFF00"/>
                </a:solidFill>
              </a:rPr>
              <a:t>NOT</a:t>
            </a:r>
            <a:r>
              <a:rPr lang="en-US" sz="2000" dirty="0"/>
              <a:t> PO/Systemic ABX</a:t>
            </a:r>
          </a:p>
          <a:p>
            <a:r>
              <a:rPr lang="en-US" sz="2000" dirty="0"/>
              <a:t>	Or don’t treat at all</a:t>
            </a:r>
          </a:p>
          <a:p>
            <a:r>
              <a:rPr lang="en-US" sz="2000" dirty="0"/>
              <a:t>Sometimes drainage in children with tubes may be due to	 	granulation tissue around base of PE tube</a:t>
            </a:r>
          </a:p>
          <a:p>
            <a:r>
              <a:rPr lang="en-US" sz="2000" dirty="0"/>
              <a:t>	Treat with </a:t>
            </a:r>
            <a:r>
              <a:rPr lang="en-US" sz="2000" dirty="0" err="1"/>
              <a:t>Ciprodex</a:t>
            </a:r>
            <a:r>
              <a:rPr lang="en-US" sz="2000" dirty="0"/>
              <a:t> or </a:t>
            </a:r>
            <a:r>
              <a:rPr lang="en-US" sz="2000" dirty="0" err="1"/>
              <a:t>Cortisporin</a:t>
            </a:r>
            <a:r>
              <a:rPr lang="en-US" sz="2000" dirty="0"/>
              <a:t> – steroids antibiotic</a:t>
            </a:r>
          </a:p>
        </p:txBody>
      </p:sp>
      <p:pic>
        <p:nvPicPr>
          <p:cNvPr id="8" name="Picture 7">
            <a:extLst>
              <a:ext uri="{FF2B5EF4-FFF2-40B4-BE49-F238E27FC236}">
                <a16:creationId xmlns:a16="http://schemas.microsoft.com/office/drawing/2014/main" id="{FE7D2902-9A77-8B6A-53A6-BEB5D2FDF75F}"/>
              </a:ext>
            </a:extLst>
          </p:cNvPr>
          <p:cNvPicPr>
            <a:picLocks noChangeAspect="1"/>
          </p:cNvPicPr>
          <p:nvPr/>
        </p:nvPicPr>
        <p:blipFill>
          <a:blip r:embed="rId2"/>
          <a:stretch>
            <a:fillRect/>
          </a:stretch>
        </p:blipFill>
        <p:spPr>
          <a:xfrm>
            <a:off x="6679591" y="2290032"/>
            <a:ext cx="5549073" cy="3337046"/>
          </a:xfrm>
          <a:prstGeom prst="rect">
            <a:avLst/>
          </a:prstGeom>
        </p:spPr>
      </p:pic>
    </p:spTree>
    <p:extLst>
      <p:ext uri="{BB962C8B-B14F-4D97-AF65-F5344CB8AC3E}">
        <p14:creationId xmlns:p14="http://schemas.microsoft.com/office/powerpoint/2010/main" val="40499677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60EAB4-72A9-92AC-7171-373676F91C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8376A1-BA1A-48BE-371A-F4B13E26DF01}"/>
              </a:ext>
            </a:extLst>
          </p:cNvPr>
          <p:cNvSpPr>
            <a:spLocks noGrp="1"/>
          </p:cNvSpPr>
          <p:nvPr>
            <p:ph type="title"/>
          </p:nvPr>
        </p:nvSpPr>
        <p:spPr>
          <a:xfrm>
            <a:off x="3358661" y="140677"/>
            <a:ext cx="6164653" cy="998806"/>
          </a:xfrm>
        </p:spPr>
        <p:txBody>
          <a:bodyPr>
            <a:normAutofit/>
          </a:bodyPr>
          <a:lstStyle/>
          <a:p>
            <a:pPr algn="ctr"/>
            <a:r>
              <a:rPr lang="en-US" sz="4400" dirty="0"/>
              <a:t>Risk of tubes</a:t>
            </a:r>
          </a:p>
        </p:txBody>
      </p:sp>
      <p:sp>
        <p:nvSpPr>
          <p:cNvPr id="4" name="Text Placeholder 3">
            <a:extLst>
              <a:ext uri="{FF2B5EF4-FFF2-40B4-BE49-F238E27FC236}">
                <a16:creationId xmlns:a16="http://schemas.microsoft.com/office/drawing/2014/main" id="{3FD2363E-C1B6-D618-6689-9C3D03D2AEB7}"/>
              </a:ext>
            </a:extLst>
          </p:cNvPr>
          <p:cNvSpPr>
            <a:spLocks noGrp="1"/>
          </p:cNvSpPr>
          <p:nvPr>
            <p:ph type="body" sz="half" idx="2"/>
          </p:nvPr>
        </p:nvSpPr>
        <p:spPr>
          <a:xfrm>
            <a:off x="222348" y="1139483"/>
            <a:ext cx="6164653" cy="5718517"/>
          </a:xfrm>
        </p:spPr>
        <p:txBody>
          <a:bodyPr>
            <a:normAutofit/>
          </a:bodyPr>
          <a:lstStyle/>
          <a:p>
            <a:pPr marL="342900" indent="-342900">
              <a:lnSpc>
                <a:spcPct val="150000"/>
              </a:lnSpc>
              <a:buAutoNum type="arabicPeriod"/>
            </a:pPr>
            <a:r>
              <a:rPr lang="en-US" sz="2400" dirty="0"/>
              <a:t>Chronic otorrhea</a:t>
            </a:r>
          </a:p>
          <a:p>
            <a:pPr marL="342900" indent="-342900">
              <a:lnSpc>
                <a:spcPct val="150000"/>
              </a:lnSpc>
              <a:buAutoNum type="arabicPeriod"/>
            </a:pPr>
            <a:r>
              <a:rPr lang="en-US" sz="2400" dirty="0"/>
              <a:t>Persistent perforation</a:t>
            </a:r>
          </a:p>
          <a:p>
            <a:pPr lvl="1">
              <a:lnSpc>
                <a:spcPct val="150000"/>
              </a:lnSpc>
            </a:pPr>
            <a:r>
              <a:rPr lang="en-US" sz="1800" dirty="0"/>
              <a:t>Higher incidence in Smoking Houses</a:t>
            </a:r>
          </a:p>
          <a:p>
            <a:pPr marL="342900" indent="-342900">
              <a:lnSpc>
                <a:spcPct val="150000"/>
              </a:lnSpc>
              <a:buAutoNum type="arabicPeriod"/>
            </a:pPr>
            <a:r>
              <a:rPr lang="en-US" sz="2400" dirty="0"/>
              <a:t>Falling into the middle ear</a:t>
            </a:r>
          </a:p>
          <a:p>
            <a:pPr marL="342900" indent="-342900">
              <a:lnSpc>
                <a:spcPct val="150000"/>
              </a:lnSpc>
              <a:buAutoNum type="arabicPeriod"/>
            </a:pPr>
            <a:endParaRPr lang="en-US" sz="2400" dirty="0"/>
          </a:p>
          <a:p>
            <a:pPr marL="342900" indent="-342900">
              <a:lnSpc>
                <a:spcPct val="150000"/>
              </a:lnSpc>
              <a:buAutoNum type="arabicPeriod"/>
            </a:pPr>
            <a:r>
              <a:rPr lang="en-US" sz="2400" dirty="0"/>
              <a:t>Usually get about 12-18 months</a:t>
            </a:r>
          </a:p>
          <a:p>
            <a:pPr lvl="1">
              <a:lnSpc>
                <a:spcPct val="150000"/>
              </a:lnSpc>
            </a:pPr>
            <a:r>
              <a:rPr lang="en-US" sz="1800" dirty="0"/>
              <a:t>Closer to 12 months in smoking households</a:t>
            </a:r>
          </a:p>
          <a:p>
            <a:pPr marL="800100" lvl="1" indent="-342900">
              <a:lnSpc>
                <a:spcPct val="150000"/>
              </a:lnSpc>
              <a:buAutoNum type="arabicPeriod"/>
            </a:pPr>
            <a:endParaRPr lang="en-US" sz="1800" dirty="0"/>
          </a:p>
          <a:p>
            <a:pPr marL="342900" indent="-342900">
              <a:buAutoNum type="arabicPeriod"/>
            </a:pPr>
            <a:endParaRPr lang="en-US" dirty="0"/>
          </a:p>
        </p:txBody>
      </p:sp>
      <p:pic>
        <p:nvPicPr>
          <p:cNvPr id="5" name="Picture 4">
            <a:extLst>
              <a:ext uri="{FF2B5EF4-FFF2-40B4-BE49-F238E27FC236}">
                <a16:creationId xmlns:a16="http://schemas.microsoft.com/office/drawing/2014/main" id="{26F39783-2B49-E448-148F-ECD3B9092B59}"/>
              </a:ext>
            </a:extLst>
          </p:cNvPr>
          <p:cNvPicPr>
            <a:picLocks noChangeAspect="1"/>
          </p:cNvPicPr>
          <p:nvPr/>
        </p:nvPicPr>
        <p:blipFill>
          <a:blip r:embed="rId2"/>
          <a:stretch>
            <a:fillRect/>
          </a:stretch>
        </p:blipFill>
        <p:spPr>
          <a:xfrm>
            <a:off x="4419600" y="1139483"/>
            <a:ext cx="7772400" cy="3449289"/>
          </a:xfrm>
          <a:prstGeom prst="rect">
            <a:avLst/>
          </a:prstGeom>
        </p:spPr>
      </p:pic>
    </p:spTree>
    <p:extLst>
      <p:ext uri="{BB962C8B-B14F-4D97-AF65-F5344CB8AC3E}">
        <p14:creationId xmlns:p14="http://schemas.microsoft.com/office/powerpoint/2010/main" val="3893944098"/>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9125A-7464-4908-939A-B650FD16AC67}"/>
              </a:ext>
            </a:extLst>
          </p:cNvPr>
          <p:cNvSpPr>
            <a:spLocks noGrp="1"/>
          </p:cNvSpPr>
          <p:nvPr>
            <p:ph type="title"/>
          </p:nvPr>
        </p:nvSpPr>
        <p:spPr>
          <a:xfrm>
            <a:off x="-1944858" y="1228579"/>
            <a:ext cx="10131425" cy="1456267"/>
          </a:xfrm>
        </p:spPr>
        <p:txBody>
          <a:bodyPr/>
          <a:lstStyle/>
          <a:p>
            <a:pPr algn="ctr"/>
            <a:r>
              <a:rPr lang="en-US" dirty="0"/>
              <a:t>SMOKING HOUSEHOLDS</a:t>
            </a:r>
          </a:p>
        </p:txBody>
      </p:sp>
      <p:sp>
        <p:nvSpPr>
          <p:cNvPr id="3" name="Content Placeholder 2">
            <a:extLst>
              <a:ext uri="{FF2B5EF4-FFF2-40B4-BE49-F238E27FC236}">
                <a16:creationId xmlns:a16="http://schemas.microsoft.com/office/drawing/2014/main" id="{BE6C874B-D315-653C-50B7-9192EDA0C406}"/>
              </a:ext>
            </a:extLst>
          </p:cNvPr>
          <p:cNvSpPr>
            <a:spLocks noGrp="1"/>
          </p:cNvSpPr>
          <p:nvPr>
            <p:ph idx="1"/>
          </p:nvPr>
        </p:nvSpPr>
        <p:spPr>
          <a:xfrm>
            <a:off x="488853" y="2829137"/>
            <a:ext cx="10131425" cy="3649133"/>
          </a:xfrm>
        </p:spPr>
        <p:txBody>
          <a:bodyPr/>
          <a:lstStyle/>
          <a:p>
            <a:r>
              <a:rPr lang="en-US" dirty="0"/>
              <a:t>AT LEAST ONE PERSON SMOKES REGULARLY</a:t>
            </a:r>
          </a:p>
          <a:p>
            <a:r>
              <a:rPr lang="en-US" dirty="0"/>
              <a:t>“I ONLY SMOKE OUTSIDE”</a:t>
            </a:r>
          </a:p>
          <a:p>
            <a:r>
              <a:rPr lang="en-US" dirty="0"/>
              <a:t>DOES NOT MATTER WHETHER OR NOT THEY SMOKE OUTSIDE</a:t>
            </a:r>
          </a:p>
          <a:p>
            <a:pPr lvl="1"/>
            <a:r>
              <a:rPr lang="en-US" dirty="0"/>
              <a:t>HIGHER INCIDENCE OF RAOM</a:t>
            </a:r>
          </a:p>
          <a:p>
            <a:pPr lvl="1"/>
            <a:r>
              <a:rPr lang="en-US" dirty="0"/>
              <a:t>HIGHER INCIDENCE OF PERSISTEN PERFORATION AFTER TUBE COMESOUT</a:t>
            </a:r>
          </a:p>
          <a:p>
            <a:pPr lvl="1"/>
            <a:r>
              <a:rPr lang="en-US" dirty="0"/>
              <a:t>SHORTER DURATION OF PE TUBE IN PLACE</a:t>
            </a:r>
          </a:p>
        </p:txBody>
      </p:sp>
      <p:pic>
        <p:nvPicPr>
          <p:cNvPr id="5" name="Picture 4" descr="What Happens to Your Body, When You Take a Puff of a ...">
            <a:extLst>
              <a:ext uri="{FF2B5EF4-FFF2-40B4-BE49-F238E27FC236}">
                <a16:creationId xmlns:a16="http://schemas.microsoft.com/office/drawing/2014/main" id="{1427958E-766F-A699-847C-C90B3CA07BDD}"/>
              </a:ext>
            </a:extLst>
          </p:cNvPr>
          <p:cNvPicPr>
            <a:picLocks noChangeAspect="1"/>
          </p:cNvPicPr>
          <p:nvPr/>
        </p:nvPicPr>
        <p:blipFill>
          <a:blip r:embed="rId2"/>
          <a:stretch>
            <a:fillRect/>
          </a:stretch>
        </p:blipFill>
        <p:spPr>
          <a:xfrm>
            <a:off x="6362105" y="46495"/>
            <a:ext cx="5628956" cy="4044104"/>
          </a:xfrm>
          <a:prstGeom prst="rect">
            <a:avLst/>
          </a:prstGeom>
        </p:spPr>
      </p:pic>
    </p:spTree>
    <p:extLst>
      <p:ext uri="{BB962C8B-B14F-4D97-AF65-F5344CB8AC3E}">
        <p14:creationId xmlns:p14="http://schemas.microsoft.com/office/powerpoint/2010/main" val="2663583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1" end="1"/>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8" presetClass="entr" presetSubtype="12"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strips(downLeft)">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 calcmode="lin" valueType="num">
                                      <p:cBhvr>
                                        <p:cTn id="28"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29"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30"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31" dur="1000"/>
                                        <p:tgtEl>
                                          <p:spTgt spid="3">
                                            <p:txEl>
                                              <p:pRg st="5" end="5"/>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6" presetClass="emph" presetSubtype="0" fill="hold" nodeType="clickEffect">
                                  <p:stCondLst>
                                    <p:cond delay="0"/>
                                  </p:stCondLst>
                                  <p:childTnLst>
                                    <p:animScale>
                                      <p:cBhvr>
                                        <p:cTn id="35" dur="2000" fill="hold"/>
                                        <p:tgtEl>
                                          <p:spTgt spid="3">
                                            <p:txEl>
                                              <p:pRg st="1" end="1"/>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60168-F898-0A69-3DEA-77A53877575A}"/>
              </a:ext>
            </a:extLst>
          </p:cNvPr>
          <p:cNvSpPr>
            <a:spLocks noGrp="1"/>
          </p:cNvSpPr>
          <p:nvPr>
            <p:ph type="title"/>
          </p:nvPr>
        </p:nvSpPr>
        <p:spPr>
          <a:xfrm>
            <a:off x="685799" y="370114"/>
            <a:ext cx="6164653" cy="1371600"/>
          </a:xfrm>
        </p:spPr>
        <p:txBody>
          <a:bodyPr/>
          <a:lstStyle/>
          <a:p>
            <a:r>
              <a:rPr lang="en-US" dirty="0"/>
              <a:t>Additional points</a:t>
            </a:r>
          </a:p>
        </p:txBody>
      </p:sp>
      <p:sp>
        <p:nvSpPr>
          <p:cNvPr id="4" name="Text Placeholder 3">
            <a:extLst>
              <a:ext uri="{FF2B5EF4-FFF2-40B4-BE49-F238E27FC236}">
                <a16:creationId xmlns:a16="http://schemas.microsoft.com/office/drawing/2014/main" id="{DAB0B0C8-4FA2-43A1-6515-E42E61192F02}"/>
              </a:ext>
            </a:extLst>
          </p:cNvPr>
          <p:cNvSpPr>
            <a:spLocks noGrp="1"/>
          </p:cNvSpPr>
          <p:nvPr>
            <p:ph type="body" sz="half" idx="2"/>
          </p:nvPr>
        </p:nvSpPr>
        <p:spPr>
          <a:xfrm>
            <a:off x="685800" y="1971390"/>
            <a:ext cx="6164653" cy="4516496"/>
          </a:xfrm>
        </p:spPr>
        <p:txBody>
          <a:bodyPr>
            <a:normAutofit/>
          </a:bodyPr>
          <a:lstStyle/>
          <a:p>
            <a:pPr>
              <a:lnSpc>
                <a:spcPct val="200000"/>
              </a:lnSpc>
            </a:pPr>
            <a:r>
              <a:rPr lang="en-US" dirty="0"/>
              <a:t>Okay to get water in ears with pe tubes in</a:t>
            </a:r>
          </a:p>
          <a:p>
            <a:pPr>
              <a:lnSpc>
                <a:spcPct val="200000"/>
              </a:lnSpc>
            </a:pPr>
            <a:r>
              <a:rPr lang="en-US" dirty="0"/>
              <a:t>Follow up on tubes every 3-6 months after placement</a:t>
            </a:r>
          </a:p>
          <a:p>
            <a:pPr>
              <a:lnSpc>
                <a:spcPct val="200000"/>
              </a:lnSpc>
            </a:pPr>
            <a:r>
              <a:rPr lang="en-US" dirty="0"/>
              <a:t>Suggested no tubes for Recurrent OM w/o effusion</a:t>
            </a:r>
          </a:p>
          <a:p>
            <a:pPr>
              <a:lnSpc>
                <a:spcPct val="200000"/>
              </a:lnSpc>
            </a:pPr>
            <a:r>
              <a:rPr lang="en-US" dirty="0"/>
              <a:t>	Consider tubes for RAOM with effusion when seen</a:t>
            </a:r>
          </a:p>
          <a:p>
            <a:pPr>
              <a:lnSpc>
                <a:spcPct val="200000"/>
              </a:lnSpc>
            </a:pPr>
            <a:r>
              <a:rPr lang="en-US" dirty="0"/>
              <a:t>No Long-term T-tubes in children</a:t>
            </a:r>
          </a:p>
          <a:p>
            <a:pPr>
              <a:lnSpc>
                <a:spcPct val="200000"/>
              </a:lnSpc>
            </a:pPr>
            <a:r>
              <a:rPr lang="en-US" dirty="0"/>
              <a:t>Topical ABX drops for children with PE tubes in—no PO </a:t>
            </a:r>
            <a:r>
              <a:rPr lang="en-US" dirty="0" err="1"/>
              <a:t>abx</a:t>
            </a:r>
            <a:endParaRPr lang="en-US" dirty="0"/>
          </a:p>
        </p:txBody>
      </p:sp>
      <p:pic>
        <p:nvPicPr>
          <p:cNvPr id="7" name="Picture 6">
            <a:extLst>
              <a:ext uri="{FF2B5EF4-FFF2-40B4-BE49-F238E27FC236}">
                <a16:creationId xmlns:a16="http://schemas.microsoft.com/office/drawing/2014/main" id="{243133F4-D4D2-7165-E31E-944561CBE9CA}"/>
              </a:ext>
            </a:extLst>
          </p:cNvPr>
          <p:cNvPicPr>
            <a:picLocks noChangeAspect="1"/>
          </p:cNvPicPr>
          <p:nvPr/>
        </p:nvPicPr>
        <p:blipFill>
          <a:blip r:embed="rId2"/>
          <a:stretch>
            <a:fillRect/>
          </a:stretch>
        </p:blipFill>
        <p:spPr>
          <a:xfrm>
            <a:off x="7680960" y="370114"/>
            <a:ext cx="4105324" cy="4848808"/>
          </a:xfrm>
          <a:prstGeom prst="rect">
            <a:avLst/>
          </a:prstGeom>
        </p:spPr>
      </p:pic>
    </p:spTree>
    <p:extLst>
      <p:ext uri="{BB962C8B-B14F-4D97-AF65-F5344CB8AC3E}">
        <p14:creationId xmlns:p14="http://schemas.microsoft.com/office/powerpoint/2010/main" val="2217729245"/>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2F5FE-67D3-F27A-0FFC-DACC3E0AC7C8}"/>
              </a:ext>
            </a:extLst>
          </p:cNvPr>
          <p:cNvSpPr>
            <a:spLocks noGrp="1"/>
          </p:cNvSpPr>
          <p:nvPr>
            <p:ph type="title"/>
          </p:nvPr>
        </p:nvSpPr>
        <p:spPr>
          <a:xfrm>
            <a:off x="671052" y="122903"/>
            <a:ext cx="10131425" cy="1456267"/>
          </a:xfrm>
        </p:spPr>
        <p:txBody>
          <a:bodyPr/>
          <a:lstStyle/>
          <a:p>
            <a:pPr algn="ctr"/>
            <a:r>
              <a:rPr lang="en-US" dirty="0"/>
              <a:t>Adenoidectomy at </a:t>
            </a:r>
            <a:r>
              <a:rPr lang="en-US"/>
              <a:t>same time?</a:t>
            </a:r>
            <a:endParaRPr lang="en-US" dirty="0"/>
          </a:p>
        </p:txBody>
      </p:sp>
      <p:sp>
        <p:nvSpPr>
          <p:cNvPr id="3" name="Content Placeholder 2">
            <a:extLst>
              <a:ext uri="{FF2B5EF4-FFF2-40B4-BE49-F238E27FC236}">
                <a16:creationId xmlns:a16="http://schemas.microsoft.com/office/drawing/2014/main" id="{16EF8605-7D93-3B20-8087-67C2D65D7BCC}"/>
              </a:ext>
            </a:extLst>
          </p:cNvPr>
          <p:cNvSpPr>
            <a:spLocks noGrp="1"/>
          </p:cNvSpPr>
          <p:nvPr>
            <p:ph idx="1"/>
          </p:nvPr>
        </p:nvSpPr>
        <p:spPr>
          <a:xfrm>
            <a:off x="190501" y="1255363"/>
            <a:ext cx="10131425" cy="5346915"/>
          </a:xfrm>
        </p:spPr>
        <p:txBody>
          <a:bodyPr>
            <a:normAutofit/>
          </a:bodyPr>
          <a:lstStyle/>
          <a:p>
            <a:r>
              <a:rPr lang="en-US" sz="2000" dirty="0"/>
              <a:t>1.  Offer for Children &gt;4 yrs at the time of the PE tubes</a:t>
            </a:r>
          </a:p>
          <a:p>
            <a:r>
              <a:rPr lang="en-US" sz="2000" dirty="0"/>
              <a:t>2.  Offer with PE tube in patients with adenoid symptoms</a:t>
            </a:r>
          </a:p>
          <a:p>
            <a:pPr lvl="1"/>
            <a:r>
              <a:rPr lang="en-US" sz="2000" dirty="0"/>
              <a:t>Nasal obstruction</a:t>
            </a:r>
          </a:p>
          <a:p>
            <a:pPr lvl="1"/>
            <a:r>
              <a:rPr lang="en-US" sz="2000" dirty="0"/>
              <a:t>Adenoiditis</a:t>
            </a:r>
          </a:p>
          <a:p>
            <a:pPr lvl="1"/>
            <a:r>
              <a:rPr lang="en-US" sz="2000" dirty="0"/>
              <a:t>Chronic rhinorrhea</a:t>
            </a:r>
          </a:p>
          <a:p>
            <a:r>
              <a:rPr lang="en-US" sz="2000" dirty="0"/>
              <a:t>2.  Not routine for &lt; 4 unless</a:t>
            </a:r>
          </a:p>
          <a:p>
            <a:pPr lvl="1"/>
            <a:r>
              <a:rPr lang="en-US" sz="2000" dirty="0"/>
              <a:t>Previous PE tubes and having another set of pe tubes</a:t>
            </a:r>
          </a:p>
        </p:txBody>
      </p:sp>
      <p:pic>
        <p:nvPicPr>
          <p:cNvPr id="5" name="Picture 4">
            <a:extLst>
              <a:ext uri="{FF2B5EF4-FFF2-40B4-BE49-F238E27FC236}">
                <a16:creationId xmlns:a16="http://schemas.microsoft.com/office/drawing/2014/main" id="{57026799-062B-C610-351B-CE613EC9890F}"/>
              </a:ext>
            </a:extLst>
          </p:cNvPr>
          <p:cNvPicPr>
            <a:picLocks noChangeAspect="1"/>
          </p:cNvPicPr>
          <p:nvPr/>
        </p:nvPicPr>
        <p:blipFill>
          <a:blip r:embed="rId2"/>
          <a:stretch>
            <a:fillRect/>
          </a:stretch>
        </p:blipFill>
        <p:spPr>
          <a:xfrm>
            <a:off x="6588370" y="1255363"/>
            <a:ext cx="5544698" cy="3696465"/>
          </a:xfrm>
          <a:prstGeom prst="rect">
            <a:avLst/>
          </a:prstGeom>
        </p:spPr>
      </p:pic>
    </p:spTree>
    <p:extLst>
      <p:ext uri="{BB962C8B-B14F-4D97-AF65-F5344CB8AC3E}">
        <p14:creationId xmlns:p14="http://schemas.microsoft.com/office/powerpoint/2010/main" val="1017068157"/>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58C56E7-0B0C-A679-FC30-E3AFF914D597}"/>
              </a:ext>
            </a:extLst>
          </p:cNvPr>
          <p:cNvSpPr>
            <a:spLocks noGrp="1"/>
          </p:cNvSpPr>
          <p:nvPr>
            <p:ph type="title"/>
          </p:nvPr>
        </p:nvSpPr>
        <p:spPr>
          <a:xfrm>
            <a:off x="732297" y="4408049"/>
            <a:ext cx="10131425" cy="1468800"/>
          </a:xfrm>
        </p:spPr>
        <p:txBody>
          <a:bodyPr>
            <a:normAutofit fontScale="90000"/>
          </a:bodyPr>
          <a:lstStyle/>
          <a:p>
            <a:pPr algn="ctr"/>
            <a:r>
              <a:rPr lang="en-US" dirty="0"/>
              <a:t>Rosenfeld RM, Tunkel DE, Schwartz SR, Anne S, Bishop CE, Chelius DC, </a:t>
            </a:r>
            <a:r>
              <a:rPr lang="en-US" dirty="0" err="1"/>
              <a:t>Hackell</a:t>
            </a:r>
            <a:r>
              <a:rPr lang="en-US" dirty="0"/>
              <a:t> J, Hunter LL, Keppel KL, Kim AH, Kim TW, Levine JM, Maksimoski MT, Moore DJ, Preciado DA, Raol NP, Vaughan WK, Walker EA, Monjur TM. Clinical Practice Guideline: Tympanostomy Tubes in Children (Update). </a:t>
            </a:r>
            <a:r>
              <a:rPr lang="en-US" dirty="0" err="1"/>
              <a:t>Otolaryngol</a:t>
            </a:r>
            <a:r>
              <a:rPr lang="en-US" dirty="0"/>
              <a:t> Head Neck Surg. 2022 Feb;166(1_suppl):S1-S55. </a:t>
            </a:r>
            <a:r>
              <a:rPr lang="en-US" dirty="0" err="1"/>
              <a:t>doi</a:t>
            </a:r>
            <a:r>
              <a:rPr lang="en-US" dirty="0"/>
              <a:t>: 10.1177/01945998211065662. PMID: 35138954.</a:t>
            </a:r>
          </a:p>
        </p:txBody>
      </p:sp>
      <p:sp>
        <p:nvSpPr>
          <p:cNvPr id="2" name="TextBox 1">
            <a:extLst>
              <a:ext uri="{FF2B5EF4-FFF2-40B4-BE49-F238E27FC236}">
                <a16:creationId xmlns:a16="http://schemas.microsoft.com/office/drawing/2014/main" id="{4DDF7BB0-0DA6-D8A6-BFFE-5D8F4CBF88B3}"/>
              </a:ext>
            </a:extLst>
          </p:cNvPr>
          <p:cNvSpPr txBox="1"/>
          <p:nvPr/>
        </p:nvSpPr>
        <p:spPr>
          <a:xfrm>
            <a:off x="1456841" y="387458"/>
            <a:ext cx="9406881" cy="646331"/>
          </a:xfrm>
          <a:prstGeom prst="rect">
            <a:avLst/>
          </a:prstGeom>
          <a:noFill/>
        </p:spPr>
        <p:txBody>
          <a:bodyPr wrap="square" rtlCol="0">
            <a:spAutoFit/>
          </a:bodyPr>
          <a:lstStyle/>
          <a:p>
            <a:pPr algn="ctr"/>
            <a:r>
              <a:rPr lang="en-US" sz="3600" dirty="0"/>
              <a:t>Clinical Guideline Tympanostomy Tubes</a:t>
            </a:r>
          </a:p>
        </p:txBody>
      </p:sp>
    </p:spTree>
    <p:extLst>
      <p:ext uri="{BB962C8B-B14F-4D97-AF65-F5344CB8AC3E}">
        <p14:creationId xmlns:p14="http://schemas.microsoft.com/office/powerpoint/2010/main" val="355848610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prestige"/>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DFDE5-2127-9440-0117-2A62E4A26784}"/>
              </a:ext>
            </a:extLst>
          </p:cNvPr>
          <p:cNvSpPr>
            <a:spLocks noGrp="1"/>
          </p:cNvSpPr>
          <p:nvPr>
            <p:ph type="title"/>
          </p:nvPr>
        </p:nvSpPr>
        <p:spPr/>
        <p:txBody>
          <a:bodyPr/>
          <a:lstStyle/>
          <a:p>
            <a:pPr algn="ctr"/>
            <a:r>
              <a:rPr lang="en-US" dirty="0"/>
              <a:t>Adenotonsillectomy</a:t>
            </a:r>
          </a:p>
        </p:txBody>
      </p:sp>
      <p:pic>
        <p:nvPicPr>
          <p:cNvPr id="3" name="Content Placeholder 3" descr="A picture containing object&#10;&#10;Description generated with high confidence">
            <a:extLst>
              <a:ext uri="{FF2B5EF4-FFF2-40B4-BE49-F238E27FC236}">
                <a16:creationId xmlns:a16="http://schemas.microsoft.com/office/drawing/2014/main" id="{A70BACF2-32CF-A071-C879-D91E73687F3C}"/>
              </a:ext>
            </a:extLst>
          </p:cNvPr>
          <p:cNvPicPr>
            <a:picLocks noChangeAspect="1"/>
          </p:cNvPicPr>
          <p:nvPr/>
        </p:nvPicPr>
        <p:blipFill>
          <a:blip r:embed="rId2"/>
          <a:stretch>
            <a:fillRect/>
          </a:stretch>
        </p:blipFill>
        <p:spPr>
          <a:xfrm>
            <a:off x="7274604" y="1772897"/>
            <a:ext cx="4917396" cy="4279992"/>
          </a:xfrm>
          <a:prstGeom prst="rect">
            <a:avLst/>
          </a:prstGeom>
        </p:spPr>
      </p:pic>
      <p:sp>
        <p:nvSpPr>
          <p:cNvPr id="6" name="Text Placeholder 3">
            <a:extLst>
              <a:ext uri="{FF2B5EF4-FFF2-40B4-BE49-F238E27FC236}">
                <a16:creationId xmlns:a16="http://schemas.microsoft.com/office/drawing/2014/main" id="{A340CB98-9C24-A0E4-7C99-F5D19FF73B98}"/>
              </a:ext>
            </a:extLst>
          </p:cNvPr>
          <p:cNvSpPr txBox="1">
            <a:spLocks/>
          </p:cNvSpPr>
          <p:nvPr/>
        </p:nvSpPr>
        <p:spPr>
          <a:xfrm>
            <a:off x="685800" y="2182801"/>
            <a:ext cx="6164653" cy="4279991"/>
          </a:xfrm>
          <a:prstGeom prst="rect">
            <a:avLst/>
          </a:prstGeom>
        </p:spPr>
        <p:txBody>
          <a:bodyPr/>
          <a:lst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a:lstStyle>
          <a:p>
            <a:pPr marL="0" indent="0">
              <a:lnSpc>
                <a:spcPct val="150000"/>
              </a:lnSpc>
              <a:buNone/>
            </a:pPr>
            <a:r>
              <a:rPr lang="en-US" sz="2800" dirty="0"/>
              <a:t>In top 3 most common peds surgeries</a:t>
            </a:r>
          </a:p>
          <a:p>
            <a:pPr marL="0" indent="0">
              <a:lnSpc>
                <a:spcPct val="150000"/>
              </a:lnSpc>
              <a:buNone/>
            </a:pPr>
            <a:r>
              <a:rPr lang="en-US" sz="2800" dirty="0"/>
              <a:t>Decreasing incidence since 2009</a:t>
            </a:r>
          </a:p>
          <a:p>
            <a:pPr marL="0" indent="0">
              <a:lnSpc>
                <a:spcPct val="150000"/>
              </a:lnSpc>
              <a:buNone/>
            </a:pPr>
            <a:r>
              <a:rPr lang="en-US" sz="2800" dirty="0"/>
              <a:t>Recurrent Tonsillitis</a:t>
            </a:r>
          </a:p>
          <a:p>
            <a:pPr marL="0" indent="0">
              <a:lnSpc>
                <a:spcPct val="150000"/>
              </a:lnSpc>
              <a:buNone/>
            </a:pPr>
            <a:r>
              <a:rPr lang="en-US" sz="2800" dirty="0"/>
              <a:t>Sleep disordered breathing</a:t>
            </a:r>
            <a:endParaRPr lang="en-US" dirty="0"/>
          </a:p>
        </p:txBody>
      </p:sp>
    </p:spTree>
    <p:extLst>
      <p:ext uri="{BB962C8B-B14F-4D97-AF65-F5344CB8AC3E}">
        <p14:creationId xmlns:p14="http://schemas.microsoft.com/office/powerpoint/2010/main" val="17824550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6F33D-5B38-DA7D-DD3F-745927F753CC}"/>
              </a:ext>
            </a:extLst>
          </p:cNvPr>
          <p:cNvSpPr>
            <a:spLocks noGrp="1"/>
          </p:cNvSpPr>
          <p:nvPr>
            <p:ph type="title"/>
          </p:nvPr>
        </p:nvSpPr>
        <p:spPr>
          <a:xfrm>
            <a:off x="685799" y="1045027"/>
            <a:ext cx="9233116" cy="591457"/>
          </a:xfrm>
        </p:spPr>
        <p:txBody>
          <a:bodyPr>
            <a:noAutofit/>
          </a:bodyPr>
          <a:lstStyle/>
          <a:p>
            <a:pPr algn="ctr"/>
            <a:r>
              <a:rPr lang="en-US" sz="4800" dirty="0"/>
              <a:t>Recurrent pharyngitis</a:t>
            </a:r>
          </a:p>
        </p:txBody>
      </p:sp>
      <p:sp>
        <p:nvSpPr>
          <p:cNvPr id="4" name="Text Placeholder 3">
            <a:extLst>
              <a:ext uri="{FF2B5EF4-FFF2-40B4-BE49-F238E27FC236}">
                <a16:creationId xmlns:a16="http://schemas.microsoft.com/office/drawing/2014/main" id="{F176257D-6570-CB87-AA1E-B8EC431CB243}"/>
              </a:ext>
            </a:extLst>
          </p:cNvPr>
          <p:cNvSpPr>
            <a:spLocks noGrp="1"/>
          </p:cNvSpPr>
          <p:nvPr>
            <p:ph type="body" sz="half" idx="2"/>
          </p:nvPr>
        </p:nvSpPr>
        <p:spPr>
          <a:xfrm>
            <a:off x="236349" y="2453444"/>
            <a:ext cx="6164653" cy="3258519"/>
          </a:xfrm>
        </p:spPr>
        <p:txBody>
          <a:bodyPr>
            <a:normAutofit fontScale="92500" lnSpcReduction="10000"/>
          </a:bodyPr>
          <a:lstStyle/>
          <a:p>
            <a:pPr lvl="0">
              <a:lnSpc>
                <a:spcPct val="120000"/>
              </a:lnSpc>
            </a:pPr>
            <a:r>
              <a:rPr lang="en-US" sz="2800" b="1" u="sng" dirty="0">
                <a:solidFill>
                  <a:srgbClr val="FFFF00"/>
                </a:solidFill>
              </a:rPr>
              <a:t>Paradise Criteria:</a:t>
            </a:r>
          </a:p>
          <a:p>
            <a:pPr lvl="0">
              <a:lnSpc>
                <a:spcPct val="120000"/>
              </a:lnSpc>
            </a:pPr>
            <a:r>
              <a:rPr lang="en-US" sz="2800" b="1" dirty="0"/>
              <a:t>≥7 episodes in the preceding year</a:t>
            </a:r>
            <a:r>
              <a:rPr lang="en-US" sz="2800" dirty="0"/>
              <a:t>, or </a:t>
            </a:r>
          </a:p>
          <a:p>
            <a:pPr lvl="0">
              <a:lnSpc>
                <a:spcPct val="120000"/>
              </a:lnSpc>
            </a:pPr>
            <a:r>
              <a:rPr lang="en-US" sz="2800" b="1" dirty="0"/>
              <a:t>≥5 episodes per year for 2 consecutive years</a:t>
            </a:r>
            <a:r>
              <a:rPr lang="en-US" sz="2800" dirty="0"/>
              <a:t>, or </a:t>
            </a:r>
          </a:p>
          <a:p>
            <a:pPr lvl="0">
              <a:lnSpc>
                <a:spcPct val="120000"/>
              </a:lnSpc>
            </a:pPr>
            <a:r>
              <a:rPr lang="en-US" sz="2800" b="1" dirty="0"/>
              <a:t>≥3 episodes per year for 3 consecutive years</a:t>
            </a:r>
            <a:endParaRPr lang="en-US" sz="2800" dirty="0"/>
          </a:p>
          <a:p>
            <a:endParaRPr lang="en-US" dirty="0"/>
          </a:p>
        </p:txBody>
      </p:sp>
      <p:sp>
        <p:nvSpPr>
          <p:cNvPr id="6" name="TextBox 5">
            <a:extLst>
              <a:ext uri="{FF2B5EF4-FFF2-40B4-BE49-F238E27FC236}">
                <a16:creationId xmlns:a16="http://schemas.microsoft.com/office/drawing/2014/main" id="{739120C1-6E5E-D021-8B92-A6A4474F3BDA}"/>
              </a:ext>
            </a:extLst>
          </p:cNvPr>
          <p:cNvSpPr txBox="1"/>
          <p:nvPr/>
        </p:nvSpPr>
        <p:spPr>
          <a:xfrm>
            <a:off x="6245817" y="2690336"/>
            <a:ext cx="6980036" cy="3083921"/>
          </a:xfrm>
          <a:prstGeom prst="rect">
            <a:avLst/>
          </a:prstGeom>
          <a:noFill/>
        </p:spPr>
        <p:txBody>
          <a:bodyPr wrap="square">
            <a:spAutoFit/>
          </a:bodyPr>
          <a:lstStyle/>
          <a:p>
            <a:pPr lvl="0">
              <a:lnSpc>
                <a:spcPct val="200000"/>
              </a:lnSpc>
            </a:pPr>
            <a:r>
              <a:rPr lang="en-US" sz="2000" u="sng" dirty="0"/>
              <a:t>Each episode of pharyngitis should document</a:t>
            </a:r>
          </a:p>
          <a:p>
            <a:pPr marL="285750" lvl="0" indent="-285750">
              <a:lnSpc>
                <a:spcPct val="200000"/>
              </a:lnSpc>
              <a:buFont typeface="Arial" panose="020B0604020202020204" pitchFamily="34" charset="0"/>
              <a:buChar char="•"/>
            </a:pPr>
            <a:r>
              <a:rPr lang="en-US" sz="2000" dirty="0"/>
              <a:t>Fever above 38.3°C/101°F </a:t>
            </a:r>
          </a:p>
          <a:p>
            <a:pPr marL="342900" lvl="0" indent="-342900">
              <a:lnSpc>
                <a:spcPct val="200000"/>
              </a:lnSpc>
              <a:buFont typeface="Arial" panose="020B0604020202020204" pitchFamily="34" charset="0"/>
              <a:buChar char="•"/>
            </a:pPr>
            <a:r>
              <a:rPr lang="en-US" sz="2000" dirty="0"/>
              <a:t>Cervical lymphadenopathy </a:t>
            </a:r>
          </a:p>
          <a:p>
            <a:pPr marL="342900" lvl="0" indent="-342900">
              <a:lnSpc>
                <a:spcPct val="200000"/>
              </a:lnSpc>
              <a:buFont typeface="Arial" panose="020B0604020202020204" pitchFamily="34" charset="0"/>
              <a:buChar char="•"/>
            </a:pPr>
            <a:r>
              <a:rPr lang="en-US" sz="2000" dirty="0"/>
              <a:t>Tonsillar exudate </a:t>
            </a:r>
          </a:p>
          <a:p>
            <a:pPr marL="342900" lvl="0" indent="-342900">
              <a:lnSpc>
                <a:spcPct val="200000"/>
              </a:lnSpc>
              <a:buFont typeface="Arial" panose="020B0604020202020204" pitchFamily="34" charset="0"/>
              <a:buChar char="•"/>
            </a:pPr>
            <a:r>
              <a:rPr lang="en-US" sz="2000" dirty="0"/>
              <a:t>Positive group-A streptococcal test</a:t>
            </a:r>
          </a:p>
        </p:txBody>
      </p:sp>
    </p:spTree>
    <p:extLst>
      <p:ext uri="{BB962C8B-B14F-4D97-AF65-F5344CB8AC3E}">
        <p14:creationId xmlns:p14="http://schemas.microsoft.com/office/powerpoint/2010/main" val="2519114840"/>
      </p:ext>
    </p:extLst>
  </p:cSld>
  <p:clrMapOvr>
    <a:masterClrMapping/>
  </p:clrMapOvr>
  <p:transition spd="slow">
    <p:randomBar dir="ver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3E4A7-82D6-E8DA-6259-BEC96EE7FDE7}"/>
              </a:ext>
            </a:extLst>
          </p:cNvPr>
          <p:cNvSpPr>
            <a:spLocks noGrp="1"/>
          </p:cNvSpPr>
          <p:nvPr>
            <p:ph type="title"/>
          </p:nvPr>
        </p:nvSpPr>
        <p:spPr/>
        <p:txBody>
          <a:bodyPr>
            <a:normAutofit/>
          </a:bodyPr>
          <a:lstStyle/>
          <a:p>
            <a:pPr algn="ctr"/>
            <a:r>
              <a:rPr lang="en-US" sz="4000" dirty="0"/>
              <a:t>Obstructive sleep disordered breathing</a:t>
            </a:r>
          </a:p>
        </p:txBody>
      </p:sp>
      <p:sp>
        <p:nvSpPr>
          <p:cNvPr id="6" name="Content Placeholder 5">
            <a:extLst>
              <a:ext uri="{FF2B5EF4-FFF2-40B4-BE49-F238E27FC236}">
                <a16:creationId xmlns:a16="http://schemas.microsoft.com/office/drawing/2014/main" id="{3C2577A5-1362-CBCB-2A37-A8B164A94D99}"/>
              </a:ext>
            </a:extLst>
          </p:cNvPr>
          <p:cNvSpPr>
            <a:spLocks noGrp="1"/>
          </p:cNvSpPr>
          <p:nvPr>
            <p:ph idx="1"/>
          </p:nvPr>
        </p:nvSpPr>
        <p:spPr>
          <a:xfrm>
            <a:off x="685801" y="2142067"/>
            <a:ext cx="11108409" cy="4506706"/>
          </a:xfrm>
        </p:spPr>
        <p:txBody>
          <a:bodyPr>
            <a:normAutofit/>
          </a:bodyPr>
          <a:lstStyle/>
          <a:p>
            <a:pPr lvl="0"/>
            <a:r>
              <a:rPr lang="en-US" sz="2400" dirty="0"/>
              <a:t>Polysomnography-confirmed obstructive sleep apnea </a:t>
            </a:r>
          </a:p>
          <a:p>
            <a:pPr lvl="0"/>
            <a:r>
              <a:rPr lang="en-US" sz="2400" u="sng" dirty="0"/>
              <a:t>Habitual snoring with witnessed apneas, gasping, or labored breathing </a:t>
            </a:r>
          </a:p>
          <a:p>
            <a:pPr lvl="0"/>
            <a:r>
              <a:rPr lang="en-US" sz="2400" dirty="0"/>
              <a:t>Daytime behavioral problems, poor school performance, or excessive sleepiness </a:t>
            </a:r>
          </a:p>
          <a:p>
            <a:pPr lvl="0"/>
            <a:r>
              <a:rPr lang="en-US" sz="2400" dirty="0"/>
              <a:t>Growth retardation or failure to thrive </a:t>
            </a:r>
          </a:p>
          <a:p>
            <a:pPr lvl="0"/>
            <a:r>
              <a:rPr lang="en-US" sz="2400" dirty="0"/>
              <a:t>Enuresis associated with sleep-disordered breathing </a:t>
            </a:r>
          </a:p>
          <a:p>
            <a:pPr lvl="0"/>
            <a:r>
              <a:rPr lang="en-US" sz="2400" dirty="0"/>
              <a:t>Cardiopulmonary complications, such as pulmonary hypertension</a:t>
            </a:r>
          </a:p>
        </p:txBody>
      </p:sp>
    </p:spTree>
    <p:extLst>
      <p:ext uri="{BB962C8B-B14F-4D97-AF65-F5344CB8AC3E}">
        <p14:creationId xmlns:p14="http://schemas.microsoft.com/office/powerpoint/2010/main" val="312588635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C46B8-26F5-76CC-1313-5D51C2816BC2}"/>
              </a:ext>
            </a:extLst>
          </p:cNvPr>
          <p:cNvSpPr>
            <a:spLocks noGrp="1"/>
          </p:cNvSpPr>
          <p:nvPr>
            <p:ph type="title"/>
          </p:nvPr>
        </p:nvSpPr>
        <p:spPr/>
        <p:txBody>
          <a:bodyPr/>
          <a:lstStyle/>
          <a:p>
            <a:r>
              <a:rPr lang="en-US" dirty="0"/>
              <a:t>Indications for sleep study</a:t>
            </a:r>
          </a:p>
        </p:txBody>
      </p:sp>
      <p:sp>
        <p:nvSpPr>
          <p:cNvPr id="3" name="Content Placeholder 2">
            <a:extLst>
              <a:ext uri="{FF2B5EF4-FFF2-40B4-BE49-F238E27FC236}">
                <a16:creationId xmlns:a16="http://schemas.microsoft.com/office/drawing/2014/main" id="{A20EB1B6-5736-5AAC-9DF2-3E155C0226BF}"/>
              </a:ext>
            </a:extLst>
          </p:cNvPr>
          <p:cNvSpPr>
            <a:spLocks noGrp="1"/>
          </p:cNvSpPr>
          <p:nvPr>
            <p:ph idx="1"/>
          </p:nvPr>
        </p:nvSpPr>
        <p:spPr>
          <a:xfrm>
            <a:off x="629647" y="1723613"/>
            <a:ext cx="10131425" cy="4524786"/>
          </a:xfrm>
        </p:spPr>
        <p:txBody>
          <a:bodyPr/>
          <a:lstStyle/>
          <a:p>
            <a:r>
              <a:rPr lang="en-US" dirty="0">
                <a:solidFill>
                  <a:srgbClr val="FFFF00"/>
                </a:solidFill>
              </a:rPr>
              <a:t>Diagnosis or severity is uncertain</a:t>
            </a:r>
          </a:p>
          <a:p>
            <a:r>
              <a:rPr lang="en-US" dirty="0"/>
              <a:t>Child is under 2 years old </a:t>
            </a:r>
          </a:p>
          <a:p>
            <a:r>
              <a:rPr lang="en-US" dirty="0">
                <a:solidFill>
                  <a:srgbClr val="FFFF00"/>
                </a:solidFill>
              </a:rPr>
              <a:t>Obesity</a:t>
            </a:r>
          </a:p>
          <a:p>
            <a:r>
              <a:rPr lang="en-US" dirty="0"/>
              <a:t>Down syndrome</a:t>
            </a:r>
          </a:p>
          <a:p>
            <a:r>
              <a:rPr lang="en-US" dirty="0"/>
              <a:t>Craniofacial abnormalities </a:t>
            </a:r>
          </a:p>
          <a:p>
            <a:r>
              <a:rPr lang="en-US" dirty="0"/>
              <a:t>Sickle-cell disease</a:t>
            </a:r>
          </a:p>
        </p:txBody>
      </p:sp>
      <p:pic>
        <p:nvPicPr>
          <p:cNvPr id="4" name="Picture 3" descr="Pediatric Sleep Studies - Hackensack Sleep &amp; Pulmonary Center">
            <a:extLst>
              <a:ext uri="{FF2B5EF4-FFF2-40B4-BE49-F238E27FC236}">
                <a16:creationId xmlns:a16="http://schemas.microsoft.com/office/drawing/2014/main" id="{D5C9BD33-5FEF-D4C4-D29A-B9E0455002BB}"/>
              </a:ext>
            </a:extLst>
          </p:cNvPr>
          <p:cNvPicPr>
            <a:picLocks noChangeAspect="1"/>
          </p:cNvPicPr>
          <p:nvPr/>
        </p:nvPicPr>
        <p:blipFill>
          <a:blip r:embed="rId2"/>
          <a:stretch>
            <a:fillRect/>
          </a:stretch>
        </p:blipFill>
        <p:spPr>
          <a:xfrm>
            <a:off x="4777783" y="2065866"/>
            <a:ext cx="6784570" cy="4182533"/>
          </a:xfrm>
          <a:prstGeom prst="rect">
            <a:avLst/>
          </a:prstGeom>
        </p:spPr>
      </p:pic>
    </p:spTree>
    <p:extLst>
      <p:ext uri="{BB962C8B-B14F-4D97-AF65-F5344CB8AC3E}">
        <p14:creationId xmlns:p14="http://schemas.microsoft.com/office/powerpoint/2010/main" val="326782658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03469-DE80-AC71-42DC-D8D3EEADA927}"/>
              </a:ext>
            </a:extLst>
          </p:cNvPr>
          <p:cNvSpPr>
            <a:spLocks noGrp="1"/>
          </p:cNvSpPr>
          <p:nvPr>
            <p:ph type="title"/>
          </p:nvPr>
        </p:nvSpPr>
        <p:spPr>
          <a:xfrm>
            <a:off x="536655" y="-60246"/>
            <a:ext cx="10131425" cy="974646"/>
          </a:xfrm>
        </p:spPr>
        <p:txBody>
          <a:bodyPr>
            <a:normAutofit/>
          </a:bodyPr>
          <a:lstStyle/>
          <a:p>
            <a:pPr algn="ctr"/>
            <a:r>
              <a:rPr lang="en-US" sz="4000" dirty="0"/>
              <a:t>OBESITY</a:t>
            </a:r>
          </a:p>
        </p:txBody>
      </p:sp>
      <p:pic>
        <p:nvPicPr>
          <p:cNvPr id="5" name="Content Placeholder 4">
            <a:extLst>
              <a:ext uri="{FF2B5EF4-FFF2-40B4-BE49-F238E27FC236}">
                <a16:creationId xmlns:a16="http://schemas.microsoft.com/office/drawing/2014/main" id="{EBE158A2-58FC-A47B-1EEE-7341751BF80F}"/>
              </a:ext>
            </a:extLst>
          </p:cNvPr>
          <p:cNvPicPr>
            <a:picLocks noGrp="1" noChangeAspect="1"/>
          </p:cNvPicPr>
          <p:nvPr>
            <p:ph idx="1"/>
          </p:nvPr>
        </p:nvPicPr>
        <p:blipFill>
          <a:blip r:embed="rId2"/>
          <a:stretch>
            <a:fillRect/>
          </a:stretch>
        </p:blipFill>
        <p:spPr>
          <a:xfrm>
            <a:off x="998283" y="914400"/>
            <a:ext cx="10657062" cy="5898279"/>
          </a:xfrm>
          <a:prstGeom prst="rect">
            <a:avLst/>
          </a:prstGeom>
        </p:spPr>
      </p:pic>
    </p:spTree>
    <p:extLst>
      <p:ext uri="{BB962C8B-B14F-4D97-AF65-F5344CB8AC3E}">
        <p14:creationId xmlns:p14="http://schemas.microsoft.com/office/powerpoint/2010/main" val="3850302468"/>
      </p:ext>
    </p:ext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83A50-A6A2-6B57-B722-1F1B0F224A4D}"/>
              </a:ext>
            </a:extLst>
          </p:cNvPr>
          <p:cNvSpPr>
            <a:spLocks noGrp="1"/>
          </p:cNvSpPr>
          <p:nvPr>
            <p:ph type="title"/>
          </p:nvPr>
        </p:nvSpPr>
        <p:spPr>
          <a:xfrm>
            <a:off x="685800" y="443754"/>
            <a:ext cx="6164653" cy="1371600"/>
          </a:xfrm>
        </p:spPr>
        <p:txBody>
          <a:bodyPr>
            <a:normAutofit/>
          </a:bodyPr>
          <a:lstStyle/>
          <a:p>
            <a:r>
              <a:rPr lang="en-US" sz="4400" u="sng" dirty="0">
                <a:solidFill>
                  <a:srgbClr val="92D050"/>
                </a:solidFill>
              </a:rPr>
              <a:t>Other things</a:t>
            </a:r>
          </a:p>
        </p:txBody>
      </p:sp>
      <p:pic>
        <p:nvPicPr>
          <p:cNvPr id="6" name="Picture Placeholder 5">
            <a:extLst>
              <a:ext uri="{FF2B5EF4-FFF2-40B4-BE49-F238E27FC236}">
                <a16:creationId xmlns:a16="http://schemas.microsoft.com/office/drawing/2014/main" id="{0D2F3A11-04BD-7A08-4697-63149D79B520}"/>
              </a:ext>
            </a:extLst>
          </p:cNvPr>
          <p:cNvPicPr>
            <a:picLocks noGrp="1" noChangeAspect="1"/>
          </p:cNvPicPr>
          <p:nvPr>
            <p:ph type="pic" idx="1"/>
          </p:nvPr>
        </p:nvPicPr>
        <p:blipFill>
          <a:blip r:embed="rId2"/>
          <a:srcRect t="2153" b="2153"/>
          <a:stretch>
            <a:fillRect/>
          </a:stretch>
        </p:blipFill>
        <p:spPr>
          <a:xfrm rot="5400000">
            <a:off x="6599883" y="159652"/>
            <a:ext cx="5499847" cy="5428515"/>
          </a:xfrm>
          <a:prstGeom prst="roundRect">
            <a:avLst>
              <a:gd name="adj" fmla="val 4280"/>
            </a:avLst>
          </a:prstGeom>
          <a:ln w="50800" cap="sq" cmpd="dbl">
            <a:gradFill flip="none" rotWithShape="1">
              <a:gsLst>
                <a:gs pos="0">
                  <a:srgbClr val="FFFFFF"/>
                </a:gs>
                <a:gs pos="100000">
                  <a:prstClr val="white">
                    <a:alpha val="0"/>
                  </a:prstClr>
                </a:gs>
              </a:gsLst>
              <a:path path="circle">
                <a:fillToRect l="50000" t="50000" r="50000" b="50000"/>
              </a:path>
              <a:tileRect/>
            </a:gradFill>
            <a:miter lim="800000"/>
          </a:ln>
          <a:effectLst>
            <a:outerShdw blurRad="254000" algn="tl" rotWithShape="0">
              <a:srgbClr val="000000">
                <a:alpha val="43000"/>
              </a:srgbClr>
            </a:outerShdw>
          </a:effectLst>
        </p:spPr>
      </p:pic>
      <p:sp>
        <p:nvSpPr>
          <p:cNvPr id="4" name="Text Placeholder 3">
            <a:extLst>
              <a:ext uri="{FF2B5EF4-FFF2-40B4-BE49-F238E27FC236}">
                <a16:creationId xmlns:a16="http://schemas.microsoft.com/office/drawing/2014/main" id="{0BF33095-273C-B80E-E616-B1AF1878467C}"/>
              </a:ext>
            </a:extLst>
          </p:cNvPr>
          <p:cNvSpPr>
            <a:spLocks noGrp="1"/>
          </p:cNvSpPr>
          <p:nvPr>
            <p:ph type="body" sz="half" idx="2"/>
          </p:nvPr>
        </p:nvSpPr>
        <p:spPr>
          <a:xfrm>
            <a:off x="322729" y="1990164"/>
            <a:ext cx="9797664" cy="4867835"/>
          </a:xfrm>
        </p:spPr>
        <p:txBody>
          <a:bodyPr>
            <a:noAutofit/>
          </a:bodyPr>
          <a:lstStyle/>
          <a:p>
            <a:pPr>
              <a:lnSpc>
                <a:spcPct val="120000"/>
              </a:lnSpc>
            </a:pPr>
            <a:r>
              <a:rPr lang="en-US" sz="2800" dirty="0"/>
              <a:t>ABX allergies</a:t>
            </a:r>
          </a:p>
          <a:p>
            <a:pPr>
              <a:lnSpc>
                <a:spcPct val="120000"/>
              </a:lnSpc>
            </a:pPr>
            <a:r>
              <a:rPr lang="en-US" sz="2800" dirty="0"/>
              <a:t>Peritonsillar abscess</a:t>
            </a:r>
          </a:p>
          <a:p>
            <a:pPr>
              <a:lnSpc>
                <a:spcPct val="120000"/>
              </a:lnSpc>
            </a:pPr>
            <a:r>
              <a:rPr lang="en-US" sz="2800" dirty="0"/>
              <a:t>	Recurrence 30-60%</a:t>
            </a:r>
          </a:p>
          <a:p>
            <a:pPr>
              <a:lnSpc>
                <a:spcPct val="120000"/>
              </a:lnSpc>
            </a:pPr>
            <a:r>
              <a:rPr lang="en-US" sz="2800" dirty="0"/>
              <a:t>	Can be life threatening</a:t>
            </a:r>
          </a:p>
          <a:p>
            <a:pPr>
              <a:lnSpc>
                <a:spcPct val="120000"/>
              </a:lnSpc>
            </a:pPr>
            <a:r>
              <a:rPr lang="en-US" sz="2800" dirty="0" err="1"/>
              <a:t>Hyponasal</a:t>
            </a:r>
            <a:r>
              <a:rPr lang="en-US" sz="2800" dirty="0"/>
              <a:t> speech</a:t>
            </a:r>
          </a:p>
          <a:p>
            <a:pPr>
              <a:lnSpc>
                <a:spcPct val="120000"/>
              </a:lnSpc>
            </a:pPr>
            <a:r>
              <a:rPr lang="en-US" sz="2800" dirty="0"/>
              <a:t>Suspected Malignancy</a:t>
            </a:r>
          </a:p>
          <a:p>
            <a:pPr>
              <a:lnSpc>
                <a:spcPct val="120000"/>
              </a:lnSpc>
            </a:pPr>
            <a:r>
              <a:rPr lang="en-US" sz="2800" dirty="0"/>
              <a:t>PFAPA (periodic fever, aphthous stomatitis, pharyngitis, adenitis) </a:t>
            </a:r>
          </a:p>
        </p:txBody>
      </p:sp>
    </p:spTree>
    <p:extLst>
      <p:ext uri="{BB962C8B-B14F-4D97-AF65-F5344CB8AC3E}">
        <p14:creationId xmlns:p14="http://schemas.microsoft.com/office/powerpoint/2010/main" val="40100970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6C576-29B3-FE49-3C54-99E123C4B7FC}"/>
              </a:ext>
            </a:extLst>
          </p:cNvPr>
          <p:cNvSpPr>
            <a:spLocks noGrp="1"/>
          </p:cNvSpPr>
          <p:nvPr>
            <p:ph type="title"/>
          </p:nvPr>
        </p:nvSpPr>
        <p:spPr>
          <a:xfrm>
            <a:off x="685800" y="400930"/>
            <a:ext cx="9034975" cy="1371600"/>
          </a:xfrm>
        </p:spPr>
        <p:txBody>
          <a:bodyPr>
            <a:normAutofit/>
          </a:bodyPr>
          <a:lstStyle/>
          <a:p>
            <a:r>
              <a:rPr lang="en-US" sz="4000" dirty="0"/>
              <a:t>RISK OF </a:t>
            </a:r>
            <a:r>
              <a:rPr lang="en-US" sz="4000" dirty="0" err="1"/>
              <a:t>ADENoTONsILLECTOMY</a:t>
            </a:r>
            <a:endParaRPr lang="en-US" sz="4000" dirty="0"/>
          </a:p>
        </p:txBody>
      </p:sp>
      <p:sp>
        <p:nvSpPr>
          <p:cNvPr id="3" name="Picture Placeholder 2">
            <a:extLst>
              <a:ext uri="{FF2B5EF4-FFF2-40B4-BE49-F238E27FC236}">
                <a16:creationId xmlns:a16="http://schemas.microsoft.com/office/drawing/2014/main" id="{D622A11F-84A5-5627-3A5E-517BF6774756}"/>
              </a:ext>
            </a:extLst>
          </p:cNvPr>
          <p:cNvSpPr>
            <a:spLocks noGrp="1"/>
          </p:cNvSpPr>
          <p:nvPr>
            <p:ph type="pic" idx="1"/>
          </p:nvPr>
        </p:nvSpPr>
        <p:spPr/>
        <p:txBody>
          <a:bodyPr/>
          <a:lstStyle/>
          <a:p>
            <a:endParaRPr lang="en-US"/>
          </a:p>
        </p:txBody>
      </p:sp>
      <p:sp>
        <p:nvSpPr>
          <p:cNvPr id="4" name="Text Placeholder 3">
            <a:extLst>
              <a:ext uri="{FF2B5EF4-FFF2-40B4-BE49-F238E27FC236}">
                <a16:creationId xmlns:a16="http://schemas.microsoft.com/office/drawing/2014/main" id="{0204F0F6-C351-CE2D-528A-16D8DD16CF77}"/>
              </a:ext>
            </a:extLst>
          </p:cNvPr>
          <p:cNvSpPr>
            <a:spLocks noGrp="1"/>
          </p:cNvSpPr>
          <p:nvPr>
            <p:ph type="body" sz="half" idx="2"/>
          </p:nvPr>
        </p:nvSpPr>
        <p:spPr>
          <a:xfrm>
            <a:off x="685800" y="2067951"/>
            <a:ext cx="6164653" cy="4389119"/>
          </a:xfrm>
        </p:spPr>
        <p:txBody>
          <a:bodyPr>
            <a:normAutofit/>
          </a:bodyPr>
          <a:lstStyle/>
          <a:p>
            <a:r>
              <a:rPr lang="en-US" dirty="0"/>
              <a:t>BLEEDING (5%)</a:t>
            </a:r>
          </a:p>
          <a:p>
            <a:pPr lvl="1"/>
            <a:r>
              <a:rPr lang="en-US" dirty="0"/>
              <a:t>USUALLY ON POST OPERATIVE DAYS 5-7</a:t>
            </a:r>
          </a:p>
          <a:p>
            <a:pPr lvl="1"/>
            <a:r>
              <a:rPr lang="en-US" dirty="0"/>
              <a:t>USUALLY STOP SPONATEOUSLY</a:t>
            </a:r>
          </a:p>
          <a:p>
            <a:pPr lvl="1"/>
            <a:r>
              <a:rPr lang="en-US" dirty="0"/>
              <a:t>ICE WATER</a:t>
            </a:r>
          </a:p>
          <a:p>
            <a:r>
              <a:rPr lang="en-US" dirty="0"/>
              <a:t>PAIN</a:t>
            </a:r>
          </a:p>
          <a:p>
            <a:r>
              <a:rPr lang="en-US" dirty="0"/>
              <a:t>	No narcotics</a:t>
            </a:r>
          </a:p>
          <a:p>
            <a:r>
              <a:rPr lang="en-US" dirty="0"/>
              <a:t>	Tylenol/Ibuprofen scheduled q3hrs</a:t>
            </a:r>
          </a:p>
          <a:p>
            <a:r>
              <a:rPr lang="en-US" dirty="0"/>
              <a:t>Dehydration</a:t>
            </a:r>
          </a:p>
          <a:p>
            <a:r>
              <a:rPr lang="en-US" dirty="0"/>
              <a:t>	Makes everything worse</a:t>
            </a:r>
          </a:p>
          <a:p>
            <a:endParaRPr lang="en-US" dirty="0"/>
          </a:p>
          <a:p>
            <a:r>
              <a:rPr lang="en-US" dirty="0"/>
              <a:t>	</a:t>
            </a:r>
          </a:p>
          <a:p>
            <a:endParaRPr lang="en-US" dirty="0"/>
          </a:p>
        </p:txBody>
      </p:sp>
      <p:pic>
        <p:nvPicPr>
          <p:cNvPr id="5" name="Picture 4" descr="Percocet Possession/Distribution Attorney in MA | The Law Offices of Gerald J. Noonan">
            <a:extLst>
              <a:ext uri="{FF2B5EF4-FFF2-40B4-BE49-F238E27FC236}">
                <a16:creationId xmlns:a16="http://schemas.microsoft.com/office/drawing/2014/main" id="{CE04A2CC-35AC-C188-E8B7-BA60A0186046}"/>
              </a:ext>
            </a:extLst>
          </p:cNvPr>
          <p:cNvPicPr>
            <a:picLocks noChangeAspect="1"/>
          </p:cNvPicPr>
          <p:nvPr/>
        </p:nvPicPr>
        <p:blipFill>
          <a:blip r:embed="rId2"/>
          <a:stretch>
            <a:fillRect/>
          </a:stretch>
        </p:blipFill>
        <p:spPr>
          <a:xfrm>
            <a:off x="7663375" y="513471"/>
            <a:ext cx="4114800" cy="4572000"/>
          </a:xfrm>
          <a:prstGeom prst="rect">
            <a:avLst/>
          </a:prstGeom>
        </p:spPr>
      </p:pic>
    </p:spTree>
    <p:extLst>
      <p:ext uri="{BB962C8B-B14F-4D97-AF65-F5344CB8AC3E}">
        <p14:creationId xmlns:p14="http://schemas.microsoft.com/office/powerpoint/2010/main" val="14012581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6A7E072-0EB4-A440-B9BB-8D0197F56DBB}"/>
              </a:ext>
            </a:extLst>
          </p:cNvPr>
          <p:cNvPicPr>
            <a:picLocks noChangeAspect="1"/>
          </p:cNvPicPr>
          <p:nvPr/>
        </p:nvPicPr>
        <p:blipFill>
          <a:blip r:embed="rId2"/>
          <a:stretch>
            <a:fillRect/>
          </a:stretch>
        </p:blipFill>
        <p:spPr>
          <a:xfrm>
            <a:off x="2496280" y="114300"/>
            <a:ext cx="6071928" cy="6629400"/>
          </a:xfrm>
          <a:prstGeom prst="rect">
            <a:avLst/>
          </a:prstGeom>
        </p:spPr>
      </p:pic>
    </p:spTree>
    <p:extLst>
      <p:ext uri="{BB962C8B-B14F-4D97-AF65-F5344CB8AC3E}">
        <p14:creationId xmlns:p14="http://schemas.microsoft.com/office/powerpoint/2010/main" val="22610576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4AF85-8200-C93D-FF11-D2A119A60672}"/>
              </a:ext>
            </a:extLst>
          </p:cNvPr>
          <p:cNvSpPr>
            <a:spLocks noGrp="1"/>
          </p:cNvSpPr>
          <p:nvPr>
            <p:ph type="title"/>
          </p:nvPr>
        </p:nvSpPr>
        <p:spPr>
          <a:xfrm>
            <a:off x="685800" y="654803"/>
            <a:ext cx="6164653" cy="1371600"/>
          </a:xfrm>
        </p:spPr>
        <p:txBody>
          <a:bodyPr>
            <a:normAutofit/>
          </a:bodyPr>
          <a:lstStyle/>
          <a:p>
            <a:pPr algn="ctr"/>
            <a:r>
              <a:rPr lang="en-US" sz="5400" dirty="0"/>
              <a:t>Epistasis</a:t>
            </a:r>
          </a:p>
        </p:txBody>
      </p:sp>
      <p:sp>
        <p:nvSpPr>
          <p:cNvPr id="4" name="Text Placeholder 3">
            <a:extLst>
              <a:ext uri="{FF2B5EF4-FFF2-40B4-BE49-F238E27FC236}">
                <a16:creationId xmlns:a16="http://schemas.microsoft.com/office/drawing/2014/main" id="{C86C66F7-EF5E-8393-55CB-DC01609E6FF1}"/>
              </a:ext>
            </a:extLst>
          </p:cNvPr>
          <p:cNvSpPr>
            <a:spLocks noGrp="1"/>
          </p:cNvSpPr>
          <p:nvPr>
            <p:ph type="body" sz="half" idx="2"/>
          </p:nvPr>
        </p:nvSpPr>
        <p:spPr/>
        <p:txBody>
          <a:bodyPr>
            <a:normAutofit/>
          </a:bodyPr>
          <a:lstStyle/>
          <a:p>
            <a:r>
              <a:rPr lang="en-US" sz="3600" dirty="0"/>
              <a:t>(nose bleeds)</a:t>
            </a:r>
          </a:p>
          <a:p>
            <a:r>
              <a:rPr lang="en-US" sz="3600" dirty="0"/>
              <a:t>1:200 ER VISITS</a:t>
            </a:r>
          </a:p>
        </p:txBody>
      </p:sp>
      <p:pic>
        <p:nvPicPr>
          <p:cNvPr id="5" name="Content Placeholder 4" descr="nosebleed.jpg">
            <a:extLst>
              <a:ext uri="{FF2B5EF4-FFF2-40B4-BE49-F238E27FC236}">
                <a16:creationId xmlns:a16="http://schemas.microsoft.com/office/drawing/2014/main" id="{9DF4C385-A65D-F194-CFC1-EBF104FC8060}"/>
              </a:ext>
            </a:extLst>
          </p:cNvPr>
          <p:cNvPicPr>
            <a:picLocks noGrp="1" noChangeAspect="1"/>
          </p:cNvPicPr>
          <p:nvPr>
            <p:ph type="pic" idx="1"/>
          </p:nvPr>
        </p:nvPicPr>
        <p:blipFill>
          <a:blip r:embed="rId2" cstate="print"/>
          <a:srcRect l="14115" r="14115"/>
          <a:stretch>
            <a:fillRect/>
          </a:stretch>
        </p:blipFill>
        <p:spPr/>
      </p:pic>
    </p:spTree>
    <p:extLst>
      <p:ext uri="{BB962C8B-B14F-4D97-AF65-F5344CB8AC3E}">
        <p14:creationId xmlns:p14="http://schemas.microsoft.com/office/powerpoint/2010/main" val="2751362409"/>
      </p:ext>
    </p:ext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25487" y="143934"/>
            <a:ext cx="10131425" cy="832460"/>
          </a:xfrm>
        </p:spPr>
        <p:txBody>
          <a:bodyPr/>
          <a:lstStyle/>
          <a:p>
            <a:pPr algn="ctr"/>
            <a:r>
              <a:rPr lang="en-US" dirty="0"/>
              <a:t>Causes (Alphabetical)</a:t>
            </a:r>
          </a:p>
        </p:txBody>
      </p:sp>
      <p:sp>
        <p:nvSpPr>
          <p:cNvPr id="6" name="Content Placeholder 5"/>
          <p:cNvSpPr>
            <a:spLocks noGrp="1"/>
          </p:cNvSpPr>
          <p:nvPr>
            <p:ph sz="half" idx="1"/>
          </p:nvPr>
        </p:nvSpPr>
        <p:spPr>
          <a:xfrm>
            <a:off x="685802" y="1694330"/>
            <a:ext cx="4995334" cy="5011270"/>
          </a:xfrm>
        </p:spPr>
        <p:txBody>
          <a:bodyPr>
            <a:normAutofit fontScale="92500" lnSpcReduction="10000"/>
          </a:bodyPr>
          <a:lstStyle/>
          <a:p>
            <a:r>
              <a:rPr lang="en-US" dirty="0"/>
              <a:t>Alcohol (by </a:t>
            </a:r>
            <a:r>
              <a:rPr lang="en-US" dirty="0" err="1"/>
              <a:t>vasodilation</a:t>
            </a:r>
            <a:r>
              <a:rPr lang="en-US" dirty="0"/>
              <a:t>)</a:t>
            </a:r>
          </a:p>
          <a:p>
            <a:r>
              <a:rPr lang="en-US" dirty="0">
                <a:solidFill>
                  <a:srgbClr val="FFFF00"/>
                </a:solidFill>
              </a:rPr>
              <a:t>Allergic rhinitis (hay fever)</a:t>
            </a:r>
          </a:p>
          <a:p>
            <a:r>
              <a:rPr lang="en-US" dirty="0"/>
              <a:t>Barotrauma - tissue damage caused by pressure differences</a:t>
            </a:r>
          </a:p>
          <a:p>
            <a:r>
              <a:rPr lang="en-US" dirty="0"/>
              <a:t>Bleeding disorders</a:t>
            </a:r>
          </a:p>
          <a:p>
            <a:r>
              <a:rPr lang="en-US" dirty="0">
                <a:solidFill>
                  <a:srgbClr val="FFFF00"/>
                </a:solidFill>
              </a:rPr>
              <a:t>Broken Nose (Trauma)</a:t>
            </a:r>
          </a:p>
          <a:p>
            <a:r>
              <a:rPr lang="en-US" dirty="0"/>
              <a:t>Chemical irritation</a:t>
            </a:r>
          </a:p>
          <a:p>
            <a:r>
              <a:rPr lang="en-US" dirty="0">
                <a:solidFill>
                  <a:srgbClr val="FFFF00"/>
                </a:solidFill>
              </a:rPr>
              <a:t>Common cold</a:t>
            </a:r>
          </a:p>
          <a:p>
            <a:r>
              <a:rPr lang="en-US" dirty="0">
                <a:solidFill>
                  <a:srgbClr val="FFFF00"/>
                </a:solidFill>
              </a:rPr>
              <a:t>Deviated septum</a:t>
            </a:r>
          </a:p>
          <a:p>
            <a:r>
              <a:rPr lang="en-US" dirty="0">
                <a:solidFill>
                  <a:srgbClr val="FFFF00"/>
                </a:solidFill>
              </a:rPr>
              <a:t>Extremely cold air</a:t>
            </a:r>
          </a:p>
          <a:p>
            <a:r>
              <a:rPr lang="en-US" dirty="0">
                <a:solidFill>
                  <a:srgbClr val="FFFF00"/>
                </a:solidFill>
              </a:rPr>
              <a:t>Extremely dry air</a:t>
            </a:r>
          </a:p>
          <a:p>
            <a:r>
              <a:rPr lang="en-US" dirty="0">
                <a:solidFill>
                  <a:srgbClr val="FFFF00"/>
                </a:solidFill>
              </a:rPr>
              <a:t>Extremely hard nose-blowing</a:t>
            </a:r>
          </a:p>
          <a:p>
            <a:r>
              <a:rPr lang="en-US" dirty="0">
                <a:solidFill>
                  <a:srgbClr val="FFFF00"/>
                </a:solidFill>
              </a:rPr>
              <a:t>Foreign body</a:t>
            </a:r>
          </a:p>
          <a:p>
            <a:endParaRPr lang="en-US" dirty="0"/>
          </a:p>
        </p:txBody>
      </p:sp>
      <p:sp>
        <p:nvSpPr>
          <p:cNvPr id="7" name="Content Placeholder 6"/>
          <p:cNvSpPr>
            <a:spLocks noGrp="1"/>
          </p:cNvSpPr>
          <p:nvPr>
            <p:ph sz="half" idx="2"/>
          </p:nvPr>
        </p:nvSpPr>
        <p:spPr>
          <a:xfrm>
            <a:off x="5791200" y="1100380"/>
            <a:ext cx="4648200" cy="5605220"/>
          </a:xfrm>
        </p:spPr>
        <p:txBody>
          <a:bodyPr>
            <a:normAutofit fontScale="92500" lnSpcReduction="10000"/>
          </a:bodyPr>
          <a:lstStyle/>
          <a:p>
            <a:r>
              <a:rPr lang="en-US" dirty="0"/>
              <a:t>Hereditary hemorrhagic </a:t>
            </a:r>
            <a:r>
              <a:rPr lang="en-US" dirty="0" err="1"/>
              <a:t>telangiectasia</a:t>
            </a:r>
            <a:r>
              <a:rPr lang="en-US" dirty="0"/>
              <a:t> (HHT)</a:t>
            </a:r>
          </a:p>
          <a:p>
            <a:r>
              <a:rPr lang="en-US" dirty="0">
                <a:solidFill>
                  <a:schemeClr val="tx1">
                    <a:lumMod val="95000"/>
                  </a:schemeClr>
                </a:solidFill>
              </a:rPr>
              <a:t>High blood pressure (hypertension)</a:t>
            </a:r>
          </a:p>
          <a:p>
            <a:r>
              <a:rPr lang="en-US" dirty="0"/>
              <a:t>Infectious diseases</a:t>
            </a:r>
          </a:p>
          <a:p>
            <a:r>
              <a:rPr lang="en-US" dirty="0"/>
              <a:t>Nasal blockage</a:t>
            </a:r>
          </a:p>
          <a:p>
            <a:r>
              <a:rPr lang="en-US" dirty="0"/>
              <a:t>Nose injury</a:t>
            </a:r>
          </a:p>
          <a:p>
            <a:r>
              <a:rPr lang="en-US" sz="2200" dirty="0">
                <a:solidFill>
                  <a:srgbClr val="FFFF00"/>
                </a:solidFill>
              </a:rPr>
              <a:t>Nose picking</a:t>
            </a:r>
          </a:p>
          <a:p>
            <a:r>
              <a:rPr lang="en-US" dirty="0">
                <a:solidFill>
                  <a:schemeClr val="tx1">
                    <a:lumMod val="95000"/>
                  </a:schemeClr>
                </a:solidFill>
              </a:rPr>
              <a:t>Overdose or Blood thinners (aspirin, </a:t>
            </a:r>
            <a:r>
              <a:rPr lang="en-US" dirty="0" err="1">
                <a:solidFill>
                  <a:schemeClr val="tx1">
                    <a:lumMod val="95000"/>
                  </a:schemeClr>
                </a:solidFill>
              </a:rPr>
              <a:t>coumadin</a:t>
            </a:r>
            <a:r>
              <a:rPr lang="en-US" dirty="0">
                <a:solidFill>
                  <a:schemeClr val="tx1">
                    <a:lumMod val="95000"/>
                  </a:schemeClr>
                </a:solidFill>
              </a:rPr>
              <a:t>)</a:t>
            </a:r>
          </a:p>
          <a:p>
            <a:r>
              <a:rPr lang="en-US" dirty="0">
                <a:solidFill>
                  <a:srgbClr val="FFFF00"/>
                </a:solidFill>
              </a:rPr>
              <a:t>Overuse of decongestant nasal sprays (Flonase)</a:t>
            </a:r>
          </a:p>
          <a:p>
            <a:pPr lvl="1"/>
            <a:r>
              <a:rPr lang="en-US" dirty="0">
                <a:solidFill>
                  <a:srgbClr val="FFFF00"/>
                </a:solidFill>
              </a:rPr>
              <a:t>INCORRECT USAGE</a:t>
            </a:r>
          </a:p>
          <a:p>
            <a:r>
              <a:rPr lang="en-US" dirty="0"/>
              <a:t>Repeated sneezing</a:t>
            </a:r>
          </a:p>
          <a:p>
            <a:r>
              <a:rPr lang="en-US" dirty="0"/>
              <a:t>Septal perforation</a:t>
            </a:r>
          </a:p>
          <a:p>
            <a:r>
              <a:rPr lang="en-US" dirty="0"/>
              <a:t>Sinusitis</a:t>
            </a:r>
          </a:p>
          <a:p>
            <a:r>
              <a:rPr lang="en-US" dirty="0"/>
              <a:t>Surgery (nose, face)</a:t>
            </a:r>
          </a:p>
          <a:p>
            <a:r>
              <a:rPr lang="en-US" dirty="0"/>
              <a:t>Upper respiratory tract infection</a:t>
            </a:r>
          </a:p>
          <a:p>
            <a:r>
              <a:rPr lang="en-US" dirty="0"/>
              <a:t>Von </a:t>
            </a:r>
            <a:r>
              <a:rPr lang="en-US" dirty="0" err="1"/>
              <a:t>Willebrand's</a:t>
            </a:r>
            <a:r>
              <a:rPr lang="en-US" dirty="0"/>
              <a:t> disease</a:t>
            </a:r>
          </a:p>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0"/>
            <a:ext cx="10131425" cy="1346201"/>
          </a:xfrm>
        </p:spPr>
        <p:txBody>
          <a:bodyPr>
            <a:normAutofit/>
          </a:bodyPr>
          <a:lstStyle/>
          <a:p>
            <a:pPr algn="ctr"/>
            <a:r>
              <a:rPr lang="en-US" sz="4000" dirty="0"/>
              <a:t>Local Causes</a:t>
            </a:r>
          </a:p>
        </p:txBody>
      </p:sp>
      <p:sp>
        <p:nvSpPr>
          <p:cNvPr id="3" name="Content Placeholder 2"/>
          <p:cNvSpPr>
            <a:spLocks noGrp="1"/>
          </p:cNvSpPr>
          <p:nvPr>
            <p:ph sz="half" idx="1"/>
          </p:nvPr>
        </p:nvSpPr>
        <p:spPr>
          <a:xfrm>
            <a:off x="526942" y="1600201"/>
            <a:ext cx="5340458" cy="5257799"/>
          </a:xfrm>
        </p:spPr>
        <p:txBody>
          <a:bodyPr>
            <a:noAutofit/>
          </a:bodyPr>
          <a:lstStyle/>
          <a:p>
            <a:r>
              <a:rPr lang="en-US" sz="2400" dirty="0"/>
              <a:t>Infection/Inflammation</a:t>
            </a:r>
          </a:p>
          <a:p>
            <a:pPr lvl="1"/>
            <a:r>
              <a:rPr lang="en-US" sz="2400" dirty="0"/>
              <a:t>Sinusitis</a:t>
            </a:r>
          </a:p>
          <a:p>
            <a:pPr lvl="1"/>
            <a:r>
              <a:rPr lang="en-US" sz="2400" dirty="0"/>
              <a:t>Bad allergies</a:t>
            </a:r>
          </a:p>
          <a:p>
            <a:pPr lvl="1"/>
            <a:r>
              <a:rPr lang="en-US" sz="2400" dirty="0"/>
              <a:t>Cause friable mucosa</a:t>
            </a:r>
          </a:p>
          <a:p>
            <a:r>
              <a:rPr lang="en-US" sz="2400" dirty="0"/>
              <a:t>Trauma</a:t>
            </a:r>
          </a:p>
          <a:p>
            <a:r>
              <a:rPr lang="en-US" sz="2400" dirty="0"/>
              <a:t>Deviated septum</a:t>
            </a:r>
          </a:p>
          <a:p>
            <a:pPr lvl="1"/>
            <a:r>
              <a:rPr lang="en-US" sz="2400" dirty="0"/>
              <a:t>Altered airflow</a:t>
            </a:r>
          </a:p>
          <a:p>
            <a:pPr lvl="1"/>
            <a:r>
              <a:rPr lang="en-US" sz="2400" dirty="0"/>
              <a:t>Turbulence</a:t>
            </a:r>
          </a:p>
          <a:p>
            <a:pPr lvl="1"/>
            <a:r>
              <a:rPr lang="en-US" sz="2400" dirty="0"/>
              <a:t>Dry cracking mucosa</a:t>
            </a:r>
          </a:p>
          <a:p>
            <a:r>
              <a:rPr lang="en-US" sz="2800" dirty="0">
                <a:solidFill>
                  <a:srgbClr val="FFFF00"/>
                </a:solidFill>
              </a:rPr>
              <a:t>NOSE PICKING</a:t>
            </a:r>
          </a:p>
        </p:txBody>
      </p:sp>
      <p:pic>
        <p:nvPicPr>
          <p:cNvPr id="5" name="Content Placeholder 4" descr="nose-picking-ego.jpg"/>
          <p:cNvPicPr>
            <a:picLocks noGrp="1" noChangeAspect="1"/>
          </p:cNvPicPr>
          <p:nvPr>
            <p:ph sz="half" idx="2"/>
          </p:nvPr>
        </p:nvPicPr>
        <p:blipFill>
          <a:blip r:embed="rId2" cstate="print"/>
          <a:stretch>
            <a:fillRect/>
          </a:stretch>
        </p:blipFill>
        <p:spPr>
          <a:xfrm>
            <a:off x="4949827" y="1867488"/>
            <a:ext cx="5867399" cy="3911599"/>
          </a:xfrm>
        </p:spPr>
      </p:pic>
    </p:spTree>
  </p:cSld>
  <p:clrMapOvr>
    <a:masterClrMapping/>
  </p:clrMapOvr>
  <p:transition spd="slow">
    <p:cove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0303" y="49201"/>
            <a:ext cx="10131425" cy="836618"/>
          </a:xfrm>
        </p:spPr>
        <p:txBody>
          <a:bodyPr>
            <a:normAutofit/>
          </a:bodyPr>
          <a:lstStyle/>
          <a:p>
            <a:pPr algn="ctr"/>
            <a:r>
              <a:rPr lang="en-US" sz="4000" dirty="0"/>
              <a:t>Initial Treatment</a:t>
            </a:r>
          </a:p>
        </p:txBody>
      </p:sp>
      <p:sp>
        <p:nvSpPr>
          <p:cNvPr id="3" name="Content Placeholder 2"/>
          <p:cNvSpPr>
            <a:spLocks noGrp="1"/>
          </p:cNvSpPr>
          <p:nvPr>
            <p:ph sz="half" idx="1"/>
          </p:nvPr>
        </p:nvSpPr>
        <p:spPr>
          <a:xfrm>
            <a:off x="133027" y="1027764"/>
            <a:ext cx="4648202" cy="4525963"/>
          </a:xfrm>
        </p:spPr>
        <p:txBody>
          <a:bodyPr>
            <a:normAutofit/>
          </a:bodyPr>
          <a:lstStyle/>
          <a:p>
            <a:r>
              <a:rPr lang="en-US" sz="2600" dirty="0"/>
              <a:t>Most stop spontaneously</a:t>
            </a:r>
          </a:p>
          <a:p>
            <a:r>
              <a:rPr lang="en-US" sz="2600" dirty="0"/>
              <a:t>Lean forward</a:t>
            </a:r>
          </a:p>
          <a:p>
            <a:r>
              <a:rPr lang="en-US" sz="2600" dirty="0"/>
              <a:t>Pinch the nose</a:t>
            </a:r>
          </a:p>
          <a:p>
            <a:pPr lvl="1"/>
            <a:r>
              <a:rPr lang="en-US" sz="2600" dirty="0"/>
              <a:t>Hard!!!</a:t>
            </a:r>
          </a:p>
          <a:p>
            <a:pPr lvl="1"/>
            <a:r>
              <a:rPr lang="en-US" sz="2600" dirty="0"/>
              <a:t>Almost to the point of pain</a:t>
            </a:r>
          </a:p>
          <a:p>
            <a:pPr lvl="1"/>
            <a:r>
              <a:rPr lang="en-US" sz="2600" dirty="0"/>
              <a:t>Hold for 10 min</a:t>
            </a:r>
          </a:p>
          <a:p>
            <a:r>
              <a:rPr lang="en-US" sz="2600" dirty="0"/>
              <a:t>Afrin, oxymetazoline, </a:t>
            </a:r>
            <a:r>
              <a:rPr lang="en-US" sz="2600" dirty="0" err="1"/>
              <a:t>psuedo</a:t>
            </a:r>
            <a:endParaRPr lang="en-US" sz="2600" dirty="0"/>
          </a:p>
          <a:p>
            <a:r>
              <a:rPr lang="en-US" sz="2600" dirty="0"/>
              <a:t>Ice???</a:t>
            </a:r>
          </a:p>
          <a:p>
            <a:pPr>
              <a:buNone/>
            </a:pPr>
            <a:endParaRPr lang="en-US" dirty="0"/>
          </a:p>
          <a:p>
            <a:pPr>
              <a:buNone/>
            </a:pPr>
            <a:endParaRPr lang="en-US" dirty="0"/>
          </a:p>
        </p:txBody>
      </p:sp>
      <p:sp>
        <p:nvSpPr>
          <p:cNvPr id="4" name="Content Placeholder 3"/>
          <p:cNvSpPr>
            <a:spLocks noGrp="1"/>
          </p:cNvSpPr>
          <p:nvPr>
            <p:ph sz="half" idx="2"/>
          </p:nvPr>
        </p:nvSpPr>
        <p:spPr>
          <a:xfrm>
            <a:off x="7658100" y="759416"/>
            <a:ext cx="4896174" cy="5488983"/>
          </a:xfrm>
        </p:spPr>
        <p:txBody>
          <a:bodyPr>
            <a:noAutofit/>
          </a:bodyPr>
          <a:lstStyle/>
          <a:p>
            <a:r>
              <a:rPr lang="en-US" dirty="0"/>
              <a:t>No bleeding in office treatment</a:t>
            </a:r>
          </a:p>
          <a:p>
            <a:pPr lvl="1"/>
            <a:r>
              <a:rPr lang="en-US" sz="1800" dirty="0"/>
              <a:t>ID site</a:t>
            </a:r>
          </a:p>
          <a:p>
            <a:pPr lvl="1"/>
            <a:r>
              <a:rPr lang="en-US" sz="1800" dirty="0" err="1"/>
              <a:t>Chem</a:t>
            </a:r>
            <a:r>
              <a:rPr lang="en-US" sz="1800" dirty="0"/>
              <a:t>/electrical </a:t>
            </a:r>
            <a:r>
              <a:rPr lang="en-US" sz="1800" dirty="0" err="1"/>
              <a:t>cautery</a:t>
            </a:r>
            <a:endParaRPr lang="en-US" sz="1800" dirty="0"/>
          </a:p>
          <a:p>
            <a:pPr lvl="2"/>
            <a:r>
              <a:rPr lang="en-US" sz="1800" b="1" u="sng" dirty="0">
                <a:solidFill>
                  <a:srgbClr val="FFC000"/>
                </a:solidFill>
              </a:rPr>
              <a:t>Not both sides at once</a:t>
            </a:r>
          </a:p>
          <a:p>
            <a:pPr lvl="2"/>
            <a:r>
              <a:rPr lang="en-US" sz="1800" dirty="0"/>
              <a:t>This can be painful</a:t>
            </a:r>
          </a:p>
          <a:p>
            <a:pPr lvl="2"/>
            <a:r>
              <a:rPr lang="en-US" sz="1800" dirty="0"/>
              <a:t>Can be done in active bleeds </a:t>
            </a:r>
          </a:p>
          <a:p>
            <a:pPr lvl="2"/>
            <a:r>
              <a:rPr lang="en-US" sz="1800" dirty="0"/>
              <a:t>Consider </a:t>
            </a:r>
            <a:r>
              <a:rPr lang="en-US" sz="1800" dirty="0" err="1"/>
              <a:t>lidocaine</a:t>
            </a:r>
            <a:r>
              <a:rPr lang="en-US" sz="1800" dirty="0"/>
              <a:t>/</a:t>
            </a:r>
            <a:r>
              <a:rPr lang="en-US" sz="1800" dirty="0" err="1"/>
              <a:t>epi</a:t>
            </a:r>
            <a:r>
              <a:rPr lang="en-US" sz="1800" dirty="0"/>
              <a:t> injection</a:t>
            </a:r>
          </a:p>
          <a:p>
            <a:pPr lvl="1"/>
            <a:r>
              <a:rPr lang="en-US" sz="1800" dirty="0"/>
              <a:t>Vaseline/</a:t>
            </a:r>
            <a:r>
              <a:rPr lang="en-US" sz="1800" dirty="0" err="1"/>
              <a:t>bacitracin</a:t>
            </a:r>
            <a:endParaRPr lang="en-US" sz="1800" dirty="0"/>
          </a:p>
          <a:p>
            <a:pPr lvl="1"/>
            <a:r>
              <a:rPr lang="en-US" sz="1800" u="sng" dirty="0">
                <a:solidFill>
                  <a:srgbClr val="FFFF00"/>
                </a:solidFill>
              </a:rPr>
              <a:t>Lanolin cream</a:t>
            </a:r>
          </a:p>
          <a:p>
            <a:pPr lvl="1"/>
            <a:r>
              <a:rPr lang="en-US" sz="1800" dirty="0"/>
              <a:t>Humidity</a:t>
            </a:r>
          </a:p>
          <a:p>
            <a:pPr lvl="1"/>
            <a:r>
              <a:rPr lang="en-US" sz="1800" dirty="0"/>
              <a:t>No straining</a:t>
            </a:r>
          </a:p>
          <a:p>
            <a:pPr lvl="1"/>
            <a:r>
              <a:rPr lang="en-US" sz="1800" dirty="0"/>
              <a:t>Mouth open sneezing</a:t>
            </a:r>
          </a:p>
          <a:p>
            <a:pPr lvl="1"/>
            <a:r>
              <a:rPr lang="en-US" sz="1800" dirty="0"/>
              <a:t>Decrease nose picking</a:t>
            </a:r>
          </a:p>
        </p:txBody>
      </p:sp>
      <p:pic>
        <p:nvPicPr>
          <p:cNvPr id="5" name="Picture 4" descr="bleeding_nose.jpg"/>
          <p:cNvPicPr>
            <a:picLocks noChangeAspect="1"/>
          </p:cNvPicPr>
          <p:nvPr/>
        </p:nvPicPr>
        <p:blipFill>
          <a:blip r:embed="rId3" cstate="print"/>
          <a:stretch>
            <a:fillRect/>
          </a:stretch>
        </p:blipFill>
        <p:spPr>
          <a:xfrm>
            <a:off x="4533900" y="3503908"/>
            <a:ext cx="3124200" cy="3148800"/>
          </a:xfrm>
          <a:prstGeom prst="rect">
            <a:avLst/>
          </a:prstGeom>
        </p:spPr>
      </p:pic>
    </p:spTree>
  </p:cSld>
  <p:clrMapOvr>
    <a:masterClrMapping/>
  </p:clrMapOvr>
  <p:transition spd="med">
    <p:pull/>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6248" y="1"/>
            <a:ext cx="10131425" cy="1143000"/>
          </a:xfrm>
        </p:spPr>
        <p:txBody>
          <a:bodyPr>
            <a:normAutofit/>
          </a:bodyPr>
          <a:lstStyle/>
          <a:p>
            <a:pPr algn="ctr"/>
            <a:r>
              <a:rPr lang="en-US" sz="4000" dirty="0"/>
              <a:t>Non-Surgical Treatment</a:t>
            </a:r>
          </a:p>
        </p:txBody>
      </p:sp>
      <p:sp>
        <p:nvSpPr>
          <p:cNvPr id="3" name="Content Placeholder 2"/>
          <p:cNvSpPr>
            <a:spLocks noGrp="1"/>
          </p:cNvSpPr>
          <p:nvPr>
            <p:ph sz="half" idx="1"/>
          </p:nvPr>
        </p:nvSpPr>
        <p:spPr>
          <a:xfrm>
            <a:off x="-1" y="976393"/>
            <a:ext cx="8074617" cy="5881607"/>
          </a:xfrm>
        </p:spPr>
        <p:txBody>
          <a:bodyPr>
            <a:normAutofit lnSpcReduction="10000"/>
          </a:bodyPr>
          <a:lstStyle/>
          <a:p>
            <a:r>
              <a:rPr lang="en-US" sz="3400" dirty="0"/>
              <a:t>Topical Vasoconstrictors</a:t>
            </a:r>
          </a:p>
          <a:p>
            <a:pPr lvl="1"/>
            <a:r>
              <a:rPr lang="en-US" sz="3200" dirty="0"/>
              <a:t>Afrin/Oxymetazoline</a:t>
            </a:r>
          </a:p>
          <a:p>
            <a:pPr lvl="1"/>
            <a:r>
              <a:rPr lang="en-US" sz="3200" dirty="0"/>
              <a:t>Pseudoephedrine</a:t>
            </a:r>
          </a:p>
          <a:p>
            <a:pPr lvl="1"/>
            <a:r>
              <a:rPr lang="en-US" sz="3200" dirty="0">
                <a:solidFill>
                  <a:srgbClr val="FFFF00"/>
                </a:solidFill>
              </a:rPr>
              <a:t>DON’T USE PROPHYLACTICALLY</a:t>
            </a:r>
            <a:endParaRPr lang="en-US" sz="3200" dirty="0"/>
          </a:p>
          <a:p>
            <a:r>
              <a:rPr lang="en-US" sz="3200" dirty="0"/>
              <a:t>Packing</a:t>
            </a:r>
          </a:p>
          <a:p>
            <a:r>
              <a:rPr lang="en-US" sz="3200" dirty="0"/>
              <a:t>Cauterization</a:t>
            </a:r>
          </a:p>
          <a:p>
            <a:r>
              <a:rPr lang="en-US" sz="3200" dirty="0"/>
              <a:t>80-90% successful</a:t>
            </a:r>
          </a:p>
          <a:p>
            <a:pPr lvl="1"/>
            <a:r>
              <a:rPr lang="en-US" sz="3000" dirty="0">
                <a:solidFill>
                  <a:srgbClr val="FFFF00"/>
                </a:solidFill>
              </a:rPr>
              <a:t>Rebleeding is EXTREMLY common AFTER CAUTERIZATION while eschar matures</a:t>
            </a:r>
          </a:p>
          <a:p>
            <a:pPr lvl="1"/>
            <a:r>
              <a:rPr lang="en-US" sz="3000" dirty="0">
                <a:solidFill>
                  <a:srgbClr val="FFFF00"/>
                </a:solidFill>
              </a:rPr>
              <a:t>TELL PARENTS</a:t>
            </a:r>
          </a:p>
          <a:p>
            <a:pPr lvl="1"/>
            <a:endParaRPr lang="en-US" sz="3200" dirty="0">
              <a:solidFill>
                <a:srgbClr val="FFFF00"/>
              </a:solidFill>
            </a:endParaRPr>
          </a:p>
        </p:txBody>
      </p:sp>
      <p:pic>
        <p:nvPicPr>
          <p:cNvPr id="5" name="Content Placeholder 4" descr="afrin.jpg"/>
          <p:cNvPicPr>
            <a:picLocks noGrp="1" noChangeAspect="1"/>
          </p:cNvPicPr>
          <p:nvPr>
            <p:ph sz="half" idx="2"/>
          </p:nvPr>
        </p:nvPicPr>
        <p:blipFill>
          <a:blip r:embed="rId2" cstate="print"/>
          <a:stretch>
            <a:fillRect/>
          </a:stretch>
        </p:blipFill>
        <p:spPr>
          <a:xfrm>
            <a:off x="8534399" y="2026405"/>
            <a:ext cx="3497579" cy="4571999"/>
          </a:xfrm>
        </p:spPr>
      </p:pic>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799" y="101443"/>
            <a:ext cx="10131425" cy="861774"/>
          </a:xfrm>
        </p:spPr>
        <p:txBody>
          <a:bodyPr/>
          <a:lstStyle/>
          <a:p>
            <a:pPr algn="ctr"/>
            <a:r>
              <a:rPr lang="en-US" dirty="0"/>
              <a:t>Recent epistasis studies</a:t>
            </a:r>
          </a:p>
        </p:txBody>
      </p:sp>
      <p:sp>
        <p:nvSpPr>
          <p:cNvPr id="3" name="Content Placeholder 2"/>
          <p:cNvSpPr>
            <a:spLocks noGrp="1"/>
          </p:cNvSpPr>
          <p:nvPr>
            <p:ph sz="half" idx="1"/>
          </p:nvPr>
        </p:nvSpPr>
        <p:spPr>
          <a:xfrm>
            <a:off x="0" y="963217"/>
            <a:ext cx="4995334" cy="4764567"/>
          </a:xfrm>
        </p:spPr>
        <p:txBody>
          <a:bodyPr>
            <a:normAutofit fontScale="32500" lnSpcReduction="20000"/>
          </a:bodyPr>
          <a:lstStyle/>
          <a:p>
            <a:pPr marL="0" indent="0" algn="ctr">
              <a:lnSpc>
                <a:spcPct val="200000"/>
              </a:lnSpc>
              <a:buNone/>
            </a:pPr>
            <a:r>
              <a:rPr lang="en-US" sz="6000" b="1" dirty="0"/>
              <a:t>Prospective Study</a:t>
            </a:r>
          </a:p>
          <a:p>
            <a:pPr>
              <a:lnSpc>
                <a:spcPct val="200000"/>
              </a:lnSpc>
            </a:pPr>
            <a:r>
              <a:rPr lang="en-US" sz="6000" dirty="0"/>
              <a:t>Antiseptic Ointment v nasal cautery</a:t>
            </a:r>
          </a:p>
          <a:p>
            <a:pPr>
              <a:lnSpc>
                <a:spcPct val="200000"/>
              </a:lnSpc>
            </a:pPr>
            <a:r>
              <a:rPr lang="en-US" sz="6000" dirty="0"/>
              <a:t>N = 100</a:t>
            </a:r>
          </a:p>
          <a:p>
            <a:pPr>
              <a:lnSpc>
                <a:spcPct val="200000"/>
              </a:lnSpc>
            </a:pPr>
            <a:r>
              <a:rPr lang="en-US" sz="6000" dirty="0"/>
              <a:t>No sig difference in 3 mo f/u</a:t>
            </a:r>
          </a:p>
          <a:p>
            <a:pPr>
              <a:lnSpc>
                <a:spcPct val="200000"/>
              </a:lnSpc>
            </a:pPr>
            <a:r>
              <a:rPr lang="en-US" sz="6000" dirty="0"/>
              <a:t>1/3-1/2 re-bleed</a:t>
            </a:r>
          </a:p>
          <a:p>
            <a:pPr>
              <a:lnSpc>
                <a:spcPct val="200000"/>
              </a:lnSpc>
            </a:pPr>
            <a:r>
              <a:rPr lang="en-US" sz="6000" dirty="0"/>
              <a:t>Allergies in ¼ of both groups</a:t>
            </a:r>
          </a:p>
          <a:p>
            <a:endParaRPr lang="en-US" dirty="0"/>
          </a:p>
        </p:txBody>
      </p:sp>
      <p:sp>
        <p:nvSpPr>
          <p:cNvPr id="4" name="Content Placeholder 3"/>
          <p:cNvSpPr>
            <a:spLocks noGrp="1"/>
          </p:cNvSpPr>
          <p:nvPr>
            <p:ph sz="half" idx="2"/>
          </p:nvPr>
        </p:nvSpPr>
        <p:spPr>
          <a:xfrm>
            <a:off x="5836023" y="1179294"/>
            <a:ext cx="6251285" cy="4332937"/>
          </a:xfrm>
        </p:spPr>
        <p:txBody>
          <a:bodyPr>
            <a:noAutofit/>
          </a:bodyPr>
          <a:lstStyle/>
          <a:p>
            <a:pPr marL="0" indent="0" algn="ctr">
              <a:lnSpc>
                <a:spcPct val="200000"/>
              </a:lnSpc>
              <a:buNone/>
            </a:pPr>
            <a:r>
              <a:rPr lang="en-US" sz="2400" dirty="0"/>
              <a:t>Meta-analysis</a:t>
            </a:r>
          </a:p>
          <a:p>
            <a:pPr>
              <a:lnSpc>
                <a:spcPct val="200000"/>
              </a:lnSpc>
            </a:pPr>
            <a:r>
              <a:rPr lang="en-US" sz="2400" b="1" dirty="0"/>
              <a:t> A</a:t>
            </a:r>
            <a:r>
              <a:rPr lang="en-US" sz="2400" dirty="0"/>
              <a:t>ddition of silver nitrate cautery is not superior to the use of antiseptic cream alone in pediatric recurrent epistaxis </a:t>
            </a:r>
          </a:p>
          <a:p>
            <a:pPr>
              <a:lnSpc>
                <a:spcPct val="200000"/>
              </a:lnSpc>
            </a:pPr>
            <a:r>
              <a:rPr lang="en-US" sz="2400" dirty="0"/>
              <a:t>Does not improve treatment success or persistent bleeding.</a:t>
            </a:r>
          </a:p>
        </p:txBody>
      </p:sp>
      <p:sp>
        <p:nvSpPr>
          <p:cNvPr id="6" name="TextBox 5">
            <a:extLst>
              <a:ext uri="{FF2B5EF4-FFF2-40B4-BE49-F238E27FC236}">
                <a16:creationId xmlns:a16="http://schemas.microsoft.com/office/drawing/2014/main" id="{F701F03D-C60B-DA2A-52D6-CD809E0F02C3}"/>
              </a:ext>
            </a:extLst>
          </p:cNvPr>
          <p:cNvSpPr txBox="1"/>
          <p:nvPr/>
        </p:nvSpPr>
        <p:spPr>
          <a:xfrm>
            <a:off x="238218" y="5943861"/>
            <a:ext cx="11026589" cy="861774"/>
          </a:xfrm>
          <a:prstGeom prst="rect">
            <a:avLst/>
          </a:prstGeom>
          <a:noFill/>
        </p:spPr>
        <p:txBody>
          <a:bodyPr wrap="square">
            <a:spAutoFit/>
          </a:bodyPr>
          <a:lstStyle/>
          <a:p>
            <a:r>
              <a:rPr lang="en-US" sz="1000" dirty="0" err="1"/>
              <a:t>Alsaif</a:t>
            </a:r>
            <a:r>
              <a:rPr lang="en-US" sz="1000" dirty="0"/>
              <a:t> A, Karam M, </a:t>
            </a:r>
            <a:r>
              <a:rPr lang="en-US" sz="1000" dirty="0" err="1"/>
              <a:t>Alhaider</a:t>
            </a:r>
            <a:r>
              <a:rPr lang="en-US" sz="1000" dirty="0"/>
              <a:t> A, </a:t>
            </a:r>
            <a:r>
              <a:rPr lang="en-US" sz="1000" dirty="0" err="1"/>
              <a:t>Almazeedi</a:t>
            </a:r>
            <a:r>
              <a:rPr lang="en-US" sz="1000" dirty="0"/>
              <a:t> A, </a:t>
            </a:r>
            <a:r>
              <a:rPr lang="en-US" sz="1000" dirty="0" err="1"/>
              <a:t>Aldubaikhi</a:t>
            </a:r>
            <a:r>
              <a:rPr lang="en-US" sz="1000" dirty="0"/>
              <a:t> A, </a:t>
            </a:r>
            <a:r>
              <a:rPr lang="en-US" sz="1000" dirty="0" err="1"/>
              <a:t>Alfayez</a:t>
            </a:r>
            <a:r>
              <a:rPr lang="en-US" sz="1000" dirty="0"/>
              <a:t> A. The addition of silver nitrate cautery to antiseptic nasal cream for patients with epistaxis: A systematic review and meta-analysis. Int J Pediatr Otorhinolaryngol. 2020 Nov;138:110365. </a:t>
            </a:r>
            <a:r>
              <a:rPr lang="en-US" sz="1000" dirty="0" err="1"/>
              <a:t>doi</a:t>
            </a:r>
            <a:r>
              <a:rPr lang="en-US" sz="1000" dirty="0"/>
              <a:t>: 10.1016/j.ijporl.2020.110365. </a:t>
            </a:r>
            <a:r>
              <a:rPr lang="en-US" sz="1000" dirty="0" err="1"/>
              <a:t>Epub</a:t>
            </a:r>
            <a:r>
              <a:rPr lang="en-US" sz="1000" dirty="0"/>
              <a:t> 2020 Sep 8. PMID: 32998847. </a:t>
            </a:r>
          </a:p>
          <a:p>
            <a:endParaRPr lang="en-US" sz="1000" dirty="0"/>
          </a:p>
          <a:p>
            <a:r>
              <a:rPr lang="en-US" sz="1000" dirty="0"/>
              <a:t>Mudunuri RK, Murthy MA. The Treatment of Spontaneous Epistaxis: Conservative vs Cautery. J Clin </a:t>
            </a:r>
            <a:r>
              <a:rPr lang="en-US" sz="1000" dirty="0" err="1"/>
              <a:t>Diagn</a:t>
            </a:r>
            <a:r>
              <a:rPr lang="en-US" sz="1000" dirty="0"/>
              <a:t> Res. 2012 Nov;6(9):1523-4. </a:t>
            </a:r>
            <a:r>
              <a:rPr lang="en-US" sz="1000" dirty="0" err="1"/>
              <a:t>doi</a:t>
            </a:r>
            <a:r>
              <a:rPr lang="en-US" sz="1000" dirty="0"/>
              <a:t>: 10.7860/JCDR/2012/4215.2548. PMID: 23285445; PMCID: PMC3527785.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5F00A-00E6-CA8D-36E1-3D9BDA90283F}"/>
              </a:ext>
            </a:extLst>
          </p:cNvPr>
          <p:cNvSpPr>
            <a:spLocks noGrp="1"/>
          </p:cNvSpPr>
          <p:nvPr>
            <p:ph type="title"/>
          </p:nvPr>
        </p:nvSpPr>
        <p:spPr>
          <a:xfrm>
            <a:off x="3012087" y="168813"/>
            <a:ext cx="7772400" cy="1458562"/>
          </a:xfrm>
        </p:spPr>
        <p:txBody>
          <a:bodyPr>
            <a:noAutofit/>
          </a:bodyPr>
          <a:lstStyle/>
          <a:p>
            <a:pPr algn="ctr"/>
            <a:r>
              <a:rPr lang="en-US" sz="4400" dirty="0"/>
              <a:t>Ankyloglossia (tongue tie)</a:t>
            </a:r>
          </a:p>
        </p:txBody>
      </p:sp>
      <p:pic>
        <p:nvPicPr>
          <p:cNvPr id="6" name="Picture 5">
            <a:extLst>
              <a:ext uri="{FF2B5EF4-FFF2-40B4-BE49-F238E27FC236}">
                <a16:creationId xmlns:a16="http://schemas.microsoft.com/office/drawing/2014/main" id="{17EB577B-A2F0-A9CF-D20A-97D52F0CF709}"/>
              </a:ext>
            </a:extLst>
          </p:cNvPr>
          <p:cNvPicPr>
            <a:picLocks noChangeAspect="1"/>
          </p:cNvPicPr>
          <p:nvPr/>
        </p:nvPicPr>
        <p:blipFill>
          <a:blip r:embed="rId2"/>
          <a:stretch>
            <a:fillRect/>
          </a:stretch>
        </p:blipFill>
        <p:spPr>
          <a:xfrm>
            <a:off x="2034988" y="2623849"/>
            <a:ext cx="7772400" cy="3385312"/>
          </a:xfrm>
          <a:prstGeom prst="rect">
            <a:avLst/>
          </a:prstGeom>
        </p:spPr>
      </p:pic>
    </p:spTree>
    <p:extLst>
      <p:ext uri="{BB962C8B-B14F-4D97-AF65-F5344CB8AC3E}">
        <p14:creationId xmlns:p14="http://schemas.microsoft.com/office/powerpoint/2010/main" val="25206725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087C1-862A-B80E-1963-9887B5018F10}"/>
              </a:ext>
            </a:extLst>
          </p:cNvPr>
          <p:cNvSpPr>
            <a:spLocks noGrp="1"/>
          </p:cNvSpPr>
          <p:nvPr>
            <p:ph type="title"/>
          </p:nvPr>
        </p:nvSpPr>
        <p:spPr/>
        <p:txBody>
          <a:bodyPr>
            <a:normAutofit/>
          </a:bodyPr>
          <a:lstStyle/>
          <a:p>
            <a:pPr algn="ctr"/>
            <a:r>
              <a:rPr lang="en-US" dirty="0"/>
              <a:t>Sublingual </a:t>
            </a:r>
            <a:r>
              <a:rPr lang="en-US" dirty="0" err="1"/>
              <a:t>frenulectomy</a:t>
            </a:r>
            <a:br>
              <a:rPr lang="en-US" dirty="0"/>
            </a:br>
            <a:r>
              <a:rPr lang="en-US" dirty="0"/>
              <a:t>breast feeding</a:t>
            </a:r>
          </a:p>
        </p:txBody>
      </p:sp>
      <p:sp>
        <p:nvSpPr>
          <p:cNvPr id="3" name="Content Placeholder 2">
            <a:extLst>
              <a:ext uri="{FF2B5EF4-FFF2-40B4-BE49-F238E27FC236}">
                <a16:creationId xmlns:a16="http://schemas.microsoft.com/office/drawing/2014/main" id="{D9902E2F-3206-ED8F-378E-A350CEF1B618}"/>
              </a:ext>
            </a:extLst>
          </p:cNvPr>
          <p:cNvSpPr>
            <a:spLocks noGrp="1"/>
          </p:cNvSpPr>
          <p:nvPr>
            <p:ph sz="half" idx="1"/>
          </p:nvPr>
        </p:nvSpPr>
        <p:spPr>
          <a:xfrm>
            <a:off x="170481" y="2142066"/>
            <a:ext cx="6511673" cy="4715933"/>
          </a:xfrm>
        </p:spPr>
        <p:txBody>
          <a:bodyPr>
            <a:normAutofit/>
          </a:bodyPr>
          <a:lstStyle/>
          <a:p>
            <a:r>
              <a:rPr lang="en-US" sz="2400" dirty="0"/>
              <a:t>Int Journal of Breastfeeding 2025 Meta-analysis</a:t>
            </a:r>
          </a:p>
          <a:p>
            <a:pPr lvl="1"/>
            <a:r>
              <a:rPr lang="en-US" sz="2400" dirty="0"/>
              <a:t>Lingual frenectomy may enhance breastfeeding outcomes in children under five with ankyloglossia</a:t>
            </a:r>
          </a:p>
          <a:p>
            <a:pPr marL="457200" lvl="1" indent="0">
              <a:buNone/>
            </a:pPr>
            <a:endParaRPr lang="en-US" sz="1000" dirty="0"/>
          </a:p>
        </p:txBody>
      </p:sp>
      <p:sp>
        <p:nvSpPr>
          <p:cNvPr id="4" name="Content Placeholder 3">
            <a:extLst>
              <a:ext uri="{FF2B5EF4-FFF2-40B4-BE49-F238E27FC236}">
                <a16:creationId xmlns:a16="http://schemas.microsoft.com/office/drawing/2014/main" id="{F19F04FC-5FF0-4C73-1DA3-E45F0088C52C}"/>
              </a:ext>
            </a:extLst>
          </p:cNvPr>
          <p:cNvSpPr>
            <a:spLocks noGrp="1"/>
          </p:cNvSpPr>
          <p:nvPr>
            <p:ph sz="half" idx="2"/>
          </p:nvPr>
        </p:nvSpPr>
        <p:spPr>
          <a:xfrm>
            <a:off x="6414868" y="2142067"/>
            <a:ext cx="5777131" cy="3649133"/>
          </a:xfrm>
        </p:spPr>
        <p:txBody>
          <a:bodyPr>
            <a:normAutofit/>
          </a:bodyPr>
          <a:lstStyle/>
          <a:p>
            <a:r>
              <a:rPr lang="en-US" sz="2800" dirty="0"/>
              <a:t>AAOHNS Consensus Statement 2020</a:t>
            </a:r>
          </a:p>
          <a:p>
            <a:pPr lvl="1"/>
            <a:r>
              <a:rPr lang="en-US" sz="2800" dirty="0"/>
              <a:t>May improve Breastfeeding</a:t>
            </a:r>
          </a:p>
          <a:p>
            <a:pPr lvl="1"/>
            <a:r>
              <a:rPr lang="en-US" sz="2800" dirty="0"/>
              <a:t>But other reasons can contribute.</a:t>
            </a:r>
          </a:p>
        </p:txBody>
      </p:sp>
      <p:sp>
        <p:nvSpPr>
          <p:cNvPr id="6" name="TextBox 5">
            <a:extLst>
              <a:ext uri="{FF2B5EF4-FFF2-40B4-BE49-F238E27FC236}">
                <a16:creationId xmlns:a16="http://schemas.microsoft.com/office/drawing/2014/main" id="{ED28B831-9073-5E8C-6E2F-0C3CC136FE96}"/>
              </a:ext>
            </a:extLst>
          </p:cNvPr>
          <p:cNvSpPr txBox="1"/>
          <p:nvPr/>
        </p:nvSpPr>
        <p:spPr>
          <a:xfrm>
            <a:off x="3046709" y="6047600"/>
            <a:ext cx="6098582" cy="553998"/>
          </a:xfrm>
          <a:prstGeom prst="rect">
            <a:avLst/>
          </a:prstGeom>
          <a:noFill/>
        </p:spPr>
        <p:txBody>
          <a:bodyPr wrap="square">
            <a:spAutoFit/>
          </a:bodyPr>
          <a:lstStyle/>
          <a:p>
            <a:pPr marL="457200" lvl="1" indent="0">
              <a:buNone/>
            </a:pPr>
            <a:r>
              <a:rPr lang="en-US" sz="1000" dirty="0"/>
              <a:t>Delgadillo GJ, Zlatar Rojas J, Muñoz MA, Luque-Martínez I. Frenectomy for ankyloglossia in children under five: a systematic review and meta-analysis on breastfeeding outcomes. Int Breastfeed J. 2025 Nov 7;20(1):81. </a:t>
            </a:r>
            <a:r>
              <a:rPr lang="en-US" sz="1000" dirty="0" err="1"/>
              <a:t>doi</a:t>
            </a:r>
            <a:r>
              <a:rPr lang="en-US" sz="1000" dirty="0"/>
              <a:t>: 10.1186/s13006-025-00773-x. PMID: 41204347; PMCID: PMC12595756.</a:t>
            </a:r>
          </a:p>
        </p:txBody>
      </p:sp>
    </p:spTree>
    <p:extLst>
      <p:ext uri="{BB962C8B-B14F-4D97-AF65-F5344CB8AC3E}">
        <p14:creationId xmlns:p14="http://schemas.microsoft.com/office/powerpoint/2010/main" val="1960008825"/>
      </p:ext>
    </p:extLst>
  </p:cSld>
  <p:clrMapOvr>
    <a:masterClrMapping/>
  </p:clrMapOvr>
  <p:transition spd="slow">
    <p:wip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610EF-AC3C-B0A5-9BB9-EC05E2BA08ED}"/>
              </a:ext>
            </a:extLst>
          </p:cNvPr>
          <p:cNvSpPr>
            <a:spLocks noGrp="1"/>
          </p:cNvSpPr>
          <p:nvPr>
            <p:ph type="title"/>
          </p:nvPr>
        </p:nvSpPr>
        <p:spPr>
          <a:xfrm>
            <a:off x="685799" y="254260"/>
            <a:ext cx="10131425" cy="1456267"/>
          </a:xfrm>
        </p:spPr>
        <p:txBody>
          <a:bodyPr/>
          <a:lstStyle/>
          <a:p>
            <a:pPr algn="ctr"/>
            <a:r>
              <a:rPr lang="en-US" dirty="0"/>
              <a:t>Sublingual </a:t>
            </a:r>
            <a:r>
              <a:rPr lang="en-US" dirty="0" err="1"/>
              <a:t>frenulectomy</a:t>
            </a:r>
            <a:br>
              <a:rPr lang="en-US" dirty="0"/>
            </a:br>
            <a:r>
              <a:rPr lang="en-US" dirty="0"/>
              <a:t>speech</a:t>
            </a:r>
          </a:p>
        </p:txBody>
      </p:sp>
      <p:sp>
        <p:nvSpPr>
          <p:cNvPr id="3" name="Content Placeholder 2">
            <a:extLst>
              <a:ext uri="{FF2B5EF4-FFF2-40B4-BE49-F238E27FC236}">
                <a16:creationId xmlns:a16="http://schemas.microsoft.com/office/drawing/2014/main" id="{94B5D331-547E-5B57-C6A6-3CDBF9CE1861}"/>
              </a:ext>
            </a:extLst>
          </p:cNvPr>
          <p:cNvSpPr>
            <a:spLocks noGrp="1"/>
          </p:cNvSpPr>
          <p:nvPr>
            <p:ph idx="1"/>
          </p:nvPr>
        </p:nvSpPr>
        <p:spPr>
          <a:xfrm>
            <a:off x="685798" y="1710527"/>
            <a:ext cx="10131425" cy="3504028"/>
          </a:xfrm>
        </p:spPr>
        <p:txBody>
          <a:bodyPr>
            <a:normAutofit/>
          </a:bodyPr>
          <a:lstStyle/>
          <a:p>
            <a:r>
              <a:rPr lang="en-US" sz="2800" i="1" dirty="0"/>
              <a:t>Annals of Otology, Rhinology, and Laryngology</a:t>
            </a:r>
          </a:p>
          <a:p>
            <a:pPr lvl="1"/>
            <a:r>
              <a:rPr lang="en-US" sz="2800" dirty="0"/>
              <a:t>Good Meta-analysis</a:t>
            </a:r>
          </a:p>
          <a:p>
            <a:pPr lvl="1"/>
            <a:r>
              <a:rPr lang="en-US" sz="2800" dirty="0" err="1"/>
              <a:t>Frenulectomy</a:t>
            </a:r>
            <a:r>
              <a:rPr lang="en-US" sz="2800" dirty="0"/>
              <a:t> good for speech if addressed early in childhood</a:t>
            </a:r>
          </a:p>
          <a:p>
            <a:pPr lvl="2"/>
            <a:r>
              <a:rPr lang="en-US" sz="2800" dirty="0"/>
              <a:t>Did not define early</a:t>
            </a:r>
          </a:p>
        </p:txBody>
      </p:sp>
    </p:spTree>
    <p:extLst>
      <p:ext uri="{BB962C8B-B14F-4D97-AF65-F5344CB8AC3E}">
        <p14:creationId xmlns:p14="http://schemas.microsoft.com/office/powerpoint/2010/main" val="260084131"/>
      </p:ext>
    </p:extLst>
  </p:cSld>
  <p:clrMapOvr>
    <a:masterClrMapping/>
  </p:clrMapOvr>
  <p:transition spd="slow">
    <p:randomBar dir="vert"/>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77E49-455D-3593-131F-83538DB08391}"/>
              </a:ext>
            </a:extLst>
          </p:cNvPr>
          <p:cNvSpPr>
            <a:spLocks noGrp="1"/>
          </p:cNvSpPr>
          <p:nvPr>
            <p:ph type="title"/>
          </p:nvPr>
        </p:nvSpPr>
        <p:spPr>
          <a:xfrm>
            <a:off x="1" y="829995"/>
            <a:ext cx="10623794" cy="2599006"/>
          </a:xfrm>
        </p:spPr>
        <p:txBody>
          <a:bodyPr>
            <a:normAutofit/>
          </a:bodyPr>
          <a:lstStyle/>
          <a:p>
            <a:pPr marL="571500" indent="-571500">
              <a:buFont typeface="Arial" panose="020B0604020202020204" pitchFamily="34" charset="0"/>
              <a:buChar char="•"/>
            </a:pPr>
            <a:r>
              <a:rPr lang="en-US" sz="4000" b="1" dirty="0"/>
              <a:t>BEST TO REFER EARLIER</a:t>
            </a:r>
            <a:br>
              <a:rPr lang="en-US" sz="4000" b="1" dirty="0"/>
            </a:br>
            <a:r>
              <a:rPr lang="en-US" sz="4000" b="1" dirty="0"/>
              <a:t>	</a:t>
            </a:r>
            <a:r>
              <a:rPr lang="en-US" dirty="0"/>
              <a:t>CAN BE DONE IN CLINIC IF &lt;6mo</a:t>
            </a:r>
            <a:br>
              <a:rPr lang="en-US" dirty="0"/>
            </a:br>
            <a:br>
              <a:rPr lang="en-US" dirty="0"/>
            </a:br>
            <a:r>
              <a:rPr lang="en-US" dirty="0"/>
              <a:t>IF OLDER CHILDREN = DONE IN OR</a:t>
            </a:r>
          </a:p>
        </p:txBody>
      </p:sp>
      <p:pic>
        <p:nvPicPr>
          <p:cNvPr id="4" name="Picture 3">
            <a:extLst>
              <a:ext uri="{FF2B5EF4-FFF2-40B4-BE49-F238E27FC236}">
                <a16:creationId xmlns:a16="http://schemas.microsoft.com/office/drawing/2014/main" id="{3D90FE89-03B5-F138-81C1-F17F7158A7F6}"/>
              </a:ext>
            </a:extLst>
          </p:cNvPr>
          <p:cNvPicPr>
            <a:picLocks noChangeAspect="1"/>
          </p:cNvPicPr>
          <p:nvPr/>
        </p:nvPicPr>
        <p:blipFill>
          <a:blip r:embed="rId2"/>
          <a:stretch>
            <a:fillRect/>
          </a:stretch>
        </p:blipFill>
        <p:spPr>
          <a:xfrm>
            <a:off x="7302500" y="279400"/>
            <a:ext cx="4889500" cy="6299200"/>
          </a:xfrm>
          <a:prstGeom prst="rect">
            <a:avLst/>
          </a:prstGeom>
        </p:spPr>
      </p:pic>
    </p:spTree>
    <p:extLst>
      <p:ext uri="{BB962C8B-B14F-4D97-AF65-F5344CB8AC3E}">
        <p14:creationId xmlns:p14="http://schemas.microsoft.com/office/powerpoint/2010/main" val="11011167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44614-0A14-FE97-CD76-FEA7EA741780}"/>
              </a:ext>
            </a:extLst>
          </p:cNvPr>
          <p:cNvSpPr>
            <a:spLocks noGrp="1"/>
          </p:cNvSpPr>
          <p:nvPr>
            <p:ph type="title"/>
          </p:nvPr>
        </p:nvSpPr>
        <p:spPr>
          <a:xfrm>
            <a:off x="685801" y="1"/>
            <a:ext cx="10131425" cy="1278218"/>
          </a:xfrm>
        </p:spPr>
        <p:txBody>
          <a:bodyPr>
            <a:normAutofit/>
          </a:bodyPr>
          <a:lstStyle/>
          <a:p>
            <a:pPr algn="ctr"/>
            <a:r>
              <a:rPr lang="en-US" sz="4000" dirty="0" err="1"/>
              <a:t>Frenulectomy</a:t>
            </a:r>
            <a:endParaRPr lang="en-US" sz="4000" dirty="0"/>
          </a:p>
        </p:txBody>
      </p:sp>
      <p:sp>
        <p:nvSpPr>
          <p:cNvPr id="3" name="Content Placeholder 2">
            <a:extLst>
              <a:ext uri="{FF2B5EF4-FFF2-40B4-BE49-F238E27FC236}">
                <a16:creationId xmlns:a16="http://schemas.microsoft.com/office/drawing/2014/main" id="{49BCC150-0E72-73D0-2FDC-1D43274C5B46}"/>
              </a:ext>
            </a:extLst>
          </p:cNvPr>
          <p:cNvSpPr>
            <a:spLocks noGrp="1"/>
          </p:cNvSpPr>
          <p:nvPr>
            <p:ph idx="1"/>
          </p:nvPr>
        </p:nvSpPr>
        <p:spPr>
          <a:xfrm>
            <a:off x="0" y="1604433"/>
            <a:ext cx="10131425" cy="3649133"/>
          </a:xfrm>
        </p:spPr>
        <p:txBody>
          <a:bodyPr>
            <a:normAutofit/>
          </a:bodyPr>
          <a:lstStyle/>
          <a:p>
            <a:r>
              <a:rPr lang="en-US" sz="2800" dirty="0"/>
              <a:t>Cosmetic reasons</a:t>
            </a:r>
          </a:p>
          <a:p>
            <a:r>
              <a:rPr lang="en-US" sz="2800" dirty="0"/>
              <a:t>Concern frenulum will prevent </a:t>
            </a:r>
          </a:p>
          <a:p>
            <a:pPr marL="457200" lvl="1" indent="0">
              <a:buNone/>
            </a:pPr>
            <a:r>
              <a:rPr lang="en-US" sz="2800" dirty="0"/>
              <a:t>parental bonding</a:t>
            </a:r>
          </a:p>
        </p:txBody>
      </p:sp>
      <p:pic>
        <p:nvPicPr>
          <p:cNvPr id="4" name="Picture 3" descr="Kids Sticking Tongue Out Images – Browse 15,252 Stock Photos ...">
            <a:extLst>
              <a:ext uri="{FF2B5EF4-FFF2-40B4-BE49-F238E27FC236}">
                <a16:creationId xmlns:a16="http://schemas.microsoft.com/office/drawing/2014/main" id="{A7EC5AF7-7770-75A9-089E-54A46593535F}"/>
              </a:ext>
            </a:extLst>
          </p:cNvPr>
          <p:cNvPicPr>
            <a:picLocks noChangeAspect="1"/>
          </p:cNvPicPr>
          <p:nvPr/>
        </p:nvPicPr>
        <p:blipFill>
          <a:blip r:embed="rId2"/>
          <a:stretch>
            <a:fillRect/>
          </a:stretch>
        </p:blipFill>
        <p:spPr>
          <a:xfrm>
            <a:off x="5500468" y="1759323"/>
            <a:ext cx="6326220" cy="4217479"/>
          </a:xfrm>
          <a:prstGeom prst="rect">
            <a:avLst/>
          </a:prstGeom>
        </p:spPr>
      </p:pic>
    </p:spTree>
    <p:extLst>
      <p:ext uri="{BB962C8B-B14F-4D97-AF65-F5344CB8AC3E}">
        <p14:creationId xmlns:p14="http://schemas.microsoft.com/office/powerpoint/2010/main" val="1969690988"/>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7C9E6-C2D3-63F2-2EB9-2540F737CC0F}"/>
              </a:ext>
            </a:extLst>
          </p:cNvPr>
          <p:cNvSpPr>
            <a:spLocks noGrp="1"/>
          </p:cNvSpPr>
          <p:nvPr>
            <p:ph type="title"/>
          </p:nvPr>
        </p:nvSpPr>
        <p:spPr>
          <a:xfrm>
            <a:off x="809788" y="2700866"/>
            <a:ext cx="10131425" cy="1456267"/>
          </a:xfrm>
        </p:spPr>
        <p:txBody>
          <a:bodyPr>
            <a:normAutofit/>
          </a:bodyPr>
          <a:lstStyle/>
          <a:p>
            <a:pPr algn="ctr"/>
            <a:r>
              <a:rPr lang="en-US" sz="7200" b="1" dirty="0">
                <a:solidFill>
                  <a:srgbClr val="92D050"/>
                </a:solidFill>
              </a:rPr>
              <a:t>QUESTIONS??</a:t>
            </a:r>
          </a:p>
        </p:txBody>
      </p:sp>
    </p:spTree>
    <p:extLst>
      <p:ext uri="{BB962C8B-B14F-4D97-AF65-F5344CB8AC3E}">
        <p14:creationId xmlns:p14="http://schemas.microsoft.com/office/powerpoint/2010/main" val="1538768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Celestial</Template>
  <TotalTime>2200</TotalTime>
  <Words>1562</Words>
  <Application>Microsoft Macintosh PowerPoint</Application>
  <PresentationFormat>Widescreen</PresentationFormat>
  <Paragraphs>295</Paragraphs>
  <Slides>34</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Aptos</vt:lpstr>
      <vt:lpstr>Arial</vt:lpstr>
      <vt:lpstr>Calibri</vt:lpstr>
      <vt:lpstr>Calibri Light</vt:lpstr>
      <vt:lpstr>Wingdings</vt:lpstr>
      <vt:lpstr>Celestial</vt:lpstr>
      <vt:lpstr>Pediatric ent </vt:lpstr>
      <vt:lpstr>TOPICs</vt:lpstr>
      <vt:lpstr>Risks for otitis Media</vt:lpstr>
      <vt:lpstr>Recurrent acute Otitis Media INDICATIONS</vt:lpstr>
      <vt:lpstr>       </vt:lpstr>
      <vt:lpstr>At Risk factors for developmental difficulty</vt:lpstr>
      <vt:lpstr> CHEAP TEST FOR EFFUSION   </vt:lpstr>
      <vt:lpstr>PowerPoint Presentation</vt:lpstr>
      <vt:lpstr>How do PE tubes work</vt:lpstr>
      <vt:lpstr>Risk of tubes</vt:lpstr>
      <vt:lpstr>SMOKING HOUSEHOLDS</vt:lpstr>
      <vt:lpstr>Additional points</vt:lpstr>
      <vt:lpstr>Adenoidectomy at same time?</vt:lpstr>
      <vt:lpstr>Rosenfeld RM, Tunkel DE, Schwartz SR, Anne S, Bishop CE, Chelius DC, Hackell J, Hunter LL, Keppel KL, Kim AH, Kim TW, Levine JM, Maksimoski MT, Moore DJ, Preciado DA, Raol NP, Vaughan WK, Walker EA, Monjur TM. Clinical Practice Guideline: Tympanostomy Tubes in Children (Update). Otolaryngol Head Neck Surg. 2022 Feb;166(1_suppl):S1-S55. doi: 10.1177/01945998211065662. PMID: 35138954.</vt:lpstr>
      <vt:lpstr>Adenotonsillectomy</vt:lpstr>
      <vt:lpstr>Recurrent pharyngitis</vt:lpstr>
      <vt:lpstr>Obstructive sleep disordered breathing</vt:lpstr>
      <vt:lpstr>Indications for sleep study</vt:lpstr>
      <vt:lpstr>OBESITY</vt:lpstr>
      <vt:lpstr>Other things</vt:lpstr>
      <vt:lpstr>RISK OF ADENoTONsILLECTOMY</vt:lpstr>
      <vt:lpstr>PowerPoint Presentation</vt:lpstr>
      <vt:lpstr>Epistasis</vt:lpstr>
      <vt:lpstr>Causes (Alphabetical)</vt:lpstr>
      <vt:lpstr>Local Causes</vt:lpstr>
      <vt:lpstr>Initial Treatment</vt:lpstr>
      <vt:lpstr>Non-Surgical Treatment</vt:lpstr>
      <vt:lpstr>Recent epistasis studies</vt:lpstr>
      <vt:lpstr>Ankyloglossia (tongue tie)</vt:lpstr>
      <vt:lpstr>Sublingual frenulectomy breast feeding</vt:lpstr>
      <vt:lpstr>Sublingual frenulectomy speech</vt:lpstr>
      <vt:lpstr>BEST TO REFER EARLIER  CAN BE DONE IN CLINIC IF &lt;6mo  IF OLDER CHILDREN = DONE IN OR</vt:lpstr>
      <vt:lpstr>Frenulectomy</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Jeremy Reed</dc:creator>
  <cp:lastModifiedBy>Jeremy Reed</cp:lastModifiedBy>
  <cp:revision>39</cp:revision>
  <dcterms:created xsi:type="dcterms:W3CDTF">2026-09-11T15:14:55Z</dcterms:created>
  <dcterms:modified xsi:type="dcterms:W3CDTF">2026-09-14T09:44:27Z</dcterms:modified>
</cp:coreProperties>
</file>