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56" r:id="rId2"/>
    <p:sldId id="2147472928" r:id="rId3"/>
    <p:sldId id="2147472929" r:id="rId4"/>
    <p:sldId id="2147472930" r:id="rId5"/>
    <p:sldId id="2147472931" r:id="rId6"/>
    <p:sldId id="264" r:id="rId7"/>
    <p:sldId id="265" r:id="rId8"/>
    <p:sldId id="266" r:id="rId9"/>
    <p:sldId id="267" r:id="rId10"/>
    <p:sldId id="2147472932" r:id="rId11"/>
    <p:sldId id="268" r:id="rId12"/>
    <p:sldId id="270" r:id="rId13"/>
    <p:sldId id="271" r:id="rId14"/>
    <p:sldId id="272" r:id="rId15"/>
    <p:sldId id="273" r:id="rId16"/>
    <p:sldId id="274" r:id="rId17"/>
    <p:sldId id="275" r:id="rId18"/>
    <p:sldId id="276" r:id="rId19"/>
    <p:sldId id="2147472925" r:id="rId20"/>
    <p:sldId id="277" r:id="rId21"/>
    <p:sldId id="278" r:id="rId22"/>
    <p:sldId id="279" r:id="rId23"/>
    <p:sldId id="280" r:id="rId24"/>
    <p:sldId id="281" r:id="rId25"/>
    <p:sldId id="282" r:id="rId26"/>
    <p:sldId id="284" r:id="rId27"/>
    <p:sldId id="285" r:id="rId28"/>
    <p:sldId id="286" r:id="rId29"/>
    <p:sldId id="2147472926" r:id="rId30"/>
    <p:sldId id="2147472927" r:id="rId3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1B61"/>
    <a:srgbClr val="DBC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DC1F6E-2203-8448-2556-AA0299977DDC}" v="1002" dt="2026-09-08T23:36:13.9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27"/>
    <p:restoredTop sz="90599" autoAdjust="0"/>
  </p:normalViewPr>
  <p:slideViewPr>
    <p:cSldViewPr snapToGrid="0" snapToObjects="1">
      <p:cViewPr varScale="1">
        <p:scale>
          <a:sx n="132" d="100"/>
          <a:sy n="132" d="100"/>
        </p:scale>
        <p:origin x="1614" y="1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2C9C9F-45B0-CF48-8065-55FECDAF78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1D255-3D8B-5847-8573-45ED078D958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EB294F-7AA8-0C48-883B-228BCD4E5DD5}" type="datetimeFigureOut">
              <a:rPr lang="en-US" smtClean="0"/>
              <a:t>9/9/2026</a:t>
            </a:fld>
            <a:endParaRPr lang="en-US"/>
          </a:p>
        </p:txBody>
      </p:sp>
      <p:sp>
        <p:nvSpPr>
          <p:cNvPr id="4" name="Footer Placeholder 3">
            <a:extLst>
              <a:ext uri="{FF2B5EF4-FFF2-40B4-BE49-F238E27FC236}">
                <a16:creationId xmlns:a16="http://schemas.microsoft.com/office/drawing/2014/main" id="{ACB79B95-97E5-7B43-99CF-A518ECF3D8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9CDE643-2E3B-2C4C-9046-6CF71939631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7BBA79-B11D-9E47-B16A-594C9D24D905}" type="slidenum">
              <a:rPr lang="en-US" smtClean="0"/>
              <a:t>‹#›</a:t>
            </a:fld>
            <a:endParaRPr lang="en-US"/>
          </a:p>
        </p:txBody>
      </p:sp>
    </p:spTree>
    <p:extLst>
      <p:ext uri="{BB962C8B-B14F-4D97-AF65-F5344CB8AC3E}">
        <p14:creationId xmlns:p14="http://schemas.microsoft.com/office/powerpoint/2010/main" val="1017313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E51FBC-1E3A-C84E-B6E7-E258BAA27CEC}"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C97B9A-F608-E74E-8BD8-898AD4C7CF0C}" type="slidenum">
              <a:rPr lang="en-US" smtClean="0"/>
              <a:t>‹#›</a:t>
            </a:fld>
            <a:endParaRPr lang="en-US"/>
          </a:p>
        </p:txBody>
      </p:sp>
    </p:spTree>
    <p:extLst>
      <p:ext uri="{BB962C8B-B14F-4D97-AF65-F5344CB8AC3E}">
        <p14:creationId xmlns:p14="http://schemas.microsoft.com/office/powerpoint/2010/main" val="2353595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7C97B9A-F608-E74E-8BD8-898AD4C7CF0C}" type="slidenum">
              <a:rPr lang="en-US" smtClean="0"/>
              <a:t>6</a:t>
            </a:fld>
            <a:endParaRPr lang="en-US"/>
          </a:p>
        </p:txBody>
      </p:sp>
    </p:spTree>
    <p:extLst>
      <p:ext uri="{BB962C8B-B14F-4D97-AF65-F5344CB8AC3E}">
        <p14:creationId xmlns:p14="http://schemas.microsoft.com/office/powerpoint/2010/main" val="3705018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7C97B9A-F608-E74E-8BD8-898AD4C7CF0C}" type="slidenum">
              <a:rPr lang="en-US" smtClean="0"/>
              <a:t>7</a:t>
            </a:fld>
            <a:endParaRPr lang="en-US"/>
          </a:p>
        </p:txBody>
      </p:sp>
    </p:spTree>
    <p:extLst>
      <p:ext uri="{BB962C8B-B14F-4D97-AF65-F5344CB8AC3E}">
        <p14:creationId xmlns:p14="http://schemas.microsoft.com/office/powerpoint/2010/main" val="3036463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Diagnosed based on recurrent cough, wheezing or shortness of breath that responds to bronchodilators + steroids </a:t>
            </a:r>
          </a:p>
        </p:txBody>
      </p:sp>
      <p:sp>
        <p:nvSpPr>
          <p:cNvPr id="4" name="Slide Number Placeholder 3"/>
          <p:cNvSpPr>
            <a:spLocks noGrp="1"/>
          </p:cNvSpPr>
          <p:nvPr>
            <p:ph type="sldNum" sz="quarter" idx="5"/>
          </p:nvPr>
        </p:nvSpPr>
        <p:spPr/>
        <p:txBody>
          <a:bodyPr/>
          <a:lstStyle/>
          <a:p>
            <a:fld id="{F7C97B9A-F608-E74E-8BD8-898AD4C7CF0C}" type="slidenum">
              <a:rPr lang="en-US" smtClean="0"/>
              <a:t>9</a:t>
            </a:fld>
            <a:endParaRPr lang="en-US"/>
          </a:p>
        </p:txBody>
      </p:sp>
    </p:spTree>
    <p:extLst>
      <p:ext uri="{BB962C8B-B14F-4D97-AF65-F5344CB8AC3E}">
        <p14:creationId xmlns:p14="http://schemas.microsoft.com/office/powerpoint/2010/main" val="763747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Summary: For STEP1 (intermittent symptoms) &gt;/= 2 flare ups requiring steroids in past year and no symptoms between flare ups: prn SABA and at start of LRTI short course (7-10 days) of ICS</a:t>
            </a:r>
          </a:p>
          <a:p>
            <a:r>
              <a:rPr lang="en-US" dirty="0">
                <a:cs typeface="Calibri"/>
              </a:rPr>
              <a:t>For STEP2: Daily ICS (</a:t>
            </a:r>
            <a:r>
              <a:rPr lang="en-US" dirty="0" err="1">
                <a:cs typeface="Calibri"/>
              </a:rPr>
              <a:t>flutic</a:t>
            </a:r>
            <a:r>
              <a:rPr lang="en-US" dirty="0">
                <a:cs typeface="Calibri"/>
              </a:rPr>
              <a:t> 44, </a:t>
            </a:r>
            <a:r>
              <a:rPr lang="en-US" dirty="0" err="1">
                <a:cs typeface="Calibri"/>
              </a:rPr>
              <a:t>asmanex</a:t>
            </a:r>
            <a:r>
              <a:rPr lang="en-US" dirty="0">
                <a:cs typeface="Calibri"/>
              </a:rPr>
              <a:t> 50, QVAR 40 mcg) and PRN Albuterol  OR daily </a:t>
            </a:r>
            <a:r>
              <a:rPr lang="en-US" dirty="0" err="1">
                <a:cs typeface="Calibri"/>
              </a:rPr>
              <a:t>singulair</a:t>
            </a:r>
            <a:r>
              <a:rPr lang="en-US" dirty="0">
                <a:cs typeface="Calibri"/>
              </a:rPr>
              <a:t> </a:t>
            </a:r>
          </a:p>
          <a:p>
            <a:r>
              <a:rPr lang="en-US" dirty="0">
                <a:cs typeface="Calibri"/>
              </a:rPr>
              <a:t>For STEP3: daily medium ICS (</a:t>
            </a:r>
            <a:r>
              <a:rPr lang="en-US" dirty="0" err="1">
                <a:cs typeface="Calibri"/>
              </a:rPr>
              <a:t>flutic</a:t>
            </a:r>
            <a:r>
              <a:rPr lang="en-US" dirty="0">
                <a:cs typeface="Calibri"/>
              </a:rPr>
              <a:t> 110, </a:t>
            </a:r>
            <a:r>
              <a:rPr lang="en-US" dirty="0" err="1">
                <a:cs typeface="Calibri"/>
              </a:rPr>
              <a:t>asmanex</a:t>
            </a:r>
            <a:r>
              <a:rPr lang="en-US" dirty="0">
                <a:cs typeface="Calibri"/>
              </a:rPr>
              <a:t> 100, QVAR 80 mcg)</a:t>
            </a:r>
          </a:p>
          <a:p>
            <a:r>
              <a:rPr lang="en-US" b="1" dirty="0">
                <a:cs typeface="Calibri"/>
              </a:rPr>
              <a:t>STEP 3 or greater</a:t>
            </a:r>
            <a:r>
              <a:rPr lang="en-US" dirty="0">
                <a:cs typeface="Calibri"/>
              </a:rPr>
              <a:t>--&gt;refer to pulmonary or allergy if atopic </a:t>
            </a:r>
          </a:p>
          <a:p>
            <a:endParaRPr lang="en-US" dirty="0">
              <a:cs typeface="Calibri"/>
            </a:endParaRPr>
          </a:p>
        </p:txBody>
      </p:sp>
      <p:sp>
        <p:nvSpPr>
          <p:cNvPr id="4" name="Slide Number Placeholder 3"/>
          <p:cNvSpPr>
            <a:spLocks noGrp="1"/>
          </p:cNvSpPr>
          <p:nvPr>
            <p:ph type="sldNum" sz="quarter" idx="5"/>
          </p:nvPr>
        </p:nvSpPr>
        <p:spPr/>
        <p:txBody>
          <a:bodyPr/>
          <a:lstStyle/>
          <a:p>
            <a:fld id="{F7C97B9A-F608-E74E-8BD8-898AD4C7CF0C}" type="slidenum">
              <a:rPr lang="en-US" smtClean="0"/>
              <a:t>12</a:t>
            </a:fld>
            <a:endParaRPr lang="en-US"/>
          </a:p>
        </p:txBody>
      </p:sp>
    </p:spTree>
    <p:extLst>
      <p:ext uri="{BB962C8B-B14F-4D97-AF65-F5344CB8AC3E}">
        <p14:creationId xmlns:p14="http://schemas.microsoft.com/office/powerpoint/2010/main" val="2277709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STEP3=daily and prn low dose ICS-Formoterol (Symbicort 80 or </a:t>
            </a:r>
            <a:r>
              <a:rPr lang="en-US" dirty="0" err="1">
                <a:cs typeface="Calibri"/>
              </a:rPr>
              <a:t>Dulera</a:t>
            </a:r>
            <a:r>
              <a:rPr lang="en-US" dirty="0">
                <a:cs typeface="Calibri"/>
              </a:rPr>
              <a:t> 50) OR daily medium dose ICS (</a:t>
            </a:r>
            <a:r>
              <a:rPr lang="en-US" dirty="0" err="1">
                <a:cs typeface="Calibri"/>
              </a:rPr>
              <a:t>flutic</a:t>
            </a:r>
            <a:r>
              <a:rPr lang="en-US" dirty="0">
                <a:cs typeface="Calibri"/>
              </a:rPr>
              <a:t> 110, </a:t>
            </a:r>
            <a:r>
              <a:rPr lang="en-US" dirty="0" err="1">
                <a:cs typeface="Calibri"/>
              </a:rPr>
              <a:t>asmanex</a:t>
            </a:r>
            <a:r>
              <a:rPr lang="en-US" dirty="0">
                <a:cs typeface="Calibri"/>
              </a:rPr>
              <a:t> 100, QVAR 80)</a:t>
            </a:r>
          </a:p>
          <a:p>
            <a:endParaRPr lang="en-US" dirty="0">
              <a:cs typeface="Calibri"/>
            </a:endParaRPr>
          </a:p>
          <a:p>
            <a:endParaRPr lang="en-US" dirty="0">
              <a:cs typeface="Calibri"/>
            </a:endParaRPr>
          </a:p>
          <a:p>
            <a:r>
              <a:rPr lang="en-US" dirty="0">
                <a:cs typeface="Calibri"/>
              </a:rPr>
              <a:t>Recommend consultation with pulmonary or allergy at STEP4 and beyond (consider at Step3)</a:t>
            </a:r>
            <a:endParaRPr lang="en-US" dirty="0"/>
          </a:p>
        </p:txBody>
      </p:sp>
      <p:sp>
        <p:nvSpPr>
          <p:cNvPr id="4" name="Slide Number Placeholder 3"/>
          <p:cNvSpPr>
            <a:spLocks noGrp="1"/>
          </p:cNvSpPr>
          <p:nvPr>
            <p:ph type="sldNum" sz="quarter" idx="5"/>
          </p:nvPr>
        </p:nvSpPr>
        <p:spPr/>
        <p:txBody>
          <a:bodyPr/>
          <a:lstStyle/>
          <a:p>
            <a:fld id="{F7C97B9A-F608-E74E-8BD8-898AD4C7CF0C}" type="slidenum">
              <a:rPr lang="en-US" smtClean="0"/>
              <a:t>14</a:t>
            </a:fld>
            <a:endParaRPr lang="en-US"/>
          </a:p>
        </p:txBody>
      </p:sp>
    </p:spTree>
    <p:extLst>
      <p:ext uri="{BB962C8B-B14F-4D97-AF65-F5344CB8AC3E}">
        <p14:creationId xmlns:p14="http://schemas.microsoft.com/office/powerpoint/2010/main" val="4038320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Similar to 4-11 in STEP 3 recommends SMART with low dose ICS-LABA and STEP 4 recommends SMART with medium dose ICS-LABA</a:t>
            </a:r>
          </a:p>
          <a:p>
            <a:r>
              <a:rPr lang="en-US" dirty="0">
                <a:cs typeface="Calibri"/>
              </a:rPr>
              <a:t>Consult with specialist for STEP 4 or higher </a:t>
            </a:r>
          </a:p>
        </p:txBody>
      </p:sp>
      <p:sp>
        <p:nvSpPr>
          <p:cNvPr id="4" name="Slide Number Placeholder 3"/>
          <p:cNvSpPr>
            <a:spLocks noGrp="1"/>
          </p:cNvSpPr>
          <p:nvPr>
            <p:ph type="sldNum" sz="quarter" idx="5"/>
          </p:nvPr>
        </p:nvSpPr>
        <p:spPr/>
        <p:txBody>
          <a:bodyPr/>
          <a:lstStyle/>
          <a:p>
            <a:fld id="{F7C97B9A-F608-E74E-8BD8-898AD4C7CF0C}" type="slidenum">
              <a:rPr lang="en-US" smtClean="0"/>
              <a:t>16</a:t>
            </a:fld>
            <a:endParaRPr lang="en-US"/>
          </a:p>
        </p:txBody>
      </p:sp>
    </p:spTree>
    <p:extLst>
      <p:ext uri="{BB962C8B-B14F-4D97-AF65-F5344CB8AC3E}">
        <p14:creationId xmlns:p14="http://schemas.microsoft.com/office/powerpoint/2010/main" val="381327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F0A324-4455-43B6-BECE-EF1BBB6CA161}" type="slidenum">
              <a:rPr kumimoji="0" lang="en-AU" alt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altLang="en-US"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243700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Similar to NAEPP except Step 1 therapy consider insufficient evidence to recommend controller</a:t>
            </a:r>
          </a:p>
          <a:p>
            <a:r>
              <a:rPr lang="en-US" dirty="0">
                <a:cs typeface="Calibri"/>
              </a:rPr>
              <a:t>Step 2 low dose ICS </a:t>
            </a:r>
          </a:p>
        </p:txBody>
      </p:sp>
      <p:sp>
        <p:nvSpPr>
          <p:cNvPr id="4" name="Slide Number Placeholder 3"/>
          <p:cNvSpPr>
            <a:spLocks noGrp="1"/>
          </p:cNvSpPr>
          <p:nvPr>
            <p:ph type="sldNum" sz="quarter" idx="5"/>
          </p:nvPr>
        </p:nvSpPr>
        <p:spPr/>
        <p:txBody>
          <a:bodyPr/>
          <a:lstStyle/>
          <a:p>
            <a:fld id="{F7C97B9A-F608-E74E-8BD8-898AD4C7CF0C}" type="slidenum">
              <a:rPr lang="en-US" smtClean="0"/>
              <a:t>20</a:t>
            </a:fld>
            <a:endParaRPr lang="en-US"/>
          </a:p>
        </p:txBody>
      </p:sp>
    </p:spTree>
    <p:extLst>
      <p:ext uri="{BB962C8B-B14F-4D97-AF65-F5344CB8AC3E}">
        <p14:creationId xmlns:p14="http://schemas.microsoft.com/office/powerpoint/2010/main" val="737765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Fluticasone </a:t>
            </a:r>
            <a:r>
              <a:rPr lang="en-US" dirty="0" err="1">
                <a:cs typeface="Calibri"/>
              </a:rPr>
              <a:t>proprionate</a:t>
            </a:r>
            <a:r>
              <a:rPr lang="en-US" dirty="0">
                <a:cs typeface="Calibri"/>
              </a:rPr>
              <a:t> was </a:t>
            </a:r>
            <a:r>
              <a:rPr lang="en-US" dirty="0" err="1">
                <a:cs typeface="Calibri"/>
              </a:rPr>
              <a:t>flovent</a:t>
            </a:r>
            <a:r>
              <a:rPr lang="en-US" dirty="0">
                <a:cs typeface="Calibri"/>
              </a:rPr>
              <a:t>—dose </a:t>
            </a:r>
            <a:r>
              <a:rPr lang="en-US" dirty="0" err="1">
                <a:cs typeface="Calibri"/>
              </a:rPr>
              <a:t>equiv</a:t>
            </a:r>
            <a:r>
              <a:rPr lang="en-US" dirty="0">
                <a:cs typeface="Calibri"/>
              </a:rPr>
              <a:t> 44 mcg</a:t>
            </a:r>
          </a:p>
          <a:p>
            <a:r>
              <a:rPr lang="en-US" dirty="0">
                <a:cs typeface="Calibri"/>
              </a:rPr>
              <a:t>Mometasone is Asmanex—dose </a:t>
            </a:r>
            <a:r>
              <a:rPr lang="en-US" dirty="0" err="1">
                <a:cs typeface="Calibri"/>
              </a:rPr>
              <a:t>equiv</a:t>
            </a:r>
            <a:r>
              <a:rPr lang="en-US" dirty="0">
                <a:cs typeface="Calibri"/>
              </a:rPr>
              <a:t> 50 mcg 2p </a:t>
            </a:r>
            <a:r>
              <a:rPr lang="en-US" dirty="0" err="1">
                <a:cs typeface="Calibri"/>
              </a:rPr>
              <a:t>Qday</a:t>
            </a:r>
            <a:r>
              <a:rPr lang="en-US" dirty="0">
                <a:cs typeface="Calibri"/>
              </a:rPr>
              <a:t> </a:t>
            </a:r>
          </a:p>
        </p:txBody>
      </p:sp>
      <p:sp>
        <p:nvSpPr>
          <p:cNvPr id="4" name="Slide Number Placeholder 3"/>
          <p:cNvSpPr>
            <a:spLocks noGrp="1"/>
          </p:cNvSpPr>
          <p:nvPr>
            <p:ph type="sldNum" sz="quarter" idx="5"/>
          </p:nvPr>
        </p:nvSpPr>
        <p:spPr/>
        <p:txBody>
          <a:bodyPr/>
          <a:lstStyle/>
          <a:p>
            <a:fld id="{F7C97B9A-F608-E74E-8BD8-898AD4C7CF0C}" type="slidenum">
              <a:rPr lang="en-US" smtClean="0"/>
              <a:t>21</a:t>
            </a:fld>
            <a:endParaRPr lang="en-US"/>
          </a:p>
        </p:txBody>
      </p:sp>
    </p:spTree>
    <p:extLst>
      <p:ext uri="{BB962C8B-B14F-4D97-AF65-F5344CB8AC3E}">
        <p14:creationId xmlns:p14="http://schemas.microsoft.com/office/powerpoint/2010/main" val="3768371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Biggest differences: </a:t>
            </a:r>
            <a:endParaRPr lang="en-US">
              <a:cs typeface="Calibri"/>
            </a:endParaRPr>
          </a:p>
          <a:p>
            <a:r>
              <a:rPr lang="en-US" dirty="0">
                <a:cs typeface="Calibri"/>
              </a:rPr>
              <a:t>Step 1 low dose ICS + albuterol taken together </a:t>
            </a:r>
          </a:p>
          <a:p>
            <a:r>
              <a:rPr lang="en-US" dirty="0">
                <a:cs typeface="Calibri"/>
              </a:rPr>
              <a:t>Step 2 same (daily low dose ICS)</a:t>
            </a:r>
          </a:p>
          <a:p>
            <a:r>
              <a:rPr lang="en-US" dirty="0">
                <a:cs typeface="Calibri"/>
              </a:rPr>
              <a:t>Step 3 low dose ICS-LABA OR medium dose ICS OR low dose SMART therapy (</a:t>
            </a:r>
            <a:r>
              <a:rPr lang="en-US" dirty="0" err="1">
                <a:cs typeface="Calibri"/>
              </a:rPr>
              <a:t>symbicort</a:t>
            </a:r>
            <a:r>
              <a:rPr lang="en-US" dirty="0">
                <a:cs typeface="Calibri"/>
              </a:rPr>
              <a:t> was studied in Europe)</a:t>
            </a:r>
          </a:p>
          <a:p>
            <a:r>
              <a:rPr lang="en-US" dirty="0">
                <a:cs typeface="Calibri"/>
              </a:rPr>
              <a:t>Step 4 refer to pulmonary or allergy </a:t>
            </a:r>
          </a:p>
        </p:txBody>
      </p:sp>
      <p:sp>
        <p:nvSpPr>
          <p:cNvPr id="4" name="Slide Number Placeholder 3"/>
          <p:cNvSpPr>
            <a:spLocks noGrp="1"/>
          </p:cNvSpPr>
          <p:nvPr>
            <p:ph type="sldNum" sz="quarter" idx="5"/>
          </p:nvPr>
        </p:nvSpPr>
        <p:spPr/>
        <p:txBody>
          <a:bodyPr/>
          <a:lstStyle/>
          <a:p>
            <a:fld id="{F7C97B9A-F608-E74E-8BD8-898AD4C7CF0C}" type="slidenum">
              <a:rPr lang="en-US" smtClean="0"/>
              <a:t>22</a:t>
            </a:fld>
            <a:endParaRPr lang="en-US"/>
          </a:p>
        </p:txBody>
      </p:sp>
    </p:spTree>
    <p:extLst>
      <p:ext uri="{BB962C8B-B14F-4D97-AF65-F5344CB8AC3E}">
        <p14:creationId xmlns:p14="http://schemas.microsoft.com/office/powerpoint/2010/main" val="322474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Step 1-2 low dose ICS-formoterol (</a:t>
            </a:r>
            <a:r>
              <a:rPr lang="en-US" dirty="0" err="1">
                <a:cs typeface="Calibri"/>
              </a:rPr>
              <a:t>symbicort</a:t>
            </a:r>
            <a:r>
              <a:rPr lang="en-US" dirty="0">
                <a:cs typeface="Calibri"/>
              </a:rPr>
              <a:t> 80)</a:t>
            </a:r>
          </a:p>
          <a:p>
            <a:r>
              <a:rPr lang="en-US" dirty="0">
                <a:cs typeface="Calibri"/>
              </a:rPr>
              <a:t>Step 3 low dose daily AND reliever ICS-formoterol </a:t>
            </a:r>
          </a:p>
          <a:p>
            <a:r>
              <a:rPr lang="en-US" dirty="0">
                <a:cs typeface="Calibri"/>
              </a:rPr>
              <a:t>Step 4 medium dose daily AND reliever ICS-formoterol </a:t>
            </a:r>
          </a:p>
        </p:txBody>
      </p:sp>
      <p:sp>
        <p:nvSpPr>
          <p:cNvPr id="4" name="Slide Number Placeholder 3"/>
          <p:cNvSpPr>
            <a:spLocks noGrp="1"/>
          </p:cNvSpPr>
          <p:nvPr>
            <p:ph type="sldNum" sz="quarter" idx="5"/>
          </p:nvPr>
        </p:nvSpPr>
        <p:spPr/>
        <p:txBody>
          <a:bodyPr/>
          <a:lstStyle/>
          <a:p>
            <a:fld id="{F7C97B9A-F608-E74E-8BD8-898AD4C7CF0C}" type="slidenum">
              <a:rPr lang="en-US" smtClean="0"/>
              <a:t>23</a:t>
            </a:fld>
            <a:endParaRPr lang="en-US"/>
          </a:p>
        </p:txBody>
      </p:sp>
    </p:spTree>
    <p:extLst>
      <p:ext uri="{BB962C8B-B14F-4D97-AF65-F5344CB8AC3E}">
        <p14:creationId xmlns:p14="http://schemas.microsoft.com/office/powerpoint/2010/main" val="386294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Only 4 pages!!</a:t>
            </a:r>
          </a:p>
        </p:txBody>
      </p:sp>
      <p:sp>
        <p:nvSpPr>
          <p:cNvPr id="4" name="Slide Number Placeholder 3"/>
          <p:cNvSpPr>
            <a:spLocks noGrp="1"/>
          </p:cNvSpPr>
          <p:nvPr>
            <p:ph type="sldNum" sz="quarter" idx="5"/>
          </p:nvPr>
        </p:nvSpPr>
        <p:spPr/>
        <p:txBody>
          <a:bodyPr/>
          <a:lstStyle/>
          <a:p>
            <a:fld id="{F7C97B9A-F608-E74E-8BD8-898AD4C7CF0C}" type="slidenum">
              <a:rPr lang="en-US" smtClean="0"/>
              <a:t>29</a:t>
            </a:fld>
            <a:endParaRPr lang="en-US"/>
          </a:p>
        </p:txBody>
      </p:sp>
    </p:spTree>
    <p:extLst>
      <p:ext uri="{BB962C8B-B14F-4D97-AF65-F5344CB8AC3E}">
        <p14:creationId xmlns:p14="http://schemas.microsoft.com/office/powerpoint/2010/main" val="1161916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Tree>
    <p:extLst>
      <p:ext uri="{BB962C8B-B14F-4D97-AF65-F5344CB8AC3E}">
        <p14:creationId xmlns:p14="http://schemas.microsoft.com/office/powerpoint/2010/main" val="40939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2"/>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Title 1"/>
          <p:cNvSpPr>
            <a:spLocks noGrp="1"/>
          </p:cNvSpPr>
          <p:nvPr>
            <p:ph type="ctrTitle"/>
          </p:nvPr>
        </p:nvSpPr>
        <p:spPr>
          <a:xfrm>
            <a:off x="1143000" y="841772"/>
            <a:ext cx="6858000" cy="1790700"/>
          </a:xfrm>
        </p:spPr>
        <p:txBody>
          <a:bodyPr anchor="b"/>
          <a:lstStyle>
            <a:lvl1pPr algn="ctr">
              <a:defRPr sz="450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278239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accent5"/>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Title 1"/>
          <p:cNvSpPr>
            <a:spLocks noGrp="1"/>
          </p:cNvSpPr>
          <p:nvPr>
            <p:ph type="ctrTitle"/>
          </p:nvPr>
        </p:nvSpPr>
        <p:spPr>
          <a:xfrm>
            <a:off x="1143000" y="841772"/>
            <a:ext cx="6858000" cy="1790700"/>
          </a:xfrm>
        </p:spPr>
        <p:txBody>
          <a:bodyPr anchor="b"/>
          <a:lstStyle>
            <a:lvl1pPr algn="ctr">
              <a:defRPr sz="45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48311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Content Placeholder 2"/>
          <p:cNvSpPr>
            <a:spLocks noGrp="1"/>
          </p:cNvSpPr>
          <p:nvPr>
            <p:ph idx="1"/>
          </p:nvPr>
        </p:nvSpPr>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85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2"/>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Content Placeholder 2"/>
          <p:cNvSpPr>
            <a:spLocks noGrp="1"/>
          </p:cNvSpPr>
          <p:nvPr>
            <p:ph idx="1"/>
          </p:nvPr>
        </p:nvSpPr>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9083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accent5"/>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Content Placeholder 2"/>
          <p:cNvSpPr>
            <a:spLocks noGrp="1"/>
          </p:cNvSpPr>
          <p:nvPr>
            <p:ph idx="1"/>
          </p:nvPr>
        </p:nvSpPr>
        <p:spPr/>
        <p:txBody>
          <a:bodyPr/>
          <a:lstStyle>
            <a:lvl1pPr>
              <a:buClr>
                <a:schemeClr val="accent3">
                  <a:lumMod val="60000"/>
                  <a:lumOff val="40000"/>
                </a:schemeClr>
              </a:buClr>
              <a:defRPr/>
            </a:lvl1pPr>
            <a:lvl2pPr>
              <a:buClr>
                <a:schemeClr val="accent3">
                  <a:lumMod val="60000"/>
                  <a:lumOff val="40000"/>
                </a:schemeClr>
              </a:buClr>
              <a:defRPr/>
            </a:lvl2pPr>
            <a:lvl3pPr>
              <a:buClr>
                <a:schemeClr val="accent3">
                  <a:lumMod val="60000"/>
                  <a:lumOff val="40000"/>
                </a:schemeClr>
              </a:buClr>
              <a:defRPr/>
            </a:lvl3pPr>
            <a:lvl4pPr>
              <a:buClr>
                <a:schemeClr val="accent3">
                  <a:lumMod val="60000"/>
                  <a:lumOff val="40000"/>
                </a:schemeClr>
              </a:buClr>
              <a:defRPr/>
            </a:lvl4pPr>
            <a:lvl5pPr>
              <a:buClr>
                <a:schemeClr val="accent3">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1979511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Text Placeholder 2"/>
          <p:cNvSpPr>
            <a:spLocks noGrp="1"/>
          </p:cNvSpPr>
          <p:nvPr>
            <p:ph type="body" idx="1"/>
          </p:nvPr>
        </p:nvSpPr>
        <p:spPr>
          <a:xfrm>
            <a:off x="623888" y="3442098"/>
            <a:ext cx="7886700" cy="1125140"/>
          </a:xfrm>
        </p:spPr>
        <p:txBody>
          <a:bodyPr/>
          <a:lstStyle>
            <a:lvl1pPr marL="0" indent="0" algn="ctr">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2" name="Title 1"/>
          <p:cNvSpPr>
            <a:spLocks noGrp="1"/>
          </p:cNvSpPr>
          <p:nvPr>
            <p:ph type="title"/>
          </p:nvPr>
        </p:nvSpPr>
        <p:spPr>
          <a:xfrm>
            <a:off x="623888" y="1282304"/>
            <a:ext cx="7886700" cy="2139553"/>
          </a:xfrm>
        </p:spPr>
        <p:txBody>
          <a:bodyPr anchor="b"/>
          <a:lstStyle>
            <a:lvl1pPr algn="ctr">
              <a:defRPr sz="4500"/>
            </a:lvl1pPr>
          </a:lstStyle>
          <a:p>
            <a:r>
              <a:rPr lang="en-US" dirty="0"/>
              <a:t>Click to edit Master title style</a:t>
            </a:r>
          </a:p>
        </p:txBody>
      </p:sp>
    </p:spTree>
    <p:extLst>
      <p:ext uri="{BB962C8B-B14F-4D97-AF65-F5344CB8AC3E}">
        <p14:creationId xmlns:p14="http://schemas.microsoft.com/office/powerpoint/2010/main" val="20547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Text Placeholder 2"/>
          <p:cNvSpPr>
            <a:spLocks noGrp="1"/>
          </p:cNvSpPr>
          <p:nvPr>
            <p:ph type="body" idx="1"/>
          </p:nvPr>
        </p:nvSpPr>
        <p:spPr>
          <a:xfrm>
            <a:off x="623888" y="3442098"/>
            <a:ext cx="7886700" cy="1125140"/>
          </a:xfrm>
        </p:spPr>
        <p:txBody>
          <a:bodyPr/>
          <a:lstStyle>
            <a:lvl1pPr marL="0" indent="0" algn="ctr">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2" name="Title 1"/>
          <p:cNvSpPr>
            <a:spLocks noGrp="1"/>
          </p:cNvSpPr>
          <p:nvPr>
            <p:ph type="title"/>
          </p:nvPr>
        </p:nvSpPr>
        <p:spPr>
          <a:xfrm>
            <a:off x="623888" y="1282304"/>
            <a:ext cx="7886700" cy="2139553"/>
          </a:xfrm>
        </p:spPr>
        <p:txBody>
          <a:bodyPr anchor="b"/>
          <a:lstStyle>
            <a:lvl1pPr algn="ctr">
              <a:defRPr sz="4500"/>
            </a:lvl1pPr>
          </a:lstStyle>
          <a:p>
            <a:r>
              <a:rPr lang="en-US" dirty="0"/>
              <a:t>Click to edit Master title style</a:t>
            </a:r>
          </a:p>
        </p:txBody>
      </p:sp>
    </p:spTree>
    <p:extLst>
      <p:ext uri="{BB962C8B-B14F-4D97-AF65-F5344CB8AC3E}">
        <p14:creationId xmlns:p14="http://schemas.microsoft.com/office/powerpoint/2010/main" val="197419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chemeClr val="accent5"/>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3" name="Text Placeholder 2"/>
          <p:cNvSpPr>
            <a:spLocks noGrp="1"/>
          </p:cNvSpPr>
          <p:nvPr>
            <p:ph type="body" idx="1"/>
          </p:nvPr>
        </p:nvSpPr>
        <p:spPr>
          <a:xfrm>
            <a:off x="623888" y="3442098"/>
            <a:ext cx="7886700" cy="1125140"/>
          </a:xfrm>
        </p:spPr>
        <p:txBody>
          <a:bodyPr/>
          <a:lstStyle>
            <a:lvl1pPr marL="0" indent="0" algn="ctr">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2" name="Title 1"/>
          <p:cNvSpPr>
            <a:spLocks noGrp="1"/>
          </p:cNvSpPr>
          <p:nvPr>
            <p:ph type="title"/>
          </p:nvPr>
        </p:nvSpPr>
        <p:spPr>
          <a:xfrm>
            <a:off x="623888" y="1282304"/>
            <a:ext cx="7886700" cy="2139553"/>
          </a:xfrm>
        </p:spPr>
        <p:txBody>
          <a:bodyPr anchor="b"/>
          <a:lstStyle>
            <a:lvl1pPr algn="ctr">
              <a:defRPr sz="45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917951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a:p>
        </p:txBody>
      </p:sp>
      <p:sp>
        <p:nvSpPr>
          <p:cNvPr id="4" name="Content Placeholder 3"/>
          <p:cNvSpPr>
            <a:spLocks noGrp="1"/>
          </p:cNvSpPr>
          <p:nvPr>
            <p:ph sz="half" idx="2"/>
          </p:nvPr>
        </p:nvSpPr>
        <p:spPr>
          <a:xfrm>
            <a:off x="4629150" y="1369219"/>
            <a:ext cx="3886200" cy="3263504"/>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half" idx="1"/>
          </p:nvPr>
        </p:nvSpPr>
        <p:spPr>
          <a:xfrm>
            <a:off x="628650" y="1369219"/>
            <a:ext cx="3886200" cy="3263504"/>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3470353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chemeClr val="bg2"/>
        </a:solid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a:p>
        </p:txBody>
      </p:sp>
      <p:sp>
        <p:nvSpPr>
          <p:cNvPr id="4" name="Content Placeholder 3"/>
          <p:cNvSpPr>
            <a:spLocks noGrp="1"/>
          </p:cNvSpPr>
          <p:nvPr>
            <p:ph sz="half" idx="2"/>
          </p:nvPr>
        </p:nvSpPr>
        <p:spPr>
          <a:xfrm>
            <a:off x="4629150" y="1369219"/>
            <a:ext cx="3886200" cy="3263504"/>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half" idx="1"/>
          </p:nvPr>
        </p:nvSpPr>
        <p:spPr>
          <a:xfrm>
            <a:off x="628650" y="1369219"/>
            <a:ext cx="3886200" cy="3263504"/>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3051481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3_Two Content">
    <p:bg>
      <p:bgPr>
        <a:solidFill>
          <a:schemeClr val="accent5"/>
        </a:solid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a:p>
        </p:txBody>
      </p:sp>
      <p:sp>
        <p:nvSpPr>
          <p:cNvPr id="4" name="Content Placeholder 3"/>
          <p:cNvSpPr>
            <a:spLocks noGrp="1"/>
          </p:cNvSpPr>
          <p:nvPr>
            <p:ph sz="half" idx="2"/>
          </p:nvPr>
        </p:nvSpPr>
        <p:spPr>
          <a:xfrm>
            <a:off x="4629150" y="1369219"/>
            <a:ext cx="3886200" cy="3263504"/>
          </a:xfrm>
        </p:spPr>
        <p:txBody>
          <a:bodyPr/>
          <a:lstStyle>
            <a:lvl1pPr>
              <a:buClr>
                <a:schemeClr val="accent3">
                  <a:lumMod val="60000"/>
                  <a:lumOff val="40000"/>
                </a:schemeClr>
              </a:buClr>
              <a:defRPr/>
            </a:lvl1pPr>
            <a:lvl2pPr>
              <a:buClr>
                <a:schemeClr val="accent3">
                  <a:lumMod val="60000"/>
                  <a:lumOff val="40000"/>
                </a:schemeClr>
              </a:buClr>
              <a:defRPr/>
            </a:lvl2pPr>
            <a:lvl3pPr>
              <a:buClr>
                <a:schemeClr val="accent3">
                  <a:lumMod val="60000"/>
                  <a:lumOff val="40000"/>
                </a:schemeClr>
              </a:buClr>
              <a:defRPr/>
            </a:lvl3pPr>
            <a:lvl4pPr>
              <a:buClr>
                <a:schemeClr val="accent3">
                  <a:lumMod val="60000"/>
                  <a:lumOff val="40000"/>
                </a:schemeClr>
              </a:buClr>
              <a:defRPr/>
            </a:lvl4pPr>
            <a:lvl5pPr>
              <a:buClr>
                <a:schemeClr val="accent3">
                  <a:lumMod val="60000"/>
                  <a:lumOff val="4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half" idx="1"/>
          </p:nvPr>
        </p:nvSpPr>
        <p:spPr>
          <a:xfrm>
            <a:off x="628650" y="1369219"/>
            <a:ext cx="3886200" cy="3263504"/>
          </a:xfrm>
        </p:spPr>
        <p:txBody>
          <a:bodyPr/>
          <a:lstStyle>
            <a:lvl1pPr>
              <a:buClr>
                <a:schemeClr val="accent3">
                  <a:lumMod val="60000"/>
                  <a:lumOff val="40000"/>
                </a:schemeClr>
              </a:buClr>
              <a:defRPr>
                <a:solidFill>
                  <a:schemeClr val="tx1"/>
                </a:solidFill>
              </a:defRPr>
            </a:lvl1pPr>
            <a:lvl2pPr>
              <a:buClr>
                <a:schemeClr val="accent3">
                  <a:lumMod val="60000"/>
                  <a:lumOff val="40000"/>
                </a:schemeClr>
              </a:buClr>
              <a:defRPr>
                <a:solidFill>
                  <a:schemeClr val="tx1"/>
                </a:solidFill>
              </a:defRPr>
            </a:lvl2pPr>
            <a:lvl3pPr>
              <a:buClr>
                <a:schemeClr val="accent3">
                  <a:lumMod val="60000"/>
                  <a:lumOff val="40000"/>
                </a:schemeClr>
              </a:buClr>
              <a:defRPr>
                <a:solidFill>
                  <a:schemeClr val="tx1"/>
                </a:solidFill>
              </a:defRPr>
            </a:lvl3pPr>
            <a:lvl4pPr>
              <a:buClr>
                <a:schemeClr val="accent3">
                  <a:lumMod val="60000"/>
                  <a:lumOff val="40000"/>
                </a:schemeClr>
              </a:buClr>
              <a:defRPr>
                <a:solidFill>
                  <a:schemeClr val="tx1"/>
                </a:solidFill>
              </a:defRPr>
            </a:lvl4pPr>
            <a:lvl5pPr>
              <a:buClr>
                <a:schemeClr val="accent3">
                  <a:lumMod val="60000"/>
                  <a:lumOff val="40000"/>
                </a:schemeClr>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gn="ct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511345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Content Placeholder 5"/>
          <p:cNvSpPr>
            <a:spLocks noGrp="1"/>
          </p:cNvSpPr>
          <p:nvPr>
            <p:ph sz="quarter" idx="4"/>
          </p:nvPr>
        </p:nvSpPr>
        <p:spPr>
          <a:xfrm>
            <a:off x="4629150" y="1878806"/>
            <a:ext cx="3887391" cy="27634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 name="Title 1"/>
          <p:cNvSpPr>
            <a:spLocks noGrp="1"/>
          </p:cNvSpPr>
          <p:nvPr>
            <p:ph type="title"/>
          </p:nvPr>
        </p:nvSpPr>
        <p:spPr>
          <a:xfrm>
            <a:off x="629841" y="273844"/>
            <a:ext cx="7886700" cy="994172"/>
          </a:xfrm>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3296729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934070"/>
            <a:ext cx="7886700" cy="883968"/>
          </a:xfrm>
        </p:spPr>
        <p:txBody>
          <a:bodyPr/>
          <a:lstStyle>
            <a:lvl1pPr algn="ct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957220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n-US"/>
          </a:p>
        </p:txBody>
      </p:sp>
    </p:spTree>
    <p:extLst>
      <p:ext uri="{BB962C8B-B14F-4D97-AF65-F5344CB8AC3E}">
        <p14:creationId xmlns:p14="http://schemas.microsoft.com/office/powerpoint/2010/main" val="785800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387179"/>
            <a:ext cx="4629150" cy="400861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1800" y="1543050"/>
            <a:ext cx="3147219" cy="2858691"/>
          </a:xfrm>
        </p:spPr>
        <p:txBody>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2" name="Title 1"/>
          <p:cNvSpPr>
            <a:spLocks noGrp="1"/>
          </p:cNvSpPr>
          <p:nvPr>
            <p:ph type="title"/>
          </p:nvPr>
        </p:nvSpPr>
        <p:spPr>
          <a:xfrm>
            <a:off x="431800" y="387178"/>
            <a:ext cx="3147219" cy="1155872"/>
          </a:xfrm>
        </p:spPr>
        <p:txBody>
          <a:bodyPr anchor="t" anchorCtr="0"/>
          <a:lstStyle>
            <a:lvl1pPr>
              <a:defRPr sz="2400"/>
            </a:lvl1pPr>
          </a:lstStyle>
          <a:p>
            <a:r>
              <a:rPr lang="en-US" dirty="0"/>
              <a:t>Click to edit Master title style</a:t>
            </a:r>
          </a:p>
        </p:txBody>
      </p:sp>
    </p:spTree>
    <p:extLst>
      <p:ext uri="{BB962C8B-B14F-4D97-AF65-F5344CB8AC3E}">
        <p14:creationId xmlns:p14="http://schemas.microsoft.com/office/powerpoint/2010/main" val="1454965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2_Content with Caption">
    <p:bg>
      <p:bgPr>
        <a:solidFill>
          <a:schemeClr val="bg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387179"/>
            <a:ext cx="4629150" cy="400861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1800" y="1543050"/>
            <a:ext cx="3147219" cy="2858691"/>
          </a:xfrm>
        </p:spPr>
        <p:txBody>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2" name="Title 1"/>
          <p:cNvSpPr>
            <a:spLocks noGrp="1"/>
          </p:cNvSpPr>
          <p:nvPr>
            <p:ph type="title"/>
          </p:nvPr>
        </p:nvSpPr>
        <p:spPr>
          <a:xfrm>
            <a:off x="431800" y="387178"/>
            <a:ext cx="3147219" cy="1155872"/>
          </a:xfrm>
        </p:spPr>
        <p:txBody>
          <a:bodyPr anchor="t" anchorCtr="0"/>
          <a:lstStyle>
            <a:lvl1pPr>
              <a:defRPr sz="2400"/>
            </a:lvl1pPr>
          </a:lstStyle>
          <a:p>
            <a:r>
              <a:rPr lang="en-US" dirty="0"/>
              <a:t>Click to edit Master title style</a:t>
            </a:r>
          </a:p>
        </p:txBody>
      </p:sp>
    </p:spTree>
    <p:extLst>
      <p:ext uri="{BB962C8B-B14F-4D97-AF65-F5344CB8AC3E}">
        <p14:creationId xmlns:p14="http://schemas.microsoft.com/office/powerpoint/2010/main" val="162870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3_Content with Caption">
    <p:bg>
      <p:bgPr>
        <a:solidFill>
          <a:schemeClr val="accent5"/>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387179"/>
            <a:ext cx="4629150" cy="400861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1800" y="1543050"/>
            <a:ext cx="3147219" cy="2858691"/>
          </a:xfrm>
        </p:spPr>
        <p:txBody>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2" name="Title 1"/>
          <p:cNvSpPr>
            <a:spLocks noGrp="1"/>
          </p:cNvSpPr>
          <p:nvPr>
            <p:ph type="title"/>
          </p:nvPr>
        </p:nvSpPr>
        <p:spPr>
          <a:xfrm>
            <a:off x="431800" y="387178"/>
            <a:ext cx="3147219" cy="1155872"/>
          </a:xfrm>
        </p:spPr>
        <p:txBody>
          <a:bodyPr anchor="t" anchorCtr="0"/>
          <a:lstStyle>
            <a:lvl1pPr>
              <a:defRPr sz="24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786561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Date Placeholder 2"/>
          <p:cNvSpPr>
            <a:spLocks noGrp="1"/>
          </p:cNvSpPr>
          <p:nvPr>
            <p:ph type="dt" sz="half" idx="10"/>
          </p:nvPr>
        </p:nvSpPr>
        <p:spPr>
          <a:xfrm>
            <a:off x="457200" y="4767264"/>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pPr/>
              <a:t>9/09/2026</a:t>
            </a:fld>
            <a:endParaRPr lang="en-AU" altLang="en-US"/>
          </a:p>
        </p:txBody>
      </p:sp>
      <p:sp>
        <p:nvSpPr>
          <p:cNvPr id="6" name="Footer Placeholder 3"/>
          <p:cNvSpPr>
            <a:spLocks noGrp="1"/>
          </p:cNvSpPr>
          <p:nvPr>
            <p:ph type="ftr" sz="quarter" idx="11"/>
          </p:nvPr>
        </p:nvSpPr>
        <p:spPr>
          <a:xfrm>
            <a:off x="3124200" y="4767264"/>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6553200" y="4767264"/>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pPr/>
              <a:t>‹#›</a:t>
            </a:fld>
            <a:endParaRPr lang="en-AU" altLang="en-US"/>
          </a:p>
        </p:txBody>
      </p:sp>
    </p:spTree>
    <p:extLst>
      <p:ext uri="{BB962C8B-B14F-4D97-AF65-F5344CB8AC3E}">
        <p14:creationId xmlns:p14="http://schemas.microsoft.com/office/powerpoint/2010/main" val="24095936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University of Pittsburgh logo">
            <a:extLst>
              <a:ext uri="{FF2B5EF4-FFF2-40B4-BE49-F238E27FC236}">
                <a16:creationId xmlns:a16="http://schemas.microsoft.com/office/drawing/2014/main" id="{99E3BB30-8ACF-9144-BEDE-2A7EA3FCD1A7}"/>
              </a:ext>
            </a:extLst>
          </p:cNvPr>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248529" y="4674462"/>
            <a:ext cx="1186375" cy="352577"/>
          </a:xfrm>
          <a:prstGeom prst="rect">
            <a:avLst/>
          </a:prstGeom>
        </p:spPr>
      </p:pic>
      <p:pic>
        <p:nvPicPr>
          <p:cNvPr id="4" name="Picture 3" descr="UPMC logo">
            <a:extLst>
              <a:ext uri="{FF2B5EF4-FFF2-40B4-BE49-F238E27FC236}">
                <a16:creationId xmlns:a16="http://schemas.microsoft.com/office/drawing/2014/main" id="{4441D541-8184-1E4D-AB14-43742D975D3A}"/>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8081684" y="4689326"/>
            <a:ext cx="845244" cy="291548"/>
          </a:xfrm>
          <a:prstGeom prst="rect">
            <a:avLst/>
          </a:prstGeom>
        </p:spPr>
      </p:pic>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628650" y="384048"/>
            <a:ext cx="7886700" cy="883968"/>
          </a:xfrm>
          <a:prstGeom prst="rect">
            <a:avLst/>
          </a:prstGeom>
        </p:spPr>
        <p:txBody>
          <a:bodyPr vert="horz" lIns="91440" tIns="45720" rIns="91440" bIns="45720" rtlCol="0" anchor="t" anchorCtr="0">
            <a:noAutofit/>
          </a:bodyPr>
          <a:lstStyle/>
          <a:p>
            <a:r>
              <a:rPr lang="en-US" dirty="0"/>
              <a:t>Click to edit Master title style</a:t>
            </a:r>
          </a:p>
        </p:txBody>
      </p:sp>
    </p:spTree>
    <p:extLst>
      <p:ext uri="{BB962C8B-B14F-4D97-AF65-F5344CB8AC3E}">
        <p14:creationId xmlns:p14="http://schemas.microsoft.com/office/powerpoint/2010/main" val="3074391400"/>
      </p:ext>
    </p:extLst>
  </p:cSld>
  <p:clrMap bg1="dk1" tx1="lt1" bg2="dk2" tx2="lt2" accent1="accent1" accent2="accent2" accent3="accent3" accent4="accent4" accent5="accent5" accent6="accent6" hlink="hlink" folHlink="folHlink"/>
  <p:sldLayoutIdLst>
    <p:sldLayoutId id="2147483661" r:id="rId1"/>
    <p:sldLayoutId id="2147483673" r:id="rId2"/>
    <p:sldLayoutId id="2147483675" r:id="rId3"/>
    <p:sldLayoutId id="2147483662" r:id="rId4"/>
    <p:sldLayoutId id="2147483676" r:id="rId5"/>
    <p:sldLayoutId id="2147483677" r:id="rId6"/>
    <p:sldLayoutId id="2147483663" r:id="rId7"/>
    <p:sldLayoutId id="2147483678" r:id="rId8"/>
    <p:sldLayoutId id="2147483679" r:id="rId9"/>
    <p:sldLayoutId id="2147483664" r:id="rId10"/>
    <p:sldLayoutId id="2147483680" r:id="rId11"/>
    <p:sldLayoutId id="2147483682" r:id="rId12"/>
    <p:sldLayoutId id="2147483665" r:id="rId13"/>
    <p:sldLayoutId id="2147483666" r:id="rId14"/>
    <p:sldLayoutId id="2147483667" r:id="rId15"/>
    <p:sldLayoutId id="2147483668" r:id="rId16"/>
    <p:sldLayoutId id="2147483683" r:id="rId17"/>
    <p:sldLayoutId id="2147483684" r:id="rId18"/>
    <p:sldLayoutId id="2147483685" r:id="rId19"/>
  </p:sldLayoutIdLst>
  <p:txStyles>
    <p:titleStyle>
      <a:lvl1pPr algn="l" defTabSz="685800" rtl="0" eaLnBrk="1" latinLnBrk="0" hangingPunct="1">
        <a:lnSpc>
          <a:spcPct val="90000"/>
        </a:lnSpc>
        <a:spcBef>
          <a:spcPct val="0"/>
        </a:spcBef>
        <a:buNone/>
        <a:defRPr sz="330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nhlbi.nih.gov/resources/at-glance-2020-focused-updates-asthma-management-guideline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9.xml"/><Relationship Id="rId1" Type="http://schemas.openxmlformats.org/officeDocument/2006/relationships/tags" Target="../tags/tag1.xml"/><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27D9085-070E-2946-9BEF-08CF29519CD3}"/>
              </a:ext>
            </a:extLst>
          </p:cNvPr>
          <p:cNvSpPr>
            <a:spLocks noGrp="1"/>
          </p:cNvSpPr>
          <p:nvPr>
            <p:ph type="subTitle" idx="1"/>
          </p:nvPr>
        </p:nvSpPr>
        <p:spPr/>
        <p:txBody>
          <a:bodyPr/>
          <a:lstStyle/>
          <a:p>
            <a:r>
              <a:rPr lang="en-US"/>
              <a:t>Tiffany L. Turner, MD</a:t>
            </a:r>
          </a:p>
          <a:p>
            <a:r>
              <a:rPr lang="en-US"/>
              <a:t>Pediatric Pulmonology</a:t>
            </a:r>
          </a:p>
          <a:p>
            <a:r>
              <a:rPr lang="en-US"/>
              <a:t>Children’s Hospital Pittsburgh</a:t>
            </a:r>
            <a:endParaRPr lang="en-US" dirty="0"/>
          </a:p>
        </p:txBody>
      </p:sp>
      <p:sp>
        <p:nvSpPr>
          <p:cNvPr id="2" name="Title 1">
            <a:extLst>
              <a:ext uri="{FF2B5EF4-FFF2-40B4-BE49-F238E27FC236}">
                <a16:creationId xmlns:a16="http://schemas.microsoft.com/office/drawing/2014/main" id="{4659BECA-E0EE-5843-A53B-B2F30C77D16A}"/>
              </a:ext>
            </a:extLst>
          </p:cNvPr>
          <p:cNvSpPr>
            <a:spLocks noGrp="1"/>
          </p:cNvSpPr>
          <p:nvPr>
            <p:ph type="ctrTitle"/>
          </p:nvPr>
        </p:nvSpPr>
        <p:spPr/>
        <p:txBody>
          <a:bodyPr/>
          <a:lstStyle/>
          <a:p>
            <a:r>
              <a:rPr lang="en-US" dirty="0"/>
              <a:t>SMART therapy and modern asthma management </a:t>
            </a:r>
          </a:p>
        </p:txBody>
      </p:sp>
    </p:spTree>
    <p:extLst>
      <p:ext uri="{BB962C8B-B14F-4D97-AF65-F5344CB8AC3E}">
        <p14:creationId xmlns:p14="http://schemas.microsoft.com/office/powerpoint/2010/main" val="55440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713C84B-9F30-1F33-83C6-67E508C7F9E2}"/>
              </a:ext>
            </a:extLst>
          </p:cNvPr>
          <p:cNvSpPr>
            <a:spLocks noGrp="1"/>
          </p:cNvSpPr>
          <p:nvPr>
            <p:ph idx="1"/>
          </p:nvPr>
        </p:nvSpPr>
        <p:spPr/>
        <p:txBody>
          <a:bodyPr vert="horz" lIns="91440" tIns="45720" rIns="91440" bIns="45720" rtlCol="0" anchor="t">
            <a:noAutofit/>
          </a:bodyPr>
          <a:lstStyle/>
          <a:p>
            <a:r>
              <a:rPr lang="en-US" dirty="0">
                <a:cs typeface="Arial"/>
              </a:rPr>
              <a:t>Review Asthma Predictive Index to predict development of asthma </a:t>
            </a:r>
          </a:p>
          <a:p>
            <a:r>
              <a:rPr lang="en-US" dirty="0">
                <a:cs typeface="Arial"/>
              </a:rPr>
              <a:t>Briefly discuss pathophysiology, etiology &amp; diagnosis of asthma</a:t>
            </a:r>
            <a:endParaRPr lang="en-US"/>
          </a:p>
          <a:p>
            <a:r>
              <a:rPr lang="en-US" dirty="0">
                <a:cs typeface="Arial"/>
              </a:rPr>
              <a:t>Discuss recent asthma guidelines for treatment of intermittent and persistent asthma</a:t>
            </a:r>
          </a:p>
          <a:p>
            <a:r>
              <a:rPr lang="en-US" dirty="0">
                <a:cs typeface="Arial"/>
              </a:rPr>
              <a:t>Discuss utilization of Single Maintenance and Reliever Therapy (SMART) in clinical practice</a:t>
            </a:r>
          </a:p>
        </p:txBody>
      </p:sp>
      <p:sp>
        <p:nvSpPr>
          <p:cNvPr id="3" name="Title 2">
            <a:extLst>
              <a:ext uri="{FF2B5EF4-FFF2-40B4-BE49-F238E27FC236}">
                <a16:creationId xmlns:a16="http://schemas.microsoft.com/office/drawing/2014/main" id="{A464468D-F8E4-09F3-8099-549E5634FC18}"/>
              </a:ext>
            </a:extLst>
          </p:cNvPr>
          <p:cNvSpPr>
            <a:spLocks noGrp="1"/>
          </p:cNvSpPr>
          <p:nvPr>
            <p:ph type="title"/>
          </p:nvPr>
        </p:nvSpPr>
        <p:spPr/>
        <p:txBody>
          <a:bodyPr/>
          <a:lstStyle/>
          <a:p>
            <a:r>
              <a:rPr lang="en-US" dirty="0"/>
              <a:t>Objectives</a:t>
            </a:r>
          </a:p>
        </p:txBody>
      </p:sp>
    </p:spTree>
    <p:extLst>
      <p:ext uri="{BB962C8B-B14F-4D97-AF65-F5344CB8AC3E}">
        <p14:creationId xmlns:p14="http://schemas.microsoft.com/office/powerpoint/2010/main" val="244271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B2A6AF2-D34E-0BBB-1414-74D1D726D31A}"/>
              </a:ext>
            </a:extLst>
          </p:cNvPr>
          <p:cNvSpPr>
            <a:spLocks noGrp="1"/>
          </p:cNvSpPr>
          <p:nvPr>
            <p:ph idx="1"/>
          </p:nvPr>
        </p:nvSpPr>
        <p:spPr/>
        <p:txBody>
          <a:bodyPr vert="horz" lIns="91440" tIns="45720" rIns="91440" bIns="45720" rtlCol="0" anchor="t">
            <a:noAutofit/>
          </a:bodyPr>
          <a:lstStyle/>
          <a:p>
            <a:r>
              <a:rPr lang="en-US" dirty="0">
                <a:cs typeface="Arial"/>
              </a:rPr>
              <a:t>I have no financial disclosures </a:t>
            </a:r>
            <a:endParaRPr lang="en-US" dirty="0"/>
          </a:p>
        </p:txBody>
      </p:sp>
      <p:sp>
        <p:nvSpPr>
          <p:cNvPr id="3" name="Title 2">
            <a:extLst>
              <a:ext uri="{FF2B5EF4-FFF2-40B4-BE49-F238E27FC236}">
                <a16:creationId xmlns:a16="http://schemas.microsoft.com/office/drawing/2014/main" id="{12A5C697-903B-7D59-5D5B-9DDA75C06767}"/>
              </a:ext>
            </a:extLst>
          </p:cNvPr>
          <p:cNvSpPr>
            <a:spLocks noGrp="1"/>
          </p:cNvSpPr>
          <p:nvPr>
            <p:ph type="title"/>
          </p:nvPr>
        </p:nvSpPr>
        <p:spPr/>
        <p:txBody>
          <a:bodyPr/>
          <a:lstStyle/>
          <a:p>
            <a:r>
              <a:rPr lang="en-US" dirty="0"/>
              <a:t>Disclosures</a:t>
            </a:r>
          </a:p>
        </p:txBody>
      </p:sp>
    </p:spTree>
    <p:extLst>
      <p:ext uri="{BB962C8B-B14F-4D97-AF65-F5344CB8AC3E}">
        <p14:creationId xmlns:p14="http://schemas.microsoft.com/office/powerpoint/2010/main" val="3139006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865DBF-C833-2164-8ADF-9168520877BF}"/>
              </a:ext>
            </a:extLst>
          </p:cNvPr>
          <p:cNvSpPr>
            <a:spLocks noGrp="1"/>
          </p:cNvSpPr>
          <p:nvPr>
            <p:ph idx="1"/>
          </p:nvPr>
        </p:nvSpPr>
        <p:spPr/>
        <p:txBody>
          <a:bodyPr vert="horz" lIns="91440" tIns="45720" rIns="91440" bIns="45720" rtlCol="0" anchor="t">
            <a:noAutofit/>
          </a:bodyPr>
          <a:lstStyle/>
          <a:p>
            <a:r>
              <a:rPr lang="en-US" dirty="0">
                <a:cs typeface="Arial"/>
              </a:rPr>
              <a:t>Based on study of 1000 school aged children diagnosed with asthma</a:t>
            </a:r>
          </a:p>
          <a:p>
            <a:r>
              <a:rPr lang="en-US" dirty="0">
                <a:cs typeface="Arial"/>
              </a:rPr>
              <a:t>For children &lt;3 years of age with 4 or more episodes of wheezing, asthma can be predicted with the following factors </a:t>
            </a:r>
          </a:p>
        </p:txBody>
      </p:sp>
      <p:sp>
        <p:nvSpPr>
          <p:cNvPr id="3" name="Title 2">
            <a:extLst>
              <a:ext uri="{FF2B5EF4-FFF2-40B4-BE49-F238E27FC236}">
                <a16:creationId xmlns:a16="http://schemas.microsoft.com/office/drawing/2014/main" id="{DB7DF012-B318-5741-DB9E-CCC2C5424E0A}"/>
              </a:ext>
            </a:extLst>
          </p:cNvPr>
          <p:cNvSpPr>
            <a:spLocks noGrp="1"/>
          </p:cNvSpPr>
          <p:nvPr>
            <p:ph type="title"/>
          </p:nvPr>
        </p:nvSpPr>
        <p:spPr/>
        <p:txBody>
          <a:bodyPr/>
          <a:lstStyle/>
          <a:p>
            <a:r>
              <a:rPr lang="en-US" dirty="0"/>
              <a:t>Asthma Predictive Index </a:t>
            </a:r>
          </a:p>
        </p:txBody>
      </p:sp>
    </p:spTree>
    <p:extLst>
      <p:ext uri="{BB962C8B-B14F-4D97-AF65-F5344CB8AC3E}">
        <p14:creationId xmlns:p14="http://schemas.microsoft.com/office/powerpoint/2010/main" val="2468933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D92D313-DCD8-D6A9-7367-198295BBF2DA}"/>
              </a:ext>
            </a:extLst>
          </p:cNvPr>
          <p:cNvGraphicFramePr>
            <a:graphicFrameLocks noGrp="1"/>
          </p:cNvGraphicFramePr>
          <p:nvPr>
            <p:ph idx="1"/>
            <p:extLst>
              <p:ext uri="{D42A27DB-BD31-4B8C-83A1-F6EECF244321}">
                <p14:modId xmlns:p14="http://schemas.microsoft.com/office/powerpoint/2010/main" val="2685690639"/>
              </p:ext>
            </p:extLst>
          </p:nvPr>
        </p:nvGraphicFramePr>
        <p:xfrm>
          <a:off x="628650" y="1370013"/>
          <a:ext cx="7886700" cy="148336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2476560820"/>
                    </a:ext>
                  </a:extLst>
                </a:gridCol>
                <a:gridCol w="3943350">
                  <a:extLst>
                    <a:ext uri="{9D8B030D-6E8A-4147-A177-3AD203B41FA5}">
                      <a16:colId xmlns:a16="http://schemas.microsoft.com/office/drawing/2014/main" val="3511434768"/>
                    </a:ext>
                  </a:extLst>
                </a:gridCol>
              </a:tblGrid>
              <a:tr h="370840">
                <a:tc>
                  <a:txBody>
                    <a:bodyPr/>
                    <a:lstStyle/>
                    <a:p>
                      <a:r>
                        <a:rPr lang="en-US" dirty="0"/>
                        <a:t>Major Criteria</a:t>
                      </a:r>
                    </a:p>
                  </a:txBody>
                  <a:tcPr/>
                </a:tc>
                <a:tc>
                  <a:txBody>
                    <a:bodyPr/>
                    <a:lstStyle/>
                    <a:p>
                      <a:r>
                        <a:rPr lang="en-US" dirty="0"/>
                        <a:t>Minor Criteria</a:t>
                      </a:r>
                    </a:p>
                  </a:txBody>
                  <a:tcPr/>
                </a:tc>
                <a:extLst>
                  <a:ext uri="{0D108BD9-81ED-4DB2-BD59-A6C34878D82A}">
                    <a16:rowId xmlns:a16="http://schemas.microsoft.com/office/drawing/2014/main" val="736493440"/>
                  </a:ext>
                </a:extLst>
              </a:tr>
              <a:tr h="370840">
                <a:tc>
                  <a:txBody>
                    <a:bodyPr/>
                    <a:lstStyle/>
                    <a:p>
                      <a:r>
                        <a:rPr lang="en-US" dirty="0"/>
                        <a:t>Parent diagnosis of asthma</a:t>
                      </a:r>
                    </a:p>
                  </a:txBody>
                  <a:tcPr/>
                </a:tc>
                <a:tc>
                  <a:txBody>
                    <a:bodyPr/>
                    <a:lstStyle/>
                    <a:p>
                      <a:r>
                        <a:rPr lang="en-US" dirty="0" err="1"/>
                        <a:t>Physican</a:t>
                      </a:r>
                      <a:r>
                        <a:rPr lang="en-US" dirty="0"/>
                        <a:t> diagnosed allergic rhinitis</a:t>
                      </a:r>
                    </a:p>
                  </a:txBody>
                  <a:tcPr/>
                </a:tc>
                <a:extLst>
                  <a:ext uri="{0D108BD9-81ED-4DB2-BD59-A6C34878D82A}">
                    <a16:rowId xmlns:a16="http://schemas.microsoft.com/office/drawing/2014/main" val="416329791"/>
                  </a:ext>
                </a:extLst>
              </a:tr>
              <a:tr h="370840">
                <a:tc>
                  <a:txBody>
                    <a:bodyPr/>
                    <a:lstStyle/>
                    <a:p>
                      <a:r>
                        <a:rPr lang="en-US" dirty="0"/>
                        <a:t>Physician diagnosed eczema in child</a:t>
                      </a:r>
                    </a:p>
                  </a:txBody>
                  <a:tcPr/>
                </a:tc>
                <a:tc>
                  <a:txBody>
                    <a:bodyPr/>
                    <a:lstStyle/>
                    <a:p>
                      <a:r>
                        <a:rPr lang="en-US" dirty="0"/>
                        <a:t>Wheezing outside of colds</a:t>
                      </a:r>
                    </a:p>
                  </a:txBody>
                  <a:tcPr/>
                </a:tc>
                <a:extLst>
                  <a:ext uri="{0D108BD9-81ED-4DB2-BD59-A6C34878D82A}">
                    <a16:rowId xmlns:a16="http://schemas.microsoft.com/office/drawing/2014/main" val="631019855"/>
                  </a:ext>
                </a:extLst>
              </a:tr>
              <a:tr h="370840">
                <a:tc>
                  <a:txBody>
                    <a:bodyPr/>
                    <a:lstStyle/>
                    <a:p>
                      <a:endParaRPr lang="en-US"/>
                    </a:p>
                  </a:txBody>
                  <a:tcPr/>
                </a:tc>
                <a:tc>
                  <a:txBody>
                    <a:bodyPr/>
                    <a:lstStyle/>
                    <a:p>
                      <a:r>
                        <a:rPr lang="en-US" dirty="0"/>
                        <a:t>Peripheral eosinophilia (&gt;4%)</a:t>
                      </a:r>
                    </a:p>
                  </a:txBody>
                  <a:tcPr/>
                </a:tc>
                <a:extLst>
                  <a:ext uri="{0D108BD9-81ED-4DB2-BD59-A6C34878D82A}">
                    <a16:rowId xmlns:a16="http://schemas.microsoft.com/office/drawing/2014/main" val="1666063306"/>
                  </a:ext>
                </a:extLst>
              </a:tr>
            </a:tbl>
          </a:graphicData>
        </a:graphic>
      </p:graphicFrame>
      <p:sp>
        <p:nvSpPr>
          <p:cNvPr id="3" name="Title 2">
            <a:extLst>
              <a:ext uri="{FF2B5EF4-FFF2-40B4-BE49-F238E27FC236}">
                <a16:creationId xmlns:a16="http://schemas.microsoft.com/office/drawing/2014/main" id="{DAD6A230-4802-F671-4776-EC0004DF07B7}"/>
              </a:ext>
            </a:extLst>
          </p:cNvPr>
          <p:cNvSpPr>
            <a:spLocks noGrp="1"/>
          </p:cNvSpPr>
          <p:nvPr>
            <p:ph type="title"/>
          </p:nvPr>
        </p:nvSpPr>
        <p:spPr/>
        <p:txBody>
          <a:bodyPr/>
          <a:lstStyle/>
          <a:p>
            <a:r>
              <a:rPr lang="en-US" dirty="0"/>
              <a:t>API </a:t>
            </a:r>
          </a:p>
        </p:txBody>
      </p:sp>
      <p:sp>
        <p:nvSpPr>
          <p:cNvPr id="5" name="TextBox 4">
            <a:extLst>
              <a:ext uri="{FF2B5EF4-FFF2-40B4-BE49-F238E27FC236}">
                <a16:creationId xmlns:a16="http://schemas.microsoft.com/office/drawing/2014/main" id="{0D58198F-CFFC-A590-D5F7-E965DBCD8CD0}"/>
              </a:ext>
            </a:extLst>
          </p:cNvPr>
          <p:cNvSpPr txBox="1"/>
          <p:nvPr/>
        </p:nvSpPr>
        <p:spPr>
          <a:xfrm>
            <a:off x="755141" y="3311007"/>
            <a:ext cx="7667597" cy="871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DDFD5EDF-7F49-5159-5682-7963F9A2C70E}"/>
              </a:ext>
            </a:extLst>
          </p:cNvPr>
          <p:cNvSpPr txBox="1"/>
          <p:nvPr/>
        </p:nvSpPr>
        <p:spPr>
          <a:xfrm>
            <a:off x="653488" y="3267442"/>
            <a:ext cx="787090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Arial"/>
              </a:rPr>
              <a:t>Must have 1 major or 2 minor criteria</a:t>
            </a:r>
          </a:p>
          <a:p>
            <a:r>
              <a:rPr lang="en-US" dirty="0">
                <a:cs typeface="Arial"/>
              </a:rPr>
              <a:t>Positive API are 4-9 times more likely to be diagnosed with asthma during ages 6-13 years</a:t>
            </a:r>
          </a:p>
        </p:txBody>
      </p:sp>
    </p:spTree>
    <p:extLst>
      <p:ext uri="{BB962C8B-B14F-4D97-AF65-F5344CB8AC3E}">
        <p14:creationId xmlns:p14="http://schemas.microsoft.com/office/powerpoint/2010/main" val="2380661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F3C3E2-54D7-554A-BB87-84589E0A32F5}"/>
              </a:ext>
            </a:extLst>
          </p:cNvPr>
          <p:cNvSpPr>
            <a:spLocks noGrp="1"/>
          </p:cNvSpPr>
          <p:nvPr>
            <p:ph type="title"/>
          </p:nvPr>
        </p:nvSpPr>
        <p:spPr>
          <a:xfrm>
            <a:off x="595246" y="290197"/>
            <a:ext cx="7549592" cy="973836"/>
          </a:xfrm>
        </p:spPr>
        <p:txBody>
          <a:bodyPr anchor="b">
            <a:normAutofit/>
          </a:bodyPr>
          <a:lstStyle/>
          <a:p>
            <a:r>
              <a:rPr lang="en-US" sz="3600"/>
              <a:t>What is asthma? </a:t>
            </a:r>
          </a:p>
        </p:txBody>
      </p:sp>
      <p:sp>
        <p:nvSpPr>
          <p:cNvPr id="15" name="Rectangle 14">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499133"/>
            <a:ext cx="8590945" cy="5862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52309"/>
            <a:ext cx="8537521" cy="320099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34EE672F-6A02-97E2-22CF-4B3484EA59E3}"/>
              </a:ext>
            </a:extLst>
          </p:cNvPr>
          <p:cNvSpPr>
            <a:spLocks noGrp="1"/>
          </p:cNvSpPr>
          <p:nvPr>
            <p:ph idx="1"/>
          </p:nvPr>
        </p:nvSpPr>
        <p:spPr>
          <a:xfrm>
            <a:off x="595245" y="1949631"/>
            <a:ext cx="3398174" cy="2729588"/>
          </a:xfrm>
        </p:spPr>
        <p:txBody>
          <a:bodyPr anchor="ctr">
            <a:normAutofit/>
          </a:bodyPr>
          <a:lstStyle/>
          <a:p>
            <a:r>
              <a:rPr lang="en-US" sz="1500" dirty="0"/>
              <a:t>Disease characterized by recurrent wheeze (responsive to bronchodilators), cough and or dyspnea (with or without activity) </a:t>
            </a:r>
          </a:p>
        </p:txBody>
      </p:sp>
      <p:pic>
        <p:nvPicPr>
          <p:cNvPr id="6" name="Picture 2">
            <a:extLst>
              <a:ext uri="{FF2B5EF4-FFF2-40B4-BE49-F238E27FC236}">
                <a16:creationId xmlns:a16="http://schemas.microsoft.com/office/drawing/2014/main" id="{3CF01551-EDC0-8FB8-B195-C5FCDAC71B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93419" y="1352193"/>
            <a:ext cx="4243952" cy="3225404"/>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421030" y="1734770"/>
            <a:ext cx="586275"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236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B6357A40-0105-3F47-4844-8C8C3917BAE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39860" y="482600"/>
            <a:ext cx="5864279" cy="417829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E4D100C-EA4F-5DAB-CBC6-2FDDBCCE88D2}"/>
              </a:ext>
            </a:extLst>
          </p:cNvPr>
          <p:cNvSpPr txBox="1"/>
          <p:nvPr/>
        </p:nvSpPr>
        <p:spPr>
          <a:xfrm>
            <a:off x="5960701" y="177410"/>
            <a:ext cx="1382635" cy="2092881"/>
          </a:xfrm>
          <a:prstGeom prst="rect">
            <a:avLst/>
          </a:prstGeom>
          <a:noFill/>
        </p:spPr>
        <p:txBody>
          <a:bodyPr wrap="square" lIns="91440" tIns="45720" rIns="91440" bIns="45720" rtlCol="0" anchor="t">
            <a:spAutoFit/>
          </a:bodyPr>
          <a:lstStyle/>
          <a:p>
            <a:r>
              <a:rPr lang="en-US" sz="1400" b="1" u="sng" dirty="0">
                <a:solidFill>
                  <a:schemeClr val="accent4">
                    <a:lumMod val="95000"/>
                    <a:lumOff val="5000"/>
                  </a:schemeClr>
                </a:solidFill>
              </a:rPr>
              <a:t>Triggers:</a:t>
            </a:r>
          </a:p>
          <a:p>
            <a:r>
              <a:rPr lang="en-US" sz="1400" dirty="0">
                <a:solidFill>
                  <a:schemeClr val="accent4">
                    <a:lumMod val="95000"/>
                    <a:lumOff val="5000"/>
                  </a:schemeClr>
                </a:solidFill>
              </a:rPr>
              <a:t>Allergens</a:t>
            </a:r>
          </a:p>
          <a:p>
            <a:r>
              <a:rPr lang="en-US" sz="1400" dirty="0">
                <a:solidFill>
                  <a:schemeClr val="accent4">
                    <a:lumMod val="95000"/>
                    <a:lumOff val="5000"/>
                  </a:schemeClr>
                </a:solidFill>
              </a:rPr>
              <a:t>Viruses</a:t>
            </a:r>
          </a:p>
          <a:p>
            <a:r>
              <a:rPr lang="en-US" sz="1400" dirty="0">
                <a:solidFill>
                  <a:schemeClr val="accent4">
                    <a:lumMod val="95000"/>
                    <a:lumOff val="5000"/>
                  </a:schemeClr>
                </a:solidFill>
              </a:rPr>
              <a:t>Irritants</a:t>
            </a:r>
          </a:p>
          <a:p>
            <a:r>
              <a:rPr lang="en-US" sz="1400" dirty="0">
                <a:solidFill>
                  <a:schemeClr val="accent4">
                    <a:lumMod val="95000"/>
                    <a:lumOff val="5000"/>
                  </a:schemeClr>
                </a:solidFill>
              </a:rPr>
              <a:t>Air pollution</a:t>
            </a:r>
          </a:p>
          <a:p>
            <a:r>
              <a:rPr lang="en-US" sz="1400" dirty="0">
                <a:solidFill>
                  <a:schemeClr val="accent4">
                    <a:lumMod val="95000"/>
                    <a:lumOff val="5000"/>
                  </a:schemeClr>
                </a:solidFill>
              </a:rPr>
              <a:t>Smoke</a:t>
            </a:r>
          </a:p>
          <a:p>
            <a:r>
              <a:rPr lang="en-US" sz="1400" dirty="0">
                <a:solidFill>
                  <a:schemeClr val="accent4">
                    <a:lumMod val="95000"/>
                    <a:lumOff val="5000"/>
                  </a:schemeClr>
                </a:solidFill>
              </a:rPr>
              <a:t>Stress</a:t>
            </a:r>
          </a:p>
          <a:p>
            <a:r>
              <a:rPr lang="en-US" sz="1400" dirty="0">
                <a:solidFill>
                  <a:schemeClr val="accent4">
                    <a:lumMod val="95000"/>
                    <a:lumOff val="5000"/>
                  </a:schemeClr>
                </a:solidFill>
              </a:rPr>
              <a:t>GERD</a:t>
            </a:r>
          </a:p>
          <a:p>
            <a:endParaRPr lang="en-US" dirty="0">
              <a:solidFill>
                <a:schemeClr val="bg1"/>
              </a:solidFill>
            </a:endParaRPr>
          </a:p>
        </p:txBody>
      </p:sp>
    </p:spTree>
    <p:extLst>
      <p:ext uri="{BB962C8B-B14F-4D97-AF65-F5344CB8AC3E}">
        <p14:creationId xmlns:p14="http://schemas.microsoft.com/office/powerpoint/2010/main" val="1914231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C276AF-8C74-9646-049D-58A209933B9A}"/>
              </a:ext>
            </a:extLst>
          </p:cNvPr>
          <p:cNvSpPr>
            <a:spLocks noGrp="1"/>
          </p:cNvSpPr>
          <p:nvPr>
            <p:ph type="title"/>
          </p:nvPr>
        </p:nvSpPr>
        <p:spPr/>
        <p:txBody>
          <a:bodyPr/>
          <a:lstStyle/>
          <a:p>
            <a:r>
              <a:rPr lang="en-US" dirty="0"/>
              <a:t>Asthma is common</a:t>
            </a:r>
          </a:p>
        </p:txBody>
      </p:sp>
      <p:pic>
        <p:nvPicPr>
          <p:cNvPr id="4" name="Picture 3">
            <a:extLst>
              <a:ext uri="{FF2B5EF4-FFF2-40B4-BE49-F238E27FC236}">
                <a16:creationId xmlns:a16="http://schemas.microsoft.com/office/drawing/2014/main" id="{DFB50655-D64C-C411-27FB-1BDABEB78973}"/>
              </a:ext>
            </a:extLst>
          </p:cNvPr>
          <p:cNvPicPr>
            <a:picLocks noChangeAspect="1"/>
          </p:cNvPicPr>
          <p:nvPr/>
        </p:nvPicPr>
        <p:blipFill>
          <a:blip r:embed="rId2"/>
          <a:stretch>
            <a:fillRect/>
          </a:stretch>
        </p:blipFill>
        <p:spPr>
          <a:xfrm>
            <a:off x="223199" y="1752781"/>
            <a:ext cx="8665133" cy="2263545"/>
          </a:xfrm>
          <a:prstGeom prst="rect">
            <a:avLst/>
          </a:prstGeom>
        </p:spPr>
      </p:pic>
      <p:sp>
        <p:nvSpPr>
          <p:cNvPr id="5" name="TextBox 4">
            <a:extLst>
              <a:ext uri="{FF2B5EF4-FFF2-40B4-BE49-F238E27FC236}">
                <a16:creationId xmlns:a16="http://schemas.microsoft.com/office/drawing/2014/main" id="{DCB92761-CEA6-B513-8F9D-A1B248D73DE6}"/>
              </a:ext>
            </a:extLst>
          </p:cNvPr>
          <p:cNvSpPr txBox="1"/>
          <p:nvPr/>
        </p:nvSpPr>
        <p:spPr>
          <a:xfrm>
            <a:off x="1041009" y="4028715"/>
            <a:ext cx="6527409" cy="338554"/>
          </a:xfrm>
          <a:prstGeom prst="rect">
            <a:avLst/>
          </a:prstGeom>
          <a:noFill/>
        </p:spPr>
        <p:txBody>
          <a:bodyPr wrap="square">
            <a:spAutoFit/>
          </a:bodyPr>
          <a:lstStyle/>
          <a:p>
            <a:r>
              <a:rPr lang="en-US" sz="1600" dirty="0"/>
              <a:t>https://www.cdc.gov/asthma/most_recent_national_asthma_data.html</a:t>
            </a:r>
          </a:p>
        </p:txBody>
      </p:sp>
    </p:spTree>
    <p:extLst>
      <p:ext uri="{BB962C8B-B14F-4D97-AF65-F5344CB8AC3E}">
        <p14:creationId xmlns:p14="http://schemas.microsoft.com/office/powerpoint/2010/main" val="1862694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8BB499-D03C-02DE-A503-718EEE6B86CB}"/>
              </a:ext>
            </a:extLst>
          </p:cNvPr>
          <p:cNvSpPr>
            <a:spLocks noGrp="1"/>
          </p:cNvSpPr>
          <p:nvPr>
            <p:ph type="title"/>
          </p:nvPr>
        </p:nvSpPr>
        <p:spPr/>
        <p:txBody>
          <a:bodyPr/>
          <a:lstStyle/>
          <a:p>
            <a:r>
              <a:rPr lang="en-US" dirty="0"/>
              <a:t>Diagnosis</a:t>
            </a:r>
          </a:p>
        </p:txBody>
      </p:sp>
      <p:sp>
        <p:nvSpPr>
          <p:cNvPr id="4" name="TextBox 3">
            <a:extLst>
              <a:ext uri="{FF2B5EF4-FFF2-40B4-BE49-F238E27FC236}">
                <a16:creationId xmlns:a16="http://schemas.microsoft.com/office/drawing/2014/main" id="{2CDF574E-DBA2-CF1D-458C-57D0C14CD8B3}"/>
              </a:ext>
            </a:extLst>
          </p:cNvPr>
          <p:cNvSpPr txBox="1"/>
          <p:nvPr/>
        </p:nvSpPr>
        <p:spPr>
          <a:xfrm>
            <a:off x="975947" y="1059474"/>
            <a:ext cx="6690945"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200" dirty="0">
              <a:latin typeface="Calibri"/>
              <a:cs typeface="Arial"/>
            </a:endParaRPr>
          </a:p>
          <a:p>
            <a:pPr marL="228600" lvl="1" indent="-228600">
              <a:buFont typeface=""/>
              <a:buChar char="•"/>
            </a:pPr>
            <a:r>
              <a:rPr lang="en-US" sz="2200" dirty="0">
                <a:latin typeface="Calibri"/>
                <a:cs typeface="Arial"/>
              </a:rPr>
              <a:t>Spirometry: may show reversible intrathoracic obstruction (but may also be normal… or may have fixed obstruction)​</a:t>
            </a:r>
          </a:p>
          <a:p>
            <a:pPr marL="228600" lvl="1" indent="-228600">
              <a:buFont typeface=""/>
              <a:buChar char="•"/>
            </a:pPr>
            <a:r>
              <a:rPr lang="en-US" sz="2200" dirty="0">
                <a:latin typeface="Calibri"/>
                <a:cs typeface="Arial"/>
              </a:rPr>
              <a:t>Methacholine challenge: not routinely performed in clinical practice​</a:t>
            </a:r>
          </a:p>
          <a:p>
            <a:pPr marL="228600" lvl="1" indent="-228600">
              <a:buFont typeface=""/>
              <a:buChar char="•"/>
            </a:pPr>
            <a:r>
              <a:rPr lang="en-US" sz="2200" dirty="0" err="1">
                <a:latin typeface="Calibri"/>
                <a:cs typeface="Arial"/>
              </a:rPr>
              <a:t>FeNO</a:t>
            </a:r>
            <a:r>
              <a:rPr lang="en-US" sz="2200" dirty="0">
                <a:latin typeface="Calibri"/>
                <a:cs typeface="Arial"/>
              </a:rPr>
              <a:t>: high levels are suggestive of eosinophilic inflammation​</a:t>
            </a:r>
          </a:p>
          <a:p>
            <a:pPr marL="228600" indent="-228600">
              <a:buFont typeface=""/>
              <a:buChar char="•"/>
            </a:pPr>
            <a:r>
              <a:rPr lang="en-US" sz="3200" dirty="0">
                <a:latin typeface="Calibri"/>
                <a:cs typeface="Arial"/>
              </a:rPr>
              <a:t>Primarily a </a:t>
            </a:r>
            <a:r>
              <a:rPr lang="en-US" sz="3200" i="1" dirty="0">
                <a:latin typeface="Calibri"/>
                <a:cs typeface="Arial"/>
              </a:rPr>
              <a:t>clinical</a:t>
            </a:r>
            <a:r>
              <a:rPr lang="en-US" sz="3200" dirty="0">
                <a:latin typeface="Calibri"/>
                <a:cs typeface="Arial"/>
              </a:rPr>
              <a:t> diagnosis</a:t>
            </a:r>
          </a:p>
        </p:txBody>
      </p:sp>
    </p:spTree>
    <p:extLst>
      <p:ext uri="{BB962C8B-B14F-4D97-AF65-F5344CB8AC3E}">
        <p14:creationId xmlns:p14="http://schemas.microsoft.com/office/powerpoint/2010/main" val="2646278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CC0558-9B04-B712-12BF-365CDD9AF575}"/>
              </a:ext>
            </a:extLst>
          </p:cNvPr>
          <p:cNvSpPr>
            <a:spLocks noGrp="1"/>
          </p:cNvSpPr>
          <p:nvPr>
            <p:ph idx="1"/>
          </p:nvPr>
        </p:nvSpPr>
        <p:spPr/>
        <p:txBody>
          <a:bodyPr vert="horz" lIns="91440" tIns="45720" rIns="91440" bIns="45720" rtlCol="0" anchor="t">
            <a:noAutofit/>
          </a:bodyPr>
          <a:lstStyle/>
          <a:p>
            <a:r>
              <a:rPr lang="en-US" dirty="0">
                <a:cs typeface="Arial"/>
              </a:rPr>
              <a:t>National Asthma Education and Prevention Program—U.S. based guidelines, last updated in 2020</a:t>
            </a:r>
          </a:p>
          <a:p>
            <a:r>
              <a:rPr lang="en-US" dirty="0">
                <a:cs typeface="Arial"/>
              </a:rPr>
              <a:t>Global Initiative for Asthma—international guidelines, updated yearly </a:t>
            </a:r>
          </a:p>
        </p:txBody>
      </p:sp>
      <p:sp>
        <p:nvSpPr>
          <p:cNvPr id="3" name="Title 2">
            <a:extLst>
              <a:ext uri="{FF2B5EF4-FFF2-40B4-BE49-F238E27FC236}">
                <a16:creationId xmlns:a16="http://schemas.microsoft.com/office/drawing/2014/main" id="{CEFBEB74-40FB-919A-3089-C1E0CC5798B4}"/>
              </a:ext>
            </a:extLst>
          </p:cNvPr>
          <p:cNvSpPr>
            <a:spLocks noGrp="1"/>
          </p:cNvSpPr>
          <p:nvPr>
            <p:ph type="title"/>
          </p:nvPr>
        </p:nvSpPr>
        <p:spPr/>
        <p:txBody>
          <a:bodyPr/>
          <a:lstStyle/>
          <a:p>
            <a:r>
              <a:rPr lang="en-US" dirty="0"/>
              <a:t>Guidelines: NAEPP and GINA</a:t>
            </a:r>
          </a:p>
        </p:txBody>
      </p:sp>
    </p:spTree>
    <p:extLst>
      <p:ext uri="{BB962C8B-B14F-4D97-AF65-F5344CB8AC3E}">
        <p14:creationId xmlns:p14="http://schemas.microsoft.com/office/powerpoint/2010/main" val="2163265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6A4E198-A28E-0E83-9F91-A719413B72F8}"/>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2300" kern="1200" dirty="0">
                <a:solidFill>
                  <a:srgbClr val="FFFFFF"/>
                </a:solidFill>
                <a:latin typeface="+mj-lt"/>
                <a:ea typeface="+mj-ea"/>
                <a:cs typeface="+mj-cs"/>
              </a:rPr>
              <a:t>Treatment</a:t>
            </a:r>
            <a:br>
              <a:rPr lang="en-US" sz="2300" dirty="0">
                <a:solidFill>
                  <a:srgbClr val="FFFFFF"/>
                </a:solidFill>
              </a:rPr>
            </a:br>
            <a:r>
              <a:rPr lang="en-US" sz="2300" dirty="0">
                <a:solidFill>
                  <a:srgbClr val="FFFFFF"/>
                </a:solidFill>
              </a:rPr>
              <a:t>2020</a:t>
            </a:r>
            <a:br>
              <a:rPr lang="en-US" sz="2300" dirty="0">
                <a:solidFill>
                  <a:srgbClr val="FFFFFF"/>
                </a:solidFill>
              </a:rPr>
            </a:br>
            <a:r>
              <a:rPr lang="en-US" sz="2300" dirty="0">
                <a:solidFill>
                  <a:srgbClr val="FFFFFF"/>
                </a:solidFill>
              </a:rPr>
              <a:t>NAEPP</a:t>
            </a:r>
            <a:br>
              <a:rPr lang="en-US" sz="2300" dirty="0">
                <a:solidFill>
                  <a:srgbClr val="FFFFFF"/>
                </a:solidFill>
              </a:rPr>
            </a:br>
            <a:r>
              <a:rPr lang="en-US" sz="2300" dirty="0">
                <a:solidFill>
                  <a:srgbClr val="FFFFFF"/>
                </a:solidFill>
              </a:rPr>
              <a:t>Guidelines</a:t>
            </a:r>
            <a:endParaRPr lang="en-US" sz="2300" kern="1200" dirty="0">
              <a:solidFill>
                <a:srgbClr val="FFFFFF"/>
              </a:solidFill>
              <a:latin typeface="+mj-lt"/>
            </a:endParaRPr>
          </a:p>
        </p:txBody>
      </p:sp>
      <p:pic>
        <p:nvPicPr>
          <p:cNvPr id="4" name="Content Placeholder 3" descr="A screenshot of a report&#10;&#10;Description automatically generated">
            <a:extLst>
              <a:ext uri="{FF2B5EF4-FFF2-40B4-BE49-F238E27FC236}">
                <a16:creationId xmlns:a16="http://schemas.microsoft.com/office/drawing/2014/main" id="{742B32F1-51AD-74ED-F9AF-1462E8270E56}"/>
              </a:ext>
            </a:extLst>
          </p:cNvPr>
          <p:cNvPicPr>
            <a:picLocks noGrp="1" noChangeAspect="1"/>
          </p:cNvPicPr>
          <p:nvPr>
            <p:ph idx="1"/>
          </p:nvPr>
        </p:nvPicPr>
        <p:blipFill>
          <a:blip r:embed="rId2"/>
          <a:stretch>
            <a:fillRect/>
          </a:stretch>
        </p:blipFill>
        <p:spPr>
          <a:xfrm>
            <a:off x="3582987" y="949865"/>
            <a:ext cx="5085525" cy="3242022"/>
          </a:xfrm>
          <a:prstGeom prst="rect">
            <a:avLst/>
          </a:prstGeom>
        </p:spPr>
      </p:pic>
      <p:sp>
        <p:nvSpPr>
          <p:cNvPr id="2" name="Oval 1">
            <a:extLst>
              <a:ext uri="{FF2B5EF4-FFF2-40B4-BE49-F238E27FC236}">
                <a16:creationId xmlns:a16="http://schemas.microsoft.com/office/drawing/2014/main" id="{410CB056-020C-B85C-B475-7438AC3D9D6D}"/>
              </a:ext>
            </a:extLst>
          </p:cNvPr>
          <p:cNvSpPr/>
          <p:nvPr/>
        </p:nvSpPr>
        <p:spPr>
          <a:xfrm>
            <a:off x="6214753" y="3179123"/>
            <a:ext cx="544285" cy="21091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19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AEF83F5-3111-4DE6-775C-03E45094A5A5}"/>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1900" kern="1200" dirty="0">
                <a:solidFill>
                  <a:srgbClr val="FFFFFF"/>
                </a:solidFill>
                <a:latin typeface="+mj-lt"/>
                <a:ea typeface="+mj-ea"/>
                <a:cs typeface="+mj-cs"/>
              </a:rPr>
              <a:t>NAEPP 2020</a:t>
            </a:r>
            <a:r>
              <a:rPr lang="en-US" sz="1900" dirty="0">
                <a:solidFill>
                  <a:srgbClr val="FFFFFF"/>
                </a:solidFill>
              </a:rPr>
              <a:t>:</a:t>
            </a:r>
            <a:br>
              <a:rPr lang="en-US" sz="1900" dirty="0">
                <a:solidFill>
                  <a:srgbClr val="FFFFFF"/>
                </a:solidFill>
              </a:rPr>
            </a:br>
            <a:r>
              <a:rPr lang="en-US" sz="1900" dirty="0">
                <a:solidFill>
                  <a:srgbClr val="FFFFFF"/>
                </a:solidFill>
              </a:rPr>
              <a:t>0-4 years</a:t>
            </a:r>
            <a:endParaRPr lang="en-US" sz="1900" kern="1200" dirty="0">
              <a:solidFill>
                <a:srgbClr val="FFFFFF"/>
              </a:solidFill>
              <a:latin typeface="+mj-lt"/>
            </a:endParaRPr>
          </a:p>
        </p:txBody>
      </p:sp>
      <p:pic>
        <p:nvPicPr>
          <p:cNvPr id="4" name="Content Placeholder 3" descr="A blue and green chart with text&#10;&#10;Description automatically generated">
            <a:extLst>
              <a:ext uri="{FF2B5EF4-FFF2-40B4-BE49-F238E27FC236}">
                <a16:creationId xmlns:a16="http://schemas.microsoft.com/office/drawing/2014/main" id="{66896373-3007-2803-9565-2FD3BF5188D5}"/>
              </a:ext>
            </a:extLst>
          </p:cNvPr>
          <p:cNvPicPr>
            <a:picLocks noGrp="1" noChangeAspect="1"/>
          </p:cNvPicPr>
          <p:nvPr>
            <p:ph idx="1"/>
          </p:nvPr>
        </p:nvPicPr>
        <p:blipFill>
          <a:blip r:embed="rId3"/>
          <a:stretch>
            <a:fillRect/>
          </a:stretch>
        </p:blipFill>
        <p:spPr>
          <a:xfrm>
            <a:off x="3661706" y="482599"/>
            <a:ext cx="4928087" cy="4176554"/>
          </a:xfrm>
          <a:prstGeom prst="rect">
            <a:avLst/>
          </a:prstGeom>
        </p:spPr>
      </p:pic>
      <p:sp>
        <p:nvSpPr>
          <p:cNvPr id="2" name="TextBox 1">
            <a:extLst>
              <a:ext uri="{FF2B5EF4-FFF2-40B4-BE49-F238E27FC236}">
                <a16:creationId xmlns:a16="http://schemas.microsoft.com/office/drawing/2014/main" id="{77562414-52B3-0213-C109-F05FE16FAAE2}"/>
              </a:ext>
            </a:extLst>
          </p:cNvPr>
          <p:cNvSpPr txBox="1"/>
          <p:nvPr/>
        </p:nvSpPr>
        <p:spPr>
          <a:xfrm>
            <a:off x="534583" y="3684029"/>
            <a:ext cx="3106386"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latin typeface="Segoe UI"/>
                <a:cs typeface="Segoe UI"/>
              </a:rPr>
              <a:t>2020 Focused Updates to the Asthma Management Guidelines: At-a-Glance Guide</a:t>
            </a:r>
          </a:p>
          <a:p>
            <a:pPr algn="l"/>
            <a:r>
              <a:rPr lang="en-US" sz="1100" dirty="0">
                <a:latin typeface="Calibri"/>
                <a:cs typeface="Calibri"/>
                <a:hlinkClick r:id="rId4">
                  <a:extLst>
                    <a:ext uri="{A12FA001-AC4F-418D-AE19-62706E023703}">
                      <ahyp:hlinkClr xmlns:ahyp="http://schemas.microsoft.com/office/drawing/2018/hyperlinkcolor" val="tx"/>
                    </a:ext>
                  </a:extLst>
                </a:hlinkClick>
              </a:rPr>
              <a:t>https://www.nhlbi.nih.gov/resources/at-glance-2020-focused-updates-asthma-management-guidelines</a:t>
            </a:r>
            <a:endParaRPr lang="en-US">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38510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5016CA1-172D-4B23-EE49-B20E1E77807E}"/>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1900" kern="1200">
                <a:solidFill>
                  <a:srgbClr val="FFFFFF"/>
                </a:solidFill>
                <a:latin typeface="+mj-lt"/>
                <a:ea typeface="+mj-ea"/>
                <a:cs typeface="+mj-cs"/>
              </a:rPr>
              <a:t>NAEPP 2020: 5-11 yrs</a:t>
            </a:r>
          </a:p>
        </p:txBody>
      </p:sp>
      <p:pic>
        <p:nvPicPr>
          <p:cNvPr id="4" name="Picture 3" descr="A screen shot of a medical chart&#10;&#10;Description automatically generated">
            <a:extLst>
              <a:ext uri="{FF2B5EF4-FFF2-40B4-BE49-F238E27FC236}">
                <a16:creationId xmlns:a16="http://schemas.microsoft.com/office/drawing/2014/main" id="{ACB0867A-5EF0-D764-9F2D-D351CD066B28}"/>
              </a:ext>
            </a:extLst>
          </p:cNvPr>
          <p:cNvPicPr>
            <a:picLocks noChangeAspect="1"/>
          </p:cNvPicPr>
          <p:nvPr/>
        </p:nvPicPr>
        <p:blipFill>
          <a:blip r:embed="rId2"/>
          <a:stretch>
            <a:fillRect/>
          </a:stretch>
        </p:blipFill>
        <p:spPr>
          <a:xfrm>
            <a:off x="3548969" y="695589"/>
            <a:ext cx="5085525" cy="3750573"/>
          </a:xfrm>
          <a:prstGeom prst="rect">
            <a:avLst/>
          </a:prstGeom>
        </p:spPr>
      </p:pic>
      <p:sp>
        <p:nvSpPr>
          <p:cNvPr id="2" name="Oval 1">
            <a:extLst>
              <a:ext uri="{FF2B5EF4-FFF2-40B4-BE49-F238E27FC236}">
                <a16:creationId xmlns:a16="http://schemas.microsoft.com/office/drawing/2014/main" id="{633BDC5A-933D-1CA7-88B6-DE9681733F19}"/>
              </a:ext>
            </a:extLst>
          </p:cNvPr>
          <p:cNvSpPr/>
          <p:nvPr/>
        </p:nvSpPr>
        <p:spPr>
          <a:xfrm>
            <a:off x="5461412" y="1814697"/>
            <a:ext cx="1489982" cy="61912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white chart with black text&#10;&#10;Description automatically generated">
            <a:extLst>
              <a:ext uri="{FF2B5EF4-FFF2-40B4-BE49-F238E27FC236}">
                <a16:creationId xmlns:a16="http://schemas.microsoft.com/office/drawing/2014/main" id="{B534DC29-3157-7E11-BD6F-7265DE8CA2A7}"/>
              </a:ext>
            </a:extLst>
          </p:cNvPr>
          <p:cNvPicPr>
            <a:picLocks noChangeAspect="1"/>
          </p:cNvPicPr>
          <p:nvPr/>
        </p:nvPicPr>
        <p:blipFill>
          <a:blip r:embed="rId3"/>
          <a:stretch>
            <a:fillRect/>
          </a:stretch>
        </p:blipFill>
        <p:spPr>
          <a:xfrm>
            <a:off x="936317" y="950641"/>
            <a:ext cx="2528029" cy="3118893"/>
          </a:xfrm>
          <a:prstGeom prst="rect">
            <a:avLst/>
          </a:prstGeom>
        </p:spPr>
      </p:pic>
      <p:sp>
        <p:nvSpPr>
          <p:cNvPr id="11" name="Freeform: Shape 10">
            <a:extLst>
              <a:ext uri="{FF2B5EF4-FFF2-40B4-BE49-F238E27FC236}">
                <a16:creationId xmlns:a16="http://schemas.microsoft.com/office/drawing/2014/main" id="{B9A1D9BC-1455-4308-9ABD-A3F8EDB6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051" y="240331"/>
            <a:ext cx="4929369" cy="4659561"/>
          </a:xfrm>
          <a:custGeom>
            <a:avLst/>
            <a:gdLst>
              <a:gd name="connsiteX0" fmla="*/ 0 w 6572492"/>
              <a:gd name="connsiteY0" fmla="*/ 0 h 6212748"/>
              <a:gd name="connsiteX1" fmla="*/ 2248593 w 6572492"/>
              <a:gd name="connsiteY1" fmla="*/ 0 h 6212748"/>
              <a:gd name="connsiteX2" fmla="*/ 2694770 w 6572492"/>
              <a:gd name="connsiteY2" fmla="*/ 0 h 6212748"/>
              <a:gd name="connsiteX3" fmla="*/ 2991094 w 6572492"/>
              <a:gd name="connsiteY3" fmla="*/ 0 h 6212748"/>
              <a:gd name="connsiteX4" fmla="*/ 6572492 w 6572492"/>
              <a:gd name="connsiteY4" fmla="*/ 0 h 6212748"/>
              <a:gd name="connsiteX5" fmla="*/ 6572492 w 6572492"/>
              <a:gd name="connsiteY5" fmla="*/ 2864954 h 6212748"/>
              <a:gd name="connsiteX6" fmla="*/ 3129047 w 6572492"/>
              <a:gd name="connsiteY6" fmla="*/ 6212748 h 6212748"/>
              <a:gd name="connsiteX7" fmla="*/ 2694770 w 6572492"/>
              <a:gd name="connsiteY7" fmla="*/ 6212748 h 6212748"/>
              <a:gd name="connsiteX8" fmla="*/ 2248593 w 6572492"/>
              <a:gd name="connsiteY8" fmla="*/ 6212748 h 6212748"/>
              <a:gd name="connsiteX9" fmla="*/ 0 w 6572492"/>
              <a:gd name="connsiteY9"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2492" h="6212748">
                <a:moveTo>
                  <a:pt x="0" y="0"/>
                </a:moveTo>
                <a:lnTo>
                  <a:pt x="2248593" y="0"/>
                </a:lnTo>
                <a:lnTo>
                  <a:pt x="2694770" y="0"/>
                </a:lnTo>
                <a:lnTo>
                  <a:pt x="2991094" y="0"/>
                </a:lnTo>
                <a:lnTo>
                  <a:pt x="6572492" y="0"/>
                </a:lnTo>
                <a:lnTo>
                  <a:pt x="6572492" y="2864954"/>
                </a:lnTo>
                <a:lnTo>
                  <a:pt x="3129047" y="6212748"/>
                </a:lnTo>
                <a:lnTo>
                  <a:pt x="2694770" y="6212748"/>
                </a:lnTo>
                <a:lnTo>
                  <a:pt x="2248593"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A62647B-1222-407C-8740-5A497612B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467456"/>
            <a:ext cx="8178790" cy="420591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D80FC4F-4D03-1FD6-4F54-491F3BD90195}"/>
              </a:ext>
            </a:extLst>
          </p:cNvPr>
          <p:cNvSpPr>
            <a:spLocks noGrp="1"/>
          </p:cNvSpPr>
          <p:nvPr>
            <p:ph type="title"/>
          </p:nvPr>
        </p:nvSpPr>
        <p:spPr>
          <a:xfrm>
            <a:off x="4129747" y="721894"/>
            <a:ext cx="4240823" cy="2408017"/>
          </a:xfrm>
        </p:spPr>
        <p:txBody>
          <a:bodyPr vert="horz" lIns="91440" tIns="45720" rIns="91440" bIns="45720" rtlCol="0" anchor="b">
            <a:normAutofit/>
          </a:bodyPr>
          <a:lstStyle/>
          <a:p>
            <a:pPr defTabSz="914400"/>
            <a:r>
              <a:rPr lang="en-US" sz="3400" kern="1200">
                <a:solidFill>
                  <a:schemeClr val="tx1"/>
                </a:solidFill>
                <a:latin typeface="+mj-lt"/>
                <a:ea typeface="+mj-ea"/>
                <a:cs typeface="+mj-cs"/>
              </a:rPr>
              <a:t>NAEPP 5-11 yrs: PRN ICS-LABA</a:t>
            </a:r>
          </a:p>
        </p:txBody>
      </p:sp>
    </p:spTree>
    <p:extLst>
      <p:ext uri="{BB962C8B-B14F-4D97-AF65-F5344CB8AC3E}">
        <p14:creationId xmlns:p14="http://schemas.microsoft.com/office/powerpoint/2010/main" val="3834212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8F2F19-6EF5-D50A-034A-9324B73979EB}"/>
              </a:ext>
            </a:extLst>
          </p:cNvPr>
          <p:cNvSpPr>
            <a:spLocks noGrp="1"/>
          </p:cNvSpPr>
          <p:nvPr>
            <p:ph idx="1"/>
          </p:nvPr>
        </p:nvSpPr>
        <p:spPr/>
        <p:txBody>
          <a:bodyPr vert="horz" lIns="91440" tIns="45720" rIns="91440" bIns="45720" rtlCol="0" anchor="t">
            <a:noAutofit/>
          </a:bodyPr>
          <a:lstStyle/>
          <a:p>
            <a:r>
              <a:rPr lang="en-US" dirty="0">
                <a:cs typeface="Arial"/>
              </a:rPr>
              <a:t>Single Maintenance And Reliever Therapy</a:t>
            </a:r>
          </a:p>
          <a:p>
            <a:r>
              <a:rPr lang="en-US" dirty="0">
                <a:cs typeface="Arial"/>
              </a:rPr>
              <a:t>Only formoterol containing ICS-LABA </a:t>
            </a:r>
          </a:p>
          <a:p>
            <a:pPr lvl="1">
              <a:buFont typeface="Courier New" panose="020B0604020202020204" pitchFamily="34" charset="0"/>
              <a:buChar char="o"/>
            </a:pPr>
            <a:r>
              <a:rPr lang="en-US" dirty="0">
                <a:cs typeface="Arial"/>
              </a:rPr>
              <a:t>Symbicort=budesonide + formoterol</a:t>
            </a:r>
          </a:p>
          <a:p>
            <a:pPr lvl="1">
              <a:buFont typeface="Courier New" panose="020B0604020202020204" pitchFamily="34" charset="0"/>
              <a:buChar char="o"/>
            </a:pPr>
            <a:r>
              <a:rPr lang="en-US" dirty="0" err="1">
                <a:cs typeface="Arial"/>
              </a:rPr>
              <a:t>Dulera</a:t>
            </a:r>
            <a:r>
              <a:rPr lang="en-US" dirty="0">
                <a:cs typeface="Arial"/>
              </a:rPr>
              <a:t>=mometasone + formoterol </a:t>
            </a:r>
          </a:p>
          <a:p>
            <a:r>
              <a:rPr lang="en-US" dirty="0">
                <a:cs typeface="Arial"/>
              </a:rPr>
              <a:t>For children 5-11 yrs MAX #=8 puffs/ per 24 hrs</a:t>
            </a:r>
          </a:p>
          <a:p>
            <a:r>
              <a:rPr lang="en-US" dirty="0">
                <a:cs typeface="Arial"/>
              </a:rPr>
              <a:t>Difficulties:  change in normal way we use inhalers, insurance issues </a:t>
            </a:r>
          </a:p>
        </p:txBody>
      </p:sp>
      <p:sp>
        <p:nvSpPr>
          <p:cNvPr id="3" name="Title 2">
            <a:extLst>
              <a:ext uri="{FF2B5EF4-FFF2-40B4-BE49-F238E27FC236}">
                <a16:creationId xmlns:a16="http://schemas.microsoft.com/office/drawing/2014/main" id="{D2E4660B-2225-9586-379E-C5CD01072D19}"/>
              </a:ext>
            </a:extLst>
          </p:cNvPr>
          <p:cNvSpPr>
            <a:spLocks noGrp="1"/>
          </p:cNvSpPr>
          <p:nvPr>
            <p:ph type="title"/>
          </p:nvPr>
        </p:nvSpPr>
        <p:spPr/>
        <p:txBody>
          <a:bodyPr/>
          <a:lstStyle/>
          <a:p>
            <a:r>
              <a:rPr lang="en-US" dirty="0"/>
              <a:t>SMART</a:t>
            </a:r>
          </a:p>
        </p:txBody>
      </p:sp>
      <p:pic>
        <p:nvPicPr>
          <p:cNvPr id="4" name="Picture 3" descr="Symbicort inhalation: Uses, Side Effects, Interactions, Pictures, Warnings  &amp; Dosing - WebMD">
            <a:extLst>
              <a:ext uri="{FF2B5EF4-FFF2-40B4-BE49-F238E27FC236}">
                <a16:creationId xmlns:a16="http://schemas.microsoft.com/office/drawing/2014/main" id="{50FC3433-2C56-C80D-DA1B-A364FC1FB65F}"/>
              </a:ext>
            </a:extLst>
          </p:cNvPr>
          <p:cNvPicPr>
            <a:picLocks noChangeAspect="1"/>
          </p:cNvPicPr>
          <p:nvPr/>
        </p:nvPicPr>
        <p:blipFill>
          <a:blip r:embed="rId2"/>
          <a:stretch>
            <a:fillRect/>
          </a:stretch>
        </p:blipFill>
        <p:spPr>
          <a:xfrm>
            <a:off x="7023588" y="208085"/>
            <a:ext cx="1902070" cy="1421424"/>
          </a:xfrm>
          <a:prstGeom prst="rect">
            <a:avLst/>
          </a:prstGeom>
        </p:spPr>
      </p:pic>
      <p:pic>
        <p:nvPicPr>
          <p:cNvPr id="5" name="Picture 4" descr="Dulera (Mometasone Furoate &amp; Formoterol Fumarate dihydrate) Inhalation  Aerosol, 100 mcg/5mcg, Merck (RX) Ingredients and Reviews">
            <a:extLst>
              <a:ext uri="{FF2B5EF4-FFF2-40B4-BE49-F238E27FC236}">
                <a16:creationId xmlns:a16="http://schemas.microsoft.com/office/drawing/2014/main" id="{2E8801C1-9D05-5DFE-F214-71D6801727C7}"/>
              </a:ext>
            </a:extLst>
          </p:cNvPr>
          <p:cNvPicPr>
            <a:picLocks noChangeAspect="1"/>
          </p:cNvPicPr>
          <p:nvPr/>
        </p:nvPicPr>
        <p:blipFill>
          <a:blip r:embed="rId3"/>
          <a:stretch>
            <a:fillRect/>
          </a:stretch>
        </p:blipFill>
        <p:spPr>
          <a:xfrm>
            <a:off x="6617267" y="3166931"/>
            <a:ext cx="2419350" cy="1809750"/>
          </a:xfrm>
          <a:prstGeom prst="rect">
            <a:avLst/>
          </a:prstGeom>
        </p:spPr>
      </p:pic>
    </p:spTree>
    <p:extLst>
      <p:ext uri="{BB962C8B-B14F-4D97-AF65-F5344CB8AC3E}">
        <p14:creationId xmlns:p14="http://schemas.microsoft.com/office/powerpoint/2010/main" val="63071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A963B85-33ED-BC9F-CF3B-C0CAF5FC68DB}"/>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2700" kern="1200">
                <a:solidFill>
                  <a:srgbClr val="FFFFFF"/>
                </a:solidFill>
                <a:latin typeface="+mj-lt"/>
                <a:ea typeface="+mj-ea"/>
                <a:cs typeface="+mj-cs"/>
              </a:rPr>
              <a:t>NAEPP 2020:</a:t>
            </a:r>
            <a:br>
              <a:rPr lang="en-US" sz="2700" kern="1200">
                <a:solidFill>
                  <a:srgbClr val="FFFFFF"/>
                </a:solidFill>
                <a:latin typeface="+mj-lt"/>
                <a:ea typeface="+mj-ea"/>
                <a:cs typeface="+mj-cs"/>
              </a:rPr>
            </a:br>
            <a:r>
              <a:rPr lang="en-US" sz="2700" kern="1200">
                <a:solidFill>
                  <a:srgbClr val="FFFFFF"/>
                </a:solidFill>
                <a:latin typeface="+mj-lt"/>
                <a:ea typeface="+mj-ea"/>
                <a:cs typeface="+mj-cs"/>
              </a:rPr>
              <a:t> &gt;12 yrs</a:t>
            </a:r>
          </a:p>
        </p:txBody>
      </p:sp>
      <p:pic>
        <p:nvPicPr>
          <p:cNvPr id="7" name="Picture 6" descr="A screenshot of a medical chart&#10;&#10;Description automatically generated">
            <a:extLst>
              <a:ext uri="{FF2B5EF4-FFF2-40B4-BE49-F238E27FC236}">
                <a16:creationId xmlns:a16="http://schemas.microsoft.com/office/drawing/2014/main" id="{2D15F82C-36BC-9007-DA89-7262A3994456}"/>
              </a:ext>
            </a:extLst>
          </p:cNvPr>
          <p:cNvPicPr>
            <a:picLocks noChangeAspect="1"/>
          </p:cNvPicPr>
          <p:nvPr/>
        </p:nvPicPr>
        <p:blipFill>
          <a:blip r:embed="rId3"/>
          <a:stretch>
            <a:fillRect/>
          </a:stretch>
        </p:blipFill>
        <p:spPr>
          <a:xfrm>
            <a:off x="3772761" y="482599"/>
            <a:ext cx="4705976" cy="4176554"/>
          </a:xfrm>
          <a:prstGeom prst="rect">
            <a:avLst/>
          </a:prstGeom>
        </p:spPr>
      </p:pic>
      <p:sp>
        <p:nvSpPr>
          <p:cNvPr id="2" name="Oval 1">
            <a:extLst>
              <a:ext uri="{FF2B5EF4-FFF2-40B4-BE49-F238E27FC236}">
                <a16:creationId xmlns:a16="http://schemas.microsoft.com/office/drawing/2014/main" id="{D23DF690-7300-C131-6F75-D6165D637CE3}"/>
              </a:ext>
            </a:extLst>
          </p:cNvPr>
          <p:cNvSpPr/>
          <p:nvPr/>
        </p:nvSpPr>
        <p:spPr>
          <a:xfrm>
            <a:off x="5570887" y="1186294"/>
            <a:ext cx="1564820" cy="78241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095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168399-7F5C-FC4E-4611-8FA417433FC6}"/>
              </a:ext>
            </a:extLst>
          </p:cNvPr>
          <p:cNvSpPr>
            <a:spLocks noGrp="1"/>
          </p:cNvSpPr>
          <p:nvPr>
            <p:ph idx="1"/>
          </p:nvPr>
        </p:nvSpPr>
        <p:spPr/>
        <p:txBody>
          <a:bodyPr vert="horz" lIns="91440" tIns="45720" rIns="91440" bIns="45720" rtlCol="0" anchor="t">
            <a:noAutofit/>
          </a:bodyPr>
          <a:lstStyle/>
          <a:p>
            <a:r>
              <a:rPr lang="en-US" dirty="0">
                <a:cs typeface="Arial"/>
              </a:rPr>
              <a:t>Max daily puffs=12 puffs/24 </a:t>
            </a:r>
            <a:r>
              <a:rPr lang="en-US" dirty="0" err="1">
                <a:cs typeface="Arial"/>
              </a:rPr>
              <a:t>hrs</a:t>
            </a:r>
          </a:p>
          <a:p>
            <a:pPr marL="0" indent="0">
              <a:buNone/>
            </a:pPr>
            <a:endParaRPr lang="en-US" dirty="0">
              <a:cs typeface="Arial"/>
            </a:endParaRPr>
          </a:p>
        </p:txBody>
      </p:sp>
      <p:sp>
        <p:nvSpPr>
          <p:cNvPr id="3" name="Title 2">
            <a:extLst>
              <a:ext uri="{FF2B5EF4-FFF2-40B4-BE49-F238E27FC236}">
                <a16:creationId xmlns:a16="http://schemas.microsoft.com/office/drawing/2014/main" id="{E2F1CE4C-5786-F4E6-6C55-7142CECE9E6C}"/>
              </a:ext>
            </a:extLst>
          </p:cNvPr>
          <p:cNvSpPr>
            <a:spLocks noGrp="1"/>
          </p:cNvSpPr>
          <p:nvPr>
            <p:ph type="title"/>
          </p:nvPr>
        </p:nvSpPr>
        <p:spPr/>
        <p:txBody>
          <a:bodyPr/>
          <a:lstStyle/>
          <a:p>
            <a:r>
              <a:rPr lang="en-US" dirty="0"/>
              <a:t>PRN ICS-LABA (SMART) for &gt;12 </a:t>
            </a:r>
            <a:r>
              <a:rPr lang="en-US" dirty="0" err="1"/>
              <a:t>yrs</a:t>
            </a:r>
            <a:r>
              <a:rPr lang="en-US" dirty="0"/>
              <a:t> of age</a:t>
            </a:r>
          </a:p>
        </p:txBody>
      </p:sp>
    </p:spTree>
    <p:extLst>
      <p:ext uri="{BB962C8B-B14F-4D97-AF65-F5344CB8AC3E}">
        <p14:creationId xmlns:p14="http://schemas.microsoft.com/office/powerpoint/2010/main" val="762370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F0CC7C-6DAE-02B3-FAC3-F88D25608F37}"/>
              </a:ext>
            </a:extLst>
          </p:cNvPr>
          <p:cNvSpPr>
            <a:spLocks noGrp="1"/>
          </p:cNvSpPr>
          <p:nvPr>
            <p:ph idx="1"/>
          </p:nvPr>
        </p:nvSpPr>
        <p:spPr/>
        <p:txBody>
          <a:bodyPr vert="horz" lIns="91440" tIns="45720" rIns="91440" bIns="45720" rtlCol="0" anchor="t">
            <a:noAutofit/>
          </a:bodyPr>
          <a:lstStyle/>
          <a:p>
            <a:r>
              <a:rPr lang="en-US" dirty="0">
                <a:cs typeface="Arial"/>
              </a:rPr>
              <a:t>Global Initiative for Asthma strategy </a:t>
            </a:r>
          </a:p>
          <a:p>
            <a:pPr>
              <a:lnSpc>
                <a:spcPct val="100000"/>
              </a:lnSpc>
              <a:spcBef>
                <a:spcPts val="0"/>
              </a:spcBef>
            </a:pPr>
            <a:endParaRPr lang="en-US" dirty="0">
              <a:latin typeface="Arial"/>
              <a:cs typeface="Calibri"/>
            </a:endParaRPr>
          </a:p>
          <a:p>
            <a:pPr marL="0" indent="0">
              <a:lnSpc>
                <a:spcPct val="100000"/>
              </a:lnSpc>
              <a:spcBef>
                <a:spcPts val="0"/>
              </a:spcBef>
              <a:buNone/>
            </a:pPr>
            <a:endParaRPr lang="en-US" dirty="0">
              <a:latin typeface="Arial"/>
              <a:cs typeface="Calibri"/>
            </a:endParaRPr>
          </a:p>
        </p:txBody>
      </p:sp>
      <p:sp>
        <p:nvSpPr>
          <p:cNvPr id="3" name="Title 2">
            <a:extLst>
              <a:ext uri="{FF2B5EF4-FFF2-40B4-BE49-F238E27FC236}">
                <a16:creationId xmlns:a16="http://schemas.microsoft.com/office/drawing/2014/main" id="{4652082C-0184-3D7E-CAF1-232408A4F6DC}"/>
              </a:ext>
            </a:extLst>
          </p:cNvPr>
          <p:cNvSpPr>
            <a:spLocks noGrp="1"/>
          </p:cNvSpPr>
          <p:nvPr>
            <p:ph type="title"/>
          </p:nvPr>
        </p:nvSpPr>
        <p:spPr/>
        <p:txBody>
          <a:bodyPr/>
          <a:lstStyle/>
          <a:p>
            <a:r>
              <a:rPr lang="en-US" dirty="0"/>
              <a:t>GINA</a:t>
            </a:r>
          </a:p>
        </p:txBody>
      </p:sp>
    </p:spTree>
    <p:extLst>
      <p:ext uri="{BB962C8B-B14F-4D97-AF65-F5344CB8AC3E}">
        <p14:creationId xmlns:p14="http://schemas.microsoft.com/office/powerpoint/2010/main" val="1659472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edical information&#10;&#10;Description automatically generated">
            <a:extLst>
              <a:ext uri="{FF2B5EF4-FFF2-40B4-BE49-F238E27FC236}">
                <a16:creationId xmlns:a16="http://schemas.microsoft.com/office/drawing/2014/main" id="{9F8DBEC3-AEDB-7200-82D2-5DD267FB54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ustDataLst>
      <p:tags r:id="rId1"/>
    </p:custDataLst>
    <p:extLst>
      <p:ext uri="{BB962C8B-B14F-4D97-AF65-F5344CB8AC3E}">
        <p14:creationId xmlns:p14="http://schemas.microsoft.com/office/powerpoint/2010/main" val="2989127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9A07A35-05C4-E7B6-E9DC-BCFCB8CF7221}"/>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2700" kern="1200">
                <a:solidFill>
                  <a:srgbClr val="FFFFFF"/>
                </a:solidFill>
                <a:latin typeface="+mj-lt"/>
                <a:ea typeface="+mj-ea"/>
                <a:cs typeface="+mj-cs"/>
              </a:rPr>
              <a:t>GINA: 5 yrs and younger</a:t>
            </a:r>
          </a:p>
        </p:txBody>
      </p:sp>
      <p:pic>
        <p:nvPicPr>
          <p:cNvPr id="4" name="Picture 3" descr="A diagram of an asthma treatment&#10;&#10;Description automatically generated">
            <a:extLst>
              <a:ext uri="{FF2B5EF4-FFF2-40B4-BE49-F238E27FC236}">
                <a16:creationId xmlns:a16="http://schemas.microsoft.com/office/drawing/2014/main" id="{C3F60C83-5A22-099C-234E-DDC2F92AC805}"/>
              </a:ext>
            </a:extLst>
          </p:cNvPr>
          <p:cNvPicPr>
            <a:picLocks noChangeAspect="1"/>
          </p:cNvPicPr>
          <p:nvPr/>
        </p:nvPicPr>
        <p:blipFill>
          <a:blip r:embed="rId3"/>
          <a:stretch>
            <a:fillRect/>
          </a:stretch>
        </p:blipFill>
        <p:spPr>
          <a:xfrm>
            <a:off x="3274833" y="626012"/>
            <a:ext cx="5512021" cy="3610373"/>
          </a:xfrm>
          <a:prstGeom prst="rect">
            <a:avLst/>
          </a:prstGeom>
        </p:spPr>
      </p:pic>
    </p:spTree>
    <p:extLst>
      <p:ext uri="{BB962C8B-B14F-4D97-AF65-F5344CB8AC3E}">
        <p14:creationId xmlns:p14="http://schemas.microsoft.com/office/powerpoint/2010/main" val="4106965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E1C726-94A2-AA42-A470-8971949C5B6F}"/>
              </a:ext>
            </a:extLst>
          </p:cNvPr>
          <p:cNvSpPr>
            <a:spLocks noGrp="1"/>
          </p:cNvSpPr>
          <p:nvPr>
            <p:ph type="title"/>
          </p:nvPr>
        </p:nvSpPr>
        <p:spPr>
          <a:xfrm>
            <a:off x="628650" y="173033"/>
            <a:ext cx="7886700" cy="883968"/>
          </a:xfrm>
        </p:spPr>
        <p:txBody>
          <a:bodyPr/>
          <a:lstStyle/>
          <a:p>
            <a:r>
              <a:rPr lang="en-US" dirty="0"/>
              <a:t>ICS dose ranges</a:t>
            </a:r>
          </a:p>
        </p:txBody>
      </p:sp>
      <p:pic>
        <p:nvPicPr>
          <p:cNvPr id="4" name="Picture 3" descr="A screenshot of a medical information&#10;&#10;Description automatically generated">
            <a:extLst>
              <a:ext uri="{FF2B5EF4-FFF2-40B4-BE49-F238E27FC236}">
                <a16:creationId xmlns:a16="http://schemas.microsoft.com/office/drawing/2014/main" id="{66168D03-4B55-0E3E-B0D7-E91D69F7F30C}"/>
              </a:ext>
            </a:extLst>
          </p:cNvPr>
          <p:cNvPicPr>
            <a:picLocks noChangeAspect="1"/>
          </p:cNvPicPr>
          <p:nvPr/>
        </p:nvPicPr>
        <p:blipFill>
          <a:blip r:embed="rId3"/>
          <a:stretch>
            <a:fillRect/>
          </a:stretch>
        </p:blipFill>
        <p:spPr>
          <a:xfrm>
            <a:off x="1075071" y="826477"/>
            <a:ext cx="5006796" cy="3675185"/>
          </a:xfrm>
          <a:prstGeom prst="rect">
            <a:avLst/>
          </a:prstGeom>
        </p:spPr>
      </p:pic>
      <p:sp>
        <p:nvSpPr>
          <p:cNvPr id="2" name="Oval 1">
            <a:extLst>
              <a:ext uri="{FF2B5EF4-FFF2-40B4-BE49-F238E27FC236}">
                <a16:creationId xmlns:a16="http://schemas.microsoft.com/office/drawing/2014/main" id="{D46D3784-0260-4A5D-09EB-14BC32302294}"/>
              </a:ext>
            </a:extLst>
          </p:cNvPr>
          <p:cNvSpPr/>
          <p:nvPr/>
        </p:nvSpPr>
        <p:spPr>
          <a:xfrm>
            <a:off x="1046915" y="3643445"/>
            <a:ext cx="2664068" cy="25497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A9F5CC5-C853-CDB5-35C8-4280C9837DC5}"/>
              </a:ext>
            </a:extLst>
          </p:cNvPr>
          <p:cNvSpPr/>
          <p:nvPr/>
        </p:nvSpPr>
        <p:spPr>
          <a:xfrm>
            <a:off x="1046915" y="3898421"/>
            <a:ext cx="2664068" cy="24618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828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FCA85C1-0078-DE69-0C0E-A4FF817BB158}"/>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2700" kern="1200">
                <a:solidFill>
                  <a:srgbClr val="FFFFFF"/>
                </a:solidFill>
                <a:latin typeface="+mj-lt"/>
                <a:ea typeface="+mj-ea"/>
                <a:cs typeface="+mj-cs"/>
              </a:rPr>
              <a:t>GINA: 6-11 yrs </a:t>
            </a:r>
          </a:p>
        </p:txBody>
      </p:sp>
      <p:pic>
        <p:nvPicPr>
          <p:cNvPr id="4" name="Content Placeholder 3" descr="A diagram of steps for children&#10;&#10;Description automatically generated">
            <a:extLst>
              <a:ext uri="{FF2B5EF4-FFF2-40B4-BE49-F238E27FC236}">
                <a16:creationId xmlns:a16="http://schemas.microsoft.com/office/drawing/2014/main" id="{0B459A82-00A0-1043-01F4-9778F8FD83B4}"/>
              </a:ext>
            </a:extLst>
          </p:cNvPr>
          <p:cNvPicPr>
            <a:picLocks noGrp="1" noChangeAspect="1"/>
          </p:cNvPicPr>
          <p:nvPr>
            <p:ph idx="1"/>
          </p:nvPr>
        </p:nvPicPr>
        <p:blipFill>
          <a:blip r:embed="rId3"/>
          <a:stretch>
            <a:fillRect/>
          </a:stretch>
        </p:blipFill>
        <p:spPr>
          <a:xfrm>
            <a:off x="3582987" y="930794"/>
            <a:ext cx="5085525" cy="3280163"/>
          </a:xfrm>
          <a:prstGeom prst="rect">
            <a:avLst/>
          </a:prstGeom>
        </p:spPr>
      </p:pic>
    </p:spTree>
    <p:extLst>
      <p:ext uri="{BB962C8B-B14F-4D97-AF65-F5344CB8AC3E}">
        <p14:creationId xmlns:p14="http://schemas.microsoft.com/office/powerpoint/2010/main" val="1689515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0075" y="1118507"/>
            <a:ext cx="2500312"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F058851-3E29-4902-18D5-9742E7DEF43F}"/>
              </a:ext>
            </a:extLst>
          </p:cNvPr>
          <p:cNvSpPr>
            <a:spLocks noGrp="1"/>
          </p:cNvSpPr>
          <p:nvPr>
            <p:ph type="title"/>
          </p:nvPr>
        </p:nvSpPr>
        <p:spPr>
          <a:xfrm>
            <a:off x="771525" y="1475449"/>
            <a:ext cx="2015636" cy="1910443"/>
          </a:xfrm>
          <a:noFill/>
        </p:spPr>
        <p:txBody>
          <a:bodyPr vert="horz" lIns="91440" tIns="45720" rIns="91440" bIns="45720" rtlCol="0" anchor="ctr">
            <a:normAutofit/>
          </a:bodyPr>
          <a:lstStyle/>
          <a:p>
            <a:pPr algn="ctr" defTabSz="914400"/>
            <a:r>
              <a:rPr lang="en-US" sz="2300" kern="1200">
                <a:solidFill>
                  <a:srgbClr val="FFFFFF"/>
                </a:solidFill>
                <a:latin typeface="+mj-lt"/>
                <a:ea typeface="+mj-ea"/>
                <a:cs typeface="+mj-cs"/>
              </a:rPr>
              <a:t>GINA: ages 12 yrs and up</a:t>
            </a:r>
          </a:p>
        </p:txBody>
      </p:sp>
      <p:pic>
        <p:nvPicPr>
          <p:cNvPr id="4" name="Content Placeholder 3" descr="A diagram of steps to adults and adolescents&#10;&#10;Description automatically generated">
            <a:extLst>
              <a:ext uri="{FF2B5EF4-FFF2-40B4-BE49-F238E27FC236}">
                <a16:creationId xmlns:a16="http://schemas.microsoft.com/office/drawing/2014/main" id="{17F71D0D-0E75-4061-7642-BCD5BE7BACEB}"/>
              </a:ext>
            </a:extLst>
          </p:cNvPr>
          <p:cNvPicPr>
            <a:picLocks noGrp="1" noChangeAspect="1"/>
          </p:cNvPicPr>
          <p:nvPr>
            <p:ph idx="1"/>
          </p:nvPr>
        </p:nvPicPr>
        <p:blipFill>
          <a:blip r:embed="rId3"/>
          <a:stretch>
            <a:fillRect/>
          </a:stretch>
        </p:blipFill>
        <p:spPr>
          <a:xfrm>
            <a:off x="3582987" y="1013434"/>
            <a:ext cx="5085525" cy="3114884"/>
          </a:xfrm>
          <a:prstGeom prst="rect">
            <a:avLst/>
          </a:prstGeom>
        </p:spPr>
      </p:pic>
    </p:spTree>
    <p:extLst>
      <p:ext uri="{BB962C8B-B14F-4D97-AF65-F5344CB8AC3E}">
        <p14:creationId xmlns:p14="http://schemas.microsoft.com/office/powerpoint/2010/main" val="2706735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medical report&#10;&#10;Description automatically generated">
            <a:extLst>
              <a:ext uri="{FF2B5EF4-FFF2-40B4-BE49-F238E27FC236}">
                <a16:creationId xmlns:a16="http://schemas.microsoft.com/office/drawing/2014/main" id="{809B2DFD-CB31-9C23-2420-780AE4CBA04F}"/>
              </a:ext>
            </a:extLst>
          </p:cNvPr>
          <p:cNvPicPr>
            <a:picLocks noGrp="1" noChangeAspect="1"/>
          </p:cNvPicPr>
          <p:nvPr>
            <p:ph idx="1"/>
          </p:nvPr>
        </p:nvPicPr>
        <p:blipFill>
          <a:blip r:embed="rId2"/>
          <a:stretch>
            <a:fillRect/>
          </a:stretch>
        </p:blipFill>
        <p:spPr>
          <a:xfrm>
            <a:off x="1647951" y="938396"/>
            <a:ext cx="4423743" cy="3263504"/>
          </a:xfrm>
        </p:spPr>
      </p:pic>
      <p:sp>
        <p:nvSpPr>
          <p:cNvPr id="3" name="Title 2">
            <a:extLst>
              <a:ext uri="{FF2B5EF4-FFF2-40B4-BE49-F238E27FC236}">
                <a16:creationId xmlns:a16="http://schemas.microsoft.com/office/drawing/2014/main" id="{231A303A-83CA-C6DC-B141-0FA32BCA49B7}"/>
              </a:ext>
            </a:extLst>
          </p:cNvPr>
          <p:cNvSpPr>
            <a:spLocks noGrp="1"/>
          </p:cNvSpPr>
          <p:nvPr>
            <p:ph type="title"/>
          </p:nvPr>
        </p:nvSpPr>
        <p:spPr/>
        <p:txBody>
          <a:bodyPr/>
          <a:lstStyle/>
          <a:p>
            <a:r>
              <a:rPr lang="en-US" dirty="0"/>
              <a:t>ICS doses </a:t>
            </a:r>
          </a:p>
        </p:txBody>
      </p:sp>
    </p:spTree>
    <p:extLst>
      <p:ext uri="{BB962C8B-B14F-4D97-AF65-F5344CB8AC3E}">
        <p14:creationId xmlns:p14="http://schemas.microsoft.com/office/powerpoint/2010/main" val="1019353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ure thumbnail gr1">
            <a:extLst>
              <a:ext uri="{FF2B5EF4-FFF2-40B4-BE49-F238E27FC236}">
                <a16:creationId xmlns:a16="http://schemas.microsoft.com/office/drawing/2014/main" id="{096D46B1-DE82-04C9-F2D2-63E5525E02F5}"/>
              </a:ext>
            </a:extLst>
          </p:cNvPr>
          <p:cNvPicPr>
            <a:picLocks noGrp="1" noChangeAspect="1"/>
          </p:cNvPicPr>
          <p:nvPr>
            <p:ph idx="1"/>
          </p:nvPr>
        </p:nvPicPr>
        <p:blipFill>
          <a:blip r:embed="rId2"/>
          <a:stretch>
            <a:fillRect/>
          </a:stretch>
        </p:blipFill>
        <p:spPr>
          <a:xfrm>
            <a:off x="610239" y="155881"/>
            <a:ext cx="7923520" cy="4424088"/>
          </a:xfrm>
        </p:spPr>
      </p:pic>
    </p:spTree>
    <p:extLst>
      <p:ext uri="{BB962C8B-B14F-4D97-AF65-F5344CB8AC3E}">
        <p14:creationId xmlns:p14="http://schemas.microsoft.com/office/powerpoint/2010/main" val="625154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clear bottle with a blue cap&#10;&#10;Description automatically generated">
            <a:extLst>
              <a:ext uri="{FF2B5EF4-FFF2-40B4-BE49-F238E27FC236}">
                <a16:creationId xmlns:a16="http://schemas.microsoft.com/office/drawing/2014/main" id="{221BFB8F-2547-C22D-E59F-B1D162971C15}"/>
              </a:ext>
            </a:extLst>
          </p:cNvPr>
          <p:cNvPicPr>
            <a:picLocks noChangeAspect="1"/>
          </p:cNvPicPr>
          <p:nvPr/>
        </p:nvPicPr>
        <p:blipFill>
          <a:blip r:embed="rId2"/>
          <a:stretch>
            <a:fillRect/>
          </a:stretch>
        </p:blipFill>
        <p:spPr>
          <a:xfrm>
            <a:off x="4809064" y="915131"/>
            <a:ext cx="3885466" cy="2565889"/>
          </a:xfrm>
          <a:prstGeom prst="rect">
            <a:avLst/>
          </a:prstGeom>
        </p:spPr>
      </p:pic>
      <p:pic>
        <p:nvPicPr>
          <p:cNvPr id="6" name="Picture 5" descr="A child using an inhaler&#10;&#10;Description automatically generated">
            <a:extLst>
              <a:ext uri="{FF2B5EF4-FFF2-40B4-BE49-F238E27FC236}">
                <a16:creationId xmlns:a16="http://schemas.microsoft.com/office/drawing/2014/main" id="{BEB3AF66-2DD6-7BBA-E6D3-D3E7EFD8820D}"/>
              </a:ext>
            </a:extLst>
          </p:cNvPr>
          <p:cNvPicPr>
            <a:picLocks noChangeAspect="1"/>
          </p:cNvPicPr>
          <p:nvPr/>
        </p:nvPicPr>
        <p:blipFill>
          <a:blip r:embed="rId3"/>
          <a:stretch>
            <a:fillRect/>
          </a:stretch>
        </p:blipFill>
        <p:spPr>
          <a:xfrm>
            <a:off x="368927" y="914397"/>
            <a:ext cx="3993332" cy="2557330"/>
          </a:xfrm>
          <a:prstGeom prst="rect">
            <a:avLst/>
          </a:prstGeom>
        </p:spPr>
      </p:pic>
      <p:sp>
        <p:nvSpPr>
          <p:cNvPr id="9" name="TextBox 8">
            <a:extLst>
              <a:ext uri="{FF2B5EF4-FFF2-40B4-BE49-F238E27FC236}">
                <a16:creationId xmlns:a16="http://schemas.microsoft.com/office/drawing/2014/main" id="{575FEA90-DD2B-C159-0427-C48693D73AD5}"/>
              </a:ext>
            </a:extLst>
          </p:cNvPr>
          <p:cNvSpPr txBox="1"/>
          <p:nvPr/>
        </p:nvSpPr>
        <p:spPr>
          <a:xfrm>
            <a:off x="737783" y="3700818"/>
            <a:ext cx="697324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Arial"/>
              </a:rPr>
              <a:t>Spacers are important for kids of all ages and there are ones for infants as well </a:t>
            </a:r>
            <a:endParaRPr lang="en-US" dirty="0"/>
          </a:p>
        </p:txBody>
      </p:sp>
    </p:spTree>
    <p:extLst>
      <p:ext uri="{BB962C8B-B14F-4D97-AF65-F5344CB8AC3E}">
        <p14:creationId xmlns:p14="http://schemas.microsoft.com/office/powerpoint/2010/main" val="198253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oster showing the inhaler&#10;&#10;Description automatically generated">
            <a:extLst>
              <a:ext uri="{FF2B5EF4-FFF2-40B4-BE49-F238E27FC236}">
                <a16:creationId xmlns:a16="http://schemas.microsoft.com/office/drawing/2014/main" id="{A1F4C204-D122-1082-50E8-356C20B64470}"/>
              </a:ext>
            </a:extLst>
          </p:cNvPr>
          <p:cNvPicPr>
            <a:picLocks noChangeAspect="1"/>
          </p:cNvPicPr>
          <p:nvPr/>
        </p:nvPicPr>
        <p:blipFill>
          <a:blip r:embed="rId2"/>
          <a:stretch>
            <a:fillRect/>
          </a:stretch>
        </p:blipFill>
        <p:spPr>
          <a:xfrm>
            <a:off x="1622913" y="272195"/>
            <a:ext cx="5994888" cy="4432055"/>
          </a:xfrm>
          <a:prstGeom prst="rect">
            <a:avLst/>
          </a:prstGeom>
        </p:spPr>
      </p:pic>
    </p:spTree>
    <p:extLst>
      <p:ext uri="{BB962C8B-B14F-4D97-AF65-F5344CB8AC3E}">
        <p14:creationId xmlns:p14="http://schemas.microsoft.com/office/powerpoint/2010/main" val="1497425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B2A27D-D777-7BFB-0969-B81BDC167075}"/>
              </a:ext>
            </a:extLst>
          </p:cNvPr>
          <p:cNvSpPr>
            <a:spLocks noGrp="1"/>
          </p:cNvSpPr>
          <p:nvPr>
            <p:ph idx="1"/>
          </p:nvPr>
        </p:nvSpPr>
        <p:spPr/>
        <p:txBody>
          <a:bodyPr vert="horz" lIns="91440" tIns="45720" rIns="91440" bIns="45720" rtlCol="0" anchor="t">
            <a:noAutofit/>
          </a:bodyPr>
          <a:lstStyle/>
          <a:p>
            <a:r>
              <a:rPr lang="en-US" sz="1400" dirty="0">
                <a:ea typeface="+mn-lt"/>
                <a:cs typeface="+mn-lt"/>
              </a:rPr>
              <a:t>Cloutier MM, Baptist AP, Blake KV, et al.; Expert Panel Working Group of the National Heart, Lung, and Blood  Institute (NHLBI) administered and coordinated National Asthma Education and Prevention Program Coordinating Committee (NAEPPCC). 2020 focused updates to the asthma management guidelines: a report from the National Asthma Education and Prevention Program Coordinating Committee  Expert Panel Working Group. J Allergy  Clin Immunol. 2020;146(6):1217–1270</a:t>
            </a:r>
          </a:p>
          <a:p>
            <a:endParaRPr lang="en-US" sz="1400" dirty="0">
              <a:cs typeface="Arial"/>
            </a:endParaRPr>
          </a:p>
          <a:p>
            <a:r>
              <a:rPr lang="en-US" sz="1400">
                <a:cs typeface="Arial"/>
              </a:rPr>
              <a:t>Reddel HK, Bacharier LB, Bateman EB, et al.; Global Initiative for Asthma Strategy 2021: Executive Summary and Rationale for Key Changes.  Am J Resp Crit Care Med 2022; 205: 17-35.  </a:t>
            </a:r>
            <a:endParaRPr lang="en-US" sz="1400" dirty="0">
              <a:cs typeface="Arial"/>
            </a:endParaRPr>
          </a:p>
          <a:p>
            <a:endParaRPr lang="en-US" sz="1400" dirty="0">
              <a:cs typeface="Arial"/>
            </a:endParaRPr>
          </a:p>
        </p:txBody>
      </p:sp>
      <p:sp>
        <p:nvSpPr>
          <p:cNvPr id="3" name="Title 2">
            <a:extLst>
              <a:ext uri="{FF2B5EF4-FFF2-40B4-BE49-F238E27FC236}">
                <a16:creationId xmlns:a16="http://schemas.microsoft.com/office/drawing/2014/main" id="{AC148E52-1551-A940-9577-FEFBC72DB453}"/>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473717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text&#10;&#10;Description automatically generated">
            <a:extLst>
              <a:ext uri="{FF2B5EF4-FFF2-40B4-BE49-F238E27FC236}">
                <a16:creationId xmlns:a16="http://schemas.microsoft.com/office/drawing/2014/main" id="{E9DC0B6B-81AC-23FE-1F24-4EB9C17C8953}"/>
              </a:ext>
            </a:extLst>
          </p:cNvPr>
          <p:cNvPicPr>
            <a:picLocks noGrp="1" noChangeAspect="1"/>
          </p:cNvPicPr>
          <p:nvPr>
            <p:ph idx="1"/>
          </p:nvPr>
        </p:nvPicPr>
        <p:blipFill>
          <a:blip r:embed="rId3"/>
          <a:stretch>
            <a:fillRect/>
          </a:stretch>
        </p:blipFill>
        <p:spPr>
          <a:xfrm>
            <a:off x="628650" y="1660233"/>
            <a:ext cx="7886700" cy="1829070"/>
          </a:xfrm>
        </p:spPr>
      </p:pic>
    </p:spTree>
    <p:extLst>
      <p:ext uri="{BB962C8B-B14F-4D97-AF65-F5344CB8AC3E}">
        <p14:creationId xmlns:p14="http://schemas.microsoft.com/office/powerpoint/2010/main" val="1989727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12834DD-D6D8-B1C1-AF3A-EB8AE29D4F77}"/>
              </a:ext>
            </a:extLst>
          </p:cNvPr>
          <p:cNvSpPr>
            <a:spLocks noGrp="1"/>
          </p:cNvSpPr>
          <p:nvPr>
            <p:ph type="title"/>
          </p:nvPr>
        </p:nvSpPr>
        <p:spPr>
          <a:xfrm>
            <a:off x="667753" y="480060"/>
            <a:ext cx="2800511" cy="2674620"/>
          </a:xfrm>
        </p:spPr>
        <p:txBody>
          <a:bodyPr vert="horz" lIns="91440" tIns="45720" rIns="91440" bIns="45720" rtlCol="0" anchor="b">
            <a:normAutofit/>
          </a:bodyPr>
          <a:lstStyle/>
          <a:p>
            <a:pPr defTabSz="914400"/>
            <a:r>
              <a:rPr lang="en-US" sz="3200">
                <a:solidFill>
                  <a:schemeClr val="tx1"/>
                </a:solidFill>
              </a:rPr>
              <a:t>Questions? </a:t>
            </a:r>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3" y="3306950"/>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dog sitting on a wood floor&#10;&#10;Description automatically generated">
            <a:extLst>
              <a:ext uri="{FF2B5EF4-FFF2-40B4-BE49-F238E27FC236}">
                <a16:creationId xmlns:a16="http://schemas.microsoft.com/office/drawing/2014/main" id="{AA26BD3A-64CC-C473-61AB-CD0FAD4CD3CA}"/>
              </a:ext>
            </a:extLst>
          </p:cNvPr>
          <p:cNvPicPr>
            <a:picLocks noChangeAspect="1"/>
          </p:cNvPicPr>
          <p:nvPr/>
        </p:nvPicPr>
        <p:blipFill>
          <a:blip r:embed="rId2"/>
          <a:srcRect l="1201" r="4" b="3"/>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767261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9.8|4.4"/>
</p:tagLst>
</file>

<file path=ppt/theme/theme1.xml><?xml version="1.0" encoding="utf-8"?>
<a:theme xmlns:a="http://schemas.openxmlformats.org/drawingml/2006/main" name="Office Theme">
  <a:themeElements>
    <a:clrScheme name="Custom 37">
      <a:dk1>
        <a:srgbClr val="003493"/>
      </a:dk1>
      <a:lt1>
        <a:srgbClr val="FFFFFF"/>
      </a:lt1>
      <a:dk2>
        <a:srgbClr val="00205B"/>
      </a:dk2>
      <a:lt2>
        <a:srgbClr val="FFB71B"/>
      </a:lt2>
      <a:accent1>
        <a:srgbClr val="B48400"/>
      </a:accent1>
      <a:accent2>
        <a:srgbClr val="49C1E0"/>
      </a:accent2>
      <a:accent3>
        <a:srgbClr val="96989A"/>
      </a:accent3>
      <a:accent4>
        <a:srgbClr val="000000"/>
      </a:accent4>
      <a:accent5>
        <a:srgbClr val="771B61"/>
      </a:accent5>
      <a:accent6>
        <a:srgbClr val="008163"/>
      </a:accent6>
      <a:hlink>
        <a:srgbClr val="00E5FF"/>
      </a:hlink>
      <a:folHlink>
        <a:srgbClr val="00DBDB"/>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422</TotalTime>
  <Words>883</Words>
  <Application>Microsoft Office PowerPoint</Application>
  <PresentationFormat>On-screen Show (16:9)</PresentationFormat>
  <Paragraphs>110</Paragraphs>
  <Slides>30</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Arial Black</vt:lpstr>
      <vt:lpstr>Calibri</vt:lpstr>
      <vt:lpstr>Courier New</vt:lpstr>
      <vt:lpstr>Segoe UI</vt:lpstr>
      <vt:lpstr>Office Theme</vt:lpstr>
      <vt:lpstr>SMART therapy and modern asthma management </vt:lpstr>
      <vt:lpstr>Objectives</vt:lpstr>
      <vt:lpstr>Disclosures</vt:lpstr>
      <vt:lpstr>Asthma Predictive Index </vt:lpstr>
      <vt:lpstr>API </vt:lpstr>
      <vt:lpstr>What is asthma? </vt:lpstr>
      <vt:lpstr>PowerPoint Presentation</vt:lpstr>
      <vt:lpstr>Asthma is common</vt:lpstr>
      <vt:lpstr>Diagnosis</vt:lpstr>
      <vt:lpstr>Guidelines: NAEPP and GINA</vt:lpstr>
      <vt:lpstr>Treatment 2020 NAEPP Guidelines</vt:lpstr>
      <vt:lpstr>NAEPP 2020: 0-4 years</vt:lpstr>
      <vt:lpstr>NAEPP 2020: 5-11 yrs</vt:lpstr>
      <vt:lpstr>NAEPP 5-11 yrs: PRN ICS-LABA</vt:lpstr>
      <vt:lpstr>SMART</vt:lpstr>
      <vt:lpstr>NAEPP 2020:  &gt;12 yrs</vt:lpstr>
      <vt:lpstr>PRN ICS-LABA (SMART) for &gt;12 yrs of age</vt:lpstr>
      <vt:lpstr>GINA</vt:lpstr>
      <vt:lpstr>PowerPoint Presentation</vt:lpstr>
      <vt:lpstr>GINA: 5 yrs and younger</vt:lpstr>
      <vt:lpstr>ICS dose ranges</vt:lpstr>
      <vt:lpstr>GINA: 6-11 yrs </vt:lpstr>
      <vt:lpstr>GINA: ages 12 yrs and up</vt:lpstr>
      <vt:lpstr>ICS doses </vt:lpstr>
      <vt:lpstr>PowerPoint Presentation</vt:lpstr>
      <vt:lpstr>PowerPoint Presentation</vt:lpstr>
      <vt:lpstr>PowerPoint Presentation</vt:lpstr>
      <vt:lpstr>References</vt:lpstr>
      <vt:lpstr>PowerPoint Presentation</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Dudley, Jane</dc:creator>
  <cp:lastModifiedBy>Anderson, Christina M</cp:lastModifiedBy>
  <cp:revision>705</cp:revision>
  <cp:lastPrinted>2019-07-18T13:58:01Z</cp:lastPrinted>
  <dcterms:created xsi:type="dcterms:W3CDTF">2019-07-18T12:44:10Z</dcterms:created>
  <dcterms:modified xsi:type="dcterms:W3CDTF">2026-09-09T12:35:43Z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2024-07-22T15:37:31Z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bf88b304-44c7-49ae-ac3b-663218e5cd38</vt:lpwstr>
  </property>
  <property fmtid="{D5CDD505-2E9C-101B-9397-08002B2CF9AE}" pid="8" name="MSIP_Label_5e4b1be8-281e-475d-98b0-21c3457e5a46_ContentBits">
    <vt:lpwstr>0</vt:lpwstr>
  </property>
</Properties>
</file>