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02" r:id="rId2"/>
    <p:sldId id="324" r:id="rId3"/>
    <p:sldId id="342" r:id="rId4"/>
    <p:sldId id="320" r:id="rId5"/>
    <p:sldId id="313" r:id="rId6"/>
    <p:sldId id="312" r:id="rId7"/>
    <p:sldId id="343" r:id="rId8"/>
    <p:sldId id="353" r:id="rId9"/>
    <p:sldId id="354" r:id="rId10"/>
    <p:sldId id="298" r:id="rId11"/>
    <p:sldId id="350" r:id="rId12"/>
    <p:sldId id="351" r:id="rId13"/>
    <p:sldId id="35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01CE05-792A-4A8D-B6CB-E10CAE4C2A3C}" v="12" dt="2026-09-10T17:46:02.6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ymer, Kristen" userId="8ef0e1f6-675f-43a7-9216-e9d82180cbaf" providerId="ADAL" clId="{85A926CC-11D6-4273-83A3-4FC87F6937C1}"/>
    <pc:docChg chg="undo custSel addSld delSld modSld">
      <pc:chgData name="Wymer, Kristen" userId="8ef0e1f6-675f-43a7-9216-e9d82180cbaf" providerId="ADAL" clId="{85A926CC-11D6-4273-83A3-4FC87F6937C1}" dt="2026-09-10T17:56:43.917" v="323" actId="27636"/>
      <pc:docMkLst>
        <pc:docMk/>
      </pc:docMkLst>
      <pc:sldChg chg="modSp mod">
        <pc:chgData name="Wymer, Kristen" userId="8ef0e1f6-675f-43a7-9216-e9d82180cbaf" providerId="ADAL" clId="{85A926CC-11D6-4273-83A3-4FC87F6937C1}" dt="2026-09-10T17:56:43.917" v="323" actId="27636"/>
        <pc:sldMkLst>
          <pc:docMk/>
          <pc:sldMk cId="1114971882" sldId="302"/>
        </pc:sldMkLst>
        <pc:spChg chg="mod">
          <ac:chgData name="Wymer, Kristen" userId="8ef0e1f6-675f-43a7-9216-e9d82180cbaf" providerId="ADAL" clId="{85A926CC-11D6-4273-83A3-4FC87F6937C1}" dt="2026-09-10T17:56:43.917" v="323" actId="27636"/>
          <ac:spMkLst>
            <pc:docMk/>
            <pc:sldMk cId="1114971882" sldId="302"/>
            <ac:spMk id="8" creationId="{F8519D75-E76F-3800-E212-EA452ED2947C}"/>
          </ac:spMkLst>
        </pc:spChg>
      </pc:sldChg>
      <pc:sldChg chg="modSp mod">
        <pc:chgData name="Wymer, Kristen" userId="8ef0e1f6-675f-43a7-9216-e9d82180cbaf" providerId="ADAL" clId="{85A926CC-11D6-4273-83A3-4FC87F6937C1}" dt="2026-09-10T17:41:33.939" v="176" actId="2711"/>
        <pc:sldMkLst>
          <pc:docMk/>
          <pc:sldMk cId="2780130452" sldId="343"/>
        </pc:sldMkLst>
        <pc:spChg chg="mod">
          <ac:chgData name="Wymer, Kristen" userId="8ef0e1f6-675f-43a7-9216-e9d82180cbaf" providerId="ADAL" clId="{85A926CC-11D6-4273-83A3-4FC87F6937C1}" dt="2026-09-10T17:41:33.939" v="176" actId="2711"/>
          <ac:spMkLst>
            <pc:docMk/>
            <pc:sldMk cId="2780130452" sldId="343"/>
            <ac:spMk id="5" creationId="{8A861CDC-6A03-E250-6A27-25CB0B2C5E5C}"/>
          </ac:spMkLst>
        </pc:spChg>
      </pc:sldChg>
      <pc:sldChg chg="modSp del mod">
        <pc:chgData name="Wymer, Kristen" userId="8ef0e1f6-675f-43a7-9216-e9d82180cbaf" providerId="ADAL" clId="{85A926CC-11D6-4273-83A3-4FC87F6937C1}" dt="2026-09-10T17:46:44.017" v="251" actId="2696"/>
        <pc:sldMkLst>
          <pc:docMk/>
          <pc:sldMk cId="1754072758" sldId="344"/>
        </pc:sldMkLst>
        <pc:spChg chg="mod">
          <ac:chgData name="Wymer, Kristen" userId="8ef0e1f6-675f-43a7-9216-e9d82180cbaf" providerId="ADAL" clId="{85A926CC-11D6-4273-83A3-4FC87F6937C1}" dt="2026-09-10T17:37:56.477" v="116" actId="20577"/>
          <ac:spMkLst>
            <pc:docMk/>
            <pc:sldMk cId="1754072758" sldId="344"/>
            <ac:spMk id="8" creationId="{9F802A7C-D6A4-3E81-83B1-E2FFD2AD9416}"/>
          </ac:spMkLst>
        </pc:spChg>
      </pc:sldChg>
      <pc:sldChg chg="del">
        <pc:chgData name="Wymer, Kristen" userId="8ef0e1f6-675f-43a7-9216-e9d82180cbaf" providerId="ADAL" clId="{85A926CC-11D6-4273-83A3-4FC87F6937C1}" dt="2026-09-10T17:46:48.444" v="252" actId="2696"/>
        <pc:sldMkLst>
          <pc:docMk/>
          <pc:sldMk cId="281308515" sldId="345"/>
        </pc:sldMkLst>
      </pc:sldChg>
      <pc:sldChg chg="modSp del mod">
        <pc:chgData name="Wymer, Kristen" userId="8ef0e1f6-675f-43a7-9216-e9d82180cbaf" providerId="ADAL" clId="{85A926CC-11D6-4273-83A3-4FC87F6937C1}" dt="2026-09-10T17:46:51.044" v="253" actId="2696"/>
        <pc:sldMkLst>
          <pc:docMk/>
          <pc:sldMk cId="4044826073" sldId="346"/>
        </pc:sldMkLst>
        <pc:spChg chg="mod">
          <ac:chgData name="Wymer, Kristen" userId="8ef0e1f6-675f-43a7-9216-e9d82180cbaf" providerId="ADAL" clId="{85A926CC-11D6-4273-83A3-4FC87F6937C1}" dt="2026-09-10T16:30:22.836" v="114" actId="20577"/>
          <ac:spMkLst>
            <pc:docMk/>
            <pc:sldMk cId="4044826073" sldId="346"/>
            <ac:spMk id="5" creationId="{F10B7E5B-ECAD-B487-56B3-1BA546B98CDD}"/>
          </ac:spMkLst>
        </pc:spChg>
      </pc:sldChg>
      <pc:sldChg chg="del">
        <pc:chgData name="Wymer, Kristen" userId="8ef0e1f6-675f-43a7-9216-e9d82180cbaf" providerId="ADAL" clId="{85A926CC-11D6-4273-83A3-4FC87F6937C1}" dt="2026-09-10T17:46:54.243" v="254" actId="2696"/>
        <pc:sldMkLst>
          <pc:docMk/>
          <pc:sldMk cId="3559862267" sldId="347"/>
        </pc:sldMkLst>
      </pc:sldChg>
      <pc:sldChg chg="modSp del mod">
        <pc:chgData name="Wymer, Kristen" userId="8ef0e1f6-675f-43a7-9216-e9d82180cbaf" providerId="ADAL" clId="{85A926CC-11D6-4273-83A3-4FC87F6937C1}" dt="2026-09-10T17:46:57.655" v="255" actId="2696"/>
        <pc:sldMkLst>
          <pc:docMk/>
          <pc:sldMk cId="3574916319" sldId="348"/>
        </pc:sldMkLst>
        <pc:spChg chg="mod">
          <ac:chgData name="Wymer, Kristen" userId="8ef0e1f6-675f-43a7-9216-e9d82180cbaf" providerId="ADAL" clId="{85A926CC-11D6-4273-83A3-4FC87F6937C1}" dt="2026-09-10T16:29:51.724" v="58" actId="6549"/>
          <ac:spMkLst>
            <pc:docMk/>
            <pc:sldMk cId="3574916319" sldId="348"/>
            <ac:spMk id="5" creationId="{44FE7A3E-CC22-BEC2-5285-1CA2EADBE235}"/>
          </ac:spMkLst>
        </pc:spChg>
      </pc:sldChg>
      <pc:sldChg chg="del">
        <pc:chgData name="Wymer, Kristen" userId="8ef0e1f6-675f-43a7-9216-e9d82180cbaf" providerId="ADAL" clId="{85A926CC-11D6-4273-83A3-4FC87F6937C1}" dt="2026-09-10T17:46:23.931" v="250" actId="2696"/>
        <pc:sldMkLst>
          <pc:docMk/>
          <pc:sldMk cId="1390165412" sldId="349"/>
        </pc:sldMkLst>
      </pc:sldChg>
      <pc:sldChg chg="add del">
        <pc:chgData name="Wymer, Kristen" userId="8ef0e1f6-675f-43a7-9216-e9d82180cbaf" providerId="ADAL" clId="{85A926CC-11D6-4273-83A3-4FC87F6937C1}" dt="2026-09-10T17:40:42.745" v="166"/>
        <pc:sldMkLst>
          <pc:docMk/>
          <pc:sldMk cId="207502961" sldId="353"/>
        </pc:sldMkLst>
      </pc:sldChg>
      <pc:sldChg chg="addSp delSp modSp add mod modNotesTx">
        <pc:chgData name="Wymer, Kristen" userId="8ef0e1f6-675f-43a7-9216-e9d82180cbaf" providerId="ADAL" clId="{85A926CC-11D6-4273-83A3-4FC87F6937C1}" dt="2026-09-10T17:43:03.871" v="214" actId="20577"/>
        <pc:sldMkLst>
          <pc:docMk/>
          <pc:sldMk cId="779782777" sldId="353"/>
        </pc:sldMkLst>
        <pc:spChg chg="mod">
          <ac:chgData name="Wymer, Kristen" userId="8ef0e1f6-675f-43a7-9216-e9d82180cbaf" providerId="ADAL" clId="{85A926CC-11D6-4273-83A3-4FC87F6937C1}" dt="2026-09-10T17:42:27.544" v="209" actId="122"/>
          <ac:spMkLst>
            <pc:docMk/>
            <pc:sldMk cId="779782777" sldId="353"/>
            <ac:spMk id="5" creationId="{8071A0CF-FCC9-4143-B220-E0DD1E199EBD}"/>
          </ac:spMkLst>
        </pc:spChg>
        <pc:spChg chg="del mod">
          <ac:chgData name="Wymer, Kristen" userId="8ef0e1f6-675f-43a7-9216-e9d82180cbaf" providerId="ADAL" clId="{85A926CC-11D6-4273-83A3-4FC87F6937C1}" dt="2026-09-10T17:42:35.052" v="210" actId="22"/>
          <ac:spMkLst>
            <pc:docMk/>
            <pc:sldMk cId="779782777" sldId="353"/>
            <ac:spMk id="6" creationId="{289B085E-7A2C-010C-5814-E52C8C6FBCDE}"/>
          </ac:spMkLst>
        </pc:spChg>
        <pc:spChg chg="mod">
          <ac:chgData name="Wymer, Kristen" userId="8ef0e1f6-675f-43a7-9216-e9d82180cbaf" providerId="ADAL" clId="{85A926CC-11D6-4273-83A3-4FC87F6937C1}" dt="2026-09-10T17:41:59.091" v="205" actId="20577"/>
          <ac:spMkLst>
            <pc:docMk/>
            <pc:sldMk cId="779782777" sldId="353"/>
            <ac:spMk id="8" creationId="{40C331CE-B529-37C3-E2E7-F820113AE5B1}"/>
          </ac:spMkLst>
        </pc:spChg>
        <pc:picChg chg="add mod">
          <ac:chgData name="Wymer, Kristen" userId="8ef0e1f6-675f-43a7-9216-e9d82180cbaf" providerId="ADAL" clId="{85A926CC-11D6-4273-83A3-4FC87F6937C1}" dt="2026-09-10T17:42:41.650" v="212" actId="1076"/>
          <ac:picMkLst>
            <pc:docMk/>
            <pc:sldMk cId="779782777" sldId="353"/>
            <ac:picMk id="3" creationId="{FD43D762-3CA6-1159-03AC-68F74143ACBA}"/>
          </ac:picMkLst>
        </pc:picChg>
      </pc:sldChg>
      <pc:sldChg chg="modSp add del mod">
        <pc:chgData name="Wymer, Kristen" userId="8ef0e1f6-675f-43a7-9216-e9d82180cbaf" providerId="ADAL" clId="{85A926CC-11D6-4273-83A3-4FC87F6937C1}" dt="2026-09-10T17:38:58.255" v="160" actId="2696"/>
        <pc:sldMkLst>
          <pc:docMk/>
          <pc:sldMk cId="2512798327" sldId="353"/>
        </pc:sldMkLst>
        <pc:spChg chg="mod">
          <ac:chgData name="Wymer, Kristen" userId="8ef0e1f6-675f-43a7-9216-e9d82180cbaf" providerId="ADAL" clId="{85A926CC-11D6-4273-83A3-4FC87F6937C1}" dt="2026-09-10T17:38:45.273" v="159" actId="20577"/>
          <ac:spMkLst>
            <pc:docMk/>
            <pc:sldMk cId="2512798327" sldId="353"/>
            <ac:spMk id="5" creationId="{AF4A61B0-0008-C20D-2081-ABEA2D3CFE05}"/>
          </ac:spMkLst>
        </pc:spChg>
        <pc:spChg chg="mod">
          <ac:chgData name="Wymer, Kristen" userId="8ef0e1f6-675f-43a7-9216-e9d82180cbaf" providerId="ADAL" clId="{85A926CC-11D6-4273-83A3-4FC87F6937C1}" dt="2026-09-10T17:38:25.253" v="124" actId="20577"/>
          <ac:spMkLst>
            <pc:docMk/>
            <pc:sldMk cId="2512798327" sldId="353"/>
            <ac:spMk id="8" creationId="{56AA418B-F59E-5B19-EF40-966156A179EE}"/>
          </ac:spMkLst>
        </pc:spChg>
      </pc:sldChg>
      <pc:sldChg chg="modSp add mod">
        <pc:chgData name="Wymer, Kristen" userId="8ef0e1f6-675f-43a7-9216-e9d82180cbaf" providerId="ADAL" clId="{85A926CC-11D6-4273-83A3-4FC87F6937C1}" dt="2026-09-10T17:47:20.167" v="256" actId="255"/>
        <pc:sldMkLst>
          <pc:docMk/>
          <pc:sldMk cId="3150688025" sldId="354"/>
        </pc:sldMkLst>
        <pc:spChg chg="mod">
          <ac:chgData name="Wymer, Kristen" userId="8ef0e1f6-675f-43a7-9216-e9d82180cbaf" providerId="ADAL" clId="{85A926CC-11D6-4273-83A3-4FC87F6937C1}" dt="2026-09-10T17:47:20.167" v="256" actId="255"/>
          <ac:spMkLst>
            <pc:docMk/>
            <pc:sldMk cId="3150688025" sldId="354"/>
            <ac:spMk id="5" creationId="{F8A898DB-5DEE-5EFC-2FA3-6AF1A0A88551}"/>
          </ac:spMkLst>
        </pc:spChg>
        <pc:spChg chg="mod">
          <ac:chgData name="Wymer, Kristen" userId="8ef0e1f6-675f-43a7-9216-e9d82180cbaf" providerId="ADAL" clId="{85A926CC-11D6-4273-83A3-4FC87F6937C1}" dt="2026-09-10T17:44:39.773" v="242" actId="20577"/>
          <ac:spMkLst>
            <pc:docMk/>
            <pc:sldMk cId="3150688025" sldId="354"/>
            <ac:spMk id="8" creationId="{A8DE99D3-0361-6593-905B-DD13BBDCB60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F3222C-7F3B-4412-B7AC-CA92C877766D}"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034764-5073-4102-BC8D-5A79DB8E119F}" type="slidenum">
              <a:rPr lang="en-US" smtClean="0"/>
              <a:t>‹#›</a:t>
            </a:fld>
            <a:endParaRPr lang="en-US"/>
          </a:p>
        </p:txBody>
      </p:sp>
    </p:spTree>
    <p:extLst>
      <p:ext uri="{BB962C8B-B14F-4D97-AF65-F5344CB8AC3E}">
        <p14:creationId xmlns:p14="http://schemas.microsoft.com/office/powerpoint/2010/main" val="3150005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dc.gov/nceh/lead/prevention/refugees.htm"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cdc.gov/nceh/lead/prevention/adoption.htm"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5680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1B1B1B"/>
                </a:solidFill>
                <a:effectLst/>
                <a:latin typeface="Source Sans Pro Web"/>
              </a:rPr>
              <a:t>No safe blood lead level in children has been identified. </a:t>
            </a:r>
          </a:p>
          <a:p>
            <a:pPr marL="171450" indent="-171450">
              <a:buFont typeface="Arial" panose="020B0604020202020204" pitchFamily="34" charset="0"/>
              <a:buChar char="•"/>
            </a:pPr>
            <a:endParaRPr lang="en-US" b="0" i="0" dirty="0">
              <a:solidFill>
                <a:srgbClr val="1B1B1B"/>
              </a:solidFill>
              <a:effectLst/>
              <a:latin typeface="Source Sans Pro Web"/>
            </a:endParaRPr>
          </a:p>
          <a:p>
            <a:pPr marL="171450" indent="-171450">
              <a:buFont typeface="Arial" panose="020B0604020202020204" pitchFamily="34" charset="0"/>
              <a:buChar char="•"/>
            </a:pPr>
            <a:r>
              <a:rPr lang="en-US" b="0" i="0" dirty="0">
                <a:solidFill>
                  <a:srgbClr val="1B1B1B"/>
                </a:solidFill>
                <a:effectLst/>
                <a:latin typeface="Source Sans Pro Web"/>
              </a:rPr>
              <a:t>The only way to find out if a child has lead in their blood is to take them for a blood lead test. </a:t>
            </a:r>
          </a:p>
          <a:p>
            <a:pPr marL="171450" indent="-171450">
              <a:buFont typeface="Arial" panose="020B0604020202020204" pitchFamily="34" charset="0"/>
              <a:buChar char="•"/>
            </a:pPr>
            <a:endParaRPr lang="en-US" b="0" i="0" dirty="0">
              <a:solidFill>
                <a:srgbClr val="1B1B1B"/>
              </a:solidFill>
              <a:effectLst/>
              <a:latin typeface="Source Sans Pro Web"/>
            </a:endParaRPr>
          </a:p>
          <a:p>
            <a:pPr marL="171450" indent="-171450">
              <a:buFont typeface="Arial" panose="020B0604020202020204" pitchFamily="34" charset="0"/>
              <a:buChar char="•"/>
            </a:pPr>
            <a:r>
              <a:rPr lang="en-US" b="0" i="0" dirty="0">
                <a:solidFill>
                  <a:srgbClr val="1B1B1B"/>
                </a:solidFill>
                <a:effectLst/>
                <a:latin typeface="Source Sans Pro Web"/>
              </a:rPr>
              <a:t>A child with lead in their blood may not have visible signs or symptoms and in fact many children who have lead poisoning look and act healthy. </a:t>
            </a:r>
          </a:p>
          <a:p>
            <a:pPr marL="171450" indent="-171450">
              <a:buFont typeface="Arial" panose="020B0604020202020204" pitchFamily="34" charset="0"/>
              <a:buChar char="•"/>
            </a:pPr>
            <a:endParaRPr lang="en-US" b="0" i="0" dirty="0">
              <a:solidFill>
                <a:srgbClr val="1B1B1B"/>
              </a:solidFill>
              <a:effectLst/>
              <a:latin typeface="Source Sans Pro Web"/>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Symptoms may or may not be present, or they may not be obvious.</a:t>
            </a:r>
          </a:p>
          <a:p>
            <a:pPr marR="0" lvl="0" algn="l" defTabSz="914400" rtl="0" eaLnBrk="1" fontAlgn="auto" latinLnBrk="0" hangingPunct="1">
              <a:lnSpc>
                <a:spcPct val="100000"/>
              </a:lnSpc>
              <a:spcBef>
                <a:spcPts val="0"/>
              </a:spcBef>
              <a:spcAft>
                <a:spcPts val="0"/>
              </a:spcAft>
              <a:buClrTx/>
              <a:buSzTx/>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same symptoms can also be caused by other common illnesses. </a:t>
            </a:r>
          </a:p>
          <a:p>
            <a:pPr marR="0" lvl="0" algn="l" defTabSz="914400" rtl="0" eaLnBrk="1" fontAlgn="auto" latinLnBrk="0" hangingPunct="1">
              <a:lnSpc>
                <a:spcPct val="100000"/>
              </a:lnSpc>
              <a:spcBef>
                <a:spcPts val="0"/>
              </a:spcBef>
              <a:spcAft>
                <a:spcPts val="0"/>
              </a:spcAft>
              <a:buClrTx/>
              <a:buSzTx/>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Children exposed to lead may be prone to impaired growth, learning disabilities, hearing issues, and anemia. In rare and severe cases among people of all ages, ingestion of lead can induce seizure, coma, or death. </a:t>
            </a:r>
          </a:p>
          <a:p>
            <a:pPr marR="0" lvl="0" algn="l" defTabSz="914400" rtl="0" eaLnBrk="1" fontAlgn="auto" latinLnBrk="0" hangingPunct="1">
              <a:lnSpc>
                <a:spcPct val="100000"/>
              </a:lnSpc>
              <a:spcBef>
                <a:spcPts val="0"/>
              </a:spcBef>
              <a:spcAft>
                <a:spcPts val="0"/>
              </a:spcAft>
              <a:buClrTx/>
              <a:buSzTx/>
              <a:tabLst/>
              <a:defRPr/>
            </a:pPr>
            <a:endParaRPr lang="en-US" sz="1200"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However, if the child displays any of</a:t>
            </a:r>
            <a:r>
              <a:rPr lang="en-US" sz="1200" baseline="0" dirty="0"/>
              <a:t> these symptoms and no other cause has been identified, </a:t>
            </a:r>
            <a:r>
              <a:rPr lang="en-US" baseline="0" dirty="0"/>
              <a:t>l</a:t>
            </a:r>
            <a:r>
              <a:rPr lang="en-US" sz="1200" dirty="0"/>
              <a:t>ead poisoning should be suspected, and the child should be tested</a:t>
            </a:r>
            <a:endParaRPr lang="en-US" b="0" i="0" dirty="0">
              <a:solidFill>
                <a:srgbClr val="1B1B1B"/>
              </a:solidFill>
              <a:effectLst/>
              <a:latin typeface="Source Sans Pro Web"/>
            </a:endParaRPr>
          </a:p>
          <a:p>
            <a:endParaRPr lang="en-US" dirty="0"/>
          </a:p>
        </p:txBody>
      </p:sp>
      <p:sp>
        <p:nvSpPr>
          <p:cNvPr id="4" name="Slide Number Placeholder 3"/>
          <p:cNvSpPr>
            <a:spLocks noGrp="1"/>
          </p:cNvSpPr>
          <p:nvPr>
            <p:ph type="sldNum" sz="quarter" idx="5"/>
          </p:nvPr>
        </p:nvSpPr>
        <p:spPr/>
        <p:txBody>
          <a:bodyPr/>
          <a:lstStyle/>
          <a:p>
            <a:fld id="{E2034764-5073-4102-BC8D-5A79DB8E119F}" type="slidenum">
              <a:rPr lang="en-US" smtClean="0"/>
              <a:t>2</a:t>
            </a:fld>
            <a:endParaRPr lang="en-US"/>
          </a:p>
        </p:txBody>
      </p:sp>
    </p:spTree>
    <p:extLst>
      <p:ext uri="{BB962C8B-B14F-4D97-AF65-F5344CB8AC3E}">
        <p14:creationId xmlns:p14="http://schemas.microsoft.com/office/powerpoint/2010/main" val="2852870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Lead is toxic to many organs and tissues including the heart, bones, kidneys, and nervous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Learning and behavior problems have been associated with children</a:t>
            </a:r>
            <a:r>
              <a:rPr lang="en-US" baseline="0" dirty="0"/>
              <a:t> </a:t>
            </a:r>
            <a:r>
              <a:rPr lang="en-US" dirty="0"/>
              <a:t>exposed to lead.</a:t>
            </a:r>
            <a:endParaRPr lang="en-US"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Reduced IQ, ADHD, juvenile delinquency, and criminal behavior because of</a:t>
            </a:r>
            <a:r>
              <a:rPr lang="en-US" baseline="0" dirty="0"/>
              <a:t> damage to the nervous system </a:t>
            </a:r>
            <a:r>
              <a:rPr lang="en-US" dirty="0"/>
              <a:t>have been directly linked</a:t>
            </a:r>
            <a:r>
              <a:rPr lang="en-US" baseline="0" dirty="0"/>
              <a:t> to lead</a:t>
            </a:r>
            <a:r>
              <a:rPr lang="en-US" sz="1200" baseline="0" dirty="0"/>
              <a:t>.</a:t>
            </a: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Because it affects the development of the nervous system, it is particularly toxic to children.</a:t>
            </a:r>
          </a:p>
          <a:p>
            <a:pPr marL="171450" indent="-171450">
              <a:buFont typeface="Arial" panose="020B0604020202020204" pitchFamily="34" charset="0"/>
              <a:buChar char="•"/>
            </a:pPr>
            <a:r>
              <a:rPr lang="en-US" sz="1200" dirty="0"/>
              <a:t>Deficits in cognitive and academic skills associated with lead exposure </a:t>
            </a:r>
            <a:r>
              <a:rPr lang="en-US" sz="1200" dirty="0">
                <a:highlight>
                  <a:srgbClr val="FFFF00"/>
                </a:highlight>
              </a:rPr>
              <a:t>can</a:t>
            </a:r>
            <a:r>
              <a:rPr lang="en-US" sz="1200" dirty="0"/>
              <a:t> occur at blood lead concentrations lower than 3.5 </a:t>
            </a:r>
            <a:r>
              <a:rPr lang="en-US" sz="1200" dirty="0" err="1"/>
              <a:t>μg</a:t>
            </a:r>
            <a:r>
              <a:rPr lang="en-US" sz="1200" dirty="0"/>
              <a:t>/dL.</a:t>
            </a:r>
          </a:p>
          <a:p>
            <a:endParaRPr lang="en-US" dirty="0"/>
          </a:p>
        </p:txBody>
      </p:sp>
      <p:sp>
        <p:nvSpPr>
          <p:cNvPr id="4" name="Slide Number Placeholder 3"/>
          <p:cNvSpPr>
            <a:spLocks noGrp="1"/>
          </p:cNvSpPr>
          <p:nvPr>
            <p:ph type="sldNum" sz="quarter" idx="5"/>
          </p:nvPr>
        </p:nvSpPr>
        <p:spPr/>
        <p:txBody>
          <a:bodyPr/>
          <a:lstStyle/>
          <a:p>
            <a:fld id="{E2034764-5073-4102-BC8D-5A79DB8E119F}" type="slidenum">
              <a:rPr lang="en-US" smtClean="0"/>
              <a:t>3</a:t>
            </a:fld>
            <a:endParaRPr lang="en-US"/>
          </a:p>
        </p:txBody>
      </p:sp>
    </p:spTree>
    <p:extLst>
      <p:ext uri="{BB962C8B-B14F-4D97-AF65-F5344CB8AC3E}">
        <p14:creationId xmlns:p14="http://schemas.microsoft.com/office/powerpoint/2010/main" val="1657108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rPr>
              <a:t>Across the United States, there are a variety of childhood lead exposure sources and risk factors.</a:t>
            </a:r>
            <a:r>
              <a:rPr lang="en-US" dirty="0"/>
              <a:t> </a:t>
            </a:r>
          </a:p>
          <a:p>
            <a:pPr marL="171450" indent="-171450">
              <a:buFont typeface="Arial" panose="020B0604020202020204" pitchFamily="34" charset="0"/>
              <a:buChar char="•"/>
            </a:pPr>
            <a:r>
              <a:rPr lang="en-US" b="0" i="0" dirty="0">
                <a:solidFill>
                  <a:srgbClr val="000000"/>
                </a:solidFill>
                <a:effectLst/>
              </a:rPr>
              <a:t>Children from low-income households and those who live in housing built before 1978 are at the greatest risk of lead exposure.</a:t>
            </a:r>
          </a:p>
          <a:p>
            <a:pPr marL="171450" indent="-171450">
              <a:buFont typeface="Arial" panose="020B0604020202020204" pitchFamily="34" charset="0"/>
              <a:buChar char="•"/>
            </a:pPr>
            <a:r>
              <a:rPr lang="en-US" b="0" i="0" dirty="0">
                <a:solidFill>
                  <a:srgbClr val="000000"/>
                </a:solidFill>
                <a:effectLst/>
              </a:rPr>
              <a:t>Children less than six years old are at a higher risk of lead exposure because their bodies are rapidly developing and more susceptible to taking in lead if exposed. Young children also tend to put their hands or other objects into their mouths. This is why the most common source of lead exposure in young children is lead dust that they swallow after placing their lead-contaminated hands or other objects in their mouths.</a:t>
            </a:r>
          </a:p>
          <a:p>
            <a:pPr marL="171450" indent="-171450">
              <a:buFont typeface="Arial" panose="020B0604020202020204" pitchFamily="34" charset="0"/>
              <a:buChar char="•"/>
            </a:pPr>
            <a:r>
              <a:rPr lang="en-US" b="0" i="0" dirty="0">
                <a:solidFill>
                  <a:srgbClr val="000000"/>
                </a:solidFill>
                <a:effectLst/>
              </a:rPr>
              <a:t>Immigrant and refugee children from less developed countries are at higher risk of being exposed to lead due to less strict rules protecting children from lead exposure, in their country of origin. Because of this, children who are immigrants, </a:t>
            </a:r>
            <a:r>
              <a:rPr lang="en-US" b="0" i="0" u="sng" dirty="0">
                <a:solidFill>
                  <a:srgbClr val="075290"/>
                </a:solidFill>
                <a:effectLst/>
                <a:hlinkClick r:id="rId3"/>
              </a:rPr>
              <a:t>refugees</a:t>
            </a:r>
            <a:r>
              <a:rPr lang="en-US" b="0" i="0" dirty="0">
                <a:solidFill>
                  <a:srgbClr val="000000"/>
                </a:solidFill>
                <a:effectLst/>
              </a:rPr>
              <a:t>, or </a:t>
            </a:r>
            <a:r>
              <a:rPr lang="en-US" b="0" i="0" u="sng" dirty="0">
                <a:solidFill>
                  <a:srgbClr val="075290"/>
                </a:solidFill>
                <a:effectLst/>
                <a:hlinkClick r:id="rId4"/>
              </a:rPr>
              <a:t>recently adopted from less developed countries</a:t>
            </a:r>
            <a:r>
              <a:rPr lang="en-US" b="0" i="0" dirty="0">
                <a:solidFill>
                  <a:srgbClr val="000000"/>
                </a:solidFill>
                <a:effectLst/>
              </a:rPr>
              <a:t> are also at risk for lead exposure.</a:t>
            </a:r>
          </a:p>
          <a:p>
            <a:pPr marL="171450" indent="-171450">
              <a:buFont typeface="Arial" panose="020B0604020202020204" pitchFamily="34" charset="0"/>
              <a:buChar char="•"/>
            </a:pPr>
            <a:r>
              <a:rPr lang="en-US" b="0" i="0" dirty="0">
                <a:solidFill>
                  <a:srgbClr val="000000"/>
                </a:solidFill>
                <a:effectLst/>
              </a:rPr>
              <a:t>Pregnant people should know the risk of lead exposure because lead can pass to their baby during pregnancy. Breastfeeding can also be a source of lead exposure to babies. Adults who are or have been exposed to lead can also pass lead to their babies when breastfeeding. Formula prepared using water contaminated with lead from leaded pipes and plumbing parts can also result in a baby being exposed to lead.</a:t>
            </a:r>
          </a:p>
          <a:p>
            <a:pPr marL="171450" indent="-171450">
              <a:buFont typeface="Arial" panose="020B0604020202020204" pitchFamily="34" charset="0"/>
              <a:buChar char="•"/>
            </a:pPr>
            <a:r>
              <a:rPr lang="en-US" b="0" i="0" dirty="0">
                <a:solidFill>
                  <a:srgbClr val="000000"/>
                </a:solidFill>
                <a:effectLst/>
              </a:rPr>
              <a:t>Some adults work in industries or have hobbies that expose them to lead. These adults may bring lead home with them and expose their families to lead without knowing. For example, a parent who works in battery manufacturing or renovation of older homes could bring home lead dust on their clothes, shoes, skin, hair, and hands. This dust can be tracked onto carpets, floors, furniture, and other surfaces that a child may touch. Adults who are exposed to lead in their workplace or from hobbies should take steps to keep them and their families safe from lead.</a:t>
            </a:r>
            <a:endParaRPr lang="en-US" dirty="0"/>
          </a:p>
          <a:p>
            <a:endParaRPr lang="en-US" dirty="0"/>
          </a:p>
        </p:txBody>
      </p:sp>
      <p:sp>
        <p:nvSpPr>
          <p:cNvPr id="4" name="Slide Number Placeholder 3"/>
          <p:cNvSpPr>
            <a:spLocks noGrp="1"/>
          </p:cNvSpPr>
          <p:nvPr>
            <p:ph type="sldNum" sz="quarter" idx="5"/>
          </p:nvPr>
        </p:nvSpPr>
        <p:spPr/>
        <p:txBody>
          <a:bodyPr/>
          <a:lstStyle/>
          <a:p>
            <a:fld id="{E2034764-5073-4102-BC8D-5A79DB8E119F}" type="slidenum">
              <a:rPr lang="en-US" smtClean="0"/>
              <a:t>4</a:t>
            </a:fld>
            <a:endParaRPr lang="en-US"/>
          </a:p>
        </p:txBody>
      </p:sp>
    </p:spTree>
    <p:extLst>
      <p:ext uri="{BB962C8B-B14F-4D97-AF65-F5344CB8AC3E}">
        <p14:creationId xmlns:p14="http://schemas.microsoft.com/office/powerpoint/2010/main" val="3816649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highlight>
                  <a:srgbClr val="00FFFF"/>
                </a:highlight>
                <a:latin typeface="Arial" panose="020B0604020202020204" pitchFamily="34" charset="0"/>
              </a:rPr>
              <a:t>Lead exposure can also come from just about everywhere: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highlight>
                <a:srgbClr val="00FFFF"/>
              </a:highlight>
              <a:latin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latin typeface="Arial" panose="020B0604020202020204" pitchFamily="34" charset="0"/>
              </a:rPr>
              <a:t>Working with automobile batteries, painting and radiator repairs.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dirty="0">
              <a:latin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latin typeface="Arial" panose="020B0604020202020204" pitchFamily="34" charset="0"/>
              </a:rPr>
              <a:t>Hobbies such as making stained-glass windows, hunting/reloading shells, fishing/lead weights,</a:t>
            </a:r>
            <a:r>
              <a:rPr lang="en-US" altLang="en-US" baseline="0" dirty="0">
                <a:latin typeface="Arial" panose="020B0604020202020204" pitchFamily="34" charset="0"/>
              </a:rPr>
              <a:t> </a:t>
            </a:r>
            <a:r>
              <a:rPr lang="en-US" altLang="en-US" dirty="0">
                <a:latin typeface="Arial" panose="020B0604020202020204" pitchFamily="34" charset="0"/>
              </a:rPr>
              <a:t> and some pottery with leaded glazing.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dirty="0">
              <a:latin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latin typeface="Arial" panose="020B0604020202020204" pitchFamily="34" charset="0"/>
              </a:rPr>
              <a:t>Drinking water that travels through lead pipes, or older</a:t>
            </a:r>
            <a:r>
              <a:rPr lang="en-US" altLang="en-US" baseline="0" dirty="0">
                <a:latin typeface="Arial" panose="020B0604020202020204" pitchFamily="34" charset="0"/>
              </a:rPr>
              <a:t> metal pipes with leaded solder.</a:t>
            </a:r>
            <a:endParaRPr lang="en-US" altLang="en-US" dirty="0">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2034764-5073-4102-BC8D-5A79DB8E119F}" type="slidenum">
              <a:rPr lang="en-US" smtClean="0"/>
              <a:t>5</a:t>
            </a:fld>
            <a:endParaRPr lang="en-US"/>
          </a:p>
        </p:txBody>
      </p:sp>
    </p:spTree>
    <p:extLst>
      <p:ext uri="{BB962C8B-B14F-4D97-AF65-F5344CB8AC3E}">
        <p14:creationId xmlns:p14="http://schemas.microsoft.com/office/powerpoint/2010/main" val="469351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Other sources of lead occur in “not so obvious” items,</a:t>
            </a:r>
            <a:r>
              <a:rPr lang="en-US" baseline="0" dirty="0"/>
              <a:t> or places.</a:t>
            </a:r>
            <a:endParaRPr lang="en-US" dirty="0"/>
          </a:p>
          <a:p>
            <a:endParaRPr lang="en-US" dirty="0"/>
          </a:p>
        </p:txBody>
      </p:sp>
      <p:sp>
        <p:nvSpPr>
          <p:cNvPr id="4" name="Slide Number Placeholder 3"/>
          <p:cNvSpPr>
            <a:spLocks noGrp="1"/>
          </p:cNvSpPr>
          <p:nvPr>
            <p:ph type="sldNum" sz="quarter" idx="5"/>
          </p:nvPr>
        </p:nvSpPr>
        <p:spPr/>
        <p:txBody>
          <a:bodyPr/>
          <a:lstStyle/>
          <a:p>
            <a:fld id="{E2034764-5073-4102-BC8D-5A79DB8E119F}" type="slidenum">
              <a:rPr lang="en-US" smtClean="0"/>
              <a:t>6</a:t>
            </a:fld>
            <a:endParaRPr lang="en-US"/>
          </a:p>
        </p:txBody>
      </p:sp>
    </p:spTree>
    <p:extLst>
      <p:ext uri="{BB962C8B-B14F-4D97-AF65-F5344CB8AC3E}">
        <p14:creationId xmlns:p14="http://schemas.microsoft.com/office/powerpoint/2010/main" val="1893590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F11DA-A43D-909F-E72C-01E8561392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8DAA3B-320A-79B0-A64D-3CF82C48BF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24CAE3-7F9F-84B1-199E-A66549D86B25}"/>
              </a:ext>
            </a:extLst>
          </p:cNvPr>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1B1B1B"/>
                </a:solidFill>
                <a:effectLst/>
                <a:highlight>
                  <a:srgbClr val="00FFFF"/>
                </a:highlight>
                <a:latin typeface="Source Sans Pro Web"/>
              </a:rPr>
              <a:t>The Centers for Disease Control and Prevention (CDC) recommends children get tested at 12 and 24 months of age (blood lead tests are required at 12 and 24 months for children who receive Medicaid). </a:t>
            </a:r>
          </a:p>
          <a:p>
            <a:pPr marL="171450" indent="-171450">
              <a:buFont typeface="Arial" panose="020B0604020202020204" pitchFamily="34" charset="0"/>
              <a:buChar char="•"/>
            </a:pPr>
            <a:endParaRPr lang="en-US" b="0" i="0" dirty="0">
              <a:solidFill>
                <a:srgbClr val="1B1B1B"/>
              </a:solidFill>
              <a:effectLst/>
              <a:highlight>
                <a:srgbClr val="00FFFF"/>
              </a:highlight>
              <a:latin typeface="Source Sans Pro Web"/>
            </a:endParaRPr>
          </a:p>
          <a:p>
            <a:pPr marL="171450" indent="-171450">
              <a:buFont typeface="Arial" panose="020B0604020202020204" pitchFamily="34" charset="0"/>
              <a:buChar char="•"/>
            </a:pPr>
            <a:r>
              <a:rPr lang="en-US" sz="1200" dirty="0">
                <a:highlight>
                  <a:srgbClr val="00FFFF"/>
                </a:highlight>
              </a:rPr>
              <a:t>Screening test is performed with a capillary finger stick and if that result</a:t>
            </a:r>
            <a:r>
              <a:rPr lang="en-US" sz="1200" baseline="0" dirty="0">
                <a:highlight>
                  <a:srgbClr val="00FFFF"/>
                </a:highlight>
              </a:rPr>
              <a:t> meets/exceeds the testing threshold set by CDC (</a:t>
            </a:r>
            <a:r>
              <a:rPr lang="en-US" sz="1200" u="sng" baseline="0" dirty="0">
                <a:highlight>
                  <a:srgbClr val="00FFFF"/>
                </a:highlight>
              </a:rPr>
              <a:t>&gt;</a:t>
            </a:r>
            <a:r>
              <a:rPr lang="en-US" sz="1200" u="none" baseline="0" dirty="0">
                <a:highlight>
                  <a:srgbClr val="00FFFF"/>
                </a:highlight>
              </a:rPr>
              <a:t> </a:t>
            </a:r>
            <a:r>
              <a:rPr lang="en-US" sz="1200" baseline="0" dirty="0">
                <a:highlight>
                  <a:srgbClr val="00FFFF"/>
                </a:highlight>
              </a:rPr>
              <a:t>3.5 ug/dL), a follow-up venous test is needed to confirm the result.</a:t>
            </a:r>
          </a:p>
          <a:p>
            <a:pPr marL="171450" indent="-171450">
              <a:buFont typeface="Arial" panose="020B0604020202020204" pitchFamily="34" charset="0"/>
              <a:buChar char="•"/>
            </a:pPr>
            <a:endParaRPr lang="en-US" sz="1200" dirty="0">
              <a:highlight>
                <a:srgbClr val="00FFFF"/>
              </a:highlight>
            </a:endParaRPr>
          </a:p>
          <a:p>
            <a:pPr marL="171450" indent="-171450">
              <a:buFont typeface="Arial" panose="020B0604020202020204" pitchFamily="34" charset="0"/>
              <a:buChar char="•"/>
            </a:pPr>
            <a:r>
              <a:rPr lang="en-US" sz="1200" dirty="0">
                <a:highlight>
                  <a:srgbClr val="00FFFF"/>
                </a:highlight>
              </a:rPr>
              <a:t>Actual lead level measurement is performed with a venous</a:t>
            </a:r>
            <a:r>
              <a:rPr lang="en-US" sz="1200" baseline="0" dirty="0">
                <a:highlight>
                  <a:srgbClr val="00FFFF"/>
                </a:highlight>
              </a:rPr>
              <a:t> blood draw.</a:t>
            </a:r>
          </a:p>
          <a:p>
            <a:endParaRPr lang="en-US" dirty="0"/>
          </a:p>
        </p:txBody>
      </p:sp>
      <p:sp>
        <p:nvSpPr>
          <p:cNvPr id="4" name="Slide Number Placeholder 3">
            <a:extLst>
              <a:ext uri="{FF2B5EF4-FFF2-40B4-BE49-F238E27FC236}">
                <a16:creationId xmlns:a16="http://schemas.microsoft.com/office/drawing/2014/main" id="{22E1F300-8016-98AD-FD8F-43992D694DA7}"/>
              </a:ext>
            </a:extLst>
          </p:cNvPr>
          <p:cNvSpPr>
            <a:spLocks noGrp="1"/>
          </p:cNvSpPr>
          <p:nvPr>
            <p:ph type="sldNum" sz="quarter" idx="5"/>
          </p:nvPr>
        </p:nvSpPr>
        <p:spPr/>
        <p:txBody>
          <a:bodyPr/>
          <a:lstStyle/>
          <a:p>
            <a:fld id="{E2034764-5073-4102-BC8D-5A79DB8E119F}" type="slidenum">
              <a:rPr lang="en-US" smtClean="0"/>
              <a:t>7</a:t>
            </a:fld>
            <a:endParaRPr lang="en-US"/>
          </a:p>
        </p:txBody>
      </p:sp>
    </p:spTree>
    <p:extLst>
      <p:ext uri="{BB962C8B-B14F-4D97-AF65-F5344CB8AC3E}">
        <p14:creationId xmlns:p14="http://schemas.microsoft.com/office/powerpoint/2010/main" val="763506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88AC4-014A-20F6-4644-B3DC657FA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8C7AE-1C0E-E5D8-0FDA-3E70188C1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9B4FB0-DDF1-E8BE-0372-CEB768B69F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ighlight>
                  <a:srgbClr val="00FFFF"/>
                </a:highlight>
              </a:rPr>
              <a:t>In 2022</a:t>
            </a:r>
            <a:r>
              <a:rPr lang="en-US" dirty="0"/>
              <a:t>, CDC decreased the blood lead reference value (BLRV) from 5.0 </a:t>
            </a:r>
            <a:r>
              <a:rPr lang="en-US" dirty="0" err="1"/>
              <a:t>μg</a:t>
            </a:r>
            <a:r>
              <a:rPr lang="en-US" dirty="0"/>
              <a:t>/dL to 3.5 </a:t>
            </a:r>
            <a:r>
              <a:rPr lang="en-US" dirty="0" err="1"/>
              <a:t>μg</a:t>
            </a:r>
            <a:r>
              <a:rPr lang="en-US" dirty="0"/>
              <a:t>/dL. </a:t>
            </a:r>
          </a:p>
          <a:p>
            <a:endParaRPr lang="en-US" dirty="0"/>
          </a:p>
        </p:txBody>
      </p:sp>
      <p:sp>
        <p:nvSpPr>
          <p:cNvPr id="4" name="Slide Number Placeholder 3">
            <a:extLst>
              <a:ext uri="{FF2B5EF4-FFF2-40B4-BE49-F238E27FC236}">
                <a16:creationId xmlns:a16="http://schemas.microsoft.com/office/drawing/2014/main" id="{5BE00085-DB6F-9B63-F5A6-553FD5D9CD9F}"/>
              </a:ext>
            </a:extLst>
          </p:cNvPr>
          <p:cNvSpPr>
            <a:spLocks noGrp="1"/>
          </p:cNvSpPr>
          <p:nvPr>
            <p:ph type="sldNum" sz="quarter" idx="5"/>
          </p:nvPr>
        </p:nvSpPr>
        <p:spPr/>
        <p:txBody>
          <a:bodyPr/>
          <a:lstStyle/>
          <a:p>
            <a:fld id="{E2034764-5073-4102-BC8D-5A79DB8E119F}" type="slidenum">
              <a:rPr lang="en-US" smtClean="0"/>
              <a:t>8</a:t>
            </a:fld>
            <a:endParaRPr lang="en-US"/>
          </a:p>
        </p:txBody>
      </p:sp>
    </p:spTree>
    <p:extLst>
      <p:ext uri="{BB962C8B-B14F-4D97-AF65-F5344CB8AC3E}">
        <p14:creationId xmlns:p14="http://schemas.microsoft.com/office/powerpoint/2010/main" val="1238303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PA, lead levels are required</a:t>
            </a:r>
            <a:r>
              <a:rPr lang="en-US" baseline="0" dirty="0"/>
              <a:t> to be reported either via the PA-NEDSS (National Electronic Disease Surveillance System), by Primary Care Provider</a:t>
            </a:r>
            <a:r>
              <a:rPr lang="en-US" dirty="0"/>
              <a:t> and</a:t>
            </a:r>
            <a:r>
              <a:rPr lang="en-US" baseline="0" dirty="0"/>
              <a:t> laboratories.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ffectLst/>
                <a:ea typeface="Calibri" panose="020F0502020204030204" pitchFamily="34" charset="0"/>
                <a:cs typeface="Times New Roman" panose="02020603050405020304" pitchFamily="18" charset="0"/>
              </a:rPr>
              <a:t>Based on Bureau of Community Health Systems “Lead Case Management Guidelines”, </a:t>
            </a:r>
            <a:r>
              <a:rPr lang="en-US" dirty="0"/>
              <a:t>Community health nurses (CHNs) are responsible for education and referral activities for </a:t>
            </a:r>
            <a:r>
              <a:rPr lang="en-US" b="0" dirty="0"/>
              <a:t>children under the age of 18 years </a:t>
            </a:r>
            <a:r>
              <a:rPr lang="en-US" dirty="0"/>
              <a:t>with confirmed elevated blood lead levels (EBLLs) of 3.5 micrograms/deciliter (µg/dL) or greater within their jurisdictions.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Guidelines for case management were established using the recommendations from the Centers for Disease Control.</a:t>
            </a:r>
            <a:endParaRPr lang="en-US" sz="1200" kern="1200" dirty="0">
              <a:solidFill>
                <a:schemeClr val="tx1"/>
              </a:solidFill>
              <a:effectLst/>
              <a:highlight>
                <a:srgbClr val="00FFFF"/>
              </a:highligh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2034764-5073-4102-BC8D-5A79DB8E119F}" type="slidenum">
              <a:rPr lang="en-US" smtClean="0"/>
              <a:t>9</a:t>
            </a:fld>
            <a:endParaRPr lang="en-US"/>
          </a:p>
        </p:txBody>
      </p:sp>
    </p:spTree>
    <p:extLst>
      <p:ext uri="{BB962C8B-B14F-4D97-AF65-F5344CB8AC3E}">
        <p14:creationId xmlns:p14="http://schemas.microsoft.com/office/powerpoint/2010/main" val="1950702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mj-lt"/>
              </a:rPr>
              <a:t>This slide</a:t>
            </a:r>
            <a:r>
              <a:rPr lang="en-US" baseline="0" dirty="0">
                <a:latin typeface="+mj-lt"/>
              </a:rPr>
              <a:t> demonstrates the complexity of multiple agencies that are involved when a child with elevated lead is detected and reported.</a:t>
            </a:r>
          </a:p>
          <a:p>
            <a:r>
              <a:rPr lang="en-US" baseline="0" dirty="0">
                <a:latin typeface="+mj-lt"/>
              </a:rPr>
              <a:t> </a:t>
            </a:r>
          </a:p>
          <a:p>
            <a:pPr marL="171450" indent="-171450">
              <a:buFont typeface="Arial" panose="020B0604020202020204" pitchFamily="34" charset="0"/>
              <a:buChar char="•"/>
            </a:pPr>
            <a:r>
              <a:rPr lang="en-US" dirty="0">
                <a:latin typeface="+mj-lt"/>
              </a:rPr>
              <a:t>Detecting lead in a child sets-in-motion</a:t>
            </a:r>
            <a:r>
              <a:rPr lang="en-US" baseline="0" dirty="0">
                <a:latin typeface="+mj-lt"/>
              </a:rPr>
              <a:t> a process of multi-agency </a:t>
            </a:r>
            <a:r>
              <a:rPr lang="en-US" dirty="0">
                <a:latin typeface="+mj-lt"/>
              </a:rPr>
              <a:t>reporting , referrals, client/family contact and </a:t>
            </a:r>
            <a:r>
              <a:rPr lang="en-US" baseline="0" dirty="0">
                <a:latin typeface="+mj-lt"/>
              </a:rPr>
              <a:t>case management, follow-up testing, home/environmental inspections, medical interventions, development evaluations, and education. </a:t>
            </a:r>
          </a:p>
          <a:p>
            <a:endParaRPr lang="en-US" baseline="0" dirty="0">
              <a:latin typeface="+mj-lt"/>
            </a:endParaRPr>
          </a:p>
          <a:p>
            <a:pPr marL="171450" indent="-171450">
              <a:buFont typeface="Arial" panose="020B0604020202020204" pitchFamily="34" charset="0"/>
              <a:buChar char="•"/>
            </a:pPr>
            <a:r>
              <a:rPr lang="en-US" baseline="0" dirty="0">
                <a:latin typeface="+mj-lt"/>
              </a:rPr>
              <a:t>Case management is provided for children </a:t>
            </a:r>
            <a:r>
              <a:rPr lang="en-US" b="0" dirty="0">
                <a:highlight>
                  <a:srgbClr val="00FFFF"/>
                </a:highlight>
                <a:latin typeface="+mj-lt"/>
              </a:rPr>
              <a:t>for children under the age of 18 years with confirmed elevated blood lead levels 3.5 micrograms/deciliter (µg/dL) or greater. </a:t>
            </a:r>
            <a:endParaRPr lang="en-US" b="0" baseline="0" dirty="0">
              <a:highlight>
                <a:srgbClr val="00FFFF"/>
              </a:highlight>
              <a:latin typeface="+mj-lt"/>
            </a:endParaRPr>
          </a:p>
          <a:p>
            <a:pPr marL="171450" indent="-171450">
              <a:buFont typeface="Arial" panose="020B0604020202020204" pitchFamily="34" charset="0"/>
              <a:buChar char="•"/>
            </a:pPr>
            <a:endParaRPr lang="en-US" b="1" dirty="0">
              <a:latin typeface="+mj-lt"/>
            </a:endParaRPr>
          </a:p>
          <a:p>
            <a:pPr marL="171450" indent="-171450">
              <a:buFont typeface="Arial" panose="020B0604020202020204" pitchFamily="34" charset="0"/>
              <a:buChar char="•"/>
            </a:pPr>
            <a:r>
              <a:rPr lang="en-US" dirty="0">
                <a:latin typeface="+mj-lt"/>
              </a:rPr>
              <a:t>No cost to the family</a:t>
            </a:r>
          </a:p>
          <a:p>
            <a:pPr marL="171450" indent="-171450">
              <a:buFont typeface="Arial" panose="020B0604020202020204" pitchFamily="34" charset="0"/>
              <a:buChar char="•"/>
            </a:pPr>
            <a:endParaRPr lang="en-US" dirty="0">
              <a:latin typeface="+mj-lt"/>
            </a:endParaRPr>
          </a:p>
          <a:p>
            <a:pPr marL="171450" indent="-171450">
              <a:buFont typeface="Arial" panose="020B0604020202020204" pitchFamily="34" charset="0"/>
              <a:buChar char="•"/>
            </a:pPr>
            <a:r>
              <a:rPr lang="en-US" dirty="0">
                <a:latin typeface="+mj-lt"/>
              </a:rPr>
              <a:t>Services may be provided in childcare centers, home, preschool and playground programs.</a:t>
            </a:r>
          </a:p>
          <a:p>
            <a:pPr marL="171450" indent="-171450">
              <a:buFont typeface="Arial" panose="020B0604020202020204" pitchFamily="34" charset="0"/>
              <a:buChar char="•"/>
            </a:pPr>
            <a:endParaRPr lang="en-US" dirty="0">
              <a:latin typeface="+mj-lt"/>
            </a:endParaRPr>
          </a:p>
          <a:p>
            <a:pPr marL="171450" indent="-171450">
              <a:buFont typeface="Arial" panose="020B0604020202020204" pitchFamily="34" charset="0"/>
              <a:buChar char="•"/>
            </a:pPr>
            <a:r>
              <a:rPr lang="en-US" dirty="0">
                <a:latin typeface="+mj-lt"/>
              </a:rPr>
              <a:t>Examples include - assistive technologies, audiology/hearing, nutrition, physical &amp; occupational therapy, special instruction, speech and vison services provided</a:t>
            </a:r>
          </a:p>
          <a:p>
            <a:pPr marL="171450" indent="-171450">
              <a:buFont typeface="Arial" panose="020B0604020202020204" pitchFamily="34" charset="0"/>
              <a:buChar char="•"/>
            </a:pPr>
            <a:endParaRPr lang="en-US" sz="1100" dirty="0">
              <a:solidFill>
                <a:schemeClr val="accent2">
                  <a:lumMod val="75000"/>
                </a:schemeClr>
              </a:solidFill>
            </a:endParaRPr>
          </a:p>
        </p:txBody>
      </p:sp>
      <p:sp>
        <p:nvSpPr>
          <p:cNvPr id="4" name="Slide Number Placeholder 3"/>
          <p:cNvSpPr>
            <a:spLocks noGrp="1"/>
          </p:cNvSpPr>
          <p:nvPr>
            <p:ph type="sldNum" sz="quarter" idx="10"/>
          </p:nvPr>
        </p:nvSpPr>
        <p:spPr/>
        <p:txBody>
          <a:bodyPr/>
          <a:lstStyle/>
          <a:p>
            <a:fld id="{7AD1FE76-7920-4A0C-B4A9-5ED290642932}" type="slidenum">
              <a:rPr lang="en-US" smtClean="0"/>
              <a:t>10</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44600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2812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18066-1B8A-F964-EBD4-56056A4248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2CCFC4-D87A-DA42-4B9C-FB38A079BC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18BACF-2DA9-4325-2A69-05DC2F97D693}"/>
              </a:ext>
            </a:extLst>
          </p:cNvPr>
          <p:cNvSpPr>
            <a:spLocks noGrp="1"/>
          </p:cNvSpPr>
          <p:nvPr>
            <p:ph type="dt" sz="half" idx="10"/>
          </p:nvPr>
        </p:nvSpPr>
        <p:spPr/>
        <p:txBody>
          <a:bodyPr/>
          <a:lstStyle/>
          <a:p>
            <a:fld id="{BB900A6F-B0E1-4233-8A5E-1A729C64D5B4}" type="datetimeFigureOut">
              <a:rPr lang="en-US" smtClean="0"/>
              <a:t>9/10/2026</a:t>
            </a:fld>
            <a:endParaRPr lang="en-US"/>
          </a:p>
        </p:txBody>
      </p:sp>
      <p:sp>
        <p:nvSpPr>
          <p:cNvPr id="5" name="Footer Placeholder 4">
            <a:extLst>
              <a:ext uri="{FF2B5EF4-FFF2-40B4-BE49-F238E27FC236}">
                <a16:creationId xmlns:a16="http://schemas.microsoft.com/office/drawing/2014/main" id="{5BB96C4F-FE21-17A8-E666-2EB92C1D6E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4F8830-9FF0-3947-B25A-ABAD86056E5C}"/>
              </a:ext>
            </a:extLst>
          </p:cNvPr>
          <p:cNvSpPr>
            <a:spLocks noGrp="1"/>
          </p:cNvSpPr>
          <p:nvPr>
            <p:ph type="sldNum" sz="quarter" idx="12"/>
          </p:nvPr>
        </p:nvSpPr>
        <p:spPr/>
        <p:txBody>
          <a:bodyPr/>
          <a:lstStyle/>
          <a:p>
            <a:fld id="{25D9D031-EF26-4336-821C-B188035349DE}" type="slidenum">
              <a:rPr lang="en-US" smtClean="0"/>
              <a:t>‹#›</a:t>
            </a:fld>
            <a:endParaRPr lang="en-US"/>
          </a:p>
        </p:txBody>
      </p:sp>
    </p:spTree>
    <p:extLst>
      <p:ext uri="{BB962C8B-B14F-4D97-AF65-F5344CB8AC3E}">
        <p14:creationId xmlns:p14="http://schemas.microsoft.com/office/powerpoint/2010/main" val="3296239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257F9-4CAE-2B3E-9BF5-C77D4581EF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48D8FC-514F-57CC-2582-FBED9D488A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5C540F-B113-23E4-908C-176D195B731D}"/>
              </a:ext>
            </a:extLst>
          </p:cNvPr>
          <p:cNvSpPr>
            <a:spLocks noGrp="1"/>
          </p:cNvSpPr>
          <p:nvPr>
            <p:ph type="dt" sz="half" idx="10"/>
          </p:nvPr>
        </p:nvSpPr>
        <p:spPr/>
        <p:txBody>
          <a:bodyPr/>
          <a:lstStyle/>
          <a:p>
            <a:fld id="{BB900A6F-B0E1-4233-8A5E-1A729C64D5B4}" type="datetimeFigureOut">
              <a:rPr lang="en-US" smtClean="0"/>
              <a:t>9/10/2026</a:t>
            </a:fld>
            <a:endParaRPr lang="en-US"/>
          </a:p>
        </p:txBody>
      </p:sp>
      <p:sp>
        <p:nvSpPr>
          <p:cNvPr id="5" name="Footer Placeholder 4">
            <a:extLst>
              <a:ext uri="{FF2B5EF4-FFF2-40B4-BE49-F238E27FC236}">
                <a16:creationId xmlns:a16="http://schemas.microsoft.com/office/drawing/2014/main" id="{860FE920-BC27-3B51-B0D0-1EB4177007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D4DE7-25CA-2D00-DA88-A2C0799933F4}"/>
              </a:ext>
            </a:extLst>
          </p:cNvPr>
          <p:cNvSpPr>
            <a:spLocks noGrp="1"/>
          </p:cNvSpPr>
          <p:nvPr>
            <p:ph type="sldNum" sz="quarter" idx="12"/>
          </p:nvPr>
        </p:nvSpPr>
        <p:spPr/>
        <p:txBody>
          <a:bodyPr/>
          <a:lstStyle/>
          <a:p>
            <a:fld id="{25D9D031-EF26-4336-821C-B188035349DE}" type="slidenum">
              <a:rPr lang="en-US" smtClean="0"/>
              <a:t>‹#›</a:t>
            </a:fld>
            <a:endParaRPr lang="en-US"/>
          </a:p>
        </p:txBody>
      </p:sp>
    </p:spTree>
    <p:extLst>
      <p:ext uri="{BB962C8B-B14F-4D97-AF65-F5344CB8AC3E}">
        <p14:creationId xmlns:p14="http://schemas.microsoft.com/office/powerpoint/2010/main" val="3135776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EDF5A-743C-907E-EB58-243C1B6AF7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4B416D-5C7D-F9E1-B28A-EA23E1F3C0A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269A82-489E-4D81-A3E7-559E4E19FF7C}"/>
              </a:ext>
            </a:extLst>
          </p:cNvPr>
          <p:cNvSpPr>
            <a:spLocks noGrp="1"/>
          </p:cNvSpPr>
          <p:nvPr>
            <p:ph type="dt" sz="half" idx="10"/>
          </p:nvPr>
        </p:nvSpPr>
        <p:spPr/>
        <p:txBody>
          <a:bodyPr/>
          <a:lstStyle/>
          <a:p>
            <a:fld id="{BB900A6F-B0E1-4233-8A5E-1A729C64D5B4}" type="datetimeFigureOut">
              <a:rPr lang="en-US" smtClean="0"/>
              <a:t>9/10/2026</a:t>
            </a:fld>
            <a:endParaRPr lang="en-US"/>
          </a:p>
        </p:txBody>
      </p:sp>
      <p:sp>
        <p:nvSpPr>
          <p:cNvPr id="5" name="Footer Placeholder 4">
            <a:extLst>
              <a:ext uri="{FF2B5EF4-FFF2-40B4-BE49-F238E27FC236}">
                <a16:creationId xmlns:a16="http://schemas.microsoft.com/office/drawing/2014/main" id="{090B2E26-31C0-F59E-C0F2-27F7040639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CEBB9C-2B85-2F0F-DC22-43FD967E3D28}"/>
              </a:ext>
            </a:extLst>
          </p:cNvPr>
          <p:cNvSpPr>
            <a:spLocks noGrp="1"/>
          </p:cNvSpPr>
          <p:nvPr>
            <p:ph type="sldNum" sz="quarter" idx="12"/>
          </p:nvPr>
        </p:nvSpPr>
        <p:spPr/>
        <p:txBody>
          <a:bodyPr/>
          <a:lstStyle/>
          <a:p>
            <a:fld id="{25D9D031-EF26-4336-821C-B188035349DE}" type="slidenum">
              <a:rPr lang="en-US" smtClean="0"/>
              <a:t>‹#›</a:t>
            </a:fld>
            <a:endParaRPr lang="en-US"/>
          </a:p>
        </p:txBody>
      </p:sp>
    </p:spTree>
    <p:extLst>
      <p:ext uri="{BB962C8B-B14F-4D97-AF65-F5344CB8AC3E}">
        <p14:creationId xmlns:p14="http://schemas.microsoft.com/office/powerpoint/2010/main" val="3835727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EC176-16D2-11A1-F5A3-8A9178D000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887DAE-5284-7D5C-C899-9E3E9BD3F3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EDC723-10ED-0080-A5BD-6426AA41E4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837233-A5FD-F774-AEC6-66424C01D951}"/>
              </a:ext>
            </a:extLst>
          </p:cNvPr>
          <p:cNvSpPr>
            <a:spLocks noGrp="1"/>
          </p:cNvSpPr>
          <p:nvPr>
            <p:ph type="dt" sz="half" idx="10"/>
          </p:nvPr>
        </p:nvSpPr>
        <p:spPr/>
        <p:txBody>
          <a:bodyPr/>
          <a:lstStyle/>
          <a:p>
            <a:fld id="{BB900A6F-B0E1-4233-8A5E-1A729C64D5B4}" type="datetimeFigureOut">
              <a:rPr lang="en-US" smtClean="0"/>
              <a:t>9/10/2026</a:t>
            </a:fld>
            <a:endParaRPr lang="en-US"/>
          </a:p>
        </p:txBody>
      </p:sp>
      <p:sp>
        <p:nvSpPr>
          <p:cNvPr id="6" name="Footer Placeholder 5">
            <a:extLst>
              <a:ext uri="{FF2B5EF4-FFF2-40B4-BE49-F238E27FC236}">
                <a16:creationId xmlns:a16="http://schemas.microsoft.com/office/drawing/2014/main" id="{A09CBD48-F355-4576-2161-DB235A7B4C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BB55C2-0B23-3686-2BE5-2F2AA1831BA5}"/>
              </a:ext>
            </a:extLst>
          </p:cNvPr>
          <p:cNvSpPr>
            <a:spLocks noGrp="1"/>
          </p:cNvSpPr>
          <p:nvPr>
            <p:ph type="sldNum" sz="quarter" idx="12"/>
          </p:nvPr>
        </p:nvSpPr>
        <p:spPr/>
        <p:txBody>
          <a:bodyPr/>
          <a:lstStyle/>
          <a:p>
            <a:fld id="{25D9D031-EF26-4336-821C-B188035349DE}" type="slidenum">
              <a:rPr lang="en-US" smtClean="0"/>
              <a:t>‹#›</a:t>
            </a:fld>
            <a:endParaRPr lang="en-US"/>
          </a:p>
        </p:txBody>
      </p:sp>
    </p:spTree>
    <p:extLst>
      <p:ext uri="{BB962C8B-B14F-4D97-AF65-F5344CB8AC3E}">
        <p14:creationId xmlns:p14="http://schemas.microsoft.com/office/powerpoint/2010/main" val="1777943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DF71-AFEC-D240-77B5-C6B09DEE53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C3A82D-4730-0722-C80D-BB9B1CC464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2B32AC-E0E3-2F62-3181-AB537C8139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89A64F-A95E-102C-3588-84C4D3A981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4E3D32-F420-FC39-A119-B2B7063183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D187AA-23ED-771E-AE67-57318ED8BD9D}"/>
              </a:ext>
            </a:extLst>
          </p:cNvPr>
          <p:cNvSpPr>
            <a:spLocks noGrp="1"/>
          </p:cNvSpPr>
          <p:nvPr>
            <p:ph type="dt" sz="half" idx="10"/>
          </p:nvPr>
        </p:nvSpPr>
        <p:spPr/>
        <p:txBody>
          <a:bodyPr/>
          <a:lstStyle/>
          <a:p>
            <a:fld id="{BB900A6F-B0E1-4233-8A5E-1A729C64D5B4}" type="datetimeFigureOut">
              <a:rPr lang="en-US" smtClean="0"/>
              <a:t>9/10/2026</a:t>
            </a:fld>
            <a:endParaRPr lang="en-US"/>
          </a:p>
        </p:txBody>
      </p:sp>
      <p:sp>
        <p:nvSpPr>
          <p:cNvPr id="8" name="Footer Placeholder 7">
            <a:extLst>
              <a:ext uri="{FF2B5EF4-FFF2-40B4-BE49-F238E27FC236}">
                <a16:creationId xmlns:a16="http://schemas.microsoft.com/office/drawing/2014/main" id="{269C91C9-98DB-6C51-D194-CD6C5033B3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6CAE-A442-4C37-389B-87CB4D74415F}"/>
              </a:ext>
            </a:extLst>
          </p:cNvPr>
          <p:cNvSpPr>
            <a:spLocks noGrp="1"/>
          </p:cNvSpPr>
          <p:nvPr>
            <p:ph type="sldNum" sz="quarter" idx="12"/>
          </p:nvPr>
        </p:nvSpPr>
        <p:spPr/>
        <p:txBody>
          <a:bodyPr/>
          <a:lstStyle/>
          <a:p>
            <a:fld id="{25D9D031-EF26-4336-821C-B188035349DE}" type="slidenum">
              <a:rPr lang="en-US" smtClean="0"/>
              <a:t>‹#›</a:t>
            </a:fld>
            <a:endParaRPr lang="en-US"/>
          </a:p>
        </p:txBody>
      </p:sp>
    </p:spTree>
    <p:extLst>
      <p:ext uri="{BB962C8B-B14F-4D97-AF65-F5344CB8AC3E}">
        <p14:creationId xmlns:p14="http://schemas.microsoft.com/office/powerpoint/2010/main" val="3747071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DBE7-B1F2-1224-9583-11B8B7ED42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339DFE-3F1E-10FC-F352-CE0FE724F817}"/>
              </a:ext>
            </a:extLst>
          </p:cNvPr>
          <p:cNvSpPr>
            <a:spLocks noGrp="1"/>
          </p:cNvSpPr>
          <p:nvPr>
            <p:ph type="dt" sz="half" idx="10"/>
          </p:nvPr>
        </p:nvSpPr>
        <p:spPr/>
        <p:txBody>
          <a:bodyPr/>
          <a:lstStyle/>
          <a:p>
            <a:fld id="{BB900A6F-B0E1-4233-8A5E-1A729C64D5B4}" type="datetimeFigureOut">
              <a:rPr lang="en-US" smtClean="0"/>
              <a:t>9/10/2026</a:t>
            </a:fld>
            <a:endParaRPr lang="en-US"/>
          </a:p>
        </p:txBody>
      </p:sp>
      <p:sp>
        <p:nvSpPr>
          <p:cNvPr id="4" name="Footer Placeholder 3">
            <a:extLst>
              <a:ext uri="{FF2B5EF4-FFF2-40B4-BE49-F238E27FC236}">
                <a16:creationId xmlns:a16="http://schemas.microsoft.com/office/drawing/2014/main" id="{9B952BDE-A177-F6FD-D0E5-7F4A5169CD9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3E178C-FFEB-765E-628E-A91FB7D5C0F7}"/>
              </a:ext>
            </a:extLst>
          </p:cNvPr>
          <p:cNvSpPr>
            <a:spLocks noGrp="1"/>
          </p:cNvSpPr>
          <p:nvPr>
            <p:ph type="sldNum" sz="quarter" idx="12"/>
          </p:nvPr>
        </p:nvSpPr>
        <p:spPr/>
        <p:txBody>
          <a:bodyPr/>
          <a:lstStyle/>
          <a:p>
            <a:fld id="{25D9D031-EF26-4336-821C-B188035349DE}" type="slidenum">
              <a:rPr lang="en-US" smtClean="0"/>
              <a:t>‹#›</a:t>
            </a:fld>
            <a:endParaRPr lang="en-US"/>
          </a:p>
        </p:txBody>
      </p:sp>
    </p:spTree>
    <p:extLst>
      <p:ext uri="{BB962C8B-B14F-4D97-AF65-F5344CB8AC3E}">
        <p14:creationId xmlns:p14="http://schemas.microsoft.com/office/powerpoint/2010/main" val="895584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CFB960-8ED7-6F9B-2EC0-06897615CC41}"/>
              </a:ext>
            </a:extLst>
          </p:cNvPr>
          <p:cNvSpPr>
            <a:spLocks noGrp="1"/>
          </p:cNvSpPr>
          <p:nvPr>
            <p:ph type="dt" sz="half" idx="10"/>
          </p:nvPr>
        </p:nvSpPr>
        <p:spPr/>
        <p:txBody>
          <a:bodyPr/>
          <a:lstStyle/>
          <a:p>
            <a:fld id="{BB900A6F-B0E1-4233-8A5E-1A729C64D5B4}" type="datetimeFigureOut">
              <a:rPr lang="en-US" smtClean="0"/>
              <a:t>9/10/2026</a:t>
            </a:fld>
            <a:endParaRPr lang="en-US"/>
          </a:p>
        </p:txBody>
      </p:sp>
      <p:sp>
        <p:nvSpPr>
          <p:cNvPr id="3" name="Footer Placeholder 2">
            <a:extLst>
              <a:ext uri="{FF2B5EF4-FFF2-40B4-BE49-F238E27FC236}">
                <a16:creationId xmlns:a16="http://schemas.microsoft.com/office/drawing/2014/main" id="{DF0146F1-7ED4-FB79-9C96-A6F54F4CE9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A8B586-2953-4AB5-B338-441C3DF73DBD}"/>
              </a:ext>
            </a:extLst>
          </p:cNvPr>
          <p:cNvSpPr>
            <a:spLocks noGrp="1"/>
          </p:cNvSpPr>
          <p:nvPr>
            <p:ph type="sldNum" sz="quarter" idx="12"/>
          </p:nvPr>
        </p:nvSpPr>
        <p:spPr/>
        <p:txBody>
          <a:bodyPr/>
          <a:lstStyle/>
          <a:p>
            <a:fld id="{25D9D031-EF26-4336-821C-B188035349DE}" type="slidenum">
              <a:rPr lang="en-US" smtClean="0"/>
              <a:t>‹#›</a:t>
            </a:fld>
            <a:endParaRPr lang="en-US"/>
          </a:p>
        </p:txBody>
      </p:sp>
    </p:spTree>
    <p:extLst>
      <p:ext uri="{BB962C8B-B14F-4D97-AF65-F5344CB8AC3E}">
        <p14:creationId xmlns:p14="http://schemas.microsoft.com/office/powerpoint/2010/main" val="4089142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4305D-824B-F95C-8D4B-B7D9BE27EC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516C95-1CCF-64AF-DBA8-47F42689DC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2DAA92-6C1F-25D7-18A0-BA8AE8612F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98F5C0-BA1F-54A4-395B-22A3A0197369}"/>
              </a:ext>
            </a:extLst>
          </p:cNvPr>
          <p:cNvSpPr>
            <a:spLocks noGrp="1"/>
          </p:cNvSpPr>
          <p:nvPr>
            <p:ph type="dt" sz="half" idx="10"/>
          </p:nvPr>
        </p:nvSpPr>
        <p:spPr/>
        <p:txBody>
          <a:bodyPr/>
          <a:lstStyle/>
          <a:p>
            <a:fld id="{BB900A6F-B0E1-4233-8A5E-1A729C64D5B4}" type="datetimeFigureOut">
              <a:rPr lang="en-US" smtClean="0"/>
              <a:t>9/10/2026</a:t>
            </a:fld>
            <a:endParaRPr lang="en-US"/>
          </a:p>
        </p:txBody>
      </p:sp>
      <p:sp>
        <p:nvSpPr>
          <p:cNvPr id="6" name="Footer Placeholder 5">
            <a:extLst>
              <a:ext uri="{FF2B5EF4-FFF2-40B4-BE49-F238E27FC236}">
                <a16:creationId xmlns:a16="http://schemas.microsoft.com/office/drawing/2014/main" id="{50E922A1-A126-BC09-C05D-5F0378459A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A6B337-2E6C-69E6-02A9-850B46824CC0}"/>
              </a:ext>
            </a:extLst>
          </p:cNvPr>
          <p:cNvSpPr>
            <a:spLocks noGrp="1"/>
          </p:cNvSpPr>
          <p:nvPr>
            <p:ph type="sldNum" sz="quarter" idx="12"/>
          </p:nvPr>
        </p:nvSpPr>
        <p:spPr/>
        <p:txBody>
          <a:bodyPr/>
          <a:lstStyle/>
          <a:p>
            <a:fld id="{25D9D031-EF26-4336-821C-B188035349DE}" type="slidenum">
              <a:rPr lang="en-US" smtClean="0"/>
              <a:t>‹#›</a:t>
            </a:fld>
            <a:endParaRPr lang="en-US"/>
          </a:p>
        </p:txBody>
      </p:sp>
    </p:spTree>
    <p:extLst>
      <p:ext uri="{BB962C8B-B14F-4D97-AF65-F5344CB8AC3E}">
        <p14:creationId xmlns:p14="http://schemas.microsoft.com/office/powerpoint/2010/main" val="2832832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61A6A-4134-3DD5-4113-313C516776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361656-AFBD-94B5-AF66-F81F93539F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D68BA8-EAF6-B02F-CF33-0C5054F4AF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E59666-96E5-D4DD-15CA-4DE717CD19F9}"/>
              </a:ext>
            </a:extLst>
          </p:cNvPr>
          <p:cNvSpPr>
            <a:spLocks noGrp="1"/>
          </p:cNvSpPr>
          <p:nvPr>
            <p:ph type="dt" sz="half" idx="10"/>
          </p:nvPr>
        </p:nvSpPr>
        <p:spPr/>
        <p:txBody>
          <a:bodyPr/>
          <a:lstStyle/>
          <a:p>
            <a:fld id="{BB900A6F-B0E1-4233-8A5E-1A729C64D5B4}" type="datetimeFigureOut">
              <a:rPr lang="en-US" smtClean="0"/>
              <a:t>9/10/2026</a:t>
            </a:fld>
            <a:endParaRPr lang="en-US"/>
          </a:p>
        </p:txBody>
      </p:sp>
      <p:sp>
        <p:nvSpPr>
          <p:cNvPr id="6" name="Footer Placeholder 5">
            <a:extLst>
              <a:ext uri="{FF2B5EF4-FFF2-40B4-BE49-F238E27FC236}">
                <a16:creationId xmlns:a16="http://schemas.microsoft.com/office/drawing/2014/main" id="{616845A6-2660-A1E0-C3F6-23BDF9E9A5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F82E2E-5476-7A20-9AD6-A9C8EDD17172}"/>
              </a:ext>
            </a:extLst>
          </p:cNvPr>
          <p:cNvSpPr>
            <a:spLocks noGrp="1"/>
          </p:cNvSpPr>
          <p:nvPr>
            <p:ph type="sldNum" sz="quarter" idx="12"/>
          </p:nvPr>
        </p:nvSpPr>
        <p:spPr/>
        <p:txBody>
          <a:bodyPr/>
          <a:lstStyle/>
          <a:p>
            <a:fld id="{25D9D031-EF26-4336-821C-B188035349DE}" type="slidenum">
              <a:rPr lang="en-US" smtClean="0"/>
              <a:t>‹#›</a:t>
            </a:fld>
            <a:endParaRPr lang="en-US"/>
          </a:p>
        </p:txBody>
      </p:sp>
    </p:spTree>
    <p:extLst>
      <p:ext uri="{BB962C8B-B14F-4D97-AF65-F5344CB8AC3E}">
        <p14:creationId xmlns:p14="http://schemas.microsoft.com/office/powerpoint/2010/main" val="2296236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6C87A-25CC-AA4E-7BBC-8B0F937DF3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920044-555B-EBA4-B542-B2539B071C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B0A38-E61A-4821-C75C-D7F5B8245B47}"/>
              </a:ext>
            </a:extLst>
          </p:cNvPr>
          <p:cNvSpPr>
            <a:spLocks noGrp="1"/>
          </p:cNvSpPr>
          <p:nvPr>
            <p:ph type="dt" sz="half" idx="10"/>
          </p:nvPr>
        </p:nvSpPr>
        <p:spPr/>
        <p:txBody>
          <a:bodyPr/>
          <a:lstStyle/>
          <a:p>
            <a:fld id="{BB900A6F-B0E1-4233-8A5E-1A729C64D5B4}" type="datetimeFigureOut">
              <a:rPr lang="en-US" smtClean="0"/>
              <a:t>9/10/2026</a:t>
            </a:fld>
            <a:endParaRPr lang="en-US"/>
          </a:p>
        </p:txBody>
      </p:sp>
      <p:sp>
        <p:nvSpPr>
          <p:cNvPr id="5" name="Footer Placeholder 4">
            <a:extLst>
              <a:ext uri="{FF2B5EF4-FFF2-40B4-BE49-F238E27FC236}">
                <a16:creationId xmlns:a16="http://schemas.microsoft.com/office/drawing/2014/main" id="{8AA637D2-D5F9-D084-49F4-6FE65DAF04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995D91-8A2D-73A0-E9DF-9C7ED6358DC0}"/>
              </a:ext>
            </a:extLst>
          </p:cNvPr>
          <p:cNvSpPr>
            <a:spLocks noGrp="1"/>
          </p:cNvSpPr>
          <p:nvPr>
            <p:ph type="sldNum" sz="quarter" idx="12"/>
          </p:nvPr>
        </p:nvSpPr>
        <p:spPr/>
        <p:txBody>
          <a:bodyPr/>
          <a:lstStyle/>
          <a:p>
            <a:fld id="{25D9D031-EF26-4336-821C-B188035349DE}" type="slidenum">
              <a:rPr lang="en-US" smtClean="0"/>
              <a:t>‹#›</a:t>
            </a:fld>
            <a:endParaRPr lang="en-US"/>
          </a:p>
        </p:txBody>
      </p:sp>
    </p:spTree>
    <p:extLst>
      <p:ext uri="{BB962C8B-B14F-4D97-AF65-F5344CB8AC3E}">
        <p14:creationId xmlns:p14="http://schemas.microsoft.com/office/powerpoint/2010/main" val="4100881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0C6C7B-1995-0CE5-C252-3D27E94D99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A94175-8205-632C-F7FB-2E45C502D4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D325DC-0EEF-A543-3E7A-628081FE821C}"/>
              </a:ext>
            </a:extLst>
          </p:cNvPr>
          <p:cNvSpPr>
            <a:spLocks noGrp="1"/>
          </p:cNvSpPr>
          <p:nvPr>
            <p:ph type="dt" sz="half" idx="10"/>
          </p:nvPr>
        </p:nvSpPr>
        <p:spPr/>
        <p:txBody>
          <a:bodyPr/>
          <a:lstStyle/>
          <a:p>
            <a:fld id="{BB900A6F-B0E1-4233-8A5E-1A729C64D5B4}" type="datetimeFigureOut">
              <a:rPr lang="en-US" smtClean="0"/>
              <a:t>9/10/2026</a:t>
            </a:fld>
            <a:endParaRPr lang="en-US"/>
          </a:p>
        </p:txBody>
      </p:sp>
      <p:sp>
        <p:nvSpPr>
          <p:cNvPr id="5" name="Footer Placeholder 4">
            <a:extLst>
              <a:ext uri="{FF2B5EF4-FFF2-40B4-BE49-F238E27FC236}">
                <a16:creationId xmlns:a16="http://schemas.microsoft.com/office/drawing/2014/main" id="{564723EE-8861-7F14-6A2C-825E2CB8F4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DD1807-311C-393C-9CB7-A17B2AB3F152}"/>
              </a:ext>
            </a:extLst>
          </p:cNvPr>
          <p:cNvSpPr>
            <a:spLocks noGrp="1"/>
          </p:cNvSpPr>
          <p:nvPr>
            <p:ph type="sldNum" sz="quarter" idx="12"/>
          </p:nvPr>
        </p:nvSpPr>
        <p:spPr/>
        <p:txBody>
          <a:bodyPr/>
          <a:lstStyle/>
          <a:p>
            <a:fld id="{25D9D031-EF26-4336-821C-B188035349DE}" type="slidenum">
              <a:rPr lang="en-US" smtClean="0"/>
              <a:t>‹#›</a:t>
            </a:fld>
            <a:endParaRPr lang="en-US"/>
          </a:p>
        </p:txBody>
      </p:sp>
    </p:spTree>
    <p:extLst>
      <p:ext uri="{BB962C8B-B14F-4D97-AF65-F5344CB8AC3E}">
        <p14:creationId xmlns:p14="http://schemas.microsoft.com/office/powerpoint/2010/main" val="532210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Thank you - Light">
    <p:bg>
      <p:bgRef idx="1001">
        <a:schemeClr val="bg2"/>
      </p:bgRef>
    </p:bg>
    <p:spTree>
      <p:nvGrpSpPr>
        <p:cNvPr id="1" name=""/>
        <p:cNvGrpSpPr/>
        <p:nvPr/>
      </p:nvGrpSpPr>
      <p:grpSpPr>
        <a:xfrm>
          <a:off x="0" y="0"/>
          <a:ext cx="0" cy="0"/>
          <a:chOff x="0" y="0"/>
          <a:chExt cx="0" cy="0"/>
        </a:xfrm>
      </p:grpSpPr>
      <p:sp>
        <p:nvSpPr>
          <p:cNvPr id="3" name="Title Text">
            <a:extLst>
              <a:ext uri="{FF2B5EF4-FFF2-40B4-BE49-F238E27FC236}">
                <a16:creationId xmlns:a16="http://schemas.microsoft.com/office/drawing/2014/main" id="{94EB04E3-F572-E66C-1D28-8AB407A858B7}"/>
              </a:ext>
            </a:extLst>
          </p:cNvPr>
          <p:cNvSpPr txBox="1">
            <a:spLocks noGrp="1"/>
          </p:cNvSpPr>
          <p:nvPr>
            <p:ph type="title" hasCustomPrompt="1"/>
          </p:nvPr>
        </p:nvSpPr>
        <p:spPr>
          <a:xfrm>
            <a:off x="683284" y="3082876"/>
            <a:ext cx="9441104" cy="1480886"/>
          </a:xfrm>
          <a:prstGeom prst="rect">
            <a:avLst/>
          </a:prstGeom>
        </p:spPr>
        <p:txBody>
          <a:bodyPr lIns="0" tIns="0" rIns="0" bIns="0" anchor="t"/>
          <a:lstStyle>
            <a:lvl1pPr marL="0" marR="0" indent="0" algn="l" defTabSz="412750" rtl="0" latinLnBrk="0">
              <a:lnSpc>
                <a:spcPct val="100000"/>
              </a:lnSpc>
              <a:spcBef>
                <a:spcPts val="0"/>
              </a:spcBef>
              <a:spcAft>
                <a:spcPts val="0"/>
              </a:spcAft>
              <a:buClrTx/>
              <a:buSzTx/>
              <a:buFontTx/>
              <a:buNone/>
              <a:tabLst/>
              <a:defRPr sz="5000" b="1" i="0" u="none" strike="noStrike" cap="none" spc="0" baseline="0" dirty="0">
                <a:solidFill>
                  <a:schemeClr val="tx1"/>
                </a:solidFill>
                <a:uFillTx/>
                <a:latin typeface="Georgia" panose="02040502050405020303" pitchFamily="18" charset="0"/>
                <a:ea typeface="Georgia" panose="02040502050405020303" pitchFamily="18" charset="0"/>
                <a:cs typeface="Tahoma" panose="020B0604030504040204" pitchFamily="34" charset="0"/>
                <a:sym typeface="Xfinity Brown"/>
              </a:defRPr>
            </a:lvl1pPr>
          </a:lstStyle>
          <a:p>
            <a:r>
              <a:rPr lang="en-US" dirty="0"/>
              <a:t>Click to Edit Title</a:t>
            </a:r>
            <a:r>
              <a:rPr dirty="0"/>
              <a:t> Text</a:t>
            </a:r>
          </a:p>
        </p:txBody>
      </p:sp>
      <p:sp>
        <p:nvSpPr>
          <p:cNvPr id="5" name="Rectangle 4">
            <a:extLst>
              <a:ext uri="{FF2B5EF4-FFF2-40B4-BE49-F238E27FC236}">
                <a16:creationId xmlns:a16="http://schemas.microsoft.com/office/drawing/2014/main" id="{41238049-CA9F-D83F-4090-336A8219191B}"/>
              </a:ext>
            </a:extLst>
          </p:cNvPr>
          <p:cNvSpPr/>
          <p:nvPr userDrawn="1"/>
        </p:nvSpPr>
        <p:spPr>
          <a:xfrm>
            <a:off x="199057" y="202015"/>
            <a:ext cx="11793885" cy="6453969"/>
          </a:xfrm>
          <a:prstGeom prst="rect">
            <a:avLst/>
          </a:prstGeom>
          <a:noFill/>
          <a:ln w="57150">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9">
            <a:extLst>
              <a:ext uri="{FF2B5EF4-FFF2-40B4-BE49-F238E27FC236}">
                <a16:creationId xmlns:a16="http://schemas.microsoft.com/office/drawing/2014/main" id="{CDBC16B9-05A8-5878-EBBD-A6602262FD9E}"/>
              </a:ext>
            </a:extLst>
          </p:cNvPr>
          <p:cNvSpPr>
            <a:spLocks noGrp="1"/>
          </p:cNvSpPr>
          <p:nvPr>
            <p:ph type="body" sz="quarter" idx="11" hasCustomPrompt="1"/>
          </p:nvPr>
        </p:nvSpPr>
        <p:spPr>
          <a:xfrm>
            <a:off x="683283" y="5180851"/>
            <a:ext cx="9441104" cy="1139219"/>
          </a:xfrm>
          <a:prstGeom prst="rect">
            <a:avLst/>
          </a:prstGeom>
        </p:spPr>
        <p:txBody>
          <a:bodyPr/>
          <a:lstStyle>
            <a:lvl1pPr>
              <a:defRPr sz="2400" b="1">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marL="0" marR="0" lvl="0" indent="0" algn="l" defTabSz="412750" rtl="0" eaLnBrk="1" fontAlgn="auto" latinLnBrk="0" hangingPunct="1">
              <a:lnSpc>
                <a:spcPct val="100000"/>
              </a:lnSpc>
              <a:spcBef>
                <a:spcPts val="0"/>
              </a:spcBef>
              <a:spcAft>
                <a:spcPts val="0"/>
              </a:spcAft>
              <a:buClrTx/>
              <a:buSzTx/>
              <a:buFontTx/>
              <a:buNone/>
              <a:tabLst/>
              <a:defRPr/>
            </a:pPr>
            <a:r>
              <a:rPr lang="en-US" dirty="0"/>
              <a:t>Presenter Name # 1 and Presenter Name #2</a:t>
            </a:r>
          </a:p>
          <a:p>
            <a:pPr marL="0" marR="0" lvl="0" indent="0" algn="l" defTabSz="412750" rtl="0" eaLnBrk="1" fontAlgn="auto" latinLnBrk="0" hangingPunct="1">
              <a:lnSpc>
                <a:spcPct val="100000"/>
              </a:lnSpc>
              <a:spcBef>
                <a:spcPts val="0"/>
              </a:spcBef>
              <a:spcAft>
                <a:spcPts val="0"/>
              </a:spcAft>
              <a:buClrTx/>
              <a:buSzTx/>
              <a:buFontTx/>
              <a:buNone/>
              <a:tabLst/>
              <a:defRPr/>
            </a:pPr>
            <a:r>
              <a:rPr lang="en-US" dirty="0"/>
              <a:t>Bureau or Program</a:t>
            </a:r>
          </a:p>
        </p:txBody>
      </p:sp>
      <p:pic>
        <p:nvPicPr>
          <p:cNvPr id="2" name="Graphic 1" descr="Pennsylvania Department of Health logo.">
            <a:extLst>
              <a:ext uri="{FF2B5EF4-FFF2-40B4-BE49-F238E27FC236}">
                <a16:creationId xmlns:a16="http://schemas.microsoft.com/office/drawing/2014/main" id="{5C7B3002-55BC-221B-4375-98EC7B37C87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3284" y="1228806"/>
            <a:ext cx="4029077" cy="685800"/>
          </a:xfrm>
          <a:prstGeom prst="rect">
            <a:avLst/>
          </a:prstGeom>
        </p:spPr>
      </p:pic>
      <p:sp>
        <p:nvSpPr>
          <p:cNvPr id="7" name="Body Level One…">
            <a:extLst>
              <a:ext uri="{FF2B5EF4-FFF2-40B4-BE49-F238E27FC236}">
                <a16:creationId xmlns:a16="http://schemas.microsoft.com/office/drawing/2014/main" id="{7AF8723E-483F-C710-F1CB-A4B52685B577}"/>
              </a:ext>
            </a:extLst>
          </p:cNvPr>
          <p:cNvSpPr txBox="1">
            <a:spLocks noGrp="1"/>
          </p:cNvSpPr>
          <p:nvPr>
            <p:ph type="body" sz="quarter" idx="12" hasCustomPrompt="1"/>
          </p:nvPr>
        </p:nvSpPr>
        <p:spPr>
          <a:xfrm>
            <a:off x="683283" y="2639185"/>
            <a:ext cx="5494823" cy="215554"/>
          </a:xfrm>
          <a:prstGeom prst="rect">
            <a:avLst/>
          </a:prstGeom>
        </p:spPr>
        <p:txBody>
          <a:bodyPr lIns="0" tIns="0" rIns="0" bIns="0" anchor="b">
            <a:noAutofit/>
          </a:bodyPr>
          <a:lstStyle>
            <a:lvl1pPr algn="l">
              <a:lnSpc>
                <a:spcPct val="80000"/>
              </a:lnSpc>
              <a:defRPr sz="1800" b="0" i="0" cap="all" spc="100">
                <a:solidFill>
                  <a:schemeClr val="tx1"/>
                </a:solidFill>
                <a:latin typeface="Tahoma" panose="020B0604030504040204" pitchFamily="34" charset="0"/>
                <a:ea typeface="Tahoma" panose="020B0604030504040204" pitchFamily="34" charset="0"/>
                <a:cs typeface="Tahoma" panose="020B0604030504040204" pitchFamily="34" charset="0"/>
                <a:sym typeface="Xfinity Brown"/>
              </a:defRPr>
            </a:lvl1pPr>
            <a:lvl2pPr indent="114300" algn="l">
              <a:lnSpc>
                <a:spcPct val="80000"/>
              </a:lnSpc>
              <a:defRPr sz="1000" b="1" cap="all" spc="100">
                <a:solidFill>
                  <a:srgbClr val="FFFFFF"/>
                </a:solidFill>
                <a:latin typeface="Xfinity Brown"/>
                <a:ea typeface="Xfinity Brown"/>
                <a:cs typeface="Xfinity Brown"/>
                <a:sym typeface="Xfinity Brown"/>
              </a:defRPr>
            </a:lvl2pPr>
            <a:lvl3pPr indent="228600" algn="l">
              <a:lnSpc>
                <a:spcPct val="80000"/>
              </a:lnSpc>
              <a:defRPr sz="1000" b="1" cap="all" spc="100">
                <a:solidFill>
                  <a:srgbClr val="FFFFFF"/>
                </a:solidFill>
                <a:latin typeface="Xfinity Brown"/>
                <a:ea typeface="Xfinity Brown"/>
                <a:cs typeface="Xfinity Brown"/>
                <a:sym typeface="Xfinity Brown"/>
              </a:defRPr>
            </a:lvl3pPr>
            <a:lvl4pPr indent="342900" algn="l">
              <a:lnSpc>
                <a:spcPct val="80000"/>
              </a:lnSpc>
              <a:defRPr sz="1000" b="1" cap="all" spc="100">
                <a:solidFill>
                  <a:srgbClr val="FFFFFF"/>
                </a:solidFill>
                <a:latin typeface="Xfinity Brown"/>
                <a:ea typeface="Xfinity Brown"/>
                <a:cs typeface="Xfinity Brown"/>
                <a:sym typeface="Xfinity Brown"/>
              </a:defRPr>
            </a:lvl4pPr>
            <a:lvl5pPr indent="457200" algn="l">
              <a:lnSpc>
                <a:spcPct val="80000"/>
              </a:lnSpc>
              <a:defRPr sz="1000" b="1" cap="all" spc="100">
                <a:solidFill>
                  <a:srgbClr val="FFFFFF"/>
                </a:solidFill>
                <a:latin typeface="Xfinity Brown"/>
                <a:ea typeface="Xfinity Brown"/>
                <a:cs typeface="Xfinity Brown"/>
                <a:sym typeface="Xfinity Brown"/>
              </a:defRPr>
            </a:lvl5pPr>
          </a:lstStyle>
          <a:p>
            <a:r>
              <a:rPr lang="en-US" dirty="0"/>
              <a:t>8/27/2024</a:t>
            </a:r>
            <a:endParaRPr dirty="0"/>
          </a:p>
        </p:txBody>
      </p:sp>
    </p:spTree>
    <p:extLst>
      <p:ext uri="{BB962C8B-B14F-4D97-AF65-F5344CB8AC3E}">
        <p14:creationId xmlns:p14="http://schemas.microsoft.com/office/powerpoint/2010/main" val="94106067"/>
      </p:ext>
    </p:extLst>
  </p:cSld>
  <p:clrMapOvr>
    <a:overrideClrMapping bg1="lt1" tx1="dk1" bg2="lt2" tx2="dk2" accent1="accent1" accent2="accent2" accent3="accent3" accent4="accent4" accent5="accent5" accent6="accent6" hlink="hlink" folHlink="folHlink"/>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s/Agenda">
    <p:spTree>
      <p:nvGrpSpPr>
        <p:cNvPr id="1" name=""/>
        <p:cNvGrpSpPr/>
        <p:nvPr/>
      </p:nvGrpSpPr>
      <p:grpSpPr>
        <a:xfrm>
          <a:off x="0" y="0"/>
          <a:ext cx="0" cy="0"/>
          <a:chOff x="0" y="0"/>
          <a:chExt cx="0" cy="0"/>
        </a:xfrm>
      </p:grpSpPr>
      <p:sp>
        <p:nvSpPr>
          <p:cNvPr id="4" name="Decorative element">
            <a:extLst>
              <a:ext uri="{FF2B5EF4-FFF2-40B4-BE49-F238E27FC236}">
                <a16:creationId xmlns:a16="http://schemas.microsoft.com/office/drawing/2014/main" id="{961E4AAB-D0BB-1B02-95E8-C79A77D971B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0"/>
            <a:ext cx="4059936" cy="6858000"/>
          </a:xfrm>
          <a:prstGeom prst="rect">
            <a:avLst/>
          </a:prstGeom>
          <a:solidFill>
            <a:schemeClr val="accent1"/>
          </a:solidFill>
          <a:ln w="12700">
            <a:noFill/>
            <a:miter lim="400000"/>
          </a:ln>
        </p:spPr>
        <p:txBody>
          <a:bodyPr lIns="0" tIns="0" rIns="0" bIns="0" rtlCol="0" anchor="ctr"/>
          <a:lstStyle/>
          <a:p>
            <a:pPr algn="l"/>
            <a:endParaRPr lang="en-US" sz="2400" b="0" dirty="0">
              <a:solidFill>
                <a:srgbClr val="FFFFFF"/>
              </a:solidFill>
              <a:latin typeface="Tahoma" panose="020B0604030504040204" pitchFamily="34" charset="0"/>
              <a:ea typeface="Tahoma" panose="020B0604030504040204" pitchFamily="34" charset="0"/>
              <a:cs typeface="Tahoma" panose="020B0604030504040204" pitchFamily="34" charset="0"/>
              <a:sym typeface="Helvetica Neue Medium"/>
            </a:endParaRPr>
          </a:p>
        </p:txBody>
      </p:sp>
      <p:sp>
        <p:nvSpPr>
          <p:cNvPr id="11" name="Header">
            <a:extLst>
              <a:ext uri="{FF2B5EF4-FFF2-40B4-BE49-F238E27FC236}">
                <a16:creationId xmlns:a16="http://schemas.microsoft.com/office/drawing/2014/main" id="{DEC3A14E-F4BA-CD81-3DB9-20BB2EFF47C9}"/>
              </a:ext>
            </a:extLst>
          </p:cNvPr>
          <p:cNvSpPr txBox="1">
            <a:spLocks/>
          </p:cNvSpPr>
          <p:nvPr userDrawn="1"/>
        </p:nvSpPr>
        <p:spPr>
          <a:xfrm>
            <a:off x="295276" y="884237"/>
            <a:ext cx="2803525" cy="8905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j-lt"/>
                <a:ea typeface="+mn-ea"/>
                <a:cs typeface="+mn-cs"/>
                <a:sym typeface="Helvetica Neue Medium"/>
              </a:defRPr>
            </a:lvl1pPr>
            <a:lvl2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2pPr>
            <a:lvl3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3pPr>
            <a:lvl4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4pPr>
            <a:lvl5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5pPr>
            <a:lvl6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6pPr>
            <a:lvl7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7pPr>
            <a:lvl8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8pPr>
            <a:lvl9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9pPr>
          </a:lstStyle>
          <a:p>
            <a:pPr algn="l">
              <a:defRPr/>
            </a:pPr>
            <a:r>
              <a:rPr lang="en-US" sz="4000" b="1" dirty="0">
                <a:solidFill>
                  <a:schemeClr val="bg1"/>
                </a:solidFill>
                <a:latin typeface="+mj-lt"/>
                <a:ea typeface="Tahoma" panose="020B0604030504040204" pitchFamily="34" charset="0"/>
                <a:cs typeface="Tahoma" panose="020B0604030504040204" pitchFamily="34" charset="0"/>
              </a:rPr>
              <a:t>Contents</a:t>
            </a:r>
          </a:p>
        </p:txBody>
      </p:sp>
      <p:sp>
        <p:nvSpPr>
          <p:cNvPr id="2" name="Slide Number">
            <a:extLst>
              <a:ext uri="{FF2B5EF4-FFF2-40B4-BE49-F238E27FC236}">
                <a16:creationId xmlns:a16="http://schemas.microsoft.com/office/drawing/2014/main" id="{31E622A2-5D62-710B-FF0A-A6646685378B}"/>
              </a:ext>
            </a:extLst>
          </p:cNvPr>
          <p:cNvSpPr txBox="1">
            <a:spLocks/>
          </p:cNvSpPr>
          <p:nvPr userDrawn="1"/>
        </p:nvSpPr>
        <p:spPr>
          <a:xfrm>
            <a:off x="11640054" y="6463750"/>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ea typeface="Tahoma" panose="020B0604030504040204" pitchFamily="34" charset="0"/>
                <a:cs typeface="Tahoma" panose="020B0604030504040204" pitchFamily="34" charset="0"/>
              </a:rPr>
              <a:pPr/>
              <a:t>‹#›</a:t>
            </a:fld>
            <a:endParaRPr lang="en-US" sz="1400" dirty="0">
              <a:solidFill>
                <a:schemeClr val="accent3"/>
              </a:solidFill>
              <a:latin typeface="+mn-lt"/>
              <a:ea typeface="Tahoma" panose="020B0604030504040204" pitchFamily="34" charset="0"/>
              <a:cs typeface="Tahoma" panose="020B0604030504040204" pitchFamily="34" charset="0"/>
            </a:endParaRPr>
          </a:p>
        </p:txBody>
      </p:sp>
      <p:sp>
        <p:nvSpPr>
          <p:cNvPr id="3" name="Rectangle">
            <a:extLst>
              <a:ext uri="{FF2B5EF4-FFF2-40B4-BE49-F238E27FC236}">
                <a16:creationId xmlns:a16="http://schemas.microsoft.com/office/drawing/2014/main" id="{ACF67104-4585-A8B3-4599-5A1241D77608}"/>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dirty="0">
              <a:solidFill>
                <a:srgbClr val="FFFFFF"/>
              </a:solidFill>
              <a:latin typeface="Tahoma" panose="020B0604030504040204" pitchFamily="34" charset="0"/>
              <a:ea typeface="Tahoma" panose="020B0604030504040204" pitchFamily="34" charset="0"/>
              <a:cs typeface="Tahoma" panose="020B0604030504040204" pitchFamily="34" charset="0"/>
            </a:endParaRPr>
          </a:p>
        </p:txBody>
      </p:sp>
      <p:pic>
        <p:nvPicPr>
          <p:cNvPr id="5" name="Graphic 4">
            <a:extLst>
              <a:ext uri="{FF2B5EF4-FFF2-40B4-BE49-F238E27FC236}">
                <a16:creationId xmlns:a16="http://schemas.microsoft.com/office/drawing/2014/main" id="{4788EF87-5740-E649-3226-8F3E2A4EE81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7044" y="6239698"/>
            <a:ext cx="2286379" cy="388054"/>
          </a:xfrm>
          <a:prstGeom prst="rect">
            <a:avLst/>
          </a:prstGeom>
        </p:spPr>
      </p:pic>
      <p:sp>
        <p:nvSpPr>
          <p:cNvPr id="7" name="Content">
            <a:extLst>
              <a:ext uri="{FF2B5EF4-FFF2-40B4-BE49-F238E27FC236}">
                <a16:creationId xmlns:a16="http://schemas.microsoft.com/office/drawing/2014/main" id="{228AB9DB-9897-DC40-7A8D-3E1EB1640C62}"/>
              </a:ext>
            </a:extLst>
          </p:cNvPr>
          <p:cNvSpPr txBox="1">
            <a:spLocks/>
          </p:cNvSpPr>
          <p:nvPr userDrawn="1"/>
        </p:nvSpPr>
        <p:spPr>
          <a:xfrm>
            <a:off x="4743222" y="742023"/>
            <a:ext cx="6762978" cy="5301581"/>
          </a:xfrm>
          <a:prstGeom prst="rect">
            <a:avLst/>
          </a:prstGeom>
        </p:spPr>
        <p:txBody>
          <a:bodyPr/>
          <a:lstStyle>
            <a:lvl1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1pPr>
            <a:lvl2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2pPr>
            <a:lvl3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3pPr>
            <a:lvl4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4pPr>
            <a:lvl5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5pPr>
            <a:lvl6pPr marL="0" marR="0" indent="1778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6pPr>
            <a:lvl7pPr marL="0" marR="0" indent="3556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7pPr>
            <a:lvl8pPr marL="0" marR="0" indent="5334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8pPr>
            <a:lvl9pPr marL="0" marR="0" indent="7112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9pPr>
          </a:lstStyle>
          <a:p>
            <a:pPr algn="l" hangingPunct="1">
              <a:lnSpc>
                <a:spcPct val="200000"/>
              </a:lnSpc>
            </a:pPr>
            <a:endParaRPr lang="en-US" b="1" dirty="0">
              <a:solidFill>
                <a:schemeClr val="tx1"/>
              </a:solidFill>
              <a:latin typeface="+mn-lt"/>
              <a:ea typeface="Tahoma" panose="020B0604030504040204" pitchFamily="34" charset="0"/>
              <a:cs typeface="Tahoma" panose="020B0604030504040204" pitchFamily="34" charset="0"/>
            </a:endParaRPr>
          </a:p>
        </p:txBody>
      </p:sp>
      <p:sp>
        <p:nvSpPr>
          <p:cNvPr id="9" name="Text Placeholder 8">
            <a:extLst>
              <a:ext uri="{FF2B5EF4-FFF2-40B4-BE49-F238E27FC236}">
                <a16:creationId xmlns:a16="http://schemas.microsoft.com/office/drawing/2014/main" id="{3E27DCC0-CC7B-E804-37F4-928E54E433FE}"/>
              </a:ext>
            </a:extLst>
          </p:cNvPr>
          <p:cNvSpPr>
            <a:spLocks noGrp="1"/>
          </p:cNvSpPr>
          <p:nvPr>
            <p:ph type="body" sz="quarter" idx="10"/>
          </p:nvPr>
        </p:nvSpPr>
        <p:spPr>
          <a:xfrm>
            <a:off x="4730750" y="739775"/>
            <a:ext cx="6799263" cy="5327650"/>
          </a:xfrm>
          <a:prstGeom prst="rect">
            <a:avLst/>
          </a:prstGeom>
        </p:spPr>
        <p:txBody>
          <a:bodyPr/>
          <a:lstStyle>
            <a:lvl1pPr algn="l">
              <a:defRPr b="1">
                <a:solidFill>
                  <a:schemeClr val="tx1"/>
                </a:solidFill>
                <a:latin typeface="+mn-lt"/>
                <a:ea typeface="Tahoma" panose="020B0604030504040204" pitchFamily="34" charset="0"/>
                <a:cs typeface="Tahoma" panose="020B0604030504040204" pitchFamily="34" charset="0"/>
              </a:defRPr>
            </a:lvl1pPr>
            <a:lvl2pPr algn="l">
              <a:defRPr b="1">
                <a:latin typeface="+mn-lt"/>
              </a:defRPr>
            </a:lvl2pPr>
            <a:lvl3pPr algn="l">
              <a:defRPr b="1">
                <a:latin typeface="+mn-lt"/>
              </a:defRPr>
            </a:lvl3pPr>
            <a:lvl4pPr algn="l">
              <a:defRPr b="1">
                <a:latin typeface="+mn-lt"/>
              </a:defRPr>
            </a:lvl4pPr>
            <a:lvl5pPr algn="l">
              <a:defRPr b="1">
                <a:latin typeface="+mn-lt"/>
              </a:defRPr>
            </a:lvl5pPr>
          </a:lstStyle>
          <a:p>
            <a:pPr lvl="0"/>
            <a:r>
              <a:rPr lang="en-US"/>
              <a:t>Click to edit Master text styles</a:t>
            </a:r>
          </a:p>
        </p:txBody>
      </p:sp>
    </p:spTree>
    <p:extLst>
      <p:ext uri="{BB962C8B-B14F-4D97-AF65-F5344CB8AC3E}">
        <p14:creationId xmlns:p14="http://schemas.microsoft.com/office/powerpoint/2010/main" val="346221467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mage Slide with 1 Body Section">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8B68C286-FDC2-B0B3-1AD0-BE45F705769D}"/>
              </a:ext>
            </a:extLst>
          </p:cNvPr>
          <p:cNvSpPr>
            <a:spLocks noGrp="1"/>
          </p:cNvSpPr>
          <p:nvPr>
            <p:ph sz="quarter" idx="33" hasCustomPrompt="1"/>
          </p:nvPr>
        </p:nvSpPr>
        <p:spPr>
          <a:xfrm>
            <a:off x="682625" y="2160588"/>
            <a:ext cx="7600950" cy="3995737"/>
          </a:xfrm>
          <a:prstGeom prst="rect">
            <a:avLst/>
          </a:prstGeom>
        </p:spPr>
        <p:txBody>
          <a:bodyPr/>
          <a:lstStyle>
            <a:lvl1pPr marL="0" marR="0" indent="0" algn="l" defTabSz="412750" rtl="0" eaLnBrk="1" fontAlgn="auto" latinLnBrk="0" hangingPunct="1">
              <a:lnSpc>
                <a:spcPct val="100000"/>
              </a:lnSpc>
              <a:spcBef>
                <a:spcPts val="0"/>
              </a:spcBef>
              <a:spcAft>
                <a:spcPts val="1200"/>
              </a:spcAft>
              <a:buClrTx/>
              <a:buSzTx/>
              <a:buFontTx/>
              <a:buNone/>
              <a:tabLst/>
              <a:defRPr sz="2000">
                <a:solidFill>
                  <a:schemeClr val="tx1"/>
                </a:solidFill>
                <a:latin typeface="+mn-lt"/>
                <a:ea typeface="Tahoma" panose="020B0604030504040204" pitchFamily="34" charset="0"/>
                <a:cs typeface="Tahoma" panose="020B0604030504040204" pitchFamily="34" charset="0"/>
              </a:defRPr>
            </a:lvl1pPr>
          </a:lstStyle>
          <a:p>
            <a:pPr marL="0" marR="0" lvl="0" indent="0" algn="l" defTabSz="412750" rtl="0" eaLnBrk="1" fontAlgn="auto" latinLnBrk="0" hangingPunct="1">
              <a:lnSpc>
                <a:spcPct val="100000"/>
              </a:lnSpc>
              <a:spcBef>
                <a:spcPts val="0"/>
              </a:spcBef>
              <a:spcAft>
                <a:spcPts val="0"/>
              </a:spcAft>
              <a:buClrTx/>
              <a:buSzTx/>
              <a:buFontTx/>
              <a:buNone/>
              <a:tabLst/>
              <a:defRPr/>
            </a:pPr>
            <a:r>
              <a:rPr lang="en-US" dirty="0"/>
              <a:t>Insert text or other media</a:t>
            </a:r>
          </a:p>
        </p:txBody>
      </p:sp>
      <p:sp>
        <p:nvSpPr>
          <p:cNvPr id="22" name="Text Placeholder 5">
            <a:extLst>
              <a:ext uri="{FF2B5EF4-FFF2-40B4-BE49-F238E27FC236}">
                <a16:creationId xmlns:a16="http://schemas.microsoft.com/office/drawing/2014/main" id="{4419A683-EE38-0B4A-98C9-8C7A2C7CD0DA}"/>
              </a:ext>
            </a:extLst>
          </p:cNvPr>
          <p:cNvSpPr>
            <a:spLocks noGrp="1"/>
          </p:cNvSpPr>
          <p:nvPr>
            <p:ph type="body" sz="quarter" idx="31"/>
          </p:nvPr>
        </p:nvSpPr>
        <p:spPr>
          <a:xfrm>
            <a:off x="8697686" y="2160923"/>
            <a:ext cx="2808513" cy="3994864"/>
          </a:xfrm>
          <a:prstGeom prst="rect">
            <a:avLst/>
          </a:prstGeom>
        </p:spPr>
        <p:txBody>
          <a:bodyPr lIns="0" tIns="0" rIns="0" bIns="0"/>
          <a:lstStyle>
            <a:lvl1pPr marR="0" algn="l" defTabSz="412750" rtl="0" eaLnBrk="1" latinLnBrk="0" hangingPunct="1">
              <a:lnSpc>
                <a:spcPct val="100000"/>
              </a:lnSpc>
              <a:spcBef>
                <a:spcPts val="0"/>
              </a:spcBef>
              <a:spcAft>
                <a:spcPts val="1200"/>
              </a:spcAft>
              <a:buClrTx/>
              <a:buSzTx/>
              <a:tabLst/>
              <a:defRPr lang="en-US" sz="2000" b="0" i="0" u="none" strike="noStrike" cap="none" spc="0" baseline="0" dirty="0">
                <a:solidFill>
                  <a:schemeClr val="tx1"/>
                </a:solidFill>
                <a:uFillTx/>
                <a:latin typeface="+mn-lt"/>
                <a:ea typeface="Tahoma" panose="020B0604030504040204" pitchFamily="34" charset="0"/>
                <a:cs typeface="Tahoma" panose="020B0604030504040204" pitchFamily="34" charset="0"/>
                <a:sym typeface="Helvetica Neue"/>
              </a:defRPr>
            </a:lvl1pPr>
            <a:lvl2pPr marL="274320" marR="0" indent="-274320" algn="l" defTabSz="412750" rtl="0" eaLnBrk="1" latinLnBrk="0" hangingPunct="1">
              <a:lnSpc>
                <a:spcPct val="100000"/>
              </a:lnSpc>
              <a:spcBef>
                <a:spcPts val="0"/>
              </a:spcBef>
              <a:spcAft>
                <a:spcPts val="1200"/>
              </a:spcAft>
              <a:buClrTx/>
              <a:buSzTx/>
              <a:buFont typeface="Arial" panose="020B0604020202020204" pitchFamily="34" charset="0"/>
              <a:buChar char="•"/>
              <a:tabLst/>
              <a:defRPr lang="en-US" sz="2000" b="0" i="0" u="none" strike="noStrike" cap="none" spc="0" baseline="0" dirty="0">
                <a:solidFill>
                  <a:schemeClr val="tx1"/>
                </a:solidFill>
                <a:uFillTx/>
                <a:latin typeface="+mn-lt"/>
                <a:ea typeface="Tahoma" panose="020B0604030504040204" pitchFamily="34" charset="0"/>
                <a:cs typeface="Tahoma" panose="020B0604030504040204" pitchFamily="34" charset="0"/>
                <a:sym typeface="Helvetica Neue"/>
              </a:defRPr>
            </a:lvl2pPr>
            <a:lvl3pPr marL="560070" marR="0" indent="-285750" algn="l" defTabSz="412750" rtl="0" eaLnBrk="1" latinLnBrk="0" hangingPunct="1">
              <a:lnSpc>
                <a:spcPct val="100000"/>
              </a:lnSpc>
              <a:spcBef>
                <a:spcPts val="0"/>
              </a:spcBef>
              <a:spcAft>
                <a:spcPts val="1200"/>
              </a:spcAft>
              <a:buClrTx/>
              <a:buSzTx/>
              <a:buFont typeface="System Font Regular"/>
              <a:buChar char="–"/>
              <a:tabLst/>
              <a:defRPr lang="en-US" sz="2000" b="0" i="0" u="none" strike="noStrike" cap="none" spc="0" baseline="0" dirty="0">
                <a:solidFill>
                  <a:schemeClr val="tx1"/>
                </a:solidFill>
                <a:uFillTx/>
                <a:latin typeface="+mn-lt"/>
                <a:ea typeface="Tahoma" panose="020B0604030504040204" pitchFamily="34" charset="0"/>
                <a:cs typeface="Tahoma" panose="020B0604030504040204" pitchFamily="34" charset="0"/>
                <a:sym typeface="Helvetica Neue"/>
              </a:defRPr>
            </a:lvl3pPr>
            <a:lvl4pPr marL="834390" indent="-285750" algn="l">
              <a:spcBef>
                <a:spcPts val="0"/>
              </a:spcBef>
              <a:spcAft>
                <a:spcPts val="1200"/>
              </a:spcAft>
              <a:buFont typeface="Courier New" panose="02070309020205020404" pitchFamily="49" charset="0"/>
              <a:buChar char="o"/>
              <a:defRPr sz="2000" b="0" i="0">
                <a:solidFill>
                  <a:schemeClr val="tx1"/>
                </a:solidFill>
                <a:latin typeface="+mn-lt"/>
                <a:ea typeface="Tahoma" panose="020B0604030504040204" pitchFamily="34" charset="0"/>
                <a:cs typeface="Tahoma" panose="020B0604030504040204" pitchFamily="34" charset="0"/>
              </a:defRPr>
            </a:lvl4pPr>
            <a:lvl5pPr marL="1108710" indent="-285750" algn="l">
              <a:spcBef>
                <a:spcPts val="0"/>
              </a:spcBef>
              <a:spcAft>
                <a:spcPts val="1200"/>
              </a:spcAft>
              <a:buFont typeface="System Font Regular"/>
              <a:buChar char="–"/>
              <a:defRPr lang="en-US" sz="2000" b="0" i="0" u="none" strike="noStrike" cap="none" spc="0" baseline="0" dirty="0">
                <a:solidFill>
                  <a:schemeClr val="tx1"/>
                </a:solidFill>
                <a:uFillTx/>
                <a:latin typeface="+mn-lt"/>
                <a:ea typeface="Tahoma" panose="020B0604030504040204" pitchFamily="34" charset="0"/>
                <a:cs typeface="Tahoma" panose="020B0604030504040204" pitchFamily="34" charset="0"/>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a:extLst>
              <a:ext uri="{FF2B5EF4-FFF2-40B4-BE49-F238E27FC236}">
                <a16:creationId xmlns:a16="http://schemas.microsoft.com/office/drawing/2014/main" id="{AB328038-3129-6AE5-3291-CA97B8010583}"/>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dirty="0">
              <a:solidFill>
                <a:srgbClr val="FFFFFF"/>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 Placeholder 2">
            <a:extLst>
              <a:ext uri="{FF2B5EF4-FFF2-40B4-BE49-F238E27FC236}">
                <a16:creationId xmlns:a16="http://schemas.microsoft.com/office/drawing/2014/main" id="{F31918FA-2E9D-81F1-ED6A-A8F554744C2C}"/>
              </a:ext>
            </a:extLst>
          </p:cNvPr>
          <p:cNvSpPr>
            <a:spLocks noGrp="1"/>
          </p:cNvSpPr>
          <p:nvPr>
            <p:ph type="body" sz="quarter" idx="25" hasCustomPrompt="1"/>
          </p:nvPr>
        </p:nvSpPr>
        <p:spPr>
          <a:xfrm>
            <a:off x="683286" y="41707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Tahoma" panose="020B0604030504040204" pitchFamily="34" charset="0"/>
                <a:cs typeface="Tahoma" panose="020B0604030504040204" pitchFamily="34" charset="0"/>
              </a:defRPr>
            </a:lvl1pPr>
          </a:lstStyle>
          <a:p>
            <a:pPr lvl="0" algn="l"/>
            <a:r>
              <a:rPr lang="en-US" dirty="0"/>
              <a:t>OPTIONAL BREADCRUMB HERE</a:t>
            </a:r>
          </a:p>
        </p:txBody>
      </p:sp>
      <p:sp>
        <p:nvSpPr>
          <p:cNvPr id="7" name="Slide Number">
            <a:extLst>
              <a:ext uri="{FF2B5EF4-FFF2-40B4-BE49-F238E27FC236}">
                <a16:creationId xmlns:a16="http://schemas.microsoft.com/office/drawing/2014/main" id="{2186194F-21E5-F17C-A116-4C8A31AFB3EB}"/>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ea typeface="Tahoma" panose="020B0604030504040204" pitchFamily="34" charset="0"/>
                <a:cs typeface="Tahoma" panose="020B0604030504040204" pitchFamily="34" charset="0"/>
              </a:rPr>
              <a:pPr/>
              <a:t>‹#›</a:t>
            </a:fld>
            <a:endParaRPr lang="en-US" sz="1400" dirty="0">
              <a:solidFill>
                <a:schemeClr val="accent3"/>
              </a:solidFill>
              <a:latin typeface="+mn-lt"/>
              <a:ea typeface="Tahoma" panose="020B0604030504040204" pitchFamily="34" charset="0"/>
              <a:cs typeface="Tahoma" panose="020B0604030504040204" pitchFamily="34" charset="0"/>
            </a:endParaRPr>
          </a:p>
        </p:txBody>
      </p:sp>
      <p:sp>
        <p:nvSpPr>
          <p:cNvPr id="5" name="Title 1">
            <a:extLst>
              <a:ext uri="{FF2B5EF4-FFF2-40B4-BE49-F238E27FC236}">
                <a16:creationId xmlns:a16="http://schemas.microsoft.com/office/drawing/2014/main" id="{6B5CD3F0-DF6E-CD5F-B455-3285804149D2}"/>
              </a:ext>
            </a:extLst>
          </p:cNvPr>
          <p:cNvSpPr>
            <a:spLocks noGrp="1"/>
          </p:cNvSpPr>
          <p:nvPr>
            <p:ph type="title"/>
          </p:nvPr>
        </p:nvSpPr>
        <p:spPr>
          <a:xfrm>
            <a:off x="683286" y="75766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mn-lt"/>
                <a:ea typeface="Tahoma" panose="020B0604030504040204" pitchFamily="34" charset="0"/>
                <a:cs typeface="Tahoma" panose="020B0604030504040204" pitchFamily="34" charset="0"/>
                <a:sym typeface="Helvetica Neue"/>
              </a:defRPr>
            </a:lvl1pPr>
          </a:lstStyle>
          <a:p>
            <a:r>
              <a:rPr lang="en-US"/>
              <a:t>Click to edit Master title style</a:t>
            </a:r>
            <a:endParaRPr lang="en-US" dirty="0"/>
          </a:p>
        </p:txBody>
      </p:sp>
      <p:pic>
        <p:nvPicPr>
          <p:cNvPr id="3" name="Graphic 2">
            <a:extLst>
              <a:ext uri="{FF2B5EF4-FFF2-40B4-BE49-F238E27FC236}">
                <a16:creationId xmlns:a16="http://schemas.microsoft.com/office/drawing/2014/main" id="{29B9E996-D2F4-0778-2ECA-C742A9281FC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Tree>
    <p:extLst>
      <p:ext uri="{BB962C8B-B14F-4D97-AF65-F5344CB8AC3E}">
        <p14:creationId xmlns:p14="http://schemas.microsoft.com/office/powerpoint/2010/main" val="1473881661"/>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Slide with 2 Paragraphs">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C4703C73-0FBF-C87D-9570-80F47C3E8ACD}"/>
              </a:ext>
            </a:extLst>
          </p:cNvPr>
          <p:cNvSpPr>
            <a:spLocks noGrp="1"/>
          </p:cNvSpPr>
          <p:nvPr>
            <p:ph type="body" sz="quarter" idx="31"/>
          </p:nvPr>
        </p:nvSpPr>
        <p:spPr>
          <a:xfrm>
            <a:off x="683286" y="2160588"/>
            <a:ext cx="5123954" cy="3994864"/>
          </a:xfrm>
          <a:prstGeom prst="rect">
            <a:avLst/>
          </a:prstGeom>
        </p:spPr>
        <p:txBody>
          <a:bodyPr lIns="0" tIns="0" rIns="0" bIns="0"/>
          <a:lstStyle>
            <a:lvl1pPr algn="l">
              <a:spcBef>
                <a:spcPts val="0"/>
              </a:spcBef>
              <a:spcAft>
                <a:spcPts val="1200"/>
              </a:spcAft>
              <a:defRPr sz="2000" b="0" i="0">
                <a:solidFill>
                  <a:schemeClr val="tx1"/>
                </a:solidFill>
                <a:latin typeface="+mn-lt"/>
                <a:ea typeface="Tahoma" panose="020B0604030504040204" pitchFamily="34" charset="0"/>
                <a:cs typeface="Tahoma" panose="020B0604030504040204" pitchFamily="34" charset="0"/>
              </a:defRPr>
            </a:lvl1pPr>
            <a:lvl2pPr marL="274320" indent="-274320" algn="l">
              <a:spcBef>
                <a:spcPts val="0"/>
              </a:spcBef>
              <a:spcAft>
                <a:spcPts val="1200"/>
              </a:spcAft>
              <a:buFont typeface="Arial" panose="020B0604020202020204" pitchFamily="34" charset="0"/>
              <a:buChar char="•"/>
              <a:defRPr sz="2000" b="0" i="0">
                <a:solidFill>
                  <a:schemeClr val="tx1"/>
                </a:solidFill>
                <a:latin typeface="+mn-lt"/>
                <a:ea typeface="Tahoma" panose="020B0604030504040204" pitchFamily="34" charset="0"/>
                <a:cs typeface="Tahoma" panose="020B0604030504040204" pitchFamily="34" charset="0"/>
              </a:defRPr>
            </a:lvl2pPr>
            <a:lvl3pPr marL="560070" indent="-285750" algn="l">
              <a:spcBef>
                <a:spcPts val="0"/>
              </a:spcBef>
              <a:spcAft>
                <a:spcPts val="1200"/>
              </a:spcAft>
              <a:buFont typeface="System Font Regular"/>
              <a:buChar char="–"/>
              <a:defRPr sz="2000" b="0" i="0">
                <a:solidFill>
                  <a:schemeClr val="tx1"/>
                </a:solidFill>
                <a:latin typeface="+mn-lt"/>
                <a:ea typeface="Tahoma" panose="020B0604030504040204" pitchFamily="34" charset="0"/>
                <a:cs typeface="Tahoma" panose="020B0604030504040204" pitchFamily="34" charset="0"/>
              </a:defRPr>
            </a:lvl3pPr>
            <a:lvl4pPr marL="834390" indent="-285750" algn="l">
              <a:spcBef>
                <a:spcPts val="0"/>
              </a:spcBef>
              <a:spcAft>
                <a:spcPts val="1200"/>
              </a:spcAft>
              <a:buFont typeface="Courier New" panose="02070309020205020404" pitchFamily="49" charset="0"/>
              <a:buChar char="o"/>
              <a:defRPr sz="2000" b="0" i="0">
                <a:solidFill>
                  <a:schemeClr val="tx1"/>
                </a:solidFill>
                <a:latin typeface="+mn-lt"/>
                <a:ea typeface="Tahoma" panose="020B0604030504040204" pitchFamily="34" charset="0"/>
                <a:cs typeface="Tahoma" panose="020B0604030504040204" pitchFamily="34" charset="0"/>
              </a:defRPr>
            </a:lvl4pPr>
            <a:lvl5pPr marL="1108710" indent="-285750" algn="l">
              <a:spcBef>
                <a:spcPts val="0"/>
              </a:spcBef>
              <a:spcAft>
                <a:spcPts val="1200"/>
              </a:spcAft>
              <a:buFont typeface="System Font Regular"/>
              <a:buChar char="–"/>
              <a:defRPr lang="en-US" sz="2000" b="0" i="0" u="none" strike="noStrike" cap="none" spc="0" baseline="0" dirty="0">
                <a:solidFill>
                  <a:schemeClr val="tx1"/>
                </a:solidFill>
                <a:uFillTx/>
                <a:latin typeface="+mn-lt"/>
                <a:ea typeface="Tahoma" panose="020B0604030504040204" pitchFamily="34" charset="0"/>
                <a:cs typeface="Tahoma" panose="020B0604030504040204" pitchFamily="34" charset="0"/>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a:extLst>
              <a:ext uri="{FF2B5EF4-FFF2-40B4-BE49-F238E27FC236}">
                <a16:creationId xmlns:a16="http://schemas.microsoft.com/office/drawing/2014/main" id="{E50771C6-7F18-C9C3-045E-75DF9A8F7981}"/>
              </a:ext>
            </a:extLst>
          </p:cNvPr>
          <p:cNvSpPr>
            <a:spLocks noGrp="1"/>
          </p:cNvSpPr>
          <p:nvPr>
            <p:ph sz="quarter" idx="32" hasCustomPrompt="1"/>
          </p:nvPr>
        </p:nvSpPr>
        <p:spPr>
          <a:xfrm>
            <a:off x="6382246" y="2160588"/>
            <a:ext cx="5123954" cy="3995737"/>
          </a:xfrm>
          <a:prstGeom prst="rect">
            <a:avLst/>
          </a:prstGeom>
        </p:spPr>
        <p:txBody>
          <a:bodyPr/>
          <a:lstStyle>
            <a:lvl1pPr marL="0" marR="0" indent="0" algn="l" defTabSz="412750" rtl="0" eaLnBrk="1" fontAlgn="auto" latinLnBrk="0" hangingPunct="1">
              <a:lnSpc>
                <a:spcPct val="100000"/>
              </a:lnSpc>
              <a:spcBef>
                <a:spcPts val="0"/>
              </a:spcBef>
              <a:spcAft>
                <a:spcPts val="1200"/>
              </a:spcAft>
              <a:buClrTx/>
              <a:buSzTx/>
              <a:buFontTx/>
              <a:buNone/>
              <a:tabLst/>
              <a:defRPr sz="2000">
                <a:solidFill>
                  <a:schemeClr val="tx1"/>
                </a:solidFill>
                <a:latin typeface="+mn-lt"/>
                <a:ea typeface="Tahoma" panose="020B0604030504040204" pitchFamily="34" charset="0"/>
                <a:cs typeface="Tahoma" panose="020B0604030504040204" pitchFamily="34" charset="0"/>
              </a:defRPr>
            </a:lvl1pPr>
          </a:lstStyle>
          <a:p>
            <a:pPr marL="0" marR="0" lvl="0" indent="0" algn="l" defTabSz="412750" rtl="0" eaLnBrk="1" fontAlgn="auto" latinLnBrk="0" hangingPunct="1">
              <a:lnSpc>
                <a:spcPct val="100000"/>
              </a:lnSpc>
              <a:spcBef>
                <a:spcPts val="0"/>
              </a:spcBef>
              <a:spcAft>
                <a:spcPts val="0"/>
              </a:spcAft>
              <a:buClrTx/>
              <a:buSzTx/>
              <a:buFontTx/>
              <a:buNone/>
              <a:tabLst/>
              <a:defRPr/>
            </a:pPr>
            <a:r>
              <a:rPr lang="en-US" dirty="0"/>
              <a:t>Insert text or other media</a:t>
            </a:r>
          </a:p>
        </p:txBody>
      </p:sp>
      <p:sp>
        <p:nvSpPr>
          <p:cNvPr id="4" name="Rectangle">
            <a:extLst>
              <a:ext uri="{FF2B5EF4-FFF2-40B4-BE49-F238E27FC236}">
                <a16:creationId xmlns:a16="http://schemas.microsoft.com/office/drawing/2014/main" id="{AB328038-3129-6AE5-3291-CA97B8010583}"/>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dirty="0">
              <a:solidFill>
                <a:srgbClr val="FFFFFF"/>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 Placeholder 2">
            <a:extLst>
              <a:ext uri="{FF2B5EF4-FFF2-40B4-BE49-F238E27FC236}">
                <a16:creationId xmlns:a16="http://schemas.microsoft.com/office/drawing/2014/main" id="{F31918FA-2E9D-81F1-ED6A-A8F554744C2C}"/>
              </a:ext>
            </a:extLst>
          </p:cNvPr>
          <p:cNvSpPr>
            <a:spLocks noGrp="1"/>
          </p:cNvSpPr>
          <p:nvPr>
            <p:ph type="body" sz="quarter" idx="25" hasCustomPrompt="1"/>
          </p:nvPr>
        </p:nvSpPr>
        <p:spPr>
          <a:xfrm>
            <a:off x="683286" y="41707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Tahoma" panose="020B0604030504040204" pitchFamily="34" charset="0"/>
                <a:cs typeface="Tahoma" panose="020B0604030504040204" pitchFamily="34" charset="0"/>
              </a:defRPr>
            </a:lvl1pPr>
          </a:lstStyle>
          <a:p>
            <a:pPr lvl="0" algn="l"/>
            <a:r>
              <a:rPr lang="en-US" dirty="0"/>
              <a:t>OPTIONAL BREADCRUMB HERE</a:t>
            </a:r>
          </a:p>
        </p:txBody>
      </p:sp>
      <p:sp>
        <p:nvSpPr>
          <p:cNvPr id="7" name="Slide Number">
            <a:extLst>
              <a:ext uri="{FF2B5EF4-FFF2-40B4-BE49-F238E27FC236}">
                <a16:creationId xmlns:a16="http://schemas.microsoft.com/office/drawing/2014/main" id="{2186194F-21E5-F17C-A116-4C8A31AFB3EB}"/>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ea typeface="Tahoma" panose="020B0604030504040204" pitchFamily="34" charset="0"/>
                <a:cs typeface="Tahoma" panose="020B0604030504040204" pitchFamily="34" charset="0"/>
              </a:rPr>
              <a:pPr/>
              <a:t>‹#›</a:t>
            </a:fld>
            <a:endParaRPr lang="en-US" sz="1400" dirty="0">
              <a:solidFill>
                <a:schemeClr val="accent3"/>
              </a:solidFill>
              <a:latin typeface="+mn-lt"/>
              <a:ea typeface="Tahoma" panose="020B0604030504040204" pitchFamily="34" charset="0"/>
              <a:cs typeface="Tahoma" panose="020B0604030504040204" pitchFamily="34" charset="0"/>
            </a:endParaRPr>
          </a:p>
        </p:txBody>
      </p:sp>
      <p:sp>
        <p:nvSpPr>
          <p:cNvPr id="5" name="Title 1">
            <a:extLst>
              <a:ext uri="{FF2B5EF4-FFF2-40B4-BE49-F238E27FC236}">
                <a16:creationId xmlns:a16="http://schemas.microsoft.com/office/drawing/2014/main" id="{6B5CD3F0-DF6E-CD5F-B455-3285804149D2}"/>
              </a:ext>
            </a:extLst>
          </p:cNvPr>
          <p:cNvSpPr>
            <a:spLocks noGrp="1"/>
          </p:cNvSpPr>
          <p:nvPr>
            <p:ph type="title"/>
          </p:nvPr>
        </p:nvSpPr>
        <p:spPr>
          <a:xfrm>
            <a:off x="683286" y="75766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mn-lt"/>
                <a:ea typeface="Tahoma" panose="020B0604030504040204" pitchFamily="34" charset="0"/>
                <a:cs typeface="Tahoma" panose="020B0604030504040204" pitchFamily="34" charset="0"/>
                <a:sym typeface="Helvetica Neue"/>
              </a:defRPr>
            </a:lvl1pPr>
          </a:lstStyle>
          <a:p>
            <a:r>
              <a:rPr lang="en-US"/>
              <a:t>Click to edit Master title style</a:t>
            </a:r>
            <a:endParaRPr lang="en-US" dirty="0"/>
          </a:p>
        </p:txBody>
      </p:sp>
      <p:pic>
        <p:nvPicPr>
          <p:cNvPr id="3" name="Graphic 2">
            <a:extLst>
              <a:ext uri="{FF2B5EF4-FFF2-40B4-BE49-F238E27FC236}">
                <a16:creationId xmlns:a16="http://schemas.microsoft.com/office/drawing/2014/main" id="{B23FAD66-0B9B-9585-3353-DAECBA36793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Tree>
    <p:extLst>
      <p:ext uri="{BB962C8B-B14F-4D97-AF65-F5344CB8AC3E}">
        <p14:creationId xmlns:p14="http://schemas.microsoft.com/office/powerpoint/2010/main" val="132811126"/>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Slide with 3 Paragraphs">
    <p:spTree>
      <p:nvGrpSpPr>
        <p:cNvPr id="1" name=""/>
        <p:cNvGrpSpPr/>
        <p:nvPr/>
      </p:nvGrpSpPr>
      <p:grpSpPr>
        <a:xfrm>
          <a:off x="0" y="0"/>
          <a:ext cx="0" cy="0"/>
          <a:chOff x="0" y="0"/>
          <a:chExt cx="0" cy="0"/>
        </a:xfrm>
      </p:grpSpPr>
      <p:sp>
        <p:nvSpPr>
          <p:cNvPr id="9" name="Content Placeholder 7">
            <a:extLst>
              <a:ext uri="{FF2B5EF4-FFF2-40B4-BE49-F238E27FC236}">
                <a16:creationId xmlns:a16="http://schemas.microsoft.com/office/drawing/2014/main" id="{49E2B593-E1D2-7466-B0C9-301D2C9E5870}"/>
              </a:ext>
            </a:extLst>
          </p:cNvPr>
          <p:cNvSpPr>
            <a:spLocks noGrp="1"/>
          </p:cNvSpPr>
          <p:nvPr>
            <p:ph sz="quarter" idx="33" hasCustomPrompt="1"/>
          </p:nvPr>
        </p:nvSpPr>
        <p:spPr>
          <a:xfrm>
            <a:off x="4425950" y="2159329"/>
            <a:ext cx="3355975" cy="3995737"/>
          </a:xfrm>
          <a:prstGeom prst="rect">
            <a:avLst/>
          </a:prstGeom>
        </p:spPr>
        <p:txBody>
          <a:bodyPr/>
          <a:lstStyle>
            <a:lvl1pPr marL="0" marR="0" indent="0" algn="l" defTabSz="412750" rtl="0" eaLnBrk="1" fontAlgn="auto" latinLnBrk="0" hangingPunct="1">
              <a:lnSpc>
                <a:spcPct val="100000"/>
              </a:lnSpc>
              <a:spcBef>
                <a:spcPts val="0"/>
              </a:spcBef>
              <a:spcAft>
                <a:spcPts val="1200"/>
              </a:spcAft>
              <a:buClrTx/>
              <a:buSzTx/>
              <a:buFontTx/>
              <a:buNone/>
              <a:tabLst/>
              <a:defRPr sz="2000">
                <a:solidFill>
                  <a:schemeClr val="tx1"/>
                </a:solidFill>
                <a:latin typeface="+mn-lt"/>
                <a:ea typeface="Tahoma" panose="020B0604030504040204" pitchFamily="34" charset="0"/>
                <a:cs typeface="Tahoma" panose="020B0604030504040204" pitchFamily="34" charset="0"/>
              </a:defRPr>
            </a:lvl1pPr>
          </a:lstStyle>
          <a:p>
            <a:pPr marL="0" marR="0" lvl="0" indent="0" algn="l" defTabSz="412750" rtl="0" eaLnBrk="1" fontAlgn="auto" latinLnBrk="0" hangingPunct="1">
              <a:lnSpc>
                <a:spcPct val="100000"/>
              </a:lnSpc>
              <a:spcBef>
                <a:spcPts val="0"/>
              </a:spcBef>
              <a:spcAft>
                <a:spcPts val="0"/>
              </a:spcAft>
              <a:buClrTx/>
              <a:buSzTx/>
              <a:buFontTx/>
              <a:buNone/>
              <a:tabLst/>
              <a:defRPr/>
            </a:pPr>
            <a:r>
              <a:rPr lang="en-US" dirty="0"/>
              <a:t>Insert text or other media</a:t>
            </a:r>
          </a:p>
        </p:txBody>
      </p:sp>
      <p:sp>
        <p:nvSpPr>
          <p:cNvPr id="10" name="Content Placeholder 7">
            <a:extLst>
              <a:ext uri="{FF2B5EF4-FFF2-40B4-BE49-F238E27FC236}">
                <a16:creationId xmlns:a16="http://schemas.microsoft.com/office/drawing/2014/main" id="{AB3BF88E-6604-37A3-2D63-1D75D95FE5C5}"/>
              </a:ext>
            </a:extLst>
          </p:cNvPr>
          <p:cNvSpPr>
            <a:spLocks noGrp="1"/>
          </p:cNvSpPr>
          <p:nvPr>
            <p:ph sz="quarter" idx="34" hasCustomPrompt="1"/>
          </p:nvPr>
        </p:nvSpPr>
        <p:spPr>
          <a:xfrm>
            <a:off x="8159748" y="2159329"/>
            <a:ext cx="3355975" cy="3995737"/>
          </a:xfrm>
          <a:prstGeom prst="rect">
            <a:avLst/>
          </a:prstGeom>
        </p:spPr>
        <p:txBody>
          <a:bodyPr/>
          <a:lstStyle>
            <a:lvl1pPr marL="0" marR="0" indent="0" algn="l" defTabSz="412750" rtl="0" eaLnBrk="1" fontAlgn="auto" latinLnBrk="0" hangingPunct="1">
              <a:lnSpc>
                <a:spcPct val="100000"/>
              </a:lnSpc>
              <a:spcBef>
                <a:spcPts val="0"/>
              </a:spcBef>
              <a:spcAft>
                <a:spcPts val="1200"/>
              </a:spcAft>
              <a:buClrTx/>
              <a:buSzTx/>
              <a:buFontTx/>
              <a:buNone/>
              <a:tabLst/>
              <a:defRPr sz="2000">
                <a:solidFill>
                  <a:schemeClr val="tx1"/>
                </a:solidFill>
                <a:latin typeface="+mn-lt"/>
                <a:ea typeface="Tahoma" panose="020B0604030504040204" pitchFamily="34" charset="0"/>
                <a:cs typeface="Tahoma" panose="020B0604030504040204" pitchFamily="34" charset="0"/>
              </a:defRPr>
            </a:lvl1pPr>
          </a:lstStyle>
          <a:p>
            <a:pPr marL="0" marR="0" lvl="0" indent="0" algn="l" defTabSz="412750" rtl="0" eaLnBrk="1" fontAlgn="auto" latinLnBrk="0" hangingPunct="1">
              <a:lnSpc>
                <a:spcPct val="100000"/>
              </a:lnSpc>
              <a:spcBef>
                <a:spcPts val="0"/>
              </a:spcBef>
              <a:spcAft>
                <a:spcPts val="0"/>
              </a:spcAft>
              <a:buClrTx/>
              <a:buSzTx/>
              <a:buFontTx/>
              <a:buNone/>
              <a:tabLst/>
              <a:defRPr/>
            </a:pPr>
            <a:r>
              <a:rPr lang="en-US" dirty="0"/>
              <a:t>Insert text or other media</a:t>
            </a:r>
          </a:p>
        </p:txBody>
      </p:sp>
      <p:sp>
        <p:nvSpPr>
          <p:cNvPr id="8" name="Content Placeholder 7">
            <a:extLst>
              <a:ext uri="{FF2B5EF4-FFF2-40B4-BE49-F238E27FC236}">
                <a16:creationId xmlns:a16="http://schemas.microsoft.com/office/drawing/2014/main" id="{F5A44BF4-9311-6E32-463F-22042A376895}"/>
              </a:ext>
            </a:extLst>
          </p:cNvPr>
          <p:cNvSpPr>
            <a:spLocks noGrp="1"/>
          </p:cNvSpPr>
          <p:nvPr>
            <p:ph sz="quarter" idx="32" hasCustomPrompt="1"/>
          </p:nvPr>
        </p:nvSpPr>
        <p:spPr>
          <a:xfrm>
            <a:off x="682625" y="2160588"/>
            <a:ext cx="3355975" cy="3995737"/>
          </a:xfrm>
          <a:prstGeom prst="rect">
            <a:avLst/>
          </a:prstGeom>
        </p:spPr>
        <p:txBody>
          <a:bodyPr/>
          <a:lstStyle>
            <a:lvl1pPr marL="0" marR="0" indent="0" algn="l" defTabSz="412750" rtl="0" eaLnBrk="1" fontAlgn="auto" latinLnBrk="0" hangingPunct="1">
              <a:lnSpc>
                <a:spcPct val="100000"/>
              </a:lnSpc>
              <a:spcBef>
                <a:spcPts val="0"/>
              </a:spcBef>
              <a:spcAft>
                <a:spcPts val="1200"/>
              </a:spcAft>
              <a:buClrTx/>
              <a:buSzTx/>
              <a:buFontTx/>
              <a:buNone/>
              <a:tabLst/>
              <a:defRPr sz="2000">
                <a:solidFill>
                  <a:schemeClr val="tx1"/>
                </a:solidFill>
                <a:latin typeface="+mn-lt"/>
                <a:ea typeface="Tahoma" panose="020B0604030504040204" pitchFamily="34" charset="0"/>
                <a:cs typeface="Tahoma" panose="020B0604030504040204" pitchFamily="34" charset="0"/>
              </a:defRPr>
            </a:lvl1pPr>
          </a:lstStyle>
          <a:p>
            <a:pPr marL="0" marR="0" lvl="0" indent="0" algn="l" defTabSz="412750" rtl="0" eaLnBrk="1" fontAlgn="auto" latinLnBrk="0" hangingPunct="1">
              <a:lnSpc>
                <a:spcPct val="100000"/>
              </a:lnSpc>
              <a:spcBef>
                <a:spcPts val="0"/>
              </a:spcBef>
              <a:spcAft>
                <a:spcPts val="0"/>
              </a:spcAft>
              <a:buClrTx/>
              <a:buSzTx/>
              <a:buFontTx/>
              <a:buNone/>
              <a:tabLst/>
              <a:defRPr/>
            </a:pPr>
            <a:r>
              <a:rPr lang="en-US" dirty="0"/>
              <a:t>Insert text or other media</a:t>
            </a:r>
          </a:p>
        </p:txBody>
      </p:sp>
      <p:sp>
        <p:nvSpPr>
          <p:cNvPr id="4" name="Rectangle">
            <a:extLst>
              <a:ext uri="{FF2B5EF4-FFF2-40B4-BE49-F238E27FC236}">
                <a16:creationId xmlns:a16="http://schemas.microsoft.com/office/drawing/2014/main" id="{6FC3A9B3-9A8D-BC0D-D640-4510D5C772EA}"/>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dirty="0">
              <a:solidFill>
                <a:srgbClr val="FFFFFF"/>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 Placeholder 2">
            <a:extLst>
              <a:ext uri="{FF2B5EF4-FFF2-40B4-BE49-F238E27FC236}">
                <a16:creationId xmlns:a16="http://schemas.microsoft.com/office/drawing/2014/main" id="{8DAD9534-C03A-D7A4-3BFF-6F10F9029DF6}"/>
              </a:ext>
            </a:extLst>
          </p:cNvPr>
          <p:cNvSpPr>
            <a:spLocks noGrp="1"/>
          </p:cNvSpPr>
          <p:nvPr>
            <p:ph type="body" sz="quarter" idx="25" hasCustomPrompt="1"/>
          </p:nvPr>
        </p:nvSpPr>
        <p:spPr>
          <a:xfrm>
            <a:off x="683286" y="41707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Tahoma" panose="020B0604030504040204" pitchFamily="34" charset="0"/>
                <a:cs typeface="Tahoma" panose="020B0604030504040204" pitchFamily="34" charset="0"/>
              </a:defRPr>
            </a:lvl1pPr>
          </a:lstStyle>
          <a:p>
            <a:pPr lvl="0" algn="l"/>
            <a:r>
              <a:rPr lang="en-US" dirty="0"/>
              <a:t>OPTIONAL BREADCRUMB HERE</a:t>
            </a:r>
          </a:p>
        </p:txBody>
      </p:sp>
      <p:sp>
        <p:nvSpPr>
          <p:cNvPr id="7" name="Slide Number">
            <a:extLst>
              <a:ext uri="{FF2B5EF4-FFF2-40B4-BE49-F238E27FC236}">
                <a16:creationId xmlns:a16="http://schemas.microsoft.com/office/drawing/2014/main" id="{85C1E07A-021B-021C-7A42-3F020078ED5D}"/>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ea typeface="Tahoma" panose="020B0604030504040204" pitchFamily="34" charset="0"/>
                <a:cs typeface="Tahoma" panose="020B0604030504040204" pitchFamily="34" charset="0"/>
              </a:rPr>
              <a:pPr/>
              <a:t>‹#›</a:t>
            </a:fld>
            <a:endParaRPr lang="en-US" sz="1400" dirty="0">
              <a:solidFill>
                <a:schemeClr val="accent3"/>
              </a:solidFill>
              <a:latin typeface="+mn-lt"/>
              <a:ea typeface="Tahoma" panose="020B0604030504040204" pitchFamily="34" charset="0"/>
              <a:cs typeface="Tahoma" panose="020B0604030504040204" pitchFamily="34" charset="0"/>
            </a:endParaRPr>
          </a:p>
        </p:txBody>
      </p:sp>
      <p:sp>
        <p:nvSpPr>
          <p:cNvPr id="3" name="Title 1">
            <a:extLst>
              <a:ext uri="{FF2B5EF4-FFF2-40B4-BE49-F238E27FC236}">
                <a16:creationId xmlns:a16="http://schemas.microsoft.com/office/drawing/2014/main" id="{A8FD5AD0-F3C3-B0CD-CD65-6D860D00E8F6}"/>
              </a:ext>
            </a:extLst>
          </p:cNvPr>
          <p:cNvSpPr>
            <a:spLocks noGrp="1"/>
          </p:cNvSpPr>
          <p:nvPr>
            <p:ph type="title"/>
          </p:nvPr>
        </p:nvSpPr>
        <p:spPr>
          <a:xfrm>
            <a:off x="683286" y="75766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mn-lt"/>
                <a:ea typeface="Tahoma" panose="020B0604030504040204" pitchFamily="34" charset="0"/>
                <a:cs typeface="Tahoma" panose="020B0604030504040204" pitchFamily="34" charset="0"/>
                <a:sym typeface="Helvetica Neue"/>
              </a:defRPr>
            </a:lvl1pPr>
          </a:lstStyle>
          <a:p>
            <a:r>
              <a:rPr lang="en-US"/>
              <a:t>Click to edit Master title style</a:t>
            </a:r>
            <a:endParaRPr lang="en-US" dirty="0"/>
          </a:p>
        </p:txBody>
      </p:sp>
      <p:pic>
        <p:nvPicPr>
          <p:cNvPr id="5" name="Graphic 4">
            <a:extLst>
              <a:ext uri="{FF2B5EF4-FFF2-40B4-BE49-F238E27FC236}">
                <a16:creationId xmlns:a16="http://schemas.microsoft.com/office/drawing/2014/main" id="{9B8AD7AB-E982-A4EA-7A99-65411D86F62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Tree>
    <p:extLst>
      <p:ext uri="{BB962C8B-B14F-4D97-AF65-F5344CB8AC3E}">
        <p14:creationId xmlns:p14="http://schemas.microsoft.com/office/powerpoint/2010/main" val="153469404"/>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695E4F-18CF-193F-C88B-5B52CE4AFC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E90C08-A9B4-A36A-467B-907C44AD29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93A2AF-265D-F426-899E-E13D383D9A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900A6F-B0E1-4233-8A5E-1A729C64D5B4}" type="datetimeFigureOut">
              <a:rPr lang="en-US" smtClean="0"/>
              <a:t>9/10/2026</a:t>
            </a:fld>
            <a:endParaRPr lang="en-US"/>
          </a:p>
        </p:txBody>
      </p:sp>
      <p:sp>
        <p:nvSpPr>
          <p:cNvPr id="5" name="Footer Placeholder 4">
            <a:extLst>
              <a:ext uri="{FF2B5EF4-FFF2-40B4-BE49-F238E27FC236}">
                <a16:creationId xmlns:a16="http://schemas.microsoft.com/office/drawing/2014/main" id="{8565B694-2880-301B-B997-A04A8069B5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2AF219-E3A1-F4CA-3D9B-881B724BCD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D9D031-EF26-4336-821C-B188035349DE}" type="slidenum">
              <a:rPr lang="en-US" smtClean="0"/>
              <a:t>‹#›</a:t>
            </a:fld>
            <a:endParaRPr lang="en-US"/>
          </a:p>
        </p:txBody>
      </p:sp>
    </p:spTree>
    <p:extLst>
      <p:ext uri="{BB962C8B-B14F-4D97-AF65-F5344CB8AC3E}">
        <p14:creationId xmlns:p14="http://schemas.microsoft.com/office/powerpoint/2010/main" val="2403060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www.aap.org/" TargetMode="External"/><Relationship Id="rId2" Type="http://schemas.openxmlformats.org/officeDocument/2006/relationships/hyperlink" Target="https://www.nsc.org/" TargetMode="External"/><Relationship Id="rId1" Type="http://schemas.openxmlformats.org/officeDocument/2006/relationships/slideLayout" Target="../slideLayouts/slideLayout15.xml"/><Relationship Id="rId6" Type="http://schemas.openxmlformats.org/officeDocument/2006/relationships/hyperlink" Target="https://www.hud.gov/program_offices/healthy_homes/leadinfo" TargetMode="External"/><Relationship Id="rId5" Type="http://schemas.openxmlformats.org/officeDocument/2006/relationships/hyperlink" Target="https://kids.niehs.nih.gov/topics/chemicals/lead" TargetMode="External"/><Relationship Id="rId4" Type="http://schemas.openxmlformats.org/officeDocument/2006/relationships/hyperlink" Target="https://nchh.org/who-we-are/affiliations/afhh/"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pahealthpolicy.org/lead" TargetMode="External"/><Relationship Id="rId3" Type="http://schemas.openxmlformats.org/officeDocument/2006/relationships/hyperlink" Target="https://www.health.pa.gov/topics/Documents/Environmental%20Health/Non-Occupational%20Lead%20Exposure.pdf" TargetMode="External"/><Relationship Id="rId7" Type="http://schemas.openxmlformats.org/officeDocument/2006/relationships/hyperlink" Target="https://www.health.pa.gov/topics/envirohealth/Pages/Lead.aspx" TargetMode="External"/><Relationship Id="rId2" Type="http://schemas.openxmlformats.org/officeDocument/2006/relationships/hyperlink" Target="http://www.lead.org.au/fs-index.html" TargetMode="External"/><Relationship Id="rId1" Type="http://schemas.openxmlformats.org/officeDocument/2006/relationships/slideLayout" Target="../slideLayouts/slideLayout15.xml"/><Relationship Id="rId6" Type="http://schemas.openxmlformats.org/officeDocument/2006/relationships/hyperlink" Target="https://www.cdc.gov/nceh/lead/prevention/sources/foods-cosmetics-medicines.htm" TargetMode="External"/><Relationship Id="rId11" Type="http://schemas.openxmlformats.org/officeDocument/2006/relationships/hyperlink" Target="https://paleadfree.org/" TargetMode="External"/><Relationship Id="rId5" Type="http://schemas.openxmlformats.org/officeDocument/2006/relationships/hyperlink" Target="https://www.cdc.gov/NIOSH/" TargetMode="External"/><Relationship Id="rId10" Type="http://schemas.openxmlformats.org/officeDocument/2006/relationships/hyperlink" Target="https://www.cdc.gov/lead-prevention/hcp/clinical-guidance/index.html#cdc_generic_section_4-table-1" TargetMode="External"/><Relationship Id="rId4" Type="http://schemas.openxmlformats.org/officeDocument/2006/relationships/hyperlink" Target="https://www.health.pa.gov/topics/Documents/Environmental%20Health/2021%20Childhood%20Lead%20Surveillance%20Annual%20Report.pdf" TargetMode="External"/><Relationship Id="rId9" Type="http://schemas.openxmlformats.org/officeDocument/2006/relationships/hyperlink" Target="https://www.epa.gov/lead/actions-reduce-potential-lead-exposur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8519D75-E76F-3800-E212-EA452ED2947C}"/>
              </a:ext>
            </a:extLst>
          </p:cNvPr>
          <p:cNvSpPr>
            <a:spLocks noGrp="1"/>
          </p:cNvSpPr>
          <p:nvPr>
            <p:ph type="title"/>
          </p:nvPr>
        </p:nvSpPr>
        <p:spPr>
          <a:xfrm>
            <a:off x="683284" y="3082876"/>
            <a:ext cx="9441104" cy="1480886"/>
          </a:xfrm>
        </p:spPr>
        <p:txBody>
          <a:bodyPr>
            <a:normAutofit/>
          </a:bodyPr>
          <a:lstStyle/>
          <a:p>
            <a:pPr algn="ctr"/>
            <a:r>
              <a:rPr lang="en-US" sz="4000" dirty="0"/>
              <a:t>Childhood Lead Poisoning </a:t>
            </a:r>
            <a:br>
              <a:rPr lang="en-US" sz="4000" dirty="0"/>
            </a:br>
            <a:r>
              <a:rPr lang="en-US" sz="4000" dirty="0"/>
              <a:t>Education and Prevention</a:t>
            </a:r>
          </a:p>
        </p:txBody>
      </p:sp>
      <p:sp>
        <p:nvSpPr>
          <p:cNvPr id="2" name="Sub header">
            <a:extLst>
              <a:ext uri="{FF2B5EF4-FFF2-40B4-BE49-F238E27FC236}">
                <a16:creationId xmlns:a16="http://schemas.microsoft.com/office/drawing/2014/main" id="{F2BF3651-D55C-8389-5453-CF1D8B649962}"/>
              </a:ext>
            </a:extLst>
          </p:cNvPr>
          <p:cNvSpPr txBox="1">
            <a:spLocks/>
          </p:cNvSpPr>
          <p:nvPr/>
        </p:nvSpPr>
        <p:spPr>
          <a:xfrm>
            <a:off x="696890" y="5185450"/>
            <a:ext cx="7721846" cy="1126511"/>
          </a:xfrm>
          <a:prstGeom prst="rect">
            <a:avLst/>
          </a:prstGeom>
        </p:spPr>
        <p:txBody>
          <a:bodyPr/>
          <a:lstStyle>
            <a:lvl1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1pPr>
            <a:lvl2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2pPr>
            <a:lvl3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3pPr>
            <a:lvl4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4pPr>
            <a:lvl5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5pPr>
            <a:lvl6pPr marL="0" marR="0" indent="1778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6pPr>
            <a:lvl7pPr marL="0" marR="0" indent="3556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7pPr>
            <a:lvl8pPr marL="0" marR="0" indent="5334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8pPr>
            <a:lvl9pPr marL="0" marR="0" indent="7112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9pPr>
          </a:lstStyle>
          <a:p>
            <a:pPr algn="l" hangingPunct="1">
              <a:spcAft>
                <a:spcPts val="1200"/>
              </a:spcAft>
            </a:pPr>
            <a:r>
              <a:rPr lang="en-US" sz="1400" b="1" dirty="0">
                <a:solidFill>
                  <a:schemeClr val="tx1"/>
                </a:solidFill>
                <a:latin typeface="+mn-lt"/>
                <a:ea typeface="Tahoma" panose="020B0604030504040204" pitchFamily="34" charset="0"/>
                <a:cs typeface="Tahoma" panose="020B0604030504040204" pitchFamily="34" charset="0"/>
              </a:rPr>
              <a:t>Kristen Wymer, RN</a:t>
            </a:r>
          </a:p>
          <a:p>
            <a:pPr algn="l" hangingPunct="1">
              <a:spcAft>
                <a:spcPts val="1200"/>
              </a:spcAft>
            </a:pPr>
            <a:r>
              <a:rPr lang="en-US" sz="1400" b="1" dirty="0">
                <a:solidFill>
                  <a:schemeClr val="tx1"/>
                </a:solidFill>
                <a:latin typeface="+mn-lt"/>
                <a:ea typeface="Tahoma" panose="020B0604030504040204" pitchFamily="34" charset="0"/>
                <a:cs typeface="Tahoma" panose="020B0604030504040204" pitchFamily="34" charset="0"/>
              </a:rPr>
              <a:t>Potter County Community Health Nurse </a:t>
            </a:r>
          </a:p>
        </p:txBody>
      </p:sp>
      <p:sp>
        <p:nvSpPr>
          <p:cNvPr id="11" name="Text Placeholder 10">
            <a:extLst>
              <a:ext uri="{FF2B5EF4-FFF2-40B4-BE49-F238E27FC236}">
                <a16:creationId xmlns:a16="http://schemas.microsoft.com/office/drawing/2014/main" id="{1F63BC44-08BF-D90C-0647-55893F6E3B42}"/>
              </a:ext>
            </a:extLst>
          </p:cNvPr>
          <p:cNvSpPr>
            <a:spLocks noGrp="1"/>
          </p:cNvSpPr>
          <p:nvPr>
            <p:ph type="body" sz="quarter" idx="12"/>
          </p:nvPr>
        </p:nvSpPr>
        <p:spPr/>
        <p:txBody>
          <a:bodyPr/>
          <a:lstStyle/>
          <a:p>
            <a:pPr marL="0" indent="0">
              <a:buNone/>
            </a:pPr>
            <a:r>
              <a:rPr lang="en-US" dirty="0"/>
              <a:t>September 2026</a:t>
            </a:r>
          </a:p>
        </p:txBody>
      </p:sp>
    </p:spTree>
    <p:extLst>
      <p:ext uri="{BB962C8B-B14F-4D97-AF65-F5344CB8AC3E}">
        <p14:creationId xmlns:p14="http://schemas.microsoft.com/office/powerpoint/2010/main" val="111497188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orative element">
            <a:extLst>
              <a:ext uri="{FF2B5EF4-FFF2-40B4-BE49-F238E27FC236}">
                <a16:creationId xmlns:a16="http://schemas.microsoft.com/office/drawing/2014/main" id="{BA6EFE1A-9769-0216-FBAF-C86227988941}"/>
              </a:ext>
              <a:ext uri="{C183D7F6-B498-43B3-948B-1728B52AA6E4}">
                <adec:decorative xmlns:adec="http://schemas.microsoft.com/office/drawing/2017/decorative" val="1"/>
              </a:ext>
            </a:extLst>
          </p:cNvPr>
          <p:cNvSpPr/>
          <p:nvPr/>
        </p:nvSpPr>
        <p:spPr>
          <a:xfrm>
            <a:off x="0" y="0"/>
            <a:ext cx="4059936" cy="6858000"/>
          </a:xfrm>
          <a:prstGeom prst="rect">
            <a:avLst/>
          </a:prstGeom>
          <a:solidFill>
            <a:schemeClr val="accent1"/>
          </a:solidFill>
          <a:ln w="12700">
            <a:noFill/>
            <a:miter lim="400000"/>
          </a:ln>
        </p:spPr>
        <p:txBody>
          <a:bodyPr lIns="0" tIns="0" rIns="0" bIns="0" rtlCol="0" anchor="ctr"/>
          <a:lstStyle/>
          <a:p>
            <a:pPr algn="l"/>
            <a:endParaRPr lang="en-US" sz="2400" b="0" dirty="0">
              <a:solidFill>
                <a:srgbClr val="FFFFFF"/>
              </a:solidFill>
              <a:latin typeface="Tahoma" panose="020B0604030504040204" pitchFamily="34" charset="0"/>
              <a:ea typeface="Tahoma" panose="020B0604030504040204" pitchFamily="34" charset="0"/>
              <a:cs typeface="Tahoma" panose="020B0604030504040204" pitchFamily="34" charset="0"/>
              <a:sym typeface="Helvetica Neue Medium"/>
            </a:endParaRPr>
          </a:p>
        </p:txBody>
      </p:sp>
      <p:sp>
        <p:nvSpPr>
          <p:cNvPr id="3" name="Text Placeholder 2">
            <a:extLst>
              <a:ext uri="{FF2B5EF4-FFF2-40B4-BE49-F238E27FC236}">
                <a16:creationId xmlns:a16="http://schemas.microsoft.com/office/drawing/2014/main" id="{62BFA178-D408-743E-43BA-C110698F7A83}"/>
              </a:ext>
            </a:extLst>
          </p:cNvPr>
          <p:cNvSpPr>
            <a:spLocks noGrp="1"/>
          </p:cNvSpPr>
          <p:nvPr>
            <p:ph type="body" sz="quarter" idx="10"/>
          </p:nvPr>
        </p:nvSpPr>
        <p:spPr/>
        <p:txBody>
          <a:bodyPr>
            <a:normAutofit fontScale="92500" lnSpcReduction="20000"/>
          </a:bodyPr>
          <a:lstStyle/>
          <a:p>
            <a:pPr algn="ctr"/>
            <a:r>
              <a:rPr lang="en-US" sz="2000" dirty="0">
                <a:latin typeface="Tahoma" panose="020B0604030504040204" pitchFamily="34" charset="0"/>
              </a:rPr>
              <a:t>Lead poisoning or lead toxicity refers to exposures to lead that result in illness and requires immediate medical attention.</a:t>
            </a:r>
          </a:p>
          <a:p>
            <a:endParaRPr lang="en-US" sz="2000" dirty="0">
              <a:latin typeface="Tahoma" panose="020B0604030504040204" pitchFamily="34" charset="0"/>
            </a:endParaRPr>
          </a:p>
          <a:p>
            <a:endParaRPr lang="en-US" sz="2000" dirty="0">
              <a:latin typeface="Tahoma" panose="020B0604030504040204" pitchFamily="34" charset="0"/>
            </a:endParaRPr>
          </a:p>
          <a:p>
            <a:endParaRPr lang="en-US" sz="2000" dirty="0">
              <a:latin typeface="Tahoma" panose="020B0604030504040204" pitchFamily="34" charset="0"/>
            </a:endParaRPr>
          </a:p>
          <a:p>
            <a:r>
              <a:rPr lang="en-US" sz="2000" u="sng" dirty="0">
                <a:latin typeface="Tahoma" panose="020B0604030504040204" pitchFamily="34" charset="0"/>
              </a:rPr>
              <a:t>Symptoms of Lead Poisoning:</a:t>
            </a:r>
          </a:p>
          <a:p>
            <a:pPr marL="342900" indent="-342900">
              <a:buFont typeface="Arial" panose="020B0604020202020204" pitchFamily="34" charset="0"/>
              <a:buChar char="•"/>
            </a:pPr>
            <a:r>
              <a:rPr lang="en-US" sz="2000" b="0" dirty="0">
                <a:latin typeface="Tahoma" panose="020B0604030504040204" pitchFamily="34" charset="0"/>
              </a:rPr>
              <a:t>Headaches</a:t>
            </a:r>
          </a:p>
          <a:p>
            <a:pPr marL="342900" indent="-342900">
              <a:buFont typeface="Arial" panose="020B0604020202020204" pitchFamily="34" charset="0"/>
              <a:buChar char="•"/>
            </a:pPr>
            <a:r>
              <a:rPr lang="en-US" sz="2000" b="0" dirty="0">
                <a:latin typeface="Tahoma" panose="020B0604030504040204" pitchFamily="34" charset="0"/>
              </a:rPr>
              <a:t>Muscle and joint weakness or pain</a:t>
            </a:r>
          </a:p>
          <a:p>
            <a:pPr marL="342900" indent="-342900">
              <a:buFont typeface="Arial" panose="020B0604020202020204" pitchFamily="34" charset="0"/>
              <a:buChar char="•"/>
            </a:pPr>
            <a:r>
              <a:rPr lang="en-US" sz="2000" b="0" dirty="0">
                <a:latin typeface="Tahoma" panose="020B0604030504040204" pitchFamily="34" charset="0"/>
              </a:rPr>
              <a:t>Excessive tiredness or lethargy</a:t>
            </a:r>
          </a:p>
          <a:p>
            <a:pPr marL="342900" indent="-342900">
              <a:buFont typeface="Arial" panose="020B0604020202020204" pitchFamily="34" charset="0"/>
              <a:buChar char="•"/>
            </a:pPr>
            <a:r>
              <a:rPr lang="en-US" sz="2000" b="0" dirty="0">
                <a:latin typeface="Tahoma" panose="020B0604030504040204" pitchFamily="34" charset="0"/>
              </a:rPr>
              <a:t>Behavioral problems or irritability</a:t>
            </a:r>
          </a:p>
          <a:p>
            <a:pPr marL="342900" indent="-342900">
              <a:buFont typeface="Arial" panose="020B0604020202020204" pitchFamily="34" charset="0"/>
              <a:buChar char="•"/>
            </a:pPr>
            <a:r>
              <a:rPr lang="en-US" sz="2000" b="0" dirty="0">
                <a:latin typeface="Tahoma" panose="020B0604030504040204" pitchFamily="34" charset="0"/>
              </a:rPr>
              <a:t>Difficulty concentrating</a:t>
            </a:r>
          </a:p>
          <a:p>
            <a:pPr marL="342900" indent="-342900">
              <a:buFont typeface="Arial" panose="020B0604020202020204" pitchFamily="34" charset="0"/>
              <a:buChar char="•"/>
            </a:pPr>
            <a:r>
              <a:rPr lang="en-US" sz="2000" b="0" dirty="0">
                <a:latin typeface="Tahoma" panose="020B0604030504040204" pitchFamily="34" charset="0"/>
              </a:rPr>
              <a:t>Loss of appetite</a:t>
            </a:r>
          </a:p>
          <a:p>
            <a:pPr marL="342900" indent="-342900">
              <a:buFont typeface="Arial" panose="020B0604020202020204" pitchFamily="34" charset="0"/>
              <a:buChar char="•"/>
            </a:pPr>
            <a:r>
              <a:rPr lang="en-US" sz="2000" b="0" dirty="0">
                <a:latin typeface="Tahoma" panose="020B0604030504040204" pitchFamily="34" charset="0"/>
              </a:rPr>
              <a:t>Metallic taste in the mouth</a:t>
            </a:r>
          </a:p>
          <a:p>
            <a:pPr marL="342900" indent="-342900">
              <a:buFont typeface="Arial" panose="020B0604020202020204" pitchFamily="34" charset="0"/>
              <a:buChar char="•"/>
            </a:pPr>
            <a:r>
              <a:rPr lang="en-US" sz="2000" b="0" dirty="0">
                <a:latin typeface="Tahoma" panose="020B0604030504040204" pitchFamily="34" charset="0"/>
              </a:rPr>
              <a:t>Abdominal pain, nausea or vomiting</a:t>
            </a:r>
          </a:p>
          <a:p>
            <a:pPr marL="342900" indent="-342900">
              <a:buFont typeface="Arial" panose="020B0604020202020204" pitchFamily="34" charset="0"/>
              <a:buChar char="•"/>
            </a:pPr>
            <a:r>
              <a:rPr lang="en-US" sz="2000" b="0" dirty="0">
                <a:latin typeface="Tahoma" panose="020B0604030504040204" pitchFamily="34" charset="0"/>
              </a:rPr>
              <a:t>Constipation</a:t>
            </a:r>
          </a:p>
          <a:p>
            <a:endParaRPr lang="en-US" sz="2000" dirty="0"/>
          </a:p>
        </p:txBody>
      </p:sp>
      <p:sp>
        <p:nvSpPr>
          <p:cNvPr id="10" name="Header">
            <a:extLst>
              <a:ext uri="{FF2B5EF4-FFF2-40B4-BE49-F238E27FC236}">
                <a16:creationId xmlns:a16="http://schemas.microsoft.com/office/drawing/2014/main" id="{DE129B7D-107B-C6A7-0CD3-0CC99C1A8350}"/>
              </a:ext>
            </a:extLst>
          </p:cNvPr>
          <p:cNvSpPr txBox="1">
            <a:spLocks noGrp="1"/>
          </p:cNvSpPr>
          <p:nvPr>
            <p:ph type="title" idx="4294967295"/>
          </p:nvPr>
        </p:nvSpPr>
        <p:spPr>
          <a:xfrm>
            <a:off x="0" y="884238"/>
            <a:ext cx="2803525" cy="11774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lvl1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1pPr>
            <a:lvl2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2pPr>
            <a:lvl3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3pPr>
            <a:lvl4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4pPr>
            <a:lvl5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5pPr>
            <a:lvl6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6pPr>
            <a:lvl7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7pPr>
            <a:lvl8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8pPr>
            <a:lvl9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9pPr>
          </a:lstStyle>
          <a:p>
            <a:pPr lvl="0" algn="l"/>
            <a:r>
              <a:rPr lang="en-US" sz="4000" b="1" dirty="0">
                <a:solidFill>
                  <a:schemeClr val="bg1"/>
                </a:solidFill>
                <a:latin typeface="Georgia" panose="02040502050405020303" pitchFamily="18" charset="0"/>
              </a:rPr>
              <a:t>Lead Poisoning</a:t>
            </a:r>
            <a:endParaRPr lang="en-US" sz="4000" b="1" noProof="0" dirty="0">
              <a:solidFill>
                <a:schemeClr val="bg1"/>
              </a:solidFill>
              <a:latin typeface="Georgia" panose="02040502050405020303" pitchFamily="18" charset="0"/>
              <a:sym typeface="Helvetica Neue Medium"/>
            </a:endParaRPr>
          </a:p>
        </p:txBody>
      </p:sp>
      <p:pic>
        <p:nvPicPr>
          <p:cNvPr id="4" name="Graphic 3">
            <a:extLst>
              <a:ext uri="{FF2B5EF4-FFF2-40B4-BE49-F238E27FC236}">
                <a16:creationId xmlns:a16="http://schemas.microsoft.com/office/drawing/2014/main" id="{910DC4B3-E580-DC69-05A5-40427D4E17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7044" y="6239698"/>
            <a:ext cx="2286379" cy="388054"/>
          </a:xfrm>
          <a:prstGeom prst="rect">
            <a:avLst/>
          </a:prstGeom>
        </p:spPr>
      </p:pic>
    </p:spTree>
    <p:extLst>
      <p:ext uri="{BB962C8B-B14F-4D97-AF65-F5344CB8AC3E}">
        <p14:creationId xmlns:p14="http://schemas.microsoft.com/office/powerpoint/2010/main" val="215586142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F5FA1571-FB72-F71B-C705-8D4EAA14E3C0}"/>
              </a:ext>
            </a:extLst>
          </p:cNvPr>
          <p:cNvSpPr>
            <a:spLocks noGrp="1"/>
          </p:cNvSpPr>
          <p:nvPr>
            <p:ph sz="quarter" idx="33"/>
          </p:nvPr>
        </p:nvSpPr>
        <p:spPr/>
        <p:txBody>
          <a:bodyPr/>
          <a:lstStyle/>
          <a:p>
            <a:pPr>
              <a:buFont typeface="Arial" panose="020B0604020202020204" pitchFamily="34" charset="0"/>
              <a:buChar char="•"/>
            </a:pPr>
            <a:r>
              <a:rPr lang="en-US" dirty="0">
                <a:solidFill>
                  <a:srgbClr val="000000"/>
                </a:solidFill>
                <a:latin typeface="Tahoma" panose="020B0604030504040204" pitchFamily="34" charset="0"/>
              </a:rPr>
              <a:t>Damage to the brain and nervous system</a:t>
            </a:r>
          </a:p>
          <a:p>
            <a:pPr>
              <a:buFont typeface="Arial" panose="020B0604020202020204" pitchFamily="34" charset="0"/>
              <a:buChar char="•"/>
            </a:pPr>
            <a:r>
              <a:rPr lang="en-US" dirty="0">
                <a:solidFill>
                  <a:srgbClr val="000000"/>
                </a:solidFill>
                <a:latin typeface="Tahoma" panose="020B0604030504040204" pitchFamily="34" charset="0"/>
              </a:rPr>
              <a:t>Slowed growth and development</a:t>
            </a:r>
          </a:p>
          <a:p>
            <a:pPr>
              <a:buFont typeface="Arial" panose="020B0604020202020204" pitchFamily="34" charset="0"/>
              <a:buChar char="•"/>
            </a:pPr>
            <a:r>
              <a:rPr lang="en-US" dirty="0">
                <a:solidFill>
                  <a:srgbClr val="000000"/>
                </a:solidFill>
                <a:latin typeface="Tahoma" panose="020B0604030504040204" pitchFamily="34" charset="0"/>
              </a:rPr>
              <a:t>Learning and behavior problems</a:t>
            </a:r>
          </a:p>
          <a:p>
            <a:pPr>
              <a:buFont typeface="Arial" panose="020B0604020202020204" pitchFamily="34" charset="0"/>
              <a:buChar char="•"/>
            </a:pPr>
            <a:r>
              <a:rPr lang="en-US" dirty="0">
                <a:solidFill>
                  <a:srgbClr val="000000"/>
                </a:solidFill>
                <a:latin typeface="Tahoma" panose="020B0604030504040204" pitchFamily="34" charset="0"/>
              </a:rPr>
              <a:t>Hearing and speech problems</a:t>
            </a:r>
          </a:p>
          <a:p>
            <a:r>
              <a:rPr lang="en-US" b="1" u="sng" dirty="0">
                <a:solidFill>
                  <a:srgbClr val="000000"/>
                </a:solidFill>
                <a:latin typeface="Tahoma" panose="020B0604030504040204" pitchFamily="34" charset="0"/>
              </a:rPr>
              <a:t>This can cause</a:t>
            </a:r>
            <a:r>
              <a:rPr lang="en-US" b="1" dirty="0">
                <a:solidFill>
                  <a:srgbClr val="000000"/>
                </a:solidFill>
                <a:latin typeface="Tahoma" panose="020B0604030504040204" pitchFamily="34" charset="0"/>
              </a:rPr>
              <a:t>:</a:t>
            </a:r>
          </a:p>
          <a:p>
            <a:pPr>
              <a:buFont typeface="Arial" panose="020B0604020202020204" pitchFamily="34" charset="0"/>
              <a:buChar char="•"/>
            </a:pPr>
            <a:r>
              <a:rPr lang="en-US" dirty="0">
                <a:solidFill>
                  <a:srgbClr val="000000"/>
                </a:solidFill>
                <a:latin typeface="Tahoma" panose="020B0604030504040204" pitchFamily="34" charset="0"/>
              </a:rPr>
              <a:t>Lower IQ</a:t>
            </a:r>
          </a:p>
          <a:p>
            <a:pPr>
              <a:buFont typeface="Arial" panose="020B0604020202020204" pitchFamily="34" charset="0"/>
              <a:buChar char="•"/>
            </a:pPr>
            <a:r>
              <a:rPr lang="en-US" dirty="0">
                <a:solidFill>
                  <a:srgbClr val="000000"/>
                </a:solidFill>
                <a:latin typeface="Tahoma" panose="020B0604030504040204" pitchFamily="34" charset="0"/>
              </a:rPr>
              <a:t>Decreased ability to pay attention</a:t>
            </a:r>
          </a:p>
          <a:p>
            <a:pPr>
              <a:buFont typeface="Arial" panose="020B0604020202020204" pitchFamily="34" charset="0"/>
              <a:buChar char="•"/>
            </a:pPr>
            <a:r>
              <a:rPr lang="en-US" dirty="0">
                <a:latin typeface="Tahoma" panose="020B0604030504040204" pitchFamily="34" charset="0"/>
              </a:rPr>
              <a:t>Underperformance in school</a:t>
            </a:r>
            <a:endParaRPr lang="en-US" dirty="0">
              <a:solidFill>
                <a:srgbClr val="000000"/>
              </a:solidFill>
              <a:highlight>
                <a:srgbClr val="FFFF00"/>
              </a:highlight>
              <a:latin typeface="Tahoma" panose="020B0604030504040204" pitchFamily="34" charset="0"/>
            </a:endParaRPr>
          </a:p>
          <a:p>
            <a:endParaRPr lang="en-US" dirty="0"/>
          </a:p>
        </p:txBody>
      </p:sp>
      <p:sp>
        <p:nvSpPr>
          <p:cNvPr id="7" name="Text Placeholder 6">
            <a:extLst>
              <a:ext uri="{FF2B5EF4-FFF2-40B4-BE49-F238E27FC236}">
                <a16:creationId xmlns:a16="http://schemas.microsoft.com/office/drawing/2014/main" id="{1E734989-DD29-60A8-3038-9A8B8F6FE5C5}"/>
              </a:ext>
            </a:extLst>
          </p:cNvPr>
          <p:cNvSpPr>
            <a:spLocks noGrp="1"/>
          </p:cNvSpPr>
          <p:nvPr>
            <p:ph type="body" sz="quarter" idx="31"/>
          </p:nvPr>
        </p:nvSpPr>
        <p:spPr>
          <a:xfrm>
            <a:off x="8924544" y="2160923"/>
            <a:ext cx="2581655" cy="3608941"/>
          </a:xfrm>
        </p:spPr>
        <p:txBody>
          <a:bodyPr/>
          <a:lstStyle/>
          <a:p>
            <a:endParaRPr lang="en-US" dirty="0"/>
          </a:p>
        </p:txBody>
      </p:sp>
      <p:sp>
        <p:nvSpPr>
          <p:cNvPr id="5" name="Text Placeholder 4">
            <a:extLst>
              <a:ext uri="{FF2B5EF4-FFF2-40B4-BE49-F238E27FC236}">
                <a16:creationId xmlns:a16="http://schemas.microsoft.com/office/drawing/2014/main" id="{4908A457-E474-1718-4467-3DF412D22BF8}"/>
              </a:ext>
            </a:extLst>
          </p:cNvPr>
          <p:cNvSpPr>
            <a:spLocks noGrp="1"/>
          </p:cNvSpPr>
          <p:nvPr>
            <p:ph type="body" sz="quarter" idx="25"/>
          </p:nvPr>
        </p:nvSpPr>
        <p:spPr/>
        <p:txBody>
          <a:bodyPr/>
          <a:lstStyle/>
          <a:p>
            <a:endParaRPr lang="en-US" dirty="0"/>
          </a:p>
        </p:txBody>
      </p:sp>
      <p:sp>
        <p:nvSpPr>
          <p:cNvPr id="4" name="Title 3">
            <a:extLst>
              <a:ext uri="{FF2B5EF4-FFF2-40B4-BE49-F238E27FC236}">
                <a16:creationId xmlns:a16="http://schemas.microsoft.com/office/drawing/2014/main" id="{AEAA7D92-5FEC-5E30-0BCF-DF36529945EF}"/>
              </a:ext>
            </a:extLst>
          </p:cNvPr>
          <p:cNvSpPr>
            <a:spLocks noGrp="1"/>
          </p:cNvSpPr>
          <p:nvPr>
            <p:ph type="title"/>
          </p:nvPr>
        </p:nvSpPr>
        <p:spPr/>
        <p:txBody>
          <a:bodyPr>
            <a:normAutofit/>
          </a:bodyPr>
          <a:lstStyle/>
          <a:p>
            <a:pPr algn="ctr"/>
            <a:r>
              <a:rPr lang="en-US" sz="3600" dirty="0">
                <a:latin typeface="Georgia" panose="02040502050405020303" pitchFamily="18" charset="0"/>
              </a:rPr>
              <a:t>Effects of Lead Poisoning</a:t>
            </a:r>
          </a:p>
        </p:txBody>
      </p:sp>
    </p:spTree>
    <p:extLst>
      <p:ext uri="{BB962C8B-B14F-4D97-AF65-F5344CB8AC3E}">
        <p14:creationId xmlns:p14="http://schemas.microsoft.com/office/powerpoint/2010/main" val="236560364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call out">
            <a:extLst>
              <a:ext uri="{FF2B5EF4-FFF2-40B4-BE49-F238E27FC236}">
                <a16:creationId xmlns:a16="http://schemas.microsoft.com/office/drawing/2014/main" id="{6742F15D-C220-22CA-B5DD-C310CDCE4E31}"/>
              </a:ext>
            </a:extLst>
          </p:cNvPr>
          <p:cNvSpPr txBox="1">
            <a:spLocks/>
          </p:cNvSpPr>
          <p:nvPr/>
        </p:nvSpPr>
        <p:spPr>
          <a:xfrm>
            <a:off x="683286" y="2160588"/>
            <a:ext cx="5123954" cy="3994864"/>
          </a:xfrm>
          <a:prstGeom prst="rect">
            <a:avLst/>
          </a:prstGeom>
        </p:spPr>
        <p:txBody>
          <a:bodyPr lIns="0" tIns="0" rIns="0" bIns="0" anchorCtr="0">
            <a:normAutofit/>
          </a:bodyPr>
          <a:lstStyle>
            <a:lvl1pPr marL="0" marR="0" indent="0" algn="l" defTabSz="41275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Plus Jakarta Sans" pitchFamily="2" charset="77"/>
                <a:ea typeface="Helvetica Neue"/>
                <a:cs typeface="Plus Jakarta Sans" pitchFamily="2" charset="77"/>
                <a:sym typeface="Helvetica Neue"/>
              </a:defRPr>
            </a:lvl1pPr>
            <a:lvl2pPr marL="274320" marR="0" indent="-274320" algn="l" defTabSz="412750" rtl="0" latinLnBrk="0">
              <a:lnSpc>
                <a:spcPct val="100000"/>
              </a:lnSpc>
              <a:spcBef>
                <a:spcPts val="600"/>
              </a:spcBef>
              <a:spcAft>
                <a:spcPts val="0"/>
              </a:spcAft>
              <a:buClrTx/>
              <a:buSzTx/>
              <a:buFont typeface="Arial" panose="020B0604020202020204" pitchFamily="34" charset="0"/>
              <a:buChar char="•"/>
              <a:tabLst/>
              <a:defRPr sz="2000" b="0" i="0" u="none" strike="noStrike" cap="none" spc="0" baseline="0">
                <a:solidFill>
                  <a:schemeClr val="tx1"/>
                </a:solidFill>
                <a:uFillTx/>
                <a:latin typeface="Plus Jakarta Sans" pitchFamily="2" charset="77"/>
                <a:ea typeface="Helvetica Neue"/>
                <a:cs typeface="Plus Jakarta Sans" pitchFamily="2" charset="77"/>
                <a:sym typeface="Helvetica Neue"/>
              </a:defRPr>
            </a:lvl2pPr>
            <a:lvl3pPr marL="560070" marR="0" indent="-285750" algn="l" defTabSz="412750" rtl="0" latinLnBrk="0">
              <a:lnSpc>
                <a:spcPct val="100000"/>
              </a:lnSpc>
              <a:spcBef>
                <a:spcPts val="600"/>
              </a:spcBef>
              <a:spcAft>
                <a:spcPts val="0"/>
              </a:spcAft>
              <a:buClrTx/>
              <a:buSzTx/>
              <a:buFont typeface="System Font Regular"/>
              <a:buChar char="–"/>
              <a:tabLst/>
              <a:defRPr sz="2000" b="0" i="0" u="none" strike="noStrike" cap="none" spc="0" baseline="0">
                <a:solidFill>
                  <a:schemeClr val="tx1"/>
                </a:solidFill>
                <a:uFillTx/>
                <a:latin typeface="Plus Jakarta Sans" pitchFamily="2" charset="77"/>
                <a:ea typeface="Helvetica Neue"/>
                <a:cs typeface="Plus Jakarta Sans" pitchFamily="2" charset="77"/>
                <a:sym typeface="Helvetica Neue"/>
              </a:defRPr>
            </a:lvl3pPr>
            <a:lvl4pPr marL="834390" marR="0" indent="-285750" algn="l" defTabSz="412750" rtl="0" latinLnBrk="0">
              <a:lnSpc>
                <a:spcPct val="100000"/>
              </a:lnSpc>
              <a:spcBef>
                <a:spcPts val="600"/>
              </a:spcBef>
              <a:spcAft>
                <a:spcPts val="0"/>
              </a:spcAft>
              <a:buClrTx/>
              <a:buSzTx/>
              <a:buFont typeface="Courier New" panose="02070309020205020404" pitchFamily="49" charset="0"/>
              <a:buChar char="o"/>
              <a:tabLst/>
              <a:defRPr sz="2000" b="0" i="0" u="none" strike="noStrike" cap="none" spc="0" baseline="0">
                <a:solidFill>
                  <a:schemeClr val="tx1"/>
                </a:solidFill>
                <a:uFillTx/>
                <a:latin typeface="Plus Jakarta Sans" pitchFamily="2" charset="77"/>
                <a:ea typeface="Helvetica Neue"/>
                <a:cs typeface="Plus Jakarta Sans" pitchFamily="2" charset="77"/>
                <a:sym typeface="Helvetica Neue"/>
              </a:defRPr>
            </a:lvl4pPr>
            <a:lvl5pPr marL="1108710" marR="0" indent="-285750" algn="l" defTabSz="412750" rtl="0" latinLnBrk="0">
              <a:lnSpc>
                <a:spcPct val="100000"/>
              </a:lnSpc>
              <a:spcBef>
                <a:spcPts val="600"/>
              </a:spcBef>
              <a:spcAft>
                <a:spcPts val="0"/>
              </a:spcAft>
              <a:buClrTx/>
              <a:buSzTx/>
              <a:buFont typeface="System Font Regular"/>
              <a:buChar char="–"/>
              <a:tabLst/>
              <a:defRPr lang="en-US" sz="2000" b="0" i="0" u="none" strike="noStrike" cap="none" spc="0" baseline="0" dirty="0">
                <a:solidFill>
                  <a:schemeClr val="tx1"/>
                </a:solidFill>
                <a:uFillTx/>
                <a:latin typeface="Plus Jakarta Sans" pitchFamily="2" charset="77"/>
                <a:ea typeface="Helvetica Neue"/>
                <a:cs typeface="Plus Jakarta Sans" pitchFamily="2" charset="77"/>
                <a:sym typeface="Helvetica Neue"/>
              </a:defRPr>
            </a:lvl5pPr>
            <a:lvl6pPr marL="0" marR="0" indent="1778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6pPr>
            <a:lvl7pPr marL="0" marR="0" indent="3556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7pPr>
            <a:lvl8pPr marL="0" marR="0" indent="5334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8pPr>
            <a:lvl9pPr marL="0" marR="0" indent="7112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9pPr>
          </a:lstStyle>
          <a:p>
            <a:pPr marL="342900" indent="-342900">
              <a:buFont typeface="Arial" panose="020B0604020202020204" pitchFamily="34" charset="0"/>
              <a:buChar char="•"/>
            </a:pPr>
            <a:endParaRPr lang="en-US" dirty="0">
              <a:latin typeface="+mn-lt"/>
            </a:endParaRPr>
          </a:p>
          <a:p>
            <a:pPr marL="342900" indent="-34290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Children from low-income households and those who live in housing built before 1978</a:t>
            </a:r>
          </a:p>
          <a:p>
            <a:pPr marL="342900" indent="-34290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Children under the age of 6</a:t>
            </a:r>
          </a:p>
          <a:p>
            <a:pPr marL="342900" indent="-34290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Refugees and other newcomer persons resettled to the U.S.</a:t>
            </a:r>
          </a:p>
          <a:p>
            <a:pPr marL="342900" indent="-34290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International adoption</a:t>
            </a:r>
          </a:p>
          <a:p>
            <a:pPr marL="342900" indent="-34290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Pregnant women</a:t>
            </a:r>
          </a:p>
          <a:p>
            <a:pPr marL="342900" indent="-342900">
              <a:buFont typeface="Arial" panose="020B060402020202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Workers</a:t>
            </a:r>
          </a:p>
        </p:txBody>
      </p:sp>
      <p:pic>
        <p:nvPicPr>
          <p:cNvPr id="3" name="Picture 2">
            <a:extLst>
              <a:ext uri="{FF2B5EF4-FFF2-40B4-BE49-F238E27FC236}">
                <a16:creationId xmlns:a16="http://schemas.microsoft.com/office/drawing/2014/main" id="{EA53CC69-355D-F728-5EFD-ACB55976F250}"/>
              </a:ext>
            </a:extLst>
          </p:cNvPr>
          <p:cNvPicPr>
            <a:picLocks noChangeAspect="1"/>
          </p:cNvPicPr>
          <p:nvPr/>
        </p:nvPicPr>
        <p:blipFill>
          <a:blip r:embed="rId3"/>
          <a:srcRect r="3" b="9260"/>
          <a:stretch>
            <a:fillRect/>
          </a:stretch>
        </p:blipFill>
        <p:spPr>
          <a:xfrm>
            <a:off x="7497830" y="2160588"/>
            <a:ext cx="4008369" cy="3125787"/>
          </a:xfrm>
          <a:prstGeom prst="rect">
            <a:avLst/>
          </a:prstGeom>
          <a:noFill/>
        </p:spPr>
      </p:pic>
      <p:sp>
        <p:nvSpPr>
          <p:cNvPr id="18" name="Text Placeholder 3">
            <a:extLst>
              <a:ext uri="{FF2B5EF4-FFF2-40B4-BE49-F238E27FC236}">
                <a16:creationId xmlns:a16="http://schemas.microsoft.com/office/drawing/2014/main" id="{3A339063-AE28-3643-B9C1-6FD35227C2A0}"/>
              </a:ext>
            </a:extLst>
          </p:cNvPr>
          <p:cNvSpPr>
            <a:spLocks noGrp="1"/>
          </p:cNvSpPr>
          <p:nvPr>
            <p:ph type="body" sz="quarter" idx="25"/>
          </p:nvPr>
        </p:nvSpPr>
        <p:spPr>
          <a:xfrm>
            <a:off x="683286" y="417072"/>
            <a:ext cx="10822913" cy="201168"/>
          </a:xfrm>
        </p:spPr>
        <p:txBody>
          <a:bodyPr/>
          <a:lstStyle/>
          <a:p>
            <a:endParaRPr lang="en-US"/>
          </a:p>
        </p:txBody>
      </p:sp>
      <p:sp>
        <p:nvSpPr>
          <p:cNvPr id="12" name="Header">
            <a:extLst>
              <a:ext uri="{FF2B5EF4-FFF2-40B4-BE49-F238E27FC236}">
                <a16:creationId xmlns:a16="http://schemas.microsoft.com/office/drawing/2014/main" id="{7C57770F-5749-AC7D-2B91-54CF9861E889}"/>
              </a:ext>
            </a:extLst>
          </p:cNvPr>
          <p:cNvSpPr>
            <a:spLocks noGrp="1"/>
          </p:cNvSpPr>
          <p:nvPr>
            <p:ph type="title"/>
          </p:nvPr>
        </p:nvSpPr>
        <p:spPr>
          <a:xfrm>
            <a:off x="683286" y="757667"/>
            <a:ext cx="10822913" cy="931601"/>
          </a:xfrm>
        </p:spPr>
        <p:txBody>
          <a:bodyPr lIns="0" tIns="0" rIns="0" bIns="0" anchor="t">
            <a:normAutofit/>
          </a:bodyPr>
          <a:lstStyle/>
          <a:p>
            <a:pPr algn="ctr"/>
            <a:r>
              <a:rPr lang="en-US" sz="3600" b="1" i="0" u="none" strike="noStrike" cap="none" spc="0" baseline="0" dirty="0">
                <a:uFillTx/>
                <a:latin typeface="Georgia" panose="02040502050405020303" pitchFamily="18" charset="0"/>
                <a:sym typeface="Helvetica Neue"/>
              </a:rPr>
              <a:t>Populations at Higher Risk</a:t>
            </a:r>
          </a:p>
        </p:txBody>
      </p:sp>
    </p:spTree>
    <p:extLst>
      <p:ext uri="{BB962C8B-B14F-4D97-AF65-F5344CB8AC3E}">
        <p14:creationId xmlns:p14="http://schemas.microsoft.com/office/powerpoint/2010/main" val="159931985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10B7E5B-ECAD-B487-56B3-1BA546B98CDD}"/>
              </a:ext>
            </a:extLst>
          </p:cNvPr>
          <p:cNvSpPr>
            <a:spLocks noGrp="1"/>
          </p:cNvSpPr>
          <p:nvPr>
            <p:ph type="body" sz="quarter" idx="31"/>
          </p:nvPr>
        </p:nvSpPr>
        <p:spPr>
          <a:xfrm>
            <a:off x="683286" y="2160588"/>
            <a:ext cx="10988254" cy="3994864"/>
          </a:xfrm>
        </p:spPr>
        <p:txBody>
          <a:bodyPr/>
          <a:lstStyle/>
          <a:p>
            <a:r>
              <a:rPr lang="en-US" u="sng" dirty="0">
                <a:latin typeface="Tahoma" panose="020B0604030504040204" pitchFamily="34" charset="0"/>
              </a:rPr>
              <a:t>Lead Exposure can come from:</a:t>
            </a:r>
          </a:p>
          <a:p>
            <a:pPr marL="342900" indent="-342900">
              <a:buFont typeface="Arial" panose="020B0604020202020204" pitchFamily="34" charset="0"/>
              <a:buChar char="•"/>
            </a:pPr>
            <a:r>
              <a:rPr lang="en-US" dirty="0">
                <a:latin typeface="Tahoma" panose="020B0604030504040204" pitchFamily="34" charset="0"/>
              </a:rPr>
              <a:t>Home</a:t>
            </a:r>
          </a:p>
          <a:p>
            <a:pPr marL="342900" indent="-342900">
              <a:buFont typeface="Arial" panose="020B0604020202020204" pitchFamily="34" charset="0"/>
              <a:buChar char="•"/>
            </a:pPr>
            <a:r>
              <a:rPr lang="en-US" dirty="0">
                <a:latin typeface="Tahoma" panose="020B0604030504040204" pitchFamily="34" charset="0"/>
              </a:rPr>
              <a:t>Work</a:t>
            </a:r>
          </a:p>
          <a:p>
            <a:pPr marL="342900" indent="-342900">
              <a:buFont typeface="Arial" panose="020B0604020202020204" pitchFamily="34" charset="0"/>
              <a:buChar char="•"/>
            </a:pPr>
            <a:r>
              <a:rPr lang="en-US" dirty="0">
                <a:latin typeface="Tahoma" panose="020B0604030504040204" pitchFamily="34" charset="0"/>
              </a:rPr>
              <a:t>Hobbies</a:t>
            </a:r>
          </a:p>
          <a:p>
            <a:pPr marL="342900" indent="-342900">
              <a:buFont typeface="Arial" panose="020B0604020202020204" pitchFamily="34" charset="0"/>
              <a:buChar char="•"/>
            </a:pPr>
            <a:r>
              <a:rPr lang="en-US" dirty="0">
                <a:latin typeface="Tahoma" panose="020B0604030504040204" pitchFamily="34" charset="0"/>
              </a:rPr>
              <a:t>Drinking Water</a:t>
            </a:r>
          </a:p>
          <a:p>
            <a:pPr marL="342900" indent="-342900">
              <a:buFont typeface="Arial" panose="020B0604020202020204" pitchFamily="34" charset="0"/>
              <a:buChar char="•"/>
            </a:pPr>
            <a:r>
              <a:rPr lang="en-US" dirty="0">
                <a:latin typeface="Tahoma" panose="020B0604030504040204" pitchFamily="34" charset="0"/>
              </a:rPr>
              <a:t>Foods</a:t>
            </a:r>
          </a:p>
          <a:p>
            <a:pPr marL="342900" indent="-342900">
              <a:buFont typeface="Arial" panose="020B0604020202020204" pitchFamily="34" charset="0"/>
              <a:buChar char="•"/>
            </a:pPr>
            <a:r>
              <a:rPr lang="en-US" dirty="0">
                <a:latin typeface="Tahoma" panose="020B0604030504040204" pitchFamily="34" charset="0"/>
              </a:rPr>
              <a:t>Cosmetics</a:t>
            </a:r>
          </a:p>
          <a:p>
            <a:pPr marL="342900" indent="-342900">
              <a:buFont typeface="Arial" panose="020B0604020202020204" pitchFamily="34" charset="0"/>
              <a:buChar char="•"/>
            </a:pPr>
            <a:r>
              <a:rPr lang="en-US" dirty="0">
                <a:latin typeface="Tahoma" panose="020B0604030504040204" pitchFamily="34" charset="0"/>
              </a:rPr>
              <a:t>Medicine</a:t>
            </a:r>
          </a:p>
        </p:txBody>
      </p:sp>
      <p:sp>
        <p:nvSpPr>
          <p:cNvPr id="6" name="Content Placeholder 5">
            <a:extLst>
              <a:ext uri="{FF2B5EF4-FFF2-40B4-BE49-F238E27FC236}">
                <a16:creationId xmlns:a16="http://schemas.microsoft.com/office/drawing/2014/main" id="{790D8706-99D6-A046-5BAC-052DAEA0AFD3}"/>
              </a:ext>
            </a:extLst>
          </p:cNvPr>
          <p:cNvSpPr>
            <a:spLocks noGrp="1"/>
          </p:cNvSpPr>
          <p:nvPr>
            <p:ph sz="quarter" idx="32"/>
          </p:nvPr>
        </p:nvSpPr>
        <p:spPr/>
        <p:txBody>
          <a:bodyPr/>
          <a:lstStyle/>
          <a:p>
            <a:endParaRPr lang="en-US" dirty="0"/>
          </a:p>
          <a:p>
            <a:pPr marL="342900" indent="-342900">
              <a:buFont typeface="Arial" panose="020B0604020202020204" pitchFamily="34" charset="0"/>
              <a:buChar char="•"/>
            </a:pPr>
            <a:r>
              <a:rPr lang="en-US" dirty="0">
                <a:latin typeface="Tahoma" panose="020B0604030504040204" pitchFamily="34" charset="0"/>
              </a:rPr>
              <a:t>Home renovation, repair, or painting</a:t>
            </a:r>
          </a:p>
          <a:p>
            <a:pPr marL="342900" indent="-342900">
              <a:buFont typeface="Arial" panose="020B0604020202020204" pitchFamily="34" charset="0"/>
              <a:buChar char="•"/>
            </a:pPr>
            <a:r>
              <a:rPr lang="en-US" dirty="0">
                <a:latin typeface="Tahoma" panose="020B0604030504040204" pitchFamily="34" charset="0"/>
              </a:rPr>
              <a:t>Fishing, hunting, and casting lead bullets</a:t>
            </a:r>
          </a:p>
          <a:p>
            <a:pPr marL="342900" indent="-342900">
              <a:buFont typeface="Arial" panose="020B0604020202020204" pitchFamily="34" charset="0"/>
              <a:buChar char="•"/>
            </a:pPr>
            <a:r>
              <a:rPr lang="en-US" dirty="0">
                <a:latin typeface="Tahoma" panose="020B0604030504040204" pitchFamily="34" charset="0"/>
              </a:rPr>
              <a:t>Metalwork and jewelry making</a:t>
            </a:r>
          </a:p>
          <a:p>
            <a:pPr marL="342900" indent="-342900">
              <a:buFont typeface="Arial" panose="020B0604020202020204" pitchFamily="34" charset="0"/>
              <a:buChar char="•"/>
            </a:pPr>
            <a:r>
              <a:rPr lang="en-US" dirty="0">
                <a:latin typeface="Tahoma" panose="020B0604030504040204" pitchFamily="34" charset="0"/>
              </a:rPr>
              <a:t>Art restoration, stained glass work and pottery</a:t>
            </a:r>
          </a:p>
        </p:txBody>
      </p:sp>
      <p:sp>
        <p:nvSpPr>
          <p:cNvPr id="4" name="Text Placeholder 3">
            <a:extLst>
              <a:ext uri="{FF2B5EF4-FFF2-40B4-BE49-F238E27FC236}">
                <a16:creationId xmlns:a16="http://schemas.microsoft.com/office/drawing/2014/main" id="{488592D8-D611-E2E4-012E-FBA0B49CD365}"/>
              </a:ext>
            </a:extLst>
          </p:cNvPr>
          <p:cNvSpPr>
            <a:spLocks noGrp="1"/>
          </p:cNvSpPr>
          <p:nvPr>
            <p:ph type="body" sz="quarter" idx="25"/>
          </p:nvPr>
        </p:nvSpPr>
        <p:spPr/>
        <p:txBody>
          <a:bodyPr/>
          <a:lstStyle/>
          <a:p>
            <a:endParaRPr lang="en-US" dirty="0"/>
          </a:p>
        </p:txBody>
      </p:sp>
      <p:sp>
        <p:nvSpPr>
          <p:cNvPr id="8" name="Header">
            <a:extLst>
              <a:ext uri="{FF2B5EF4-FFF2-40B4-BE49-F238E27FC236}">
                <a16:creationId xmlns:a16="http://schemas.microsoft.com/office/drawing/2014/main" id="{37B8E8AD-5EE7-FBA9-0CB9-C7621B79C41E}"/>
              </a:ext>
            </a:extLst>
          </p:cNvPr>
          <p:cNvSpPr>
            <a:spLocks noGrp="1"/>
          </p:cNvSpPr>
          <p:nvPr>
            <p:ph type="title"/>
          </p:nvPr>
        </p:nvSpPr>
        <p:spPr/>
        <p:txBody>
          <a:bodyPr>
            <a:normAutofit/>
          </a:bodyPr>
          <a:lstStyle/>
          <a:p>
            <a:pPr algn="ctr"/>
            <a:r>
              <a:rPr lang="en-US" sz="3600" dirty="0">
                <a:latin typeface="Georgia" panose="02040502050405020303" pitchFamily="18" charset="0"/>
              </a:rPr>
              <a:t>Lead Exposure</a:t>
            </a:r>
          </a:p>
        </p:txBody>
      </p:sp>
    </p:spTree>
    <p:extLst>
      <p:ext uri="{BB962C8B-B14F-4D97-AF65-F5344CB8AC3E}">
        <p14:creationId xmlns:p14="http://schemas.microsoft.com/office/powerpoint/2010/main" val="252326151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57B3AC3-97A8-4A1A-F43D-EEAEE94D706D}"/>
              </a:ext>
            </a:extLst>
          </p:cNvPr>
          <p:cNvSpPr>
            <a:spLocks noGrp="1"/>
          </p:cNvSpPr>
          <p:nvPr>
            <p:ph sz="quarter" idx="33"/>
          </p:nvPr>
        </p:nvSpPr>
        <p:spPr/>
        <p:txBody>
          <a:bodyPr/>
          <a:lstStyle/>
          <a:p>
            <a:r>
              <a:rPr lang="en-US" b="1" u="sng" dirty="0">
                <a:latin typeface="Tahoma" panose="020B0604030504040204" pitchFamily="34" charset="0"/>
              </a:rPr>
              <a:t>Outdoors and Play:</a:t>
            </a:r>
          </a:p>
          <a:p>
            <a:pPr marL="342900" indent="-342900">
              <a:buFont typeface="Arial" panose="020B0604020202020204" pitchFamily="34" charset="0"/>
              <a:buChar char="•"/>
            </a:pPr>
            <a:r>
              <a:rPr lang="en-US" dirty="0">
                <a:latin typeface="Tahoma" panose="020B0604030504040204" pitchFamily="34" charset="0"/>
              </a:rPr>
              <a:t>Paint and dust</a:t>
            </a:r>
          </a:p>
          <a:p>
            <a:pPr marL="342900" indent="-342900">
              <a:buFont typeface="Arial" panose="020B0604020202020204" pitchFamily="34" charset="0"/>
              <a:buChar char="•"/>
            </a:pPr>
            <a:r>
              <a:rPr lang="en-US" dirty="0">
                <a:latin typeface="Tahoma" panose="020B0604030504040204" pitchFamily="34" charset="0"/>
              </a:rPr>
              <a:t>Soil</a:t>
            </a:r>
          </a:p>
          <a:p>
            <a:pPr marL="342900" indent="-342900">
              <a:buFont typeface="Arial" panose="020B0604020202020204" pitchFamily="34" charset="0"/>
              <a:buChar char="•"/>
            </a:pPr>
            <a:r>
              <a:rPr lang="en-US" dirty="0">
                <a:latin typeface="Tahoma" panose="020B0604030504040204" pitchFamily="34" charset="0"/>
              </a:rPr>
              <a:t>Water</a:t>
            </a:r>
          </a:p>
          <a:p>
            <a:pPr marL="342900" indent="-342900">
              <a:buFont typeface="Arial" panose="020B0604020202020204" pitchFamily="34" charset="0"/>
              <a:buChar char="•"/>
            </a:pPr>
            <a:r>
              <a:rPr lang="en-US" dirty="0">
                <a:latin typeface="Tahoma" panose="020B0604030504040204" pitchFamily="34" charset="0"/>
              </a:rPr>
              <a:t>Toys  </a:t>
            </a:r>
          </a:p>
          <a:p>
            <a:pPr marL="342900" indent="-342900">
              <a:buFont typeface="Arial" panose="020B0604020202020204" pitchFamily="34" charset="0"/>
              <a:buChar char="•"/>
            </a:pPr>
            <a:r>
              <a:rPr lang="en-US" dirty="0">
                <a:latin typeface="Tahoma" panose="020B0604030504040204" pitchFamily="34" charset="0"/>
              </a:rPr>
              <a:t>Soil contaminated from leaded gasoline</a:t>
            </a:r>
          </a:p>
          <a:p>
            <a:endParaRPr lang="en-US" b="1" u="sng" dirty="0">
              <a:latin typeface="Tahoma" panose="020B0604030504040204" pitchFamily="34" charset="0"/>
            </a:endParaRPr>
          </a:p>
        </p:txBody>
      </p:sp>
      <p:sp>
        <p:nvSpPr>
          <p:cNvPr id="13" name="Content Placeholder 12">
            <a:extLst>
              <a:ext uri="{FF2B5EF4-FFF2-40B4-BE49-F238E27FC236}">
                <a16:creationId xmlns:a16="http://schemas.microsoft.com/office/drawing/2014/main" id="{9CEC8A27-2AEC-B757-8E09-0E37E354C2C8}"/>
              </a:ext>
            </a:extLst>
          </p:cNvPr>
          <p:cNvSpPr>
            <a:spLocks noGrp="1"/>
          </p:cNvSpPr>
          <p:nvPr>
            <p:ph sz="quarter" idx="34"/>
          </p:nvPr>
        </p:nvSpPr>
        <p:spPr/>
        <p:txBody>
          <a:bodyPr/>
          <a:lstStyle/>
          <a:p>
            <a:pPr algn="ctr"/>
            <a:endParaRPr lang="en-US" b="1" dirty="0">
              <a:highlight>
                <a:srgbClr val="FFFF00"/>
              </a:highlight>
            </a:endParaRPr>
          </a:p>
          <a:p>
            <a:pPr algn="ctr"/>
            <a:endParaRPr lang="en-US" b="1" dirty="0">
              <a:highlight>
                <a:srgbClr val="FFFF00"/>
              </a:highlight>
            </a:endParaRPr>
          </a:p>
          <a:p>
            <a:pPr algn="ctr"/>
            <a:r>
              <a:rPr lang="en-US" b="1" dirty="0">
                <a:highlight>
                  <a:srgbClr val="FFFF00"/>
                </a:highlight>
                <a:latin typeface="Tahoma" panose="020B0604030504040204" pitchFamily="34" charset="0"/>
              </a:rPr>
              <a:t>Living in housing built before 1978 is the biggest risk factor for lead poisoning.</a:t>
            </a:r>
          </a:p>
          <a:p>
            <a:pPr algn="ctr"/>
            <a:endParaRPr lang="en-US" dirty="0"/>
          </a:p>
        </p:txBody>
      </p:sp>
      <p:sp>
        <p:nvSpPr>
          <p:cNvPr id="8" name="Content Placeholder 7">
            <a:extLst>
              <a:ext uri="{FF2B5EF4-FFF2-40B4-BE49-F238E27FC236}">
                <a16:creationId xmlns:a16="http://schemas.microsoft.com/office/drawing/2014/main" id="{9F802A7C-D6A4-3E81-83B1-E2FFD2AD9416}"/>
              </a:ext>
            </a:extLst>
          </p:cNvPr>
          <p:cNvSpPr>
            <a:spLocks noGrp="1"/>
          </p:cNvSpPr>
          <p:nvPr>
            <p:ph sz="quarter" idx="32"/>
          </p:nvPr>
        </p:nvSpPr>
        <p:spPr/>
        <p:txBody>
          <a:bodyPr/>
          <a:lstStyle/>
          <a:p>
            <a:r>
              <a:rPr lang="en-US" b="1" u="sng" dirty="0">
                <a:latin typeface="Tahoma" panose="020B0604030504040204" pitchFamily="34" charset="0"/>
              </a:rPr>
              <a:t>Household items:</a:t>
            </a:r>
          </a:p>
          <a:p>
            <a:pPr marL="342900" indent="-342900">
              <a:buFont typeface="Arial" panose="020B0604020202020204" pitchFamily="34" charset="0"/>
              <a:buChar char="•"/>
            </a:pPr>
            <a:r>
              <a:rPr lang="en-US" dirty="0">
                <a:latin typeface="Tahoma" panose="020B0604030504040204" pitchFamily="34" charset="0"/>
              </a:rPr>
              <a:t>Keys			</a:t>
            </a:r>
          </a:p>
          <a:p>
            <a:pPr marL="342900" indent="-342900">
              <a:buFont typeface="Arial" panose="020B0604020202020204" pitchFamily="34" charset="0"/>
              <a:buChar char="•"/>
            </a:pPr>
            <a:r>
              <a:rPr lang="en-US" dirty="0">
                <a:latin typeface="Tahoma" panose="020B0604030504040204" pitchFamily="34" charset="0"/>
              </a:rPr>
              <a:t>Pewter</a:t>
            </a:r>
          </a:p>
          <a:p>
            <a:pPr marL="342900" indent="-342900">
              <a:buFont typeface="Arial" panose="020B0604020202020204" pitchFamily="34" charset="0"/>
              <a:buChar char="•"/>
            </a:pPr>
            <a:r>
              <a:rPr lang="en-US" dirty="0">
                <a:latin typeface="Tahoma" panose="020B0604030504040204" pitchFamily="34" charset="0"/>
              </a:rPr>
              <a:t>Home remedies</a:t>
            </a:r>
          </a:p>
          <a:p>
            <a:pPr marL="342900" indent="-342900">
              <a:buFont typeface="Arial" panose="020B0604020202020204" pitchFamily="34" charset="0"/>
              <a:buChar char="•"/>
            </a:pPr>
            <a:r>
              <a:rPr lang="en-US" dirty="0">
                <a:latin typeface="Tahoma" panose="020B0604030504040204" pitchFamily="34" charset="0"/>
              </a:rPr>
              <a:t>Glaze on old bathtubs</a:t>
            </a:r>
          </a:p>
          <a:p>
            <a:pPr marL="342900" indent="-342900">
              <a:buFont typeface="Arial" panose="020B0604020202020204" pitchFamily="34" charset="0"/>
              <a:buChar char="•"/>
            </a:pPr>
            <a:r>
              <a:rPr lang="en-US" dirty="0">
                <a:latin typeface="Tahoma" panose="020B0604030504040204" pitchFamily="34" charset="0"/>
              </a:rPr>
              <a:t>Pottery from foreign countries</a:t>
            </a:r>
          </a:p>
          <a:p>
            <a:pPr marL="342900" indent="-342900">
              <a:buFont typeface="Arial" panose="020B0604020202020204" pitchFamily="34" charset="0"/>
              <a:buChar char="•"/>
            </a:pPr>
            <a:r>
              <a:rPr lang="en-US" dirty="0">
                <a:latin typeface="Tahoma" panose="020B0604030504040204" pitchFamily="34" charset="0"/>
              </a:rPr>
              <a:t>Vinyl mini-blinds</a:t>
            </a:r>
          </a:p>
          <a:p>
            <a:endParaRPr lang="en-US" dirty="0"/>
          </a:p>
        </p:txBody>
      </p:sp>
      <p:sp>
        <p:nvSpPr>
          <p:cNvPr id="6" name="Text Placeholder 5">
            <a:extLst>
              <a:ext uri="{FF2B5EF4-FFF2-40B4-BE49-F238E27FC236}">
                <a16:creationId xmlns:a16="http://schemas.microsoft.com/office/drawing/2014/main" id="{5771D960-F39F-B185-C7B2-EF148E75FD67}"/>
              </a:ext>
            </a:extLst>
          </p:cNvPr>
          <p:cNvSpPr>
            <a:spLocks noGrp="1"/>
          </p:cNvSpPr>
          <p:nvPr>
            <p:ph type="body" sz="quarter" idx="25"/>
          </p:nvPr>
        </p:nvSpPr>
        <p:spPr/>
        <p:txBody>
          <a:bodyPr/>
          <a:lstStyle/>
          <a:p>
            <a:endParaRPr lang="en-US"/>
          </a:p>
        </p:txBody>
      </p:sp>
      <p:sp>
        <p:nvSpPr>
          <p:cNvPr id="11" name="Header">
            <a:extLst>
              <a:ext uri="{FF2B5EF4-FFF2-40B4-BE49-F238E27FC236}">
                <a16:creationId xmlns:a16="http://schemas.microsoft.com/office/drawing/2014/main" id="{1F756038-5D42-F112-969F-58C074E5A638}"/>
              </a:ext>
            </a:extLst>
          </p:cNvPr>
          <p:cNvSpPr>
            <a:spLocks noGrp="1"/>
          </p:cNvSpPr>
          <p:nvPr>
            <p:ph type="title"/>
          </p:nvPr>
        </p:nvSpPr>
        <p:spPr/>
        <p:txBody>
          <a:bodyPr>
            <a:normAutofit/>
          </a:bodyPr>
          <a:lstStyle/>
          <a:p>
            <a:pPr algn="ctr"/>
            <a:r>
              <a:rPr lang="en-US" sz="3600" dirty="0">
                <a:latin typeface="Georgia" panose="02040502050405020303" pitchFamily="18" charset="0"/>
              </a:rPr>
              <a:t>Sources of Lead</a:t>
            </a:r>
          </a:p>
        </p:txBody>
      </p:sp>
      <p:cxnSp>
        <p:nvCxnSpPr>
          <p:cNvPr id="9" name="Decorative element">
            <a:extLst>
              <a:ext uri="{FF2B5EF4-FFF2-40B4-BE49-F238E27FC236}">
                <a16:creationId xmlns:a16="http://schemas.microsoft.com/office/drawing/2014/main" id="{95B50E6C-9303-4F88-5B0E-8D0986DAA31E}"/>
              </a:ext>
              <a:ext uri="{C183D7F6-B498-43B3-948B-1728B52AA6E4}">
                <adec:decorative xmlns:adec="http://schemas.microsoft.com/office/drawing/2017/decorative" val="1"/>
              </a:ext>
            </a:extLst>
          </p:cNvPr>
          <p:cNvCxnSpPr>
            <a:cxnSpLocks/>
          </p:cNvCxnSpPr>
          <p:nvPr/>
        </p:nvCxnSpPr>
        <p:spPr>
          <a:xfrm>
            <a:off x="4229601" y="2160922"/>
            <a:ext cx="0" cy="3931920"/>
          </a:xfrm>
          <a:prstGeom prst="line">
            <a:avLst/>
          </a:prstGeom>
          <a:noFill/>
          <a:ln w="25400" cap="flat">
            <a:solidFill>
              <a:srgbClr val="00B0F0"/>
            </a:solidFill>
            <a:prstDash val="solid"/>
            <a:miter lim="400000"/>
          </a:ln>
          <a:effectLst/>
          <a:sp3d/>
        </p:spPr>
        <p:style>
          <a:lnRef idx="0">
            <a:scrgbClr r="0" g="0" b="0"/>
          </a:lnRef>
          <a:fillRef idx="0">
            <a:scrgbClr r="0" g="0" b="0"/>
          </a:fillRef>
          <a:effectRef idx="0">
            <a:scrgbClr r="0" g="0" b="0"/>
          </a:effectRef>
          <a:fontRef idx="none"/>
        </p:style>
      </p:cxnSp>
      <p:cxnSp>
        <p:nvCxnSpPr>
          <p:cNvPr id="10" name="Decorative element">
            <a:extLst>
              <a:ext uri="{FF2B5EF4-FFF2-40B4-BE49-F238E27FC236}">
                <a16:creationId xmlns:a16="http://schemas.microsoft.com/office/drawing/2014/main" id="{7DE8804F-DB90-C7B0-506F-C0072DEE0487}"/>
              </a:ext>
              <a:ext uri="{C183D7F6-B498-43B3-948B-1728B52AA6E4}">
                <adec:decorative xmlns:adec="http://schemas.microsoft.com/office/drawing/2017/decorative" val="1"/>
              </a:ext>
            </a:extLst>
          </p:cNvPr>
          <p:cNvCxnSpPr>
            <a:cxnSpLocks/>
          </p:cNvCxnSpPr>
          <p:nvPr/>
        </p:nvCxnSpPr>
        <p:spPr>
          <a:xfrm>
            <a:off x="7980427" y="2160922"/>
            <a:ext cx="0" cy="3931920"/>
          </a:xfrm>
          <a:prstGeom prst="line">
            <a:avLst/>
          </a:prstGeom>
          <a:noFill/>
          <a:ln w="25400" cap="flat">
            <a:solidFill>
              <a:srgbClr val="00B0F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56529529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8F0A4-9510-4223-2473-F91777AF0F1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A861CDC-6A03-E250-6A27-25CB0B2C5E5C}"/>
              </a:ext>
            </a:extLst>
          </p:cNvPr>
          <p:cNvSpPr>
            <a:spLocks noGrp="1"/>
          </p:cNvSpPr>
          <p:nvPr>
            <p:ph type="body" sz="quarter" idx="31"/>
          </p:nvPr>
        </p:nvSpPr>
        <p:spPr>
          <a:xfrm>
            <a:off x="683286" y="2160588"/>
            <a:ext cx="10988254" cy="3994864"/>
          </a:xfrm>
        </p:spPr>
        <p:txBody>
          <a:bodyPr/>
          <a:lstStyle/>
          <a:p>
            <a:pPr marL="0" indent="0">
              <a:buNone/>
            </a:pPr>
            <a:r>
              <a:rPr lang="en-US" b="1" u="sng" dirty="0">
                <a:latin typeface="Tahoma" panose="020B0604030504040204" pitchFamily="34" charset="0"/>
              </a:rPr>
              <a:t>Screening of children is recommended</a:t>
            </a:r>
            <a:r>
              <a:rPr lang="en-US" u="sng" dirty="0">
                <a:latin typeface="Tahoma" panose="020B0604030504040204" pitchFamily="34" charset="0"/>
              </a:rPr>
              <a:t>:</a:t>
            </a:r>
          </a:p>
          <a:p>
            <a:pPr>
              <a:lnSpc>
                <a:spcPct val="150000"/>
              </a:lnSpc>
            </a:pPr>
            <a:r>
              <a:rPr lang="en-US" dirty="0">
                <a:latin typeface="Tahoma" panose="020B0604030504040204" pitchFamily="34" charset="0"/>
              </a:rPr>
              <a:t>between 9 and 12 months of age; </a:t>
            </a:r>
          </a:p>
          <a:p>
            <a:pPr>
              <a:lnSpc>
                <a:spcPct val="150000"/>
              </a:lnSpc>
            </a:pPr>
            <a:r>
              <a:rPr lang="en-US" dirty="0">
                <a:latin typeface="Tahoma" panose="020B0604030504040204" pitchFamily="34" charset="0"/>
              </a:rPr>
              <a:t>at 24 months of age; and if there is a change of residence; and </a:t>
            </a:r>
          </a:p>
          <a:p>
            <a:pPr>
              <a:lnSpc>
                <a:spcPct val="150000"/>
              </a:lnSpc>
            </a:pPr>
            <a:r>
              <a:rPr lang="en-US" dirty="0">
                <a:latin typeface="Tahoma" panose="020B0604030504040204" pitchFamily="34" charset="0"/>
              </a:rPr>
              <a:t>the home was built before 1978 or has chipping and/or peeling paint. </a:t>
            </a:r>
          </a:p>
          <a:p>
            <a:pPr marL="0" indent="0">
              <a:lnSpc>
                <a:spcPct val="150000"/>
              </a:lnSpc>
              <a:buNone/>
            </a:pPr>
            <a:r>
              <a:rPr lang="en-US" b="1" dirty="0">
                <a:latin typeface="Tahoma" panose="020B0604030504040204" pitchFamily="34" charset="0"/>
              </a:rPr>
              <a:t>These tests are covered by Medicaid and most private health insurance.</a:t>
            </a:r>
          </a:p>
          <a:p>
            <a:pPr marL="0" indent="0">
              <a:lnSpc>
                <a:spcPct val="150000"/>
              </a:lnSpc>
              <a:buNone/>
            </a:pPr>
            <a:endParaRPr lang="en-US" b="1" dirty="0">
              <a:latin typeface="Tahoma" panose="020B0604030504040204" pitchFamily="34" charset="0"/>
            </a:endParaRPr>
          </a:p>
          <a:p>
            <a:pPr marL="0" indent="0">
              <a:lnSpc>
                <a:spcPct val="150000"/>
              </a:lnSpc>
              <a:buNone/>
            </a:pPr>
            <a:endParaRPr lang="en-US" b="1" dirty="0">
              <a:latin typeface="Tahoma" panose="020B0604030504040204" pitchFamily="34" charset="0"/>
            </a:endParaRPr>
          </a:p>
        </p:txBody>
      </p:sp>
      <p:sp>
        <p:nvSpPr>
          <p:cNvPr id="6" name="Content Placeholder 5">
            <a:extLst>
              <a:ext uri="{FF2B5EF4-FFF2-40B4-BE49-F238E27FC236}">
                <a16:creationId xmlns:a16="http://schemas.microsoft.com/office/drawing/2014/main" id="{7FDBEDA8-A549-A24C-300B-C6BB1C9AE2A6}"/>
              </a:ext>
            </a:extLst>
          </p:cNvPr>
          <p:cNvSpPr>
            <a:spLocks noGrp="1"/>
          </p:cNvSpPr>
          <p:nvPr>
            <p:ph sz="quarter" idx="32"/>
          </p:nvPr>
        </p:nvSpPr>
        <p:spPr>
          <a:xfrm>
            <a:off x="9079991" y="1995997"/>
            <a:ext cx="2426207" cy="2274252"/>
          </a:xfrm>
        </p:spPr>
        <p:txBody>
          <a:bodyPr/>
          <a:lstStyle/>
          <a:p>
            <a:endParaRPr lang="en-US" dirty="0"/>
          </a:p>
        </p:txBody>
      </p:sp>
      <p:sp>
        <p:nvSpPr>
          <p:cNvPr id="4" name="Text Placeholder 3">
            <a:extLst>
              <a:ext uri="{FF2B5EF4-FFF2-40B4-BE49-F238E27FC236}">
                <a16:creationId xmlns:a16="http://schemas.microsoft.com/office/drawing/2014/main" id="{3BA80044-116D-3693-B0E3-BFA281CBDE1B}"/>
              </a:ext>
            </a:extLst>
          </p:cNvPr>
          <p:cNvSpPr>
            <a:spLocks noGrp="1"/>
          </p:cNvSpPr>
          <p:nvPr>
            <p:ph type="body" sz="quarter" idx="25"/>
          </p:nvPr>
        </p:nvSpPr>
        <p:spPr/>
        <p:txBody>
          <a:bodyPr/>
          <a:lstStyle/>
          <a:p>
            <a:endParaRPr lang="en-US" dirty="0"/>
          </a:p>
        </p:txBody>
      </p:sp>
      <p:sp>
        <p:nvSpPr>
          <p:cNvPr id="8" name="Header">
            <a:extLst>
              <a:ext uri="{FF2B5EF4-FFF2-40B4-BE49-F238E27FC236}">
                <a16:creationId xmlns:a16="http://schemas.microsoft.com/office/drawing/2014/main" id="{6FC17942-4608-430F-9B26-9C4F89CE69E3}"/>
              </a:ext>
            </a:extLst>
          </p:cNvPr>
          <p:cNvSpPr>
            <a:spLocks noGrp="1"/>
          </p:cNvSpPr>
          <p:nvPr>
            <p:ph type="title"/>
          </p:nvPr>
        </p:nvSpPr>
        <p:spPr/>
        <p:txBody>
          <a:bodyPr>
            <a:normAutofit/>
          </a:bodyPr>
          <a:lstStyle/>
          <a:p>
            <a:pPr algn="ctr"/>
            <a:r>
              <a:rPr lang="en-US" sz="3600" dirty="0">
                <a:latin typeface="Georgia" panose="02040502050405020303" pitchFamily="18" charset="0"/>
              </a:rPr>
              <a:t>Screening for Lead</a:t>
            </a:r>
          </a:p>
        </p:txBody>
      </p:sp>
    </p:spTree>
    <p:extLst>
      <p:ext uri="{BB962C8B-B14F-4D97-AF65-F5344CB8AC3E}">
        <p14:creationId xmlns:p14="http://schemas.microsoft.com/office/powerpoint/2010/main" val="278013045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E8B78-A754-9463-CAE5-67559A1472E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071A0CF-FCC9-4143-B220-E0DD1E199EBD}"/>
              </a:ext>
            </a:extLst>
          </p:cNvPr>
          <p:cNvSpPr>
            <a:spLocks noGrp="1"/>
          </p:cNvSpPr>
          <p:nvPr>
            <p:ph type="body" sz="quarter" idx="31"/>
          </p:nvPr>
        </p:nvSpPr>
        <p:spPr>
          <a:xfrm>
            <a:off x="683286" y="2160588"/>
            <a:ext cx="10988254" cy="3994864"/>
          </a:xfrm>
        </p:spPr>
        <p:txBody>
          <a:bodyPr/>
          <a:lstStyle/>
          <a:p>
            <a:pPr marL="0" indent="0" algn="ctr">
              <a:buNone/>
            </a:pPr>
            <a:r>
              <a:rPr lang="en-US" dirty="0">
                <a:latin typeface="Tahoma" panose="020B0604030504040204" pitchFamily="34" charset="0"/>
              </a:rPr>
              <a:t>Early Intervention referrals for children with venous lead levels of 3.5</a:t>
            </a:r>
            <a:r>
              <a:rPr lang="en-US" b="1" dirty="0">
                <a:latin typeface="Tahoma" panose="020B0604030504040204" pitchFamily="34" charset="0"/>
              </a:rPr>
              <a:t> </a:t>
            </a:r>
            <a:r>
              <a:rPr lang="en-US" dirty="0" err="1">
                <a:latin typeface="Tahoma" panose="020B0604030504040204" pitchFamily="34" charset="0"/>
              </a:rPr>
              <a:t>μg</a:t>
            </a:r>
            <a:r>
              <a:rPr lang="en-US" b="1" dirty="0">
                <a:latin typeface="Tahoma" panose="020B0604030504040204" pitchFamily="34" charset="0"/>
              </a:rPr>
              <a:t> </a:t>
            </a:r>
            <a:r>
              <a:rPr lang="en-US" dirty="0">
                <a:latin typeface="Tahoma" panose="020B0604030504040204" pitchFamily="34" charset="0"/>
              </a:rPr>
              <a:t>/dl or greater.</a:t>
            </a:r>
          </a:p>
          <a:p>
            <a:pPr marL="0" indent="0">
              <a:lnSpc>
                <a:spcPct val="150000"/>
              </a:lnSpc>
              <a:buNone/>
            </a:pPr>
            <a:endParaRPr lang="en-US" b="1" dirty="0">
              <a:latin typeface="Tahoma" panose="020B0604030504040204" pitchFamily="34" charset="0"/>
            </a:endParaRPr>
          </a:p>
        </p:txBody>
      </p:sp>
      <p:sp>
        <p:nvSpPr>
          <p:cNvPr id="4" name="Text Placeholder 3">
            <a:extLst>
              <a:ext uri="{FF2B5EF4-FFF2-40B4-BE49-F238E27FC236}">
                <a16:creationId xmlns:a16="http://schemas.microsoft.com/office/drawing/2014/main" id="{EFA1579C-C784-C912-BB3C-7053FBC7C84A}"/>
              </a:ext>
            </a:extLst>
          </p:cNvPr>
          <p:cNvSpPr>
            <a:spLocks noGrp="1"/>
          </p:cNvSpPr>
          <p:nvPr>
            <p:ph type="body" sz="quarter" idx="25"/>
          </p:nvPr>
        </p:nvSpPr>
        <p:spPr/>
        <p:txBody>
          <a:bodyPr/>
          <a:lstStyle/>
          <a:p>
            <a:endParaRPr lang="en-US" dirty="0"/>
          </a:p>
        </p:txBody>
      </p:sp>
      <p:sp>
        <p:nvSpPr>
          <p:cNvPr id="8" name="Header">
            <a:extLst>
              <a:ext uri="{FF2B5EF4-FFF2-40B4-BE49-F238E27FC236}">
                <a16:creationId xmlns:a16="http://schemas.microsoft.com/office/drawing/2014/main" id="{40C331CE-B529-37C3-E2E7-F820113AE5B1}"/>
              </a:ext>
            </a:extLst>
          </p:cNvPr>
          <p:cNvSpPr>
            <a:spLocks noGrp="1"/>
          </p:cNvSpPr>
          <p:nvPr>
            <p:ph type="title"/>
          </p:nvPr>
        </p:nvSpPr>
        <p:spPr/>
        <p:txBody>
          <a:bodyPr>
            <a:normAutofit/>
          </a:bodyPr>
          <a:lstStyle/>
          <a:p>
            <a:pPr algn="ctr"/>
            <a:r>
              <a:rPr lang="en-US" sz="3600" dirty="0">
                <a:latin typeface="Georgia" panose="02040502050405020303" pitchFamily="18" charset="0"/>
              </a:rPr>
              <a:t>Early Intervention Referrals</a:t>
            </a:r>
          </a:p>
        </p:txBody>
      </p:sp>
      <p:pic>
        <p:nvPicPr>
          <p:cNvPr id="3" name="Picture 4" descr="lollipop52001">
            <a:extLst>
              <a:ext uri="{FF2B5EF4-FFF2-40B4-BE49-F238E27FC236}">
                <a16:creationId xmlns:a16="http://schemas.microsoft.com/office/drawing/2014/main" id="{FD43D762-3CA6-1159-03AC-68F74143ACBA}"/>
              </a:ext>
            </a:extLst>
          </p:cNvPr>
          <p:cNvPicPr>
            <a:picLocks noGrp="1" noChangeAspect="1" noChangeArrowheads="1"/>
          </p:cNvPicPr>
          <p:nvPr>
            <p:ph sz="quarter" idx="32"/>
          </p:nvPr>
        </p:nvPicPr>
        <p:blipFill>
          <a:blip r:embed="rId3" cstate="print"/>
          <a:srcRect/>
          <a:stretch>
            <a:fillRect/>
          </a:stretch>
        </p:blipFill>
        <p:spPr bwMode="auto">
          <a:xfrm>
            <a:off x="4397124" y="2898601"/>
            <a:ext cx="3560578" cy="25188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978277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DB38A-C6CA-8589-3DAF-6F5AA3A19C9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8A898DB-5DEE-5EFC-2FA3-6AF1A0A88551}"/>
              </a:ext>
            </a:extLst>
          </p:cNvPr>
          <p:cNvSpPr>
            <a:spLocks noGrp="1"/>
          </p:cNvSpPr>
          <p:nvPr>
            <p:ph type="body" sz="quarter" idx="31"/>
          </p:nvPr>
        </p:nvSpPr>
        <p:spPr>
          <a:xfrm>
            <a:off x="683286" y="2160588"/>
            <a:ext cx="10988254" cy="3994864"/>
          </a:xfrm>
        </p:spPr>
        <p:txBody>
          <a:bodyPr/>
          <a:lstStyle/>
          <a:p>
            <a:endParaRPr lang="en-US" sz="1400" dirty="0">
              <a:latin typeface="Tahoma" panose="020B0604030504040204" pitchFamily="34" charset="0"/>
            </a:endParaRPr>
          </a:p>
          <a:p>
            <a:pPr algn="ctr"/>
            <a:r>
              <a:rPr lang="en-US" dirty="0">
                <a:latin typeface="Tahoma" panose="020B0604030504040204" pitchFamily="34" charset="0"/>
              </a:rPr>
              <a:t>The results of all blood lead levels tests for children are required to be reported to the Department of Health.</a:t>
            </a:r>
          </a:p>
          <a:p>
            <a:pPr algn="ctr"/>
            <a:endParaRPr lang="en-US" dirty="0">
              <a:latin typeface="Tahoma" panose="020B0604030504040204" pitchFamily="34" charset="0"/>
            </a:endParaRPr>
          </a:p>
          <a:p>
            <a:pPr algn="ctr"/>
            <a:r>
              <a:rPr lang="en-US" dirty="0">
                <a:latin typeface="Tahoma" panose="020B0604030504040204" pitchFamily="34" charset="0"/>
              </a:rPr>
              <a:t>Community Health Nurses provide education and resource direction for families of children under the age of 18 with confirmed blood lead levels 3.5 ug/dl or greater.</a:t>
            </a:r>
          </a:p>
          <a:p>
            <a:endParaRPr lang="en-US" sz="1400" dirty="0">
              <a:latin typeface="Tahoma" panose="020B0604030504040204" pitchFamily="34" charset="0"/>
            </a:endParaRPr>
          </a:p>
          <a:p>
            <a:endParaRPr lang="en-US" sz="1400" dirty="0">
              <a:latin typeface="Tahoma" panose="020B0604030504040204" pitchFamily="34" charset="0"/>
            </a:endParaRPr>
          </a:p>
        </p:txBody>
      </p:sp>
      <p:sp>
        <p:nvSpPr>
          <p:cNvPr id="6" name="Content Placeholder 5">
            <a:extLst>
              <a:ext uri="{FF2B5EF4-FFF2-40B4-BE49-F238E27FC236}">
                <a16:creationId xmlns:a16="http://schemas.microsoft.com/office/drawing/2014/main" id="{1A2FF654-4AA7-F0D6-4513-9B3F507558FF}"/>
              </a:ext>
            </a:extLst>
          </p:cNvPr>
          <p:cNvSpPr>
            <a:spLocks noGrp="1"/>
          </p:cNvSpPr>
          <p:nvPr>
            <p:ph sz="quarter" idx="32"/>
          </p:nvPr>
        </p:nvSpPr>
        <p:spPr>
          <a:xfrm>
            <a:off x="11460480" y="2160588"/>
            <a:ext cx="45719" cy="45719"/>
          </a:xfrm>
        </p:spPr>
        <p:txBody>
          <a:bodyPr>
            <a:normAutofit fontScale="25000" lnSpcReduction="20000"/>
          </a:bodyPr>
          <a:lstStyle/>
          <a:p>
            <a:endParaRPr lang="en-US" dirty="0"/>
          </a:p>
        </p:txBody>
      </p:sp>
      <p:sp>
        <p:nvSpPr>
          <p:cNvPr id="4" name="Text Placeholder 3">
            <a:extLst>
              <a:ext uri="{FF2B5EF4-FFF2-40B4-BE49-F238E27FC236}">
                <a16:creationId xmlns:a16="http://schemas.microsoft.com/office/drawing/2014/main" id="{920F6BBC-BF36-B74E-36C4-D6841A1D9551}"/>
              </a:ext>
            </a:extLst>
          </p:cNvPr>
          <p:cNvSpPr>
            <a:spLocks noGrp="1"/>
          </p:cNvSpPr>
          <p:nvPr>
            <p:ph type="body" sz="quarter" idx="25"/>
          </p:nvPr>
        </p:nvSpPr>
        <p:spPr/>
        <p:txBody>
          <a:bodyPr/>
          <a:lstStyle/>
          <a:p>
            <a:endParaRPr lang="en-US" dirty="0"/>
          </a:p>
        </p:txBody>
      </p:sp>
      <p:sp>
        <p:nvSpPr>
          <p:cNvPr id="8" name="Header">
            <a:extLst>
              <a:ext uri="{FF2B5EF4-FFF2-40B4-BE49-F238E27FC236}">
                <a16:creationId xmlns:a16="http://schemas.microsoft.com/office/drawing/2014/main" id="{A8DE99D3-0361-6593-905B-DD13BBDCB601}"/>
              </a:ext>
            </a:extLst>
          </p:cNvPr>
          <p:cNvSpPr>
            <a:spLocks noGrp="1"/>
          </p:cNvSpPr>
          <p:nvPr>
            <p:ph type="title"/>
          </p:nvPr>
        </p:nvSpPr>
        <p:spPr/>
        <p:txBody>
          <a:bodyPr>
            <a:normAutofit fontScale="90000"/>
          </a:bodyPr>
          <a:lstStyle/>
          <a:p>
            <a:pPr algn="ctr"/>
            <a:r>
              <a:rPr lang="en-US" dirty="0">
                <a:latin typeface="Georgia" panose="02040502050405020303" pitchFamily="18" charset="0"/>
              </a:rPr>
              <a:t>Public Health Intervention</a:t>
            </a:r>
            <a:br>
              <a:rPr lang="en-US" sz="3600" dirty="0">
                <a:latin typeface="Georgia" panose="02040502050405020303" pitchFamily="18" charset="0"/>
              </a:rPr>
            </a:br>
            <a:br>
              <a:rPr lang="en-US" sz="2200" dirty="0">
                <a:latin typeface="Georgia" panose="02040502050405020303" pitchFamily="18" charset="0"/>
              </a:rPr>
            </a:br>
            <a:br>
              <a:rPr lang="en-US" sz="2200" dirty="0">
                <a:latin typeface="Georgia" panose="02040502050405020303" pitchFamily="18" charset="0"/>
              </a:rPr>
            </a:br>
            <a:endParaRPr lang="en-US" sz="2200" dirty="0">
              <a:latin typeface="Georgia" panose="02040502050405020303" pitchFamily="18" charset="0"/>
            </a:endParaRPr>
          </a:p>
        </p:txBody>
      </p:sp>
    </p:spTree>
    <p:extLst>
      <p:ext uri="{BB962C8B-B14F-4D97-AF65-F5344CB8AC3E}">
        <p14:creationId xmlns:p14="http://schemas.microsoft.com/office/powerpoint/2010/main" val="315068802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90500"/>
            <a:ext cx="8382000" cy="609600"/>
          </a:xfrm>
        </p:spPr>
        <p:txBody>
          <a:bodyPr/>
          <a:lstStyle/>
          <a:p>
            <a:pPr algn="ctr"/>
            <a:r>
              <a:rPr lang="en-US" sz="3600" b="1" dirty="0">
                <a:latin typeface="Georgia" panose="02040502050405020303" pitchFamily="18" charset="0"/>
              </a:rPr>
              <a:t>Services/Coordination</a:t>
            </a:r>
          </a:p>
        </p:txBody>
      </p:sp>
      <p:grpSp>
        <p:nvGrpSpPr>
          <p:cNvPr id="3" name="Group 2"/>
          <p:cNvGrpSpPr/>
          <p:nvPr/>
        </p:nvGrpSpPr>
        <p:grpSpPr>
          <a:xfrm>
            <a:off x="4826974" y="2919537"/>
            <a:ext cx="2347950" cy="1915372"/>
            <a:chOff x="3069915" y="1812377"/>
            <a:chExt cx="2155901" cy="1864941"/>
          </a:xfrm>
          <a:solidFill>
            <a:schemeClr val="accent2">
              <a:lumMod val="40000"/>
              <a:lumOff val="60000"/>
            </a:schemeClr>
          </a:solidFill>
        </p:grpSpPr>
        <p:sp>
          <p:nvSpPr>
            <p:cNvPr id="4" name="Cloud 3"/>
            <p:cNvSpPr/>
            <p:nvPr/>
          </p:nvSpPr>
          <p:spPr>
            <a:xfrm>
              <a:off x="3069915" y="1812377"/>
              <a:ext cx="2155901" cy="1864941"/>
            </a:xfrm>
            <a:prstGeom prst="cloud">
              <a:avLst/>
            </a:prstGeom>
            <a:grpFill/>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5" name="Cloud 4"/>
            <p:cNvSpPr/>
            <p:nvPr/>
          </p:nvSpPr>
          <p:spPr>
            <a:xfrm>
              <a:off x="3384908" y="2099190"/>
              <a:ext cx="1432361" cy="1199308"/>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2000" dirty="0">
                  <a:solidFill>
                    <a:schemeClr val="tx1">
                      <a:lumMod val="95000"/>
                      <a:lumOff val="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Client with elevated lead</a:t>
              </a:r>
            </a:p>
          </p:txBody>
        </p:sp>
      </p:grpSp>
      <p:grpSp>
        <p:nvGrpSpPr>
          <p:cNvPr id="9" name="Group 8"/>
          <p:cNvGrpSpPr/>
          <p:nvPr/>
        </p:nvGrpSpPr>
        <p:grpSpPr>
          <a:xfrm>
            <a:off x="7367419" y="1458839"/>
            <a:ext cx="2180230" cy="1496713"/>
            <a:chOff x="3235188" y="0"/>
            <a:chExt cx="1766745" cy="1528442"/>
          </a:xfrm>
          <a:solidFill>
            <a:schemeClr val="bg1">
              <a:lumMod val="95000"/>
            </a:schemeClr>
          </a:solidFill>
        </p:grpSpPr>
        <p:sp>
          <p:nvSpPr>
            <p:cNvPr id="10" name="Hexagon 9"/>
            <p:cNvSpPr/>
            <p:nvPr/>
          </p:nvSpPr>
          <p:spPr>
            <a:xfrm>
              <a:off x="3235188" y="0"/>
              <a:ext cx="1766745" cy="1528442"/>
            </a:xfrm>
            <a:prstGeom prst="hexagon">
              <a:avLst>
                <a:gd name="adj" fmla="val 28570"/>
                <a:gd name="vf" fmla="val 115470"/>
              </a:avLst>
            </a:prstGeom>
            <a:grp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1" name="Hexagon 4"/>
            <p:cNvSpPr/>
            <p:nvPr/>
          </p:nvSpPr>
          <p:spPr>
            <a:xfrm>
              <a:off x="3570209" y="331115"/>
              <a:ext cx="1166376" cy="84974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sz="1400" b="1" dirty="0">
                  <a:solidFill>
                    <a:schemeClr val="tx1"/>
                  </a:solidFill>
                  <a:latin typeface="Tahoma" panose="020B0604030504040204" pitchFamily="34" charset="0"/>
                  <a:ea typeface="Tahoma" panose="020B0604030504040204" pitchFamily="34" charset="0"/>
                  <a:cs typeface="Tahoma" panose="020B0604030504040204" pitchFamily="34" charset="0"/>
                </a:rPr>
                <a:t>Laboratory</a:t>
              </a:r>
            </a:p>
          </p:txBody>
        </p:sp>
      </p:grpSp>
      <p:grpSp>
        <p:nvGrpSpPr>
          <p:cNvPr id="12" name="Group 11"/>
          <p:cNvGrpSpPr/>
          <p:nvPr/>
        </p:nvGrpSpPr>
        <p:grpSpPr>
          <a:xfrm>
            <a:off x="7525352" y="3246956"/>
            <a:ext cx="2190287" cy="1557299"/>
            <a:chOff x="4855499" y="940094"/>
            <a:chExt cx="1766745" cy="1528442"/>
          </a:xfrm>
        </p:grpSpPr>
        <p:sp>
          <p:nvSpPr>
            <p:cNvPr id="13" name="Hexagon 12"/>
            <p:cNvSpPr/>
            <p:nvPr/>
          </p:nvSpPr>
          <p:spPr>
            <a:xfrm>
              <a:off x="4855499" y="940094"/>
              <a:ext cx="1766745" cy="1528442"/>
            </a:xfrm>
            <a:prstGeom prst="hexagon">
              <a:avLst>
                <a:gd name="adj" fmla="val 28570"/>
                <a:gd name="vf" fmla="val 115470"/>
              </a:avLst>
            </a:prstGeom>
            <a:blipFill rotWithShape="0">
              <a:blip r:embed="rId3"/>
              <a:stretch>
                <a:fillRect/>
              </a:stretch>
            </a:blipFill>
            <a:ln>
              <a:solidFill>
                <a:srgbClr val="0070C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4" name="Hexagon 4"/>
            <p:cNvSpPr/>
            <p:nvPr/>
          </p:nvSpPr>
          <p:spPr>
            <a:xfrm>
              <a:off x="5148286" y="1193389"/>
              <a:ext cx="1181171" cy="10218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algn="ctr" defTabSz="800100">
                <a:lnSpc>
                  <a:spcPct val="90000"/>
                </a:lnSpc>
                <a:spcBef>
                  <a:spcPct val="0"/>
                </a:spcBef>
                <a:spcAft>
                  <a:spcPct val="35000"/>
                </a:spcAft>
              </a:pPr>
              <a:r>
                <a:rPr lang="en-US" sz="1400" b="1" dirty="0">
                  <a:solidFill>
                    <a:schemeClr val="tx1"/>
                  </a:solidFill>
                  <a:latin typeface="Tahoma" panose="020B0604030504040204" pitchFamily="34" charset="0"/>
                  <a:ea typeface="Tahoma" panose="020B0604030504040204" pitchFamily="34" charset="0"/>
                  <a:cs typeface="Tahoma" panose="020B0604030504040204" pitchFamily="34" charset="0"/>
                </a:rPr>
                <a:t>Public health</a:t>
              </a:r>
            </a:p>
          </p:txBody>
        </p:sp>
      </p:grpSp>
      <p:grpSp>
        <p:nvGrpSpPr>
          <p:cNvPr id="15" name="Group 14"/>
          <p:cNvGrpSpPr/>
          <p:nvPr/>
        </p:nvGrpSpPr>
        <p:grpSpPr>
          <a:xfrm>
            <a:off x="4992649" y="1219200"/>
            <a:ext cx="2172872" cy="1578155"/>
            <a:chOff x="3036598" y="1696166"/>
            <a:chExt cx="2155901" cy="1864941"/>
          </a:xfrm>
        </p:grpSpPr>
        <p:sp>
          <p:nvSpPr>
            <p:cNvPr id="16" name="Hexagon 15"/>
            <p:cNvSpPr/>
            <p:nvPr/>
          </p:nvSpPr>
          <p:spPr>
            <a:xfrm>
              <a:off x="3036598" y="1696166"/>
              <a:ext cx="2155901" cy="1864941"/>
            </a:xfrm>
            <a:prstGeom prst="hexagon">
              <a:avLst>
                <a:gd name="adj" fmla="val 28570"/>
                <a:gd name="vf" fmla="val 115470"/>
              </a:avLst>
            </a:prstGeom>
            <a:solidFill>
              <a:schemeClr val="accent6">
                <a:lumMod val="40000"/>
                <a:lumOff val="60000"/>
              </a:schemeClr>
            </a:solidFill>
            <a:ln>
              <a:solidFill>
                <a:schemeClr val="accent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7" name="Hexagon 4"/>
            <p:cNvSpPr/>
            <p:nvPr/>
          </p:nvSpPr>
          <p:spPr>
            <a:xfrm>
              <a:off x="3393861" y="2005213"/>
              <a:ext cx="1441375" cy="12468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pPr>
              <a:r>
                <a:rPr lang="en-US" sz="1400" b="1" dirty="0">
                  <a:solidFill>
                    <a:schemeClr val="tx1"/>
                  </a:solidFill>
                  <a:latin typeface="Tahoma" panose="020B0604030504040204" pitchFamily="34" charset="0"/>
                  <a:ea typeface="Tahoma" panose="020B0604030504040204" pitchFamily="34" charset="0"/>
                  <a:cs typeface="Tahoma" panose="020B0604030504040204" pitchFamily="34" charset="0"/>
                </a:rPr>
                <a:t>Primary care provider</a:t>
              </a:r>
            </a:p>
          </p:txBody>
        </p:sp>
      </p:grpSp>
      <p:grpSp>
        <p:nvGrpSpPr>
          <p:cNvPr id="18" name="Group 17"/>
          <p:cNvGrpSpPr/>
          <p:nvPr/>
        </p:nvGrpSpPr>
        <p:grpSpPr>
          <a:xfrm>
            <a:off x="3712595" y="4865565"/>
            <a:ext cx="2120304" cy="1474554"/>
            <a:chOff x="3235188" y="0"/>
            <a:chExt cx="1766745" cy="1528442"/>
          </a:xfrm>
          <a:solidFill>
            <a:schemeClr val="accent3">
              <a:lumMod val="60000"/>
              <a:lumOff val="40000"/>
            </a:schemeClr>
          </a:solidFill>
        </p:grpSpPr>
        <p:sp>
          <p:nvSpPr>
            <p:cNvPr id="19" name="Hexagon 18"/>
            <p:cNvSpPr/>
            <p:nvPr/>
          </p:nvSpPr>
          <p:spPr>
            <a:xfrm>
              <a:off x="3235188" y="0"/>
              <a:ext cx="1766745" cy="1528442"/>
            </a:xfrm>
            <a:prstGeom prst="hexagon">
              <a:avLst>
                <a:gd name="adj" fmla="val 28570"/>
                <a:gd name="vf" fmla="val 115470"/>
              </a:avLst>
            </a:prstGeom>
            <a:grpFill/>
            <a:ln>
              <a:solidFill>
                <a:schemeClr val="accent2">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0" name="Hexagon 4"/>
            <p:cNvSpPr/>
            <p:nvPr/>
          </p:nvSpPr>
          <p:spPr>
            <a:xfrm>
              <a:off x="3527975" y="253295"/>
              <a:ext cx="1181171" cy="1021852"/>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pPr>
              <a:r>
                <a:rPr lang="en-US" sz="1400" b="1" dirty="0">
                  <a:solidFill>
                    <a:schemeClr val="tx1"/>
                  </a:solidFill>
                  <a:latin typeface="Tahoma" panose="020B0604030504040204" pitchFamily="34" charset="0"/>
                  <a:ea typeface="Tahoma" panose="020B0604030504040204" pitchFamily="34" charset="0"/>
                  <a:cs typeface="Tahoma" panose="020B0604030504040204" pitchFamily="34" charset="0"/>
                </a:rPr>
                <a:t>Head start/early start</a:t>
              </a:r>
            </a:p>
          </p:txBody>
        </p:sp>
      </p:grpSp>
      <p:grpSp>
        <p:nvGrpSpPr>
          <p:cNvPr id="21" name="Group 20"/>
          <p:cNvGrpSpPr/>
          <p:nvPr/>
        </p:nvGrpSpPr>
        <p:grpSpPr>
          <a:xfrm>
            <a:off x="2359226" y="3136138"/>
            <a:ext cx="2131729" cy="1668117"/>
            <a:chOff x="3235188" y="0"/>
            <a:chExt cx="1766745" cy="1528442"/>
          </a:xfrm>
          <a:solidFill>
            <a:schemeClr val="accent5">
              <a:lumMod val="75000"/>
            </a:schemeClr>
          </a:solidFill>
        </p:grpSpPr>
        <p:sp>
          <p:nvSpPr>
            <p:cNvPr id="22" name="Hexagon 21"/>
            <p:cNvSpPr/>
            <p:nvPr/>
          </p:nvSpPr>
          <p:spPr>
            <a:xfrm>
              <a:off x="3235188" y="0"/>
              <a:ext cx="1766745" cy="1528442"/>
            </a:xfrm>
            <a:prstGeom prst="hexagon">
              <a:avLst>
                <a:gd name="adj" fmla="val 28570"/>
                <a:gd name="vf" fmla="val 115470"/>
              </a:avLst>
            </a:prstGeom>
            <a:solidFill>
              <a:schemeClr val="accent5">
                <a:lumMod val="40000"/>
                <a:lumOff val="60000"/>
              </a:schemeClr>
            </a:solidFill>
            <a:ln>
              <a:solidFill>
                <a:schemeClr val="accent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3" name="Hexagon 4"/>
            <p:cNvSpPr/>
            <p:nvPr/>
          </p:nvSpPr>
          <p:spPr>
            <a:xfrm>
              <a:off x="3527975" y="253295"/>
              <a:ext cx="1181171" cy="1021852"/>
            </a:xfrm>
            <a:prstGeom prst="rect">
              <a:avLst/>
            </a:prstGeom>
            <a:solidFill>
              <a:schemeClr val="accent5">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algn="ctr" defTabSz="444500">
                <a:lnSpc>
                  <a:spcPct val="90000"/>
                </a:lnSpc>
                <a:spcBef>
                  <a:spcPct val="0"/>
                </a:spcBef>
                <a:spcAft>
                  <a:spcPct val="35000"/>
                </a:spcAft>
              </a:pPr>
              <a:r>
                <a:rPr lang="en-US" sz="1400" b="1" dirty="0">
                  <a:solidFill>
                    <a:schemeClr val="tx1"/>
                  </a:solidFill>
                  <a:latin typeface="Tahoma" panose="020B0604030504040204" pitchFamily="34" charset="0"/>
                  <a:ea typeface="Tahoma" panose="020B0604030504040204" pitchFamily="34" charset="0"/>
                  <a:cs typeface="Tahoma" panose="020B0604030504040204" pitchFamily="34" charset="0"/>
                </a:rPr>
                <a:t>Local inter-agency council and early intervention services coordination</a:t>
              </a:r>
            </a:p>
          </p:txBody>
        </p:sp>
      </p:grpSp>
      <p:grpSp>
        <p:nvGrpSpPr>
          <p:cNvPr id="24" name="Group 23"/>
          <p:cNvGrpSpPr/>
          <p:nvPr/>
        </p:nvGrpSpPr>
        <p:grpSpPr>
          <a:xfrm>
            <a:off x="2634439" y="1369670"/>
            <a:ext cx="2156312" cy="1531069"/>
            <a:chOff x="3235188" y="0"/>
            <a:chExt cx="1766745" cy="1528442"/>
          </a:xfrm>
          <a:solidFill>
            <a:srgbClr val="00B0F0"/>
          </a:solidFill>
        </p:grpSpPr>
        <p:sp>
          <p:nvSpPr>
            <p:cNvPr id="25" name="Hexagon 24"/>
            <p:cNvSpPr/>
            <p:nvPr/>
          </p:nvSpPr>
          <p:spPr>
            <a:xfrm>
              <a:off x="3235188" y="0"/>
              <a:ext cx="1766745" cy="1528442"/>
            </a:xfrm>
            <a:prstGeom prst="hexagon">
              <a:avLst>
                <a:gd name="adj" fmla="val 28570"/>
                <a:gd name="vf" fmla="val 115470"/>
              </a:avLst>
            </a:prstGeom>
            <a:grpFill/>
            <a:ln>
              <a:solidFill>
                <a:srgbClr val="7030A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6" name="Hexagon 4"/>
            <p:cNvSpPr/>
            <p:nvPr/>
          </p:nvSpPr>
          <p:spPr>
            <a:xfrm>
              <a:off x="3511600" y="336626"/>
              <a:ext cx="1244699" cy="82753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pPr>
              <a:r>
                <a:rPr lang="en-US" sz="1400" b="1" dirty="0">
                  <a:solidFill>
                    <a:schemeClr val="tx1"/>
                  </a:solidFill>
                  <a:latin typeface="Tahoma" panose="020B0604030504040204" pitchFamily="34" charset="0"/>
                  <a:ea typeface="Tahoma" panose="020B0604030504040204" pitchFamily="34" charset="0"/>
                  <a:cs typeface="Tahoma" panose="020B0604030504040204" pitchFamily="34" charset="0"/>
                </a:rPr>
                <a:t>Intermediate units</a:t>
              </a:r>
            </a:p>
          </p:txBody>
        </p:sp>
      </p:grpSp>
      <p:grpSp>
        <p:nvGrpSpPr>
          <p:cNvPr id="27" name="Group 26"/>
          <p:cNvGrpSpPr/>
          <p:nvPr/>
        </p:nvGrpSpPr>
        <p:grpSpPr>
          <a:xfrm>
            <a:off x="6000948" y="4865564"/>
            <a:ext cx="2133460" cy="1474554"/>
            <a:chOff x="3235188" y="0"/>
            <a:chExt cx="1766745" cy="1528442"/>
          </a:xfrm>
        </p:grpSpPr>
        <p:sp>
          <p:nvSpPr>
            <p:cNvPr id="28" name="Hexagon 27"/>
            <p:cNvSpPr/>
            <p:nvPr/>
          </p:nvSpPr>
          <p:spPr>
            <a:xfrm>
              <a:off x="3235188" y="0"/>
              <a:ext cx="1766745" cy="1528442"/>
            </a:xfrm>
            <a:prstGeom prst="hexagon">
              <a:avLst>
                <a:gd name="adj" fmla="val 28570"/>
                <a:gd name="vf" fmla="val 115470"/>
              </a:avLst>
            </a:prstGeom>
            <a:solidFill>
              <a:srgbClr val="FFC000"/>
            </a:solidFill>
            <a:ln>
              <a:solidFill>
                <a:srgbClr val="7030A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9" name="Hexagon 4"/>
            <p:cNvSpPr/>
            <p:nvPr/>
          </p:nvSpPr>
          <p:spPr>
            <a:xfrm>
              <a:off x="3527975" y="253295"/>
              <a:ext cx="1181171" cy="10218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pPr>
              <a:r>
                <a:rPr lang="en-US" sz="1400" b="1" dirty="0">
                  <a:solidFill>
                    <a:schemeClr val="tx1"/>
                  </a:solidFill>
                  <a:latin typeface="Tahoma" panose="020B0604030504040204" pitchFamily="34" charset="0"/>
                  <a:ea typeface="Tahoma" panose="020B0604030504040204" pitchFamily="34" charset="0"/>
                  <a:cs typeface="Tahoma" panose="020B0604030504040204" pitchFamily="34" charset="0"/>
                </a:rPr>
                <a:t>Lead and healthy homes</a:t>
              </a:r>
            </a:p>
          </p:txBody>
        </p:sp>
      </p:grpSp>
    </p:spTree>
    <p:extLst>
      <p:ext uri="{BB962C8B-B14F-4D97-AF65-F5344CB8AC3E}">
        <p14:creationId xmlns:p14="http://schemas.microsoft.com/office/powerpoint/2010/main" val="827626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22B52-8782-37E8-7D9A-DBC19C688DD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53FD715-584F-20DC-9074-65D95AE735B6}"/>
              </a:ext>
            </a:extLst>
          </p:cNvPr>
          <p:cNvSpPr>
            <a:spLocks noGrp="1"/>
          </p:cNvSpPr>
          <p:nvPr>
            <p:ph type="body" sz="quarter" idx="31"/>
          </p:nvPr>
        </p:nvSpPr>
        <p:spPr>
          <a:xfrm>
            <a:off x="683286" y="1689268"/>
            <a:ext cx="10988254" cy="4894412"/>
          </a:xfrm>
        </p:spPr>
        <p:txBody>
          <a:bodyPr>
            <a:noAutofit/>
          </a:bodyPr>
          <a:lstStyle/>
          <a:p>
            <a:pPr marL="342900" indent="-342900">
              <a:lnSpc>
                <a:spcPct val="100000"/>
              </a:lnSpc>
            </a:pPr>
            <a:r>
              <a:rPr lang="en-US" sz="1700" dirty="0">
                <a:latin typeface="Tahoma" panose="020B0604030504040204" pitchFamily="34" charset="0"/>
              </a:rPr>
              <a:t>National Lead Information Center:1-800-424-LEAD</a:t>
            </a:r>
          </a:p>
          <a:p>
            <a:pPr marL="342900" indent="-342900">
              <a:lnSpc>
                <a:spcPct val="100000"/>
              </a:lnSpc>
            </a:pPr>
            <a:r>
              <a:rPr lang="en-US" sz="1700" dirty="0">
                <a:latin typeface="Tahoma" panose="020B0604030504040204" pitchFamily="34" charset="0"/>
              </a:rPr>
              <a:t>EPA’s Safe Drinking Water Hotline:1-800-426-4791</a:t>
            </a:r>
          </a:p>
          <a:p>
            <a:pPr marL="342900" indent="-342900">
              <a:lnSpc>
                <a:spcPct val="100000"/>
              </a:lnSpc>
            </a:pPr>
            <a:r>
              <a:rPr lang="en-US" sz="1700" dirty="0">
                <a:latin typeface="Tahoma" panose="020B0604030504040204" pitchFamily="34" charset="0"/>
              </a:rPr>
              <a:t>Consumer Products Safety Commission Hotline:1-800-638-2772</a:t>
            </a:r>
          </a:p>
          <a:p>
            <a:pPr marL="342900" indent="-342900">
              <a:lnSpc>
                <a:spcPct val="100000"/>
              </a:lnSpc>
            </a:pPr>
            <a:r>
              <a:rPr lang="en-US" sz="1700" dirty="0">
                <a:latin typeface="Tahoma" panose="020B0604030504040204" pitchFamily="34" charset="0"/>
              </a:rPr>
              <a:t>Housing and Urban Development Office of Lead Hazard Control 202-755-1785</a:t>
            </a:r>
          </a:p>
          <a:p>
            <a:pPr marL="342900" indent="-342900">
              <a:lnSpc>
                <a:spcPct val="100000"/>
              </a:lnSpc>
              <a:spcBef>
                <a:spcPct val="20000"/>
              </a:spcBef>
              <a:buClr>
                <a:schemeClr val="tx2"/>
              </a:buClr>
              <a:buSzPct val="75000"/>
            </a:pPr>
            <a:r>
              <a:rPr lang="en-US" sz="1700" dirty="0">
                <a:latin typeface="Tahoma" panose="020B0604030504040204" pitchFamily="34" charset="0"/>
              </a:rPr>
              <a:t>National Safety Council: </a:t>
            </a:r>
            <a:r>
              <a:rPr lang="en-US" sz="1700" dirty="0">
                <a:solidFill>
                  <a:srgbClr val="00B0F0"/>
                </a:solidFill>
                <a:latin typeface="Tahoma" panose="020B0604030504040204" pitchFamily="34" charset="0"/>
                <a:hlinkClick r:id="rId2">
                  <a:extLst>
                    <a:ext uri="{A12FA001-AC4F-418D-AE19-62706E023703}">
                      <ahyp:hlinkClr xmlns:ahyp="http://schemas.microsoft.com/office/drawing/2018/hyperlinkcolor" val="tx"/>
                    </a:ext>
                  </a:extLst>
                </a:hlinkClick>
              </a:rPr>
              <a:t>National Safety Council - Save lives, from the workplace to anyplace (nsc.org)</a:t>
            </a:r>
            <a:endParaRPr lang="en-US" sz="1700" dirty="0">
              <a:solidFill>
                <a:srgbClr val="00B0F0"/>
              </a:solidFill>
              <a:latin typeface="Tahoma" panose="020B0604030504040204" pitchFamily="34" charset="0"/>
            </a:endParaRPr>
          </a:p>
          <a:p>
            <a:pPr marL="342900" indent="-342900">
              <a:lnSpc>
                <a:spcPct val="100000"/>
              </a:lnSpc>
              <a:spcBef>
                <a:spcPct val="20000"/>
              </a:spcBef>
              <a:buClr>
                <a:schemeClr val="tx2"/>
              </a:buClr>
              <a:buSzPct val="75000"/>
            </a:pPr>
            <a:r>
              <a:rPr lang="en-US" sz="1700" dirty="0">
                <a:latin typeface="Tahoma" panose="020B0604030504040204" pitchFamily="34" charset="0"/>
              </a:rPr>
              <a:t>American Academy of Pediatrics: </a:t>
            </a:r>
            <a:r>
              <a:rPr lang="en-US" sz="1700" dirty="0">
                <a:solidFill>
                  <a:srgbClr val="00B0F0"/>
                </a:solidFill>
                <a:latin typeface="Tahoma" panose="020B0604030504040204" pitchFamily="34" charset="0"/>
                <a:hlinkClick r:id="rId3">
                  <a:extLst>
                    <a:ext uri="{A12FA001-AC4F-418D-AE19-62706E023703}">
                      <ahyp:hlinkClr xmlns:ahyp="http://schemas.microsoft.com/office/drawing/2018/hyperlinkcolor" val="tx"/>
                    </a:ext>
                  </a:extLst>
                </a:hlinkClick>
              </a:rPr>
              <a:t>http://www.aap.org/</a:t>
            </a:r>
            <a:endParaRPr lang="en-US" sz="1700" dirty="0">
              <a:solidFill>
                <a:srgbClr val="00B0F0"/>
              </a:solidFill>
              <a:latin typeface="Tahoma" panose="020B0604030504040204" pitchFamily="34" charset="0"/>
            </a:endParaRPr>
          </a:p>
          <a:p>
            <a:pPr marL="342900" indent="-342900">
              <a:spcBef>
                <a:spcPct val="20000"/>
              </a:spcBef>
              <a:buClr>
                <a:schemeClr val="tx2"/>
              </a:buClr>
              <a:buSzPct val="75000"/>
            </a:pPr>
            <a:r>
              <a:rPr lang="en-US" sz="1700" dirty="0">
                <a:latin typeface="Tahoma" panose="020B0604030504040204" pitchFamily="34" charset="0"/>
              </a:rPr>
              <a:t>National Center for Healthy Housing: </a:t>
            </a:r>
            <a:r>
              <a:rPr lang="en-US" sz="1700" dirty="0">
                <a:solidFill>
                  <a:srgbClr val="00B0F0"/>
                </a:solidFill>
                <a:latin typeface="Tahoma" panose="020B0604030504040204" pitchFamily="34" charset="0"/>
                <a:hlinkClick r:id="rId4">
                  <a:extLst>
                    <a:ext uri="{A12FA001-AC4F-418D-AE19-62706E023703}">
                      <ahyp:hlinkClr xmlns:ahyp="http://schemas.microsoft.com/office/drawing/2018/hyperlinkcolor" val="tx"/>
                    </a:ext>
                  </a:extLst>
                </a:hlinkClick>
              </a:rPr>
              <a:t>Alliance for Healthy Homes | NCHH</a:t>
            </a:r>
            <a:endParaRPr lang="en-US" sz="1700" dirty="0">
              <a:solidFill>
                <a:srgbClr val="00B0F0"/>
              </a:solidFill>
              <a:latin typeface="Tahoma" panose="020B0604030504040204" pitchFamily="34" charset="0"/>
            </a:endParaRPr>
          </a:p>
          <a:p>
            <a:pPr marL="342900" indent="-342900">
              <a:spcBef>
                <a:spcPct val="20000"/>
              </a:spcBef>
              <a:buClr>
                <a:schemeClr val="tx2"/>
              </a:buClr>
              <a:buSzPct val="75000"/>
            </a:pPr>
            <a:r>
              <a:rPr lang="en-US" sz="1700" dirty="0">
                <a:latin typeface="Tahoma" panose="020B0604030504040204" pitchFamily="34" charset="0"/>
              </a:rPr>
              <a:t>National Institute of Environmental Health Services: </a:t>
            </a:r>
            <a:r>
              <a:rPr lang="en-US" sz="1700" dirty="0">
                <a:solidFill>
                  <a:srgbClr val="00B0F0"/>
                </a:solidFill>
                <a:latin typeface="Tahoma" panose="020B0604030504040204" pitchFamily="34" charset="0"/>
                <a:hlinkClick r:id="rId5">
                  <a:extLst>
                    <a:ext uri="{A12FA001-AC4F-418D-AE19-62706E023703}">
                      <ahyp:hlinkClr xmlns:ahyp="http://schemas.microsoft.com/office/drawing/2018/hyperlinkcolor" val="tx"/>
                    </a:ext>
                  </a:extLst>
                </a:hlinkClick>
              </a:rPr>
              <a:t>Lead Poisoning | Kids Environment Kids Health - National Institute of Environmental Health Sciences (nih.gov)</a:t>
            </a:r>
            <a:endParaRPr lang="en-US" sz="1700" dirty="0">
              <a:solidFill>
                <a:srgbClr val="00B0F0"/>
              </a:solidFill>
              <a:latin typeface="Tahoma" panose="020B0604030504040204" pitchFamily="34" charset="0"/>
            </a:endParaRPr>
          </a:p>
          <a:p>
            <a:pPr marL="342900" indent="-342900">
              <a:spcBef>
                <a:spcPct val="20000"/>
              </a:spcBef>
              <a:buClr>
                <a:schemeClr val="tx2"/>
              </a:buClr>
              <a:buSzPct val="75000"/>
            </a:pPr>
            <a:r>
              <a:rPr lang="en-US" sz="1700" dirty="0">
                <a:latin typeface="Tahoma" panose="020B0604030504040204" pitchFamily="34" charset="0"/>
              </a:rPr>
              <a:t>Housing Urban Development: </a:t>
            </a:r>
            <a:r>
              <a:rPr lang="en-US" sz="1700" dirty="0">
                <a:solidFill>
                  <a:srgbClr val="00B0F0"/>
                </a:solidFill>
                <a:latin typeface="Tahoma" panose="020B0604030504040204" pitchFamily="34" charset="0"/>
                <a:hlinkClick r:id="rId6">
                  <a:extLst>
                    <a:ext uri="{A12FA001-AC4F-418D-AE19-62706E023703}">
                      <ahyp:hlinkClr xmlns:ahyp="http://schemas.microsoft.com/office/drawing/2018/hyperlinkcolor" val="tx"/>
                    </a:ext>
                  </a:extLst>
                </a:hlinkClick>
              </a:rPr>
              <a:t>Lead Information | HUD.gov / U.S. Department of Housing and Urban Development (HUD)</a:t>
            </a:r>
            <a:endParaRPr lang="en-US" sz="1700" dirty="0">
              <a:solidFill>
                <a:srgbClr val="00B0F0"/>
              </a:solidFill>
              <a:latin typeface="Tahoma" panose="020B0604030504040204" pitchFamily="34" charset="0"/>
            </a:endParaRPr>
          </a:p>
          <a:p>
            <a:pPr marL="342900" indent="-342900">
              <a:lnSpc>
                <a:spcPct val="100000"/>
              </a:lnSpc>
              <a:spcBef>
                <a:spcPct val="20000"/>
              </a:spcBef>
              <a:buClr>
                <a:schemeClr val="tx2"/>
              </a:buClr>
              <a:buSzPct val="75000"/>
            </a:pPr>
            <a:endParaRPr lang="en-US" sz="1800" dirty="0">
              <a:latin typeface="Tahoma" panose="020B0604030504040204" pitchFamily="34" charset="0"/>
            </a:endParaRPr>
          </a:p>
        </p:txBody>
      </p:sp>
      <p:sp>
        <p:nvSpPr>
          <p:cNvPr id="6" name="Content Placeholder 5">
            <a:extLst>
              <a:ext uri="{FF2B5EF4-FFF2-40B4-BE49-F238E27FC236}">
                <a16:creationId xmlns:a16="http://schemas.microsoft.com/office/drawing/2014/main" id="{27389C63-B0C7-0411-7C1B-E67C7C9B57E4}"/>
              </a:ext>
            </a:extLst>
          </p:cNvPr>
          <p:cNvSpPr>
            <a:spLocks noGrp="1"/>
          </p:cNvSpPr>
          <p:nvPr>
            <p:ph sz="quarter" idx="32"/>
          </p:nvPr>
        </p:nvSpPr>
        <p:spPr>
          <a:xfrm>
            <a:off x="11460480" y="2160588"/>
            <a:ext cx="45719" cy="45719"/>
          </a:xfrm>
        </p:spPr>
        <p:txBody>
          <a:bodyPr>
            <a:normAutofit fontScale="25000" lnSpcReduction="20000"/>
          </a:bodyPr>
          <a:lstStyle/>
          <a:p>
            <a:endParaRPr lang="en-US" dirty="0"/>
          </a:p>
        </p:txBody>
      </p:sp>
      <p:sp>
        <p:nvSpPr>
          <p:cNvPr id="4" name="Text Placeholder 3">
            <a:extLst>
              <a:ext uri="{FF2B5EF4-FFF2-40B4-BE49-F238E27FC236}">
                <a16:creationId xmlns:a16="http://schemas.microsoft.com/office/drawing/2014/main" id="{3FDF4E1A-D09F-593C-7826-44124F3D2946}"/>
              </a:ext>
            </a:extLst>
          </p:cNvPr>
          <p:cNvSpPr>
            <a:spLocks noGrp="1"/>
          </p:cNvSpPr>
          <p:nvPr>
            <p:ph type="body" sz="quarter" idx="25"/>
          </p:nvPr>
        </p:nvSpPr>
        <p:spPr/>
        <p:txBody>
          <a:bodyPr/>
          <a:lstStyle/>
          <a:p>
            <a:endParaRPr lang="en-US" dirty="0"/>
          </a:p>
        </p:txBody>
      </p:sp>
      <p:sp>
        <p:nvSpPr>
          <p:cNvPr id="8" name="Header">
            <a:extLst>
              <a:ext uri="{FF2B5EF4-FFF2-40B4-BE49-F238E27FC236}">
                <a16:creationId xmlns:a16="http://schemas.microsoft.com/office/drawing/2014/main" id="{B9C6CBC8-D291-4E3E-DD45-C2C1B8F52409}"/>
              </a:ext>
            </a:extLst>
          </p:cNvPr>
          <p:cNvSpPr>
            <a:spLocks noGrp="1"/>
          </p:cNvSpPr>
          <p:nvPr>
            <p:ph type="title"/>
          </p:nvPr>
        </p:nvSpPr>
        <p:spPr/>
        <p:txBody>
          <a:bodyPr>
            <a:normAutofit fontScale="90000"/>
          </a:bodyPr>
          <a:lstStyle/>
          <a:p>
            <a:pPr algn="ctr"/>
            <a:r>
              <a:rPr lang="en-US" dirty="0">
                <a:latin typeface="Georgia" panose="02040502050405020303" pitchFamily="18" charset="0"/>
              </a:rPr>
              <a:t>Lead Resources and References</a:t>
            </a:r>
            <a:br>
              <a:rPr lang="en-US" sz="3600" dirty="0">
                <a:latin typeface="Georgia" panose="02040502050405020303" pitchFamily="18" charset="0"/>
              </a:rPr>
            </a:br>
            <a:br>
              <a:rPr lang="en-US" sz="2200" dirty="0">
                <a:latin typeface="Georgia" panose="02040502050405020303" pitchFamily="18" charset="0"/>
              </a:rPr>
            </a:br>
            <a:br>
              <a:rPr lang="en-US" sz="2200" dirty="0">
                <a:latin typeface="Georgia" panose="02040502050405020303" pitchFamily="18" charset="0"/>
              </a:rPr>
            </a:br>
            <a:endParaRPr lang="en-US" sz="2200" dirty="0">
              <a:latin typeface="Georgia" panose="02040502050405020303" pitchFamily="18" charset="0"/>
            </a:endParaRPr>
          </a:p>
        </p:txBody>
      </p:sp>
    </p:spTree>
    <p:extLst>
      <p:ext uri="{BB962C8B-B14F-4D97-AF65-F5344CB8AC3E}">
        <p14:creationId xmlns:p14="http://schemas.microsoft.com/office/powerpoint/2010/main" val="161796314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31164-156A-900B-77EA-05287EACE2B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E15E78B-2074-2802-177A-28F17003887D}"/>
              </a:ext>
            </a:extLst>
          </p:cNvPr>
          <p:cNvSpPr>
            <a:spLocks noGrp="1"/>
          </p:cNvSpPr>
          <p:nvPr>
            <p:ph type="body" sz="quarter" idx="31"/>
          </p:nvPr>
        </p:nvSpPr>
        <p:spPr>
          <a:xfrm>
            <a:off x="683286" y="1689268"/>
            <a:ext cx="10988254" cy="4519508"/>
          </a:xfrm>
        </p:spPr>
        <p:txBody>
          <a:bodyPr>
            <a:noAutofit/>
          </a:bodyPr>
          <a:lstStyle/>
          <a:p>
            <a:pPr marL="342900" indent="-342900">
              <a:lnSpc>
                <a:spcPct val="100000"/>
              </a:lnSpc>
            </a:pPr>
            <a:endParaRPr lang="en-US" sz="1700" dirty="0">
              <a:latin typeface="Tahoma" panose="020B0604030504040204" pitchFamily="34" charset="0"/>
            </a:endParaRPr>
          </a:p>
          <a:p>
            <a:pPr marL="342900" indent="-342900">
              <a:lnSpc>
                <a:spcPct val="100000"/>
              </a:lnSpc>
            </a:pPr>
            <a:r>
              <a:rPr lang="en-US" sz="1700" dirty="0">
                <a:latin typeface="Tahoma" panose="020B0604030504040204" pitchFamily="34" charset="0"/>
              </a:rPr>
              <a:t>The Lead Group: </a:t>
            </a:r>
            <a:r>
              <a:rPr lang="en-US" sz="1700" u="sng" dirty="0">
                <a:solidFill>
                  <a:srgbClr val="00B0F0"/>
                </a:solidFill>
                <a:latin typeface="Tahoma" panose="020B0604030504040204" pitchFamily="34" charset="0"/>
                <a:hlinkClick r:id="rId2">
                  <a:extLst>
                    <a:ext uri="{A12FA001-AC4F-418D-AE19-62706E023703}">
                      <ahyp:hlinkClr xmlns:ahyp="http://schemas.microsoft.com/office/drawing/2018/hyperlinkcolor" val="tx"/>
                    </a:ext>
                  </a:extLst>
                </a:hlinkClick>
              </a:rPr>
              <a:t>http://www.lead.org.au/fs-index.html</a:t>
            </a:r>
            <a:endParaRPr lang="en-US" sz="1700" u="sng" dirty="0">
              <a:solidFill>
                <a:srgbClr val="00B0F0"/>
              </a:solidFill>
              <a:latin typeface="Tahoma" panose="020B0604030504040204" pitchFamily="34" charset="0"/>
            </a:endParaRPr>
          </a:p>
          <a:p>
            <a:pPr marL="342900" indent="-342900">
              <a:spcBef>
                <a:spcPct val="20000"/>
              </a:spcBef>
              <a:buClr>
                <a:schemeClr val="tx2"/>
              </a:buClr>
              <a:buSzPct val="75000"/>
            </a:pPr>
            <a:r>
              <a:rPr lang="en-US" sz="1700" dirty="0">
                <a:latin typeface="Tahoma" panose="020B0604030504040204" pitchFamily="34" charset="0"/>
              </a:rPr>
              <a:t>Lead Exposure: </a:t>
            </a:r>
            <a:r>
              <a:rPr lang="en-US" sz="1700" dirty="0">
                <a:solidFill>
                  <a:srgbClr val="00B0F0"/>
                </a:solidFill>
                <a:latin typeface="Tahoma" panose="020B0604030504040204" pitchFamily="34" charset="0"/>
                <a:hlinkClick r:id="rId3">
                  <a:extLst>
                    <a:ext uri="{A12FA001-AC4F-418D-AE19-62706E023703}">
                      <ahyp:hlinkClr xmlns:ahyp="http://schemas.microsoft.com/office/drawing/2018/hyperlinkcolor" val="tx"/>
                    </a:ext>
                  </a:extLst>
                </a:hlinkClick>
              </a:rPr>
              <a:t>Non-Occupational Lead Exposure.pdf</a:t>
            </a:r>
            <a:endParaRPr lang="en-US" sz="1700" dirty="0">
              <a:solidFill>
                <a:srgbClr val="00B0F0"/>
              </a:solidFill>
              <a:latin typeface="Tahoma" panose="020B0604030504040204" pitchFamily="34" charset="0"/>
            </a:endParaRPr>
          </a:p>
          <a:p>
            <a:pPr marL="342900" indent="-342900"/>
            <a:r>
              <a:rPr lang="en-US" sz="1700" dirty="0">
                <a:solidFill>
                  <a:srgbClr val="000000"/>
                </a:solidFill>
                <a:latin typeface="Tahoma" panose="020B0604030504040204" pitchFamily="34" charset="0"/>
              </a:rPr>
              <a:t>2021 Childhood Lead Surveillance Annual Report: </a:t>
            </a:r>
            <a:r>
              <a:rPr lang="en-US" sz="1700" dirty="0">
                <a:solidFill>
                  <a:srgbClr val="00B0F0"/>
                </a:solidFill>
                <a:latin typeface="Tahoma" panose="020B0604030504040204" pitchFamily="34" charset="0"/>
                <a:hlinkClick r:id="rId4">
                  <a:extLst>
                    <a:ext uri="{A12FA001-AC4F-418D-AE19-62706E023703}">
                      <ahyp:hlinkClr xmlns:ahyp="http://schemas.microsoft.com/office/drawing/2018/hyperlinkcolor" val="tx"/>
                    </a:ext>
                  </a:extLst>
                </a:hlinkClick>
              </a:rPr>
              <a:t>2021 Childhood Lead Surveillance Annual Report (pa.gov)</a:t>
            </a:r>
            <a:endParaRPr lang="en-US" sz="1700" dirty="0">
              <a:solidFill>
                <a:srgbClr val="00B0F0"/>
              </a:solidFill>
              <a:latin typeface="Tahoma" panose="020B0604030504040204" pitchFamily="34" charset="0"/>
            </a:endParaRPr>
          </a:p>
          <a:p>
            <a:pPr marL="342900" indent="-342900"/>
            <a:r>
              <a:rPr lang="en-US" sz="1700" dirty="0">
                <a:solidFill>
                  <a:srgbClr val="000000"/>
                </a:solidFill>
                <a:latin typeface="Tahoma" panose="020B0604030504040204" pitchFamily="34" charset="0"/>
              </a:rPr>
              <a:t>NIOSH: </a:t>
            </a:r>
            <a:r>
              <a:rPr lang="en-US" sz="1700" dirty="0">
                <a:solidFill>
                  <a:srgbClr val="00B0F0"/>
                </a:solidFill>
                <a:latin typeface="Tahoma" panose="020B0604030504040204" pitchFamily="34" charset="0"/>
                <a:hlinkClick r:id="rId5">
                  <a:extLst>
                    <a:ext uri="{A12FA001-AC4F-418D-AE19-62706E023703}">
                      <ahyp:hlinkClr xmlns:ahyp="http://schemas.microsoft.com/office/drawing/2018/hyperlinkcolor" val="tx"/>
                    </a:ext>
                  </a:extLst>
                </a:hlinkClick>
              </a:rPr>
              <a:t>National Institute for Occupational Safety and Health</a:t>
            </a:r>
            <a:endParaRPr lang="en-US" sz="1700" dirty="0">
              <a:solidFill>
                <a:srgbClr val="00B0F0"/>
              </a:solidFill>
              <a:latin typeface="Tahoma" panose="020B0604030504040204" pitchFamily="34" charset="0"/>
            </a:endParaRPr>
          </a:p>
          <a:p>
            <a:pPr marL="342900" lvl="0" indent="-342900"/>
            <a:r>
              <a:rPr lang="en-US" sz="1700" dirty="0">
                <a:solidFill>
                  <a:srgbClr val="000000"/>
                </a:solidFill>
                <a:latin typeface="Tahoma" panose="020B0604030504040204" pitchFamily="34" charset="0"/>
              </a:rPr>
              <a:t>Sources of Lead: </a:t>
            </a:r>
            <a:r>
              <a:rPr lang="en-US" sz="1700" dirty="0">
                <a:solidFill>
                  <a:srgbClr val="00B0F0"/>
                </a:solidFill>
                <a:latin typeface="Tahoma" panose="020B0604030504040204" pitchFamily="34" charset="0"/>
                <a:hlinkClick r:id="rId6">
                  <a:extLst>
                    <a:ext uri="{A12FA001-AC4F-418D-AE19-62706E023703}">
                      <ahyp:hlinkClr xmlns:ahyp="http://schemas.microsoft.com/office/drawing/2018/hyperlinkcolor" val="tx"/>
                    </a:ext>
                  </a:extLst>
                </a:hlinkClick>
              </a:rPr>
              <a:t>Lead in Foods, Cosmetics, and Medicines | Sources of Lead | CDC</a:t>
            </a:r>
            <a:endParaRPr lang="en-US" sz="1700" dirty="0">
              <a:solidFill>
                <a:srgbClr val="00B0F0"/>
              </a:solidFill>
              <a:latin typeface="Tahoma" panose="020B0604030504040204" pitchFamily="34" charset="0"/>
            </a:endParaRPr>
          </a:p>
          <a:p>
            <a:pPr marL="342900" lvl="0" indent="-342900"/>
            <a:r>
              <a:rPr lang="en-US" sz="1700" dirty="0">
                <a:solidFill>
                  <a:srgbClr val="000000"/>
                </a:solidFill>
                <a:latin typeface="Tahoma" panose="020B0604030504040204" pitchFamily="34" charset="0"/>
              </a:rPr>
              <a:t>PHPC: </a:t>
            </a:r>
            <a:r>
              <a:rPr lang="en-US" sz="1700" dirty="0">
                <a:solidFill>
                  <a:srgbClr val="00B0F0"/>
                </a:solidFill>
                <a:latin typeface="Tahoma" panose="020B0604030504040204" pitchFamily="34" charset="0"/>
                <a:hlinkClick r:id="rId7">
                  <a:extLst>
                    <a:ext uri="{A12FA001-AC4F-418D-AE19-62706E023703}">
                      <ahyp:hlinkClr xmlns:ahyp="http://schemas.microsoft.com/office/drawing/2018/hyperlinkcolor" val="tx"/>
                    </a:ext>
                  </a:extLst>
                </a:hlinkClick>
              </a:rPr>
              <a:t>Lead (pa.gov)</a:t>
            </a:r>
            <a:r>
              <a:rPr lang="en-US" sz="1700" dirty="0">
                <a:solidFill>
                  <a:srgbClr val="00B0F0"/>
                </a:solidFill>
                <a:latin typeface="Tahoma" panose="020B0604030504040204" pitchFamily="34" charset="0"/>
              </a:rPr>
              <a:t> </a:t>
            </a:r>
            <a:r>
              <a:rPr lang="en-US" sz="1700" dirty="0">
                <a:solidFill>
                  <a:srgbClr val="00B0F0"/>
                </a:solidFill>
                <a:latin typeface="Tahoma" panose="020B0604030504040204" pitchFamily="34" charset="0"/>
                <a:hlinkClick r:id="rId8">
                  <a:extLst>
                    <a:ext uri="{A12FA001-AC4F-418D-AE19-62706E023703}">
                      <ahyp:hlinkClr xmlns:ahyp="http://schemas.microsoft.com/office/drawing/2018/hyperlinkcolor" val="tx"/>
                    </a:ext>
                  </a:extLst>
                </a:hlinkClick>
              </a:rPr>
              <a:t>Lead — Pennsylvania Health Policy Coalition (pahealthpolicy.org)</a:t>
            </a:r>
            <a:endParaRPr lang="en-US" sz="1700" dirty="0">
              <a:solidFill>
                <a:srgbClr val="00B0F0"/>
              </a:solidFill>
              <a:latin typeface="Tahoma" panose="020B0604030504040204" pitchFamily="34" charset="0"/>
            </a:endParaRPr>
          </a:p>
          <a:p>
            <a:pPr marL="342900" indent="-342900"/>
            <a:r>
              <a:rPr lang="en-US" sz="1700" dirty="0">
                <a:latin typeface="Tahoma" panose="020B0604030504040204" pitchFamily="34" charset="0"/>
              </a:rPr>
              <a:t>Environmental Protection Agency (EPA): </a:t>
            </a:r>
            <a:r>
              <a:rPr lang="en-US" sz="1700" dirty="0">
                <a:solidFill>
                  <a:srgbClr val="00B0F0"/>
                </a:solidFill>
                <a:latin typeface="Tahoma" panose="020B0604030504040204" pitchFamily="34" charset="0"/>
                <a:hlinkClick r:id="rId9">
                  <a:extLst>
                    <a:ext uri="{A12FA001-AC4F-418D-AE19-62706E023703}">
                      <ahyp:hlinkClr xmlns:ahyp="http://schemas.microsoft.com/office/drawing/2018/hyperlinkcolor" val="tx"/>
                    </a:ext>
                  </a:extLst>
                </a:hlinkClick>
              </a:rPr>
              <a:t>https://www.epa.gov/lead/actions-reduce-potential-lead-exposure</a:t>
            </a:r>
            <a:endParaRPr lang="en-US" sz="1700" dirty="0">
              <a:solidFill>
                <a:srgbClr val="00B0F0"/>
              </a:solidFill>
              <a:latin typeface="Tahoma" panose="020B0604030504040204" pitchFamily="34" charset="0"/>
            </a:endParaRPr>
          </a:p>
          <a:p>
            <a:pPr marL="342900" indent="-342900"/>
            <a:r>
              <a:rPr lang="en-US" sz="1700" dirty="0">
                <a:latin typeface="Tahoma" panose="020B0604030504040204" pitchFamily="34" charset="0"/>
              </a:rPr>
              <a:t>Recommended Actions Based on Blood Lead Level: </a:t>
            </a:r>
            <a:r>
              <a:rPr lang="en-US" sz="1700" dirty="0">
                <a:solidFill>
                  <a:srgbClr val="00B0F0"/>
                </a:solidFill>
                <a:latin typeface="Tahoma" panose="020B0604030504040204" pitchFamily="34" charset="0"/>
                <a:hlinkClick r:id="rId10">
                  <a:extLst>
                    <a:ext uri="{A12FA001-AC4F-418D-AE19-62706E023703}">
                      <ahyp:hlinkClr xmlns:ahyp="http://schemas.microsoft.com/office/drawing/2018/hyperlinkcolor" val="tx"/>
                    </a:ext>
                  </a:extLst>
                </a:hlinkClick>
              </a:rPr>
              <a:t>Recommended Actions Based on Blood Lead Level | Childhood Lead Poisoning Prevention | CDC</a:t>
            </a:r>
            <a:endParaRPr lang="en-US" sz="1700" dirty="0">
              <a:solidFill>
                <a:srgbClr val="00B0F0"/>
              </a:solidFill>
              <a:latin typeface="Tahoma" panose="020B0604030504040204" pitchFamily="34" charset="0"/>
            </a:endParaRPr>
          </a:p>
          <a:p>
            <a:pPr marL="342900" indent="-342900">
              <a:lnSpc>
                <a:spcPct val="100000"/>
              </a:lnSpc>
              <a:spcBef>
                <a:spcPct val="20000"/>
              </a:spcBef>
              <a:buClr>
                <a:schemeClr val="tx2"/>
              </a:buClr>
              <a:buSzPct val="75000"/>
            </a:pPr>
            <a:r>
              <a:rPr lang="en-US" sz="1700" dirty="0">
                <a:latin typeface="Tahoma" panose="020B0604030504040204" pitchFamily="34" charset="0"/>
              </a:rPr>
              <a:t>Lead-Free Promise Project: </a:t>
            </a:r>
            <a:r>
              <a:rPr lang="en-US" sz="1700" dirty="0">
                <a:solidFill>
                  <a:srgbClr val="00B0F0"/>
                </a:solidFill>
                <a:latin typeface="Tahoma" panose="020B0604030504040204" pitchFamily="34" charset="0"/>
                <a:hlinkClick r:id="rId11">
                  <a:extLst>
                    <a:ext uri="{A12FA001-AC4F-418D-AE19-62706E023703}">
                      <ahyp:hlinkClr xmlns:ahyp="http://schemas.microsoft.com/office/drawing/2018/hyperlinkcolor" val="tx"/>
                    </a:ext>
                  </a:extLst>
                </a:hlinkClick>
              </a:rPr>
              <a:t>Lead Free Promise Project (paleadfree.org)</a:t>
            </a:r>
            <a:r>
              <a:rPr lang="en-US" sz="1700" dirty="0">
                <a:solidFill>
                  <a:srgbClr val="00B0F0"/>
                </a:solidFill>
                <a:latin typeface="Tahoma" panose="020B0604030504040204" pitchFamily="34" charset="0"/>
              </a:rPr>
              <a:t> </a:t>
            </a:r>
          </a:p>
          <a:p>
            <a:pPr marL="342900" indent="-342900">
              <a:lnSpc>
                <a:spcPct val="100000"/>
              </a:lnSpc>
              <a:spcBef>
                <a:spcPct val="20000"/>
              </a:spcBef>
              <a:buClr>
                <a:schemeClr val="tx2"/>
              </a:buClr>
              <a:buSzPct val="75000"/>
            </a:pPr>
            <a:endParaRPr lang="en-US" sz="1800" dirty="0">
              <a:latin typeface="Tahoma" panose="020B0604030504040204" pitchFamily="34" charset="0"/>
            </a:endParaRPr>
          </a:p>
        </p:txBody>
      </p:sp>
      <p:sp>
        <p:nvSpPr>
          <p:cNvPr id="6" name="Content Placeholder 5">
            <a:extLst>
              <a:ext uri="{FF2B5EF4-FFF2-40B4-BE49-F238E27FC236}">
                <a16:creationId xmlns:a16="http://schemas.microsoft.com/office/drawing/2014/main" id="{DFE2FB76-E842-6328-D3DC-8F31E7371BCC}"/>
              </a:ext>
            </a:extLst>
          </p:cNvPr>
          <p:cNvSpPr>
            <a:spLocks noGrp="1"/>
          </p:cNvSpPr>
          <p:nvPr>
            <p:ph sz="quarter" idx="32"/>
          </p:nvPr>
        </p:nvSpPr>
        <p:spPr>
          <a:xfrm flipH="1">
            <a:off x="10963657" y="4629468"/>
            <a:ext cx="313944" cy="171132"/>
          </a:xfrm>
        </p:spPr>
        <p:txBody>
          <a:bodyPr>
            <a:normAutofit fontScale="25000" lnSpcReduction="20000"/>
          </a:bodyPr>
          <a:lstStyle/>
          <a:p>
            <a:endParaRPr lang="en-US" dirty="0"/>
          </a:p>
        </p:txBody>
      </p:sp>
      <p:sp>
        <p:nvSpPr>
          <p:cNvPr id="4" name="Text Placeholder 3">
            <a:extLst>
              <a:ext uri="{FF2B5EF4-FFF2-40B4-BE49-F238E27FC236}">
                <a16:creationId xmlns:a16="http://schemas.microsoft.com/office/drawing/2014/main" id="{7836E9B6-98F1-DA8B-C2C9-FC7329453473}"/>
              </a:ext>
            </a:extLst>
          </p:cNvPr>
          <p:cNvSpPr>
            <a:spLocks noGrp="1"/>
          </p:cNvSpPr>
          <p:nvPr>
            <p:ph type="body" sz="quarter" idx="25"/>
          </p:nvPr>
        </p:nvSpPr>
        <p:spPr/>
        <p:txBody>
          <a:bodyPr/>
          <a:lstStyle/>
          <a:p>
            <a:endParaRPr lang="en-US" dirty="0"/>
          </a:p>
        </p:txBody>
      </p:sp>
      <p:sp>
        <p:nvSpPr>
          <p:cNvPr id="8" name="Header">
            <a:extLst>
              <a:ext uri="{FF2B5EF4-FFF2-40B4-BE49-F238E27FC236}">
                <a16:creationId xmlns:a16="http://schemas.microsoft.com/office/drawing/2014/main" id="{02434070-57E8-818B-91BD-2A50E7726BD7}"/>
              </a:ext>
            </a:extLst>
          </p:cNvPr>
          <p:cNvSpPr>
            <a:spLocks noGrp="1"/>
          </p:cNvSpPr>
          <p:nvPr>
            <p:ph type="title"/>
          </p:nvPr>
        </p:nvSpPr>
        <p:spPr/>
        <p:txBody>
          <a:bodyPr>
            <a:normAutofit fontScale="90000"/>
          </a:bodyPr>
          <a:lstStyle/>
          <a:p>
            <a:pPr algn="ctr"/>
            <a:r>
              <a:rPr lang="en-US" dirty="0">
                <a:latin typeface="Georgia" panose="02040502050405020303" pitchFamily="18" charset="0"/>
              </a:rPr>
              <a:t>Lead Resources and References</a:t>
            </a:r>
            <a:br>
              <a:rPr lang="en-US" sz="3600" dirty="0">
                <a:latin typeface="Georgia" panose="02040502050405020303" pitchFamily="18" charset="0"/>
              </a:rPr>
            </a:br>
            <a:r>
              <a:rPr lang="en-US" sz="3600" dirty="0">
                <a:latin typeface="Georgia" panose="02040502050405020303" pitchFamily="18" charset="0"/>
              </a:rPr>
              <a:t>(cont’d)</a:t>
            </a:r>
            <a:br>
              <a:rPr lang="en-US" sz="2200" dirty="0">
                <a:latin typeface="Georgia" panose="02040502050405020303" pitchFamily="18" charset="0"/>
              </a:rPr>
            </a:br>
            <a:endParaRPr lang="en-US" sz="2200" dirty="0">
              <a:latin typeface="Georgia" panose="02040502050405020303" pitchFamily="18" charset="0"/>
            </a:endParaRPr>
          </a:p>
        </p:txBody>
      </p:sp>
    </p:spTree>
    <p:extLst>
      <p:ext uri="{BB962C8B-B14F-4D97-AF65-F5344CB8AC3E}">
        <p14:creationId xmlns:p14="http://schemas.microsoft.com/office/powerpoint/2010/main" val="138808369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 header">
            <a:extLst>
              <a:ext uri="{FF2B5EF4-FFF2-40B4-BE49-F238E27FC236}">
                <a16:creationId xmlns:a16="http://schemas.microsoft.com/office/drawing/2014/main" id="{F2BF3651-D55C-8389-5453-CF1D8B649962}"/>
              </a:ext>
            </a:extLst>
          </p:cNvPr>
          <p:cNvSpPr txBox="1">
            <a:spLocks/>
          </p:cNvSpPr>
          <p:nvPr/>
        </p:nvSpPr>
        <p:spPr>
          <a:xfrm>
            <a:off x="639740" y="5252125"/>
            <a:ext cx="6919300" cy="1126511"/>
          </a:xfrm>
          <a:prstGeom prst="rect">
            <a:avLst/>
          </a:prstGeom>
        </p:spPr>
        <p:txBody>
          <a:bodyPr/>
          <a:lstStyle>
            <a:lvl1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1pPr>
            <a:lvl2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2pPr>
            <a:lvl3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3pPr>
            <a:lvl4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4pPr>
            <a:lvl5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5pPr>
            <a:lvl6pPr marL="0" marR="0" indent="1778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6pPr>
            <a:lvl7pPr marL="0" marR="0" indent="3556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7pPr>
            <a:lvl8pPr marL="0" marR="0" indent="5334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8pPr>
            <a:lvl9pPr marL="0" marR="0" indent="7112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9pPr>
          </a:lstStyle>
          <a:p>
            <a:pPr algn="l" hangingPunct="1"/>
            <a:r>
              <a:rPr lang="en-US" sz="1800" b="1" dirty="0">
                <a:solidFill>
                  <a:schemeClr val="tx1"/>
                </a:solidFill>
                <a:latin typeface="Tahoma" panose="020B0604030504040204" pitchFamily="34" charset="0"/>
                <a:ea typeface="Tahoma" panose="020B0604030504040204" pitchFamily="34" charset="0"/>
                <a:cs typeface="Tahoma" panose="020B0604030504040204" pitchFamily="34" charset="0"/>
              </a:rPr>
              <a:t>Contact:</a:t>
            </a:r>
          </a:p>
          <a:p>
            <a:pPr algn="l" hangingPunct="1"/>
            <a:r>
              <a:rPr lang="en-US" sz="1800" b="1" dirty="0">
                <a:solidFill>
                  <a:schemeClr val="tx1"/>
                </a:solidFill>
                <a:latin typeface="Tahoma" panose="020B0604030504040204" pitchFamily="34" charset="0"/>
                <a:ea typeface="Tahoma" panose="020B0604030504040204" pitchFamily="34" charset="0"/>
                <a:cs typeface="Tahoma" panose="020B0604030504040204" pitchFamily="34" charset="0"/>
              </a:rPr>
              <a:t>Kristen Wymer</a:t>
            </a:r>
          </a:p>
          <a:p>
            <a:pPr algn="l" hangingPunct="1"/>
            <a:r>
              <a:rPr lang="en-US" sz="1800" b="1" dirty="0">
                <a:solidFill>
                  <a:schemeClr val="tx1"/>
                </a:solidFill>
                <a:latin typeface="Tahoma" panose="020B0604030504040204" pitchFamily="34" charset="0"/>
                <a:ea typeface="Tahoma" panose="020B0604030504040204" pitchFamily="34" charset="0"/>
                <a:cs typeface="Tahoma" panose="020B0604030504040204" pitchFamily="34" charset="0"/>
              </a:rPr>
              <a:t>kwymer@pa.gov</a:t>
            </a:r>
          </a:p>
        </p:txBody>
      </p:sp>
      <p:sp>
        <p:nvSpPr>
          <p:cNvPr id="3" name="Header">
            <a:extLst>
              <a:ext uri="{FF2B5EF4-FFF2-40B4-BE49-F238E27FC236}">
                <a16:creationId xmlns:a16="http://schemas.microsoft.com/office/drawing/2014/main" id="{0198FA95-D219-303F-E06B-8CFFB63737D0}"/>
              </a:ext>
            </a:extLst>
          </p:cNvPr>
          <p:cNvSpPr>
            <a:spLocks noGrp="1"/>
          </p:cNvSpPr>
          <p:nvPr>
            <p:ph type="title"/>
          </p:nvPr>
        </p:nvSpPr>
        <p:spPr>
          <a:xfrm>
            <a:off x="682624" y="3082925"/>
            <a:ext cx="8338827" cy="1763395"/>
          </a:xfrm>
        </p:spPr>
        <p:txBody>
          <a:bodyPr>
            <a:normAutofit/>
          </a:bodyPr>
          <a:lstStyle/>
          <a:p>
            <a:r>
              <a:rPr lang="en-US" sz="3600" dirty="0"/>
              <a:t>Discussion: questions, comments, and concerns</a:t>
            </a:r>
          </a:p>
        </p:txBody>
      </p:sp>
      <p:pic>
        <p:nvPicPr>
          <p:cNvPr id="10" name="Graphic 9">
            <a:extLst>
              <a:ext uri="{FF2B5EF4-FFF2-40B4-BE49-F238E27FC236}">
                <a16:creationId xmlns:a16="http://schemas.microsoft.com/office/drawing/2014/main" id="{64B41FB3-140C-A9C0-75D2-F8E5794AB4C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3284" y="1228806"/>
            <a:ext cx="4029077" cy="685800"/>
          </a:xfrm>
          <a:prstGeom prst="rect">
            <a:avLst/>
          </a:prstGeom>
        </p:spPr>
      </p:pic>
    </p:spTree>
    <p:extLst>
      <p:ext uri="{BB962C8B-B14F-4D97-AF65-F5344CB8AC3E}">
        <p14:creationId xmlns:p14="http://schemas.microsoft.com/office/powerpoint/2010/main" val="543605099"/>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119</TotalTime>
  <Words>1779</Words>
  <Application>Microsoft Office PowerPoint</Application>
  <PresentationFormat>Widescreen</PresentationFormat>
  <Paragraphs>177</Paragraphs>
  <Slides>13</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Aptos</vt:lpstr>
      <vt:lpstr>Aptos Display</vt:lpstr>
      <vt:lpstr>Arial</vt:lpstr>
      <vt:lpstr>Calibri</vt:lpstr>
      <vt:lpstr>Courier New</vt:lpstr>
      <vt:lpstr>Georgia</vt:lpstr>
      <vt:lpstr>Source Sans Pro Web</vt:lpstr>
      <vt:lpstr>System Font Regular</vt:lpstr>
      <vt:lpstr>Tahoma</vt:lpstr>
      <vt:lpstr>Xfinity Brown</vt:lpstr>
      <vt:lpstr>Office Theme</vt:lpstr>
      <vt:lpstr>Childhood Lead Poisoning  Education and Prevention</vt:lpstr>
      <vt:lpstr>Lead Poisoning</vt:lpstr>
      <vt:lpstr>Effects of Lead Poisoning</vt:lpstr>
      <vt:lpstr>Populations at Higher Risk</vt:lpstr>
      <vt:lpstr>Lead Exposure</vt:lpstr>
      <vt:lpstr>Sources of Lead</vt:lpstr>
      <vt:lpstr>Screening for Lead</vt:lpstr>
      <vt:lpstr>Early Intervention Referrals</vt:lpstr>
      <vt:lpstr>Public Health Intervention   </vt:lpstr>
      <vt:lpstr>Services/Coordination</vt:lpstr>
      <vt:lpstr>Lead Resources and References   </vt:lpstr>
      <vt:lpstr>Lead Resources and References (cont’d) </vt:lpstr>
      <vt:lpstr>Discussion: questions, comments, and concerns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Wymer, Kristen</dc:creator>
  <cp:lastModifiedBy>Wymer, Kristen</cp:lastModifiedBy>
  <cp:revision>1</cp:revision>
  <dcterms:created xsi:type="dcterms:W3CDTF">2026-09-10T14:39:16Z</dcterms:created>
  <dcterms:modified xsi:type="dcterms:W3CDTF">2026-09-10T17:56:48Z</dcterms:modified>
</cp:coreProperties>
</file>