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FFFD570_36C7B839.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07" r:id="rId2"/>
    <p:sldMasterId id="2147483724" r:id="rId3"/>
    <p:sldMasterId id="2147483739" r:id="rId4"/>
  </p:sldMasterIdLst>
  <p:notesMasterIdLst>
    <p:notesMasterId r:id="rId33"/>
  </p:notesMasterIdLst>
  <p:handoutMasterIdLst>
    <p:handoutMasterId r:id="rId34"/>
  </p:handoutMasterIdLst>
  <p:sldIdLst>
    <p:sldId id="2965" r:id="rId5"/>
    <p:sldId id="2944" r:id="rId6"/>
    <p:sldId id="2945" r:id="rId7"/>
    <p:sldId id="2946" r:id="rId8"/>
    <p:sldId id="2947" r:id="rId9"/>
    <p:sldId id="2959" r:id="rId10"/>
    <p:sldId id="2147472738" r:id="rId11"/>
    <p:sldId id="2147472751" r:id="rId12"/>
    <p:sldId id="2147472752" r:id="rId13"/>
    <p:sldId id="2147472753" r:id="rId14"/>
    <p:sldId id="2147472739" r:id="rId15"/>
    <p:sldId id="2147472757" r:id="rId16"/>
    <p:sldId id="2147472758" r:id="rId17"/>
    <p:sldId id="2147472759" r:id="rId18"/>
    <p:sldId id="2147472760" r:id="rId19"/>
    <p:sldId id="2147472761" r:id="rId20"/>
    <p:sldId id="2147472762" r:id="rId21"/>
    <p:sldId id="2147472763" r:id="rId22"/>
    <p:sldId id="2147472764" r:id="rId23"/>
    <p:sldId id="2147472754" r:id="rId24"/>
    <p:sldId id="2147472750" r:id="rId25"/>
    <p:sldId id="2992" r:id="rId26"/>
    <p:sldId id="2147472756" r:id="rId27"/>
    <p:sldId id="2145728178" r:id="rId28"/>
    <p:sldId id="2145728225" r:id="rId29"/>
    <p:sldId id="2966" r:id="rId30"/>
    <p:sldId id="2990" r:id="rId31"/>
    <p:sldId id="488" r:id="rId32"/>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C53D4B-B29D-1E70-AF3C-B5E2074B86EF}" name="J. Ashenayi" initials="JA" userId="Cdhl0n+WOG9KWBXGQZLZWuBAm3r6ZgcChPNV7IjS1Mo="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zanne cohen" initials="sc" lastIdx="8" clrIdx="0">
    <p:extLst>
      <p:ext uri="{19B8F6BF-5375-455C-9EA6-DF929625EA0E}">
        <p15:presenceInfo xmlns:p15="http://schemas.microsoft.com/office/powerpoint/2012/main" userId="S-1-5-21-883026697-2676669504-1462614835-16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8DA8"/>
    <a:srgbClr val="6F5700"/>
    <a:srgbClr val="6F5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94E96D-0797-4450-A302-CD6B58C5CF11}" v="44" dt="2026-09-08T19:28:14.3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comments/modernComment_7FFFD570_36C7B839.xml><?xml version="1.0" encoding="utf-8"?>
<p188:cmLst xmlns:a="http://schemas.openxmlformats.org/drawingml/2006/main" xmlns:r="http://schemas.openxmlformats.org/officeDocument/2006/relationships" xmlns:p188="http://schemas.microsoft.com/office/powerpoint/2018/8/main">
  <p188:cm id="{9572E9E8-BE20-4A8F-93D1-6A2997445EF8}" authorId="{24C53D4B-B29D-1E70-AF3C-B5E2074B86EF}" status="resolved" created="2026-09-02T17:26:44.141" complete="100000">
    <ac:deMkLst xmlns:ac="http://schemas.microsoft.com/office/drawing/2013/main/command">
      <pc:docMk xmlns:pc="http://schemas.microsoft.com/office/powerpoint/2013/main/command"/>
      <pc:sldMk xmlns:pc="http://schemas.microsoft.com/office/powerpoint/2013/main/command" cId="919058489" sldId="2147472752"/>
      <ac:spMk id="2" creationId="{E38B27F2-5017-2584-BE82-9D8E595E0CD3}"/>
    </ac:deMkLst>
    <p188:txBody>
      <a:bodyPr/>
      <a:lstStyle/>
      <a:p>
        <a:r>
          <a:rPr lang="en-US"/>
          <a:t>This is a recap and not new content, but it may be worth including a MMR immunization plug here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BBBF41-2B39-40FD-8860-CEADA9590196}" type="doc">
      <dgm:prSet loTypeId="urn:microsoft.com/office/officeart/2005/8/layout/process3" loCatId="process" qsTypeId="urn:microsoft.com/office/officeart/2005/8/quickstyle/simple1#7" qsCatId="simple" csTypeId="urn:microsoft.com/office/officeart/2005/8/colors/accent1_2#8" csCatId="accent1" phldr="1"/>
      <dgm:spPr/>
      <dgm:t>
        <a:bodyPr/>
        <a:lstStyle/>
        <a:p>
          <a:endParaRPr lang="en-US"/>
        </a:p>
      </dgm:t>
    </dgm:pt>
    <dgm:pt modelId="{C7C01383-452B-4179-B2B1-1529355574B7}" type="pres">
      <dgm:prSet presAssocID="{D0BBBF41-2B39-40FD-8860-CEADA9590196}" presName="linearFlow" presStyleCnt="0">
        <dgm:presLayoutVars>
          <dgm:dir/>
          <dgm:animLvl val="lvl"/>
          <dgm:resizeHandles val="exact"/>
        </dgm:presLayoutVars>
      </dgm:prSet>
      <dgm:spPr/>
    </dgm:pt>
  </dgm:ptLst>
  <dgm:cxnLst>
    <dgm:cxn modelId="{4E0ECA7B-AE2C-4B30-84DD-27985E9D18AF}" type="presOf" srcId="{D0BBBF41-2B39-40FD-8860-CEADA9590196}" destId="{C7C01383-452B-4179-B2B1-1529355574B7}" srcOrd="0"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0BBBF41-2B39-40FD-8860-CEADA9590196}"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en-US"/>
        </a:p>
      </dgm:t>
    </dgm:pt>
    <dgm:pt modelId="{1842E475-0459-4582-B994-C3CED1348853}">
      <dgm:prSet>
        <dgm:style>
          <a:lnRef idx="2">
            <a:schemeClr val="dk1">
              <a:shade val="15000"/>
            </a:schemeClr>
          </a:lnRef>
          <a:fillRef idx="1">
            <a:schemeClr val="dk1"/>
          </a:fillRef>
          <a:effectRef idx="0">
            <a:schemeClr val="dk1"/>
          </a:effectRef>
          <a:fontRef idx="minor">
            <a:schemeClr val="lt1"/>
          </a:fontRef>
        </dgm:style>
      </dgm:prSet>
      <dgm:spPr/>
      <dgm:t>
        <a:bodyPr/>
        <a:lstStyle/>
        <a:p>
          <a:r>
            <a:rPr lang="en-US" b="1"/>
            <a:t>Final In-Person Session</a:t>
          </a:r>
        </a:p>
      </dgm:t>
    </dgm:pt>
    <dgm:pt modelId="{A461221F-280B-4C92-9F51-5244AFB9E85E}" type="parTrans" cxnId="{CEBFE448-9C75-44D4-8EF5-56F32EA152A9}">
      <dgm:prSet/>
      <dgm:spPr/>
      <dgm:t>
        <a:bodyPr/>
        <a:lstStyle/>
        <a:p>
          <a:endParaRPr lang="en-US"/>
        </a:p>
      </dgm:t>
    </dgm:pt>
    <dgm:pt modelId="{3EBF6B76-67F0-45A0-A26F-56624952E0FA}" type="sibTrans" cxnId="{CEBFE448-9C75-44D4-8EF5-56F32EA152A9}">
      <dgm:prSet/>
      <dgm:spPr/>
      <dgm:t>
        <a:bodyPr/>
        <a:lstStyle/>
        <a:p>
          <a:endParaRPr lang="en-US"/>
        </a:p>
      </dgm:t>
    </dgm:pt>
    <dgm:pt modelId="{9F60079A-E95A-48F2-BD1C-31DF86C25940}">
      <dgm:prSet/>
      <dgm:spPr/>
      <dgm:t>
        <a:bodyPr/>
        <a:lstStyle/>
        <a:p>
          <a:r>
            <a:rPr lang="en-US" b="1"/>
            <a:t>PCMHs </a:t>
          </a:r>
          <a:r>
            <a:rPr lang="en-US" b="0"/>
            <a:t>share their </a:t>
          </a:r>
          <a:r>
            <a:rPr lang="en-US"/>
            <a:t>completed PDSA cycles</a:t>
          </a:r>
        </a:p>
      </dgm:t>
    </dgm:pt>
    <dgm:pt modelId="{82F3DA60-B219-4A13-893B-6C7A95AD3DB0}" type="parTrans" cxnId="{6C0552E9-1206-4796-87EB-120D81C482E8}">
      <dgm:prSet/>
      <dgm:spPr/>
      <dgm:t>
        <a:bodyPr/>
        <a:lstStyle/>
        <a:p>
          <a:endParaRPr lang="en-US"/>
        </a:p>
      </dgm:t>
    </dgm:pt>
    <dgm:pt modelId="{20C1D53A-8A19-4964-9799-4AA98A21E32E}" type="sibTrans" cxnId="{6C0552E9-1206-4796-87EB-120D81C482E8}">
      <dgm:prSet/>
      <dgm:spPr/>
      <dgm:t>
        <a:bodyPr/>
        <a:lstStyle/>
        <a:p>
          <a:endParaRPr lang="en-US"/>
        </a:p>
      </dgm:t>
    </dgm:pt>
    <dgm:pt modelId="{97A06D6A-1300-4973-A05C-97777B9D1475}">
      <dgm:prSet/>
      <dgm:spPr/>
      <dgm:t>
        <a:bodyPr/>
        <a:lstStyle/>
        <a:p>
          <a:r>
            <a:rPr lang="en-US" b="1"/>
            <a:t>LN</a:t>
          </a:r>
          <a:r>
            <a:rPr lang="en-US"/>
            <a:t> recognizes PCMHs with greatest improvements</a:t>
          </a:r>
        </a:p>
      </dgm:t>
    </dgm:pt>
    <dgm:pt modelId="{EE6A5FA7-A098-4221-82A3-E0921B197B08}" type="parTrans" cxnId="{65666586-5B0A-415A-B413-D66434F16099}">
      <dgm:prSet/>
      <dgm:spPr/>
      <dgm:t>
        <a:bodyPr/>
        <a:lstStyle/>
        <a:p>
          <a:endParaRPr lang="en-US"/>
        </a:p>
      </dgm:t>
    </dgm:pt>
    <dgm:pt modelId="{B733AEB9-798A-4246-A7D1-FF59AC51C150}" type="sibTrans" cxnId="{65666586-5B0A-415A-B413-D66434F16099}">
      <dgm:prSet/>
      <dgm:spPr/>
      <dgm:t>
        <a:bodyPr/>
        <a:lstStyle/>
        <a:p>
          <a:endParaRPr lang="en-US"/>
        </a:p>
      </dgm:t>
    </dgm:pt>
    <dgm:pt modelId="{72E4C0F8-2B48-4658-8B2E-DE6E049C836F}">
      <dgm:prSet/>
      <dgm:spPr/>
      <dgm:t>
        <a:bodyPr/>
        <a:lstStyle/>
        <a:p>
          <a:r>
            <a:rPr lang="en-US" b="1"/>
            <a:t>LN</a:t>
          </a:r>
          <a:r>
            <a:rPr lang="en-US"/>
            <a:t> announces 2027 Sprints </a:t>
          </a:r>
        </a:p>
      </dgm:t>
    </dgm:pt>
    <dgm:pt modelId="{22CE4692-948E-40B8-94D8-731664D1097B}" type="parTrans" cxnId="{F68E9418-E064-4334-91CF-8880F6881885}">
      <dgm:prSet/>
      <dgm:spPr/>
      <dgm:t>
        <a:bodyPr/>
        <a:lstStyle/>
        <a:p>
          <a:endParaRPr lang="en-US"/>
        </a:p>
      </dgm:t>
    </dgm:pt>
    <dgm:pt modelId="{5BF91E1B-252C-4833-8BB6-6636EA89460E}" type="sibTrans" cxnId="{F68E9418-E064-4334-91CF-8880F6881885}">
      <dgm:prSet/>
      <dgm:spPr/>
      <dgm:t>
        <a:bodyPr/>
        <a:lstStyle/>
        <a:p>
          <a:endParaRPr lang="en-US"/>
        </a:p>
      </dgm:t>
    </dgm:pt>
    <dgm:pt modelId="{C7C01383-452B-4179-B2B1-1529355574B7}" type="pres">
      <dgm:prSet presAssocID="{D0BBBF41-2B39-40FD-8860-CEADA9590196}" presName="linearFlow" presStyleCnt="0">
        <dgm:presLayoutVars>
          <dgm:dir/>
          <dgm:animLvl val="lvl"/>
          <dgm:resizeHandles val="exact"/>
        </dgm:presLayoutVars>
      </dgm:prSet>
      <dgm:spPr/>
    </dgm:pt>
    <dgm:pt modelId="{8D00E8F1-C3B7-41E1-808A-E58F4F514A4B}" type="pres">
      <dgm:prSet presAssocID="{1842E475-0459-4582-B994-C3CED1348853}" presName="composite" presStyleCnt="0"/>
      <dgm:spPr/>
    </dgm:pt>
    <dgm:pt modelId="{9A2F7BE6-74E2-4934-A83A-5916D168FD97}" type="pres">
      <dgm:prSet presAssocID="{1842E475-0459-4582-B994-C3CED1348853}" presName="parTx" presStyleLbl="node1" presStyleIdx="0" presStyleCnt="1">
        <dgm:presLayoutVars>
          <dgm:chMax val="0"/>
          <dgm:chPref val="0"/>
          <dgm:bulletEnabled val="1"/>
        </dgm:presLayoutVars>
      </dgm:prSet>
      <dgm:spPr/>
    </dgm:pt>
    <dgm:pt modelId="{0A2662A0-9D7B-4ABB-A4C9-3883BED084BE}" type="pres">
      <dgm:prSet presAssocID="{1842E475-0459-4582-B994-C3CED1348853}" presName="parSh" presStyleLbl="node1" presStyleIdx="0" presStyleCnt="1" custLinFactNeighborX="-10" custLinFactNeighborY="1297"/>
      <dgm:spPr/>
    </dgm:pt>
    <dgm:pt modelId="{69FAEBA8-7E3B-44E9-8B63-100B56A8A67F}" type="pres">
      <dgm:prSet presAssocID="{1842E475-0459-4582-B994-C3CED1348853}" presName="desTx" presStyleLbl="fgAcc1" presStyleIdx="0" presStyleCnt="1" custLinFactNeighborX="1830" custLinFactNeighborY="4251">
        <dgm:presLayoutVars>
          <dgm:bulletEnabled val="1"/>
        </dgm:presLayoutVars>
      </dgm:prSet>
      <dgm:spPr/>
    </dgm:pt>
  </dgm:ptLst>
  <dgm:cxnLst>
    <dgm:cxn modelId="{4065BB04-713E-4289-A687-AE581003049C}" type="presOf" srcId="{1842E475-0459-4582-B994-C3CED1348853}" destId="{0A2662A0-9D7B-4ABB-A4C9-3883BED084BE}" srcOrd="1" destOrd="0" presId="urn:microsoft.com/office/officeart/2005/8/layout/process3"/>
    <dgm:cxn modelId="{F7477B14-E4AF-4AC8-872A-B4C23F041A11}" type="presOf" srcId="{72E4C0F8-2B48-4658-8B2E-DE6E049C836F}" destId="{69FAEBA8-7E3B-44E9-8B63-100B56A8A67F}" srcOrd="0" destOrd="2" presId="urn:microsoft.com/office/officeart/2005/8/layout/process3"/>
    <dgm:cxn modelId="{F68E9418-E064-4334-91CF-8880F6881885}" srcId="{1842E475-0459-4582-B994-C3CED1348853}" destId="{72E4C0F8-2B48-4658-8B2E-DE6E049C836F}" srcOrd="2" destOrd="0" parTransId="{22CE4692-948E-40B8-94D8-731664D1097B}" sibTransId="{5BF91E1B-252C-4833-8BB6-6636EA89460E}"/>
    <dgm:cxn modelId="{CEBFE448-9C75-44D4-8EF5-56F32EA152A9}" srcId="{D0BBBF41-2B39-40FD-8860-CEADA9590196}" destId="{1842E475-0459-4582-B994-C3CED1348853}" srcOrd="0" destOrd="0" parTransId="{A461221F-280B-4C92-9F51-5244AFB9E85E}" sibTransId="{3EBF6B76-67F0-45A0-A26F-56624952E0FA}"/>
    <dgm:cxn modelId="{831FDB69-2FA2-49F9-A43F-E2655494FBFC}" type="presOf" srcId="{9F60079A-E95A-48F2-BD1C-31DF86C25940}" destId="{69FAEBA8-7E3B-44E9-8B63-100B56A8A67F}" srcOrd="0" destOrd="0" presId="urn:microsoft.com/office/officeart/2005/8/layout/process3"/>
    <dgm:cxn modelId="{4E0ECA7B-AE2C-4B30-84DD-27985E9D18AF}" type="presOf" srcId="{D0BBBF41-2B39-40FD-8860-CEADA9590196}" destId="{C7C01383-452B-4179-B2B1-1529355574B7}" srcOrd="0" destOrd="0" presId="urn:microsoft.com/office/officeart/2005/8/layout/process3"/>
    <dgm:cxn modelId="{65666586-5B0A-415A-B413-D66434F16099}" srcId="{1842E475-0459-4582-B994-C3CED1348853}" destId="{97A06D6A-1300-4973-A05C-97777B9D1475}" srcOrd="1" destOrd="0" parTransId="{EE6A5FA7-A098-4221-82A3-E0921B197B08}" sibTransId="{B733AEB9-798A-4246-A7D1-FF59AC51C150}"/>
    <dgm:cxn modelId="{4DA35AB0-5255-47C9-8CC6-E277761F4341}" type="presOf" srcId="{1842E475-0459-4582-B994-C3CED1348853}" destId="{9A2F7BE6-74E2-4934-A83A-5916D168FD97}" srcOrd="0" destOrd="0" presId="urn:microsoft.com/office/officeart/2005/8/layout/process3"/>
    <dgm:cxn modelId="{6C0552E9-1206-4796-87EB-120D81C482E8}" srcId="{1842E475-0459-4582-B994-C3CED1348853}" destId="{9F60079A-E95A-48F2-BD1C-31DF86C25940}" srcOrd="0" destOrd="0" parTransId="{82F3DA60-B219-4A13-893B-6C7A95AD3DB0}" sibTransId="{20C1D53A-8A19-4964-9799-4AA98A21E32E}"/>
    <dgm:cxn modelId="{D473D4FF-87C8-4B19-A94F-FE6ECF7B8FD9}" type="presOf" srcId="{97A06D6A-1300-4973-A05C-97777B9D1475}" destId="{69FAEBA8-7E3B-44E9-8B63-100B56A8A67F}" srcOrd="0" destOrd="1" presId="urn:microsoft.com/office/officeart/2005/8/layout/process3"/>
    <dgm:cxn modelId="{0D33B3EC-9DEF-48A5-BE64-ABAB1294FEAF}" type="presParOf" srcId="{C7C01383-452B-4179-B2B1-1529355574B7}" destId="{8D00E8F1-C3B7-41E1-808A-E58F4F514A4B}" srcOrd="0" destOrd="0" presId="urn:microsoft.com/office/officeart/2005/8/layout/process3"/>
    <dgm:cxn modelId="{8F28B58E-757E-4688-B022-5F9095097C37}" type="presParOf" srcId="{8D00E8F1-C3B7-41E1-808A-E58F4F514A4B}" destId="{9A2F7BE6-74E2-4934-A83A-5916D168FD97}" srcOrd="0" destOrd="0" presId="urn:microsoft.com/office/officeart/2005/8/layout/process3"/>
    <dgm:cxn modelId="{D71A87DC-800B-45C5-8D95-F1A060F11498}" type="presParOf" srcId="{8D00E8F1-C3B7-41E1-808A-E58F4F514A4B}" destId="{0A2662A0-9D7B-4ABB-A4C9-3883BED084BE}" srcOrd="1" destOrd="0" presId="urn:microsoft.com/office/officeart/2005/8/layout/process3"/>
    <dgm:cxn modelId="{DC656228-E3D1-4D67-8483-7020E23AA7F4}" type="presParOf" srcId="{8D00E8F1-C3B7-41E1-808A-E58F4F514A4B}" destId="{69FAEBA8-7E3B-44E9-8B63-100B56A8A67F}"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2662A0-9D7B-4ABB-A4C9-3883BED084BE}">
      <dsp:nvSpPr>
        <dsp:cNvPr id="0" name=""/>
        <dsp:cNvSpPr/>
      </dsp:nvSpPr>
      <dsp:spPr>
        <a:xfrm>
          <a:off x="0" y="204161"/>
          <a:ext cx="2555714" cy="691200"/>
        </a:xfrm>
        <a:prstGeom prst="roundRect">
          <a:avLst>
            <a:gd name="adj" fmla="val 10000"/>
          </a:avLst>
        </a:prstGeom>
        <a:solidFill>
          <a:schemeClr val="dk1"/>
        </a:solidFill>
        <a:ln w="15875" cap="flat" cmpd="sng" algn="ctr">
          <a:solidFill>
            <a:schemeClr val="dk1">
              <a:shade val="15000"/>
            </a:schemeClr>
          </a:solidFill>
          <a:prstDash val="solid"/>
        </a:ln>
        <a:effectLst/>
      </dsp:spPr>
      <dsp:style>
        <a:lnRef idx="2">
          <a:schemeClr val="dk1">
            <a:shade val="15000"/>
          </a:schemeClr>
        </a:lnRef>
        <a:fillRef idx="1">
          <a:schemeClr val="dk1"/>
        </a:fillRef>
        <a:effectRef idx="0">
          <a:schemeClr val="dk1"/>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a:t>Final In-Person Session</a:t>
          </a:r>
        </a:p>
      </dsp:txBody>
      <dsp:txXfrm>
        <a:off x="0" y="204161"/>
        <a:ext cx="2555714" cy="460800"/>
      </dsp:txXfrm>
    </dsp:sp>
    <dsp:sp modelId="{69FAEBA8-7E3B-44E9-8B63-100B56A8A67F}">
      <dsp:nvSpPr>
        <dsp:cNvPr id="0" name=""/>
        <dsp:cNvSpPr/>
      </dsp:nvSpPr>
      <dsp:spPr>
        <a:xfrm>
          <a:off x="523459" y="741696"/>
          <a:ext cx="2555714" cy="201600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US" sz="1600" b="1" kern="1200"/>
            <a:t>PCMHs </a:t>
          </a:r>
          <a:r>
            <a:rPr lang="en-US" sz="1600" b="0" kern="1200"/>
            <a:t>share their </a:t>
          </a:r>
          <a:r>
            <a:rPr lang="en-US" sz="1600" kern="1200"/>
            <a:t>completed PDSA cycles</a:t>
          </a:r>
        </a:p>
        <a:p>
          <a:pPr marL="171450" lvl="1" indent="-171450" algn="l" defTabSz="711200">
            <a:lnSpc>
              <a:spcPct val="90000"/>
            </a:lnSpc>
            <a:spcBef>
              <a:spcPct val="0"/>
            </a:spcBef>
            <a:spcAft>
              <a:spcPct val="15000"/>
            </a:spcAft>
            <a:buChar char="•"/>
          </a:pPr>
          <a:r>
            <a:rPr lang="en-US" sz="1600" b="1" kern="1200"/>
            <a:t>LN</a:t>
          </a:r>
          <a:r>
            <a:rPr lang="en-US" sz="1600" kern="1200"/>
            <a:t> recognizes PCMHs with greatest improvements</a:t>
          </a:r>
        </a:p>
        <a:p>
          <a:pPr marL="171450" lvl="1" indent="-171450" algn="l" defTabSz="711200">
            <a:lnSpc>
              <a:spcPct val="90000"/>
            </a:lnSpc>
            <a:spcBef>
              <a:spcPct val="0"/>
            </a:spcBef>
            <a:spcAft>
              <a:spcPct val="15000"/>
            </a:spcAft>
            <a:buChar char="•"/>
          </a:pPr>
          <a:r>
            <a:rPr lang="en-US" sz="1600" b="1" kern="1200"/>
            <a:t>LN</a:t>
          </a:r>
          <a:r>
            <a:rPr lang="en-US" sz="1600" kern="1200"/>
            <a:t> announces 2027 Sprints </a:t>
          </a:r>
        </a:p>
      </dsp:txBody>
      <dsp:txXfrm>
        <a:off x="582506" y="800743"/>
        <a:ext cx="2437620" cy="1897906"/>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6"/>
            <a:ext cx="3038476" cy="466725"/>
          </a:xfrm>
          <a:prstGeom prst="rect">
            <a:avLst/>
          </a:prstGeom>
        </p:spPr>
        <p:txBody>
          <a:bodyPr vert="horz" lIns="90913" tIns="45457" rIns="90913" bIns="45457" rtlCol="0"/>
          <a:lstStyle>
            <a:lvl1pPr algn="l">
              <a:defRPr sz="1100"/>
            </a:lvl1pPr>
          </a:lstStyle>
          <a:p>
            <a:endParaRPr lang="en-US"/>
          </a:p>
        </p:txBody>
      </p:sp>
      <p:sp>
        <p:nvSpPr>
          <p:cNvPr id="3" name="Date Placeholder 2"/>
          <p:cNvSpPr>
            <a:spLocks noGrp="1"/>
          </p:cNvSpPr>
          <p:nvPr>
            <p:ph type="dt" sz="quarter" idx="1"/>
          </p:nvPr>
        </p:nvSpPr>
        <p:spPr>
          <a:xfrm>
            <a:off x="3970342" y="6"/>
            <a:ext cx="3038476" cy="466725"/>
          </a:xfrm>
          <a:prstGeom prst="rect">
            <a:avLst/>
          </a:prstGeom>
        </p:spPr>
        <p:txBody>
          <a:bodyPr vert="horz" lIns="90913" tIns="45457" rIns="90913" bIns="45457" rtlCol="0"/>
          <a:lstStyle>
            <a:lvl1pPr algn="r">
              <a:defRPr sz="1100"/>
            </a:lvl1pPr>
          </a:lstStyle>
          <a:p>
            <a:fld id="{FE375487-B167-40E1-A298-19F8F1D223D6}" type="datetimeFigureOut">
              <a:rPr lang="en-US" smtClean="0"/>
              <a:t>9/8/2026</a:t>
            </a:fld>
            <a:endParaRPr lang="en-US"/>
          </a:p>
        </p:txBody>
      </p:sp>
      <p:sp>
        <p:nvSpPr>
          <p:cNvPr id="4" name="Footer Placeholder 3"/>
          <p:cNvSpPr>
            <a:spLocks noGrp="1"/>
          </p:cNvSpPr>
          <p:nvPr>
            <p:ph type="ftr" sz="quarter" idx="2"/>
          </p:nvPr>
        </p:nvSpPr>
        <p:spPr>
          <a:xfrm>
            <a:off x="3" y="8829677"/>
            <a:ext cx="3038476" cy="466725"/>
          </a:xfrm>
          <a:prstGeom prst="rect">
            <a:avLst/>
          </a:prstGeom>
        </p:spPr>
        <p:txBody>
          <a:bodyPr vert="horz" lIns="90913" tIns="45457" rIns="90913" bIns="45457" rtlCol="0" anchor="b"/>
          <a:lstStyle>
            <a:lvl1pPr algn="l">
              <a:defRPr sz="1100"/>
            </a:lvl1pPr>
          </a:lstStyle>
          <a:p>
            <a:endParaRPr lang="en-US"/>
          </a:p>
        </p:txBody>
      </p:sp>
      <p:sp>
        <p:nvSpPr>
          <p:cNvPr id="5" name="Slide Number Placeholder 4"/>
          <p:cNvSpPr>
            <a:spLocks noGrp="1"/>
          </p:cNvSpPr>
          <p:nvPr>
            <p:ph type="sldNum" sz="quarter" idx="3"/>
          </p:nvPr>
        </p:nvSpPr>
        <p:spPr>
          <a:xfrm>
            <a:off x="3970342" y="8829677"/>
            <a:ext cx="3038476" cy="466725"/>
          </a:xfrm>
          <a:prstGeom prst="rect">
            <a:avLst/>
          </a:prstGeom>
        </p:spPr>
        <p:txBody>
          <a:bodyPr vert="horz" lIns="90913" tIns="45457" rIns="90913" bIns="45457" rtlCol="0" anchor="b"/>
          <a:lstStyle>
            <a:lvl1pPr algn="r">
              <a:defRPr sz="1100"/>
            </a:lvl1pPr>
          </a:lstStyle>
          <a:p>
            <a:fld id="{62EF0D29-4540-4D51-9445-0F6305000EA6}" type="slidenum">
              <a:rPr lang="en-US" smtClean="0"/>
              <a:t>‹#›</a:t>
            </a:fld>
            <a:endParaRPr lang="en-US"/>
          </a:p>
        </p:txBody>
      </p:sp>
    </p:spTree>
    <p:extLst>
      <p:ext uri="{BB962C8B-B14F-4D97-AF65-F5344CB8AC3E}">
        <p14:creationId xmlns:p14="http://schemas.microsoft.com/office/powerpoint/2010/main" val="21845455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2641" tIns="46320" rIns="92641" bIns="46320" rtlCol="0"/>
          <a:lstStyle>
            <a:lvl1pPr algn="l">
              <a:defRPr sz="11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2641" tIns="46320" rIns="92641" bIns="46320" rtlCol="0"/>
          <a:lstStyle>
            <a:lvl1pPr algn="r">
              <a:defRPr sz="1100"/>
            </a:lvl1pPr>
          </a:lstStyle>
          <a:p>
            <a:fld id="{7AA2176D-04DC-4D7E-9525-8F0FD2DCD64D}" type="datetimeFigureOut">
              <a:rPr lang="en-US" smtClean="0"/>
              <a:t>9/8/2026</a:t>
            </a:fld>
            <a:endParaRPr lang="en-US"/>
          </a:p>
        </p:txBody>
      </p:sp>
      <p:sp>
        <p:nvSpPr>
          <p:cNvPr id="4" name="Slide Image Placeholder 3"/>
          <p:cNvSpPr>
            <a:spLocks noGrp="1" noRot="1" noChangeAspect="1"/>
          </p:cNvSpPr>
          <p:nvPr>
            <p:ph type="sldImg" idx="2"/>
          </p:nvPr>
        </p:nvSpPr>
        <p:spPr>
          <a:xfrm>
            <a:off x="719138" y="1162050"/>
            <a:ext cx="5572125" cy="3135313"/>
          </a:xfrm>
          <a:prstGeom prst="rect">
            <a:avLst/>
          </a:prstGeom>
          <a:noFill/>
          <a:ln w="12700">
            <a:solidFill>
              <a:prstClr val="black"/>
            </a:solidFill>
          </a:ln>
        </p:spPr>
        <p:txBody>
          <a:bodyPr vert="horz" lIns="92641" tIns="46320" rIns="92641" bIns="46320" rtlCol="0" anchor="ctr"/>
          <a:lstStyle/>
          <a:p>
            <a:endParaRPr lang="en-US"/>
          </a:p>
        </p:txBody>
      </p:sp>
      <p:sp>
        <p:nvSpPr>
          <p:cNvPr id="5" name="Notes Placeholder 4"/>
          <p:cNvSpPr>
            <a:spLocks noGrp="1"/>
          </p:cNvSpPr>
          <p:nvPr>
            <p:ph type="body" sz="quarter" idx="3"/>
          </p:nvPr>
        </p:nvSpPr>
        <p:spPr>
          <a:xfrm>
            <a:off x="701040" y="4473897"/>
            <a:ext cx="5608320" cy="3660458"/>
          </a:xfrm>
          <a:prstGeom prst="rect">
            <a:avLst/>
          </a:prstGeom>
        </p:spPr>
        <p:txBody>
          <a:bodyPr vert="horz" lIns="92641" tIns="46320" rIns="92641" bIns="463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2641" tIns="46320" rIns="92641" bIns="46320" rtlCol="0" anchor="b"/>
          <a:lstStyle>
            <a:lvl1pPr algn="l">
              <a:defRPr sz="11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2641" tIns="46320" rIns="92641" bIns="46320" rtlCol="0" anchor="b"/>
          <a:lstStyle>
            <a:lvl1pPr algn="r">
              <a:defRPr sz="1100"/>
            </a:lvl1pPr>
          </a:lstStyle>
          <a:p>
            <a:fld id="{8E1FB665-9F59-465B-BAA2-4D7EFC3E18FD}" type="slidenum">
              <a:rPr lang="en-US" smtClean="0"/>
              <a:t>‹#›</a:t>
            </a:fld>
            <a:endParaRPr lang="en-US"/>
          </a:p>
        </p:txBody>
      </p:sp>
    </p:spTree>
    <p:extLst>
      <p:ext uri="{BB962C8B-B14F-4D97-AF65-F5344CB8AC3E}">
        <p14:creationId xmlns:p14="http://schemas.microsoft.com/office/powerpoint/2010/main" val="3042730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73152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278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conflicts of interest</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1130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2:notes"/>
          <p:cNvSpPr>
            <a:spLocks noGrp="1" noRot="1" noChangeAspect="1"/>
          </p:cNvSpPr>
          <p:nvPr>
            <p:ph type="sldImg" idx="2"/>
          </p:nvPr>
        </p:nvSpPr>
        <p:spPr>
          <a:xfrm>
            <a:off x="701675" y="1171575"/>
            <a:ext cx="5622925" cy="31638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12:notes"/>
          <p:cNvSpPr txBox="1">
            <a:spLocks noGrp="1"/>
          </p:cNvSpPr>
          <p:nvPr>
            <p:ph type="body" idx="1"/>
          </p:nvPr>
        </p:nvSpPr>
        <p:spPr>
          <a:xfrm>
            <a:off x="702628" y="4510803"/>
            <a:ext cx="5621020" cy="3690658"/>
          </a:xfrm>
          <a:prstGeom prst="rect">
            <a:avLst/>
          </a:prstGeom>
          <a:noFill/>
          <a:ln>
            <a:noFill/>
          </a:ln>
        </p:spPr>
        <p:txBody>
          <a:bodyPr spcFirstLastPara="1" wrap="square" lIns="93350" tIns="46675" rIns="93350" bIns="46675" anchor="t" anchorCtr="0">
            <a:noAutofit/>
          </a:bodyPr>
          <a:lstStyle/>
          <a:p>
            <a:pPr marL="0" lvl="0" indent="0" algn="l" rtl="0">
              <a:lnSpc>
                <a:spcPct val="100000"/>
              </a:lnSpc>
              <a:spcBef>
                <a:spcPts val="0"/>
              </a:spcBef>
              <a:spcAft>
                <a:spcPts val="0"/>
              </a:spcAft>
              <a:buClr>
                <a:schemeClr val="dk1"/>
              </a:buClr>
              <a:buSzPts val="1400"/>
              <a:buFont typeface="Calibri"/>
              <a:buNone/>
            </a:pPr>
            <a:endParaRPr sz="1200" b="0" i="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endParaRPr/>
          </a:p>
        </p:txBody>
      </p:sp>
      <p:sp>
        <p:nvSpPr>
          <p:cNvPr id="192" name="Google Shape;192;p12:notes"/>
          <p:cNvSpPr txBox="1">
            <a:spLocks noGrp="1"/>
          </p:cNvSpPr>
          <p:nvPr>
            <p:ph type="sldNum" idx="12"/>
          </p:nvPr>
        </p:nvSpPr>
        <p:spPr>
          <a:xfrm>
            <a:off x="3979931" y="8902817"/>
            <a:ext cx="3044719" cy="470282"/>
          </a:xfrm>
          <a:prstGeom prst="rect">
            <a:avLst/>
          </a:prstGeom>
          <a:noFill/>
          <a:ln>
            <a:noFill/>
          </a:ln>
        </p:spPr>
        <p:txBody>
          <a:bodyPr spcFirstLastPara="1" wrap="square" lIns="93350" tIns="46675" rIns="93350" bIns="466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077178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3FEF7-7844-DC9D-50CF-E117D7778C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C9958-203C-288D-8284-CA6B6745B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E67A5-34D7-A57C-6CCC-8E583B7692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3C24CA-7DE3-B47A-43AB-417BB772917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32285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EFA29-210A-A91D-B3FD-1C12A27D87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366536-A0AE-C2D5-8A47-BB7276970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3000DA-0BF3-839A-3C0C-5F76F34BE2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4214D7D-90CB-538A-27CB-3B64976EA22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4506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E4967-A3EB-6A7D-8B49-BE2BB47FA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D4608-AAE2-DCF0-BA5F-90990A8A1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DFF93-8978-1E30-CCDC-6FAF7D7097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F51C06-0BB9-25DD-3010-4D45E75BD214}"/>
              </a:ext>
            </a:extLst>
          </p:cNvPr>
          <p:cNvSpPr>
            <a:spLocks noGrp="1"/>
          </p:cNvSpPr>
          <p:nvPr>
            <p:ph type="sldNum" sz="quarter" idx="5"/>
          </p:nvPr>
        </p:nvSpPr>
        <p:spPr/>
        <p:txBody>
          <a:bodyPr/>
          <a:lstStyle/>
          <a:p>
            <a:fld id="{6F492A2E-0AAD-4AA1-906B-6710F6104193}" type="slidenum">
              <a:rPr lang="en-US" smtClean="0"/>
              <a:t>13</a:t>
            </a:fld>
            <a:endParaRPr lang="en-US"/>
          </a:p>
        </p:txBody>
      </p:sp>
    </p:spTree>
    <p:extLst>
      <p:ext uri="{BB962C8B-B14F-4D97-AF65-F5344CB8AC3E}">
        <p14:creationId xmlns:p14="http://schemas.microsoft.com/office/powerpoint/2010/main" val="1224830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E38357-0A50-480A-A7E0-E2DD45E73809}" type="slidenum">
              <a:rPr lang="en-US" smtClean="0"/>
              <a:t>15</a:t>
            </a:fld>
            <a:endParaRPr lang="en-US"/>
          </a:p>
        </p:txBody>
      </p:sp>
    </p:spTree>
    <p:extLst>
      <p:ext uri="{BB962C8B-B14F-4D97-AF65-F5344CB8AC3E}">
        <p14:creationId xmlns:p14="http://schemas.microsoft.com/office/powerpoint/2010/main" val="3248909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6C43B-CFBE-FA5B-F894-D8D7355EB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65CC6-CBEC-0F3C-5376-C848E36054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D87E6-2FAC-D32D-12CA-BFAC0AB118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B6AAC6-6B67-D7E0-8095-CC90BCF86F8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9434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89B7B-45D1-1881-C577-9E42FC7B4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4EC35F-DC48-4F1D-83E5-14853A704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20B1E-7A65-72D5-8A44-7EE593C3C2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96DF0D-FE75-3E0A-283F-7B69B513340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0631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E4967-A3EB-6A7D-8B49-BE2BB47FA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D4608-AAE2-DCF0-BA5F-90990A8A1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DDFF93-8978-1E30-CCDC-6FAF7D7097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F51C06-0BB9-25DD-3010-4D45E75BD21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F492A2E-0AAD-4AA1-906B-6710F6104193}"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4830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98766-4707-B091-1495-C20452D89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E3E17-28B6-C448-5CD1-09C4E4C14E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19BDCC-F211-8553-7485-0D12CF8B5C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69AE08-49D7-20EF-34EF-54C05D9BED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790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29C46-663A-A3A2-47D6-7C04EC108C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EFF95-8C5D-9CF1-5C43-050EE976F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722652-E2B7-FF3C-9ADB-B69E2EFBEB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C5CEC7-571F-04A5-6D0F-43F14A6E18F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1980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E1FB665-9F59-465B-BAA2-4D7EFC3E18FD}"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1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1361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sv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4750737"/>
            <a:ext cx="9141619" cy="480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4800" spc="-38" baseline="0">
                <a:solidFill>
                  <a:srgbClr val="002060"/>
                </a:solidFill>
              </a:defRPr>
            </a:lvl1pPr>
          </a:lstStyle>
          <a:p>
            <a:r>
              <a:rPr lang="en-US"/>
              <a:t>Click to edit Master title style</a:t>
            </a:r>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none" spc="150" baseline="0">
                <a:solidFill>
                  <a:srgbClr val="002060"/>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3813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1465079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4400" b="0">
                <a:solidFill>
                  <a:srgbClr val="002060"/>
                </a:solidFill>
              </a:defRPr>
            </a:lvl1pPr>
          </a:lstStyle>
          <a:p>
            <a:r>
              <a:rPr lang="en-US"/>
              <a:t>Click to edit Master title style</a:t>
            </a:r>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none" spc="150" baseline="0">
                <a:solidFill>
                  <a:srgbClr val="002060"/>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6780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p>
        </p:txBody>
      </p:sp>
      <p:sp>
        <p:nvSpPr>
          <p:cNvPr id="3" name="Content Placeholder 2"/>
          <p:cNvSpPr>
            <a:spLocks noGrp="1"/>
          </p:cNvSpPr>
          <p:nvPr>
            <p:ph sz="half" idx="1"/>
          </p:nvPr>
        </p:nvSpPr>
        <p:spPr>
          <a:xfrm>
            <a:off x="822959"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384301"/>
            <a:ext cx="3703320" cy="3017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 2026 JHF, PRHI, HCF, HFP</a:t>
            </a:r>
          </a:p>
        </p:txBody>
      </p:sp>
      <p:sp>
        <p:nvSpPr>
          <p:cNvPr id="7" name="Slide Number Placeholder 6"/>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75234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2296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440" y="1936751"/>
            <a:ext cx="3703320" cy="2533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 2026 JHF, PRHI, HCF, HFP</a:t>
            </a:r>
          </a:p>
        </p:txBody>
      </p:sp>
      <p:sp>
        <p:nvSpPr>
          <p:cNvPr id="9" name="Slide Number Placeholder 8"/>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3752181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 2026 JHF, PRHI, HCF, HFP</a:t>
            </a:r>
          </a:p>
        </p:txBody>
      </p:sp>
      <p:sp>
        <p:nvSpPr>
          <p:cNvPr id="5" name="Slide Number Placeholder 4"/>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1358404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 2026 JHF, PRHI, HCF, HFP</a:t>
            </a:r>
          </a:p>
        </p:txBody>
      </p:sp>
      <p:sp>
        <p:nvSpPr>
          <p:cNvPr id="9" name="Slide Number Placeholder 8"/>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2494559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 2026 JHF, PRHI, HCF, HFP</a:t>
            </a:r>
          </a:p>
        </p:txBody>
      </p:sp>
      <p:sp>
        <p:nvSpPr>
          <p:cNvPr id="6" name="Slide Number Placeholder 5"/>
          <p:cNvSpPr>
            <a:spLocks noGrp="1"/>
          </p:cNvSpPr>
          <p:nvPr>
            <p:ph type="sldNum" sz="quarter" idx="12"/>
          </p:nvPr>
        </p:nvSpPr>
        <p:spPr/>
        <p:txBody>
          <a:bodyPr/>
          <a:lstStyle/>
          <a:p>
            <a:fld id="{DE97A03E-C790-4462-A76B-258E5BF5C3E7}" type="slidenum">
              <a:rPr lang="en-US" smtClean="0"/>
              <a:t>‹#›</a:t>
            </a:fld>
            <a:endParaRPr lang="en-US"/>
          </a:p>
        </p:txBody>
      </p:sp>
    </p:spTree>
    <p:extLst>
      <p:ext uri="{BB962C8B-B14F-4D97-AF65-F5344CB8AC3E}">
        <p14:creationId xmlns:p14="http://schemas.microsoft.com/office/powerpoint/2010/main" val="219366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4"/>
            <a:ext cx="7848600" cy="1445419"/>
          </a:xfrm>
        </p:spPr>
        <p:txBody>
          <a:bodyPr anchor="b">
            <a:noAutofit/>
          </a:bodyPr>
          <a:lstStyle>
            <a:lvl1pPr>
              <a:defRPr sz="3000" cap="all" baseline="0"/>
            </a:lvl1pPr>
          </a:lstStyle>
          <a:p>
            <a:r>
              <a:rPr lang="en-US"/>
              <a:t>Click to edit Master title style</a:t>
            </a:r>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312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204995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14049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125" b="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125" b="0" kern="1200" dirty="0" smtClean="0">
                <a:solidFill>
                  <a:schemeClr val="tx2"/>
                </a:solidFill>
                <a:latin typeface="+mn-lt"/>
                <a:ea typeface="+mn-ea"/>
                <a:cs typeface="+mn-cs"/>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75488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11" name="Straight Connector 10"/>
          <p:cNvCxnSpPr/>
          <p:nvPr/>
        </p:nvCxnSpPr>
        <p:spPr>
          <a:xfrm>
            <a:off x="4572794" y="1268731"/>
            <a:ext cx="0" cy="34437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5578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05774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6578259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1350" b="0"/>
            </a:lvl1pPr>
          </a:lstStyle>
          <a:p>
            <a:r>
              <a:rPr lang="en-US"/>
              <a:t>Click to edit Master title style</a:t>
            </a:r>
          </a:p>
        </p:txBody>
      </p:sp>
      <p:sp>
        <p:nvSpPr>
          <p:cNvPr id="3" name="Content Placeholder 2"/>
          <p:cNvSpPr>
            <a:spLocks noGrp="1"/>
          </p:cNvSpPr>
          <p:nvPr>
            <p:ph idx="1"/>
          </p:nvPr>
        </p:nvSpPr>
        <p:spPr>
          <a:xfrm>
            <a:off x="2971800" y="594060"/>
            <a:ext cx="5715000" cy="406077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97918"/>
            <a:ext cx="2139696" cy="308943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9" name="Straight Connector 8"/>
          <p:cNvCxnSpPr/>
          <p:nvPr/>
        </p:nvCxnSpPr>
        <p:spPr>
          <a:xfrm flipH="1">
            <a:off x="2775011" y="594061"/>
            <a:ext cx="1589" cy="408699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0697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594360"/>
            <a:ext cx="2142680" cy="948690"/>
          </a:xfrm>
        </p:spPr>
        <p:txBody>
          <a:bodyPr anchor="b">
            <a:normAutofit/>
          </a:bodyPr>
          <a:lstStyle>
            <a:lvl1pPr algn="l">
              <a:defRPr sz="1350" b="0"/>
            </a:lvl1pPr>
          </a:lstStyle>
          <a:p>
            <a:r>
              <a:rPr lang="en-US"/>
              <a:t>Click to edit Master title style</a:t>
            </a:r>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p:cNvSpPr>
            <a:spLocks noGrp="1"/>
          </p:cNvSpPr>
          <p:nvPr>
            <p:ph type="body" sz="half" idx="2"/>
          </p:nvPr>
        </p:nvSpPr>
        <p:spPr>
          <a:xfrm>
            <a:off x="457200" y="1600200"/>
            <a:ext cx="2139696" cy="318211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923245"/>
            <a:ext cx="1219200" cy="246888"/>
          </a:xfrm>
          <a:prstGeom prst="rect">
            <a:avLst/>
          </a:prstGeom>
        </p:spPr>
        <p:txBody>
          <a:bodyPr/>
          <a:lstStyle/>
          <a:p>
            <a:pPr algn="r"/>
            <a:r>
              <a:rPr lang="en-US">
                <a:solidFill>
                  <a:prstClr val="black"/>
                </a:solidFill>
              </a:rPr>
              <a:t>© 2026 JHF, PRHI, HCF, HFP</a:t>
            </a:r>
          </a:p>
        </p:txBody>
      </p:sp>
    </p:spTree>
    <p:extLst>
      <p:ext uri="{BB962C8B-B14F-4D97-AF65-F5344CB8AC3E}">
        <p14:creationId xmlns:p14="http://schemas.microsoft.com/office/powerpoint/2010/main" val="1489815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61527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923245"/>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4000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857250"/>
          </a:xfrm>
          <a:prstGeom prst="rect">
            <a:avLst/>
          </a:prstGeom>
        </p:spPr>
        <p:txBody>
          <a:bodyPr/>
          <a:lstStyle>
            <a:lvl1pPr>
              <a:defRPr>
                <a:solidFill>
                  <a:srgbClr val="0070C0"/>
                </a:solidFill>
                <a:latin typeface="Univers" pitchFamily="34" charset="0"/>
                <a:cs typeface="Arial" pitchFamily="34" charset="0"/>
              </a:defRPr>
            </a:lvl1pPr>
          </a:lstStyle>
          <a:p>
            <a:r>
              <a:rPr lang="en-US"/>
              <a:t>Click to edit Master title style</a:t>
            </a:r>
          </a:p>
        </p:txBody>
      </p:sp>
    </p:spTree>
    <p:extLst>
      <p:ext uri="{BB962C8B-B14F-4D97-AF65-F5344CB8AC3E}">
        <p14:creationId xmlns:p14="http://schemas.microsoft.com/office/powerpoint/2010/main" val="17521100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0291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p:cNvSpPr>
            <a:spLocks noGrp="1"/>
          </p:cNvSpPr>
          <p:nvPr>
            <p:ph type="tbl"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3727715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SmartArt Placeholder 2"/>
          <p:cNvSpPr>
            <a:spLocks noGrp="1"/>
          </p:cNvSpPr>
          <p:nvPr>
            <p:ph type="dgm"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3361924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05979"/>
            <a:ext cx="8229600" cy="857250"/>
          </a:xfrm>
        </p:spPr>
        <p:txBody>
          <a:bodyPr/>
          <a:lstStyle/>
          <a:p>
            <a:r>
              <a:rPr lang="en-US"/>
              <a:t>Click to edit Master title style</a:t>
            </a:r>
          </a:p>
        </p:txBody>
      </p:sp>
      <p:sp>
        <p:nvSpPr>
          <p:cNvPr id="3" name="Content Placeholder 2"/>
          <p:cNvSpPr>
            <a:spLocks noGrp="1"/>
          </p:cNvSpPr>
          <p:nvPr>
            <p:ph sz="quarter" idx="1"/>
          </p:nvPr>
        </p:nvSpPr>
        <p:spPr>
          <a:xfrm>
            <a:off x="457200" y="1200150"/>
            <a:ext cx="4038600" cy="163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200150"/>
            <a:ext cx="4038600" cy="163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2953942"/>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2953942"/>
            <a:ext cx="4038600" cy="16406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457200" y="4683919"/>
            <a:ext cx="2133600" cy="357188"/>
          </a:xfrm>
          <a:prstGeom prst="rect">
            <a:avLst/>
          </a:prstGeom>
          <a:ln/>
        </p:spPr>
        <p:txBody>
          <a:bodyPr/>
          <a:lstStyle>
            <a:lvl1pPr>
              <a:defRPr/>
            </a:lvl1pPr>
          </a:lstStyle>
          <a:p>
            <a:pPr>
              <a:defRPr/>
            </a:pPr>
            <a:endParaRPr lang="en-US">
              <a:solidFill>
                <a:prstClr val="black"/>
              </a:solidFill>
            </a:endParaRPr>
          </a:p>
        </p:txBody>
      </p:sp>
      <p:sp>
        <p:nvSpPr>
          <p:cNvPr id="8" name="Rectangle 6"/>
          <p:cNvSpPr>
            <a:spLocks noGrp="1" noChangeArrowheads="1"/>
          </p:cNvSpPr>
          <p:nvPr>
            <p:ph type="sldNum" sz="quarter" idx="11"/>
          </p:nvPr>
        </p:nvSpPr>
        <p:spPr>
          <a:xfrm>
            <a:off x="6553200" y="4683919"/>
            <a:ext cx="2133600" cy="357188"/>
          </a:xfrm>
          <a:prstGeom prst="rect">
            <a:avLst/>
          </a:prstGeom>
          <a:ln/>
        </p:spPr>
        <p:txBody>
          <a:bodyPr/>
          <a:lstStyle>
            <a:lvl1pPr>
              <a:defRPr/>
            </a:lvl1pPr>
          </a:lstStyle>
          <a:p>
            <a:pPr>
              <a:defRPr/>
            </a:pPr>
            <a:fld id="{191E96EB-79CB-422C-810F-AF954FF08AC3}"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880679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mparison with subtitl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hasCustomPrompt="1"/>
          </p:nvPr>
        </p:nvSpPr>
        <p:spPr>
          <a:xfrm>
            <a:off x="685801" y="672085"/>
            <a:ext cx="6843713" cy="994172"/>
          </a:xfrm>
        </p:spPr>
        <p:txBody>
          <a:bodyPr anchor="t" anchorCtr="0"/>
          <a:lstStyle>
            <a:lvl1pPr>
              <a:defRPr cap="all" baseline="0">
                <a:solidFill>
                  <a:schemeClr val="accent1"/>
                </a:solidFill>
              </a:defRPr>
            </a:lvl1pPr>
          </a:lstStyle>
          <a:p>
            <a:r>
              <a:rPr lang="en-US"/>
              <a:t>CLICK TO ADD TITLE</a:t>
            </a:r>
          </a:p>
        </p:txBody>
      </p:sp>
      <p:sp>
        <p:nvSpPr>
          <p:cNvPr id="22" name="Text Placeholder 21">
            <a:extLst>
              <a:ext uri="{FF2B5EF4-FFF2-40B4-BE49-F238E27FC236}">
                <a16:creationId xmlns:a16="http://schemas.microsoft.com/office/drawing/2014/main" id="{AD170077-B4B3-49F8-9FCD-908C81278926}"/>
              </a:ext>
            </a:extLst>
          </p:cNvPr>
          <p:cNvSpPr>
            <a:spLocks noGrp="1"/>
          </p:cNvSpPr>
          <p:nvPr>
            <p:ph type="body" sz="quarter" idx="14"/>
          </p:nvPr>
        </p:nvSpPr>
        <p:spPr>
          <a:xfrm>
            <a:off x="685800" y="1196579"/>
            <a:ext cx="6843713" cy="450056"/>
          </a:xfrm>
        </p:spPr>
        <p:txBody>
          <a:bodyPr>
            <a:noAutofit/>
          </a:bodyPr>
          <a:lstStyle>
            <a:lvl1pPr marL="0" indent="0">
              <a:buNone/>
              <a:defRPr sz="1350"/>
            </a:lvl1pPr>
            <a:lvl2pPr marL="342900" indent="0">
              <a:buNone/>
              <a:defRPr sz="1350"/>
            </a:lvl2pPr>
            <a:lvl3pPr marL="685800" indent="0">
              <a:buNone/>
              <a:defRPr sz="1350"/>
            </a:lvl3pPr>
            <a:lvl4pPr marL="1028700" indent="0">
              <a:buNone/>
              <a:defRPr sz="1350"/>
            </a:lvl4pPr>
            <a:lvl5pPr marL="1371600" indent="0">
              <a:buNone/>
              <a:defRPr sz="1350"/>
            </a:lvl5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52AD81DC-207F-4541-B02D-802D3D5B2813}"/>
              </a:ext>
            </a:extLst>
          </p:cNvPr>
          <p:cNvSpPr>
            <a:spLocks noGrp="1"/>
          </p:cNvSpPr>
          <p:nvPr>
            <p:ph type="body" idx="13" hasCustomPrompt="1"/>
          </p:nvPr>
        </p:nvSpPr>
        <p:spPr>
          <a:xfrm>
            <a:off x="685800" y="1765936"/>
            <a:ext cx="3223259" cy="341471"/>
          </a:xfrm>
        </p:spPr>
        <p:txBody>
          <a:bodyPr anchor="ctr" anchorCtr="0">
            <a:noAutofit/>
          </a:bodyPr>
          <a:lstStyle>
            <a:lvl1pPr marL="0" indent="0">
              <a:buNone/>
              <a:defRPr sz="1500" b="1" cap="all" baseline="0">
                <a:solidFill>
                  <a:schemeClr val="accent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ADD SUBTITLE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685800" y="2243137"/>
            <a:ext cx="3223260" cy="2328863"/>
          </a:xfrm>
        </p:spPr>
        <p:txBody>
          <a:bodyPr>
            <a:normAutofit/>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F7289E8E-D34A-4BA8-A21D-2D40A211CB9B}"/>
              </a:ext>
            </a:extLst>
          </p:cNvPr>
          <p:cNvSpPr>
            <a:spLocks noGrp="1"/>
          </p:cNvSpPr>
          <p:nvPr>
            <p:ph type="body" sz="quarter" idx="3" hasCustomPrompt="1"/>
          </p:nvPr>
        </p:nvSpPr>
        <p:spPr>
          <a:xfrm>
            <a:off x="4780026" y="1764506"/>
            <a:ext cx="3223260" cy="342900"/>
          </a:xfrm>
        </p:spPr>
        <p:txBody>
          <a:bodyPr anchor="ctr" anchorCtr="0">
            <a:noAutofit/>
          </a:bodyPr>
          <a:lstStyle>
            <a:lvl1pPr marL="0" indent="0">
              <a:buNone/>
              <a:defRPr sz="1500" b="1" cap="all" baseline="0">
                <a:solidFill>
                  <a:schemeClr val="accent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ADD SUBTITLE</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4779169" y="2243137"/>
            <a:ext cx="3223260" cy="2328863"/>
          </a:xfrm>
        </p:spPr>
        <p:txBody>
          <a:bodyPr>
            <a:normAutofit/>
          </a:bodyPr>
          <a:lstStyle>
            <a:lvl1pPr>
              <a:lnSpc>
                <a:spcPts val="1500"/>
              </a:lnSpc>
              <a:defRPr sz="1200"/>
            </a:lvl1pPr>
            <a:lvl2pPr>
              <a:lnSpc>
                <a:spcPts val="1500"/>
              </a:lnSpc>
              <a:defRPr sz="1200"/>
            </a:lvl2pPr>
            <a:lvl3pPr>
              <a:lnSpc>
                <a:spcPts val="1500"/>
              </a:lnSpc>
              <a:defRPr sz="1200"/>
            </a:lvl3pPr>
            <a:lvl4pPr>
              <a:lnSpc>
                <a:spcPts val="1500"/>
              </a:lnSpc>
              <a:defRPr sz="1200"/>
            </a:lvl4pPr>
            <a:lvl5pPr>
              <a:lnSpc>
                <a:spcPts val="15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245CE27-BF50-45D1-92DF-3CC2CC341A7C}"/>
              </a:ext>
              <a:ext uri="{C183D7F6-B498-43B3-948B-1728B52AA6E4}">
                <adec:decorative xmlns:adec="http://schemas.microsoft.com/office/drawing/2017/decorative" val="1"/>
              </a:ext>
            </a:extLst>
          </p:cNvPr>
          <p:cNvGrpSpPr/>
          <p:nvPr userDrawn="1"/>
        </p:nvGrpSpPr>
        <p:grpSpPr>
          <a:xfrm>
            <a:off x="8429624" y="0"/>
            <a:ext cx="761988" cy="5143500"/>
            <a:chOff x="11239499" y="0"/>
            <a:chExt cx="1015984" cy="6858000"/>
          </a:xfrm>
        </p:grpSpPr>
        <p:sp>
          <p:nvSpPr>
            <p:cNvPr id="8" name="Rectangle 7">
              <a:extLst>
                <a:ext uri="{FF2B5EF4-FFF2-40B4-BE49-F238E27FC236}">
                  <a16:creationId xmlns:a16="http://schemas.microsoft.com/office/drawing/2014/main" id="{9C51E8B0-FB58-4BB5-9CDA-4A1B4DBC5E90}"/>
                </a:ext>
              </a:extLst>
            </p:cNvPr>
            <p:cNvSpPr/>
            <p:nvPr userDrawn="1"/>
          </p:nvSpPr>
          <p:spPr>
            <a:xfrm>
              <a:off x="11240499" y="4828032"/>
              <a:ext cx="1014984" cy="20299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3548A0B2-480B-4F04-B7B5-67A328B174D1}"/>
                </a:ext>
              </a:extLst>
            </p:cNvPr>
            <p:cNvSpPr/>
            <p:nvPr userDrawn="1"/>
          </p:nvSpPr>
          <p:spPr>
            <a:xfrm>
              <a:off x="11240499" y="2833299"/>
              <a:ext cx="1014984" cy="202996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F60A19E0-B2DF-4E35-AD7A-80B5C429C6C1}"/>
                </a:ext>
              </a:extLst>
            </p:cNvPr>
            <p:cNvSpPr/>
            <p:nvPr userDrawn="1"/>
          </p:nvSpPr>
          <p:spPr>
            <a:xfrm>
              <a:off x="11240499" y="0"/>
              <a:ext cx="1014984" cy="202996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descr="A black and white striped pattern&#10;&#10;Description automatically generated with low confidence">
              <a:extLst>
                <a:ext uri="{FF2B5EF4-FFF2-40B4-BE49-F238E27FC236}">
                  <a16:creationId xmlns:a16="http://schemas.microsoft.com/office/drawing/2014/main" id="{9C1C8F39-77F2-4753-A57A-2FD46715F2A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a:off x="10777681" y="552957"/>
              <a:ext cx="1828800" cy="905164"/>
            </a:xfrm>
            <a:prstGeom prst="rect">
              <a:avLst/>
            </a:prstGeom>
          </p:spPr>
        </p:pic>
        <p:sp>
          <p:nvSpPr>
            <p:cNvPr id="14" name="Rectangle 13">
              <a:extLst>
                <a:ext uri="{FF2B5EF4-FFF2-40B4-BE49-F238E27FC236}">
                  <a16:creationId xmlns:a16="http://schemas.microsoft.com/office/drawing/2014/main" id="{0A6AF7B2-2B49-4313-AA4E-3FD77CF46A04}"/>
                </a:ext>
              </a:extLst>
            </p:cNvPr>
            <p:cNvSpPr/>
            <p:nvPr userDrawn="1"/>
          </p:nvSpPr>
          <p:spPr>
            <a:xfrm>
              <a:off x="11240499" y="2029863"/>
              <a:ext cx="1014984" cy="8129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6" name="Graphic 25">
              <a:extLst>
                <a:ext uri="{FF2B5EF4-FFF2-40B4-BE49-F238E27FC236}">
                  <a16:creationId xmlns:a16="http://schemas.microsoft.com/office/drawing/2014/main" id="{E9AA5A01-9E59-4C92-9634-32DB51F9182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6200000">
              <a:off x="10880040" y="5394960"/>
              <a:ext cx="1828800" cy="914400"/>
            </a:xfrm>
            <a:prstGeom prst="rect">
              <a:avLst/>
            </a:prstGeom>
          </p:spPr>
        </p:pic>
        <p:sp>
          <p:nvSpPr>
            <p:cNvPr id="16" name="Freeform: Shape 15">
              <a:extLst>
                <a:ext uri="{FF2B5EF4-FFF2-40B4-BE49-F238E27FC236}">
                  <a16:creationId xmlns:a16="http://schemas.microsoft.com/office/drawing/2014/main" id="{1D3A8643-F793-41FD-AA08-DC814719C40C}"/>
                </a:ext>
              </a:extLst>
            </p:cNvPr>
            <p:cNvSpPr/>
            <p:nvPr userDrawn="1"/>
          </p:nvSpPr>
          <p:spPr>
            <a:xfrm>
              <a:off x="11250235" y="4949368"/>
              <a:ext cx="914400" cy="1828800"/>
            </a:xfrm>
            <a:custGeom>
              <a:avLst/>
              <a:gdLst>
                <a:gd name="connsiteX0" fmla="*/ 1248 w 915648"/>
                <a:gd name="connsiteY0" fmla="*/ 0 h 1828800"/>
                <a:gd name="connsiteX1" fmla="*/ 915648 w 915648"/>
                <a:gd name="connsiteY1" fmla="*/ 914400 h 1828800"/>
                <a:gd name="connsiteX2" fmla="*/ 1248 w 915648"/>
                <a:gd name="connsiteY2" fmla="*/ 1828800 h 1828800"/>
                <a:gd name="connsiteX3" fmla="*/ 0 w 915648"/>
                <a:gd name="connsiteY3" fmla="*/ 1828737 h 1828800"/>
                <a:gd name="connsiteX4" fmla="*/ 0 w 915648"/>
                <a:gd name="connsiteY4" fmla="*/ 63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648" h="1828800">
                  <a:moveTo>
                    <a:pt x="1248" y="0"/>
                  </a:moveTo>
                  <a:cubicBezTo>
                    <a:pt x="506257" y="0"/>
                    <a:pt x="915648" y="409391"/>
                    <a:pt x="915648" y="914400"/>
                  </a:cubicBezTo>
                  <a:cubicBezTo>
                    <a:pt x="915648" y="1419409"/>
                    <a:pt x="506257" y="1828800"/>
                    <a:pt x="1248" y="1828800"/>
                  </a:cubicBezTo>
                  <a:lnTo>
                    <a:pt x="0" y="1828737"/>
                  </a:lnTo>
                  <a:lnTo>
                    <a:pt x="0" y="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31" name="Graphic 30">
              <a:extLst>
                <a:ext uri="{FF2B5EF4-FFF2-40B4-BE49-F238E27FC236}">
                  <a16:creationId xmlns:a16="http://schemas.microsoft.com/office/drawing/2014/main" id="{F50D01F0-AD27-490F-8044-37B2D9E2332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5400000">
              <a:off x="10793035" y="3391083"/>
              <a:ext cx="1828800" cy="914400"/>
            </a:xfrm>
            <a:prstGeom prst="rect">
              <a:avLst/>
            </a:prstGeom>
          </p:spPr>
        </p:pic>
      </p:grpSp>
      <p:sp>
        <p:nvSpPr>
          <p:cNvPr id="32" name="Date Placeholder 3">
            <a:extLst>
              <a:ext uri="{FF2B5EF4-FFF2-40B4-BE49-F238E27FC236}">
                <a16:creationId xmlns:a16="http://schemas.microsoft.com/office/drawing/2014/main" id="{417A4AF6-C906-4001-BDD2-33E116318583}"/>
              </a:ext>
            </a:extLst>
          </p:cNvPr>
          <p:cNvSpPr>
            <a:spLocks noGrp="1"/>
          </p:cNvSpPr>
          <p:nvPr>
            <p:ph type="dt" sz="half" idx="10"/>
          </p:nvPr>
        </p:nvSpPr>
        <p:spPr>
          <a:xfrm>
            <a:off x="685800" y="4764882"/>
            <a:ext cx="822960" cy="273844"/>
          </a:xfrm>
        </p:spPr>
        <p:txBody>
          <a:bodyPr/>
          <a:lstStyle>
            <a:lvl1pPr>
              <a:defRPr>
                <a:solidFill>
                  <a:schemeClr val="tx1">
                    <a:lumMod val="75000"/>
                    <a:lumOff val="25000"/>
                  </a:schemeClr>
                </a:solidFill>
              </a:defRPr>
            </a:lvl1pPr>
          </a:lstStyle>
          <a:p>
            <a:endParaRPr lang="en-US"/>
          </a:p>
        </p:txBody>
      </p:sp>
      <p:sp>
        <p:nvSpPr>
          <p:cNvPr id="33" name="Footer Placeholder 4">
            <a:extLst>
              <a:ext uri="{FF2B5EF4-FFF2-40B4-BE49-F238E27FC236}">
                <a16:creationId xmlns:a16="http://schemas.microsoft.com/office/drawing/2014/main" id="{5D94E674-98A0-4C77-80E5-084E3946B242}"/>
              </a:ext>
            </a:extLst>
          </p:cNvPr>
          <p:cNvSpPr>
            <a:spLocks noGrp="1"/>
          </p:cNvSpPr>
          <p:nvPr>
            <p:ph type="ftr" sz="quarter" idx="11"/>
          </p:nvPr>
        </p:nvSpPr>
        <p:spPr>
          <a:xfrm>
            <a:off x="4068365" y="4762500"/>
            <a:ext cx="1714500" cy="273844"/>
          </a:xfrm>
        </p:spPr>
        <p:txBody>
          <a:bodyPr/>
          <a:lstStyle>
            <a:lvl1pPr>
              <a:defRPr>
                <a:solidFill>
                  <a:schemeClr val="tx1">
                    <a:lumMod val="75000"/>
                    <a:lumOff val="25000"/>
                  </a:schemeClr>
                </a:solidFill>
              </a:defRPr>
            </a:lvl1pPr>
          </a:lstStyle>
          <a:p>
            <a:r>
              <a:rPr lang="en-US"/>
              <a:t>© 2026 JHF, PRHI, HCF, HFP</a:t>
            </a:r>
          </a:p>
        </p:txBody>
      </p:sp>
      <p:sp>
        <p:nvSpPr>
          <p:cNvPr id="34" name="Slide Number Placeholder 5">
            <a:extLst>
              <a:ext uri="{FF2B5EF4-FFF2-40B4-BE49-F238E27FC236}">
                <a16:creationId xmlns:a16="http://schemas.microsoft.com/office/drawing/2014/main" id="{36214990-C58C-4D62-9381-40A242460690}"/>
              </a:ext>
            </a:extLst>
          </p:cNvPr>
          <p:cNvSpPr>
            <a:spLocks noGrp="1"/>
          </p:cNvSpPr>
          <p:nvPr>
            <p:ph type="sldNum" sz="quarter" idx="12"/>
          </p:nvPr>
        </p:nvSpPr>
        <p:spPr>
          <a:xfrm>
            <a:off x="8342471" y="4767263"/>
            <a:ext cx="342900" cy="273844"/>
          </a:xfrm>
        </p:spPr>
        <p:txBody>
          <a:bodyPr/>
          <a:lstStyle>
            <a:lvl1pPr>
              <a:defRPr>
                <a:solidFill>
                  <a:schemeClr val="bg1"/>
                </a:solidFill>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8604164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4"/>
            <a:ext cx="7848600" cy="1445419"/>
          </a:xfrm>
        </p:spPr>
        <p:txBody>
          <a:bodyPr anchor="b">
            <a:noAutofit/>
          </a:bodyPr>
          <a:lstStyle>
            <a:lvl1pPr>
              <a:defRPr sz="3000" cap="all" baseline="0"/>
            </a:lvl1pPr>
          </a:lstStyle>
          <a:p>
            <a:r>
              <a:rPr lang="en-US"/>
              <a:t>Click to edit Master title style</a:t>
            </a:r>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7906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2684835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29066176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125" b="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125" b="0" kern="1200" dirty="0" smtClean="0">
                <a:solidFill>
                  <a:schemeClr val="tx2"/>
                </a:solidFill>
                <a:latin typeface="+mn-lt"/>
                <a:ea typeface="+mn-ea"/>
                <a:cs typeface="+mn-cs"/>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75488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11" name="Straight Connector 10"/>
          <p:cNvCxnSpPr/>
          <p:nvPr/>
        </p:nvCxnSpPr>
        <p:spPr>
          <a:xfrm>
            <a:off x="4572794" y="1268731"/>
            <a:ext cx="0" cy="34437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43312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4014431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2186899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1350" b="0"/>
            </a:lvl1pPr>
          </a:lstStyle>
          <a:p>
            <a:r>
              <a:rPr lang="en-US"/>
              <a:t>Click to edit Master title style</a:t>
            </a:r>
          </a:p>
        </p:txBody>
      </p:sp>
      <p:sp>
        <p:nvSpPr>
          <p:cNvPr id="3" name="Content Placeholder 2"/>
          <p:cNvSpPr>
            <a:spLocks noGrp="1"/>
          </p:cNvSpPr>
          <p:nvPr>
            <p:ph idx="1"/>
          </p:nvPr>
        </p:nvSpPr>
        <p:spPr>
          <a:xfrm>
            <a:off x="2971800" y="594060"/>
            <a:ext cx="5715000" cy="406077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97918"/>
            <a:ext cx="2139696" cy="308943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9" name="Straight Connector 8"/>
          <p:cNvCxnSpPr/>
          <p:nvPr/>
        </p:nvCxnSpPr>
        <p:spPr>
          <a:xfrm flipH="1">
            <a:off x="2775011" y="594061"/>
            <a:ext cx="1589" cy="408699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230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594360"/>
            <a:ext cx="2142680" cy="948690"/>
          </a:xfrm>
        </p:spPr>
        <p:txBody>
          <a:bodyPr anchor="b">
            <a:normAutofit/>
          </a:bodyPr>
          <a:lstStyle>
            <a:lvl1pPr algn="l">
              <a:defRPr sz="1350" b="0"/>
            </a:lvl1pPr>
          </a:lstStyle>
          <a:p>
            <a:r>
              <a:rPr lang="en-US"/>
              <a:t>Click to edit Master title style</a:t>
            </a:r>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p:cNvSpPr>
            <a:spLocks noGrp="1"/>
          </p:cNvSpPr>
          <p:nvPr>
            <p:ph type="body" sz="half" idx="2"/>
          </p:nvPr>
        </p:nvSpPr>
        <p:spPr>
          <a:xfrm>
            <a:off x="457200" y="1600200"/>
            <a:ext cx="2139696" cy="318211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p>
            <a:pPr algn="r"/>
            <a:r>
              <a:rPr lang="en-US">
                <a:solidFill>
                  <a:prstClr val="black"/>
                </a:solidFill>
              </a:rPr>
              <a:t>© 2026 JHF, PRHI, HCF, HFP</a:t>
            </a:r>
          </a:p>
        </p:txBody>
      </p:sp>
    </p:spTree>
    <p:extLst>
      <p:ext uri="{BB962C8B-B14F-4D97-AF65-F5344CB8AC3E}">
        <p14:creationId xmlns:p14="http://schemas.microsoft.com/office/powerpoint/2010/main" val="16652639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313238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5982432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857250"/>
          </a:xfrm>
          <a:prstGeom prst="rect">
            <a:avLst/>
          </a:prstGeom>
        </p:spPr>
        <p:txBody>
          <a:bodyPr/>
          <a:lstStyle>
            <a:lvl1pPr>
              <a:defRPr>
                <a:solidFill>
                  <a:srgbClr val="0070C0"/>
                </a:solidFill>
                <a:latin typeface="Univers" pitchFamily="34" charset="0"/>
                <a:cs typeface="Arial" pitchFamily="34" charset="0"/>
              </a:defRPr>
            </a:lvl1pPr>
          </a:lstStyle>
          <a:p>
            <a:r>
              <a:rPr lang="en-US"/>
              <a:t>Click to edit Master title style</a:t>
            </a:r>
          </a:p>
        </p:txBody>
      </p:sp>
    </p:spTree>
    <p:extLst>
      <p:ext uri="{BB962C8B-B14F-4D97-AF65-F5344CB8AC3E}">
        <p14:creationId xmlns:p14="http://schemas.microsoft.com/office/powerpoint/2010/main" val="12550920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5835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p:cNvSpPr>
            <a:spLocks noGrp="1"/>
          </p:cNvSpPr>
          <p:nvPr>
            <p:ph type="tbl"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296890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SmartArt Placeholder 2"/>
          <p:cNvSpPr>
            <a:spLocks noGrp="1"/>
          </p:cNvSpPr>
          <p:nvPr>
            <p:ph type="dgm"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19880891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4"/>
            <a:ext cx="7848600" cy="1445419"/>
          </a:xfrm>
        </p:spPr>
        <p:txBody>
          <a:bodyPr anchor="b">
            <a:noAutofit/>
          </a:bodyPr>
          <a:lstStyle>
            <a:lvl1pPr>
              <a:defRPr sz="3000" cap="all" baseline="0"/>
            </a:lvl1pPr>
          </a:lstStyle>
          <a:p>
            <a:r>
              <a:rPr lang="en-US"/>
              <a:t>Click to edit Master title style</a:t>
            </a:r>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45936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41325507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55014"/>
            <a:ext cx="4038600" cy="3444918"/>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10682164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125" b="0">
                <a:solidFill>
                  <a:schemeClr val="tx2"/>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125" b="0" kern="1200" dirty="0" smtClean="0">
                <a:solidFill>
                  <a:schemeClr val="tx2"/>
                </a:solidFill>
                <a:latin typeface="+mn-lt"/>
                <a:ea typeface="+mn-ea"/>
                <a:cs typeface="+mn-cs"/>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754880" y="1828802"/>
            <a:ext cx="3931920" cy="2877424"/>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11" name="Straight Connector 10"/>
          <p:cNvCxnSpPr/>
          <p:nvPr/>
        </p:nvCxnSpPr>
        <p:spPr>
          <a:xfrm>
            <a:off x="4572794" y="1268731"/>
            <a:ext cx="0" cy="34437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8236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27246567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Tree>
    <p:extLst>
      <p:ext uri="{BB962C8B-B14F-4D97-AF65-F5344CB8AC3E}">
        <p14:creationId xmlns:p14="http://schemas.microsoft.com/office/powerpoint/2010/main" val="37285074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1350" b="0"/>
            </a:lvl1pPr>
          </a:lstStyle>
          <a:p>
            <a:r>
              <a:rPr lang="en-US"/>
              <a:t>Click to edit Master title style</a:t>
            </a:r>
          </a:p>
        </p:txBody>
      </p:sp>
      <p:sp>
        <p:nvSpPr>
          <p:cNvPr id="3" name="Content Placeholder 2"/>
          <p:cNvSpPr>
            <a:spLocks noGrp="1"/>
          </p:cNvSpPr>
          <p:nvPr>
            <p:ph idx="1"/>
          </p:nvPr>
        </p:nvSpPr>
        <p:spPr>
          <a:xfrm>
            <a:off x="2971800" y="594060"/>
            <a:ext cx="5715000" cy="406077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597918"/>
            <a:ext cx="2139696" cy="308943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cxnSp>
        <p:nvCxnSpPr>
          <p:cNvPr id="9" name="Straight Connector 8"/>
          <p:cNvCxnSpPr/>
          <p:nvPr/>
        </p:nvCxnSpPr>
        <p:spPr>
          <a:xfrm flipH="1">
            <a:off x="2775011" y="594061"/>
            <a:ext cx="1589" cy="408699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04612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594360"/>
            <a:ext cx="2142680" cy="948690"/>
          </a:xfrm>
        </p:spPr>
        <p:txBody>
          <a:bodyPr anchor="b">
            <a:normAutofit/>
          </a:bodyPr>
          <a:lstStyle>
            <a:lvl1pPr algn="l">
              <a:defRPr sz="1350" b="0"/>
            </a:lvl1pPr>
          </a:lstStyle>
          <a:p>
            <a:r>
              <a:rPr lang="en-US"/>
              <a:t>Click to edit Master title style</a:t>
            </a:r>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p:cNvSpPr>
            <a:spLocks noGrp="1"/>
          </p:cNvSpPr>
          <p:nvPr>
            <p:ph type="body" sz="half" idx="2"/>
          </p:nvPr>
        </p:nvSpPr>
        <p:spPr>
          <a:xfrm>
            <a:off x="457200" y="1600200"/>
            <a:ext cx="2139696" cy="318211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6" name="Footer Placeholder 5"/>
          <p:cNvSpPr>
            <a:spLocks noGrp="1"/>
          </p:cNvSpPr>
          <p:nvPr>
            <p:ph type="ftr" sz="quarter" idx="11"/>
          </p:nvPr>
        </p:nvSpPr>
        <p:spPr>
          <a:xfrm>
            <a:off x="3962400" y="4896612"/>
            <a:ext cx="1219200" cy="246888"/>
          </a:xfrm>
          <a:prstGeom prst="rect">
            <a:avLst/>
          </a:prstGeom>
        </p:spPr>
        <p:txBody>
          <a:bodyPr/>
          <a:lstStyle/>
          <a:p>
            <a:pPr algn="r"/>
            <a:r>
              <a:rPr lang="en-US">
                <a:solidFill>
                  <a:prstClr val="black"/>
                </a:solidFill>
              </a:rPr>
              <a:t>© 2026 JHF, PRHI, HCF, HFP</a:t>
            </a:r>
          </a:p>
        </p:txBody>
      </p:sp>
    </p:spTree>
    <p:extLst>
      <p:ext uri="{BB962C8B-B14F-4D97-AF65-F5344CB8AC3E}">
        <p14:creationId xmlns:p14="http://schemas.microsoft.com/office/powerpoint/2010/main" val="26858755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280164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13716"/>
            <a:ext cx="2895600" cy="246888"/>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962400" y="4896612"/>
            <a:ext cx="1219200" cy="246888"/>
          </a:xfrm>
          <a:prstGeom prst="rect">
            <a:avLst/>
          </a:prstGeom>
        </p:spPr>
        <p:txBody>
          <a:bodyPr/>
          <a:lstStyle>
            <a:lvl1pPr algn="ctr">
              <a:defRPr/>
            </a:lvl1pPr>
          </a:lstStyle>
          <a:p>
            <a:r>
              <a:rPr lang="en-US">
                <a:solidFill>
                  <a:prstClr val="black"/>
                </a:solidFill>
              </a:rPr>
              <a:t>© 2026 JHF, PRHI, HCF, HFP</a:t>
            </a:r>
          </a:p>
        </p:txBody>
      </p:sp>
      <p:sp>
        <p:nvSpPr>
          <p:cNvPr id="6" name="Slide Number Placeholder 5"/>
          <p:cNvSpPr>
            <a:spLocks noGrp="1"/>
          </p:cNvSpPr>
          <p:nvPr>
            <p:ph type="sldNum" sz="quarter" idx="12"/>
          </p:nvPr>
        </p:nvSpPr>
        <p:spPr>
          <a:xfrm>
            <a:off x="7620000" y="13716"/>
            <a:ext cx="1066800" cy="246888"/>
          </a:xfrm>
          <a:prstGeom prst="rect">
            <a:avLst/>
          </a:prstGeom>
        </p:spPr>
        <p:txBody>
          <a:bodyPr/>
          <a:lstStyle/>
          <a:p>
            <a:fld id="{0CFEC368-1D7A-4F81-ABF6-AE0E36BAF64C}" type="slidenum">
              <a:rPr lang="en-US">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53549788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857250"/>
          </a:xfrm>
          <a:prstGeom prst="rect">
            <a:avLst/>
          </a:prstGeom>
        </p:spPr>
        <p:txBody>
          <a:bodyPr/>
          <a:lstStyle>
            <a:lvl1pPr>
              <a:defRPr>
                <a:solidFill>
                  <a:srgbClr val="0070C0"/>
                </a:solidFill>
                <a:latin typeface="Univers" pitchFamily="34" charset="0"/>
                <a:cs typeface="Arial" pitchFamily="34" charset="0"/>
              </a:defRPr>
            </a:lvl1pPr>
          </a:lstStyle>
          <a:p>
            <a:r>
              <a:rPr lang="en-US"/>
              <a:t>Click to edit Master title style</a:t>
            </a:r>
          </a:p>
        </p:txBody>
      </p:sp>
    </p:spTree>
    <p:extLst>
      <p:ext uri="{BB962C8B-B14F-4D97-AF65-F5344CB8AC3E}">
        <p14:creationId xmlns:p14="http://schemas.microsoft.com/office/powerpoint/2010/main" val="2653186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ext Placeholder 2"/>
          <p:cNvSpPr>
            <a:spLocks noGrp="1"/>
          </p:cNvSpPr>
          <p:nvPr>
            <p:ph type="body" sz="half" idx="1"/>
          </p:nvPr>
        </p:nvSpPr>
        <p:spPr>
          <a:xfrm>
            <a:off x="457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64412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Table Placeholder 2"/>
          <p:cNvSpPr>
            <a:spLocks noGrp="1"/>
          </p:cNvSpPr>
          <p:nvPr>
            <p:ph type="tbl"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3633648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SmartArt Placeholder 2"/>
          <p:cNvSpPr>
            <a:spLocks noGrp="1"/>
          </p:cNvSpPr>
          <p:nvPr>
            <p:ph type="dgm" idx="1"/>
          </p:nvPr>
        </p:nvSpPr>
        <p:spPr>
          <a:xfrm>
            <a:off x="457200" y="1200154"/>
            <a:ext cx="8229600" cy="3394472"/>
          </a:xfrm>
        </p:spPr>
        <p:txBody>
          <a:bodyPr/>
          <a:lstStyle/>
          <a:p>
            <a:pPr lvl="0"/>
            <a:endParaRPr lang="en-US" noProof="0"/>
          </a:p>
        </p:txBody>
      </p:sp>
    </p:spTree>
    <p:extLst>
      <p:ext uri="{BB962C8B-B14F-4D97-AF65-F5344CB8AC3E}">
        <p14:creationId xmlns:p14="http://schemas.microsoft.com/office/powerpoint/2010/main" val="5550206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Content - Text Slid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flipV="1">
            <a:off x="0" y="1012"/>
            <a:ext cx="9153231" cy="5142488"/>
          </a:xfrm>
          <a:prstGeom prst="rect">
            <a:avLst/>
          </a:prstGeom>
        </p:spPr>
      </p:pic>
      <p:sp>
        <p:nvSpPr>
          <p:cNvPr id="3" name="Title 1"/>
          <p:cNvSpPr>
            <a:spLocks noGrp="1"/>
          </p:cNvSpPr>
          <p:nvPr>
            <p:ph type="ctrTitle" hasCustomPrompt="1"/>
          </p:nvPr>
        </p:nvSpPr>
        <p:spPr>
          <a:xfrm>
            <a:off x="776916" y="754485"/>
            <a:ext cx="7582900" cy="348004"/>
          </a:xfrm>
        </p:spPr>
        <p:txBody>
          <a:bodyPr anchor="t">
            <a:normAutofit/>
          </a:bodyPr>
          <a:lstStyle>
            <a:lvl1pPr algn="ctr">
              <a:defRPr sz="2250" b="1" i="0" spc="0" baseline="0">
                <a:solidFill>
                  <a:srgbClr val="013E70"/>
                </a:solidFill>
                <a:latin typeface="Gotham Narrow Black" charset="0"/>
                <a:ea typeface="Gotham Narrow Black" charset="0"/>
                <a:cs typeface="Gotham Narrow Black" charset="0"/>
              </a:defRPr>
            </a:lvl1pPr>
          </a:lstStyle>
          <a:p>
            <a:r>
              <a:rPr lang="en-US"/>
              <a:t>Click to Edit Slide Title</a:t>
            </a:r>
            <a:br>
              <a:rPr lang="en-US"/>
            </a:br>
            <a:br>
              <a:rPr lang="en-US"/>
            </a:br>
            <a:endParaRPr lang="en-US"/>
          </a:p>
        </p:txBody>
      </p:sp>
      <p:sp>
        <p:nvSpPr>
          <p:cNvPr id="5" name="Text Placeholder 4"/>
          <p:cNvSpPr>
            <a:spLocks noGrp="1"/>
          </p:cNvSpPr>
          <p:nvPr>
            <p:ph type="body" sz="quarter" idx="10" hasCustomPrompt="1"/>
          </p:nvPr>
        </p:nvSpPr>
        <p:spPr>
          <a:xfrm>
            <a:off x="2475811" y="1293019"/>
            <a:ext cx="4201610" cy="3125617"/>
          </a:xfrm>
        </p:spPr>
        <p:txBody>
          <a:bodyPr>
            <a:normAutofit/>
          </a:bodyPr>
          <a:lstStyle>
            <a:lvl1pPr marL="171450" marR="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1500" b="0" i="0">
                <a:solidFill>
                  <a:srgbClr val="414143"/>
                </a:solidFill>
                <a:latin typeface="Neutraface 2 Text Book" charset="0"/>
                <a:ea typeface="Neutraface 2 Text Book" charset="0"/>
                <a:cs typeface="Neutraface 2 Text Book" charset="0"/>
              </a:defRPr>
            </a:lvl1pPr>
            <a:lvl2pPr>
              <a:defRPr sz="1500">
                <a:latin typeface="Corbel" charset="0"/>
                <a:ea typeface="Corbel" charset="0"/>
                <a:cs typeface="Corbel" charset="0"/>
              </a:defRPr>
            </a:lvl2pPr>
            <a:lvl3pPr>
              <a:defRPr sz="1500">
                <a:latin typeface="Corbel" charset="0"/>
                <a:ea typeface="Corbel" charset="0"/>
                <a:cs typeface="Corbel" charset="0"/>
              </a:defRPr>
            </a:lvl3pPr>
            <a:lvl4pPr>
              <a:defRPr sz="1500">
                <a:latin typeface="Corbel" charset="0"/>
                <a:ea typeface="Corbel" charset="0"/>
                <a:cs typeface="Corbel" charset="0"/>
              </a:defRPr>
            </a:lvl4pPr>
            <a:lvl5pPr>
              <a:defRPr sz="1500">
                <a:latin typeface="Corbel" charset="0"/>
                <a:ea typeface="Corbel" charset="0"/>
                <a:cs typeface="Corbel" charset="0"/>
              </a:defRPr>
            </a:lvl5pPr>
          </a:lstStyle>
          <a:p>
            <a:pPr lvl="0"/>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lang="en-US"/>
              <a:t>Click to edit text</a:t>
            </a:r>
          </a:p>
          <a:p>
            <a:pPr lvl="0"/>
            <a:endParaRPr lang="en-US"/>
          </a:p>
          <a:p>
            <a:pPr lvl="0"/>
            <a:endParaRPr lang="en-US"/>
          </a:p>
          <a:p>
            <a:pPr lvl="0"/>
            <a:endParaRPr lang="en-US"/>
          </a:p>
          <a:p>
            <a:pPr lvl="0"/>
            <a:endParaRPr lang="en-US"/>
          </a:p>
          <a:p>
            <a:pPr lvl="0"/>
            <a:endParaRPr lang="en-US"/>
          </a:p>
        </p:txBody>
      </p:sp>
      <p:sp>
        <p:nvSpPr>
          <p:cNvPr id="8" name="TextBox 7"/>
          <p:cNvSpPr txBox="1"/>
          <p:nvPr userDrawn="1"/>
        </p:nvSpPr>
        <p:spPr>
          <a:xfrm>
            <a:off x="6660058" y="4918560"/>
            <a:ext cx="2656390" cy="369332"/>
          </a:xfrm>
          <a:prstGeom prst="rect">
            <a:avLst/>
          </a:prstGeom>
          <a:noFill/>
        </p:spPr>
        <p:txBody>
          <a:bodyPr wrap="square" rtlCol="0">
            <a:spAutoFit/>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900" b="1" i="0">
                <a:solidFill>
                  <a:srgbClr val="013E70"/>
                </a:solidFill>
                <a:latin typeface="Neutraface 2 Text Demi" charset="0"/>
                <a:ea typeface="Neutraface 2 Text Demi" charset="0"/>
                <a:cs typeface="Neutraface 2 Text Demi" charset="0"/>
              </a:rPr>
              <a:t>www.commlife.org ||</a:t>
            </a:r>
            <a:r>
              <a:rPr lang="en-US" sz="900" b="1" i="0" baseline="0">
                <a:solidFill>
                  <a:srgbClr val="013E70"/>
                </a:solidFill>
                <a:latin typeface="Neutraface 2 Text Demi" charset="0"/>
                <a:ea typeface="Neutraface 2 Text Demi" charset="0"/>
                <a:cs typeface="Neutraface 2 Text Demi" charset="0"/>
              </a:rPr>
              <a:t> </a:t>
            </a:r>
            <a:r>
              <a:rPr lang="en-US" sz="900" b="1" i="0" baseline="0">
                <a:solidFill>
                  <a:srgbClr val="013E70"/>
                </a:solidFill>
                <a:effectLst/>
                <a:latin typeface="Neutraface 2 Text Demi" charset="0"/>
                <a:ea typeface="Neutraface 2 Text Demi" charset="0"/>
                <a:cs typeface="Neutraface 2 Text Demi" charset="0"/>
              </a:rPr>
              <a:t>1-866-419-1693</a:t>
            </a:r>
            <a:r>
              <a:rPr lang="en-US" sz="900" b="1" i="0" baseline="0">
                <a:solidFill>
                  <a:srgbClr val="013E70"/>
                </a:solidFill>
                <a:latin typeface="Neutraface 2 Text Demi" charset="0"/>
                <a:ea typeface="Neutraface 2 Text Demi" charset="0"/>
                <a:cs typeface="Neutraface 2 Text Demi" charset="0"/>
              </a:rPr>
              <a:t> TTY:711</a:t>
            </a:r>
            <a:endParaRPr lang="en-US" sz="900" b="1" i="0">
              <a:solidFill>
                <a:srgbClr val="013E70"/>
              </a:solidFill>
              <a:latin typeface="Neutraface 2 Text Demi" charset="0"/>
              <a:ea typeface="Neutraface 2 Text Demi" charset="0"/>
              <a:cs typeface="Neutraface 2 Text Demi" charset="0"/>
            </a:endParaRPr>
          </a:p>
          <a:p>
            <a:pPr algn="ctr"/>
            <a:endParaRPr lang="en-US" sz="900" b="1" i="0">
              <a:solidFill>
                <a:srgbClr val="013E70"/>
              </a:solidFill>
              <a:latin typeface="Neutraface 2 Text Demi" charset="0"/>
              <a:ea typeface="Neutraface 2 Text Demi" charset="0"/>
              <a:cs typeface="Neutraface 2 Text Demi" charset="0"/>
            </a:endParaRPr>
          </a:p>
        </p:txBody>
      </p:sp>
    </p:spTree>
    <p:extLst>
      <p:ext uri="{BB962C8B-B14F-4D97-AF65-F5344CB8AC3E}">
        <p14:creationId xmlns:p14="http://schemas.microsoft.com/office/powerpoint/2010/main" val="2732631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theme" Target="../theme/theme2.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6" Type="http://schemas.openxmlformats.org/officeDocument/2006/relationships/theme" Target="../theme/theme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endParaRPr lang="en-US"/>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r>
              <a:rPr lang="en-US"/>
              <a:t>© 2026 JHF, PRHI, HCF, HFP</a:t>
            </a:r>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fld id="{DE97A03E-C790-4462-A76B-258E5BF5C3E7}" type="slidenum">
              <a:rPr lang="en-US" smtClean="0"/>
              <a:t>‹#›</a:t>
            </a:fld>
            <a:endParaRPr lang="en-US"/>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301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4" r:id="rId8"/>
  </p:sldLayoutIdLst>
  <p:hf hdr="0" dt="0"/>
  <p:txStyles>
    <p:titleStyle>
      <a:lvl1pPr algn="l" defTabSz="685800" rtl="0" eaLnBrk="1" latinLnBrk="0" hangingPunct="1">
        <a:lnSpc>
          <a:spcPct val="85000"/>
        </a:lnSpc>
        <a:spcBef>
          <a:spcPct val="0"/>
        </a:spcBef>
        <a:buNone/>
        <a:defRPr sz="3600" kern="1200" spc="-38" baseline="0">
          <a:solidFill>
            <a:srgbClr val="002060"/>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
        <p:nvSpPr>
          <p:cNvPr id="2" name="Title Placeholder 1"/>
          <p:cNvSpPr>
            <a:spLocks noGrp="1"/>
          </p:cNvSpPr>
          <p:nvPr>
            <p:ph type="title"/>
          </p:nvPr>
        </p:nvSpPr>
        <p:spPr>
          <a:xfrm>
            <a:off x="457200" y="397120"/>
            <a:ext cx="8229600" cy="47511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436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Tree>
    <p:extLst>
      <p:ext uri="{BB962C8B-B14F-4D97-AF65-F5344CB8AC3E}">
        <p14:creationId xmlns:p14="http://schemas.microsoft.com/office/powerpoint/2010/main" val="361121310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hf hdr="0" dt="0"/>
  <p:txStyles>
    <p:titleStyle>
      <a:lvl1pPr algn="l" defTabSz="514350" rtl="0" eaLnBrk="1" latinLnBrk="0" hangingPunct="1">
        <a:spcBef>
          <a:spcPct val="0"/>
        </a:spcBef>
        <a:buNone/>
        <a:defRPr sz="3000" kern="1200" spc="-56" baseline="0">
          <a:solidFill>
            <a:schemeClr val="tx2"/>
          </a:solidFill>
          <a:latin typeface="+mj-lt"/>
          <a:ea typeface="+mj-ea"/>
          <a:cs typeface="+mj-cs"/>
        </a:defRPr>
      </a:lvl1pPr>
    </p:titleStyle>
    <p:bodyStyle>
      <a:lvl1pPr marL="102870" indent="-102870" algn="l" defTabSz="514350" rtl="0" eaLnBrk="1" latinLnBrk="0" hangingPunct="1">
        <a:spcBef>
          <a:spcPct val="20000"/>
        </a:spcBef>
        <a:buClr>
          <a:schemeClr val="accent1"/>
        </a:buClr>
        <a:buSzPct val="85000"/>
        <a:buFont typeface="Arial" pitchFamily="34" charset="0"/>
        <a:buChar char="•"/>
        <a:defRPr sz="1350" kern="1200">
          <a:solidFill>
            <a:schemeClr val="tx1"/>
          </a:solidFill>
          <a:latin typeface="+mn-lt"/>
          <a:ea typeface="+mn-ea"/>
          <a:cs typeface="+mn-cs"/>
        </a:defRPr>
      </a:lvl1pPr>
      <a:lvl2pPr marL="257175" indent="-102870" algn="l" defTabSz="514350" rtl="0" eaLnBrk="1" latinLnBrk="0" hangingPunct="1">
        <a:spcBef>
          <a:spcPct val="20000"/>
        </a:spcBef>
        <a:buClr>
          <a:schemeClr val="accent1"/>
        </a:buClr>
        <a:buSzPct val="85000"/>
        <a:buFont typeface="Arial" pitchFamily="34" charset="0"/>
        <a:buChar char="•"/>
        <a:defRPr sz="1125" kern="1200">
          <a:solidFill>
            <a:schemeClr val="tx1"/>
          </a:solidFill>
          <a:latin typeface="+mn-lt"/>
          <a:ea typeface="+mn-ea"/>
          <a:cs typeface="+mn-cs"/>
        </a:defRPr>
      </a:lvl2pPr>
      <a:lvl3pPr marL="411480" indent="-102870" algn="l" defTabSz="514350" rtl="0" eaLnBrk="1" latinLnBrk="0" hangingPunct="1">
        <a:spcBef>
          <a:spcPct val="20000"/>
        </a:spcBef>
        <a:buClr>
          <a:schemeClr val="accent1"/>
        </a:buClr>
        <a:buSzPct val="90000"/>
        <a:buFont typeface="Arial" pitchFamily="34" charset="0"/>
        <a:buChar char="•"/>
        <a:defRPr sz="1013" kern="1200">
          <a:solidFill>
            <a:schemeClr val="tx1"/>
          </a:solidFill>
          <a:latin typeface="+mn-lt"/>
          <a:ea typeface="+mn-ea"/>
          <a:cs typeface="+mn-cs"/>
        </a:defRPr>
      </a:lvl3pPr>
      <a:lvl4pPr marL="565785" indent="-102870" algn="l" defTabSz="514350" rtl="0" eaLnBrk="1" latinLnBrk="0" hangingPunct="1">
        <a:spcBef>
          <a:spcPct val="20000"/>
        </a:spcBef>
        <a:buClr>
          <a:schemeClr val="accent1"/>
        </a:buClr>
        <a:buFont typeface="Arial" pitchFamily="34" charset="0"/>
        <a:buChar char="•"/>
        <a:defRPr sz="900" kern="1200">
          <a:solidFill>
            <a:schemeClr val="tx1"/>
          </a:solidFill>
          <a:latin typeface="+mn-lt"/>
          <a:ea typeface="+mn-ea"/>
          <a:cs typeface="+mn-cs"/>
        </a:defRPr>
      </a:lvl4pPr>
      <a:lvl5pPr marL="668655" indent="-77153" algn="l" defTabSz="514350" rtl="0" eaLnBrk="1" latinLnBrk="0" hangingPunct="1">
        <a:spcBef>
          <a:spcPct val="20000"/>
        </a:spcBef>
        <a:buClr>
          <a:schemeClr val="accent1"/>
        </a:buClr>
        <a:buSzPct val="100000"/>
        <a:buFont typeface="Arial" pitchFamily="34" charset="0"/>
        <a:buChar char="•"/>
        <a:defRPr sz="788" kern="1200" baseline="0">
          <a:solidFill>
            <a:schemeClr val="tx1"/>
          </a:solidFill>
          <a:latin typeface="+mn-lt"/>
          <a:ea typeface="+mn-ea"/>
          <a:cs typeface="+mn-cs"/>
        </a:defRPr>
      </a:lvl5pPr>
      <a:lvl6pPr marL="77152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6pPr>
      <a:lvl7pPr marL="87439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7pPr>
      <a:lvl8pPr marL="97726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8pPr>
      <a:lvl9pPr marL="108013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436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Tree>
    <p:extLst>
      <p:ext uri="{BB962C8B-B14F-4D97-AF65-F5344CB8AC3E}">
        <p14:creationId xmlns:p14="http://schemas.microsoft.com/office/powerpoint/2010/main" val="409085466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Lst>
  <p:hf hdr="0" dt="0"/>
  <p:txStyles>
    <p:titleStyle>
      <a:lvl1pPr algn="l" defTabSz="514350" rtl="0" eaLnBrk="1" latinLnBrk="0" hangingPunct="1">
        <a:spcBef>
          <a:spcPct val="0"/>
        </a:spcBef>
        <a:buNone/>
        <a:defRPr sz="3000" kern="1200" spc="-56" baseline="0">
          <a:solidFill>
            <a:schemeClr val="tx2"/>
          </a:solidFill>
          <a:latin typeface="+mj-lt"/>
          <a:ea typeface="+mj-ea"/>
          <a:cs typeface="+mj-cs"/>
        </a:defRPr>
      </a:lvl1pPr>
    </p:titleStyle>
    <p:bodyStyle>
      <a:lvl1pPr marL="102870" indent="-102870" algn="l" defTabSz="514350" rtl="0" eaLnBrk="1" latinLnBrk="0" hangingPunct="1">
        <a:spcBef>
          <a:spcPct val="20000"/>
        </a:spcBef>
        <a:buClr>
          <a:schemeClr val="accent1"/>
        </a:buClr>
        <a:buSzPct val="85000"/>
        <a:buFont typeface="Arial" pitchFamily="34" charset="0"/>
        <a:buChar char="•"/>
        <a:defRPr sz="1350" kern="1200">
          <a:solidFill>
            <a:schemeClr val="tx1"/>
          </a:solidFill>
          <a:latin typeface="+mn-lt"/>
          <a:ea typeface="+mn-ea"/>
          <a:cs typeface="+mn-cs"/>
        </a:defRPr>
      </a:lvl1pPr>
      <a:lvl2pPr marL="257175" indent="-102870" algn="l" defTabSz="514350" rtl="0" eaLnBrk="1" latinLnBrk="0" hangingPunct="1">
        <a:spcBef>
          <a:spcPct val="20000"/>
        </a:spcBef>
        <a:buClr>
          <a:schemeClr val="accent1"/>
        </a:buClr>
        <a:buSzPct val="85000"/>
        <a:buFont typeface="Arial" pitchFamily="34" charset="0"/>
        <a:buChar char="•"/>
        <a:defRPr sz="1125" kern="1200">
          <a:solidFill>
            <a:schemeClr val="tx1"/>
          </a:solidFill>
          <a:latin typeface="+mn-lt"/>
          <a:ea typeface="+mn-ea"/>
          <a:cs typeface="+mn-cs"/>
        </a:defRPr>
      </a:lvl2pPr>
      <a:lvl3pPr marL="411480" indent="-102870" algn="l" defTabSz="514350" rtl="0" eaLnBrk="1" latinLnBrk="0" hangingPunct="1">
        <a:spcBef>
          <a:spcPct val="20000"/>
        </a:spcBef>
        <a:buClr>
          <a:schemeClr val="accent1"/>
        </a:buClr>
        <a:buSzPct val="90000"/>
        <a:buFont typeface="Arial" pitchFamily="34" charset="0"/>
        <a:buChar char="•"/>
        <a:defRPr sz="1013" kern="1200">
          <a:solidFill>
            <a:schemeClr val="tx1"/>
          </a:solidFill>
          <a:latin typeface="+mn-lt"/>
          <a:ea typeface="+mn-ea"/>
          <a:cs typeface="+mn-cs"/>
        </a:defRPr>
      </a:lvl3pPr>
      <a:lvl4pPr marL="565785" indent="-102870" algn="l" defTabSz="514350" rtl="0" eaLnBrk="1" latinLnBrk="0" hangingPunct="1">
        <a:spcBef>
          <a:spcPct val="20000"/>
        </a:spcBef>
        <a:buClr>
          <a:schemeClr val="accent1"/>
        </a:buClr>
        <a:buFont typeface="Arial" pitchFamily="34" charset="0"/>
        <a:buChar char="•"/>
        <a:defRPr sz="900" kern="1200">
          <a:solidFill>
            <a:schemeClr val="tx1"/>
          </a:solidFill>
          <a:latin typeface="+mn-lt"/>
          <a:ea typeface="+mn-ea"/>
          <a:cs typeface="+mn-cs"/>
        </a:defRPr>
      </a:lvl4pPr>
      <a:lvl5pPr marL="668655" indent="-77153" algn="l" defTabSz="514350" rtl="0" eaLnBrk="1" latinLnBrk="0" hangingPunct="1">
        <a:spcBef>
          <a:spcPct val="20000"/>
        </a:spcBef>
        <a:buClr>
          <a:schemeClr val="accent1"/>
        </a:buClr>
        <a:buSzPct val="100000"/>
        <a:buFont typeface="Arial" pitchFamily="34" charset="0"/>
        <a:buChar char="•"/>
        <a:defRPr sz="788" kern="1200" baseline="0">
          <a:solidFill>
            <a:schemeClr val="tx1"/>
          </a:solidFill>
          <a:latin typeface="+mn-lt"/>
          <a:ea typeface="+mn-ea"/>
          <a:cs typeface="+mn-cs"/>
        </a:defRPr>
      </a:lvl5pPr>
      <a:lvl6pPr marL="77152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6pPr>
      <a:lvl7pPr marL="87439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7pPr>
      <a:lvl8pPr marL="97726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8pPr>
      <a:lvl9pPr marL="108013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4368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endParaRPr>
          </a:p>
        </p:txBody>
      </p:sp>
    </p:spTree>
    <p:extLst>
      <p:ext uri="{BB962C8B-B14F-4D97-AF65-F5344CB8AC3E}">
        <p14:creationId xmlns:p14="http://schemas.microsoft.com/office/powerpoint/2010/main" val="379343644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Lst>
  <p:hf hdr="0" dt="0"/>
  <p:txStyles>
    <p:titleStyle>
      <a:lvl1pPr algn="l" defTabSz="514350" rtl="0" eaLnBrk="1" latinLnBrk="0" hangingPunct="1">
        <a:spcBef>
          <a:spcPct val="0"/>
        </a:spcBef>
        <a:buNone/>
        <a:defRPr sz="3000" kern="1200" spc="-56" baseline="0">
          <a:solidFill>
            <a:schemeClr val="tx2"/>
          </a:solidFill>
          <a:latin typeface="+mj-lt"/>
          <a:ea typeface="+mj-ea"/>
          <a:cs typeface="+mj-cs"/>
        </a:defRPr>
      </a:lvl1pPr>
    </p:titleStyle>
    <p:bodyStyle>
      <a:lvl1pPr marL="102870" indent="-102870" algn="l" defTabSz="514350" rtl="0" eaLnBrk="1" latinLnBrk="0" hangingPunct="1">
        <a:spcBef>
          <a:spcPct val="20000"/>
        </a:spcBef>
        <a:buClr>
          <a:schemeClr val="accent1"/>
        </a:buClr>
        <a:buSzPct val="85000"/>
        <a:buFont typeface="Arial" pitchFamily="34" charset="0"/>
        <a:buChar char="•"/>
        <a:defRPr sz="1350" kern="1200">
          <a:solidFill>
            <a:schemeClr val="tx1"/>
          </a:solidFill>
          <a:latin typeface="+mn-lt"/>
          <a:ea typeface="+mn-ea"/>
          <a:cs typeface="+mn-cs"/>
        </a:defRPr>
      </a:lvl1pPr>
      <a:lvl2pPr marL="257175" indent="-102870" algn="l" defTabSz="514350" rtl="0" eaLnBrk="1" latinLnBrk="0" hangingPunct="1">
        <a:spcBef>
          <a:spcPct val="20000"/>
        </a:spcBef>
        <a:buClr>
          <a:schemeClr val="accent1"/>
        </a:buClr>
        <a:buSzPct val="85000"/>
        <a:buFont typeface="Arial" pitchFamily="34" charset="0"/>
        <a:buChar char="•"/>
        <a:defRPr sz="1125" kern="1200">
          <a:solidFill>
            <a:schemeClr val="tx1"/>
          </a:solidFill>
          <a:latin typeface="+mn-lt"/>
          <a:ea typeface="+mn-ea"/>
          <a:cs typeface="+mn-cs"/>
        </a:defRPr>
      </a:lvl2pPr>
      <a:lvl3pPr marL="411480" indent="-102870" algn="l" defTabSz="514350" rtl="0" eaLnBrk="1" latinLnBrk="0" hangingPunct="1">
        <a:spcBef>
          <a:spcPct val="20000"/>
        </a:spcBef>
        <a:buClr>
          <a:schemeClr val="accent1"/>
        </a:buClr>
        <a:buSzPct val="90000"/>
        <a:buFont typeface="Arial" pitchFamily="34" charset="0"/>
        <a:buChar char="•"/>
        <a:defRPr sz="1013" kern="1200">
          <a:solidFill>
            <a:schemeClr val="tx1"/>
          </a:solidFill>
          <a:latin typeface="+mn-lt"/>
          <a:ea typeface="+mn-ea"/>
          <a:cs typeface="+mn-cs"/>
        </a:defRPr>
      </a:lvl3pPr>
      <a:lvl4pPr marL="565785" indent="-102870" algn="l" defTabSz="514350" rtl="0" eaLnBrk="1" latinLnBrk="0" hangingPunct="1">
        <a:spcBef>
          <a:spcPct val="20000"/>
        </a:spcBef>
        <a:buClr>
          <a:schemeClr val="accent1"/>
        </a:buClr>
        <a:buFont typeface="Arial" pitchFamily="34" charset="0"/>
        <a:buChar char="•"/>
        <a:defRPr sz="900" kern="1200">
          <a:solidFill>
            <a:schemeClr val="tx1"/>
          </a:solidFill>
          <a:latin typeface="+mn-lt"/>
          <a:ea typeface="+mn-ea"/>
          <a:cs typeface="+mn-cs"/>
        </a:defRPr>
      </a:lvl4pPr>
      <a:lvl5pPr marL="668655" indent="-77153" algn="l" defTabSz="514350" rtl="0" eaLnBrk="1" latinLnBrk="0" hangingPunct="1">
        <a:spcBef>
          <a:spcPct val="20000"/>
        </a:spcBef>
        <a:buClr>
          <a:schemeClr val="accent1"/>
        </a:buClr>
        <a:buSzPct val="100000"/>
        <a:buFont typeface="Arial" pitchFamily="34" charset="0"/>
        <a:buChar char="•"/>
        <a:defRPr sz="788" kern="1200" baseline="0">
          <a:solidFill>
            <a:schemeClr val="tx1"/>
          </a:solidFill>
          <a:latin typeface="+mn-lt"/>
          <a:ea typeface="+mn-ea"/>
          <a:cs typeface="+mn-cs"/>
        </a:defRPr>
      </a:lvl5pPr>
      <a:lvl6pPr marL="77152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6pPr>
      <a:lvl7pPr marL="87439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7pPr>
      <a:lvl8pPr marL="97726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8pPr>
      <a:lvl9pPr marL="1080135" indent="-102870" algn="l" defTabSz="514350" rtl="0" eaLnBrk="1" latinLnBrk="0" hangingPunct="1">
        <a:spcBef>
          <a:spcPct val="20000"/>
        </a:spcBef>
        <a:buClr>
          <a:schemeClr val="accent1"/>
        </a:buClr>
        <a:buFont typeface="Arial" pitchFamily="34" charset="0"/>
        <a:buChar char="•"/>
        <a:defRPr sz="731"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tomorrowshealthcare.org/"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microsoft.com/office/2018/10/relationships/comments" Target="../comments/modernComment_7FFFD570_36C7B83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www.tomorrowshealthcare.org/home/communities/pcmh/pcmh-learning-sessions/2026-learning-sessions/pcmh-statewide-wrap-up-session/7900-pcmh-statewide-wrap-up-poster-template-download/fil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share.hsforms.com/1hWImh6CEQgGFPodYaPyIJQct2t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us06web.zoom.us/meeting/register/rk0G4k7ySZ6QQ6nP_6ckz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share.hsforms.com/1hWImh6CEQgGFPodYaPyIJQct2ts" TargetMode="External"/><Relationship Id="rId4" Type="http://schemas.openxmlformats.org/officeDocument/2006/relationships/hyperlink" Target="https://us06web.zoom.us/meeting/register/g7pWaqzCSWqcE9iki0keCw"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tomorrowshealthcare.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hyperlink" Target="https://www.surveymonkey.com/r/CF7XLP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cce.upmc.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D589-25DD-F545-E95D-2B0CFF6BF1BD}"/>
              </a:ext>
            </a:extLst>
          </p:cNvPr>
          <p:cNvSpPr>
            <a:spLocks noGrp="1"/>
          </p:cNvSpPr>
          <p:nvPr>
            <p:ph type="title"/>
          </p:nvPr>
        </p:nvSpPr>
        <p:spPr/>
        <p:txBody>
          <a:bodyPr/>
          <a:lstStyle/>
          <a:p>
            <a:r>
              <a:rPr lang="en-US" sz="3600">
                <a:latin typeface="Franklin Gothic Demi" panose="020B0703020102020204" pitchFamily="34" charset="0"/>
              </a:rPr>
              <a:t>Housekeeping Reminders</a:t>
            </a:r>
            <a:endParaRPr lang="en-US"/>
          </a:p>
        </p:txBody>
      </p:sp>
      <p:sp>
        <p:nvSpPr>
          <p:cNvPr id="3" name="Content Placeholder 2">
            <a:extLst>
              <a:ext uri="{FF2B5EF4-FFF2-40B4-BE49-F238E27FC236}">
                <a16:creationId xmlns:a16="http://schemas.microsoft.com/office/drawing/2014/main" id="{FCCC7945-5C9F-6BBA-849E-46CD9971E133}"/>
              </a:ext>
            </a:extLst>
          </p:cNvPr>
          <p:cNvSpPr>
            <a:spLocks noGrp="1"/>
          </p:cNvSpPr>
          <p:nvPr>
            <p:ph idx="1"/>
          </p:nvPr>
        </p:nvSpPr>
        <p:spPr>
          <a:xfrm>
            <a:off x="822960" y="1749573"/>
            <a:ext cx="7543800" cy="2652247"/>
          </a:xfrm>
        </p:spPr>
        <p:txBody>
          <a:bodyPr/>
          <a:lstStyle/>
          <a:p>
            <a:pPr marL="0" indent="0">
              <a:buNone/>
            </a:pPr>
            <a:r>
              <a:rPr lang="en-US" sz="1600" dirty="0"/>
              <a:t>Please submit questions via the Zoom chat during the presentation. </a:t>
            </a:r>
          </a:p>
          <a:p>
            <a:pPr marL="0" indent="0">
              <a:buNone/>
            </a:pPr>
            <a:r>
              <a:rPr lang="en-US" sz="1600" b="1" dirty="0">
                <a:solidFill>
                  <a:schemeClr val="accent1"/>
                </a:solidFill>
              </a:rPr>
              <a:t>For attendance</a:t>
            </a:r>
            <a:r>
              <a:rPr lang="en-US" sz="1600" dirty="0"/>
              <a:t>, please type in your name and organization in the chat.</a:t>
            </a:r>
          </a:p>
          <a:p>
            <a:pPr marL="0" indent="0">
              <a:buNone/>
            </a:pPr>
            <a:r>
              <a:rPr lang="en-US" sz="1600" dirty="0">
                <a:solidFill>
                  <a:srgbClr val="C00000"/>
                </a:solidFill>
              </a:rPr>
              <a:t>Attendees are muted upon entry. </a:t>
            </a:r>
            <a:r>
              <a:rPr lang="en-US" sz="1600" dirty="0"/>
              <a:t>Click “Unmute” when you would like to speak. Please mute yourself after speaking. </a:t>
            </a:r>
          </a:p>
          <a:p>
            <a:pPr marL="0" indent="0">
              <a:buNone/>
            </a:pPr>
            <a:r>
              <a:rPr lang="en-US" sz="1600" dirty="0">
                <a:solidFill>
                  <a:srgbClr val="C00000"/>
                </a:solidFill>
              </a:rPr>
              <a:t>The presentations</a:t>
            </a:r>
            <a:r>
              <a:rPr lang="en-US" sz="1600" dirty="0">
                <a:solidFill>
                  <a:srgbClr val="FF0000"/>
                </a:solidFill>
              </a:rPr>
              <a:t> </a:t>
            </a:r>
            <a:r>
              <a:rPr lang="en-US" sz="1600" dirty="0">
                <a:solidFill>
                  <a:schemeClr val="tx1"/>
                </a:solidFill>
              </a:rPr>
              <a:t>are p</a:t>
            </a:r>
            <a:r>
              <a:rPr lang="en-US" sz="1600" dirty="0"/>
              <a:t>osted on Tomorrow’s HealthCare </a:t>
            </a:r>
            <a:r>
              <a:rPr lang="en-US" sz="1600" dirty="0">
                <a:hlinkClick r:id="rId2"/>
              </a:rPr>
              <a:t>www.tomorrowshealthcare.org</a:t>
            </a:r>
            <a:endParaRPr lang="en-US" sz="1600" dirty="0"/>
          </a:p>
        </p:txBody>
      </p:sp>
      <p:sp>
        <p:nvSpPr>
          <p:cNvPr id="4" name="Footer Placeholder 3">
            <a:extLst>
              <a:ext uri="{FF2B5EF4-FFF2-40B4-BE49-F238E27FC236}">
                <a16:creationId xmlns:a16="http://schemas.microsoft.com/office/drawing/2014/main" id="{47BDC36B-B89F-3CE4-B5C0-0FDC9A062B9B}"/>
              </a:ext>
            </a:extLst>
          </p:cNvPr>
          <p:cNvSpPr>
            <a:spLocks noGrp="1"/>
          </p:cNvSpPr>
          <p:nvPr>
            <p:ph type="ftr" sz="quarter" idx="11"/>
          </p:nvPr>
        </p:nvSpPr>
        <p:spPr/>
        <p:txBody>
          <a:bodyPr/>
          <a:lstStyle/>
          <a:p>
            <a:r>
              <a:rPr lang="en-US"/>
              <a:t>© 2026 JHF, PRHI, HCF, HFP</a:t>
            </a:r>
          </a:p>
        </p:txBody>
      </p:sp>
      <p:sp>
        <p:nvSpPr>
          <p:cNvPr id="5" name="Slide Number Placeholder 4">
            <a:extLst>
              <a:ext uri="{FF2B5EF4-FFF2-40B4-BE49-F238E27FC236}">
                <a16:creationId xmlns:a16="http://schemas.microsoft.com/office/drawing/2014/main" id="{AFB61DD3-BC0D-85B8-E31F-D27149E94335}"/>
              </a:ext>
            </a:extLst>
          </p:cNvPr>
          <p:cNvSpPr>
            <a:spLocks noGrp="1"/>
          </p:cNvSpPr>
          <p:nvPr>
            <p:ph type="sldNum" sz="quarter" idx="12"/>
          </p:nvPr>
        </p:nvSpPr>
        <p:spPr/>
        <p:txBody>
          <a:bodyPr/>
          <a:lstStyle/>
          <a:p>
            <a:fld id="{DE97A03E-C790-4462-A76B-258E5BF5C3E7}" type="slidenum">
              <a:rPr lang="en-US" smtClean="0"/>
              <a:t>1</a:t>
            </a:fld>
            <a:endParaRPr lang="en-US"/>
          </a:p>
        </p:txBody>
      </p:sp>
    </p:spTree>
    <p:extLst>
      <p:ext uri="{BB962C8B-B14F-4D97-AF65-F5344CB8AC3E}">
        <p14:creationId xmlns:p14="http://schemas.microsoft.com/office/powerpoint/2010/main" val="597562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9C4FE-DB9B-40B9-ADA4-3131076FD130}"/>
              </a:ext>
            </a:extLst>
          </p:cNvPr>
          <p:cNvSpPr>
            <a:spLocks noGrp="1"/>
          </p:cNvSpPr>
          <p:nvPr>
            <p:ph type="ctrTitle"/>
          </p:nvPr>
        </p:nvSpPr>
        <p:spPr>
          <a:xfrm>
            <a:off x="825038" y="464475"/>
            <a:ext cx="7543800" cy="2674620"/>
          </a:xfrm>
        </p:spPr>
        <p:txBody>
          <a:bodyPr>
            <a:normAutofit/>
          </a:bodyPr>
          <a:lstStyle/>
          <a:p>
            <a:br>
              <a:rPr lang="en-US" sz="4000" dirty="0">
                <a:latin typeface="Franklin Gothic Demi" panose="020B0703020102020204" pitchFamily="34" charset="0"/>
              </a:rPr>
            </a:br>
            <a:r>
              <a:rPr lang="en-US" sz="4000" dirty="0">
                <a:latin typeface="Franklin Gothic Demi"/>
              </a:rPr>
              <a:t>2026 PCMH Perinatal Care in Family and Pediatric Offices</a:t>
            </a:r>
            <a:br>
              <a:rPr lang="en-US" sz="4000" dirty="0">
                <a:latin typeface="Franklin Gothic Demi" panose="020B0703020102020204" pitchFamily="34" charset="0"/>
              </a:rPr>
            </a:br>
            <a:r>
              <a:rPr lang="en-US" sz="4000" dirty="0">
                <a:latin typeface="Franklin Gothic Demi"/>
              </a:rPr>
              <a:t>Sprint Session #4</a:t>
            </a:r>
            <a:endParaRPr lang="en-US" sz="4000" dirty="0">
              <a:latin typeface="Franklin Gothic Demi" panose="020B0703020102020204" pitchFamily="34" charset="0"/>
            </a:endParaRPr>
          </a:p>
        </p:txBody>
      </p:sp>
      <p:sp>
        <p:nvSpPr>
          <p:cNvPr id="3" name="Subtitle 2">
            <a:extLst>
              <a:ext uri="{FF2B5EF4-FFF2-40B4-BE49-F238E27FC236}">
                <a16:creationId xmlns:a16="http://schemas.microsoft.com/office/drawing/2014/main" id="{A21A769B-E7FC-4DE3-9477-77CFA8939772}"/>
              </a:ext>
            </a:extLst>
          </p:cNvPr>
          <p:cNvSpPr>
            <a:spLocks noGrp="1"/>
          </p:cNvSpPr>
          <p:nvPr>
            <p:ph type="subTitle" idx="1"/>
          </p:nvPr>
        </p:nvSpPr>
        <p:spPr>
          <a:xfrm>
            <a:off x="870330" y="3331544"/>
            <a:ext cx="7543800" cy="1401269"/>
          </a:xfrm>
        </p:spPr>
        <p:txBody>
          <a:bodyPr vert="horz" lIns="91440" tIns="45720" rIns="91440" bIns="45720" rtlCol="0" anchor="t">
            <a:normAutofit/>
          </a:bodyPr>
          <a:lstStyle/>
          <a:p>
            <a:pPr>
              <a:spcBef>
                <a:spcPts val="600"/>
              </a:spcBef>
            </a:pPr>
            <a:r>
              <a:rPr lang="en-US" dirty="0">
                <a:solidFill>
                  <a:schemeClr val="tx2"/>
                </a:solidFill>
                <a:latin typeface="+mn-lt"/>
              </a:rPr>
              <a:t>September 15, 2026</a:t>
            </a:r>
          </a:p>
          <a:p>
            <a:pPr>
              <a:spcBef>
                <a:spcPts val="600"/>
              </a:spcBef>
            </a:pPr>
            <a:r>
              <a:rPr lang="en-US" dirty="0">
                <a:solidFill>
                  <a:schemeClr val="tx2"/>
                </a:solidFill>
                <a:latin typeface="+mn-lt"/>
              </a:rPr>
              <a:t>Pittsburgh Regional Health Initiative</a:t>
            </a: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192418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atin typeface="Franklin Gothic Demi" panose="020B0703020102020204" pitchFamily="34" charset="0"/>
              </a:rPr>
              <a:t>Continuing Education Information</a:t>
            </a:r>
            <a:endParaRPr lang="en-US"/>
          </a:p>
        </p:txBody>
      </p:sp>
      <p:sp>
        <p:nvSpPr>
          <p:cNvPr id="7" name="Content Placeholder 6"/>
          <p:cNvSpPr>
            <a:spLocks noGrp="1"/>
          </p:cNvSpPr>
          <p:nvPr>
            <p:ph idx="1"/>
          </p:nvPr>
        </p:nvSpPr>
        <p:spPr/>
        <p:txBody>
          <a:bodyPr>
            <a:normAutofit/>
          </a:bodyPr>
          <a:lstStyle/>
          <a:p>
            <a:r>
              <a:rPr lang="en-US"/>
              <a:t>In support of improving patient care, this activity has been planned and implemented by the University of Pittsburgh and The Jewish Healthcare Foundation. The University of Pittsburgh is jointly accredited by the </a:t>
            </a:r>
            <a:r>
              <a:rPr lang="en-US" b="1">
                <a:solidFill>
                  <a:schemeClr val="accent1"/>
                </a:solidFill>
              </a:rPr>
              <a:t>Accreditation Council for Continuing Medical Education (ACCME) </a:t>
            </a:r>
            <a:r>
              <a:rPr lang="en-US">
                <a:solidFill>
                  <a:schemeClr val="accent1"/>
                </a:solidFill>
              </a:rPr>
              <a:t>and the </a:t>
            </a:r>
            <a:r>
              <a:rPr lang="en-US" b="1">
                <a:solidFill>
                  <a:schemeClr val="accent1"/>
                </a:solidFill>
              </a:rPr>
              <a:t>American Nurses Credentialing Center (ANCC)</a:t>
            </a:r>
            <a:r>
              <a:rPr lang="en-US"/>
              <a:t>, to provide continuing education for the healthcare team.</a:t>
            </a:r>
            <a:r>
              <a:rPr lang="en-US" b="1"/>
              <a:t> </a:t>
            </a:r>
            <a:r>
              <a:rPr lang="en-US" b="1">
                <a:solidFill>
                  <a:schemeClr val="accent1"/>
                </a:solidFill>
              </a:rPr>
              <a:t>1.5 hours are approved for this course. </a:t>
            </a:r>
          </a:p>
          <a:p>
            <a:r>
              <a:rPr lang="en-US"/>
              <a:t>As a Jointly Accredited Organization, University of Pittsburgh is approved to offer social work continuing education by the </a:t>
            </a:r>
            <a:r>
              <a:rPr lang="en-US" b="1">
                <a:solidFill>
                  <a:schemeClr val="accent1"/>
                </a:solidFill>
              </a:rPr>
              <a:t>Association of Social Work Boards (ASWB) </a:t>
            </a:r>
            <a:r>
              <a:rPr lang="en-US"/>
              <a:t>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a:t>
            </a:r>
            <a:r>
              <a:rPr lang="en-US" b="1"/>
              <a:t> </a:t>
            </a:r>
            <a:r>
              <a:rPr lang="en-US" b="1">
                <a:solidFill>
                  <a:schemeClr val="accent1"/>
                </a:solidFill>
              </a:rPr>
              <a:t>1.5 continuing education credits</a:t>
            </a:r>
            <a:r>
              <a:rPr lang="en-US">
                <a:solidFill>
                  <a:schemeClr val="accent1"/>
                </a:solidFill>
              </a:rPr>
              <a:t>.</a:t>
            </a:r>
          </a:p>
          <a:p>
            <a:endParaRPr lang="en-US"/>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788"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a:t>
            </a:fld>
            <a:endParaRPr kumimoji="0" lang="en-US" sz="78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Footer Placeholder 3">
            <a:extLst>
              <a:ext uri="{FF2B5EF4-FFF2-40B4-BE49-F238E27FC236}">
                <a16:creationId xmlns:a16="http://schemas.microsoft.com/office/drawing/2014/main" id="{5C2E50EA-B9E5-468A-8F89-6B6F5D7C24BD}"/>
              </a:ext>
            </a:extLst>
          </p:cNvPr>
          <p:cNvSpPr>
            <a:spLocks noGrp="1"/>
          </p:cNvSpPr>
          <p:nvPr>
            <p:ph type="ftr" sz="quarter" idx="11"/>
          </p:nvPr>
        </p:nvSpPr>
        <p:spPr>
          <a:xfrm>
            <a:off x="2764639" y="4844839"/>
            <a:ext cx="3617103" cy="273844"/>
          </a:xfrm>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rPr>
              <a:t>© 2026 JHF, PRHI, HCF, HFP</a:t>
            </a:r>
          </a:p>
        </p:txBody>
      </p:sp>
    </p:spTree>
    <p:extLst>
      <p:ext uri="{BB962C8B-B14F-4D97-AF65-F5344CB8AC3E}">
        <p14:creationId xmlns:p14="http://schemas.microsoft.com/office/powerpoint/2010/main" val="112931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Franklin Gothic Demi" panose="020B0703020102020204" pitchFamily="34" charset="0"/>
              </a:rPr>
              <a:t>Disclosures</a:t>
            </a:r>
            <a:endParaRPr lang="en-US"/>
          </a:p>
        </p:txBody>
      </p:sp>
      <p:sp>
        <p:nvSpPr>
          <p:cNvPr id="3" name="Content Placeholder 2"/>
          <p:cNvSpPr>
            <a:spLocks noGrp="1"/>
          </p:cNvSpPr>
          <p:nvPr>
            <p:ph idx="1"/>
          </p:nvPr>
        </p:nvSpPr>
        <p:spPr/>
        <p:txBody>
          <a:bodyPr/>
          <a:lstStyle/>
          <a:p>
            <a:r>
              <a:rPr lang="en-US" sz="2400" b="1">
                <a:solidFill>
                  <a:schemeClr val="accent1"/>
                </a:solidFill>
              </a:rPr>
              <a:t>No members</a:t>
            </a:r>
            <a:r>
              <a:rPr lang="en-US" sz="2400">
                <a:solidFill>
                  <a:schemeClr val="accent1"/>
                </a:solidFill>
              </a:rPr>
              <a:t> </a:t>
            </a:r>
            <a:r>
              <a:rPr lang="en-US" sz="2400"/>
              <a:t>of the planning committee, speakers, presenters, authors, content reviewers and/or anyone else in a position to control the content of this education activity </a:t>
            </a:r>
            <a:r>
              <a:rPr lang="en-US" sz="2400" b="1">
                <a:solidFill>
                  <a:schemeClr val="accent1"/>
                </a:solidFill>
              </a:rPr>
              <a:t>have relevant financial relationships </a:t>
            </a:r>
            <a:r>
              <a:rPr lang="en-US" sz="2400"/>
              <a:t>with any entity producing, marketing, re-selling, or distributing health care goods or services, used on, or consumed by, patients</a:t>
            </a:r>
            <a:br>
              <a:rPr lang="en-US" sz="2400"/>
            </a:br>
            <a:r>
              <a:rPr lang="en-US" sz="2400" b="1">
                <a:solidFill>
                  <a:schemeClr val="accent1"/>
                </a:solidFill>
              </a:rPr>
              <a:t>to disclose</a:t>
            </a:r>
            <a:r>
              <a:rPr lang="en-US" sz="2400">
                <a:solidFill>
                  <a:schemeClr val="accent1"/>
                </a:solidFill>
              </a:rPr>
              <a:t>.</a:t>
            </a:r>
            <a:endParaRPr lang="en-US" sz="2400" b="1">
              <a:solidFill>
                <a:schemeClr val="accent1"/>
              </a:solidFill>
            </a:endParaRPr>
          </a:p>
          <a:p>
            <a:endParaRPr lang="en-US"/>
          </a:p>
        </p:txBody>
      </p:sp>
      <p:sp>
        <p:nvSpPr>
          <p:cNvPr id="4" name="Footer Placeholder 3"/>
          <p:cNvSpPr>
            <a:spLocks noGrp="1"/>
          </p:cNvSpPr>
          <p:nvPr>
            <p:ph type="ftr" sz="quarter" idx="11"/>
          </p:nvPr>
        </p:nvSpPr>
        <p:spPr/>
        <p: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7000212-68E8-4E0F-BB6F-A6238CCAF7D0}" type="slidenum">
              <a:rPr kumimoji="0" lang="en-US" sz="788"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4</a:t>
            </a:fld>
            <a:endParaRPr kumimoji="0" lang="en-US" sz="78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8704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Franklin Gothic Demi" panose="020B0703020102020204" pitchFamily="34" charset="0"/>
              </a:rPr>
              <a:t>Disclaimer</a:t>
            </a:r>
            <a:endParaRPr lang="en-US"/>
          </a:p>
        </p:txBody>
      </p:sp>
      <p:sp>
        <p:nvSpPr>
          <p:cNvPr id="3" name="Content Placeholder 2"/>
          <p:cNvSpPr>
            <a:spLocks noGrp="1"/>
          </p:cNvSpPr>
          <p:nvPr>
            <p:ph idx="1"/>
          </p:nvPr>
        </p:nvSpPr>
        <p:spPr/>
        <p:txBody>
          <a:bodyPr>
            <a:normAutofit lnSpcReduction="10000"/>
          </a:bodyPr>
          <a:lstStyle/>
          <a:p>
            <a:r>
              <a:rPr lang="en-US" sz="1800" b="1">
                <a:solidFill>
                  <a:schemeClr val="accent1"/>
                </a:solidFill>
              </a:rPr>
              <a:t>The information presented </a:t>
            </a:r>
            <a:r>
              <a:rPr lang="en-US" sz="1800"/>
              <a:t>at this Center for Continuing Education in Health Sciences program </a:t>
            </a:r>
            <a:r>
              <a:rPr lang="en-US" sz="1800" b="1">
                <a:solidFill>
                  <a:schemeClr val="accent1"/>
                </a:solidFill>
              </a:rPr>
              <a:t>represents the views and opinions of the individual presenters</a:t>
            </a:r>
            <a:r>
              <a:rPr lang="en-US" sz="1800"/>
              <a:t>,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788"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US" sz="788"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9046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2"/>
          <p:cNvSpPr txBox="1">
            <a:spLocks noGrp="1"/>
          </p:cNvSpPr>
          <p:nvPr>
            <p:ph type="title"/>
          </p:nvPr>
        </p:nvSpPr>
        <p:spPr>
          <a:prstGeom prst="rect">
            <a:avLst/>
          </a:prstGeom>
          <a:noFill/>
          <a:ln>
            <a:noFill/>
          </a:ln>
        </p:spPr>
        <p:txBody>
          <a:bodyPr spcFirstLastPara="1" wrap="square" lIns="91425" tIns="45694" rIns="91425" bIns="45694" anchor="b" anchorCtr="0">
            <a:normAutofit/>
          </a:bodyPr>
          <a:lstStyle/>
          <a:p>
            <a:pPr>
              <a:buClr>
                <a:srgbClr val="6F5700"/>
              </a:buClr>
              <a:buSzPts val="3600"/>
            </a:pPr>
            <a:r>
              <a:rPr lang="en-US">
                <a:latin typeface="Franklin Gothic Demi" panose="020B0703020102020204" pitchFamily="34" charset="0"/>
                <a:sym typeface="Calibri"/>
              </a:rPr>
              <a:t>Learning Objectives</a:t>
            </a:r>
            <a:endParaRPr>
              <a:latin typeface="Franklin Gothic Demi" panose="020B0703020102020204" pitchFamily="34" charset="0"/>
              <a:sym typeface="Calibri"/>
            </a:endParaRPr>
          </a:p>
        </p:txBody>
      </p:sp>
      <p:sp>
        <p:nvSpPr>
          <p:cNvPr id="195" name="Google Shape;195;p12"/>
          <p:cNvSpPr txBox="1">
            <a:spLocks noGrp="1"/>
          </p:cNvSpPr>
          <p:nvPr>
            <p:ph idx="1"/>
          </p:nvPr>
        </p:nvSpPr>
        <p:spPr>
          <a:prstGeom prst="rect">
            <a:avLst/>
          </a:prstGeom>
          <a:noFill/>
          <a:ln>
            <a:noFill/>
          </a:ln>
        </p:spPr>
        <p:txBody>
          <a:bodyPr spcFirstLastPara="1" wrap="square" lIns="0" tIns="45694" rIns="0" bIns="45694" anchor="t" anchorCtr="0">
            <a:noAutofit/>
          </a:bodyPr>
          <a:lstStyle/>
          <a:p>
            <a:pPr>
              <a:buFont typeface="Wingdings" panose="05000000000000000000" pitchFamily="2" charset="2"/>
              <a:buChar char="ü"/>
            </a:pPr>
            <a:r>
              <a:rPr lang="en-US" sz="2000" dirty="0">
                <a:effectLst/>
                <a:ea typeface="+mn-lt"/>
                <a:cs typeface="+mn-lt"/>
              </a:rPr>
              <a:t>Describe </a:t>
            </a:r>
            <a:r>
              <a:rPr lang="en-US" sz="2000" dirty="0">
                <a:ea typeface="+mn-lt"/>
                <a:cs typeface="+mn-lt"/>
              </a:rPr>
              <a:t>examples of quality improvement interventions implemented by participating PCMHs during the 2026 Perinatal Sprint.  </a:t>
            </a:r>
            <a:endParaRPr lang="en-US" sz="2000" dirty="0">
              <a:ea typeface="Calibri"/>
              <a:cs typeface="Calibri"/>
            </a:endParaRPr>
          </a:p>
          <a:p>
            <a:pPr>
              <a:buFont typeface="Wingdings" panose="05000000000000000000" pitchFamily="2" charset="2"/>
              <a:buChar char="ü"/>
            </a:pPr>
            <a:r>
              <a:rPr lang="en-US" sz="2000" dirty="0">
                <a:ea typeface="+mn-lt"/>
                <a:cs typeface="+mn-lt"/>
              </a:rPr>
              <a:t>Discuss outcomes, lessons learned, and measures used to evaluate improvement efforts across participating practices.  </a:t>
            </a:r>
            <a:endParaRPr lang="en-US" sz="2000" dirty="0">
              <a:ea typeface="Calibri"/>
              <a:cs typeface="Calibri"/>
            </a:endParaRPr>
          </a:p>
          <a:p>
            <a:pPr>
              <a:buFont typeface="Wingdings" panose="05000000000000000000" pitchFamily="2" charset="2"/>
              <a:buChar char="ü"/>
            </a:pPr>
            <a:r>
              <a:rPr lang="en-US" sz="2000" dirty="0">
                <a:ea typeface="+mn-lt"/>
                <a:cs typeface="+mn-lt"/>
              </a:rPr>
              <a:t>Identify </a:t>
            </a:r>
            <a:r>
              <a:rPr lang="en-US" sz="2000" dirty="0">
                <a:effectLst/>
                <a:ea typeface="+mn-lt"/>
                <a:cs typeface="+mn-lt"/>
              </a:rPr>
              <a:t>strategies for </a:t>
            </a:r>
            <a:r>
              <a:rPr lang="en-US" sz="2000" dirty="0">
                <a:ea typeface="+mn-lt"/>
                <a:cs typeface="+mn-lt"/>
              </a:rPr>
              <a:t>sustaining </a:t>
            </a:r>
            <a:r>
              <a:rPr lang="en-US" sz="2000" dirty="0">
                <a:effectLst/>
                <a:ea typeface="+mn-lt"/>
                <a:cs typeface="+mn-lt"/>
              </a:rPr>
              <a:t>and </a:t>
            </a:r>
            <a:r>
              <a:rPr lang="en-US" sz="2000" dirty="0">
                <a:ea typeface="+mn-lt"/>
                <a:cs typeface="+mn-lt"/>
              </a:rPr>
              <a:t>scaling successful </a:t>
            </a:r>
            <a:r>
              <a:rPr lang="en-US" sz="2000" dirty="0">
                <a:effectLst/>
                <a:ea typeface="+mn-lt"/>
                <a:cs typeface="+mn-lt"/>
              </a:rPr>
              <a:t>quality improvement </a:t>
            </a:r>
            <a:r>
              <a:rPr lang="en-US" sz="2000" dirty="0">
                <a:ea typeface="+mn-lt"/>
                <a:cs typeface="+mn-lt"/>
              </a:rPr>
              <a:t>interventions beyond </a:t>
            </a:r>
            <a:r>
              <a:rPr lang="en-US" sz="2000" dirty="0">
                <a:effectLst/>
                <a:ea typeface="+mn-lt"/>
                <a:cs typeface="+mn-lt"/>
              </a:rPr>
              <a:t>the </a:t>
            </a:r>
            <a:r>
              <a:rPr lang="en-US" sz="2000" dirty="0">
                <a:ea typeface="+mn-lt"/>
                <a:cs typeface="+mn-lt"/>
              </a:rPr>
              <a:t>initial </a:t>
            </a:r>
            <a:r>
              <a:rPr lang="en-US" sz="2000" dirty="0">
                <a:effectLst/>
                <a:ea typeface="+mn-lt"/>
                <a:cs typeface="+mn-lt"/>
              </a:rPr>
              <a:t>PDSA </a:t>
            </a:r>
            <a:r>
              <a:rPr lang="en-US" sz="2000" dirty="0">
                <a:ea typeface="+mn-lt"/>
                <a:cs typeface="+mn-lt"/>
              </a:rPr>
              <a:t>cycles.</a:t>
            </a:r>
          </a:p>
          <a:p>
            <a:pPr>
              <a:buFont typeface="Wingdings" panose="05000000000000000000" pitchFamily="2" charset="2"/>
              <a:buChar char="ü"/>
            </a:pPr>
            <a:r>
              <a:rPr lang="en-US" sz="2000" dirty="0">
                <a:ea typeface="+mn-lt"/>
                <a:cs typeface="+mn-lt"/>
              </a:rPr>
              <a:t>Apply peer-to-peer learning to inform future quality improvement initiatives within participants' own practices. </a:t>
            </a:r>
            <a:endParaRPr lang="en-US" sz="2000" dirty="0">
              <a:ea typeface="Calibri"/>
              <a:cs typeface="Calibri"/>
            </a:endParaRPr>
          </a:p>
          <a:p>
            <a:pPr marL="297180" marR="0" lvl="0" indent="-342900">
              <a:spcBef>
                <a:spcPts val="0"/>
              </a:spcBef>
              <a:spcAft>
                <a:spcPts val="1200"/>
              </a:spcAft>
              <a:buFont typeface="Wingdings" panose="05000000000000000000" pitchFamily="2" charset="2"/>
              <a:buChar char="ü"/>
            </a:pPr>
            <a:endParaRPr lang="en-US" sz="2000" dirty="0">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196" name="Google Shape;196;p12"/>
          <p:cNvSpPr txBox="1">
            <a:spLocks noGrp="1"/>
          </p:cNvSpPr>
          <p:nvPr>
            <p:ph type="ftr" sz="quarter" idx="11"/>
          </p:nvPr>
        </p:nvSpPr>
        <p:spPr>
          <a:prstGeom prst="rect">
            <a:avLst/>
          </a:prstGeom>
          <a:noFill/>
          <a:ln>
            <a:noFill/>
          </a:ln>
        </p:spPr>
        <p:txBody>
          <a:bodyPr spcFirstLastPara="1" wrap="square" lIns="91425" tIns="45694" rIns="91425" bIns="45694" anchor="ctr" anchorCtr="0">
            <a:noAutofit/>
          </a:bodyPr>
          <a:lstStyle/>
          <a:p>
            <a:pPr marL="0" marR="0" lvl="0" indent="0" algn="ctr" defTabSz="685800" rtl="0" eaLnBrk="1" fontAlgn="auto" latinLnBrk="0" hangingPunct="1">
              <a:lnSpc>
                <a:spcPct val="100000"/>
              </a:lnSpc>
              <a:spcBef>
                <a:spcPts val="0"/>
              </a:spcBef>
              <a:spcAft>
                <a:spcPts val="0"/>
              </a:spcAft>
              <a:buClr>
                <a:srgbClr val="000000"/>
              </a:buClr>
              <a:buSzPts val="1400"/>
              <a:buFont typeface="Arial"/>
              <a:buNone/>
              <a:tabLst/>
              <a:defRPr/>
            </a:pPr>
            <a:r>
              <a:rPr kumimoji="0" lang="en-US" sz="675" b="0" i="0" u="none" strike="noStrike" kern="0" cap="none" spc="0" normalizeH="0" baseline="0" noProof="0">
                <a:ln>
                  <a:noFill/>
                </a:ln>
                <a:solidFill>
                  <a:srgbClr val="FFFFFF"/>
                </a:solidFill>
                <a:effectLst/>
                <a:uLnTx/>
                <a:uFillTx/>
                <a:cs typeface="Arial" panose="020B0604020202020204" pitchFamily="34" charset="0"/>
                <a:sym typeface="Arial"/>
              </a:rPr>
              <a:t>© 2026 JHF, PRHI, HCF, HFP</a:t>
            </a:r>
            <a:endParaRPr kumimoji="0" sz="675" b="0" i="0" u="none" strike="noStrike" kern="0" cap="none" spc="0" normalizeH="0" baseline="0" noProof="0">
              <a:ln>
                <a:noFill/>
              </a:ln>
              <a:solidFill>
                <a:srgbClr val="FFFFFF"/>
              </a:solidFill>
              <a:effectLst/>
              <a:uLnTx/>
              <a:uFillTx/>
              <a:cs typeface="Arial" panose="020B0604020202020204" pitchFamily="34" charset="0"/>
              <a:sym typeface="Arial"/>
            </a:endParaRPr>
          </a:p>
        </p:txBody>
      </p:sp>
      <p:sp>
        <p:nvSpPr>
          <p:cNvPr id="197" name="Google Shape;197;p12"/>
          <p:cNvSpPr txBox="1">
            <a:spLocks noGrp="1"/>
          </p:cNvSpPr>
          <p:nvPr>
            <p:ph type="sldNum" sz="quarter" idx="12"/>
          </p:nvPr>
        </p:nvSpPr>
        <p:spPr>
          <a:prstGeom prst="rect">
            <a:avLst/>
          </a:prstGeom>
          <a:noFill/>
          <a:ln>
            <a:noFill/>
          </a:ln>
        </p:spPr>
        <p:txBody>
          <a:bodyPr spcFirstLastPara="1" wrap="square" lIns="91425" tIns="45694" rIns="91425" bIns="45694" anchor="ctr" anchorCtr="0">
            <a:noAutofit/>
          </a:bodyPr>
          <a:lstStyle/>
          <a:p>
            <a:pPr marL="0" marR="0" lvl="0" indent="0" algn="r" defTabSz="685800" rtl="0" eaLnBrk="1" fontAlgn="auto" latinLnBrk="0" hangingPunct="1">
              <a:lnSpc>
                <a:spcPct val="100000"/>
              </a:lnSpc>
              <a:spcBef>
                <a:spcPts val="0"/>
              </a:spcBef>
              <a:spcAft>
                <a:spcPts val="0"/>
              </a:spcAft>
              <a:buClr>
                <a:srgbClr val="000000"/>
              </a:buClr>
              <a:buSzPts val="700"/>
              <a:buFont typeface="Arial"/>
              <a:buNone/>
              <a:tabLst/>
              <a:defRPr/>
            </a:pPr>
            <a:fld id="{00000000-1234-1234-1234-123412341234}" type="slidenum">
              <a:rPr kumimoji="0" lang="en-US" sz="788" b="0" i="0" u="none" strike="noStrike" kern="0" cap="none" spc="0" normalizeH="0" baseline="0" noProof="0">
                <a:ln>
                  <a:noFill/>
                </a:ln>
                <a:solidFill>
                  <a:srgbClr val="FFFFFF"/>
                </a:solidFill>
                <a:effectLst/>
                <a:uLnTx/>
                <a:uFillTx/>
                <a:cs typeface="Arial"/>
                <a:sym typeface="Arial"/>
              </a:rPr>
              <a:pPr marL="0" marR="0" lvl="0" indent="0" algn="r" defTabSz="685800" rtl="0" eaLnBrk="1" fontAlgn="auto" latinLnBrk="0" hangingPunct="1">
                <a:lnSpc>
                  <a:spcPct val="100000"/>
                </a:lnSpc>
                <a:spcBef>
                  <a:spcPts val="0"/>
                </a:spcBef>
                <a:spcAft>
                  <a:spcPts val="0"/>
                </a:spcAft>
                <a:buClr>
                  <a:srgbClr val="000000"/>
                </a:buClr>
                <a:buSzPts val="700"/>
                <a:buFont typeface="Arial"/>
                <a:buNone/>
                <a:tabLst/>
                <a:defRPr/>
              </a:pPr>
              <a:t>6</a:t>
            </a:fld>
            <a:endParaRPr kumimoji="0" sz="788" b="0" i="0" u="none" strike="noStrike" kern="0" cap="none" spc="0" normalizeH="0" baseline="0" noProof="0">
              <a:ln>
                <a:noFill/>
              </a:ln>
              <a:solidFill>
                <a:srgbClr val="FFFFFF"/>
              </a:solidFill>
              <a:effectLst/>
              <a:uLnTx/>
              <a:uFillTx/>
              <a:cs typeface="Arial"/>
              <a:sym typeface="Arial"/>
            </a:endParaRPr>
          </a:p>
        </p:txBody>
      </p:sp>
    </p:spTree>
    <p:extLst>
      <p:ext uri="{BB962C8B-B14F-4D97-AF65-F5344CB8AC3E}">
        <p14:creationId xmlns:p14="http://schemas.microsoft.com/office/powerpoint/2010/main" val="1192279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B85A2-DFB4-61BE-BA9A-98DAAF57B7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EACF95-15A0-1883-0995-99E69A63399D}"/>
              </a:ext>
            </a:extLst>
          </p:cNvPr>
          <p:cNvSpPr>
            <a:spLocks noGrp="1"/>
          </p:cNvSpPr>
          <p:nvPr>
            <p:ph type="ctrTitle"/>
          </p:nvPr>
        </p:nvSpPr>
        <p:spPr>
          <a:xfrm>
            <a:off x="825038" y="464475"/>
            <a:ext cx="7543800" cy="2674620"/>
          </a:xfrm>
        </p:spPr>
        <p:txBody>
          <a:bodyPr>
            <a:normAutofit/>
          </a:bodyPr>
          <a:lstStyle/>
          <a:p>
            <a:r>
              <a:rPr lang="en-US" sz="4000" dirty="0">
                <a:latin typeface="Franklin Gothic Demi"/>
              </a:rPr>
              <a:t>2026 </a:t>
            </a:r>
            <a:r>
              <a:rPr lang="en-US" sz="4000" dirty="0">
                <a:latin typeface="Franklin Gothic Demi"/>
                <a:ea typeface="+mj-lt"/>
                <a:cs typeface="+mj-lt"/>
              </a:rPr>
              <a:t>Perinatal Care in Family and Pediatric Offices</a:t>
            </a:r>
            <a:br>
              <a:rPr lang="en-US" sz="4000" dirty="0">
                <a:latin typeface="Franklin Gothic Demi"/>
                <a:ea typeface="+mj-lt"/>
                <a:cs typeface="+mj-lt"/>
              </a:rPr>
            </a:br>
            <a:r>
              <a:rPr lang="en-US" sz="4000" dirty="0">
                <a:latin typeface="Franklin Gothic Demi"/>
                <a:ea typeface="+mj-lt"/>
                <a:cs typeface="+mj-lt"/>
              </a:rPr>
              <a:t>Sprint Recap</a:t>
            </a:r>
            <a:endParaRPr lang="en-US" dirty="0">
              <a:latin typeface="Franklin Gothic Demi"/>
              <a:ea typeface="Calibri Light"/>
              <a:cs typeface="Calibri Light"/>
            </a:endParaRPr>
          </a:p>
        </p:txBody>
      </p:sp>
      <p:sp>
        <p:nvSpPr>
          <p:cNvPr id="3" name="Subtitle 2">
            <a:extLst>
              <a:ext uri="{FF2B5EF4-FFF2-40B4-BE49-F238E27FC236}">
                <a16:creationId xmlns:a16="http://schemas.microsoft.com/office/drawing/2014/main" id="{C4606FA7-3082-AA78-A792-7F1E38141BAE}"/>
              </a:ext>
            </a:extLst>
          </p:cNvPr>
          <p:cNvSpPr>
            <a:spLocks noGrp="1"/>
          </p:cNvSpPr>
          <p:nvPr>
            <p:ph type="subTitle" idx="1"/>
          </p:nvPr>
        </p:nvSpPr>
        <p:spPr>
          <a:xfrm>
            <a:off x="870330" y="3331544"/>
            <a:ext cx="7543800" cy="1401269"/>
          </a:xfrm>
        </p:spPr>
        <p:txBody>
          <a:bodyPr vert="horz" lIns="91440" tIns="45720" rIns="91440" bIns="45720" rtlCol="0" anchor="t">
            <a:normAutofit/>
          </a:bodyPr>
          <a:lstStyle/>
          <a:p>
            <a:pPr>
              <a:spcBef>
                <a:spcPts val="600"/>
              </a:spcBef>
            </a:pPr>
            <a:r>
              <a:rPr lang="en-US" b="1" dirty="0">
                <a:solidFill>
                  <a:schemeClr val="tx2"/>
                </a:solidFill>
                <a:ea typeface="+mj-lt"/>
                <a:cs typeface="+mj-lt"/>
              </a:rPr>
              <a:t>Robert Ferguson</a:t>
            </a:r>
            <a:r>
              <a:rPr lang="en-US" dirty="0">
                <a:solidFill>
                  <a:schemeClr val="tx2"/>
                </a:solidFill>
                <a:ea typeface="+mj-lt"/>
                <a:cs typeface="+mj-lt"/>
              </a:rPr>
              <a:t>, MPH, Chief Policy Officer, Pittsburgh Regional Health Initiative</a:t>
            </a:r>
          </a:p>
        </p:txBody>
      </p:sp>
      <p:sp>
        <p:nvSpPr>
          <p:cNvPr id="4" name="Footer Placeholder 3">
            <a:extLst>
              <a:ext uri="{FF2B5EF4-FFF2-40B4-BE49-F238E27FC236}">
                <a16:creationId xmlns:a16="http://schemas.microsoft.com/office/drawing/2014/main" id="{70844AD7-2759-F213-7805-EA465C5C4127}"/>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431D08AA-83FC-1F21-4C52-DC77A0C6DB3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254017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35983-DA9B-4780-C981-416F46352D3B}"/>
              </a:ext>
            </a:extLst>
          </p:cNvPr>
          <p:cNvSpPr>
            <a:spLocks noGrp="1"/>
          </p:cNvSpPr>
          <p:nvPr>
            <p:ph type="title"/>
          </p:nvPr>
        </p:nvSpPr>
        <p:spPr/>
        <p:txBody>
          <a:bodyPr/>
          <a:lstStyle/>
          <a:p>
            <a:r>
              <a:rPr lang="en-US" dirty="0">
                <a:ea typeface="Calibri Light"/>
                <a:cs typeface="Calibri Light"/>
              </a:rPr>
              <a:t>Perinatal #1: </a:t>
            </a:r>
            <a:r>
              <a:rPr lang="en-US" dirty="0" err="1">
                <a:ea typeface="Calibri Light"/>
                <a:cs typeface="Calibri Light"/>
              </a:rPr>
              <a:t>Interconception</a:t>
            </a:r>
            <a:r>
              <a:rPr lang="en-US" dirty="0">
                <a:ea typeface="Calibri Light"/>
                <a:cs typeface="Calibri Light"/>
              </a:rPr>
              <a:t> Care</a:t>
            </a:r>
            <a:endParaRPr lang="en-US" dirty="0"/>
          </a:p>
        </p:txBody>
      </p:sp>
      <p:sp>
        <p:nvSpPr>
          <p:cNvPr id="3" name="Content Placeholder 2">
            <a:extLst>
              <a:ext uri="{FF2B5EF4-FFF2-40B4-BE49-F238E27FC236}">
                <a16:creationId xmlns:a16="http://schemas.microsoft.com/office/drawing/2014/main" id="{78D098E2-5680-AA62-6553-947520E8D7F1}"/>
              </a:ext>
            </a:extLst>
          </p:cNvPr>
          <p:cNvSpPr>
            <a:spLocks noGrp="1"/>
          </p:cNvSpPr>
          <p:nvPr>
            <p:ph idx="1"/>
          </p:nvPr>
        </p:nvSpPr>
        <p:spPr/>
        <p:txBody>
          <a:bodyPr vert="horz" lIns="0" tIns="45720" rIns="0" bIns="45720" rtlCol="0" anchor="t">
            <a:normAutofit/>
          </a:bodyPr>
          <a:lstStyle/>
          <a:p>
            <a:pPr marL="285750" indent="-285750">
              <a:buFont typeface="Arial" panose="020F0502020204030204" pitchFamily="34" charset="0"/>
              <a:buChar char="•"/>
            </a:pPr>
            <a:r>
              <a:rPr lang="en-US" sz="1800" dirty="0">
                <a:ea typeface="Calibri"/>
                <a:cs typeface="Calibri"/>
              </a:rPr>
              <a:t>Primary care is poised to fill gaps and address disparities in maternal health</a:t>
            </a:r>
          </a:p>
          <a:p>
            <a:pPr marL="285750" indent="-285750">
              <a:buFont typeface="Arial" panose="020F0502020204030204" pitchFamily="34" charset="0"/>
              <a:buChar char="•"/>
            </a:pPr>
            <a:r>
              <a:rPr lang="en-US" sz="1800" dirty="0">
                <a:ea typeface="Calibri"/>
                <a:cs typeface="Calibri"/>
              </a:rPr>
              <a:t>Maternal screening at well child visits allows us to identify and address risk factors prior to the next pregnancy</a:t>
            </a:r>
          </a:p>
          <a:p>
            <a:pPr marL="285750" indent="-285750">
              <a:buFont typeface="Arial" panose="020F0502020204030204" pitchFamily="34" charset="0"/>
              <a:buChar char="•"/>
            </a:pPr>
            <a:r>
              <a:rPr lang="en-US" sz="1800" dirty="0">
                <a:ea typeface="Calibri"/>
                <a:cs typeface="Calibri"/>
              </a:rPr>
              <a:t>Best Practice Recommendations:</a:t>
            </a:r>
          </a:p>
          <a:p>
            <a:pPr marL="493395" lvl="1" indent="-342900">
              <a:buAutoNum type="arabicPeriod"/>
            </a:pPr>
            <a:r>
              <a:rPr lang="en-US" sz="1600" dirty="0">
                <a:ea typeface="+mn-lt"/>
                <a:cs typeface="+mn-lt"/>
              </a:rPr>
              <a:t>Initial assessment in the first 3 weeks postpartum</a:t>
            </a:r>
            <a:endParaRPr lang="en-US" sz="1600" dirty="0">
              <a:ea typeface="Calibri"/>
              <a:cs typeface="Calibri"/>
            </a:endParaRPr>
          </a:p>
          <a:p>
            <a:pPr marL="493395" lvl="1" indent="-342900">
              <a:buAutoNum type="arabicPeriod"/>
            </a:pPr>
            <a:r>
              <a:rPr lang="en-US" sz="1600" dirty="0">
                <a:ea typeface="+mn-lt"/>
                <a:cs typeface="+mn-lt"/>
              </a:rPr>
              <a:t>Ask every person of childbearing potential if they have been pregnant in the last year. </a:t>
            </a:r>
          </a:p>
          <a:p>
            <a:pPr marL="493395" lvl="1" indent="-342900">
              <a:buAutoNum type="arabicPeriod"/>
            </a:pPr>
            <a:r>
              <a:rPr lang="en-US" sz="1600" dirty="0">
                <a:ea typeface="+mn-lt"/>
                <a:cs typeface="+mn-lt"/>
              </a:rPr>
              <a:t>Obtain comprehensive obstetrical history and record of ongoing medical and mental health issues</a:t>
            </a:r>
            <a:endParaRPr lang="en-US" sz="1600" dirty="0">
              <a:ea typeface="Calibri"/>
              <a:cs typeface="Calibri"/>
            </a:endParaRPr>
          </a:p>
          <a:p>
            <a:pPr marL="493395" lvl="1" indent="-342900">
              <a:buAutoNum type="arabicPeriod"/>
            </a:pPr>
            <a:r>
              <a:rPr lang="en-US" sz="1600" dirty="0">
                <a:ea typeface="+mn-lt"/>
                <a:cs typeface="+mn-lt"/>
              </a:rPr>
              <a:t>Educate staff members on trauma-informed care, cultural and racial humility</a:t>
            </a:r>
          </a:p>
          <a:p>
            <a:pPr marL="285750" indent="-285750">
              <a:buFont typeface="Arial" panose="020F0502020204030204" pitchFamily="34" charset="0"/>
              <a:buChar char="•"/>
            </a:pPr>
            <a:endParaRPr lang="en-US" sz="1800" dirty="0">
              <a:ea typeface="Calibri"/>
              <a:cs typeface="Calibri"/>
            </a:endParaRPr>
          </a:p>
        </p:txBody>
      </p:sp>
      <p:sp>
        <p:nvSpPr>
          <p:cNvPr id="4" name="Footer Placeholder 3">
            <a:extLst>
              <a:ext uri="{FF2B5EF4-FFF2-40B4-BE49-F238E27FC236}">
                <a16:creationId xmlns:a16="http://schemas.microsoft.com/office/drawing/2014/main" id="{3D1524A6-BDF0-64EB-3C48-092B14ADA1B2}"/>
              </a:ext>
            </a:extLst>
          </p:cNvPr>
          <p:cNvSpPr>
            <a:spLocks noGrp="1"/>
          </p:cNvSpPr>
          <p:nvPr>
            <p:ph type="ftr" sz="quarter" idx="11"/>
          </p:nvPr>
        </p:nvSpPr>
        <p:spPr/>
        <p:txBody>
          <a:bodyPr/>
          <a:lstStyle/>
          <a:p>
            <a:r>
              <a:rPr lang="en-US"/>
              <a:t>© 2026 JHF, PRHI, HCF, HFP</a:t>
            </a:r>
          </a:p>
        </p:txBody>
      </p:sp>
      <p:sp>
        <p:nvSpPr>
          <p:cNvPr id="5" name="Slide Number Placeholder 4">
            <a:extLst>
              <a:ext uri="{FF2B5EF4-FFF2-40B4-BE49-F238E27FC236}">
                <a16:creationId xmlns:a16="http://schemas.microsoft.com/office/drawing/2014/main" id="{D4FC07D9-9917-B6AC-8034-BDFE61F004EF}"/>
              </a:ext>
            </a:extLst>
          </p:cNvPr>
          <p:cNvSpPr>
            <a:spLocks noGrp="1"/>
          </p:cNvSpPr>
          <p:nvPr>
            <p:ph type="sldNum" sz="quarter" idx="12"/>
          </p:nvPr>
        </p:nvSpPr>
        <p:spPr/>
        <p:txBody>
          <a:bodyPr/>
          <a:lstStyle/>
          <a:p>
            <a:fld id="{DE97A03E-C790-4462-A76B-258E5BF5C3E7}" type="slidenum">
              <a:rPr lang="en-US" smtClean="0"/>
              <a:t>8</a:t>
            </a:fld>
            <a:endParaRPr lang="en-US"/>
          </a:p>
        </p:txBody>
      </p:sp>
    </p:spTree>
    <p:extLst>
      <p:ext uri="{BB962C8B-B14F-4D97-AF65-F5344CB8AC3E}">
        <p14:creationId xmlns:p14="http://schemas.microsoft.com/office/powerpoint/2010/main" val="2391796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B6792-B991-463E-1246-604E8931B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B27F2-5017-2584-BE82-9D8E595E0CD3}"/>
              </a:ext>
            </a:extLst>
          </p:cNvPr>
          <p:cNvSpPr>
            <a:spLocks noGrp="1"/>
          </p:cNvSpPr>
          <p:nvPr>
            <p:ph type="title"/>
          </p:nvPr>
        </p:nvSpPr>
        <p:spPr/>
        <p:txBody>
          <a:bodyPr/>
          <a:lstStyle/>
          <a:p>
            <a:r>
              <a:rPr lang="en-US" dirty="0">
                <a:ea typeface="Calibri Light"/>
                <a:cs typeface="Calibri Light"/>
              </a:rPr>
              <a:t>Perinatal #2: Vaccination Engagement</a:t>
            </a:r>
            <a:endParaRPr lang="en-US" dirty="0"/>
          </a:p>
        </p:txBody>
      </p:sp>
      <p:sp>
        <p:nvSpPr>
          <p:cNvPr id="3" name="Content Placeholder 2">
            <a:extLst>
              <a:ext uri="{FF2B5EF4-FFF2-40B4-BE49-F238E27FC236}">
                <a16:creationId xmlns:a16="http://schemas.microsoft.com/office/drawing/2014/main" id="{A8587A39-F5A6-CFE7-4116-E777174B8561}"/>
              </a:ext>
            </a:extLst>
          </p:cNvPr>
          <p:cNvSpPr>
            <a:spLocks noGrp="1"/>
          </p:cNvSpPr>
          <p:nvPr>
            <p:ph idx="1"/>
          </p:nvPr>
        </p:nvSpPr>
        <p:spPr/>
        <p:txBody>
          <a:bodyPr vert="horz" lIns="0" tIns="45720" rIns="0" bIns="45720" rtlCol="0" anchor="t">
            <a:normAutofit/>
          </a:bodyPr>
          <a:lstStyle/>
          <a:p>
            <a:pPr marL="285750" indent="-285750"/>
            <a:r>
              <a:rPr lang="en-US" dirty="0">
                <a:ea typeface="Calibri"/>
                <a:cs typeface="Calibri"/>
              </a:rPr>
              <a:t>Kids Plus Pediatrics shared </a:t>
            </a:r>
            <a:r>
              <a:rPr lang="en-US" b="1" dirty="0">
                <a:ea typeface="Calibri"/>
                <a:cs typeface="Calibri"/>
              </a:rPr>
              <a:t>innovative practices</a:t>
            </a:r>
            <a:r>
              <a:rPr lang="en-US" dirty="0">
                <a:ea typeface="Calibri"/>
                <a:cs typeface="Calibri"/>
              </a:rPr>
              <a:t> to improve family vaccination engagement:</a:t>
            </a:r>
          </a:p>
          <a:p>
            <a:pPr marL="287655" lvl="1"/>
            <a:r>
              <a:rPr lang="en-US" b="1" dirty="0">
                <a:ea typeface="Calibri"/>
                <a:cs typeface="Calibri"/>
              </a:rPr>
              <a:t>Family Guide:</a:t>
            </a:r>
            <a:r>
              <a:rPr lang="en-US" dirty="0">
                <a:ea typeface="Calibri"/>
                <a:cs typeface="Calibri"/>
              </a:rPr>
              <a:t> Concierge-style website portal with accurate information for new families</a:t>
            </a:r>
          </a:p>
          <a:p>
            <a:pPr marL="287655" lvl="1"/>
            <a:r>
              <a:rPr lang="en-US" b="1" dirty="0">
                <a:ea typeface="Calibri"/>
                <a:cs typeface="Calibri"/>
              </a:rPr>
              <a:t>Baby Basics:</a:t>
            </a:r>
            <a:r>
              <a:rPr lang="en-US" dirty="0">
                <a:ea typeface="Calibri"/>
                <a:cs typeface="Calibri"/>
              </a:rPr>
              <a:t> Free, monthly virtual classes for new and expectant families</a:t>
            </a:r>
          </a:p>
          <a:p>
            <a:pPr marL="287655" lvl="1"/>
            <a:r>
              <a:rPr lang="en-US" b="1" dirty="0">
                <a:ea typeface="Calibri"/>
                <a:cs typeface="Calibri"/>
              </a:rPr>
              <a:t>The Village: </a:t>
            </a:r>
            <a:r>
              <a:rPr lang="en-US" dirty="0">
                <a:ea typeface="Calibri"/>
                <a:cs typeface="Calibri"/>
              </a:rPr>
              <a:t>Peer support group for patients and non-patients, facilitated by a doula</a:t>
            </a:r>
          </a:p>
          <a:p>
            <a:pPr marL="287655" lvl="1"/>
            <a:r>
              <a:rPr lang="en-US" dirty="0">
                <a:ea typeface="Calibri"/>
                <a:cs typeface="Calibri"/>
              </a:rPr>
              <a:t>R</a:t>
            </a:r>
            <a:r>
              <a:rPr lang="en-US" b="1" dirty="0">
                <a:ea typeface="Calibri"/>
                <a:cs typeface="Calibri"/>
              </a:rPr>
              <a:t>esource and Counseling Coordinator:</a:t>
            </a:r>
            <a:r>
              <a:rPr lang="en-US" dirty="0">
                <a:ea typeface="Calibri"/>
                <a:cs typeface="Calibri"/>
              </a:rPr>
              <a:t> Team role to help navigate resources, provide support</a:t>
            </a:r>
          </a:p>
          <a:p>
            <a:pPr marL="285750" indent="-285750"/>
            <a:r>
              <a:rPr lang="en-US" dirty="0">
                <a:ea typeface="Calibri"/>
                <a:cs typeface="Calibri"/>
              </a:rPr>
              <a:t>Communicate </a:t>
            </a:r>
            <a:r>
              <a:rPr lang="en-US" b="1" dirty="0">
                <a:ea typeface="Calibri"/>
                <a:cs typeface="Calibri"/>
              </a:rPr>
              <a:t>often and early </a:t>
            </a:r>
            <a:r>
              <a:rPr lang="en-US" dirty="0">
                <a:ea typeface="Calibri"/>
                <a:cs typeface="Calibri"/>
              </a:rPr>
              <a:t>with families to explain firm stance, provide accurate resources, and collectively come to decision</a:t>
            </a:r>
            <a:endParaRPr lang="en-US" dirty="0"/>
          </a:p>
        </p:txBody>
      </p:sp>
      <p:sp>
        <p:nvSpPr>
          <p:cNvPr id="4" name="Footer Placeholder 3">
            <a:extLst>
              <a:ext uri="{FF2B5EF4-FFF2-40B4-BE49-F238E27FC236}">
                <a16:creationId xmlns:a16="http://schemas.microsoft.com/office/drawing/2014/main" id="{8CD40BAB-A0AF-329A-A8ED-2EB1D417F37E}"/>
              </a:ext>
            </a:extLst>
          </p:cNvPr>
          <p:cNvSpPr>
            <a:spLocks noGrp="1"/>
          </p:cNvSpPr>
          <p:nvPr>
            <p:ph type="ftr" sz="quarter" idx="11"/>
          </p:nvPr>
        </p:nvSpPr>
        <p:spPr/>
        <p:txBody>
          <a:bodyPr/>
          <a:lstStyle/>
          <a:p>
            <a:r>
              <a:rPr lang="en-US"/>
              <a:t>© 2026 JHF, PRHI, HCF, HFP</a:t>
            </a:r>
          </a:p>
        </p:txBody>
      </p:sp>
      <p:sp>
        <p:nvSpPr>
          <p:cNvPr id="5" name="Slide Number Placeholder 4">
            <a:extLst>
              <a:ext uri="{FF2B5EF4-FFF2-40B4-BE49-F238E27FC236}">
                <a16:creationId xmlns:a16="http://schemas.microsoft.com/office/drawing/2014/main" id="{0550E671-89C7-5AB3-90C2-907AF7D72811}"/>
              </a:ext>
            </a:extLst>
          </p:cNvPr>
          <p:cNvSpPr>
            <a:spLocks noGrp="1"/>
          </p:cNvSpPr>
          <p:nvPr>
            <p:ph type="sldNum" sz="quarter" idx="12"/>
          </p:nvPr>
        </p:nvSpPr>
        <p:spPr/>
        <p:txBody>
          <a:bodyPr/>
          <a:lstStyle/>
          <a:p>
            <a:fld id="{DE97A03E-C790-4462-A76B-258E5BF5C3E7}" type="slidenum">
              <a:rPr lang="en-US" smtClean="0"/>
              <a:t>9</a:t>
            </a:fld>
            <a:endParaRPr lang="en-US"/>
          </a:p>
        </p:txBody>
      </p:sp>
    </p:spTree>
    <p:extLst>
      <p:ext uri="{BB962C8B-B14F-4D97-AF65-F5344CB8AC3E}">
        <p14:creationId xmlns:p14="http://schemas.microsoft.com/office/powerpoint/2010/main" val="919058489"/>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B110A-11CB-00D4-3171-C62CE1850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90A22-95D3-7941-707B-A20F8815DD7D}"/>
              </a:ext>
            </a:extLst>
          </p:cNvPr>
          <p:cNvSpPr>
            <a:spLocks noGrp="1"/>
          </p:cNvSpPr>
          <p:nvPr>
            <p:ph type="title"/>
          </p:nvPr>
        </p:nvSpPr>
        <p:spPr/>
        <p:txBody>
          <a:bodyPr/>
          <a:lstStyle/>
          <a:p>
            <a:r>
              <a:rPr lang="en-US" dirty="0">
                <a:ea typeface="Calibri Light"/>
                <a:cs typeface="Calibri Light"/>
              </a:rPr>
              <a:t>Perinatal #3: Maternal Mental Health</a:t>
            </a:r>
            <a:endParaRPr lang="en-US" dirty="0"/>
          </a:p>
        </p:txBody>
      </p:sp>
      <p:sp>
        <p:nvSpPr>
          <p:cNvPr id="3" name="Content Placeholder 2">
            <a:extLst>
              <a:ext uri="{FF2B5EF4-FFF2-40B4-BE49-F238E27FC236}">
                <a16:creationId xmlns:a16="http://schemas.microsoft.com/office/drawing/2014/main" id="{5C9F758C-ABF7-EDC0-DCD7-A1DACFDCF35A}"/>
              </a:ext>
            </a:extLst>
          </p:cNvPr>
          <p:cNvSpPr>
            <a:spLocks noGrp="1"/>
          </p:cNvSpPr>
          <p:nvPr>
            <p:ph idx="1"/>
          </p:nvPr>
        </p:nvSpPr>
        <p:spPr>
          <a:xfrm>
            <a:off x="822960" y="1384301"/>
            <a:ext cx="7576149" cy="645256"/>
          </a:xfrm>
        </p:spPr>
        <p:txBody>
          <a:bodyPr vert="horz" lIns="0" tIns="45720" rIns="0" bIns="45720" rtlCol="0" anchor="t">
            <a:normAutofit/>
          </a:bodyPr>
          <a:lstStyle/>
          <a:p>
            <a:pPr marL="285750" indent="-285750">
              <a:buFont typeface="Arial"/>
              <a:buChar char="•"/>
            </a:pPr>
            <a:r>
              <a:rPr lang="en-US" dirty="0">
                <a:ea typeface="Calibri"/>
                <a:cs typeface="Calibri"/>
              </a:rPr>
              <a:t>Postpartum depression is </a:t>
            </a:r>
            <a:r>
              <a:rPr lang="en-US" b="1" dirty="0">
                <a:ea typeface="Calibri"/>
                <a:cs typeface="Calibri"/>
              </a:rPr>
              <a:t>common</a:t>
            </a:r>
            <a:r>
              <a:rPr lang="en-US" dirty="0">
                <a:ea typeface="Calibri"/>
                <a:cs typeface="Calibri"/>
              </a:rPr>
              <a:t>, but screening helps promote the health of the birthing parent and the child</a:t>
            </a:r>
            <a:endParaRPr lang="en-US">
              <a:ea typeface="Calibri"/>
              <a:cs typeface="Calibri"/>
            </a:endParaRPr>
          </a:p>
        </p:txBody>
      </p:sp>
      <p:sp>
        <p:nvSpPr>
          <p:cNvPr id="4" name="Footer Placeholder 3">
            <a:extLst>
              <a:ext uri="{FF2B5EF4-FFF2-40B4-BE49-F238E27FC236}">
                <a16:creationId xmlns:a16="http://schemas.microsoft.com/office/drawing/2014/main" id="{717D72B6-2879-FA50-4435-97DD9F287061}"/>
              </a:ext>
            </a:extLst>
          </p:cNvPr>
          <p:cNvSpPr>
            <a:spLocks noGrp="1"/>
          </p:cNvSpPr>
          <p:nvPr>
            <p:ph type="ftr" sz="quarter" idx="11"/>
          </p:nvPr>
        </p:nvSpPr>
        <p:spPr/>
        <p:txBody>
          <a:bodyPr/>
          <a:lstStyle/>
          <a:p>
            <a:r>
              <a:rPr lang="en-US"/>
              <a:t>© 2026 JHF, PRHI, HCF, HFP</a:t>
            </a:r>
          </a:p>
        </p:txBody>
      </p:sp>
      <p:sp>
        <p:nvSpPr>
          <p:cNvPr id="5" name="Slide Number Placeholder 4">
            <a:extLst>
              <a:ext uri="{FF2B5EF4-FFF2-40B4-BE49-F238E27FC236}">
                <a16:creationId xmlns:a16="http://schemas.microsoft.com/office/drawing/2014/main" id="{F5643FDD-DC0F-DE6F-4406-711449F4B75F}"/>
              </a:ext>
            </a:extLst>
          </p:cNvPr>
          <p:cNvSpPr>
            <a:spLocks noGrp="1"/>
          </p:cNvSpPr>
          <p:nvPr>
            <p:ph type="sldNum" sz="quarter" idx="12"/>
          </p:nvPr>
        </p:nvSpPr>
        <p:spPr/>
        <p:txBody>
          <a:bodyPr/>
          <a:lstStyle/>
          <a:p>
            <a:fld id="{DE97A03E-C790-4462-A76B-258E5BF5C3E7}" type="slidenum">
              <a:rPr lang="en-US" smtClean="0"/>
              <a:t>10</a:t>
            </a:fld>
            <a:endParaRPr lang="en-US"/>
          </a:p>
        </p:txBody>
      </p:sp>
      <p:pic>
        <p:nvPicPr>
          <p:cNvPr id="6" name="Picture 5" descr="A diagram of a patient&amp;#39;s process&#10;&#10;AI-generated content may be incorrect.">
            <a:extLst>
              <a:ext uri="{FF2B5EF4-FFF2-40B4-BE49-F238E27FC236}">
                <a16:creationId xmlns:a16="http://schemas.microsoft.com/office/drawing/2014/main" id="{E0028D54-F439-9BAE-4E36-36084295E312}"/>
              </a:ext>
            </a:extLst>
          </p:cNvPr>
          <p:cNvPicPr>
            <a:picLocks noChangeAspect="1"/>
          </p:cNvPicPr>
          <p:nvPr/>
        </p:nvPicPr>
        <p:blipFill>
          <a:blip r:embed="rId2"/>
          <a:stretch>
            <a:fillRect/>
          </a:stretch>
        </p:blipFill>
        <p:spPr>
          <a:xfrm>
            <a:off x="2884187" y="1720655"/>
            <a:ext cx="5667556" cy="2693824"/>
          </a:xfrm>
          <a:prstGeom prst="rect">
            <a:avLst/>
          </a:prstGeom>
        </p:spPr>
      </p:pic>
      <p:sp>
        <p:nvSpPr>
          <p:cNvPr id="8" name="Content Placeholder 2">
            <a:extLst>
              <a:ext uri="{FF2B5EF4-FFF2-40B4-BE49-F238E27FC236}">
                <a16:creationId xmlns:a16="http://schemas.microsoft.com/office/drawing/2014/main" id="{D370B7ED-6DEE-AEB9-EFDF-5E714C052B3E}"/>
              </a:ext>
            </a:extLst>
          </p:cNvPr>
          <p:cNvSpPr txBox="1">
            <a:spLocks/>
          </p:cNvSpPr>
          <p:nvPr/>
        </p:nvSpPr>
        <p:spPr>
          <a:xfrm>
            <a:off x="824398" y="2118984"/>
            <a:ext cx="1710187" cy="2295057"/>
          </a:xfrm>
          <a:prstGeom prst="rect">
            <a:avLst/>
          </a:prstGeom>
        </p:spPr>
        <p:txBody>
          <a:bodyPr vert="horz" lIns="0" tIns="45720" rIns="0" bIns="45720" rtlCol="0" anchor="t">
            <a:normAutofit/>
          </a:bodyPr>
          <a:lst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a:lstStyle>
          <a:p>
            <a:pPr marL="285750" indent="-285750">
              <a:buFont typeface="Arial" panose="020F0502020204030204" pitchFamily="34" charset="0"/>
              <a:buChar char="•"/>
            </a:pPr>
            <a:r>
              <a:rPr lang="en-US" dirty="0">
                <a:ea typeface="Calibri"/>
                <a:cs typeface="Calibri"/>
              </a:rPr>
              <a:t>Guest speakers Moyer &amp; Jones provided multiple tools &amp; practical workflows to support PPD screening at well child visits (example)</a:t>
            </a:r>
          </a:p>
        </p:txBody>
      </p:sp>
    </p:spTree>
    <p:extLst>
      <p:ext uri="{BB962C8B-B14F-4D97-AF65-F5344CB8AC3E}">
        <p14:creationId xmlns:p14="http://schemas.microsoft.com/office/powerpoint/2010/main" val="2645013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766C7-7B45-907B-D607-0C959BB80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CD80B-B7BD-C5A6-7834-4D8CF5DAF0BE}"/>
              </a:ext>
            </a:extLst>
          </p:cNvPr>
          <p:cNvSpPr>
            <a:spLocks noGrp="1"/>
          </p:cNvSpPr>
          <p:nvPr>
            <p:ph type="ctrTitle"/>
          </p:nvPr>
        </p:nvSpPr>
        <p:spPr>
          <a:xfrm>
            <a:off x="825038" y="464475"/>
            <a:ext cx="7543800" cy="2674620"/>
          </a:xfrm>
        </p:spPr>
        <p:txBody>
          <a:bodyPr>
            <a:normAutofit/>
          </a:bodyPr>
          <a:lstStyle/>
          <a:p>
            <a:r>
              <a:rPr lang="en-US" sz="4000" dirty="0">
                <a:latin typeface="Franklin Gothic Medium"/>
              </a:rPr>
              <a:t>2026 In-Person Wrap-Up Session Guidance</a:t>
            </a:r>
            <a:endParaRPr lang="en-US" dirty="0"/>
          </a:p>
        </p:txBody>
      </p:sp>
      <p:sp>
        <p:nvSpPr>
          <p:cNvPr id="3" name="Subtitle 2">
            <a:extLst>
              <a:ext uri="{FF2B5EF4-FFF2-40B4-BE49-F238E27FC236}">
                <a16:creationId xmlns:a16="http://schemas.microsoft.com/office/drawing/2014/main" id="{5CF7C1D7-5B29-0C0B-2E7C-982D2D4C35FE}"/>
              </a:ext>
            </a:extLst>
          </p:cNvPr>
          <p:cNvSpPr>
            <a:spLocks noGrp="1"/>
          </p:cNvSpPr>
          <p:nvPr>
            <p:ph type="subTitle" idx="1"/>
          </p:nvPr>
        </p:nvSpPr>
        <p:spPr>
          <a:xfrm>
            <a:off x="870330" y="3331544"/>
            <a:ext cx="7543800" cy="1401269"/>
          </a:xfrm>
        </p:spPr>
        <p:txBody>
          <a:bodyPr vert="horz" lIns="91440" tIns="45720" rIns="91440" bIns="45720" rtlCol="0" anchor="t">
            <a:normAutofit/>
          </a:bodyPr>
          <a:lstStyle/>
          <a:p>
            <a:r>
              <a:rPr lang="en-US" b="1" dirty="0">
                <a:solidFill>
                  <a:schemeClr val="tx2"/>
                </a:solidFill>
                <a:latin typeface="Calibri Light"/>
                <a:ea typeface="Calibri Light"/>
                <a:cs typeface="Calibri Light"/>
              </a:rPr>
              <a:t>Robert Ferguson</a:t>
            </a:r>
            <a:r>
              <a:rPr lang="en-US" dirty="0">
                <a:solidFill>
                  <a:schemeClr val="tx2"/>
                </a:solidFill>
                <a:latin typeface="Calibri Light"/>
                <a:ea typeface="Calibri Light"/>
                <a:cs typeface="Calibri Light"/>
              </a:rPr>
              <a:t>, MPH, Chief Policy Officer, Pittsburgh Regional Health Initiative</a:t>
            </a:r>
            <a:endParaRPr lang="en-US" dirty="0">
              <a:solidFill>
                <a:srgbClr val="000000"/>
              </a:solidFill>
              <a:latin typeface="Calibri Light"/>
              <a:ea typeface="Calibri Light"/>
              <a:cs typeface="Calibri Light"/>
            </a:endParaRPr>
          </a:p>
          <a:p>
            <a:pPr>
              <a:spcBef>
                <a:spcPts val="600"/>
              </a:spcBef>
            </a:pPr>
            <a:endParaRPr lang="en-US" dirty="0">
              <a:solidFill>
                <a:schemeClr val="tx2"/>
              </a:solidFill>
              <a:latin typeface="+mn-lt"/>
              <a:ea typeface="Calibri"/>
              <a:cs typeface="Calibri"/>
            </a:endParaRPr>
          </a:p>
        </p:txBody>
      </p:sp>
      <p:sp>
        <p:nvSpPr>
          <p:cNvPr id="4" name="Footer Placeholder 3">
            <a:extLst>
              <a:ext uri="{FF2B5EF4-FFF2-40B4-BE49-F238E27FC236}">
                <a16:creationId xmlns:a16="http://schemas.microsoft.com/office/drawing/2014/main" id="{9C192F57-1736-8229-843C-4FEA351548B6}"/>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1ABF8553-F942-85E1-D219-DFAB7608C0A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19775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7F89B-840A-2B19-DB7B-5DF14441F4D7}"/>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17C23BE3-5E9A-3A90-D3B2-B59F1B22BB84}"/>
              </a:ext>
            </a:extLst>
          </p:cNvPr>
          <p:cNvGraphicFramePr/>
          <p:nvPr/>
        </p:nvGraphicFramePr>
        <p:xfrm>
          <a:off x="2298642" y="2276307"/>
          <a:ext cx="4305613" cy="28671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9">
            <a:extLst>
              <a:ext uri="{FF2B5EF4-FFF2-40B4-BE49-F238E27FC236}">
                <a16:creationId xmlns:a16="http://schemas.microsoft.com/office/drawing/2014/main" id="{8FB42CF2-F53A-6E8E-9293-BD4719C244E2}"/>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3000" b="1" dirty="0"/>
              <a:t>2026 PCMH LN In-Person Session – November 10</a:t>
            </a:r>
            <a:r>
              <a:rPr lang="en-US" sz="3000" b="1" baseline="30000" dirty="0"/>
              <a:t>th</a:t>
            </a:r>
            <a:r>
              <a:rPr lang="en-US" sz="3000" b="1" dirty="0"/>
              <a:t> </a:t>
            </a:r>
            <a:endParaRPr lang="en-US" sz="3000" dirty="0"/>
          </a:p>
        </p:txBody>
      </p:sp>
      <p:sp>
        <p:nvSpPr>
          <p:cNvPr id="4" name="Content Placeholder 3">
            <a:extLst>
              <a:ext uri="{FF2B5EF4-FFF2-40B4-BE49-F238E27FC236}">
                <a16:creationId xmlns:a16="http://schemas.microsoft.com/office/drawing/2014/main" id="{1FB3D84C-97DD-B8B5-63A5-EE44574C38FE}"/>
              </a:ext>
            </a:extLst>
          </p:cNvPr>
          <p:cNvSpPr>
            <a:spLocks noGrp="1"/>
          </p:cNvSpPr>
          <p:nvPr>
            <p:ph idx="1"/>
          </p:nvPr>
        </p:nvSpPr>
        <p:spPr>
          <a:xfrm>
            <a:off x="822960" y="1565170"/>
            <a:ext cx="7917874" cy="3017520"/>
          </a:xfrm>
        </p:spPr>
        <p:txBody>
          <a:bodyPr>
            <a:normAutofit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100" b="1" dirty="0">
                <a:solidFill>
                  <a:schemeClr val="accent3">
                    <a:lumMod val="75000"/>
                  </a:schemeClr>
                </a:solidFill>
              </a:rPr>
              <a:t>Agenda:</a:t>
            </a:r>
          </a:p>
          <a:p>
            <a:pPr marL="214313" indent="-214313">
              <a:buFont typeface="Arial" panose="020B0604020202020204" pitchFamily="34" charset="0"/>
              <a:buChar char="•"/>
            </a:pPr>
            <a:r>
              <a:rPr lang="en-US" sz="1800" dirty="0">
                <a:solidFill>
                  <a:schemeClr val="accent3">
                    <a:lumMod val="75000"/>
                  </a:schemeClr>
                </a:solidFill>
              </a:rPr>
              <a:t>Physical HealthChoices PCMH and PCMH-PNC Programs: History, Evolution, and Future Directions </a:t>
            </a:r>
          </a:p>
          <a:p>
            <a:pPr marL="214313" indent="-214313">
              <a:buFont typeface="Arial" panose="020B0604020202020204" pitchFamily="34" charset="0"/>
              <a:buChar char="•"/>
            </a:pPr>
            <a:r>
              <a:rPr lang="en-US" sz="1800" dirty="0">
                <a:solidFill>
                  <a:schemeClr val="accent3">
                    <a:lumMod val="75000"/>
                  </a:schemeClr>
                </a:solidFill>
              </a:rPr>
              <a:t>Physical HealthChoices MCO Panel: PCMH Program Highlights</a:t>
            </a:r>
          </a:p>
          <a:p>
            <a:pPr marL="214313" indent="-214313">
              <a:buFont typeface="Arial" panose="020B0604020202020204" pitchFamily="34" charset="0"/>
              <a:buChar char="•"/>
            </a:pPr>
            <a:r>
              <a:rPr lang="en-US" sz="1800" b="1" dirty="0">
                <a:solidFill>
                  <a:schemeClr val="accent3">
                    <a:lumMod val="75000"/>
                  </a:schemeClr>
                </a:solidFill>
              </a:rPr>
              <a:t>2026 PCMH Learning Network Sprint: Peer-to-Peer PDSA Poster Session</a:t>
            </a:r>
          </a:p>
          <a:p>
            <a:pPr marL="214313" indent="-214313">
              <a:buFont typeface="Arial" panose="020B0604020202020204" pitchFamily="34" charset="0"/>
              <a:buChar char="•"/>
            </a:pPr>
            <a:r>
              <a:rPr lang="en-US" sz="1800" b="1" dirty="0">
                <a:solidFill>
                  <a:schemeClr val="accent3">
                    <a:lumMod val="75000"/>
                  </a:schemeClr>
                </a:solidFill>
              </a:rPr>
              <a:t>PCMH 2026 Sprint Accomplishments Recognition -  Bronze, Silver, and Gold Designations</a:t>
            </a:r>
          </a:p>
          <a:p>
            <a:pPr marL="214313" indent="-214313">
              <a:buFont typeface="Arial" panose="020B0604020202020204" pitchFamily="34" charset="0"/>
              <a:buChar char="•"/>
            </a:pPr>
            <a:r>
              <a:rPr lang="en-US" sz="1800" b="1" dirty="0">
                <a:solidFill>
                  <a:schemeClr val="accent3">
                    <a:lumMod val="75000"/>
                  </a:schemeClr>
                </a:solidFill>
              </a:rPr>
              <a:t>2027 PCMH Learning Network Goals, Sprint Topics, Structure and Next Steps</a:t>
            </a:r>
          </a:p>
          <a:p>
            <a:pPr marL="214313" indent="-214313">
              <a:buFont typeface="Arial" panose="020B0604020202020204" pitchFamily="34" charset="0"/>
              <a:buChar char="•"/>
            </a:pPr>
            <a:r>
              <a:rPr lang="en-US" sz="1800" b="1" dirty="0">
                <a:solidFill>
                  <a:schemeClr val="accent3">
                    <a:lumMod val="75000"/>
                  </a:schemeClr>
                </a:solidFill>
              </a:rPr>
              <a:t>Knowledge Cafés to Prepare for 2027 Sprints</a:t>
            </a:r>
          </a:p>
          <a:p>
            <a:pPr marL="214313" indent="-214313">
              <a:buFont typeface="Arial" panose="020B0604020202020204" pitchFamily="34" charset="0"/>
              <a:buChar char="•"/>
            </a:pPr>
            <a:endParaRPr lang="en-US" sz="1800" dirty="0">
              <a:solidFill>
                <a:schemeClr val="accent3">
                  <a:lumMod val="75000"/>
                </a:schemeClr>
              </a:solidFill>
            </a:endParaRPr>
          </a:p>
          <a:p>
            <a:pPr marL="0" marR="0" lvl="0" indent="0" algn="ctr" defTabSz="514350" rtl="0" eaLnBrk="1" fontAlgn="auto" latinLnBrk="0" hangingPunct="1">
              <a:lnSpc>
                <a:spcPct val="90000"/>
              </a:lnSpc>
              <a:spcBef>
                <a:spcPts val="675"/>
              </a:spcBef>
              <a:spcAft>
                <a:spcPts val="113"/>
              </a:spcAft>
              <a:buClr>
                <a:srgbClr val="4A66AC"/>
              </a:buClr>
              <a:buSzPct val="100000"/>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sp>
        <p:nvSpPr>
          <p:cNvPr id="3" name="Footer Placeholder 2">
            <a:extLst>
              <a:ext uri="{FF2B5EF4-FFF2-40B4-BE49-F238E27FC236}">
                <a16:creationId xmlns:a16="http://schemas.microsoft.com/office/drawing/2014/main" id="{3D194B70-4914-BB8B-0AE8-8EDBB05FF9AF}"/>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8" name="Slide Number Placeholder 7">
            <a:extLst>
              <a:ext uri="{FF2B5EF4-FFF2-40B4-BE49-F238E27FC236}">
                <a16:creationId xmlns:a16="http://schemas.microsoft.com/office/drawing/2014/main" id="{4B958485-A01B-57DB-6C7F-9B43DAB7E201}"/>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12</a:t>
            </a:fld>
            <a:endParaRPr lang="en-US"/>
          </a:p>
        </p:txBody>
      </p:sp>
    </p:spTree>
    <p:extLst>
      <p:ext uri="{BB962C8B-B14F-4D97-AF65-F5344CB8AC3E}">
        <p14:creationId xmlns:p14="http://schemas.microsoft.com/office/powerpoint/2010/main" val="1578720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69D1-A437-8C86-C0DD-985C2A1CAF31}"/>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kumimoji="0" lang="en-US" sz="3000" b="1" i="0" u="none" strike="noStrike" kern="1200" cap="none" spc="-38" normalizeH="0" baseline="0" noProof="0" dirty="0">
                <a:ln>
                  <a:noFill/>
                </a:ln>
                <a:solidFill>
                  <a:srgbClr val="002060"/>
                </a:solidFill>
                <a:effectLst/>
                <a:uLnTx/>
                <a:uFillTx/>
                <a:latin typeface="Calibri Light"/>
                <a:ea typeface="+mj-ea"/>
                <a:cs typeface="+mj-cs"/>
              </a:rPr>
              <a:t>Poster Guidance</a:t>
            </a:r>
            <a:endParaRPr lang="en-US" dirty="0"/>
          </a:p>
        </p:txBody>
      </p:sp>
      <p:sp>
        <p:nvSpPr>
          <p:cNvPr id="3" name="Content Placeholder 2">
            <a:extLst>
              <a:ext uri="{FF2B5EF4-FFF2-40B4-BE49-F238E27FC236}">
                <a16:creationId xmlns:a16="http://schemas.microsoft.com/office/drawing/2014/main" id="{A6261514-EEE9-18B4-31C8-04192EB3CDA2}"/>
              </a:ext>
            </a:extLst>
          </p:cNvPr>
          <p:cNvSpPr>
            <a:spLocks noGrp="1"/>
          </p:cNvSpPr>
          <p:nvPr>
            <p:ph idx="1"/>
          </p:nvPr>
        </p:nvSpPr>
        <p:spPr>
          <a:xfrm>
            <a:off x="706374" y="1384300"/>
            <a:ext cx="7804404" cy="3347720"/>
          </a:xfrm>
        </p:spPr>
        <p:txBody>
          <a:bodyPr>
            <a:normAutofit lnSpcReduction="1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indent="0">
              <a:buNone/>
            </a:pPr>
            <a:r>
              <a:rPr lang="en-US" dirty="0">
                <a:ea typeface="Calibri"/>
                <a:cs typeface="Times New Roman"/>
              </a:rPr>
              <a:t>All </a:t>
            </a:r>
            <a:r>
              <a:rPr lang="en-US" dirty="0">
                <a:ea typeface="+mn-lt"/>
                <a:cs typeface="+mn-lt"/>
              </a:rPr>
              <a:t>PCMH Teams will present a poster that tells other PCMH Teams about their work. The purpose of these posters is to highlight your team's accomplishments throughout the year and disseminate best practices and lessons learned with other PCMH teams. </a:t>
            </a:r>
            <a:endParaRPr lang="en-US" dirty="0">
              <a:solidFill>
                <a:srgbClr val="000000"/>
              </a:solidFill>
              <a:ea typeface="Calibri"/>
              <a:cs typeface="Calibri"/>
            </a:endParaRPr>
          </a:p>
          <a:p>
            <a:pPr indent="0">
              <a:buNone/>
            </a:pPr>
            <a:r>
              <a:rPr lang="en-US" b="1" dirty="0">
                <a:solidFill>
                  <a:srgbClr val="000000"/>
                </a:solidFill>
                <a:ea typeface="Calibri"/>
                <a:cs typeface="Calibri"/>
              </a:rPr>
              <a:t>PCMHs are responsible for completing, printing, and transporting their own posters</a:t>
            </a:r>
            <a:r>
              <a:rPr lang="en-US" dirty="0">
                <a:solidFill>
                  <a:srgbClr val="000000"/>
                </a:solidFill>
                <a:ea typeface="Calibri"/>
                <a:cs typeface="Calibri"/>
              </a:rPr>
              <a:t>. </a:t>
            </a:r>
            <a:r>
              <a:rPr lang="en-US" dirty="0">
                <a:solidFill>
                  <a:srgbClr val="000000"/>
                </a:solidFill>
                <a:ea typeface="Calibri"/>
                <a:cs typeface="Calibri"/>
                <a:hlinkClick r:id="rId2"/>
              </a:rPr>
              <a:t>Two templates</a:t>
            </a:r>
            <a:r>
              <a:rPr lang="en-US" dirty="0">
                <a:solidFill>
                  <a:srgbClr val="000000"/>
                </a:solidFill>
                <a:ea typeface="Calibri"/>
                <a:cs typeface="Calibri"/>
              </a:rPr>
              <a:t> are provided for your convenience: one large professional poster </a:t>
            </a:r>
            <a:r>
              <a:rPr lang="en-US" u="sng" dirty="0">
                <a:solidFill>
                  <a:srgbClr val="000000"/>
                </a:solidFill>
                <a:ea typeface="Calibri"/>
                <a:cs typeface="Calibri"/>
              </a:rPr>
              <a:t>or</a:t>
            </a:r>
            <a:r>
              <a:rPr lang="en-US" dirty="0">
                <a:solidFill>
                  <a:srgbClr val="000000"/>
                </a:solidFill>
                <a:ea typeface="Calibri"/>
                <a:cs typeface="Calibri"/>
              </a:rPr>
              <a:t> a series of slides that can be printed with a typical office printer. You may also use your own design.</a:t>
            </a:r>
            <a:endParaRPr lang="en-US" sz="225" dirty="0"/>
          </a:p>
          <a:p>
            <a:pPr indent="0">
              <a:buNone/>
            </a:pPr>
            <a:endParaRPr lang="en-US" dirty="0">
              <a:solidFill>
                <a:srgbClr val="000000"/>
              </a:solidFill>
              <a:ea typeface="Calibri"/>
              <a:cs typeface="Calibri"/>
            </a:endParaRPr>
          </a:p>
          <a:p>
            <a:pPr indent="0">
              <a:spcBef>
                <a:spcPts val="0"/>
              </a:spcBef>
              <a:buFont typeface="Arial" panose="020B0604020202020204" pitchFamily="34" charset="0"/>
              <a:buNone/>
            </a:pPr>
            <a:r>
              <a:rPr lang="en-US" sz="1800" b="1" dirty="0">
                <a:solidFill>
                  <a:schemeClr val="accent3">
                    <a:lumMod val="75000"/>
                  </a:schemeClr>
                </a:solidFill>
                <a:ea typeface="Calibri"/>
                <a:cs typeface="Calibri"/>
              </a:rPr>
              <a:t>Poster Size and Submission Guidelines </a:t>
            </a:r>
            <a:endParaRPr lang="en-US" sz="1800" dirty="0">
              <a:solidFill>
                <a:schemeClr val="accent3">
                  <a:lumMod val="75000"/>
                </a:schemeClr>
              </a:solidFill>
              <a:ea typeface="Calibri"/>
              <a:cs typeface="Calibri"/>
            </a:endParaRPr>
          </a:p>
          <a:p>
            <a:pPr>
              <a:lnSpc>
                <a:spcPct val="107000"/>
              </a:lnSpc>
              <a:spcBef>
                <a:spcPts val="0"/>
              </a:spcBef>
              <a:buFont typeface="Wingdings" panose="05000000000000000000" pitchFamily="2" charset="2"/>
              <a:buChar char="Ø"/>
              <a:tabLst>
                <a:tab pos="71444" algn="l"/>
              </a:tabLst>
            </a:pPr>
            <a:r>
              <a:rPr lang="en-US" dirty="0">
                <a:ea typeface="Calibri"/>
                <a:cs typeface="Times New Roman"/>
              </a:rPr>
              <a:t>  One poster per PCMH Team per sprint is required. If you completed more than one PDSA cycle, you may choose one to describe here. If you completed one PDSA cycle in </a:t>
            </a:r>
            <a:r>
              <a:rPr lang="en-US" u="sng" dirty="0">
                <a:ea typeface="Calibri"/>
                <a:cs typeface="Times New Roman"/>
              </a:rPr>
              <a:t>two sprints</a:t>
            </a:r>
            <a:r>
              <a:rPr lang="en-US" dirty="0">
                <a:ea typeface="Calibri"/>
                <a:cs typeface="Times New Roman"/>
              </a:rPr>
              <a:t>, please create two posters.</a:t>
            </a:r>
          </a:p>
          <a:p>
            <a:pPr>
              <a:lnSpc>
                <a:spcPct val="107000"/>
              </a:lnSpc>
              <a:spcBef>
                <a:spcPts val="0"/>
              </a:spcBef>
              <a:buFont typeface="Wingdings" panose="05000000000000000000" pitchFamily="2" charset="2"/>
              <a:buChar char="Ø"/>
              <a:tabLst>
                <a:tab pos="71444" algn="l"/>
              </a:tabLst>
            </a:pPr>
            <a:r>
              <a:rPr lang="en-US" dirty="0">
                <a:ea typeface="Calibri"/>
                <a:cs typeface="Times New Roman"/>
              </a:rPr>
              <a:t>  Please bring the final printed copy of your poster to the session on November 10th. </a:t>
            </a:r>
            <a:endParaRPr lang="en-US" dirty="0"/>
          </a:p>
          <a:p>
            <a:pPr>
              <a:lnSpc>
                <a:spcPct val="107000"/>
              </a:lnSpc>
              <a:spcBef>
                <a:spcPts val="0"/>
              </a:spcBef>
              <a:buFont typeface="Wingdings" panose="05000000000000000000" pitchFamily="2" charset="2"/>
              <a:buChar char="Ø"/>
              <a:tabLst>
                <a:tab pos="71444" algn="l"/>
              </a:tabLst>
            </a:pPr>
            <a:r>
              <a:rPr lang="en-US" dirty="0">
                <a:ea typeface="Calibri"/>
                <a:cs typeface="Times New Roman"/>
              </a:rPr>
              <a:t>  Instructions for locating the display area and push pins for displaying posters will be provided at check-in on November 10th.</a:t>
            </a:r>
          </a:p>
        </p:txBody>
      </p:sp>
      <p:sp>
        <p:nvSpPr>
          <p:cNvPr id="4" name="Footer Placeholder 3">
            <a:extLst>
              <a:ext uri="{FF2B5EF4-FFF2-40B4-BE49-F238E27FC236}">
                <a16:creationId xmlns:a16="http://schemas.microsoft.com/office/drawing/2014/main" id="{5107EC10-8EF4-78A1-D1AA-7FA8DA79D006}"/>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5" name="Slide Number Placeholder 4">
            <a:extLst>
              <a:ext uri="{FF2B5EF4-FFF2-40B4-BE49-F238E27FC236}">
                <a16:creationId xmlns:a16="http://schemas.microsoft.com/office/drawing/2014/main" id="{FB5BC60D-C260-13D0-0159-09C6F8B3ABC2}"/>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13</a:t>
            </a:fld>
            <a:endParaRPr lang="en-US"/>
          </a:p>
        </p:txBody>
      </p:sp>
    </p:spTree>
    <p:extLst>
      <p:ext uri="{BB962C8B-B14F-4D97-AF65-F5344CB8AC3E}">
        <p14:creationId xmlns:p14="http://schemas.microsoft.com/office/powerpoint/2010/main" val="256147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1CB72-53E8-545E-8711-4C3548256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4CA395-C504-6DFD-B637-129CFA505423}"/>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kumimoji="0" lang="en-US" sz="3000" b="1" i="0" u="none" strike="noStrike" kern="1200" cap="none" spc="-38" normalizeH="0" baseline="0" noProof="0" dirty="0">
                <a:ln>
                  <a:noFill/>
                </a:ln>
                <a:solidFill>
                  <a:srgbClr val="002060"/>
                </a:solidFill>
                <a:effectLst/>
                <a:uLnTx/>
                <a:uFillTx/>
                <a:latin typeface="Calibri Light"/>
                <a:ea typeface="+mj-ea"/>
                <a:cs typeface="+mj-cs"/>
              </a:rPr>
              <a:t>PCMH Recognition</a:t>
            </a:r>
            <a:endParaRPr lang="en-US" dirty="0"/>
          </a:p>
        </p:txBody>
      </p:sp>
      <p:sp>
        <p:nvSpPr>
          <p:cNvPr id="3" name="Content Placeholder 2">
            <a:extLst>
              <a:ext uri="{FF2B5EF4-FFF2-40B4-BE49-F238E27FC236}">
                <a16:creationId xmlns:a16="http://schemas.microsoft.com/office/drawing/2014/main" id="{97EEC92D-461D-D385-D99F-CA6922869A4F}"/>
              </a:ext>
            </a:extLst>
          </p:cNvPr>
          <p:cNvSpPr>
            <a:spLocks noGrp="1"/>
          </p:cNvSpPr>
          <p:nvPr>
            <p:ph idx="1"/>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800" dirty="0"/>
              <a:t>To celebrate the PCMHs' quality improvement work in the 2026 sprints, teams will be awarded PCMH designation levels that are defined below. All recognized PCMHs will receive a certificate.</a:t>
            </a:r>
          </a:p>
          <a:p>
            <a:pPr lvl="0">
              <a:buFont typeface="Wingdings" panose="05000000000000000000" pitchFamily="2" charset="2"/>
              <a:buChar char="Ø"/>
            </a:pPr>
            <a:r>
              <a:rPr lang="en-US" sz="1800" dirty="0"/>
              <a:t>  Bronze: PCMHs that attended over half of sprint sessions throughout the year and submitted a PDSA each quarter</a:t>
            </a:r>
          </a:p>
          <a:p>
            <a:pPr lvl="0">
              <a:buFont typeface="Wingdings" panose="05000000000000000000" pitchFamily="2" charset="2"/>
              <a:buChar char="Ø"/>
            </a:pPr>
            <a:r>
              <a:rPr lang="en-US" sz="1800" dirty="0"/>
              <a:t>  Silver: PCMHs that met the Bronze criteria and completed at least one round of a PDSA cycle with initial results</a:t>
            </a:r>
          </a:p>
          <a:p>
            <a:pPr lvl="0">
              <a:buFont typeface="Wingdings" panose="05000000000000000000" pitchFamily="2" charset="2"/>
              <a:buChar char="Ø"/>
            </a:pPr>
            <a:r>
              <a:rPr lang="en-US" sz="1800" dirty="0"/>
              <a:t>  Gold: PCMHs that met the Bronze and Silver criteria and completed a second round of a PDSA cycle with a second round of results</a:t>
            </a:r>
          </a:p>
          <a:p>
            <a:endParaRPr lang="en-US" dirty="0"/>
          </a:p>
        </p:txBody>
      </p:sp>
      <p:sp>
        <p:nvSpPr>
          <p:cNvPr id="4" name="Footer Placeholder 3">
            <a:extLst>
              <a:ext uri="{FF2B5EF4-FFF2-40B4-BE49-F238E27FC236}">
                <a16:creationId xmlns:a16="http://schemas.microsoft.com/office/drawing/2014/main" id="{3D55EE73-C08D-9FE7-9D4B-0E3B21137013}"/>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5" name="Slide Number Placeholder 4">
            <a:extLst>
              <a:ext uri="{FF2B5EF4-FFF2-40B4-BE49-F238E27FC236}">
                <a16:creationId xmlns:a16="http://schemas.microsoft.com/office/drawing/2014/main" id="{1825382A-7D98-6E85-8AD6-CCF5E3A88B61}"/>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14</a:t>
            </a:fld>
            <a:endParaRPr lang="en-US"/>
          </a:p>
        </p:txBody>
      </p:sp>
    </p:spTree>
    <p:extLst>
      <p:ext uri="{BB962C8B-B14F-4D97-AF65-F5344CB8AC3E}">
        <p14:creationId xmlns:p14="http://schemas.microsoft.com/office/powerpoint/2010/main" val="3347570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735B8-98BF-DBAF-DCBE-8673A12FD5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D5758B-5B3A-93F9-C828-2AA58B21EF14}"/>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kumimoji="0" lang="en-US" sz="3000" b="1" i="0" u="none" strike="noStrike" kern="1200" cap="none" spc="-38" normalizeH="0" baseline="0" noProof="0" dirty="0">
                <a:ln>
                  <a:noFill/>
                </a:ln>
                <a:solidFill>
                  <a:srgbClr val="002060"/>
                </a:solidFill>
                <a:effectLst/>
                <a:uLnTx/>
                <a:uFillTx/>
                <a:latin typeface="Calibri Light"/>
                <a:ea typeface="+mj-ea"/>
                <a:cs typeface="+mj-cs"/>
              </a:rPr>
              <a:t>2027 LN – Sprints and Knowledge Cafes</a:t>
            </a:r>
            <a:endParaRPr lang="en-US" dirty="0"/>
          </a:p>
        </p:txBody>
      </p:sp>
      <p:sp>
        <p:nvSpPr>
          <p:cNvPr id="3" name="Content Placeholder 2">
            <a:extLst>
              <a:ext uri="{FF2B5EF4-FFF2-40B4-BE49-F238E27FC236}">
                <a16:creationId xmlns:a16="http://schemas.microsoft.com/office/drawing/2014/main" id="{036E8F5D-39E2-D81A-8C1E-3B16A25D277A}"/>
              </a:ext>
            </a:extLst>
          </p:cNvPr>
          <p:cNvSpPr>
            <a:spLocks noGrp="1"/>
          </p:cNvSpPr>
          <p:nvPr>
            <p:ph idx="1"/>
          </p:nvPr>
        </p:nvSpPr>
        <p:spPr>
          <a:xfrm>
            <a:off x="822960" y="1384301"/>
            <a:ext cx="7586404" cy="3281217"/>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250" u="sng" dirty="0">
                <a:solidFill>
                  <a:schemeClr val="accent3">
                    <a:lumMod val="75000"/>
                  </a:schemeClr>
                </a:solidFill>
              </a:rPr>
              <a:t>Trauma-Informed Behavioral Health Screening and Follow-up</a:t>
            </a:r>
            <a:r>
              <a:rPr lang="en-US" sz="2250" dirty="0">
                <a:solidFill>
                  <a:schemeClr val="accent3">
                    <a:lumMod val="75000"/>
                  </a:schemeClr>
                </a:solidFill>
              </a:rPr>
              <a:t> </a:t>
            </a:r>
          </a:p>
          <a:p>
            <a:pPr>
              <a:spcBef>
                <a:spcPts val="225"/>
              </a:spcBef>
            </a:pPr>
            <a:r>
              <a:rPr lang="en-US" sz="1800" dirty="0"/>
              <a:t>with options to focus on:</a:t>
            </a:r>
          </a:p>
          <a:p>
            <a:pPr indent="-205740">
              <a:spcBef>
                <a:spcPts val="225"/>
              </a:spcBef>
              <a:buFont typeface="Arial" panose="020B0604020202020204" pitchFamily="34" charset="0"/>
              <a:buChar char="•"/>
            </a:pPr>
            <a:r>
              <a:rPr lang="en-US" sz="1800" dirty="0"/>
              <a:t>pregnancy/postpartum depression (OB family medicine), </a:t>
            </a:r>
          </a:p>
          <a:p>
            <a:pPr indent="-205740">
              <a:spcBef>
                <a:spcPts val="225"/>
              </a:spcBef>
              <a:buFont typeface="Arial" panose="020B0604020202020204" pitchFamily="34" charset="0"/>
              <a:buChar char="•"/>
            </a:pPr>
            <a:r>
              <a:rPr lang="en-US" sz="1800" dirty="0"/>
              <a:t>pediatric settings, </a:t>
            </a:r>
          </a:p>
          <a:p>
            <a:pPr indent="-205740">
              <a:spcBef>
                <a:spcPts val="225"/>
              </a:spcBef>
              <a:buFont typeface="Arial" panose="020B0604020202020204" pitchFamily="34" charset="0"/>
              <a:buChar char="•"/>
            </a:pPr>
            <a:r>
              <a:rPr lang="en-US" sz="1800" dirty="0"/>
              <a:t>specific integrated care models with CBCM care managers or behavioral health consultants (e.g., Collaborative Care Management Model),</a:t>
            </a:r>
          </a:p>
          <a:p>
            <a:pPr indent="-205740">
              <a:spcBef>
                <a:spcPts val="225"/>
              </a:spcBef>
              <a:buFont typeface="Arial" panose="020B0604020202020204" pitchFamily="34" charset="0"/>
              <a:buChar char="•"/>
            </a:pPr>
            <a:r>
              <a:rPr lang="en-US" sz="1800" dirty="0"/>
              <a:t>tobacco screening and cessation counseling, </a:t>
            </a:r>
          </a:p>
          <a:p>
            <a:pPr indent="-205740">
              <a:spcBef>
                <a:spcPts val="225"/>
              </a:spcBef>
              <a:buFont typeface="Arial" panose="020B0604020202020204" pitchFamily="34" charset="0"/>
              <a:buChar char="•"/>
            </a:pPr>
            <a:r>
              <a:rPr lang="en-US" sz="1800" dirty="0"/>
              <a:t>inter-partner violence screening and follow-up,</a:t>
            </a:r>
          </a:p>
          <a:p>
            <a:pPr indent="-205740">
              <a:spcBef>
                <a:spcPts val="225"/>
              </a:spcBef>
              <a:buFont typeface="Arial" panose="020B0604020202020204" pitchFamily="34" charset="0"/>
              <a:buChar char="•"/>
            </a:pPr>
            <a:r>
              <a:rPr lang="en-US" sz="1800" dirty="0"/>
              <a:t>how to use patient advisors for trauma-informed approaches, and/or </a:t>
            </a:r>
          </a:p>
          <a:p>
            <a:pPr indent="-205740">
              <a:spcBef>
                <a:spcPts val="225"/>
              </a:spcBef>
              <a:buFont typeface="Arial" panose="020B0604020202020204" pitchFamily="34" charset="0"/>
              <a:buChar char="•"/>
            </a:pPr>
            <a:r>
              <a:rPr lang="en-US" sz="1800" dirty="0"/>
              <a:t>trauma-informed care training</a:t>
            </a:r>
          </a:p>
        </p:txBody>
      </p:sp>
      <p:sp>
        <p:nvSpPr>
          <p:cNvPr id="4" name="Footer Placeholder 3">
            <a:extLst>
              <a:ext uri="{FF2B5EF4-FFF2-40B4-BE49-F238E27FC236}">
                <a16:creationId xmlns:a16="http://schemas.microsoft.com/office/drawing/2014/main" id="{C50C0064-9D32-18FE-621E-E8B610F68CF0}"/>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5" name="Slide Number Placeholder 4">
            <a:extLst>
              <a:ext uri="{FF2B5EF4-FFF2-40B4-BE49-F238E27FC236}">
                <a16:creationId xmlns:a16="http://schemas.microsoft.com/office/drawing/2014/main" id="{1BB36E9D-DEAA-89F0-B1D1-7F4237B7AA52}"/>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15</a:t>
            </a:fld>
            <a:endParaRPr lang="en-US"/>
          </a:p>
        </p:txBody>
      </p:sp>
    </p:spTree>
    <p:extLst>
      <p:ext uri="{BB962C8B-B14F-4D97-AF65-F5344CB8AC3E}">
        <p14:creationId xmlns:p14="http://schemas.microsoft.com/office/powerpoint/2010/main" val="1790097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9F7F5-0A60-6EB2-DCEE-2622E8CA1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4D233-8ECA-C5BD-114E-A5CD2271EEB6}"/>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kumimoji="0" lang="en-US" sz="3000" b="1" i="0" u="none" strike="noStrike" kern="1200" cap="none" spc="-38" normalizeH="0" baseline="0" noProof="0" dirty="0">
                <a:ln>
                  <a:noFill/>
                </a:ln>
                <a:solidFill>
                  <a:srgbClr val="002060"/>
                </a:solidFill>
                <a:effectLst/>
                <a:uLnTx/>
                <a:uFillTx/>
                <a:latin typeface="Calibri Light"/>
                <a:ea typeface="+mj-ea"/>
                <a:cs typeface="+mj-cs"/>
              </a:rPr>
              <a:t>2027 LN – Sprints and Knowledge Cafes</a:t>
            </a:r>
            <a:endParaRPr lang="en-US" dirty="0"/>
          </a:p>
        </p:txBody>
      </p:sp>
      <p:sp>
        <p:nvSpPr>
          <p:cNvPr id="3" name="Content Placeholder 2">
            <a:extLst>
              <a:ext uri="{FF2B5EF4-FFF2-40B4-BE49-F238E27FC236}">
                <a16:creationId xmlns:a16="http://schemas.microsoft.com/office/drawing/2014/main" id="{BDB348EF-C443-FF1D-A9E7-62C78A620EA4}"/>
              </a:ext>
            </a:extLst>
          </p:cNvPr>
          <p:cNvSpPr>
            <a:spLocks noGrp="1"/>
          </p:cNvSpPr>
          <p:nvPr>
            <p:ph idx="1"/>
          </p:nvPr>
        </p:nvSpPr>
        <p:spPr>
          <a:xfrm>
            <a:off x="822960" y="1384301"/>
            <a:ext cx="7543800" cy="3208481"/>
          </a:xfrm>
        </p:spPr>
        <p:txBody>
          <a:bodyPr>
            <a:normAutofit fontScale="92500" lnSpcReduction="2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850" u="sng" dirty="0">
                <a:solidFill>
                  <a:schemeClr val="accent3">
                    <a:lumMod val="75000"/>
                  </a:schemeClr>
                </a:solidFill>
              </a:rPr>
              <a:t>Community-Based Care Management (CBCM) Teams </a:t>
            </a:r>
          </a:p>
          <a:p>
            <a:r>
              <a:rPr lang="en-US" sz="2400" dirty="0"/>
              <a:t>with options to focus on </a:t>
            </a:r>
          </a:p>
          <a:p>
            <a:pPr>
              <a:buFont typeface="Arial" panose="020B0604020202020204" pitchFamily="34" charset="0"/>
              <a:buChar char="•"/>
            </a:pPr>
            <a:r>
              <a:rPr lang="en-US" sz="2400" dirty="0"/>
              <a:t>  Pharmacists </a:t>
            </a:r>
          </a:p>
          <a:p>
            <a:pPr>
              <a:buFont typeface="Arial" panose="020B0604020202020204" pitchFamily="34" charset="0"/>
              <a:buChar char="•"/>
            </a:pPr>
            <a:r>
              <a:rPr lang="en-US" sz="2400" dirty="0"/>
              <a:t>  CHWs </a:t>
            </a:r>
          </a:p>
          <a:p>
            <a:pPr>
              <a:buFont typeface="Arial" panose="020B0604020202020204" pitchFamily="34" charset="0"/>
              <a:buChar char="•"/>
            </a:pPr>
            <a:r>
              <a:rPr lang="en-US" sz="2400" dirty="0"/>
              <a:t>  Care Managers</a:t>
            </a:r>
            <a:endParaRPr lang="en-US" sz="2100" dirty="0"/>
          </a:p>
          <a:p>
            <a:pPr>
              <a:buFont typeface="Arial" panose="020B0604020202020204" pitchFamily="34" charset="0"/>
              <a:buChar char="•"/>
            </a:pPr>
            <a:r>
              <a:rPr lang="en-US" sz="2400" dirty="0"/>
              <a:t>  Peer Recovery Specialists </a:t>
            </a:r>
          </a:p>
          <a:p>
            <a:pPr>
              <a:buFont typeface="Arial" panose="020B0604020202020204" pitchFamily="34" charset="0"/>
              <a:buChar char="•"/>
            </a:pPr>
            <a:r>
              <a:rPr lang="en-US" sz="2400" dirty="0"/>
              <a:t>  CBCM caseloads, or CBCM team retention, and </a:t>
            </a:r>
          </a:p>
          <a:p>
            <a:pPr>
              <a:buFont typeface="Arial" panose="020B0604020202020204" pitchFamily="34" charset="0"/>
              <a:buChar char="•"/>
            </a:pPr>
            <a:r>
              <a:rPr lang="en-US" sz="2400" dirty="0"/>
              <a:t>  Patient communication and engagement skills</a:t>
            </a:r>
          </a:p>
          <a:p>
            <a:pPr>
              <a:buFont typeface="Arial" panose="020B0604020202020204" pitchFamily="34" charset="0"/>
              <a:buChar char="•"/>
            </a:pPr>
            <a:endParaRPr lang="en-US" sz="2100" dirty="0"/>
          </a:p>
          <a:p>
            <a:endParaRPr lang="en-US" sz="1350" dirty="0"/>
          </a:p>
          <a:p>
            <a:endParaRPr lang="en-US" dirty="0"/>
          </a:p>
        </p:txBody>
      </p:sp>
      <p:sp>
        <p:nvSpPr>
          <p:cNvPr id="4" name="Footer Placeholder 3">
            <a:extLst>
              <a:ext uri="{FF2B5EF4-FFF2-40B4-BE49-F238E27FC236}">
                <a16:creationId xmlns:a16="http://schemas.microsoft.com/office/drawing/2014/main" id="{E0E9673D-3099-D277-5F74-E08D2B4A8DE3}"/>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5" name="Slide Number Placeholder 4">
            <a:extLst>
              <a:ext uri="{FF2B5EF4-FFF2-40B4-BE49-F238E27FC236}">
                <a16:creationId xmlns:a16="http://schemas.microsoft.com/office/drawing/2014/main" id="{B6D90105-48FC-5549-F867-40AD811FFDCC}"/>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16</a:t>
            </a:fld>
            <a:endParaRPr lang="en-US"/>
          </a:p>
        </p:txBody>
      </p:sp>
    </p:spTree>
    <p:extLst>
      <p:ext uri="{BB962C8B-B14F-4D97-AF65-F5344CB8AC3E}">
        <p14:creationId xmlns:p14="http://schemas.microsoft.com/office/powerpoint/2010/main" val="652101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F195D-EA06-7D78-7738-AE67BA6BDE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2FC9CA-2658-D872-F4F1-2F33BAD6874B}"/>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kumimoji="0" lang="en-US" sz="3000" b="1" i="0" u="none" strike="noStrike" kern="1200" cap="none" spc="-38" normalizeH="0" baseline="0" noProof="0" dirty="0">
                <a:ln>
                  <a:noFill/>
                </a:ln>
                <a:solidFill>
                  <a:srgbClr val="002060"/>
                </a:solidFill>
                <a:effectLst/>
                <a:uLnTx/>
                <a:uFillTx/>
                <a:latin typeface="Calibri Light"/>
                <a:ea typeface="+mj-ea"/>
                <a:cs typeface="+mj-cs"/>
              </a:rPr>
              <a:t>2027 LN – Sprints and Knowledge Cafes</a:t>
            </a:r>
            <a:endParaRPr lang="en-US" dirty="0"/>
          </a:p>
        </p:txBody>
      </p:sp>
      <p:sp>
        <p:nvSpPr>
          <p:cNvPr id="3" name="Content Placeholder 2">
            <a:extLst>
              <a:ext uri="{FF2B5EF4-FFF2-40B4-BE49-F238E27FC236}">
                <a16:creationId xmlns:a16="http://schemas.microsoft.com/office/drawing/2014/main" id="{411F4DD4-474C-7D36-9801-A2F814AE3552}"/>
              </a:ext>
            </a:extLst>
          </p:cNvPr>
          <p:cNvSpPr>
            <a:spLocks noGrp="1"/>
          </p:cNvSpPr>
          <p:nvPr>
            <p:ph idx="1"/>
          </p:nvPr>
        </p:nvSpPr>
        <p:spPr>
          <a:xfrm>
            <a:off x="822960" y="1384301"/>
            <a:ext cx="7543800" cy="3208481"/>
          </a:xfrm>
        </p:spPr>
        <p:txBody>
          <a:bodyPr>
            <a:normAutofit fontScale="92500" lnSpcReduction="200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625" u="sng" dirty="0">
                <a:solidFill>
                  <a:schemeClr val="accent3">
                    <a:lumMod val="75000"/>
                  </a:schemeClr>
                </a:solidFill>
              </a:rPr>
              <a:t>Preventing Readmissions, Admissions, and Unnecessary ER Visits for Ambulatory-Sensitive Conditions</a:t>
            </a:r>
            <a:r>
              <a:rPr lang="en-US" sz="2625" dirty="0">
                <a:solidFill>
                  <a:schemeClr val="accent3">
                    <a:lumMod val="75000"/>
                  </a:schemeClr>
                </a:solidFill>
              </a:rPr>
              <a:t> </a:t>
            </a:r>
          </a:p>
          <a:p>
            <a:r>
              <a:rPr lang="en-US" sz="2400" dirty="0"/>
              <a:t>with options to focus on </a:t>
            </a:r>
          </a:p>
          <a:p>
            <a:pPr>
              <a:buFont typeface="Arial" panose="020B0604020202020204" pitchFamily="34" charset="0"/>
              <a:buChar char="•"/>
            </a:pPr>
            <a:r>
              <a:rPr lang="en-US" sz="2400" dirty="0"/>
              <a:t>  10-day follow-ups </a:t>
            </a:r>
          </a:p>
          <a:p>
            <a:pPr>
              <a:buFont typeface="Arial" panose="020B0604020202020204" pitchFamily="34" charset="0"/>
              <a:buChar char="•"/>
            </a:pPr>
            <a:r>
              <a:rPr lang="en-US" sz="2400" dirty="0"/>
              <a:t>  Collaborating with specialists, and </a:t>
            </a:r>
          </a:p>
          <a:p>
            <a:pPr>
              <a:buFont typeface="Arial" panose="020B0604020202020204" pitchFamily="34" charset="0"/>
              <a:buChar char="•"/>
            </a:pPr>
            <a:r>
              <a:rPr lang="en-US" sz="2400" dirty="0"/>
              <a:t>  Leveraging P3N-certified HIO data and functions</a:t>
            </a:r>
            <a:endParaRPr lang="en-US" sz="2100" dirty="0"/>
          </a:p>
          <a:p>
            <a:r>
              <a:rPr lang="en-US" sz="2400" dirty="0"/>
              <a:t> </a:t>
            </a:r>
            <a:endParaRPr lang="en-US" sz="2100" dirty="0"/>
          </a:p>
          <a:p>
            <a:endParaRPr lang="en-US" sz="2100" dirty="0"/>
          </a:p>
          <a:p>
            <a:r>
              <a:rPr lang="en-US" sz="2400" dirty="0"/>
              <a:t> </a:t>
            </a:r>
            <a:endParaRPr lang="en-US" sz="2100" dirty="0"/>
          </a:p>
          <a:p>
            <a:endParaRPr lang="en-US" sz="1350" dirty="0"/>
          </a:p>
          <a:p>
            <a:endParaRPr lang="en-US" dirty="0"/>
          </a:p>
        </p:txBody>
      </p:sp>
      <p:sp>
        <p:nvSpPr>
          <p:cNvPr id="4" name="Footer Placeholder 3">
            <a:extLst>
              <a:ext uri="{FF2B5EF4-FFF2-40B4-BE49-F238E27FC236}">
                <a16:creationId xmlns:a16="http://schemas.microsoft.com/office/drawing/2014/main" id="{BBCDDF31-47C7-5110-9A15-C1C8951BDB60}"/>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5" name="Slide Number Placeholder 4">
            <a:extLst>
              <a:ext uri="{FF2B5EF4-FFF2-40B4-BE49-F238E27FC236}">
                <a16:creationId xmlns:a16="http://schemas.microsoft.com/office/drawing/2014/main" id="{8C8927B5-5A13-A39D-6A32-FE0A1B6CB60A}"/>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17</a:t>
            </a:fld>
            <a:endParaRPr lang="en-US"/>
          </a:p>
        </p:txBody>
      </p:sp>
    </p:spTree>
    <p:extLst>
      <p:ext uri="{BB962C8B-B14F-4D97-AF65-F5344CB8AC3E}">
        <p14:creationId xmlns:p14="http://schemas.microsoft.com/office/powerpoint/2010/main" val="1792777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C10BF-7256-8A2F-B667-30C36C017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5D91F6-8E6D-93B5-B346-4BE7E4344F3A}"/>
              </a:ext>
            </a:extLst>
          </p:cNvPr>
          <p:cNvSpPr>
            <a:spLocks noGrp="1"/>
          </p:cNvSpPr>
          <p:nvPr>
            <p:ph type="title"/>
          </p:nvPr>
        </p:nvSpPr>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kumimoji="0" lang="en-US" sz="3000" b="1" i="0" u="none" strike="noStrike" kern="1200" cap="none" spc="-38" normalizeH="0" baseline="0" noProof="0" dirty="0">
                <a:ln>
                  <a:noFill/>
                </a:ln>
                <a:solidFill>
                  <a:srgbClr val="002060"/>
                </a:solidFill>
                <a:effectLst/>
                <a:uLnTx/>
                <a:uFillTx/>
                <a:latin typeface="Calibri Light"/>
                <a:ea typeface="+mj-ea"/>
                <a:cs typeface="+mj-cs"/>
              </a:rPr>
              <a:t>2027 LN – Sprints and Knowledge Cafes</a:t>
            </a:r>
            <a:endParaRPr lang="en-US" dirty="0"/>
          </a:p>
        </p:txBody>
      </p:sp>
      <p:sp>
        <p:nvSpPr>
          <p:cNvPr id="3" name="Content Placeholder 2">
            <a:extLst>
              <a:ext uri="{FF2B5EF4-FFF2-40B4-BE49-F238E27FC236}">
                <a16:creationId xmlns:a16="http://schemas.microsoft.com/office/drawing/2014/main" id="{8E23C8F8-80E6-9254-E6CC-4EEBB49D33BF}"/>
              </a:ext>
            </a:extLst>
          </p:cNvPr>
          <p:cNvSpPr>
            <a:spLocks noGrp="1"/>
          </p:cNvSpPr>
          <p:nvPr>
            <p:ph idx="1"/>
          </p:nvPr>
        </p:nvSpPr>
        <p:spPr>
          <a:xfrm>
            <a:off x="822960" y="1384301"/>
            <a:ext cx="7543800" cy="3208481"/>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700" u="sng" dirty="0">
                <a:solidFill>
                  <a:schemeClr val="accent3">
                    <a:lumMod val="75000"/>
                  </a:schemeClr>
                </a:solidFill>
              </a:rPr>
              <a:t>PCMH-PNC Sprint</a:t>
            </a:r>
            <a:r>
              <a:rPr lang="en-US" sz="2700" dirty="0"/>
              <a:t> </a:t>
            </a:r>
          </a:p>
          <a:p>
            <a:r>
              <a:rPr lang="en-US" sz="2400" dirty="0"/>
              <a:t>Standardizing LOMNs and Family Care Plans  </a:t>
            </a:r>
            <a:endParaRPr lang="en-US" sz="2100" dirty="0"/>
          </a:p>
          <a:p>
            <a:r>
              <a:rPr lang="en-US" sz="2400" dirty="0"/>
              <a:t> </a:t>
            </a:r>
            <a:endParaRPr lang="en-US" sz="2100" dirty="0"/>
          </a:p>
          <a:p>
            <a:endParaRPr lang="en-US" sz="2100" dirty="0"/>
          </a:p>
          <a:p>
            <a:r>
              <a:rPr lang="en-US" sz="2400" dirty="0"/>
              <a:t> </a:t>
            </a:r>
            <a:endParaRPr lang="en-US" sz="2100" dirty="0"/>
          </a:p>
          <a:p>
            <a:endParaRPr lang="en-US" sz="1350" dirty="0"/>
          </a:p>
          <a:p>
            <a:endParaRPr lang="en-US" dirty="0"/>
          </a:p>
        </p:txBody>
      </p:sp>
      <p:sp>
        <p:nvSpPr>
          <p:cNvPr id="4" name="Footer Placeholder 3">
            <a:extLst>
              <a:ext uri="{FF2B5EF4-FFF2-40B4-BE49-F238E27FC236}">
                <a16:creationId xmlns:a16="http://schemas.microsoft.com/office/drawing/2014/main" id="{F2A97BF9-31F5-26C5-F6E7-F5636B1FF36A}"/>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5" name="Slide Number Placeholder 4">
            <a:extLst>
              <a:ext uri="{FF2B5EF4-FFF2-40B4-BE49-F238E27FC236}">
                <a16:creationId xmlns:a16="http://schemas.microsoft.com/office/drawing/2014/main" id="{0D75E8F1-BBDC-6152-246F-99353A058BF6}"/>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18</a:t>
            </a:fld>
            <a:endParaRPr lang="en-US"/>
          </a:p>
        </p:txBody>
      </p:sp>
    </p:spTree>
    <p:extLst>
      <p:ext uri="{BB962C8B-B14F-4D97-AF65-F5344CB8AC3E}">
        <p14:creationId xmlns:p14="http://schemas.microsoft.com/office/powerpoint/2010/main" val="3336220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904B4-264E-EE66-FD46-2DCC79AD5233}"/>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3000" b="1" dirty="0"/>
              <a:t>2026 PCMH LN In-Person Session – November 10</a:t>
            </a:r>
            <a:r>
              <a:rPr lang="en-US" sz="3000" b="1" baseline="30000" dirty="0"/>
              <a:t>th</a:t>
            </a:r>
            <a:r>
              <a:rPr lang="en-US" sz="3000" b="1" dirty="0"/>
              <a:t> </a:t>
            </a:r>
            <a:endParaRPr lang="en-US" sz="3000" dirty="0"/>
          </a:p>
        </p:txBody>
      </p:sp>
      <p:sp>
        <p:nvSpPr>
          <p:cNvPr id="3" name="Content Placeholder 2">
            <a:extLst>
              <a:ext uri="{FF2B5EF4-FFF2-40B4-BE49-F238E27FC236}">
                <a16:creationId xmlns:a16="http://schemas.microsoft.com/office/drawing/2014/main" id="{2B62D121-FC3F-C2DC-695C-D637ABE45954}"/>
              </a:ext>
            </a:extLst>
          </p:cNvPr>
          <p:cNvSpPr>
            <a:spLocks noGrp="1"/>
          </p:cNvSpPr>
          <p:nvPr>
            <p:ph idx="1"/>
          </p:nvPr>
        </p:nvSpPr>
        <p:spPr>
          <a:xfrm>
            <a:off x="822960" y="1384301"/>
            <a:ext cx="7790688" cy="3017520"/>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lvl="0" indent="0" algn="ctr" defTabSz="514350">
              <a:spcBef>
                <a:spcPts val="675"/>
              </a:spcBef>
              <a:spcAft>
                <a:spcPts val="113"/>
              </a:spcAft>
              <a:buClr>
                <a:srgbClr val="4A66AC"/>
              </a:buClr>
              <a:buNone/>
              <a:defRPr/>
            </a:pPr>
            <a:r>
              <a:rPr lang="en-US" sz="3300" b="1" dirty="0">
                <a:solidFill>
                  <a:prstClr val="black">
                    <a:lumMod val="75000"/>
                    <a:lumOff val="25000"/>
                  </a:prstClr>
                </a:solidFill>
              </a:rPr>
              <a:t>Register for the In-Person Statewide Session  </a:t>
            </a:r>
          </a:p>
          <a:p>
            <a:pPr marL="0" lvl="0" indent="0" algn="ctr" defTabSz="514350">
              <a:spcBef>
                <a:spcPts val="675"/>
              </a:spcBef>
              <a:spcAft>
                <a:spcPts val="113"/>
              </a:spcAft>
              <a:buClr>
                <a:srgbClr val="4A66AC"/>
              </a:buClr>
              <a:buNone/>
              <a:defRPr/>
            </a:pPr>
            <a:r>
              <a:rPr lang="en-US" sz="3000" dirty="0">
                <a:solidFill>
                  <a:prstClr val="black">
                    <a:lumMod val="75000"/>
                    <a:lumOff val="25000"/>
                  </a:prstClr>
                </a:solidFill>
                <a:hlinkClick r:id="rId2"/>
              </a:rPr>
              <a:t>Tuesday, November 10</a:t>
            </a:r>
            <a:r>
              <a:rPr lang="en-US" sz="3000" baseline="30000" dirty="0">
                <a:solidFill>
                  <a:prstClr val="black">
                    <a:lumMod val="75000"/>
                    <a:lumOff val="25000"/>
                  </a:prstClr>
                </a:solidFill>
                <a:hlinkClick r:id="rId2"/>
              </a:rPr>
              <a:t>th</a:t>
            </a:r>
            <a:r>
              <a:rPr lang="en-US" sz="3000" dirty="0">
                <a:solidFill>
                  <a:prstClr val="black">
                    <a:lumMod val="75000"/>
                    <a:lumOff val="25000"/>
                  </a:prstClr>
                </a:solidFill>
                <a:hlinkClick r:id="rId2"/>
              </a:rPr>
              <a:t> at 8:30 a.m. to 3:00 p.m. at the Harrisburg Hilton</a:t>
            </a:r>
            <a:endParaRPr lang="en-US" sz="3000" dirty="0">
              <a:solidFill>
                <a:prstClr val="black">
                  <a:lumMod val="75000"/>
                  <a:lumOff val="25000"/>
                </a:prstClr>
              </a:solidFill>
            </a:endParaRPr>
          </a:p>
          <a:p>
            <a:endParaRPr lang="en-US" dirty="0"/>
          </a:p>
        </p:txBody>
      </p:sp>
      <p:sp>
        <p:nvSpPr>
          <p:cNvPr id="4" name="Footer Placeholder 3">
            <a:extLst>
              <a:ext uri="{FF2B5EF4-FFF2-40B4-BE49-F238E27FC236}">
                <a16:creationId xmlns:a16="http://schemas.microsoft.com/office/drawing/2014/main" id="{BE534233-FDA8-2E30-3E88-97A39119D668}"/>
              </a:ext>
            </a:extLst>
          </p:cNvPr>
          <p:cNvSpPr>
            <a:spLocks noGrp="1"/>
          </p:cNvSpPr>
          <p:nvPr>
            <p:ph type="ftr" sz="quarter" idx="11"/>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r>
              <a:rPr lang="en-US"/>
              <a:t>© 2026 JHF, PRHI, HCF, HFP</a:t>
            </a:r>
          </a:p>
        </p:txBody>
      </p:sp>
      <p:sp>
        <p:nvSpPr>
          <p:cNvPr id="5" name="Slide Number Placeholder 4">
            <a:extLst>
              <a:ext uri="{FF2B5EF4-FFF2-40B4-BE49-F238E27FC236}">
                <a16:creationId xmlns:a16="http://schemas.microsoft.com/office/drawing/2014/main" id="{91E2195A-6F7E-8D38-CE11-E8B3C54DBC5C}"/>
              </a:ext>
            </a:extLst>
          </p:cNvPr>
          <p:cNvSpPr>
            <a:spLocks noGrp="1"/>
          </p:cNvSpPr>
          <p:nvPr>
            <p:ph type="sldNum" sz="quarter" idx="12"/>
          </p:nvPr>
        </p:nvSpPr>
        <p:spPr/>
        <p:txBody>
          <a:bodyPr/>
          <a:lst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fld id="{DE97A03E-C790-4462-A76B-258E5BF5C3E7}" type="slidenum">
              <a:rPr lang="en-US" smtClean="0"/>
              <a:t>19</a:t>
            </a:fld>
            <a:endParaRPr lang="en-US"/>
          </a:p>
        </p:txBody>
      </p:sp>
    </p:spTree>
    <p:extLst>
      <p:ext uri="{BB962C8B-B14F-4D97-AF65-F5344CB8AC3E}">
        <p14:creationId xmlns:p14="http://schemas.microsoft.com/office/powerpoint/2010/main" val="1948320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576DD-C443-0BB7-CC97-05F7F7421E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2A271-B435-8D9D-3B16-53DE46981587}"/>
              </a:ext>
            </a:extLst>
          </p:cNvPr>
          <p:cNvSpPr>
            <a:spLocks noGrp="1"/>
          </p:cNvSpPr>
          <p:nvPr>
            <p:ph type="ctrTitle"/>
          </p:nvPr>
        </p:nvSpPr>
        <p:spPr>
          <a:xfrm>
            <a:off x="825038" y="464475"/>
            <a:ext cx="7543800" cy="2674620"/>
          </a:xfrm>
        </p:spPr>
        <p:txBody>
          <a:bodyPr>
            <a:normAutofit/>
          </a:bodyPr>
          <a:lstStyle/>
          <a:p>
            <a:r>
              <a:rPr lang="en-US" sz="4000" dirty="0">
                <a:latin typeface="Franklin Gothic Medium"/>
              </a:rPr>
              <a:t>PCMHs’ Sharing of PDSA Plans and Peer-to-Peer Learning </a:t>
            </a:r>
            <a:endParaRPr lang="en-US" dirty="0"/>
          </a:p>
        </p:txBody>
      </p:sp>
      <p:sp>
        <p:nvSpPr>
          <p:cNvPr id="3" name="Subtitle 2">
            <a:extLst>
              <a:ext uri="{FF2B5EF4-FFF2-40B4-BE49-F238E27FC236}">
                <a16:creationId xmlns:a16="http://schemas.microsoft.com/office/drawing/2014/main" id="{D0463D62-B0E1-929E-CC34-1F2932F7FD75}"/>
              </a:ext>
            </a:extLst>
          </p:cNvPr>
          <p:cNvSpPr>
            <a:spLocks noGrp="1"/>
          </p:cNvSpPr>
          <p:nvPr>
            <p:ph type="subTitle" idx="1"/>
          </p:nvPr>
        </p:nvSpPr>
        <p:spPr>
          <a:xfrm>
            <a:off x="870330" y="3331544"/>
            <a:ext cx="7543800" cy="1401269"/>
          </a:xfrm>
        </p:spPr>
        <p:txBody>
          <a:bodyPr vert="horz" lIns="91440" tIns="45720" rIns="91440" bIns="45720" rtlCol="0" anchor="t">
            <a:normAutofit/>
          </a:bodyPr>
          <a:lstStyle/>
          <a:p>
            <a:pPr>
              <a:spcBef>
                <a:spcPts val="600"/>
              </a:spcBef>
            </a:pPr>
            <a:endParaRPr lang="en-US" dirty="0">
              <a:solidFill>
                <a:schemeClr val="tx2"/>
              </a:solidFill>
              <a:latin typeface="+mn-lt"/>
              <a:ea typeface="Calibri"/>
              <a:cs typeface="Calibri"/>
            </a:endParaRPr>
          </a:p>
        </p:txBody>
      </p:sp>
      <p:sp>
        <p:nvSpPr>
          <p:cNvPr id="4" name="Footer Placeholder 3">
            <a:extLst>
              <a:ext uri="{FF2B5EF4-FFF2-40B4-BE49-F238E27FC236}">
                <a16:creationId xmlns:a16="http://schemas.microsoft.com/office/drawing/2014/main" id="{B9A4704F-BEC5-A2C8-C237-BCBD31A4B1CB}"/>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4E767A5A-EFA8-D9C1-BD1E-7F50CA4EC95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812013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7D8F-9C65-61CE-BA18-8D0027B33E71}"/>
              </a:ext>
            </a:extLst>
          </p:cNvPr>
          <p:cNvSpPr>
            <a:spLocks noGrp="1"/>
          </p:cNvSpPr>
          <p:nvPr>
            <p:ph type="title"/>
          </p:nvPr>
        </p:nvSpPr>
        <p:spPr/>
        <p:txBody>
          <a:bodyPr/>
          <a:lstStyle/>
          <a:p>
            <a:r>
              <a:rPr lang="en-US" dirty="0">
                <a:latin typeface="Franklin Gothic Medium" panose="020B0603020102020204" pitchFamily="34" charset="0"/>
              </a:rPr>
              <a:t>Discussion Questions</a:t>
            </a:r>
          </a:p>
        </p:txBody>
      </p:sp>
      <p:sp>
        <p:nvSpPr>
          <p:cNvPr id="3" name="Content Placeholder 2">
            <a:extLst>
              <a:ext uri="{FF2B5EF4-FFF2-40B4-BE49-F238E27FC236}">
                <a16:creationId xmlns:a16="http://schemas.microsoft.com/office/drawing/2014/main" id="{16E6C521-F08A-36D0-3D7C-D14C0829EA65}"/>
              </a:ext>
            </a:extLst>
          </p:cNvPr>
          <p:cNvSpPr>
            <a:spLocks noGrp="1"/>
          </p:cNvSpPr>
          <p:nvPr>
            <p:ph idx="1"/>
          </p:nvPr>
        </p:nvSpPr>
        <p:spPr/>
        <p:txBody>
          <a:bodyPr vert="horz" lIns="0" tIns="45720" rIns="0" bIns="45720" rtlCol="0" anchor="t">
            <a:normAutofit fontScale="92500" lnSpcReduction="20000"/>
          </a:bodyPr>
          <a:lstStyle/>
          <a:p>
            <a:pPr>
              <a:buFont typeface="Arial" panose="020F0502020204030204" pitchFamily="34" charset="0"/>
              <a:buChar char="•"/>
            </a:pPr>
            <a:r>
              <a:rPr lang="en-US" sz="1800" dirty="0">
                <a:effectLst/>
                <a:ea typeface="+mn-lt"/>
                <a:cs typeface="+mn-lt"/>
              </a:rPr>
              <a:t>Briefly describe your PCMH's </a:t>
            </a:r>
            <a:r>
              <a:rPr lang="en-US" sz="1800" dirty="0">
                <a:ea typeface="+mn-lt"/>
                <a:cs typeface="+mn-lt"/>
              </a:rPr>
              <a:t>quality improvement </a:t>
            </a:r>
            <a:r>
              <a:rPr lang="en-US" sz="1800" dirty="0">
                <a:effectLst/>
                <a:ea typeface="+mn-lt"/>
                <a:cs typeface="+mn-lt"/>
              </a:rPr>
              <a:t>goal</a:t>
            </a:r>
            <a:r>
              <a:rPr lang="en-US" sz="1800" dirty="0">
                <a:ea typeface="+mn-lt"/>
                <a:cs typeface="+mn-lt"/>
              </a:rPr>
              <a:t> and the </a:t>
            </a:r>
            <a:r>
              <a:rPr lang="en-US" sz="1800" dirty="0">
                <a:effectLst/>
                <a:ea typeface="+mn-lt"/>
                <a:cs typeface="+mn-lt"/>
              </a:rPr>
              <a:t>intervention(s</a:t>
            </a:r>
            <a:r>
              <a:rPr lang="en-US" sz="1800" dirty="0">
                <a:ea typeface="+mn-lt"/>
                <a:cs typeface="+mn-lt"/>
              </a:rPr>
              <a:t>) your team implemented during </a:t>
            </a:r>
            <a:r>
              <a:rPr lang="en-US" sz="1800" dirty="0">
                <a:effectLst/>
                <a:ea typeface="+mn-lt"/>
                <a:cs typeface="+mn-lt"/>
              </a:rPr>
              <a:t>the PDSA cycle.</a:t>
            </a:r>
            <a:r>
              <a:rPr lang="en-US" sz="1800" dirty="0">
                <a:ea typeface="+mn-lt"/>
                <a:cs typeface="+mn-lt"/>
              </a:rPr>
              <a:t> </a:t>
            </a:r>
            <a:endParaRPr lang="en-US" sz="1800" dirty="0">
              <a:ea typeface="Calibri"/>
              <a:cs typeface="Calibri"/>
            </a:endParaRPr>
          </a:p>
          <a:p>
            <a:pPr>
              <a:buFont typeface="Arial" panose="020F0502020204030204" pitchFamily="34" charset="0"/>
              <a:buChar char="•"/>
            </a:pPr>
            <a:endParaRPr lang="en-US">
              <a:ea typeface="Calibri"/>
              <a:cs typeface="Calibri"/>
            </a:endParaRPr>
          </a:p>
          <a:p>
            <a:pPr>
              <a:buFont typeface="Arial" panose="020F0502020204030204" pitchFamily="34" charset="0"/>
              <a:buChar char="•"/>
            </a:pPr>
            <a:r>
              <a:rPr lang="en-US" sz="1800" dirty="0">
                <a:ea typeface="+mn-lt"/>
                <a:cs typeface="+mn-lt"/>
              </a:rPr>
              <a:t>What measures did </a:t>
            </a:r>
            <a:r>
              <a:rPr lang="en-US" sz="1800" dirty="0">
                <a:effectLst/>
                <a:ea typeface="+mn-lt"/>
                <a:cs typeface="+mn-lt"/>
              </a:rPr>
              <a:t>your </a:t>
            </a:r>
            <a:r>
              <a:rPr lang="en-US" sz="1800" dirty="0">
                <a:ea typeface="+mn-lt"/>
                <a:cs typeface="+mn-lt"/>
              </a:rPr>
              <a:t>team track to assess </a:t>
            </a:r>
            <a:r>
              <a:rPr lang="en-US" sz="1800" dirty="0">
                <a:effectLst/>
                <a:ea typeface="+mn-lt"/>
                <a:cs typeface="+mn-lt"/>
              </a:rPr>
              <a:t>the </a:t>
            </a:r>
            <a:r>
              <a:rPr lang="en-US" sz="1800" dirty="0">
                <a:ea typeface="+mn-lt"/>
                <a:cs typeface="+mn-lt"/>
              </a:rPr>
              <a:t>effectiveness </a:t>
            </a:r>
            <a:r>
              <a:rPr lang="en-US" sz="1800" dirty="0">
                <a:effectLst/>
                <a:ea typeface="+mn-lt"/>
                <a:cs typeface="+mn-lt"/>
              </a:rPr>
              <a:t>of the </a:t>
            </a:r>
            <a:r>
              <a:rPr lang="en-US" sz="1800" dirty="0">
                <a:ea typeface="+mn-lt"/>
                <a:cs typeface="+mn-lt"/>
              </a:rPr>
              <a:t>intervention</a:t>
            </a:r>
            <a:r>
              <a:rPr lang="en-US" sz="1800" dirty="0">
                <a:effectLst/>
                <a:ea typeface="+mn-lt"/>
                <a:cs typeface="+mn-lt"/>
              </a:rPr>
              <a:t>, and what </a:t>
            </a:r>
            <a:r>
              <a:rPr lang="en-US" sz="1800" dirty="0">
                <a:ea typeface="+mn-lt"/>
                <a:cs typeface="+mn-lt"/>
              </a:rPr>
              <a:t>did the data show? </a:t>
            </a:r>
            <a:endParaRPr lang="en-US" dirty="0">
              <a:ea typeface="Calibri"/>
              <a:cs typeface="Calibri"/>
            </a:endParaRPr>
          </a:p>
          <a:p>
            <a:pPr>
              <a:buFont typeface="Arial" panose="020F0502020204030204" pitchFamily="34" charset="0"/>
              <a:buChar char="•"/>
            </a:pPr>
            <a:endParaRPr lang="en-US">
              <a:ea typeface="Calibri"/>
              <a:cs typeface="Calibri"/>
            </a:endParaRPr>
          </a:p>
          <a:p>
            <a:pPr>
              <a:buFont typeface="Arial" panose="020F0502020204030204" pitchFamily="34" charset="0"/>
              <a:buChar char="•"/>
            </a:pPr>
            <a:r>
              <a:rPr lang="en-US" sz="1800" dirty="0">
                <a:ea typeface="+mn-lt"/>
                <a:cs typeface="+mn-lt"/>
              </a:rPr>
              <a:t>What key lessons emerged from your team's experience implementing and evaluating the change? </a:t>
            </a:r>
            <a:endParaRPr lang="en-US" dirty="0">
              <a:ea typeface="Calibri"/>
              <a:cs typeface="Calibri"/>
            </a:endParaRPr>
          </a:p>
          <a:p>
            <a:pPr>
              <a:buFont typeface="Arial" panose="020F0502020204030204" pitchFamily="34" charset="0"/>
              <a:buChar char="•"/>
            </a:pPr>
            <a:endParaRPr lang="en-US">
              <a:ea typeface="Calibri"/>
              <a:cs typeface="Calibri"/>
            </a:endParaRPr>
          </a:p>
          <a:p>
            <a:pPr>
              <a:buFont typeface="Arial" panose="020F0502020204030204" pitchFamily="34" charset="0"/>
              <a:buChar char="•"/>
            </a:pPr>
            <a:r>
              <a:rPr lang="en-US" sz="1800" dirty="0">
                <a:ea typeface="+mn-lt"/>
                <a:cs typeface="+mn-lt"/>
              </a:rPr>
              <a:t>What </a:t>
            </a:r>
            <a:r>
              <a:rPr lang="en-US" sz="1800" dirty="0">
                <a:effectLst/>
                <a:ea typeface="+mn-lt"/>
                <a:cs typeface="+mn-lt"/>
              </a:rPr>
              <a:t>strategies </a:t>
            </a:r>
            <a:r>
              <a:rPr lang="en-US" sz="1800" dirty="0">
                <a:ea typeface="+mn-lt"/>
                <a:cs typeface="+mn-lt"/>
              </a:rPr>
              <a:t>is your PCMH </a:t>
            </a:r>
            <a:r>
              <a:rPr lang="en-US" sz="1800" dirty="0">
                <a:effectLst/>
                <a:ea typeface="+mn-lt"/>
                <a:cs typeface="+mn-lt"/>
              </a:rPr>
              <a:t>considering to </a:t>
            </a:r>
            <a:r>
              <a:rPr lang="en-US" sz="1800" dirty="0">
                <a:ea typeface="+mn-lt"/>
                <a:cs typeface="+mn-lt"/>
              </a:rPr>
              <a:t>sustain </a:t>
            </a:r>
            <a:r>
              <a:rPr lang="en-US" sz="1800" dirty="0">
                <a:effectLst/>
                <a:ea typeface="+mn-lt"/>
                <a:cs typeface="+mn-lt"/>
              </a:rPr>
              <a:t>and</a:t>
            </a:r>
            <a:r>
              <a:rPr lang="en-US" sz="1800" dirty="0">
                <a:ea typeface="+mn-lt"/>
                <a:cs typeface="+mn-lt"/>
              </a:rPr>
              <a:t>/</a:t>
            </a:r>
            <a:r>
              <a:rPr lang="en-US" sz="1800" dirty="0">
                <a:effectLst/>
                <a:ea typeface="+mn-lt"/>
                <a:cs typeface="+mn-lt"/>
              </a:rPr>
              <a:t>or </a:t>
            </a:r>
            <a:r>
              <a:rPr lang="en-US" sz="1800" dirty="0">
                <a:ea typeface="+mn-lt"/>
                <a:cs typeface="+mn-lt"/>
              </a:rPr>
              <a:t>scale these improvements moving forward</a:t>
            </a:r>
            <a:r>
              <a:rPr lang="en-US" sz="1800" dirty="0">
                <a:effectLst/>
                <a:ea typeface="+mn-lt"/>
                <a:cs typeface="+mn-lt"/>
              </a:rPr>
              <a:t>?</a:t>
            </a:r>
            <a:r>
              <a:rPr lang="en-US" sz="1800" dirty="0">
                <a:ea typeface="+mn-lt"/>
                <a:cs typeface="+mn-lt"/>
              </a:rPr>
              <a:t> </a:t>
            </a:r>
            <a:endParaRPr lang="en-US" dirty="0">
              <a:ea typeface="Calibri"/>
              <a:cs typeface="Calibri"/>
            </a:endParaRPr>
          </a:p>
        </p:txBody>
      </p:sp>
      <p:sp>
        <p:nvSpPr>
          <p:cNvPr id="4" name="Footer Placeholder 3">
            <a:extLst>
              <a:ext uri="{FF2B5EF4-FFF2-40B4-BE49-F238E27FC236}">
                <a16:creationId xmlns:a16="http://schemas.microsoft.com/office/drawing/2014/main" id="{A6718BE8-08EC-5162-745D-F694D6665106}"/>
              </a:ext>
            </a:extLst>
          </p:cNvPr>
          <p:cNvSpPr>
            <a:spLocks noGrp="1"/>
          </p:cNvSpPr>
          <p:nvPr>
            <p:ph type="ftr" sz="quarter" idx="11"/>
          </p:nvPr>
        </p:nvSpPr>
        <p:spPr/>
        <p:txBody>
          <a:bodyPr/>
          <a:lstStyle/>
          <a:p>
            <a:r>
              <a:rPr lang="en-US"/>
              <a:t>© 2026 JHF, PRHI, HCF, HFP</a:t>
            </a:r>
          </a:p>
        </p:txBody>
      </p:sp>
      <p:sp>
        <p:nvSpPr>
          <p:cNvPr id="5" name="Slide Number Placeholder 4">
            <a:extLst>
              <a:ext uri="{FF2B5EF4-FFF2-40B4-BE49-F238E27FC236}">
                <a16:creationId xmlns:a16="http://schemas.microsoft.com/office/drawing/2014/main" id="{9C63BF99-6A83-AFBC-19E4-69F180C3A0EE}"/>
              </a:ext>
            </a:extLst>
          </p:cNvPr>
          <p:cNvSpPr>
            <a:spLocks noGrp="1"/>
          </p:cNvSpPr>
          <p:nvPr>
            <p:ph type="sldNum" sz="quarter" idx="12"/>
          </p:nvPr>
        </p:nvSpPr>
        <p:spPr/>
        <p:txBody>
          <a:bodyPr/>
          <a:lstStyle/>
          <a:p>
            <a:fld id="{DE97A03E-C790-4462-A76B-258E5BF5C3E7}" type="slidenum">
              <a:rPr lang="en-US" smtClean="0"/>
              <a:t>21</a:t>
            </a:fld>
            <a:endParaRPr lang="en-US"/>
          </a:p>
        </p:txBody>
      </p:sp>
    </p:spTree>
    <p:extLst>
      <p:ext uri="{BB962C8B-B14F-4D97-AF65-F5344CB8AC3E}">
        <p14:creationId xmlns:p14="http://schemas.microsoft.com/office/powerpoint/2010/main" val="1839107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9816C-0411-8D99-41C2-93B2622CC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4BC41-61EB-DAC0-9A5F-5136FB4ABC66}"/>
              </a:ext>
            </a:extLst>
          </p:cNvPr>
          <p:cNvSpPr>
            <a:spLocks noGrp="1"/>
          </p:cNvSpPr>
          <p:nvPr>
            <p:ph type="ctrTitle"/>
          </p:nvPr>
        </p:nvSpPr>
        <p:spPr>
          <a:xfrm>
            <a:off x="825038" y="983578"/>
            <a:ext cx="7745974" cy="2150140"/>
          </a:xfrm>
        </p:spPr>
        <p:txBody>
          <a:bodyPr>
            <a:normAutofit/>
          </a:bodyPr>
          <a:lstStyle/>
          <a:p>
            <a:r>
              <a:rPr lang="en-US" sz="4000" dirty="0">
                <a:latin typeface="Franklin Gothic Medium" panose="020B0603020102020204" pitchFamily="34" charset="0"/>
              </a:rPr>
              <a:t>Next Steps, Wrap Up &amp; </a:t>
            </a:r>
            <a:br>
              <a:rPr lang="en-US" sz="4000" dirty="0">
                <a:latin typeface="Franklin Gothic Medium" panose="020B0603020102020204" pitchFamily="34" charset="0"/>
              </a:rPr>
            </a:br>
            <a:r>
              <a:rPr lang="en-US" sz="4000" dirty="0">
                <a:latin typeface="Franklin Gothic Medium" panose="020B0603020102020204" pitchFamily="34" charset="0"/>
              </a:rPr>
              <a:t>Session Evaluation</a:t>
            </a:r>
          </a:p>
        </p:txBody>
      </p:sp>
      <p:sp>
        <p:nvSpPr>
          <p:cNvPr id="3" name="Subtitle 2">
            <a:extLst>
              <a:ext uri="{FF2B5EF4-FFF2-40B4-BE49-F238E27FC236}">
                <a16:creationId xmlns:a16="http://schemas.microsoft.com/office/drawing/2014/main" id="{27456A62-55D5-51B6-742E-31C2E718EE51}"/>
              </a:ext>
            </a:extLst>
          </p:cNvPr>
          <p:cNvSpPr>
            <a:spLocks noGrp="1"/>
          </p:cNvSpPr>
          <p:nvPr>
            <p:ph type="subTitle" idx="1"/>
          </p:nvPr>
        </p:nvSpPr>
        <p:spPr>
          <a:xfrm>
            <a:off x="825038" y="3317489"/>
            <a:ext cx="7745974" cy="993712"/>
          </a:xfrm>
        </p:spPr>
        <p:txBody>
          <a:bodyPr>
            <a:normAutofit/>
          </a:bodyPr>
          <a:lstStyle/>
          <a:p>
            <a:r>
              <a:rPr lang="en-US" sz="1800" b="1" kern="0">
                <a:effectLst/>
                <a:latin typeface="+mn-lt"/>
                <a:ea typeface="Times New Roman" panose="02020603050405020304" pitchFamily="18" charset="0"/>
                <a:cs typeface="Times New Roman" panose="02020603050405020304" pitchFamily="18" charset="0"/>
              </a:rPr>
              <a:t>Lisa Boyd</a:t>
            </a:r>
            <a:endParaRPr lang="en-US" b="1" kern="0" dirty="0">
              <a:latin typeface="+mn-lt"/>
              <a:ea typeface="Times New Roman" panose="02020603050405020304" pitchFamily="18" charset="0"/>
              <a:cs typeface="Times New Roman" panose="02020603050405020304" pitchFamily="18" charset="0"/>
            </a:endParaRPr>
          </a:p>
          <a:p>
            <a:r>
              <a:rPr lang="en-US" sz="1800" kern="0" dirty="0">
                <a:effectLst/>
                <a:latin typeface="+mn-lt"/>
                <a:ea typeface="Times New Roman" panose="02020603050405020304" pitchFamily="18" charset="0"/>
                <a:cs typeface="Times New Roman" panose="02020603050405020304" pitchFamily="18" charset="0"/>
              </a:rPr>
              <a:t>Pittsburgh Regional Health Initiative </a:t>
            </a:r>
          </a:p>
          <a:p>
            <a:endParaRPr lang="en-US" dirty="0">
              <a:latin typeface="+mn-lt"/>
            </a:endParaRPr>
          </a:p>
        </p:txBody>
      </p:sp>
      <p:sp>
        <p:nvSpPr>
          <p:cNvPr id="4" name="Footer Placeholder 3">
            <a:extLst>
              <a:ext uri="{FF2B5EF4-FFF2-40B4-BE49-F238E27FC236}">
                <a16:creationId xmlns:a16="http://schemas.microsoft.com/office/drawing/2014/main" id="{0C4A5384-7180-A2DA-9BD4-41A0030516F8}"/>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B457A7DB-042C-1C1D-464B-5EF5157E382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654214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BD0-D555-C293-6259-BAC739778276}"/>
              </a:ext>
            </a:extLst>
          </p:cNvPr>
          <p:cNvSpPr>
            <a:spLocks noGrp="1"/>
          </p:cNvSpPr>
          <p:nvPr>
            <p:ph type="title"/>
          </p:nvPr>
        </p:nvSpPr>
        <p:spPr/>
        <p:txBody>
          <a:bodyPr/>
          <a:lstStyle/>
          <a:p>
            <a:r>
              <a:rPr lang="en-US">
                <a:latin typeface="Franklin Gothic Demi" panose="020B0703020102020204" pitchFamily="34" charset="0"/>
              </a:rPr>
              <a:t>Next Steps from Today’s Session</a:t>
            </a:r>
          </a:p>
        </p:txBody>
      </p:sp>
      <p:sp>
        <p:nvSpPr>
          <p:cNvPr id="3" name="Content Placeholder 2">
            <a:extLst>
              <a:ext uri="{FF2B5EF4-FFF2-40B4-BE49-F238E27FC236}">
                <a16:creationId xmlns:a16="http://schemas.microsoft.com/office/drawing/2014/main" id="{D189E358-AF7D-FCE6-010F-3B078200DA7F}"/>
              </a:ext>
            </a:extLst>
          </p:cNvPr>
          <p:cNvSpPr>
            <a:spLocks noGrp="1"/>
          </p:cNvSpPr>
          <p:nvPr>
            <p:ph idx="1"/>
          </p:nvPr>
        </p:nvSpPr>
        <p:spPr/>
        <p:txBody>
          <a:bodyPr vert="horz" lIns="0" tIns="45720" rIns="0" bIns="45720" rtlCol="0" anchor="t">
            <a:normAutofit/>
          </a:bodyPr>
          <a:lstStyle/>
          <a:p>
            <a:pPr marL="342900" indent="-342900">
              <a:buAutoNum type="arabicPeriod"/>
            </a:pPr>
            <a:r>
              <a:rPr lang="en-US" sz="2800" dirty="0"/>
              <a:t>Finish your PDSA plan by </a:t>
            </a:r>
            <a:r>
              <a:rPr lang="en-US" sz="2800" b="1" dirty="0"/>
              <a:t>October 27th</a:t>
            </a:r>
            <a:endParaRPr lang="en-US" sz="2800" b="1" dirty="0">
              <a:ea typeface="Calibri"/>
              <a:cs typeface="Calibri"/>
            </a:endParaRPr>
          </a:p>
          <a:p>
            <a:pPr marL="342900" indent="-342900">
              <a:buFont typeface="+mj-lt"/>
              <a:buAutoNum type="arabicPeriod"/>
            </a:pPr>
            <a:r>
              <a:rPr lang="en-US" sz="2800" dirty="0"/>
              <a:t>Reach out with any questions or to request 1:1 support or TA</a:t>
            </a:r>
            <a:endParaRPr lang="en-US" sz="2800" dirty="0">
              <a:ea typeface="Calibri"/>
              <a:cs typeface="Calibri"/>
            </a:endParaRPr>
          </a:p>
          <a:p>
            <a:pPr marL="342900" indent="-342900">
              <a:buAutoNum type="arabicPeriod"/>
            </a:pPr>
            <a:r>
              <a:rPr lang="en-US" sz="2800" dirty="0"/>
              <a:t>Register for the final in-person wrap-up session and supplemental sessions</a:t>
            </a:r>
            <a:endParaRPr lang="en-US" sz="2800" dirty="0">
              <a:ea typeface="Calibri"/>
              <a:cs typeface="Calibri"/>
            </a:endParaRPr>
          </a:p>
          <a:p>
            <a:pPr marL="342900" indent="-342900">
              <a:buFont typeface="+mj-lt"/>
              <a:buAutoNum type="arabicPeriod"/>
            </a:pPr>
            <a:endParaRPr lang="en-US" sz="1600" dirty="0"/>
          </a:p>
        </p:txBody>
      </p:sp>
      <p:sp>
        <p:nvSpPr>
          <p:cNvPr id="4" name="Footer Placeholder 3">
            <a:extLst>
              <a:ext uri="{FF2B5EF4-FFF2-40B4-BE49-F238E27FC236}">
                <a16:creationId xmlns:a16="http://schemas.microsoft.com/office/drawing/2014/main" id="{2C67338A-E541-C1A9-A3BA-6D18087948FE}"/>
              </a:ext>
            </a:extLst>
          </p:cNvPr>
          <p:cNvSpPr>
            <a:spLocks noGrp="1"/>
          </p:cNvSpPr>
          <p:nvPr>
            <p:ph type="ftr" sz="quarter" idx="11"/>
          </p:nvPr>
        </p:nvSpPr>
        <p:spPr/>
        <p:txBody>
          <a:bodyPr/>
          <a:lstStyle/>
          <a:p>
            <a:r>
              <a:rPr lang="en-US"/>
              <a:t>© 2026 JHF, PRHI, HCF, HFP</a:t>
            </a:r>
          </a:p>
        </p:txBody>
      </p:sp>
      <p:sp>
        <p:nvSpPr>
          <p:cNvPr id="5" name="Slide Number Placeholder 4">
            <a:extLst>
              <a:ext uri="{FF2B5EF4-FFF2-40B4-BE49-F238E27FC236}">
                <a16:creationId xmlns:a16="http://schemas.microsoft.com/office/drawing/2014/main" id="{31E94845-685F-6C04-462E-3D9D1C4420D9}"/>
              </a:ext>
            </a:extLst>
          </p:cNvPr>
          <p:cNvSpPr>
            <a:spLocks noGrp="1"/>
          </p:cNvSpPr>
          <p:nvPr>
            <p:ph type="sldNum" sz="quarter" idx="12"/>
          </p:nvPr>
        </p:nvSpPr>
        <p:spPr/>
        <p:txBody>
          <a:bodyPr/>
          <a:lstStyle/>
          <a:p>
            <a:fld id="{DE97A03E-C790-4462-A76B-258E5BF5C3E7}" type="slidenum">
              <a:rPr lang="en-US" smtClean="0"/>
              <a:t>23</a:t>
            </a:fld>
            <a:endParaRPr lang="en-US"/>
          </a:p>
        </p:txBody>
      </p:sp>
    </p:spTree>
    <p:extLst>
      <p:ext uri="{BB962C8B-B14F-4D97-AF65-F5344CB8AC3E}">
        <p14:creationId xmlns:p14="http://schemas.microsoft.com/office/powerpoint/2010/main" val="356679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7F89B-840A-2B19-DB7B-5DF14441F4D7}"/>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17C23BE3-5E9A-3A90-D3B2-B59F1B22BB84}"/>
              </a:ext>
            </a:extLst>
          </p:cNvPr>
          <p:cNvGraphicFramePr/>
          <p:nvPr/>
        </p:nvGraphicFramePr>
        <p:xfrm>
          <a:off x="3255789" y="1315589"/>
          <a:ext cx="3079174" cy="28671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9">
            <a:extLst>
              <a:ext uri="{FF2B5EF4-FFF2-40B4-BE49-F238E27FC236}">
                <a16:creationId xmlns:a16="http://schemas.microsoft.com/office/drawing/2014/main" id="{8FB42CF2-F53A-6E8E-9293-BD4719C244E2}"/>
              </a:ext>
            </a:extLst>
          </p:cNvPr>
          <p:cNvSpPr>
            <a:spLocks noGrp="1"/>
          </p:cNvSpPr>
          <p:nvPr>
            <p:ph type="title"/>
          </p:nvPr>
        </p:nvSpPr>
        <p:spPr>
          <a:xfrm>
            <a:off x="845427" y="197646"/>
            <a:ext cx="7543800" cy="1088068"/>
          </a:xfrm>
        </p:spPr>
        <p:txBody>
          <a:bodyPr>
            <a:norm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US" dirty="0"/>
              <a:t>2026 PCMH Learning Network</a:t>
            </a:r>
            <a:br>
              <a:rPr lang="en-US" dirty="0"/>
            </a:br>
            <a:r>
              <a:rPr lang="en-US" sz="2200" b="1" dirty="0">
                <a:solidFill>
                  <a:srgbClr val="C00000"/>
                </a:solidFill>
              </a:rPr>
              <a:t>Final In-Person Session November 10th at 8:30 a.m. to 3:00 p.m. </a:t>
            </a:r>
            <a:endParaRPr lang="en-US" dirty="0"/>
          </a:p>
        </p:txBody>
      </p:sp>
      <p:sp>
        <p:nvSpPr>
          <p:cNvPr id="2" name="Rectangle: Rounded Corners 1">
            <a:extLst>
              <a:ext uri="{FF2B5EF4-FFF2-40B4-BE49-F238E27FC236}">
                <a16:creationId xmlns:a16="http://schemas.microsoft.com/office/drawing/2014/main" id="{3EBB42D1-53ED-0E5E-079E-B27223680DEA}"/>
              </a:ext>
            </a:extLst>
          </p:cNvPr>
          <p:cNvSpPr/>
          <p:nvPr/>
        </p:nvSpPr>
        <p:spPr>
          <a:xfrm>
            <a:off x="1601819" y="2227021"/>
            <a:ext cx="1653970" cy="1676511"/>
          </a:xfrm>
          <a:prstGeom prst="roundRect">
            <a:avLst/>
          </a:prstGeom>
          <a:ln>
            <a:solidFill>
              <a:srgbClr val="C00000"/>
            </a:solidFill>
            <a:prstDash val="dash"/>
          </a:ln>
        </p:spPr>
        <p:style>
          <a:lnRef idx="2">
            <a:schemeClr val="dk1"/>
          </a:lnRef>
          <a:fillRef idx="1">
            <a:schemeClr val="lt1"/>
          </a:fillRef>
          <a:effectRef idx="0">
            <a:schemeClr val="dk1"/>
          </a:effectRef>
          <a:fontRef idx="minor">
            <a:schemeClr val="dk1"/>
          </a:fontRef>
        </p:style>
        <p:txBody>
          <a:bodyPr rtlCol="0" anchor="ct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alibri"/>
                <a:ea typeface="+mn-ea"/>
                <a:cs typeface="+mn-cs"/>
              </a:rPr>
              <a:t>PCMH Milestone: </a:t>
            </a:r>
            <a:r>
              <a:rPr kumimoji="0" lang="en-US" sz="1500" b="0" i="0" u="none" strike="noStrike" kern="1200" cap="none" spc="0" normalizeH="0" baseline="0" noProof="0" dirty="0">
                <a:ln>
                  <a:noFill/>
                </a:ln>
                <a:solidFill>
                  <a:prstClr val="black"/>
                </a:solidFill>
                <a:effectLst/>
                <a:uLnTx/>
                <a:uFillTx/>
                <a:latin typeface="Calibri"/>
                <a:ea typeface="+mn-ea"/>
                <a:cs typeface="+mn-cs"/>
              </a:rPr>
              <a:t>Complete at least 2 PDSA cycles and share at the in-person event*</a:t>
            </a:r>
            <a:endParaRPr kumimoji="0" lang="en-US" sz="1500" b="0" i="0" u="none" strike="noStrike" kern="1200" cap="none" spc="0" normalizeH="0" baseline="0" noProof="0" dirty="0">
              <a:ln>
                <a:noFill/>
              </a:ln>
              <a:solidFill>
                <a:srgbClr val="FF0000"/>
              </a:solidFill>
              <a:effectLst/>
              <a:uLnTx/>
              <a:uFillTx/>
              <a:latin typeface="Calibri"/>
              <a:ea typeface="+mn-ea"/>
              <a:cs typeface="+mn-cs"/>
            </a:endParaRPr>
          </a:p>
        </p:txBody>
      </p:sp>
      <p:sp>
        <p:nvSpPr>
          <p:cNvPr id="8" name="Slide Number Placeholder 7">
            <a:extLst>
              <a:ext uri="{FF2B5EF4-FFF2-40B4-BE49-F238E27FC236}">
                <a16:creationId xmlns:a16="http://schemas.microsoft.com/office/drawing/2014/main" id="{4B958485-A01B-57DB-6C7F-9B43DAB7E201}"/>
              </a:ext>
            </a:extLst>
          </p:cNvPr>
          <p:cNvSpPr>
            <a:spLocks noGrp="1"/>
          </p:cNvSpPr>
          <p:nvPr>
            <p:ph type="sldNum" sz="quarter" idx="12"/>
          </p:nvPr>
        </p:nvSpPr>
        <p:spPr/>
        <p:txBody>
          <a:bodyPr/>
          <a:lst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39"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6" algn="l" defTabSz="609570" rtl="0" eaLnBrk="1" latinLnBrk="0" hangingPunct="1">
              <a:defRPr sz="2400" kern="1200">
                <a:solidFill>
                  <a:schemeClr val="tx1"/>
                </a:solidFill>
                <a:latin typeface="+mn-lt"/>
                <a:ea typeface="+mn-ea"/>
                <a:cs typeface="+mn-cs"/>
              </a:defRPr>
            </a:lvl8pPr>
            <a:lvl9pPr marL="4876556" algn="l" defTabSz="609570" rtl="0" eaLnBrk="1" latinLnBrk="0" hangingPunct="1">
              <a:defRPr sz="2400" kern="1200">
                <a:solidFill>
                  <a:schemeClr val="tx1"/>
                </a:solidFill>
                <a:latin typeface="+mn-lt"/>
                <a:ea typeface="+mn-ea"/>
                <a:cs typeface="+mn-cs"/>
              </a:defRPr>
            </a:lvl9pPr>
          </a:lstStyle>
          <a:p>
            <a:pPr marL="0" marR="0" lvl="0" indent="0" algn="l" defTabSz="609570" rtl="0" eaLnBrk="1" fontAlgn="auto" latinLnBrk="0" hangingPunct="1">
              <a:lnSpc>
                <a:spcPct val="100000"/>
              </a:lnSpc>
              <a:spcBef>
                <a:spcPts val="0"/>
              </a:spcBef>
              <a:spcAft>
                <a:spcPts val="0"/>
              </a:spcAft>
              <a:buClrTx/>
              <a:buSzTx/>
              <a:buFontTx/>
              <a:buNone/>
              <a:tabLst/>
              <a:defRPr/>
            </a:pPr>
            <a:fld id="{DE97A03E-C790-4462-A76B-258E5BF5C3E7}" type="slidenum">
              <a:rPr kumimoji="0" lang="en-US" sz="675" b="0" i="0" u="none" strike="noStrike" kern="1200" cap="none" spc="0" normalizeH="0" baseline="0" noProof="0" dirty="0">
                <a:ln>
                  <a:noFill/>
                </a:ln>
                <a:solidFill>
                  <a:prstClr val="white"/>
                </a:solidFill>
                <a:effectLst/>
                <a:uLnTx/>
                <a:uFillTx/>
                <a:latin typeface="Calibri"/>
                <a:ea typeface="+mn-ea"/>
                <a:cs typeface="+mn-cs"/>
              </a:rPr>
              <a:pPr marL="0" marR="0" lvl="0" indent="0" algn="l" defTabSz="609570" rtl="0" eaLnBrk="1" fontAlgn="auto" latinLnBrk="0" hangingPunct="1">
                <a:lnSpc>
                  <a:spcPct val="100000"/>
                </a:lnSpc>
                <a:spcBef>
                  <a:spcPts val="0"/>
                </a:spcBef>
                <a:spcAft>
                  <a:spcPts val="0"/>
                </a:spcAft>
                <a:buClrTx/>
                <a:buSzTx/>
                <a:buFontTx/>
                <a:buNone/>
                <a:tabLst/>
                <a:defRPr/>
              </a:pPr>
              <a:t>24</a:t>
            </a:fld>
            <a:endParaRPr kumimoji="0" lang="en-US" sz="675" b="0" i="0" u="none" strike="noStrike" kern="1200" cap="none" spc="0" normalizeH="0" baseline="0" noProof="0">
              <a:ln>
                <a:noFill/>
              </a:ln>
              <a:solidFill>
                <a:prstClr val="white"/>
              </a:solidFill>
              <a:effectLst/>
              <a:uLnTx/>
              <a:uFillTx/>
              <a:latin typeface="Calibri"/>
              <a:ea typeface="Calibri"/>
              <a:cs typeface="Calibri"/>
            </a:endParaRPr>
          </a:p>
        </p:txBody>
      </p:sp>
      <p:sp>
        <p:nvSpPr>
          <p:cNvPr id="26" name="Footer Placeholder 3">
            <a:extLst>
              <a:ext uri="{FF2B5EF4-FFF2-40B4-BE49-F238E27FC236}">
                <a16:creationId xmlns:a16="http://schemas.microsoft.com/office/drawing/2014/main" id="{3FE1ECA1-222A-8FEC-C092-64F808C44725}"/>
              </a:ext>
            </a:extLst>
          </p:cNvPr>
          <p:cNvSpPr>
            <a:spLocks noGrp="1"/>
          </p:cNvSpPr>
          <p:nvPr>
            <p:ph type="ftr" sz="quarter" idx="11"/>
          </p:nvPr>
        </p:nvSpPr>
        <p:spPr>
          <a:xfrm>
            <a:off x="2764640" y="4844840"/>
            <a:ext cx="3617103" cy="273844"/>
          </a:xfrm>
        </p:spPr>
        <p: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latin typeface="Calibri"/>
                <a:ea typeface="+mn-ea"/>
                <a:cs typeface="Arial"/>
              </a:rPr>
              <a:t>© 2026 JHF, PRHI, HCF, HFP</a:t>
            </a:r>
            <a:endParaRPr kumimoji="0" lang="en-US" sz="675" b="0" i="0" u="none" strike="noStrike" kern="1200" cap="all"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924401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FE6CE-0AB2-B368-70DE-3861ADDAC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1AF0D-0B8F-D817-0F60-D840D336E4E8}"/>
              </a:ext>
            </a:extLst>
          </p:cNvPr>
          <p:cNvSpPr>
            <a:spLocks noGrp="1"/>
          </p:cNvSpPr>
          <p:nvPr>
            <p:ph type="title"/>
          </p:nvPr>
        </p:nvSpPr>
        <p:spPr/>
        <p:txBody>
          <a:bodyPr/>
          <a:lstStyle/>
          <a:p>
            <a:r>
              <a:rPr lang="en-US" dirty="0">
                <a:latin typeface="Franklin Gothic Medium"/>
              </a:rPr>
              <a:t>Upcoming Sessions</a:t>
            </a:r>
            <a:endParaRPr lang="en-US" dirty="0"/>
          </a:p>
        </p:txBody>
      </p:sp>
      <p:sp>
        <p:nvSpPr>
          <p:cNvPr id="3" name="Content Placeholder 2">
            <a:extLst>
              <a:ext uri="{FF2B5EF4-FFF2-40B4-BE49-F238E27FC236}">
                <a16:creationId xmlns:a16="http://schemas.microsoft.com/office/drawing/2014/main" id="{BEE51D1D-DB3C-7A7B-89BE-656346450272}"/>
              </a:ext>
            </a:extLst>
          </p:cNvPr>
          <p:cNvSpPr>
            <a:spLocks noGrp="1"/>
          </p:cNvSpPr>
          <p:nvPr>
            <p:ph idx="1"/>
          </p:nvPr>
        </p:nvSpPr>
        <p:spPr>
          <a:xfrm>
            <a:off x="812074" y="1384301"/>
            <a:ext cx="7543799" cy="3017520"/>
          </a:xfrm>
        </p:spPr>
        <p:txBody>
          <a:bodyPr vert="horz" lIns="0" tIns="34290" rIns="0" bIns="34290" rtlCol="0" anchor="t">
            <a:normAutofit fontScale="92500" lnSpcReduction="10000"/>
          </a:bodyPr>
          <a:lstStyle/>
          <a:p>
            <a:pPr marL="0" indent="0">
              <a:lnSpc>
                <a:spcPct val="100000"/>
              </a:lnSpc>
              <a:spcBef>
                <a:spcPts val="0"/>
              </a:spcBef>
              <a:spcAft>
                <a:spcPts val="0"/>
              </a:spcAft>
              <a:buNone/>
            </a:pPr>
            <a:r>
              <a:rPr lang="en-US" sz="2000" dirty="0">
                <a:solidFill>
                  <a:srgbClr val="002060"/>
                </a:solidFill>
                <a:ea typeface="+mn-lt"/>
                <a:cs typeface="+mn-lt"/>
                <a:hlinkClick r:id="rId3"/>
              </a:rPr>
              <a:t>Oral Cancer Prevention and Early Detection</a:t>
            </a:r>
            <a:r>
              <a:rPr lang="en-US" sz="2000" dirty="0">
                <a:solidFill>
                  <a:srgbClr val="002060"/>
                </a:solidFill>
                <a:ea typeface="+mn-lt"/>
                <a:cs typeface="+mn-lt"/>
              </a:rPr>
              <a:t> </a:t>
            </a:r>
            <a:endParaRPr lang="en-US" dirty="0">
              <a:ea typeface="+mn-lt"/>
              <a:cs typeface="+mn-lt"/>
            </a:endParaRPr>
          </a:p>
          <a:p>
            <a:pPr marL="0" indent="0">
              <a:lnSpc>
                <a:spcPct val="100000"/>
              </a:lnSpc>
              <a:spcBef>
                <a:spcPts val="0"/>
              </a:spcBef>
              <a:spcAft>
                <a:spcPts val="0"/>
              </a:spcAft>
              <a:buNone/>
            </a:pPr>
            <a:r>
              <a:rPr lang="en-US" sz="2000" dirty="0">
                <a:solidFill>
                  <a:srgbClr val="002060"/>
                </a:solidFill>
                <a:ea typeface="+mn-lt"/>
                <a:cs typeface="+mn-lt"/>
              </a:rPr>
              <a:t>September 24, 2026</a:t>
            </a:r>
            <a:endParaRPr lang="en-US" sz="2000" dirty="0">
              <a:solidFill>
                <a:srgbClr val="000000"/>
              </a:solidFill>
              <a:ea typeface="+mn-lt"/>
              <a:cs typeface="+mn-lt"/>
            </a:endParaRPr>
          </a:p>
          <a:p>
            <a:pPr marL="0" indent="0">
              <a:lnSpc>
                <a:spcPct val="100000"/>
              </a:lnSpc>
              <a:spcBef>
                <a:spcPts val="0"/>
              </a:spcBef>
              <a:spcAft>
                <a:spcPts val="0"/>
              </a:spcAft>
              <a:buNone/>
            </a:pPr>
            <a:r>
              <a:rPr lang="en-US" sz="2100" dirty="0">
                <a:solidFill>
                  <a:srgbClr val="002060"/>
                </a:solidFill>
                <a:ea typeface="+mn-lt"/>
                <a:cs typeface="+mn-lt"/>
              </a:rPr>
              <a:t>9:00 am – 10:00 am</a:t>
            </a:r>
            <a:endParaRPr lang="en-US" sz="2100" dirty="0">
              <a:solidFill>
                <a:srgbClr val="000000"/>
              </a:solidFill>
              <a:ea typeface="+mn-lt"/>
              <a:cs typeface="+mn-lt"/>
            </a:endParaRPr>
          </a:p>
          <a:p>
            <a:pPr marL="0" indent="0">
              <a:lnSpc>
                <a:spcPct val="100000"/>
              </a:lnSpc>
              <a:spcBef>
                <a:spcPts val="0"/>
              </a:spcBef>
              <a:spcAft>
                <a:spcPts val="0"/>
              </a:spcAft>
              <a:buNone/>
            </a:pPr>
            <a:endParaRPr lang="en-US" sz="2000" dirty="0">
              <a:solidFill>
                <a:srgbClr val="002060"/>
              </a:solidFill>
              <a:ea typeface="+mn-lt"/>
              <a:cs typeface="+mn-lt"/>
            </a:endParaRPr>
          </a:p>
          <a:p>
            <a:pPr marL="0" indent="0">
              <a:lnSpc>
                <a:spcPct val="100000"/>
              </a:lnSpc>
              <a:spcBef>
                <a:spcPts val="0"/>
              </a:spcBef>
              <a:spcAft>
                <a:spcPts val="0"/>
              </a:spcAft>
              <a:buNone/>
            </a:pPr>
            <a:r>
              <a:rPr lang="en-US" sz="2000" dirty="0">
                <a:solidFill>
                  <a:srgbClr val="002060"/>
                </a:solidFill>
                <a:ea typeface="Calibri"/>
                <a:cs typeface="Calibri"/>
                <a:hlinkClick r:id="rId4">
                  <a:extLst>
                    <a:ext uri="{A12FA001-AC4F-418D-AE19-62706E023703}">
                      <ahyp:hlinkClr xmlns:ahyp="http://schemas.microsoft.com/office/drawing/2018/hyperlinkcolor" val="tx"/>
                    </a:ext>
                  </a:extLst>
                </a:hlinkClick>
              </a:rPr>
              <a:t>Contraceptive Care: IUD Pain Management</a:t>
            </a:r>
            <a:endParaRPr lang="en-US" sz="2000">
              <a:solidFill>
                <a:srgbClr val="000000"/>
              </a:solidFill>
              <a:ea typeface="Calibri"/>
              <a:cs typeface="Calibri"/>
            </a:endParaRPr>
          </a:p>
          <a:p>
            <a:pPr marL="0" indent="0">
              <a:lnSpc>
                <a:spcPct val="100000"/>
              </a:lnSpc>
              <a:spcBef>
                <a:spcPts val="0"/>
              </a:spcBef>
              <a:spcAft>
                <a:spcPts val="0"/>
              </a:spcAft>
              <a:buNone/>
            </a:pPr>
            <a:r>
              <a:rPr lang="en-US" sz="2000" dirty="0">
                <a:solidFill>
                  <a:srgbClr val="002060"/>
                </a:solidFill>
                <a:ea typeface="Calibri"/>
                <a:cs typeface="Calibri"/>
              </a:rPr>
              <a:t>October 29, 2026</a:t>
            </a:r>
            <a:endParaRPr lang="en-US" sz="2100" dirty="0">
              <a:solidFill>
                <a:srgbClr val="000000"/>
              </a:solidFill>
              <a:ea typeface="Calibri"/>
              <a:cs typeface="Calibri"/>
            </a:endParaRPr>
          </a:p>
          <a:p>
            <a:pPr marL="0" indent="0">
              <a:lnSpc>
                <a:spcPct val="100000"/>
              </a:lnSpc>
              <a:spcBef>
                <a:spcPts val="0"/>
              </a:spcBef>
              <a:spcAft>
                <a:spcPts val="0"/>
              </a:spcAft>
              <a:buNone/>
            </a:pPr>
            <a:r>
              <a:rPr lang="en-US" sz="2100" dirty="0">
                <a:solidFill>
                  <a:srgbClr val="002060"/>
                </a:solidFill>
                <a:ea typeface="Calibri"/>
                <a:cs typeface="Calibri"/>
              </a:rPr>
              <a:t>9:00 am – 10:00 am</a:t>
            </a:r>
            <a:endParaRPr lang="en-US" sz="2100" i="1" dirty="0">
              <a:solidFill>
                <a:srgbClr val="002060"/>
              </a:solidFill>
              <a:ea typeface="Calibri"/>
              <a:cs typeface="Calibri"/>
            </a:endParaRPr>
          </a:p>
          <a:p>
            <a:pPr marL="0" indent="0">
              <a:lnSpc>
                <a:spcPct val="100000"/>
              </a:lnSpc>
              <a:spcBef>
                <a:spcPts val="0"/>
              </a:spcBef>
              <a:spcAft>
                <a:spcPts val="0"/>
              </a:spcAft>
              <a:buNone/>
            </a:pPr>
            <a:endParaRPr lang="en-US" sz="2100" dirty="0">
              <a:solidFill>
                <a:srgbClr val="002060"/>
              </a:solidFill>
              <a:ea typeface="Calibri"/>
              <a:cs typeface="Calibri"/>
            </a:endParaRPr>
          </a:p>
          <a:p>
            <a:pPr marL="0" indent="0">
              <a:lnSpc>
                <a:spcPct val="100000"/>
              </a:lnSpc>
              <a:spcBef>
                <a:spcPts val="0"/>
              </a:spcBef>
              <a:spcAft>
                <a:spcPts val="0"/>
              </a:spcAft>
              <a:buNone/>
            </a:pPr>
            <a:r>
              <a:rPr lang="en-US" sz="2000" dirty="0">
                <a:solidFill>
                  <a:srgbClr val="002060"/>
                </a:solidFill>
                <a:ea typeface="Calibri"/>
                <a:cs typeface="Calibri"/>
                <a:hlinkClick r:id="rId5"/>
              </a:rPr>
              <a:t>Statewide In-Person Wrap-Up Session (RSVP)</a:t>
            </a:r>
            <a:endParaRPr lang="en-US"/>
          </a:p>
          <a:p>
            <a:pPr marL="0" indent="0">
              <a:lnSpc>
                <a:spcPct val="100000"/>
              </a:lnSpc>
              <a:spcBef>
                <a:spcPts val="0"/>
              </a:spcBef>
              <a:spcAft>
                <a:spcPts val="0"/>
              </a:spcAft>
              <a:buNone/>
            </a:pPr>
            <a:r>
              <a:rPr lang="en-US" sz="2000" dirty="0">
                <a:solidFill>
                  <a:srgbClr val="002060"/>
                </a:solidFill>
                <a:ea typeface="Calibri"/>
                <a:cs typeface="Calibri"/>
              </a:rPr>
              <a:t>November 10, 2026</a:t>
            </a:r>
            <a:endParaRPr lang="en-US" sz="2000" dirty="0">
              <a:solidFill>
                <a:srgbClr val="000000"/>
              </a:solidFill>
              <a:ea typeface="Calibri"/>
              <a:cs typeface="Calibri"/>
            </a:endParaRPr>
          </a:p>
          <a:p>
            <a:pPr marL="0" indent="0">
              <a:lnSpc>
                <a:spcPct val="100000"/>
              </a:lnSpc>
              <a:spcBef>
                <a:spcPts val="0"/>
              </a:spcBef>
              <a:spcAft>
                <a:spcPts val="0"/>
              </a:spcAft>
              <a:buNone/>
            </a:pPr>
            <a:r>
              <a:rPr lang="en-US" sz="2100" dirty="0">
                <a:solidFill>
                  <a:srgbClr val="002060"/>
                </a:solidFill>
                <a:ea typeface="Calibri"/>
                <a:cs typeface="Calibri"/>
              </a:rPr>
              <a:t>8:30 am – 3:00 pm</a:t>
            </a:r>
            <a:endParaRPr lang="en-US" sz="2100" dirty="0">
              <a:solidFill>
                <a:srgbClr val="000000"/>
              </a:solidFill>
              <a:ea typeface="Calibri"/>
              <a:cs typeface="Calibri"/>
            </a:endParaRPr>
          </a:p>
          <a:p>
            <a:pPr marL="0" indent="0">
              <a:lnSpc>
                <a:spcPct val="100000"/>
              </a:lnSpc>
              <a:spcBef>
                <a:spcPts val="0"/>
              </a:spcBef>
              <a:spcAft>
                <a:spcPts val="0"/>
              </a:spcAft>
              <a:buNone/>
            </a:pPr>
            <a:endParaRPr lang="en-US" sz="2100" dirty="0">
              <a:solidFill>
                <a:srgbClr val="002060"/>
              </a:solidFill>
              <a:ea typeface="Calibri"/>
              <a:cs typeface="Calibri"/>
            </a:endParaRPr>
          </a:p>
          <a:p>
            <a:pPr marL="0" indent="0">
              <a:lnSpc>
                <a:spcPct val="100000"/>
              </a:lnSpc>
              <a:spcBef>
                <a:spcPts val="0"/>
              </a:spcBef>
              <a:spcAft>
                <a:spcPts val="0"/>
              </a:spcAft>
              <a:buNone/>
            </a:pPr>
            <a:endParaRPr lang="en-US" sz="2000">
              <a:solidFill>
                <a:srgbClr val="002060"/>
              </a:solidFill>
              <a:ea typeface="Calibri"/>
              <a:cs typeface="Calibri"/>
            </a:endParaRPr>
          </a:p>
        </p:txBody>
      </p:sp>
      <p:sp>
        <p:nvSpPr>
          <p:cNvPr id="6" name="Footer Placeholder 3">
            <a:extLst>
              <a:ext uri="{FF2B5EF4-FFF2-40B4-BE49-F238E27FC236}">
                <a16:creationId xmlns:a16="http://schemas.microsoft.com/office/drawing/2014/main" id="{5EF823B3-8506-C87C-A62D-C69A773124FD}"/>
              </a:ext>
            </a:extLst>
          </p:cNvPr>
          <p:cNvSpPr>
            <a:spLocks noGrp="1"/>
          </p:cNvSpPr>
          <p:nvPr>
            <p:ph type="ftr" sz="quarter" idx="11"/>
          </p:nvPr>
        </p:nvSpPr>
        <p:spPr/>
        <p:txBody>
          <a:bodyPr/>
          <a:lstStyle/>
          <a:p>
            <a:pPr defTabSz="685783">
              <a:defRPr/>
            </a:pPr>
            <a:r>
              <a:rPr lang="en-US" cap="none">
                <a:latin typeface="Calibri" panose="020F0502020204030204"/>
              </a:rPr>
              <a:t>© 2025 JHF, PRHI, HCF, HFP</a:t>
            </a:r>
          </a:p>
        </p:txBody>
      </p:sp>
      <p:sp>
        <p:nvSpPr>
          <p:cNvPr id="5" name="Slide Number Placeholder 4">
            <a:extLst>
              <a:ext uri="{FF2B5EF4-FFF2-40B4-BE49-F238E27FC236}">
                <a16:creationId xmlns:a16="http://schemas.microsoft.com/office/drawing/2014/main" id="{86256367-A16A-C2F4-8D11-85DC481427FB}"/>
              </a:ext>
            </a:extLst>
          </p:cNvPr>
          <p:cNvSpPr>
            <a:spLocks noGrp="1"/>
          </p:cNvSpPr>
          <p:nvPr>
            <p:ph type="sldNum" sz="quarter" idx="12"/>
          </p:nvPr>
        </p:nvSpPr>
        <p:spPr/>
        <p:txBody>
          <a:bodyPr/>
          <a:lstStyle/>
          <a:p>
            <a:pPr defTabSz="685800">
              <a:defRPr/>
            </a:pPr>
            <a:fld id="{DE97A03E-C790-4462-A76B-258E5BF5C3E7}" type="slidenum">
              <a:rPr lang="en-US">
                <a:latin typeface="Calibri"/>
              </a:rPr>
              <a:pPr defTabSz="685800">
                <a:defRPr/>
              </a:pPr>
              <a:t>25</a:t>
            </a:fld>
            <a:endParaRPr lang="en-US">
              <a:latin typeface="Calibri"/>
            </a:endParaRPr>
          </a:p>
        </p:txBody>
      </p:sp>
      <p:pic>
        <p:nvPicPr>
          <p:cNvPr id="7" name="Picture 6">
            <a:extLst>
              <a:ext uri="{FF2B5EF4-FFF2-40B4-BE49-F238E27FC236}">
                <a16:creationId xmlns:a16="http://schemas.microsoft.com/office/drawing/2014/main" id="{FF8A4C08-992A-B6BF-7D83-7522E58F6A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2748" y="2492052"/>
            <a:ext cx="1824514" cy="1824514"/>
          </a:xfrm>
          <a:prstGeom prst="rect">
            <a:avLst/>
          </a:prstGeom>
        </p:spPr>
      </p:pic>
    </p:spTree>
    <p:extLst>
      <p:ext uri="{BB962C8B-B14F-4D97-AF65-F5344CB8AC3E}">
        <p14:creationId xmlns:p14="http://schemas.microsoft.com/office/powerpoint/2010/main" val="559194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7C705-DD7D-F19D-B387-97B92CF155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D79FF-B4C1-1F14-B47F-054A0DF7744E}"/>
              </a:ext>
            </a:extLst>
          </p:cNvPr>
          <p:cNvSpPr>
            <a:spLocks noGrp="1"/>
          </p:cNvSpPr>
          <p:nvPr>
            <p:ph type="title"/>
          </p:nvPr>
        </p:nvSpPr>
        <p:spPr/>
        <p:txBody>
          <a:bodyPr>
            <a:normAutofit/>
          </a:bodyPr>
          <a:lstStyle/>
          <a:p>
            <a:pPr algn="ctr"/>
            <a:r>
              <a:rPr lang="en-US">
                <a:latin typeface="Franklin Gothic Demi" panose="020B0703020102020204" pitchFamily="34" charset="0"/>
              </a:rPr>
              <a:t>PCMH Online Community</a:t>
            </a:r>
            <a:br>
              <a:rPr lang="en-US">
                <a:solidFill>
                  <a:srgbClr val="6F5700"/>
                </a:solidFill>
                <a:latin typeface="Franklin Gothic Demi" panose="020B0703020102020204" pitchFamily="34" charset="0"/>
              </a:rPr>
            </a:br>
            <a:r>
              <a:rPr lang="en-US" sz="2400" b="1">
                <a:hlinkClick r:id="rId3"/>
              </a:rPr>
              <a:t>https://www.tomorrowshealthcare.org/</a:t>
            </a:r>
            <a:endParaRPr lang="en-US" sz="2400" b="1"/>
          </a:p>
        </p:txBody>
      </p:sp>
      <p:sp>
        <p:nvSpPr>
          <p:cNvPr id="3" name="Content Placeholder 2">
            <a:extLst>
              <a:ext uri="{FF2B5EF4-FFF2-40B4-BE49-F238E27FC236}">
                <a16:creationId xmlns:a16="http://schemas.microsoft.com/office/drawing/2014/main" id="{0B5B3347-3D3A-516D-55AF-C901672104BF}"/>
              </a:ext>
            </a:extLst>
          </p:cNvPr>
          <p:cNvSpPr>
            <a:spLocks noGrp="1"/>
          </p:cNvSpPr>
          <p:nvPr>
            <p:ph idx="1"/>
          </p:nvPr>
        </p:nvSpPr>
        <p:spPr>
          <a:xfrm>
            <a:off x="6353796" y="1558347"/>
            <a:ext cx="2564682" cy="2636783"/>
          </a:xfrm>
        </p:spPr>
        <p:txBody>
          <a:bodyPr>
            <a:normAutofit/>
          </a:bodyPr>
          <a:lstStyle/>
          <a:p>
            <a:pPr marL="288918" indent="-288918">
              <a:buFont typeface="Wingdings" panose="05000000000000000000" pitchFamily="2" charset="2"/>
              <a:buChar char="Ø"/>
            </a:pPr>
            <a:r>
              <a:rPr lang="en-US" sz="2000"/>
              <a:t>Access the session materials in “Learning Sessions”</a:t>
            </a:r>
          </a:p>
          <a:p>
            <a:pPr marL="288918" indent="-288918">
              <a:buFont typeface="Wingdings" panose="05000000000000000000" pitchFamily="2" charset="2"/>
              <a:buChar char="Ø"/>
            </a:pPr>
            <a:r>
              <a:rPr lang="en-US" sz="2000"/>
              <a:t>Look for guides and tools in “Resources” </a:t>
            </a:r>
          </a:p>
          <a:p>
            <a:pPr marL="288918" indent="-288918">
              <a:buFont typeface="Wingdings" panose="05000000000000000000" pitchFamily="2" charset="2"/>
              <a:buChar char="Ø"/>
            </a:pPr>
            <a:r>
              <a:rPr lang="en-US" sz="2000"/>
              <a:t>Find session dates and registration links under “Events”</a:t>
            </a:r>
          </a:p>
          <a:p>
            <a:pPr marL="0" indent="0">
              <a:buNone/>
            </a:pPr>
            <a:endParaRPr lang="en-US" sz="1800"/>
          </a:p>
        </p:txBody>
      </p:sp>
      <p:sp>
        <p:nvSpPr>
          <p:cNvPr id="6" name="TextBox 5">
            <a:extLst>
              <a:ext uri="{FF2B5EF4-FFF2-40B4-BE49-F238E27FC236}">
                <a16:creationId xmlns:a16="http://schemas.microsoft.com/office/drawing/2014/main" id="{1EBFEE07-D720-25ED-2E89-B011FD19AAE7}"/>
              </a:ext>
            </a:extLst>
          </p:cNvPr>
          <p:cNvSpPr txBox="1"/>
          <p:nvPr/>
        </p:nvSpPr>
        <p:spPr>
          <a:xfrm>
            <a:off x="239770" y="1971812"/>
            <a:ext cx="1944356" cy="1569660"/>
          </a:xfrm>
          <a:prstGeom prst="rect">
            <a:avLst/>
          </a:prstGeom>
          <a:noFill/>
        </p:spPr>
        <p:txBody>
          <a:bodyPr wrap="square" rtlCol="0">
            <a:spAutoFit/>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1600" b="1">
                <a:solidFill>
                  <a:prstClr val="black"/>
                </a:solidFill>
                <a:latin typeface="Calibri"/>
              </a:rPr>
              <a:t>Members of your PCMH’s multi-disciplinary learning team will receive log-ins</a:t>
            </a:r>
            <a:endParaRPr kumimoji="0" lang="en-US" sz="1600" b="0" i="1" u="sng" strike="noStrike" kern="1200" cap="none" spc="0" normalizeH="0" baseline="0" noProof="0">
              <a:ln>
                <a:noFill/>
              </a:ln>
              <a:solidFill>
                <a:srgbClr val="2D8DA8"/>
              </a:solidFill>
              <a:effectLst/>
              <a:uLnTx/>
              <a:uFillTx/>
              <a:latin typeface="Calibri"/>
              <a:ea typeface="+mn-ea"/>
              <a:cs typeface="+mn-cs"/>
            </a:endParaRPr>
          </a:p>
          <a:p>
            <a:pPr marL="0" marR="0" lvl="0" indent="0" algn="l" defTabSz="457189"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Calibri"/>
                <a:ea typeface="+mn-ea"/>
                <a:cs typeface="+mn-cs"/>
              </a:rPr>
              <a:t> </a:t>
            </a:r>
          </a:p>
        </p:txBody>
      </p:sp>
      <p:sp>
        <p:nvSpPr>
          <p:cNvPr id="8" name="Footer Placeholder 7">
            <a:extLst>
              <a:ext uri="{FF2B5EF4-FFF2-40B4-BE49-F238E27FC236}">
                <a16:creationId xmlns:a16="http://schemas.microsoft.com/office/drawing/2014/main" id="{4260DE85-5C33-C8D2-A446-CA0DE5ED5EE4}"/>
              </a:ext>
            </a:extLst>
          </p:cNvPr>
          <p:cNvSpPr>
            <a:spLocks noGrp="1"/>
          </p:cNvSpPr>
          <p:nvPr>
            <p:ph type="ftr" sz="quarter" idx="11"/>
          </p:nvPr>
        </p:nvSpPr>
        <p:spPr/>
        <p:txBody>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675" b="0" i="0" u="none" strike="noStrike" kern="1200" cap="all" spc="0" normalizeH="0" baseline="0" noProof="0">
                <a:ln>
                  <a:noFill/>
                </a:ln>
                <a:solidFill>
                  <a:srgbClr val="FFFFFF"/>
                </a:solidFill>
                <a:effectLst/>
                <a:uLnTx/>
                <a:uFillTx/>
                <a:cs typeface="Arial" panose="020B0604020202020204" pitchFamily="34" charset="0"/>
              </a:rPr>
              <a:t>© 2026 JHF, PRHI, HCF, HFP</a:t>
            </a:r>
          </a:p>
        </p:txBody>
      </p:sp>
      <p:sp>
        <p:nvSpPr>
          <p:cNvPr id="9" name="Slide Number Placeholder 8">
            <a:extLst>
              <a:ext uri="{FF2B5EF4-FFF2-40B4-BE49-F238E27FC236}">
                <a16:creationId xmlns:a16="http://schemas.microsoft.com/office/drawing/2014/main" id="{C6C271DF-FFEE-4CCB-46A2-235C5D2530BB}"/>
              </a:ext>
            </a:extLst>
          </p:cNvPr>
          <p:cNvSpPr>
            <a:spLocks noGrp="1"/>
          </p:cNvSpPr>
          <p:nvPr>
            <p:ph type="sldNum" sz="quarter" idx="12"/>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DE97A03E-C790-4462-A76B-258E5BF5C3E7}" type="slidenum">
              <a:rPr kumimoji="0" lang="en-US" sz="788" b="0" i="0" u="none" strike="noStrike" kern="1200" cap="none" spc="0" normalizeH="0" baseline="0" noProof="0">
                <a:ln>
                  <a:noFill/>
                </a:ln>
                <a:solidFill>
                  <a:srgbClr val="FFFFFF"/>
                </a:solidFill>
                <a:effectLst/>
                <a:uLnTx/>
                <a:uFillTx/>
                <a:latin typeface="Calibri"/>
                <a:ea typeface="+mn-ea"/>
                <a:cs typeface="+mn-cs"/>
              </a:rPr>
              <a:pPr marL="0" marR="0" lvl="0" indent="0" algn="r" defTabSz="457189" rtl="0" eaLnBrk="1" fontAlgn="auto" latinLnBrk="0" hangingPunct="1">
                <a:lnSpc>
                  <a:spcPct val="100000"/>
                </a:lnSpc>
                <a:spcBef>
                  <a:spcPts val="0"/>
                </a:spcBef>
                <a:spcAft>
                  <a:spcPts val="0"/>
                </a:spcAft>
                <a:buClrTx/>
                <a:buSzTx/>
                <a:buFontTx/>
                <a:buNone/>
                <a:tabLst/>
                <a:defRPr/>
              </a:pPr>
              <a:t>26</a:t>
            </a:fld>
            <a:endParaRPr kumimoji="0" lang="en-US" sz="788" b="0" i="0" u="none" strike="noStrike" kern="1200" cap="none" spc="0" normalizeH="0" baseline="0" noProof="0">
              <a:ln>
                <a:noFill/>
              </a:ln>
              <a:solidFill>
                <a:srgbClr val="FFFFFF"/>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91246651-A43A-621A-F605-EB5B95BC50C1}"/>
              </a:ext>
            </a:extLst>
          </p:cNvPr>
          <p:cNvGrpSpPr/>
          <p:nvPr/>
        </p:nvGrpSpPr>
        <p:grpSpPr>
          <a:xfrm>
            <a:off x="2298241" y="1471749"/>
            <a:ext cx="3802156" cy="2368731"/>
            <a:chOff x="2654172" y="1921987"/>
            <a:chExt cx="5069541" cy="3158308"/>
          </a:xfrm>
        </p:grpSpPr>
        <p:pic>
          <p:nvPicPr>
            <p:cNvPr id="14" name="Picture 13">
              <a:extLst>
                <a:ext uri="{FF2B5EF4-FFF2-40B4-BE49-F238E27FC236}">
                  <a16:creationId xmlns:a16="http://schemas.microsoft.com/office/drawing/2014/main" id="{37B7530A-7FBC-70AF-FB1A-DB3242860204}"/>
                </a:ext>
              </a:extLst>
            </p:cNvPr>
            <p:cNvPicPr>
              <a:picLocks noChangeAspect="1"/>
            </p:cNvPicPr>
            <p:nvPr/>
          </p:nvPicPr>
          <p:blipFill>
            <a:blip r:embed="rId4"/>
            <a:stretch>
              <a:fillRect/>
            </a:stretch>
          </p:blipFill>
          <p:spPr>
            <a:xfrm>
              <a:off x="2826498" y="1921987"/>
              <a:ext cx="4791075" cy="666750"/>
            </a:xfrm>
            <a:prstGeom prst="rect">
              <a:avLst/>
            </a:prstGeom>
          </p:spPr>
        </p:pic>
        <p:grpSp>
          <p:nvGrpSpPr>
            <p:cNvPr id="17" name="Group 16">
              <a:extLst>
                <a:ext uri="{FF2B5EF4-FFF2-40B4-BE49-F238E27FC236}">
                  <a16:creationId xmlns:a16="http://schemas.microsoft.com/office/drawing/2014/main" id="{8BCCA063-5E36-E214-7DB3-9388672AF2A1}"/>
                </a:ext>
              </a:extLst>
            </p:cNvPr>
            <p:cNvGrpSpPr/>
            <p:nvPr/>
          </p:nvGrpSpPr>
          <p:grpSpPr>
            <a:xfrm>
              <a:off x="2654172" y="2780354"/>
              <a:ext cx="5069541" cy="2299941"/>
              <a:chOff x="2654172" y="2486739"/>
              <a:chExt cx="5069541" cy="2299941"/>
            </a:xfrm>
          </p:grpSpPr>
          <p:pic>
            <p:nvPicPr>
              <p:cNvPr id="12" name="Picture 11">
                <a:extLst>
                  <a:ext uri="{FF2B5EF4-FFF2-40B4-BE49-F238E27FC236}">
                    <a16:creationId xmlns:a16="http://schemas.microsoft.com/office/drawing/2014/main" id="{85E5DBCE-DEA9-209E-67A6-C3F3C14AA748}"/>
                  </a:ext>
                </a:extLst>
              </p:cNvPr>
              <p:cNvPicPr>
                <a:picLocks noChangeAspect="1"/>
              </p:cNvPicPr>
              <p:nvPr/>
            </p:nvPicPr>
            <p:blipFill>
              <a:blip r:embed="rId5"/>
              <a:stretch>
                <a:fillRect/>
              </a:stretch>
            </p:blipFill>
            <p:spPr>
              <a:xfrm>
                <a:off x="2670950" y="2486739"/>
                <a:ext cx="5052763" cy="2035076"/>
              </a:xfrm>
              <a:prstGeom prst="rect">
                <a:avLst/>
              </a:prstGeom>
            </p:spPr>
          </p:pic>
          <p:pic>
            <p:nvPicPr>
              <p:cNvPr id="16" name="Picture 15">
                <a:extLst>
                  <a:ext uri="{FF2B5EF4-FFF2-40B4-BE49-F238E27FC236}">
                    <a16:creationId xmlns:a16="http://schemas.microsoft.com/office/drawing/2014/main" id="{C20FAF31-0E74-231B-4C93-B7083E5A4CEC}"/>
                  </a:ext>
                </a:extLst>
              </p:cNvPr>
              <p:cNvPicPr>
                <a:picLocks noChangeAspect="1"/>
              </p:cNvPicPr>
              <p:nvPr/>
            </p:nvPicPr>
            <p:blipFill>
              <a:blip r:embed="rId6"/>
              <a:stretch>
                <a:fillRect/>
              </a:stretch>
            </p:blipFill>
            <p:spPr>
              <a:xfrm>
                <a:off x="2654172" y="3479590"/>
                <a:ext cx="5035511" cy="1307090"/>
              </a:xfrm>
              <a:prstGeom prst="rect">
                <a:avLst/>
              </a:prstGeom>
            </p:spPr>
          </p:pic>
        </p:grpSp>
      </p:grpSp>
    </p:spTree>
    <p:extLst>
      <p:ext uri="{BB962C8B-B14F-4D97-AF65-F5344CB8AC3E}">
        <p14:creationId xmlns:p14="http://schemas.microsoft.com/office/powerpoint/2010/main" val="2033764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Franklin Gothic Medium" panose="020B0603020102020204" pitchFamily="34" charset="0"/>
              </a:rPr>
              <a:t>CEU Process </a:t>
            </a:r>
            <a:r>
              <a:rPr lang="en-US">
                <a:latin typeface="Calibri Light (Headings)"/>
              </a:rPr>
              <a:t>	</a:t>
            </a:r>
          </a:p>
        </p:txBody>
      </p:sp>
      <p:sp>
        <p:nvSpPr>
          <p:cNvPr id="3" name="Content Placeholder 2"/>
          <p:cNvSpPr>
            <a:spLocks noGrp="1"/>
          </p:cNvSpPr>
          <p:nvPr>
            <p:ph idx="1"/>
          </p:nvPr>
        </p:nvSpPr>
        <p:spPr>
          <a:xfrm>
            <a:off x="922822" y="1303021"/>
            <a:ext cx="6502522" cy="3302276"/>
          </a:xfrm>
        </p:spPr>
        <p:txBody>
          <a:bodyPr vert="horz" lIns="0" tIns="45720" rIns="0" bIns="45720" rtlCol="0" anchor="t">
            <a:normAutofit fontScale="92500" lnSpcReduction="10000"/>
          </a:bodyPr>
          <a:lstStyle/>
          <a:p>
            <a:pPr marL="0" indent="0">
              <a:buNone/>
            </a:pPr>
            <a:r>
              <a:rPr lang="en-US" sz="2000" b="1" dirty="0">
                <a:solidFill>
                  <a:schemeClr val="accent2"/>
                </a:solidFill>
              </a:rPr>
              <a:t>You will receive a follow up email with links to:</a:t>
            </a:r>
          </a:p>
          <a:p>
            <a:pPr marL="0" indent="0">
              <a:lnSpc>
                <a:spcPct val="105000"/>
              </a:lnSpc>
              <a:spcBef>
                <a:spcPts val="0"/>
              </a:spcBef>
              <a:spcAft>
                <a:spcPts val="800"/>
              </a:spcAft>
              <a:buNone/>
            </a:pPr>
            <a:r>
              <a:rPr lang="en-US" sz="1700" dirty="0"/>
              <a:t>Complete the survey at: </a:t>
            </a:r>
            <a:r>
              <a:rPr lang="en-US" sz="1700" dirty="0">
                <a:ea typeface="+mn-lt"/>
                <a:cs typeface="+mn-lt"/>
                <a:hlinkClick r:id="rId3"/>
              </a:rPr>
              <a:t>https://www.surveymonkey.com/r/CF7XLPM</a:t>
            </a:r>
            <a:r>
              <a:rPr lang="en-US" sz="1700" dirty="0"/>
              <a:t> by Tuesday, September 22nd </a:t>
            </a:r>
            <a:endParaRPr lang="en-US" sz="1700" dirty="0">
              <a:effectLst/>
              <a:latin typeface="Calibri" panose="020F0502020204030204" pitchFamily="34" charset="0"/>
              <a:ea typeface="Calibri" panose="020F0502020204030204" pitchFamily="34" charset="0"/>
              <a:cs typeface="Calibri"/>
            </a:endParaRPr>
          </a:p>
          <a:p>
            <a:pPr marL="385745" indent="-385745">
              <a:buFont typeface="+mj-lt"/>
              <a:buAutoNum type="arabicPeriod"/>
            </a:pPr>
            <a:r>
              <a:rPr lang="en-US" sz="1700" dirty="0"/>
              <a:t>Please be sure to designate which CEU credits you are requesting </a:t>
            </a:r>
            <a:r>
              <a:rPr lang="en-US" sz="1700" b="1" dirty="0"/>
              <a:t>CME, CNE, Social Worker or Certificate of Attendance</a:t>
            </a:r>
            <a:r>
              <a:rPr lang="en-US" sz="1700" dirty="0"/>
              <a:t>. If you already have an account with the UPMC Center for Continuing Education, </a:t>
            </a:r>
            <a:r>
              <a:rPr lang="en-US" sz="1700" dirty="0">
                <a:solidFill>
                  <a:srgbClr val="FF0000"/>
                </a:solidFill>
              </a:rPr>
              <a:t>please be sure the email you enter on the survey matches the UPMC CCE account email that you create. </a:t>
            </a:r>
          </a:p>
          <a:p>
            <a:pPr marL="385445" indent="-385445">
              <a:buFont typeface="+mj-lt"/>
              <a:buAutoNum type="arabicPeriod"/>
            </a:pPr>
            <a:r>
              <a:rPr lang="en-US" sz="1700" dirty="0"/>
              <a:t>The UPMC Center for Continuing Education will follow up with you via email after September 22nd with instructions on how to claim your credits.  </a:t>
            </a:r>
            <a:endParaRPr lang="en-US" sz="1700" dirty="0">
              <a:ea typeface="Calibri"/>
              <a:cs typeface="Calibri"/>
            </a:endParaRPr>
          </a:p>
          <a:p>
            <a:pPr marL="605183" lvl="1" indent="-385745">
              <a:buFont typeface="Wingdings" panose="05000000000000000000" pitchFamily="2" charset="2"/>
              <a:buChar char="q"/>
            </a:pPr>
            <a:r>
              <a:rPr lang="en-US" sz="1700" dirty="0"/>
              <a:t>To claim your CEUS or certificate, you must create an account with UPMC CCE via this website </a:t>
            </a:r>
            <a:r>
              <a:rPr lang="en-US" sz="1700" dirty="0">
                <a:hlinkClick r:id="rId4"/>
              </a:rPr>
              <a:t>https://cce.upmc.com</a:t>
            </a:r>
            <a:r>
              <a:rPr lang="en-US" sz="1700" dirty="0"/>
              <a:t>.</a:t>
            </a:r>
          </a:p>
        </p:txBody>
      </p:sp>
      <p:sp>
        <p:nvSpPr>
          <p:cNvPr id="4" name="Footer Placeholder 3"/>
          <p:cNvSpPr>
            <a:spLocks noGrp="1"/>
          </p:cNvSpPr>
          <p:nvPr>
            <p:ph type="ftr" sz="quarter" idx="11"/>
          </p:nvPr>
        </p:nvSpPr>
        <p:spPr/>
        <p:txBody>
          <a:bodyPr/>
          <a:lstStyle/>
          <a:p>
            <a:pPr marL="0" marR="0" lvl="0" indent="0" algn="ctr" defTabSz="342857" rtl="0" eaLnBrk="1" fontAlgn="auto" latinLnBrk="0" hangingPunct="1">
              <a:lnSpc>
                <a:spcPct val="100000"/>
              </a:lnSpc>
              <a:spcBef>
                <a:spcPts val="0"/>
              </a:spcBef>
              <a:spcAft>
                <a:spcPts val="0"/>
              </a:spcAft>
              <a:buClr>
                <a:srgbClr val="000000"/>
              </a:buClr>
              <a:buSzPts val="1400"/>
              <a:buFont typeface="Arial"/>
              <a:buNone/>
              <a:tabLst/>
              <a:defRPr/>
            </a:pPr>
            <a:r>
              <a:rPr kumimoji="0" lang="en-US" sz="675" b="0" i="0" u="none" strike="noStrike" kern="1200" cap="none" spc="0" normalizeH="0" baseline="0" noProof="0">
                <a:ln>
                  <a:noFill/>
                </a:ln>
                <a:solidFill>
                  <a:srgbClr val="FFFFFF"/>
                </a:solidFill>
                <a:effectLst/>
                <a:uLnTx/>
                <a:uFillTx/>
                <a:cs typeface="Arial" panose="020B0604020202020204" pitchFamily="34" charset="0"/>
                <a:sym typeface="Arial"/>
              </a:rPr>
              <a:t>© 2026 JHF, PRHI, HCF, HFP</a:t>
            </a:r>
          </a:p>
        </p:txBody>
      </p:sp>
      <p:sp>
        <p:nvSpPr>
          <p:cNvPr id="5" name="Slide Number Placeholder 4"/>
          <p:cNvSpPr>
            <a:spLocks noGrp="1"/>
          </p:cNvSpPr>
          <p:nvPr>
            <p:ph type="sldNum" sz="quarter" idx="12"/>
          </p:nvPr>
        </p:nvSpPr>
        <p:spPr/>
        <p:txBody>
          <a:bodyPr/>
          <a:lstStyle/>
          <a:p>
            <a:pPr marL="0" marR="0" lvl="0" indent="0" algn="r" defTabSz="342857" rtl="0" eaLnBrk="1" fontAlgn="auto" latinLnBrk="0" hangingPunct="1">
              <a:lnSpc>
                <a:spcPct val="100000"/>
              </a:lnSpc>
              <a:spcBef>
                <a:spcPts val="0"/>
              </a:spcBef>
              <a:spcAft>
                <a:spcPts val="0"/>
              </a:spcAft>
              <a:buClr>
                <a:srgbClr val="000000"/>
              </a:buClr>
              <a:buSzPts val="788"/>
              <a:buFont typeface="Arial"/>
              <a:buNone/>
              <a:tabLst/>
              <a:defRPr/>
            </a:pPr>
            <a:fld id="{DE97A03E-C790-4462-A76B-258E5BF5C3E7}" type="slidenum">
              <a:rPr kumimoji="0" lang="en-US" sz="788" b="0" i="0" u="none" strike="noStrike" kern="1200" cap="none" spc="0" normalizeH="0" baseline="0" noProof="0" smtClean="0">
                <a:ln>
                  <a:noFill/>
                </a:ln>
                <a:solidFill>
                  <a:srgbClr val="FFFFFF"/>
                </a:solidFill>
                <a:effectLst/>
                <a:uLnTx/>
                <a:uFillTx/>
                <a:latin typeface="Calibri"/>
                <a:cs typeface="Arial"/>
                <a:sym typeface="Arial"/>
              </a:rPr>
              <a:pPr marL="0" marR="0" lvl="0" indent="0" algn="r" defTabSz="342857" rtl="0" eaLnBrk="1" fontAlgn="auto" latinLnBrk="0" hangingPunct="1">
                <a:lnSpc>
                  <a:spcPct val="100000"/>
                </a:lnSpc>
                <a:spcBef>
                  <a:spcPts val="0"/>
                </a:spcBef>
                <a:spcAft>
                  <a:spcPts val="0"/>
                </a:spcAft>
                <a:buClr>
                  <a:srgbClr val="000000"/>
                </a:buClr>
                <a:buSzPts val="788"/>
                <a:buFont typeface="Arial"/>
                <a:buNone/>
                <a:tabLst/>
                <a:defRPr/>
              </a:pPr>
              <a:t>27</a:t>
            </a:fld>
            <a:endParaRPr kumimoji="0" lang="en-US" sz="788" b="0" i="0" u="none" strike="noStrike" kern="1200" cap="none" spc="0" normalizeH="0" baseline="0" noProof="0">
              <a:ln>
                <a:noFill/>
              </a:ln>
              <a:solidFill>
                <a:srgbClr val="FFFFFF"/>
              </a:solidFill>
              <a:effectLst/>
              <a:uLnTx/>
              <a:uFillTx/>
              <a:latin typeface="Calibri"/>
              <a:cs typeface="Arial"/>
              <a:sym typeface="Arial"/>
            </a:endParaRPr>
          </a:p>
        </p:txBody>
      </p:sp>
      <p:pic>
        <p:nvPicPr>
          <p:cNvPr id="6" name="Picture 5" descr="A qr code on a white background&#10;&#10;AI-generated content may be incorrect.">
            <a:extLst>
              <a:ext uri="{FF2B5EF4-FFF2-40B4-BE49-F238E27FC236}">
                <a16:creationId xmlns:a16="http://schemas.microsoft.com/office/drawing/2014/main" id="{977B6C4E-5D3B-8AD4-B890-5E219000075E}"/>
              </a:ext>
            </a:extLst>
          </p:cNvPr>
          <p:cNvPicPr>
            <a:picLocks noChangeAspect="1"/>
          </p:cNvPicPr>
          <p:nvPr/>
        </p:nvPicPr>
        <p:blipFill>
          <a:blip r:embed="rId5"/>
          <a:stretch>
            <a:fillRect/>
          </a:stretch>
        </p:blipFill>
        <p:spPr>
          <a:xfrm>
            <a:off x="7424432" y="1334549"/>
            <a:ext cx="1562100" cy="1562100"/>
          </a:xfrm>
          <a:prstGeom prst="rect">
            <a:avLst/>
          </a:prstGeom>
        </p:spPr>
      </p:pic>
    </p:spTree>
    <p:extLst>
      <p:ext uri="{BB962C8B-B14F-4D97-AF65-F5344CB8AC3E}">
        <p14:creationId xmlns:p14="http://schemas.microsoft.com/office/powerpoint/2010/main" val="119535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208B-23C9-A140-AB97-30AE155D36C3}"/>
              </a:ext>
            </a:extLst>
          </p:cNvPr>
          <p:cNvSpPr>
            <a:spLocks noGrp="1"/>
          </p:cNvSpPr>
          <p:nvPr>
            <p:ph type="ctrTitle"/>
          </p:nvPr>
        </p:nvSpPr>
        <p:spPr/>
        <p:txBody>
          <a:bodyPr>
            <a:normAutofit/>
          </a:bodyPr>
          <a:lstStyle/>
          <a:p>
            <a:r>
              <a:rPr lang="en-US" sz="5400" b="1">
                <a:latin typeface="Franklin Gothic Medium" panose="020B0603020102020204" pitchFamily="34" charset="0"/>
              </a:rPr>
              <a:t>Thank You!</a:t>
            </a:r>
          </a:p>
        </p:txBody>
      </p:sp>
      <p:sp>
        <p:nvSpPr>
          <p:cNvPr id="4" name="Footer Placeholder 3">
            <a:extLst>
              <a:ext uri="{FF2B5EF4-FFF2-40B4-BE49-F238E27FC236}">
                <a16:creationId xmlns:a16="http://schemas.microsoft.com/office/drawing/2014/main" id="{B07E7251-6D07-2E43-A48E-6A8970315F6D}"/>
              </a:ext>
            </a:extLst>
          </p:cNvPr>
          <p:cNvSpPr>
            <a:spLocks noGrp="1"/>
          </p:cNvSpPr>
          <p:nvPr>
            <p:ph type="ftr" sz="quarter" idx="11"/>
          </p:nvPr>
        </p:nvSpPr>
        <p:spPr/>
        <p:txBody>
          <a:bodyPr/>
          <a:lstStyle/>
          <a:p>
            <a:r>
              <a:rPr lang="en-US">
                <a:cs typeface="Arial" panose="020B0604020202020204" pitchFamily="34" charset="0"/>
              </a:rPr>
              <a:t>© 2026 JHF, PRHI, HCF, HFP</a:t>
            </a:r>
          </a:p>
        </p:txBody>
      </p:sp>
      <p:sp>
        <p:nvSpPr>
          <p:cNvPr id="5" name="Slide Number Placeholder 4">
            <a:extLst>
              <a:ext uri="{FF2B5EF4-FFF2-40B4-BE49-F238E27FC236}">
                <a16:creationId xmlns:a16="http://schemas.microsoft.com/office/drawing/2014/main" id="{86D8DDA6-1990-234D-908E-DD0D1CF74267}"/>
              </a:ext>
            </a:extLst>
          </p:cNvPr>
          <p:cNvSpPr>
            <a:spLocks noGrp="1"/>
          </p:cNvSpPr>
          <p:nvPr>
            <p:ph type="sldNum" sz="quarter" idx="12"/>
          </p:nvPr>
        </p:nvSpPr>
        <p:spPr/>
        <p:txBody>
          <a:bodyPr/>
          <a:lstStyle/>
          <a:p>
            <a:fld id="{DE97A03E-C790-4462-A76B-258E5BF5C3E7}" type="slidenum">
              <a:rPr lang="en-US" smtClean="0"/>
              <a:t>28</a:t>
            </a:fld>
            <a:endParaRPr lang="en-US"/>
          </a:p>
        </p:txBody>
      </p:sp>
    </p:spTree>
    <p:extLst>
      <p:ext uri="{BB962C8B-B14F-4D97-AF65-F5344CB8AC3E}">
        <p14:creationId xmlns:p14="http://schemas.microsoft.com/office/powerpoint/2010/main" val="1078560913"/>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2_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1_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4.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224</TotalTime>
  <Words>1431</Words>
  <Application>Microsoft Office PowerPoint</Application>
  <PresentationFormat>On-screen Show (16:9)</PresentationFormat>
  <Paragraphs>145</Paragraphs>
  <Slides>28</Slides>
  <Notes>14</Notes>
  <HiddenSlides>0</HiddenSlides>
  <MMClips>0</MMClips>
  <ScaleCrop>false</ScaleCrop>
  <HeadingPairs>
    <vt:vector size="4" baseType="variant">
      <vt:variant>
        <vt:lpstr>Theme</vt:lpstr>
      </vt:variant>
      <vt:variant>
        <vt:i4>4</vt:i4>
      </vt:variant>
      <vt:variant>
        <vt:lpstr>Slide Titles</vt:lpstr>
      </vt:variant>
      <vt:variant>
        <vt:i4>28</vt:i4>
      </vt:variant>
    </vt:vector>
  </HeadingPairs>
  <TitlesOfParts>
    <vt:vector size="32" baseType="lpstr">
      <vt:lpstr>Retrospect</vt:lpstr>
      <vt:lpstr>2_Clarity</vt:lpstr>
      <vt:lpstr>1_Clarity</vt:lpstr>
      <vt:lpstr>Clarity</vt:lpstr>
      <vt:lpstr>Housekeeping Reminders</vt:lpstr>
      <vt:lpstr> 2026 PCMH Perinatal Care in Family and Pediatric Offices Sprint Session #4</vt:lpstr>
      <vt:lpstr>Continuing Education Information</vt:lpstr>
      <vt:lpstr>Disclosures</vt:lpstr>
      <vt:lpstr>Disclaimer</vt:lpstr>
      <vt:lpstr>Learning Objectives</vt:lpstr>
      <vt:lpstr>2026 Perinatal Care in Family and Pediatric Offices Sprint Recap</vt:lpstr>
      <vt:lpstr>Perinatal #1: Interconception Care</vt:lpstr>
      <vt:lpstr>Perinatal #2: Vaccination Engagement</vt:lpstr>
      <vt:lpstr>Perinatal #3: Maternal Mental Health</vt:lpstr>
      <vt:lpstr>2026 In-Person Wrap-Up Session Guidance</vt:lpstr>
      <vt:lpstr>2026 PCMH LN In-Person Session – November 10th </vt:lpstr>
      <vt:lpstr>Poster Guidance</vt:lpstr>
      <vt:lpstr>PCMH Recognition</vt:lpstr>
      <vt:lpstr>2027 LN – Sprints and Knowledge Cafes</vt:lpstr>
      <vt:lpstr>2027 LN – Sprints and Knowledge Cafes</vt:lpstr>
      <vt:lpstr>2027 LN – Sprints and Knowledge Cafes</vt:lpstr>
      <vt:lpstr>2027 LN – Sprints and Knowledge Cafes</vt:lpstr>
      <vt:lpstr>2026 PCMH LN In-Person Session – November 10th </vt:lpstr>
      <vt:lpstr>PCMHs’ Sharing of PDSA Plans and Peer-to-Peer Learning </vt:lpstr>
      <vt:lpstr>Discussion Questions</vt:lpstr>
      <vt:lpstr>Next Steps, Wrap Up &amp;  Session Evaluation</vt:lpstr>
      <vt:lpstr>Next Steps from Today’s Session</vt:lpstr>
      <vt:lpstr>2026 PCMH Learning Network Final In-Person Session November 10th at 8:30 a.m. to 3:00 p.m. </vt:lpstr>
      <vt:lpstr>Upcoming Sessions</vt:lpstr>
      <vt:lpstr>PCMH Online Community https://www.tomorrowshealthcare.org/</vt:lpstr>
      <vt:lpstr>CEU Process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HealthChoices PCMH Learning Network</dc:title>
  <dc:creator>Robert Ferguson</dc:creator>
  <cp:lastModifiedBy>Lisa Boyd</cp:lastModifiedBy>
  <cp:revision>184</cp:revision>
  <cp:lastPrinted>2025-01-23T18:39:56Z</cp:lastPrinted>
  <dcterms:created xsi:type="dcterms:W3CDTF">2017-08-16T02:51:08Z</dcterms:created>
  <dcterms:modified xsi:type="dcterms:W3CDTF">2026-09-08T19:28:57Z</dcterms:modified>
</cp:coreProperties>
</file>