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98" r:id="rId2"/>
  </p:sldMasterIdLst>
  <p:notesMasterIdLst>
    <p:notesMasterId r:id="rId102"/>
  </p:notesMasterIdLst>
  <p:sldIdLst>
    <p:sldId id="352" r:id="rId3"/>
    <p:sldId id="463" r:id="rId4"/>
    <p:sldId id="464" r:id="rId5"/>
    <p:sldId id="353" r:id="rId6"/>
    <p:sldId id="354" r:id="rId7"/>
    <p:sldId id="355" r:id="rId8"/>
    <p:sldId id="356" r:id="rId9"/>
    <p:sldId id="385" r:id="rId10"/>
    <p:sldId id="480" r:id="rId11"/>
    <p:sldId id="387" r:id="rId12"/>
    <p:sldId id="388" r:id="rId13"/>
    <p:sldId id="493" r:id="rId14"/>
    <p:sldId id="389" r:id="rId15"/>
    <p:sldId id="390" r:id="rId16"/>
    <p:sldId id="361" r:id="rId17"/>
    <p:sldId id="362" r:id="rId18"/>
    <p:sldId id="363" r:id="rId19"/>
    <p:sldId id="364" r:id="rId20"/>
    <p:sldId id="365" r:id="rId21"/>
    <p:sldId id="392" r:id="rId22"/>
    <p:sldId id="481" r:id="rId23"/>
    <p:sldId id="366" r:id="rId24"/>
    <p:sldId id="394" r:id="rId25"/>
    <p:sldId id="367" r:id="rId26"/>
    <p:sldId id="415" r:id="rId27"/>
    <p:sldId id="398" r:id="rId28"/>
    <p:sldId id="399" r:id="rId29"/>
    <p:sldId id="410" r:id="rId30"/>
    <p:sldId id="409" r:id="rId31"/>
    <p:sldId id="437" r:id="rId32"/>
    <p:sldId id="405" r:id="rId33"/>
    <p:sldId id="380" r:id="rId34"/>
    <p:sldId id="386" r:id="rId35"/>
    <p:sldId id="488" r:id="rId36"/>
    <p:sldId id="489" r:id="rId37"/>
    <p:sldId id="492" r:id="rId38"/>
    <p:sldId id="490" r:id="rId39"/>
    <p:sldId id="487" r:id="rId40"/>
    <p:sldId id="401" r:id="rId41"/>
    <p:sldId id="440" r:id="rId42"/>
    <p:sldId id="441" r:id="rId43"/>
    <p:sldId id="498" r:id="rId44"/>
    <p:sldId id="459" r:id="rId45"/>
    <p:sldId id="499" r:id="rId46"/>
    <p:sldId id="458" r:id="rId47"/>
    <p:sldId id="448" r:id="rId48"/>
    <p:sldId id="462" r:id="rId49"/>
    <p:sldId id="312" r:id="rId50"/>
    <p:sldId id="501" r:id="rId51"/>
    <p:sldId id="502" r:id="rId52"/>
    <p:sldId id="503" r:id="rId53"/>
    <p:sldId id="504" r:id="rId54"/>
    <p:sldId id="511" r:id="rId55"/>
    <p:sldId id="512" r:id="rId56"/>
    <p:sldId id="513" r:id="rId57"/>
    <p:sldId id="514" r:id="rId58"/>
    <p:sldId id="515" r:id="rId59"/>
    <p:sldId id="516" r:id="rId60"/>
    <p:sldId id="517" r:id="rId61"/>
    <p:sldId id="518" r:id="rId62"/>
    <p:sldId id="519" r:id="rId63"/>
    <p:sldId id="505" r:id="rId64"/>
    <p:sldId id="520" r:id="rId65"/>
    <p:sldId id="521" r:id="rId66"/>
    <p:sldId id="522" r:id="rId67"/>
    <p:sldId id="523" r:id="rId68"/>
    <p:sldId id="524" r:id="rId69"/>
    <p:sldId id="461" r:id="rId70"/>
    <p:sldId id="497" r:id="rId71"/>
    <p:sldId id="465" r:id="rId72"/>
    <p:sldId id="416" r:id="rId73"/>
    <p:sldId id="421" r:id="rId74"/>
    <p:sldId id="423" r:id="rId75"/>
    <p:sldId id="424" r:id="rId76"/>
    <p:sldId id="435" r:id="rId77"/>
    <p:sldId id="431" r:id="rId78"/>
    <p:sldId id="433" r:id="rId79"/>
    <p:sldId id="434" r:id="rId80"/>
    <p:sldId id="495" r:id="rId81"/>
    <p:sldId id="482" r:id="rId82"/>
    <p:sldId id="483" r:id="rId83"/>
    <p:sldId id="484" r:id="rId84"/>
    <p:sldId id="486" r:id="rId85"/>
    <p:sldId id="485" r:id="rId86"/>
    <p:sldId id="494" r:id="rId87"/>
    <p:sldId id="467" r:id="rId88"/>
    <p:sldId id="468" r:id="rId89"/>
    <p:sldId id="478" r:id="rId90"/>
    <p:sldId id="469" r:id="rId91"/>
    <p:sldId id="470" r:id="rId92"/>
    <p:sldId id="471" r:id="rId93"/>
    <p:sldId id="472" r:id="rId94"/>
    <p:sldId id="474" r:id="rId95"/>
    <p:sldId id="475" r:id="rId96"/>
    <p:sldId id="476" r:id="rId97"/>
    <p:sldId id="477" r:id="rId98"/>
    <p:sldId id="479" r:id="rId99"/>
    <p:sldId id="500" r:id="rId100"/>
    <p:sldId id="445" r:id="rId10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EC"/>
    <a:srgbClr val="0027A4"/>
    <a:srgbClr val="087BA4"/>
    <a:srgbClr val="0988B5"/>
    <a:srgbClr val="0A99CC"/>
    <a:srgbClr val="008986"/>
    <a:srgbClr val="1A37B2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0929"/>
  </p:normalViewPr>
  <p:slideViewPr>
    <p:cSldViewPr>
      <p:cViewPr varScale="1">
        <p:scale>
          <a:sx n="100" d="100"/>
          <a:sy n="100" d="100"/>
        </p:scale>
        <p:origin x="151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Sheet1!$J$58</c:f>
              <c:strCache>
                <c:ptCount val="1"/>
                <c:pt idx="0">
                  <c:v>Lumbar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Sheet1!$K$57:$N$57</c:f>
              <c:strCache>
                <c:ptCount val="4"/>
                <c:pt idx="0">
                  <c:v>Flexion</c:v>
                </c:pt>
                <c:pt idx="1">
                  <c:v>Extension</c:v>
                </c:pt>
                <c:pt idx="2">
                  <c:v>Lateral Left</c:v>
                </c:pt>
                <c:pt idx="3">
                  <c:v>Lateral Right</c:v>
                </c:pt>
              </c:strCache>
            </c:strRef>
          </c:cat>
          <c:val>
            <c:numRef>
              <c:f>Sheet1!$K$58:$N$58</c:f>
              <c:numCache>
                <c:formatCode>0%</c:formatCode>
                <c:ptCount val="4"/>
                <c:pt idx="0">
                  <c:v>0.1537858707054312</c:v>
                </c:pt>
                <c:pt idx="1">
                  <c:v>0.14145645508157381</c:v>
                </c:pt>
                <c:pt idx="2">
                  <c:v>0.18411834820094908</c:v>
                </c:pt>
                <c:pt idx="3">
                  <c:v>0.12769377462172782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6-45A7-9A55-02785E67F5E2}"/>
            </c:ext>
          </c:extLst>
        </c:ser>
        <c:ser>
          <c:idx val="1"/>
          <c:order val="1"/>
          <c:tx>
            <c:strRef>
              <c:f>Sheet1!$J$59</c:f>
              <c:strCache>
                <c:ptCount val="1"/>
                <c:pt idx="0">
                  <c:v>Lumbar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Sheet1!$K$57:$N$57</c:f>
              <c:strCache>
                <c:ptCount val="4"/>
                <c:pt idx="0">
                  <c:v>Flexion</c:v>
                </c:pt>
                <c:pt idx="1">
                  <c:v>Extension</c:v>
                </c:pt>
                <c:pt idx="2">
                  <c:v>Lateral Left</c:v>
                </c:pt>
                <c:pt idx="3">
                  <c:v>Lateral Right</c:v>
                </c:pt>
              </c:strCache>
            </c:strRef>
          </c:cat>
          <c:val>
            <c:numRef>
              <c:f>Sheet1!$K$59:$N$59</c:f>
              <c:numCache>
                <c:formatCode>0%</c:formatCode>
                <c:ptCount val="4"/>
                <c:pt idx="0">
                  <c:v>0.246157203487329</c:v>
                </c:pt>
                <c:pt idx="1">
                  <c:v>0.2495676079597455</c:v>
                </c:pt>
                <c:pt idx="2">
                  <c:v>0.31192773218660841</c:v>
                </c:pt>
                <c:pt idx="3">
                  <c:v>0.16575868035968294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D6-45A7-9A55-02785E67F5E2}"/>
            </c:ext>
          </c:extLst>
        </c:ser>
        <c:ser>
          <c:idx val="2"/>
          <c:order val="2"/>
          <c:tx>
            <c:strRef>
              <c:f>Sheet1!$J$60</c:f>
              <c:strCache>
                <c:ptCount val="1"/>
                <c:pt idx="0">
                  <c:v>Lumbar 3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Sheet1!$K$57:$N$57</c:f>
              <c:strCache>
                <c:ptCount val="4"/>
                <c:pt idx="0">
                  <c:v>Flexion</c:v>
                </c:pt>
                <c:pt idx="1">
                  <c:v>Extension</c:v>
                </c:pt>
                <c:pt idx="2">
                  <c:v>Lateral Left</c:v>
                </c:pt>
                <c:pt idx="3">
                  <c:v>Lateral Right</c:v>
                </c:pt>
              </c:strCache>
            </c:strRef>
          </c:cat>
          <c:val>
            <c:numRef>
              <c:f>Sheet1!$K$60:$N$60</c:f>
              <c:numCache>
                <c:formatCode>0%</c:formatCode>
                <c:ptCount val="4"/>
                <c:pt idx="0">
                  <c:v>0.38640267983134891</c:v>
                </c:pt>
                <c:pt idx="1">
                  <c:v>0.22527918903960492</c:v>
                </c:pt>
                <c:pt idx="2">
                  <c:v>0.42074701175132612</c:v>
                </c:pt>
                <c:pt idx="3">
                  <c:v>0.29578112919727778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D6-45A7-9A55-02785E67F5E2}"/>
            </c:ext>
          </c:extLst>
        </c:ser>
        <c:ser>
          <c:idx val="3"/>
          <c:order val="3"/>
          <c:tx>
            <c:strRef>
              <c:f>Sheet1!$J$61</c:f>
              <c:strCache>
                <c:ptCount val="1"/>
                <c:pt idx="0">
                  <c:v>Lumbar 4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Sheet1!$K$57:$N$57</c:f>
              <c:strCache>
                <c:ptCount val="4"/>
                <c:pt idx="0">
                  <c:v>Flexion</c:v>
                </c:pt>
                <c:pt idx="1">
                  <c:v>Extension</c:v>
                </c:pt>
                <c:pt idx="2">
                  <c:v>Lateral Left</c:v>
                </c:pt>
                <c:pt idx="3">
                  <c:v>Lateral Right</c:v>
                </c:pt>
              </c:strCache>
            </c:strRef>
          </c:cat>
          <c:val>
            <c:numRef>
              <c:f>Sheet1!$K$61:$N$61</c:f>
              <c:numCache>
                <c:formatCode>0%</c:formatCode>
                <c:ptCount val="4"/>
                <c:pt idx="0">
                  <c:v>0.65225182015564387</c:v>
                </c:pt>
                <c:pt idx="1">
                  <c:v>0.69622345318835333</c:v>
                </c:pt>
                <c:pt idx="2">
                  <c:v>0.61214627574980429</c:v>
                </c:pt>
                <c:pt idx="3">
                  <c:v>0.55515570282848536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D6-45A7-9A55-02785E67F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984832"/>
        <c:axId val="357983520"/>
      </c:barChart>
      <c:catAx>
        <c:axId val="35798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83520"/>
        <c:crosses val="autoZero"/>
        <c:auto val="1"/>
        <c:lblAlgn val="ctr"/>
        <c:lblOffset val="100"/>
        <c:noMultiLvlLbl val="0"/>
      </c:catAx>
      <c:valAx>
        <c:axId val="35798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84832"/>
        <c:crosses val="autoZero"/>
        <c:crossBetween val="between"/>
      </c:valAx>
      <c:spPr>
        <a:solidFill>
          <a:schemeClr val="accent6">
            <a:lumMod val="90000"/>
            <a:lumOff val="10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50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99322341-B05B-4AEC-B59A-3AB529366DF1}" type="datetimeFigureOut">
              <a:rPr lang="en-US"/>
              <a:pPr>
                <a:defRPr/>
              </a:pPr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01ED2434-E269-49B2-A5B0-9B77ED579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55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0669878-0945-40BC-857B-E00A8C757DC1}" type="slidenum">
              <a:rPr lang="en-US" altLang="en-US">
                <a:latin typeface="Arial" panose="020B0604020202020204" pitchFamily="34" charset="0"/>
              </a:rPr>
              <a:pPr eaLnBrk="1" hangingPunct="1"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0950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2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AF2881-D65E-41E8-9759-426C60A9A9F3}" type="slidenum">
              <a:rPr lang="en-US" altLang="en-US">
                <a:latin typeface="Arial" panose="020B0604020202020204" pitchFamily="34" charset="0"/>
              </a:rPr>
              <a:pPr eaLnBrk="1" hangingPunct="1"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243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D5749B-2ADA-4170-A6B2-A6C6E2D62FA5}" type="slidenum">
              <a:rPr lang="en-US" altLang="en-US">
                <a:latin typeface="Arial" panose="020B0604020202020204" pitchFamily="34" charset="0"/>
              </a:rPr>
              <a:pPr eaLnBrk="1" hangingPunct="1"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7036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632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E53EEA-2A83-4477-BC77-816CB73AC2CA}" type="slidenum">
              <a:rPr lang="en-US" altLang="en-US">
                <a:latin typeface="Arial" panose="020B0604020202020204" pitchFamily="34" charset="0"/>
              </a:rPr>
              <a:pPr eaLnBrk="1" hangingPunct="1"/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342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6421185-E043-4108-8095-2F4A43BD05C5}" type="slidenum">
              <a:rPr lang="en-US" altLang="en-US">
                <a:latin typeface="Arial" panose="020B0604020202020204" pitchFamily="34" charset="0"/>
              </a:rPr>
              <a:pPr eaLnBrk="1" hangingPunct="1"/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958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135F8-34E0-4C35-A997-9C5A77FD8F7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7134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06D0FD3-01F8-40E6-A103-950ACBC51101}" type="slidenum">
              <a:rPr lang="en-US" altLang="en-US">
                <a:latin typeface="Arial" panose="020B0604020202020204" pitchFamily="34" charset="0"/>
              </a:rPr>
              <a:pPr eaLnBrk="1" hangingPunct="1"/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483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135F8-34E0-4C35-A997-9C5A77FD8F7D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7125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7E63611-DD31-4AAF-A00B-9929163CFEFC}" type="slidenum">
              <a:rPr lang="en-US" altLang="en-US">
                <a:latin typeface="Arial" panose="020B0604020202020204" pitchFamily="34" charset="0"/>
              </a:rPr>
              <a:pPr eaLnBrk="1" hangingPunct="1"/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317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130A71-5744-4ED4-A961-ADC9AD9D8C0D}" type="slidenum">
              <a:rPr lang="en-US" altLang="en-US"/>
              <a:pPr eaLnBrk="1" hangingPunct="1"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962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6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626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90C4A9D-A932-4025-B62A-382C6459CD1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840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9862A6F-C0FE-4791-A469-73A27F1EF7A9}" type="slidenum">
              <a:rPr lang="en-US" altLang="en-US">
                <a:latin typeface="Arial" panose="020B0604020202020204" pitchFamily="34" charset="0"/>
              </a:rPr>
              <a:pPr eaLnBrk="1" hangingPunct="1"/>
              <a:t>26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351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0499E6F-1CB7-40F5-ADF4-0E679CCB7840}" type="slidenum">
              <a:rPr lang="en-US" altLang="en-US">
                <a:latin typeface="Arial" panose="020B0604020202020204" pitchFamily="34" charset="0"/>
              </a:rPr>
              <a:pPr eaLnBrk="1" hangingPunct="1"/>
              <a:t>27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9307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33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2995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34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660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35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922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36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411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37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385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FFEA19-9C61-4CD7-AAC5-B6FFE0AACD5E}" type="slidenum">
              <a:rPr lang="en-US" altLang="en-US">
                <a:latin typeface="Arial" panose="020B0604020202020204" pitchFamily="34" charset="0"/>
              </a:rPr>
              <a:pPr eaLnBrk="1" hangingPunct="1"/>
              <a:t>38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566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91876C-0CD8-4F61-B6E0-28C9328C04F9}" type="slidenum">
              <a:rPr lang="en-US" altLang="en-US">
                <a:latin typeface="Arial" panose="020B0604020202020204" pitchFamily="34" charset="0"/>
              </a:rPr>
              <a:pPr eaLnBrk="1" hangingPunct="1"/>
              <a:t>39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624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ED2434-E269-49B2-A5B0-9B77ED579A6F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4571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130A71-5744-4ED4-A961-ADC9AD9D8C0D}" type="slidenum">
              <a:rPr lang="en-US" altLang="en-US"/>
              <a:pPr eaLnBrk="1" hangingPunct="1">
                <a:spcBef>
                  <a:spcPct val="0"/>
                </a:spcBef>
              </a:pPr>
              <a:t>70</a:t>
            </a:fld>
            <a:endParaRPr lang="en-US" altLang="en-US"/>
          </a:p>
        </p:txBody>
      </p:sp>
      <p:sp>
        <p:nvSpPr>
          <p:cNvPr id="962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6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626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90C4A9D-A932-4025-B62A-382C6459CD1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70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862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pitchFamily="34" charset="0"/>
              </a:defRPr>
            </a:lvl9pPr>
          </a:lstStyle>
          <a:p>
            <a:pPr eaLnBrk="1" hangingPunct="1"/>
            <a:fld id="{F36DB602-F0A7-4009-8CF8-B8969CDD8032}" type="slidenum">
              <a:rPr lang="en-US" altLang="en-US" smtClean="0">
                <a:latin typeface="Arial" pitchFamily="34" charset="0"/>
              </a:rPr>
              <a:pPr eaLnBrk="1" hangingPunct="1"/>
              <a:t>75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6178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3317153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ED2434-E269-49B2-A5B0-9B77ED579A6F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6458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130A71-5744-4ED4-A961-ADC9AD9D8C0D}" type="slidenum">
              <a:rPr lang="en-US" altLang="en-US"/>
              <a:pPr eaLnBrk="1" hangingPunct="1">
                <a:spcBef>
                  <a:spcPct val="0"/>
                </a:spcBef>
              </a:pPr>
              <a:t>79</a:t>
            </a:fld>
            <a:endParaRPr lang="en-US" altLang="en-US"/>
          </a:p>
        </p:txBody>
      </p:sp>
      <p:sp>
        <p:nvSpPr>
          <p:cNvPr id="9625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26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626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90C4A9D-A932-4025-B62A-382C6459CD1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79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1045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6D5F9-D87D-4997-A7FC-54E8C003B657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9395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EF84DC-3102-4530-B3F6-978AD7F43ABB}" type="slidenum">
              <a:rPr lang="en-US" altLang="en-US"/>
              <a:pPr/>
              <a:t>81</a:t>
            </a:fld>
            <a:endParaRPr lang="en-US" altLang="en-US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87319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33AB50-6AB4-43C9-ACC1-0748E21ACD3E}" type="slidenum">
              <a:rPr lang="en-US" altLang="en-US"/>
              <a:pPr/>
              <a:t>82</a:t>
            </a:fld>
            <a:endParaRPr lang="en-US" altLang="en-US"/>
          </a:p>
        </p:txBody>
      </p:sp>
      <p:sp>
        <p:nvSpPr>
          <p:cNvPr id="604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9605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B8870D-F0AA-4D21-80A3-8BAE5C7447AA}" type="slidenum">
              <a:rPr lang="en-US" altLang="en-US"/>
              <a:pPr/>
              <a:t>83</a:t>
            </a:fld>
            <a:endParaRPr lang="en-US" altLang="en-US"/>
          </a:p>
        </p:txBody>
      </p:sp>
      <p:sp>
        <p:nvSpPr>
          <p:cNvPr id="60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22097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B8870D-F0AA-4D21-80A3-8BAE5C7447AA}" type="slidenum">
              <a:rPr lang="en-US" altLang="en-US"/>
              <a:pPr/>
              <a:t>84</a:t>
            </a:fld>
            <a:endParaRPr lang="en-US" altLang="en-US"/>
          </a:p>
        </p:txBody>
      </p:sp>
      <p:sp>
        <p:nvSpPr>
          <p:cNvPr id="60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3680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6D5F9-D87D-4997-A7FC-54E8C003B657}" type="slidenum">
              <a:rPr lang="en-US" altLang="en-US"/>
              <a:pPr/>
              <a:t>85</a:t>
            </a:fld>
            <a:endParaRPr lang="en-US" altLang="en-US"/>
          </a:p>
        </p:txBody>
      </p:sp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27879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/>
              <a:t>Idiopathic spasmodic torti- mean age 40, 9/100000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9pPr>
          </a:lstStyle>
          <a:p>
            <a:fld id="{2C3E6574-EB4A-1040-A39D-C3E03D692897}" type="slidenum">
              <a:rPr lang="en-US">
                <a:latin typeface="Arial" charset="0"/>
              </a:rPr>
              <a:pPr/>
              <a:t>87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2308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/>
              <a:t>Facial bones grow until age 18</a:t>
            </a:r>
          </a:p>
          <a:p>
            <a:r>
              <a:rPr lang="en-US"/>
              <a:t>Upper orbits until age 5,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9pPr>
          </a:lstStyle>
          <a:p>
            <a:fld id="{A8B35A41-3734-3741-AD8D-1318C45B159E}" type="slidenum">
              <a:rPr lang="en-US">
                <a:latin typeface="Arial" charset="0"/>
              </a:rPr>
              <a:pPr/>
              <a:t>92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7535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/>
              <a:t>Cranial nerve 4 inversion depression and abduction</a:t>
            </a:r>
          </a:p>
          <a:p>
            <a:r>
              <a:rPr lang="en-US"/>
              <a:t>Head moves in opposite direction</a:t>
            </a:r>
          </a:p>
          <a:p>
            <a:r>
              <a:rPr lang="en-US"/>
              <a:t>Prefer vision on samd side as palsy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9pPr>
          </a:lstStyle>
          <a:p>
            <a:fld id="{45A33A58-EDEB-864C-98E1-FC1B80F344B7}" type="slidenum">
              <a:rPr lang="en-US">
                <a:latin typeface="Arial" charset="0"/>
              </a:rPr>
              <a:pPr/>
              <a:t>93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6190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50E22-EB89-43C6-8FD6-E5EB5B20B505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12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-12699" y="-20638"/>
            <a:ext cx="12204700" cy="6878638"/>
            <a:chOff x="-6" y="-13"/>
            <a:chExt cx="5766" cy="4333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3600"/>
            </a:p>
          </p:txBody>
        </p:sp>
        <p:sp>
          <p:nvSpPr>
            <p:cNvPr id="6" name="Freeform 3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360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3600"/>
            </a:p>
          </p:txBody>
        </p:sp>
      </p:grpSp>
      <p:sp>
        <p:nvSpPr>
          <p:cNvPr id="309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0574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Rectangle 21"/>
          <p:cNvSpPr>
            <a:spLocks noGrp="1" noChangeArrowheads="1"/>
          </p:cNvSpPr>
          <p:nvPr>
            <p:ph type="dt" sz="quarter" idx="10"/>
          </p:nvPr>
        </p:nvSpPr>
        <p:spPr>
          <a:xfrm>
            <a:off x="914400" y="6248400"/>
            <a:ext cx="2540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22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2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BC75D-4F5E-4792-AA8C-3A29E7C2F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0EE48-8A8A-40CF-812C-4433ABC6B3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7F22-3D67-45B3-A634-FB7407D603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C28CE-8AC1-4DBD-A31E-556FA1320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7932F-4363-4D84-BDF4-3A9462B3D7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B6BD6-D32C-44B4-B345-E55EE58193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5377A-B753-4E61-B0B3-B9630FE716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CAB49-4C15-4BBF-B089-17DE912F7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7D807-B7C6-48F0-8BFD-C906CD1C5F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E948-6E18-425E-AEA4-3214BDB7FD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7AFC6-6F82-4267-9A9E-22F7E9FD17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907887D-DCCF-47D3-AB59-CC32952C3B0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903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A79EF-09D6-4A14-8845-BB4FEAD25C4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65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-12698" y="-20638"/>
            <a:ext cx="12204700" cy="6878638"/>
            <a:chOff x="-6" y="-13"/>
            <a:chExt cx="5766" cy="4333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700"/>
            </a:p>
          </p:txBody>
        </p:sp>
        <p:sp>
          <p:nvSpPr>
            <p:cNvPr id="6" name="Freeform 3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 sz="270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2700"/>
            </a:p>
          </p:txBody>
        </p:sp>
      </p:grpSp>
      <p:sp>
        <p:nvSpPr>
          <p:cNvPr id="309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0574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Rectangle 21"/>
          <p:cNvSpPr>
            <a:spLocks noGrp="1" noChangeArrowheads="1"/>
          </p:cNvSpPr>
          <p:nvPr>
            <p:ph type="dt" sz="quarter" idx="10"/>
          </p:nvPr>
        </p:nvSpPr>
        <p:spPr>
          <a:xfrm>
            <a:off x="914400" y="6248400"/>
            <a:ext cx="2540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22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2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BC75D-4F5E-4792-AA8C-3A29E7C2F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95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0EE48-8A8A-40CF-812C-4433ABC6B3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758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A7F22-3D67-45B3-A634-FB7407D603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7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C28CE-8AC1-4DBD-A31E-556FA1320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98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7932F-4363-4D84-BDF4-3A9462B3D7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34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B6BD6-D32C-44B4-B345-E55EE58193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8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5377A-B753-4E61-B0B3-B9630FE716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896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CAB49-4C15-4BBF-B089-17DE912F7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11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7D807-B7C6-48F0-8BFD-C906CD1C5F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164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E948-6E18-425E-AEA4-3214BDB7FD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58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7AFC6-6F82-4267-9A9E-22F7E9FD17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5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7 h 1492"/>
              <a:gd name="T2" fmla="*/ 0 w 3625"/>
              <a:gd name="T3" fmla="*/ 0 h 1492"/>
              <a:gd name="T4" fmla="*/ 2147483647 w 3625"/>
              <a:gd name="T5" fmla="*/ 2147483647 h 1492"/>
              <a:gd name="T6" fmla="*/ 2147483647 w 3625"/>
              <a:gd name="T7" fmla="*/ 2147483647 h 1492"/>
              <a:gd name="T8" fmla="*/ 2147483647 w 3625"/>
              <a:gd name="T9" fmla="*/ 2147483647 h 1492"/>
              <a:gd name="T10" fmla="*/ 2147483647 w 3625"/>
              <a:gd name="T11" fmla="*/ 2147483647 h 1492"/>
              <a:gd name="T12" fmla="*/ 2147483647 w 3625"/>
              <a:gd name="T13" fmla="*/ 2147483647 h 1492"/>
              <a:gd name="T14" fmla="*/ 2147483647 w 3625"/>
              <a:gd name="T15" fmla="*/ 2147483647 h 1492"/>
              <a:gd name="T16" fmla="*/ 2147483647 w 3625"/>
              <a:gd name="T17" fmla="*/ 2147483647 h 1492"/>
              <a:gd name="T18" fmla="*/ 2147483647 w 3625"/>
              <a:gd name="T19" fmla="*/ 2147483647 h 1492"/>
              <a:gd name="T20" fmla="*/ 2147483647 w 3625"/>
              <a:gd name="T21" fmla="*/ 2147483647 h 1492"/>
              <a:gd name="T22" fmla="*/ 2147483647 w 3625"/>
              <a:gd name="T23" fmla="*/ 2147483647 h 1492"/>
              <a:gd name="T24" fmla="*/ 2147483647 w 3625"/>
              <a:gd name="T25" fmla="*/ 2147483647 h 1492"/>
              <a:gd name="T26" fmla="*/ 2147483647 w 3625"/>
              <a:gd name="T27" fmla="*/ 2147483647 h 1492"/>
              <a:gd name="T28" fmla="*/ 2147483647 w 3625"/>
              <a:gd name="T29" fmla="*/ 2147483647 h 1492"/>
              <a:gd name="T30" fmla="*/ 2147483647 w 3625"/>
              <a:gd name="T31" fmla="*/ 2147483647 h 1492"/>
              <a:gd name="T32" fmla="*/ 2147483647 w 3625"/>
              <a:gd name="T33" fmla="*/ 2147483647 h 1492"/>
              <a:gd name="T34" fmla="*/ 2147483647 w 3625"/>
              <a:gd name="T35" fmla="*/ 2147483647 h 1492"/>
              <a:gd name="T36" fmla="*/ 2147483647 w 3625"/>
              <a:gd name="T37" fmla="*/ 2147483647 h 1492"/>
              <a:gd name="T38" fmla="*/ 2147483647 w 3625"/>
              <a:gd name="T39" fmla="*/ 2147483647 h 1492"/>
              <a:gd name="T40" fmla="*/ 2147483647 w 3625"/>
              <a:gd name="T41" fmla="*/ 2147483647 h 1492"/>
              <a:gd name="T42" fmla="*/ 2147483647 w 3625"/>
              <a:gd name="T43" fmla="*/ 2147483647 h 1492"/>
              <a:gd name="T44" fmla="*/ 2147483647 w 3625"/>
              <a:gd name="T45" fmla="*/ 2147483647 h 1492"/>
              <a:gd name="T46" fmla="*/ 2147483647 w 3625"/>
              <a:gd name="T47" fmla="*/ 2147483647 h 1492"/>
              <a:gd name="T48" fmla="*/ 2147483647 w 3625"/>
              <a:gd name="T49" fmla="*/ 2147483647 h 1492"/>
              <a:gd name="T50" fmla="*/ 2147483647 w 3625"/>
              <a:gd name="T51" fmla="*/ 2147483647 h 1492"/>
              <a:gd name="T52" fmla="*/ 0 w 3625"/>
              <a:gd name="T53" fmla="*/ 2147483647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3600"/>
          </a:p>
        </p:txBody>
      </p:sp>
      <p:sp>
        <p:nvSpPr>
          <p:cNvPr id="1027" name="Freeform 4"/>
          <p:cNvSpPr>
            <a:spLocks/>
          </p:cNvSpPr>
          <p:nvPr/>
        </p:nvSpPr>
        <p:spPr bwMode="white">
          <a:xfrm>
            <a:off x="1" y="3817939"/>
            <a:ext cx="10886017" cy="3019425"/>
          </a:xfrm>
          <a:custGeom>
            <a:avLst/>
            <a:gdLst>
              <a:gd name="T0" fmla="*/ 2147483647 w 5143"/>
              <a:gd name="T1" fmla="*/ 2147483647 h 1902"/>
              <a:gd name="T2" fmla="*/ 2147483647 w 5143"/>
              <a:gd name="T3" fmla="*/ 2147483647 h 1902"/>
              <a:gd name="T4" fmla="*/ 2147483647 w 5143"/>
              <a:gd name="T5" fmla="*/ 2147483647 h 1902"/>
              <a:gd name="T6" fmla="*/ 2147483647 w 5143"/>
              <a:gd name="T7" fmla="*/ 2147483647 h 1902"/>
              <a:gd name="T8" fmla="*/ 2147483647 w 5143"/>
              <a:gd name="T9" fmla="*/ 2147483647 h 1902"/>
              <a:gd name="T10" fmla="*/ 2147483647 w 5143"/>
              <a:gd name="T11" fmla="*/ 2147483647 h 1902"/>
              <a:gd name="T12" fmla="*/ 2147483647 w 5143"/>
              <a:gd name="T13" fmla="*/ 2147483647 h 1902"/>
              <a:gd name="T14" fmla="*/ 2147483647 w 5143"/>
              <a:gd name="T15" fmla="*/ 2147483647 h 1902"/>
              <a:gd name="T16" fmla="*/ 2147483647 w 5143"/>
              <a:gd name="T17" fmla="*/ 2147483647 h 1902"/>
              <a:gd name="T18" fmla="*/ 2147483647 w 5143"/>
              <a:gd name="T19" fmla="*/ 2147483647 h 1902"/>
              <a:gd name="T20" fmla="*/ 2147483647 w 5143"/>
              <a:gd name="T21" fmla="*/ 2147483647 h 1902"/>
              <a:gd name="T22" fmla="*/ 0 w 5143"/>
              <a:gd name="T23" fmla="*/ 0 h 1902"/>
              <a:gd name="T24" fmla="*/ 0 w 5143"/>
              <a:gd name="T25" fmla="*/ 2147483647 h 1902"/>
              <a:gd name="T26" fmla="*/ 0 w 5143"/>
              <a:gd name="T27" fmla="*/ 2147483647 h 1902"/>
              <a:gd name="T28" fmla="*/ 0 w 5143"/>
              <a:gd name="T29" fmla="*/ 2147483647 h 1902"/>
              <a:gd name="T30" fmla="*/ 0 w 5143"/>
              <a:gd name="T31" fmla="*/ 2147483647 h 1902"/>
              <a:gd name="T32" fmla="*/ 2147483647 w 5143"/>
              <a:gd name="T33" fmla="*/ 2147483647 h 1902"/>
              <a:gd name="T34" fmla="*/ 2147483647 w 5143"/>
              <a:gd name="T35" fmla="*/ 2147483647 h 1902"/>
              <a:gd name="T36" fmla="*/ 2147483647 w 5143"/>
              <a:gd name="T37" fmla="*/ 2147483647 h 1902"/>
              <a:gd name="T38" fmla="*/ 2147483647 w 5143"/>
              <a:gd name="T39" fmla="*/ 2147483647 h 1902"/>
              <a:gd name="T40" fmla="*/ 2147483647 w 5143"/>
              <a:gd name="T41" fmla="*/ 2147483647 h 1902"/>
              <a:gd name="T42" fmla="*/ 2147483647 w 5143"/>
              <a:gd name="T43" fmla="*/ 2147483647 h 1902"/>
              <a:gd name="T44" fmla="*/ 2147483647 w 5143"/>
              <a:gd name="T45" fmla="*/ 2147483647 h 1902"/>
              <a:gd name="T46" fmla="*/ 2147483647 w 5143"/>
              <a:gd name="T47" fmla="*/ 2147483647 h 1902"/>
              <a:gd name="T48" fmla="*/ 2147483647 w 5143"/>
              <a:gd name="T49" fmla="*/ 2147483647 h 1902"/>
              <a:gd name="T50" fmla="*/ 2147483647 w 5143"/>
              <a:gd name="T51" fmla="*/ 2147483647 h 1902"/>
              <a:gd name="T52" fmla="*/ 2147483647 w 5143"/>
              <a:gd name="T53" fmla="*/ 2147483647 h 1902"/>
              <a:gd name="T54" fmla="*/ 2147483647 w 5143"/>
              <a:gd name="T55" fmla="*/ 2147483647 h 1902"/>
              <a:gd name="T56" fmla="*/ 2147483647 w 5143"/>
              <a:gd name="T57" fmla="*/ 2147483647 h 1902"/>
              <a:gd name="T58" fmla="*/ 2147483647 w 5143"/>
              <a:gd name="T59" fmla="*/ 2147483647 h 1902"/>
              <a:gd name="T60" fmla="*/ 2147483647 w 5143"/>
              <a:gd name="T61" fmla="*/ 2147483647 h 1902"/>
              <a:gd name="T62" fmla="*/ 2147483647 w 5143"/>
              <a:gd name="T63" fmla="*/ 2147483647 h 1902"/>
              <a:gd name="T64" fmla="*/ 2147483647 w 5143"/>
              <a:gd name="T65" fmla="*/ 2147483647 h 1902"/>
              <a:gd name="T66" fmla="*/ 2147483647 w 5143"/>
              <a:gd name="T67" fmla="*/ 2147483647 h 1902"/>
              <a:gd name="T68" fmla="*/ 2147483647 w 5143"/>
              <a:gd name="T69" fmla="*/ 2147483647 h 1902"/>
              <a:gd name="T70" fmla="*/ 2147483647 w 5143"/>
              <a:gd name="T71" fmla="*/ 2147483647 h 1902"/>
              <a:gd name="T72" fmla="*/ 2147483647 w 5143"/>
              <a:gd name="T73" fmla="*/ 2147483647 h 1902"/>
              <a:gd name="T74" fmla="*/ 2147483647 w 5143"/>
              <a:gd name="T75" fmla="*/ 2147483647 h 1902"/>
              <a:gd name="T76" fmla="*/ 2147483647 w 5143"/>
              <a:gd name="T77" fmla="*/ 2147483647 h 1902"/>
              <a:gd name="T78" fmla="*/ 2147483647 w 5143"/>
              <a:gd name="T79" fmla="*/ 2147483647 h 1902"/>
              <a:gd name="T80" fmla="*/ 2147483647 w 5143"/>
              <a:gd name="T81" fmla="*/ 2147483647 h 1902"/>
              <a:gd name="T82" fmla="*/ 2147483647 w 5143"/>
              <a:gd name="T83" fmla="*/ 2147483647 h 1902"/>
              <a:gd name="T84" fmla="*/ 2147483647 w 5143"/>
              <a:gd name="T85" fmla="*/ 2147483647 h 1902"/>
              <a:gd name="T86" fmla="*/ 2147483647 w 5143"/>
              <a:gd name="T87" fmla="*/ 2147483647 h 1902"/>
              <a:gd name="T88" fmla="*/ 2147483647 w 5143"/>
              <a:gd name="T89" fmla="*/ 2147483647 h 1902"/>
              <a:gd name="T90" fmla="*/ 2147483647 w 5143"/>
              <a:gd name="T91" fmla="*/ 2147483647 h 1902"/>
              <a:gd name="T92" fmla="*/ 2147483647 w 5143"/>
              <a:gd name="T93" fmla="*/ 2147483647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3600"/>
          </a:p>
        </p:txBody>
      </p:sp>
      <p:sp>
        <p:nvSpPr>
          <p:cNvPr id="1028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7 h 2325"/>
              <a:gd name="T4" fmla="*/ 2147483647 w 5760"/>
              <a:gd name="T5" fmla="*/ 2147483647 h 2325"/>
              <a:gd name="T6" fmla="*/ 2147483647 w 5760"/>
              <a:gd name="T7" fmla="*/ 2147483647 h 2325"/>
              <a:gd name="T8" fmla="*/ 2147483647 w 5760"/>
              <a:gd name="T9" fmla="*/ 2147483647 h 2325"/>
              <a:gd name="T10" fmla="*/ 2147483647 w 5760"/>
              <a:gd name="T11" fmla="*/ 2147483647 h 2325"/>
              <a:gd name="T12" fmla="*/ 2147483647 w 5760"/>
              <a:gd name="T13" fmla="*/ 2147483647 h 2325"/>
              <a:gd name="T14" fmla="*/ 2147483647 w 5760"/>
              <a:gd name="T15" fmla="*/ 2147483647 h 2325"/>
              <a:gd name="T16" fmla="*/ 2147483647 w 5760"/>
              <a:gd name="T17" fmla="*/ 2147483647 h 2325"/>
              <a:gd name="T18" fmla="*/ 2147483647 w 5760"/>
              <a:gd name="T19" fmla="*/ 2147483647 h 2325"/>
              <a:gd name="T20" fmla="*/ 2147483647 w 5760"/>
              <a:gd name="T21" fmla="*/ 2147483647 h 2325"/>
              <a:gd name="T22" fmla="*/ 2147483647 w 5760"/>
              <a:gd name="T23" fmla="*/ 2147483647 h 2325"/>
              <a:gd name="T24" fmla="*/ 2147483647 w 5760"/>
              <a:gd name="T25" fmla="*/ 2147483647 h 2325"/>
              <a:gd name="T26" fmla="*/ 2147483647 w 5760"/>
              <a:gd name="T27" fmla="*/ 2147483647 h 2325"/>
              <a:gd name="T28" fmla="*/ 2147483647 w 5760"/>
              <a:gd name="T29" fmla="*/ 2147483647 h 2325"/>
              <a:gd name="T30" fmla="*/ 2147483647 w 5760"/>
              <a:gd name="T31" fmla="*/ 2147483647 h 2325"/>
              <a:gd name="T32" fmla="*/ 2147483647 w 5760"/>
              <a:gd name="T33" fmla="*/ 2147483647 h 2325"/>
              <a:gd name="T34" fmla="*/ 2147483647 w 5760"/>
              <a:gd name="T35" fmla="*/ 2147483647 h 2325"/>
              <a:gd name="T36" fmla="*/ 2147483647 w 5760"/>
              <a:gd name="T37" fmla="*/ 2147483647 h 2325"/>
              <a:gd name="T38" fmla="*/ 2147483647 w 5760"/>
              <a:gd name="T39" fmla="*/ 2147483647 h 2325"/>
              <a:gd name="T40" fmla="*/ 2147483647 w 5760"/>
              <a:gd name="T41" fmla="*/ 2147483647 h 2325"/>
              <a:gd name="T42" fmla="*/ 2147483647 w 5760"/>
              <a:gd name="T43" fmla="*/ 2147483647 h 2325"/>
              <a:gd name="T44" fmla="*/ 2147483647 w 5760"/>
              <a:gd name="T45" fmla="*/ 2147483647 h 2325"/>
              <a:gd name="T46" fmla="*/ 2147483647 w 5760"/>
              <a:gd name="T47" fmla="*/ 2147483647 h 2325"/>
              <a:gd name="T48" fmla="*/ 2147483647 w 5760"/>
              <a:gd name="T49" fmla="*/ 2147483647 h 2325"/>
              <a:gd name="T50" fmla="*/ 2147483647 w 5760"/>
              <a:gd name="T51" fmla="*/ 2147483647 h 2325"/>
              <a:gd name="T52" fmla="*/ 2147483647 w 5760"/>
              <a:gd name="T53" fmla="*/ 2147483647 h 2325"/>
              <a:gd name="T54" fmla="*/ 2147483647 w 5760"/>
              <a:gd name="T55" fmla="*/ 2147483647 h 2325"/>
              <a:gd name="T56" fmla="*/ 2147483647 w 5760"/>
              <a:gd name="T57" fmla="*/ 2147483647 h 2325"/>
              <a:gd name="T58" fmla="*/ 2147483647 w 5760"/>
              <a:gd name="T59" fmla="*/ 2147483647 h 2325"/>
              <a:gd name="T60" fmla="*/ 2147483647 w 5760"/>
              <a:gd name="T61" fmla="*/ 2147483647 h 2325"/>
              <a:gd name="T62" fmla="*/ 2147483647 w 5760"/>
              <a:gd name="T63" fmla="*/ 2147483647 h 2325"/>
              <a:gd name="T64" fmla="*/ 2147483647 w 5760"/>
              <a:gd name="T65" fmla="*/ 2147483647 h 2325"/>
              <a:gd name="T66" fmla="*/ 2147483647 w 5760"/>
              <a:gd name="T67" fmla="*/ 2147483647 h 2325"/>
              <a:gd name="T68" fmla="*/ 2147483647 w 5760"/>
              <a:gd name="T69" fmla="*/ 2147483647 h 2325"/>
              <a:gd name="T70" fmla="*/ 2147483647 w 5760"/>
              <a:gd name="T71" fmla="*/ 2147483647 h 2325"/>
              <a:gd name="T72" fmla="*/ 2147483647 w 5760"/>
              <a:gd name="T73" fmla="*/ 2147483647 h 2325"/>
              <a:gd name="T74" fmla="*/ 2147483647 w 5760"/>
              <a:gd name="T75" fmla="*/ 2147483647 h 2325"/>
              <a:gd name="T76" fmla="*/ 2147483647 w 5760"/>
              <a:gd name="T77" fmla="*/ 2147483647 h 2325"/>
              <a:gd name="T78" fmla="*/ 2147483647 w 5760"/>
              <a:gd name="T79" fmla="*/ 2147483647 h 2325"/>
              <a:gd name="T80" fmla="*/ 2147483647 w 5760"/>
              <a:gd name="T81" fmla="*/ 2147483647 h 2325"/>
              <a:gd name="T82" fmla="*/ 2147483647 w 5760"/>
              <a:gd name="T83" fmla="*/ 2147483647 h 2325"/>
              <a:gd name="T84" fmla="*/ 2147483647 w 5760"/>
              <a:gd name="T85" fmla="*/ 2147483647 h 2325"/>
              <a:gd name="T86" fmla="*/ 2147483647 w 5760"/>
              <a:gd name="T87" fmla="*/ 2147483647 h 2325"/>
              <a:gd name="T88" fmla="*/ 2147483647 w 5760"/>
              <a:gd name="T89" fmla="*/ 2147483647 h 2325"/>
              <a:gd name="T90" fmla="*/ 2147483647 w 5760"/>
              <a:gd name="T91" fmla="*/ 2147483647 h 2325"/>
              <a:gd name="T92" fmla="*/ 2147483647 w 5760"/>
              <a:gd name="T93" fmla="*/ 2147483647 h 2325"/>
              <a:gd name="T94" fmla="*/ 2147483647 w 5760"/>
              <a:gd name="T95" fmla="*/ 2147483647 h 2325"/>
              <a:gd name="T96" fmla="*/ 2147483647 w 5760"/>
              <a:gd name="T97" fmla="*/ 2147483647 h 2325"/>
              <a:gd name="T98" fmla="*/ 2147483647 w 5760"/>
              <a:gd name="T99" fmla="*/ 2147483647 h 2325"/>
              <a:gd name="T100" fmla="*/ 2147483647 w 5760"/>
              <a:gd name="T101" fmla="*/ 2147483647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3600"/>
          </a:p>
        </p:txBody>
      </p:sp>
      <p:sp>
        <p:nvSpPr>
          <p:cNvPr id="1029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7 h 1573"/>
              <a:gd name="T4" fmla="*/ 2147483647 w 5760"/>
              <a:gd name="T5" fmla="*/ 2147483647 h 1573"/>
              <a:gd name="T6" fmla="*/ 2147483647 w 5760"/>
              <a:gd name="T7" fmla="*/ 2147483647 h 1573"/>
              <a:gd name="T8" fmla="*/ 2147483647 w 5760"/>
              <a:gd name="T9" fmla="*/ 2147483647 h 1573"/>
              <a:gd name="T10" fmla="*/ 2147483647 w 5760"/>
              <a:gd name="T11" fmla="*/ 2147483647 h 1573"/>
              <a:gd name="T12" fmla="*/ 2147483647 w 5760"/>
              <a:gd name="T13" fmla="*/ 2147483647 h 1573"/>
              <a:gd name="T14" fmla="*/ 2147483647 w 5760"/>
              <a:gd name="T15" fmla="*/ 2147483647 h 1573"/>
              <a:gd name="T16" fmla="*/ 2147483647 w 5760"/>
              <a:gd name="T17" fmla="*/ 2147483647 h 1573"/>
              <a:gd name="T18" fmla="*/ 2147483647 w 5760"/>
              <a:gd name="T19" fmla="*/ 2147483647 h 1573"/>
              <a:gd name="T20" fmla="*/ 2147483647 w 5760"/>
              <a:gd name="T21" fmla="*/ 2147483647 h 1573"/>
              <a:gd name="T22" fmla="*/ 2147483647 w 5760"/>
              <a:gd name="T23" fmla="*/ 2147483647 h 1573"/>
              <a:gd name="T24" fmla="*/ 2147483647 w 5760"/>
              <a:gd name="T25" fmla="*/ 2147483647 h 1573"/>
              <a:gd name="T26" fmla="*/ 2147483647 w 5760"/>
              <a:gd name="T27" fmla="*/ 2147483647 h 1573"/>
              <a:gd name="T28" fmla="*/ 2147483647 w 5760"/>
              <a:gd name="T29" fmla="*/ 2147483647 h 1573"/>
              <a:gd name="T30" fmla="*/ 2147483647 w 5760"/>
              <a:gd name="T31" fmla="*/ 2147483647 h 1573"/>
              <a:gd name="T32" fmla="*/ 2147483647 w 5760"/>
              <a:gd name="T33" fmla="*/ 2147483647 h 1573"/>
              <a:gd name="T34" fmla="*/ 2147483647 w 5760"/>
              <a:gd name="T35" fmla="*/ 2147483647 h 1573"/>
              <a:gd name="T36" fmla="*/ 2147483647 w 5760"/>
              <a:gd name="T37" fmla="*/ 2147483647 h 1573"/>
              <a:gd name="T38" fmla="*/ 2147483647 w 5760"/>
              <a:gd name="T39" fmla="*/ 2147483647 h 1573"/>
              <a:gd name="T40" fmla="*/ 2147483647 w 5760"/>
              <a:gd name="T41" fmla="*/ 2147483647 h 1573"/>
              <a:gd name="T42" fmla="*/ 2147483647 w 5760"/>
              <a:gd name="T43" fmla="*/ 2147483647 h 1573"/>
              <a:gd name="T44" fmla="*/ 2147483647 w 5760"/>
              <a:gd name="T45" fmla="*/ 2147483647 h 1573"/>
              <a:gd name="T46" fmla="*/ 2147483647 w 5760"/>
              <a:gd name="T47" fmla="*/ 2147483647 h 1573"/>
              <a:gd name="T48" fmla="*/ 2147483647 w 5760"/>
              <a:gd name="T49" fmla="*/ 2147483647 h 1573"/>
              <a:gd name="T50" fmla="*/ 2147483647 w 5760"/>
              <a:gd name="T51" fmla="*/ 2147483647 h 1573"/>
              <a:gd name="T52" fmla="*/ 2147483647 w 5760"/>
              <a:gd name="T53" fmla="*/ 2147483647 h 1573"/>
              <a:gd name="T54" fmla="*/ 2147483647 w 5760"/>
              <a:gd name="T55" fmla="*/ 2147483647 h 1573"/>
              <a:gd name="T56" fmla="*/ 2147483647 w 5760"/>
              <a:gd name="T57" fmla="*/ 2147483647 h 1573"/>
              <a:gd name="T58" fmla="*/ 2147483647 w 5760"/>
              <a:gd name="T59" fmla="*/ 2147483647 h 1573"/>
              <a:gd name="T60" fmla="*/ 2147483647 w 5760"/>
              <a:gd name="T61" fmla="*/ 2147483647 h 1573"/>
              <a:gd name="T62" fmla="*/ 2147483647 w 5760"/>
              <a:gd name="T63" fmla="*/ 2147483647 h 1573"/>
              <a:gd name="T64" fmla="*/ 2147483647 w 5760"/>
              <a:gd name="T65" fmla="*/ 2147483647 h 1573"/>
              <a:gd name="T66" fmla="*/ 2147483647 w 5760"/>
              <a:gd name="T67" fmla="*/ 2147483647 h 1573"/>
              <a:gd name="T68" fmla="*/ 2147483647 w 5760"/>
              <a:gd name="T69" fmla="*/ 2147483647 h 1573"/>
              <a:gd name="T70" fmla="*/ 2147483647 w 5760"/>
              <a:gd name="T71" fmla="*/ 2147483647 h 1573"/>
              <a:gd name="T72" fmla="*/ 2147483647 w 5760"/>
              <a:gd name="T73" fmla="*/ 2147483647 h 1573"/>
              <a:gd name="T74" fmla="*/ 2147483647 w 5760"/>
              <a:gd name="T75" fmla="*/ 2147483647 h 1573"/>
              <a:gd name="T76" fmla="*/ 2147483647 w 5760"/>
              <a:gd name="T77" fmla="*/ 2147483647 h 1573"/>
              <a:gd name="T78" fmla="*/ 2147483647 w 5760"/>
              <a:gd name="T79" fmla="*/ 2147483647 h 1573"/>
              <a:gd name="T80" fmla="*/ 2147483647 w 5760"/>
              <a:gd name="T81" fmla="*/ 2147483647 h 1573"/>
              <a:gd name="T82" fmla="*/ 2147483647 w 5760"/>
              <a:gd name="T83" fmla="*/ 2147483647 h 1573"/>
              <a:gd name="T84" fmla="*/ 2147483647 w 5760"/>
              <a:gd name="T85" fmla="*/ 2147483647 h 1573"/>
              <a:gd name="T86" fmla="*/ 2147483647 w 5760"/>
              <a:gd name="T87" fmla="*/ 2147483647 h 1573"/>
              <a:gd name="T88" fmla="*/ 2147483647 w 5760"/>
              <a:gd name="T89" fmla="*/ 2147483647 h 1573"/>
              <a:gd name="T90" fmla="*/ 2147483647 w 5760"/>
              <a:gd name="T91" fmla="*/ 2147483647 h 1573"/>
              <a:gd name="T92" fmla="*/ 2147483647 w 5760"/>
              <a:gd name="T93" fmla="*/ 2147483647 h 1573"/>
              <a:gd name="T94" fmla="*/ 2147483647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3600"/>
          </a:p>
        </p:txBody>
      </p:sp>
      <p:sp>
        <p:nvSpPr>
          <p:cNvPr id="1030" name="Freeform 7"/>
          <p:cNvSpPr>
            <a:spLocks/>
          </p:cNvSpPr>
          <p:nvPr/>
        </p:nvSpPr>
        <p:spPr bwMode="white">
          <a:xfrm>
            <a:off x="0" y="1793876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7 h 970"/>
              <a:gd name="T4" fmla="*/ 2147483647 w 5760"/>
              <a:gd name="T5" fmla="*/ 2147483647 h 970"/>
              <a:gd name="T6" fmla="*/ 2147483647 w 5760"/>
              <a:gd name="T7" fmla="*/ 2147483647 h 970"/>
              <a:gd name="T8" fmla="*/ 2147483647 w 5760"/>
              <a:gd name="T9" fmla="*/ 2147483647 h 970"/>
              <a:gd name="T10" fmla="*/ 2147483647 w 5760"/>
              <a:gd name="T11" fmla="*/ 2147483647 h 970"/>
              <a:gd name="T12" fmla="*/ 2147483647 w 5760"/>
              <a:gd name="T13" fmla="*/ 2147483647 h 970"/>
              <a:gd name="T14" fmla="*/ 2147483647 w 5760"/>
              <a:gd name="T15" fmla="*/ 2147483647 h 970"/>
              <a:gd name="T16" fmla="*/ 2147483647 w 5760"/>
              <a:gd name="T17" fmla="*/ 2147483647 h 970"/>
              <a:gd name="T18" fmla="*/ 2147483647 w 5760"/>
              <a:gd name="T19" fmla="*/ 2147483647 h 970"/>
              <a:gd name="T20" fmla="*/ 2147483647 w 5760"/>
              <a:gd name="T21" fmla="*/ 2147483647 h 970"/>
              <a:gd name="T22" fmla="*/ 2147483647 w 5760"/>
              <a:gd name="T23" fmla="*/ 2147483647 h 970"/>
              <a:gd name="T24" fmla="*/ 2147483647 w 5760"/>
              <a:gd name="T25" fmla="*/ 2147483647 h 970"/>
              <a:gd name="T26" fmla="*/ 2147483647 w 5760"/>
              <a:gd name="T27" fmla="*/ 2147483647 h 970"/>
              <a:gd name="T28" fmla="*/ 2147483647 w 5760"/>
              <a:gd name="T29" fmla="*/ 2147483647 h 970"/>
              <a:gd name="T30" fmla="*/ 2147483647 w 5760"/>
              <a:gd name="T31" fmla="*/ 2147483647 h 970"/>
              <a:gd name="T32" fmla="*/ 2147483647 w 5760"/>
              <a:gd name="T33" fmla="*/ 2147483647 h 970"/>
              <a:gd name="T34" fmla="*/ 2147483647 w 5760"/>
              <a:gd name="T35" fmla="*/ 2147483647 h 970"/>
              <a:gd name="T36" fmla="*/ 2147483647 w 5760"/>
              <a:gd name="T37" fmla="*/ 2147483647 h 970"/>
              <a:gd name="T38" fmla="*/ 2147483647 w 5760"/>
              <a:gd name="T39" fmla="*/ 2147483647 h 970"/>
              <a:gd name="T40" fmla="*/ 2147483647 w 5760"/>
              <a:gd name="T41" fmla="*/ 2147483647 h 970"/>
              <a:gd name="T42" fmla="*/ 2147483647 w 5760"/>
              <a:gd name="T43" fmla="*/ 2147483647 h 970"/>
              <a:gd name="T44" fmla="*/ 2147483647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3600"/>
          </a:p>
        </p:txBody>
      </p:sp>
      <p:sp>
        <p:nvSpPr>
          <p:cNvPr id="1031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7 h 1060"/>
              <a:gd name="T2" fmla="*/ 0 w 5760"/>
              <a:gd name="T3" fmla="*/ 2147483647 h 1060"/>
              <a:gd name="T4" fmla="*/ 2147483647 w 5760"/>
              <a:gd name="T5" fmla="*/ 2147483647 h 1060"/>
              <a:gd name="T6" fmla="*/ 2147483647 w 5760"/>
              <a:gd name="T7" fmla="*/ 0 h 1060"/>
              <a:gd name="T8" fmla="*/ 2147483647 w 5760"/>
              <a:gd name="T9" fmla="*/ 0 h 1060"/>
              <a:gd name="T10" fmla="*/ 2147483647 w 5760"/>
              <a:gd name="T11" fmla="*/ 2147483647 h 1060"/>
              <a:gd name="T12" fmla="*/ 2147483647 w 5760"/>
              <a:gd name="T13" fmla="*/ 2147483647 h 1060"/>
              <a:gd name="T14" fmla="*/ 2147483647 w 5760"/>
              <a:gd name="T15" fmla="*/ 2147483647 h 1060"/>
              <a:gd name="T16" fmla="*/ 2147483647 w 5760"/>
              <a:gd name="T17" fmla="*/ 2147483647 h 1060"/>
              <a:gd name="T18" fmla="*/ 2147483647 w 5760"/>
              <a:gd name="T19" fmla="*/ 2147483647 h 1060"/>
              <a:gd name="T20" fmla="*/ 2147483647 w 5760"/>
              <a:gd name="T21" fmla="*/ 2147483647 h 1060"/>
              <a:gd name="T22" fmla="*/ 2147483647 w 5760"/>
              <a:gd name="T23" fmla="*/ 2147483647 h 1060"/>
              <a:gd name="T24" fmla="*/ 2147483647 w 5760"/>
              <a:gd name="T25" fmla="*/ 2147483647 h 1060"/>
              <a:gd name="T26" fmla="*/ 2147483647 w 5760"/>
              <a:gd name="T27" fmla="*/ 2147483647 h 1060"/>
              <a:gd name="T28" fmla="*/ 2147483647 w 5760"/>
              <a:gd name="T29" fmla="*/ 2147483647 h 1060"/>
              <a:gd name="T30" fmla="*/ 2147483647 w 5760"/>
              <a:gd name="T31" fmla="*/ 2147483647 h 1060"/>
              <a:gd name="T32" fmla="*/ 2147483647 w 5760"/>
              <a:gd name="T33" fmla="*/ 2147483647 h 1060"/>
              <a:gd name="T34" fmla="*/ 2147483647 w 5760"/>
              <a:gd name="T35" fmla="*/ 2147483647 h 1060"/>
              <a:gd name="T36" fmla="*/ 2147483647 w 5760"/>
              <a:gd name="T37" fmla="*/ 2147483647 h 1060"/>
              <a:gd name="T38" fmla="*/ 2147483647 w 5760"/>
              <a:gd name="T39" fmla="*/ 2147483647 h 1060"/>
              <a:gd name="T40" fmla="*/ 2147483647 w 5760"/>
              <a:gd name="T41" fmla="*/ 2147483647 h 1060"/>
              <a:gd name="T42" fmla="*/ 2147483647 w 5760"/>
              <a:gd name="T43" fmla="*/ 2147483647 h 1060"/>
              <a:gd name="T44" fmla="*/ 2147483647 w 5760"/>
              <a:gd name="T45" fmla="*/ 2147483647 h 1060"/>
              <a:gd name="T46" fmla="*/ 2147483647 w 5760"/>
              <a:gd name="T47" fmla="*/ 2147483647 h 1060"/>
              <a:gd name="T48" fmla="*/ 2147483647 w 5760"/>
              <a:gd name="T49" fmla="*/ 2147483647 h 1060"/>
              <a:gd name="T50" fmla="*/ 2147483647 w 5760"/>
              <a:gd name="T51" fmla="*/ 2147483647 h 1060"/>
              <a:gd name="T52" fmla="*/ 2147483647 w 5760"/>
              <a:gd name="T53" fmla="*/ 2147483647 h 1060"/>
              <a:gd name="T54" fmla="*/ 0 w 5760"/>
              <a:gd name="T55" fmla="*/ 2147483647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3600"/>
          </a:p>
        </p:txBody>
      </p:sp>
      <p:sp>
        <p:nvSpPr>
          <p:cNvPr id="1032" name="Freeform 9"/>
          <p:cNvSpPr>
            <a:spLocks/>
          </p:cNvSpPr>
          <p:nvPr/>
        </p:nvSpPr>
        <p:spPr bwMode="white">
          <a:xfrm>
            <a:off x="0" y="-20638"/>
            <a:ext cx="11184467" cy="1068388"/>
          </a:xfrm>
          <a:custGeom>
            <a:avLst/>
            <a:gdLst>
              <a:gd name="T0" fmla="*/ 0 w 5284"/>
              <a:gd name="T1" fmla="*/ 2147483647 h 673"/>
              <a:gd name="T2" fmla="*/ 0 w 5284"/>
              <a:gd name="T3" fmla="*/ 2147483647 h 673"/>
              <a:gd name="T4" fmla="*/ 2147483647 w 5284"/>
              <a:gd name="T5" fmla="*/ 2147483647 h 673"/>
              <a:gd name="T6" fmla="*/ 2147483647 w 5284"/>
              <a:gd name="T7" fmla="*/ 2147483647 h 673"/>
              <a:gd name="T8" fmla="*/ 2147483647 w 5284"/>
              <a:gd name="T9" fmla="*/ 2147483647 h 673"/>
              <a:gd name="T10" fmla="*/ 2147483647 w 5284"/>
              <a:gd name="T11" fmla="*/ 2147483647 h 673"/>
              <a:gd name="T12" fmla="*/ 2147483647 w 5284"/>
              <a:gd name="T13" fmla="*/ 2147483647 h 673"/>
              <a:gd name="T14" fmla="*/ 2147483647 w 5284"/>
              <a:gd name="T15" fmla="*/ 2147483647 h 673"/>
              <a:gd name="T16" fmla="*/ 2147483647 w 5284"/>
              <a:gd name="T17" fmla="*/ 2147483647 h 673"/>
              <a:gd name="T18" fmla="*/ 2147483647 w 5284"/>
              <a:gd name="T19" fmla="*/ 2147483647 h 673"/>
              <a:gd name="T20" fmla="*/ 2147483647 w 5284"/>
              <a:gd name="T21" fmla="*/ 2147483647 h 673"/>
              <a:gd name="T22" fmla="*/ 2147483647 w 5284"/>
              <a:gd name="T23" fmla="*/ 2147483647 h 673"/>
              <a:gd name="T24" fmla="*/ 2147483647 w 5284"/>
              <a:gd name="T25" fmla="*/ 2147483647 h 673"/>
              <a:gd name="T26" fmla="*/ 2147483647 w 5284"/>
              <a:gd name="T27" fmla="*/ 2147483647 h 673"/>
              <a:gd name="T28" fmla="*/ 2147483647 w 5284"/>
              <a:gd name="T29" fmla="*/ 2147483647 h 673"/>
              <a:gd name="T30" fmla="*/ 2147483647 w 5284"/>
              <a:gd name="T31" fmla="*/ 2147483647 h 673"/>
              <a:gd name="T32" fmla="*/ 2147483647 w 5284"/>
              <a:gd name="T33" fmla="*/ 2147483647 h 673"/>
              <a:gd name="T34" fmla="*/ 2147483647 w 5284"/>
              <a:gd name="T35" fmla="*/ 2147483647 h 673"/>
              <a:gd name="T36" fmla="*/ 2147483647 w 5284"/>
              <a:gd name="T37" fmla="*/ 2147483647 h 673"/>
              <a:gd name="T38" fmla="*/ 2147483647 w 5284"/>
              <a:gd name="T39" fmla="*/ 2147483647 h 673"/>
              <a:gd name="T40" fmla="*/ 2147483647 w 5284"/>
              <a:gd name="T41" fmla="*/ 2147483647 h 673"/>
              <a:gd name="T42" fmla="*/ 2147483647 w 5284"/>
              <a:gd name="T43" fmla="*/ 2147483647 h 673"/>
              <a:gd name="T44" fmla="*/ 2147483647 w 5284"/>
              <a:gd name="T45" fmla="*/ 2147483647 h 673"/>
              <a:gd name="T46" fmla="*/ 2147483647 w 5284"/>
              <a:gd name="T47" fmla="*/ 2147483647 h 673"/>
              <a:gd name="T48" fmla="*/ 2147483647 w 5284"/>
              <a:gd name="T49" fmla="*/ 2147483647 h 673"/>
              <a:gd name="T50" fmla="*/ 2147483647 w 5284"/>
              <a:gd name="T51" fmla="*/ 2147483647 h 673"/>
              <a:gd name="T52" fmla="*/ 2147483647 w 5284"/>
              <a:gd name="T53" fmla="*/ 0 h 673"/>
              <a:gd name="T54" fmla="*/ 2147483647 w 5284"/>
              <a:gd name="T55" fmla="*/ 0 h 673"/>
              <a:gd name="T56" fmla="*/ 2147483647 w 5284"/>
              <a:gd name="T57" fmla="*/ 2147483647 h 673"/>
              <a:gd name="T58" fmla="*/ 2147483647 w 5284"/>
              <a:gd name="T59" fmla="*/ 2147483647 h 673"/>
              <a:gd name="T60" fmla="*/ 2147483647 w 5284"/>
              <a:gd name="T61" fmla="*/ 2147483647 h 673"/>
              <a:gd name="T62" fmla="*/ 2147483647 w 5284"/>
              <a:gd name="T63" fmla="*/ 2147483647 h 673"/>
              <a:gd name="T64" fmla="*/ 2147483647 w 5284"/>
              <a:gd name="T65" fmla="*/ 2147483647 h 673"/>
              <a:gd name="T66" fmla="*/ 2147483647 w 5284"/>
              <a:gd name="T67" fmla="*/ 2147483647 h 673"/>
              <a:gd name="T68" fmla="*/ 2147483647 w 5284"/>
              <a:gd name="T69" fmla="*/ 2147483647 h 673"/>
              <a:gd name="T70" fmla="*/ 2147483647 w 5284"/>
              <a:gd name="T71" fmla="*/ 2147483647 h 673"/>
              <a:gd name="T72" fmla="*/ 2147483647 w 5284"/>
              <a:gd name="T73" fmla="*/ 2147483647 h 673"/>
              <a:gd name="T74" fmla="*/ 2147483647 w 5284"/>
              <a:gd name="T75" fmla="*/ 2147483647 h 673"/>
              <a:gd name="T76" fmla="*/ 2147483647 w 5284"/>
              <a:gd name="T77" fmla="*/ 2147483647 h 673"/>
              <a:gd name="T78" fmla="*/ 2147483647 w 5284"/>
              <a:gd name="T79" fmla="*/ 2147483647 h 673"/>
              <a:gd name="T80" fmla="*/ 2147483647 w 5284"/>
              <a:gd name="T81" fmla="*/ 2147483647 h 673"/>
              <a:gd name="T82" fmla="*/ 2147483647 w 5284"/>
              <a:gd name="T83" fmla="*/ 2147483647 h 673"/>
              <a:gd name="T84" fmla="*/ 2147483647 w 5284"/>
              <a:gd name="T85" fmla="*/ 2147483647 h 673"/>
              <a:gd name="T86" fmla="*/ 0 w 5284"/>
              <a:gd name="T87" fmla="*/ 2147483647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3600"/>
          </a:p>
        </p:txBody>
      </p:sp>
      <p:sp>
        <p:nvSpPr>
          <p:cNvPr id="1033" name="Freeform 10"/>
          <p:cNvSpPr>
            <a:spLocks/>
          </p:cNvSpPr>
          <p:nvPr/>
        </p:nvSpPr>
        <p:spPr bwMode="white">
          <a:xfrm>
            <a:off x="0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7 h 286"/>
              <a:gd name="T4" fmla="*/ 2147483647 w 2884"/>
              <a:gd name="T5" fmla="*/ 2147483647 h 286"/>
              <a:gd name="T6" fmla="*/ 2147483647 w 2884"/>
              <a:gd name="T7" fmla="*/ 2147483647 h 286"/>
              <a:gd name="T8" fmla="*/ 2147483647 w 2884"/>
              <a:gd name="T9" fmla="*/ 2147483647 h 286"/>
              <a:gd name="T10" fmla="*/ 2147483647 w 2884"/>
              <a:gd name="T11" fmla="*/ 2147483647 h 286"/>
              <a:gd name="T12" fmla="*/ 2147483647 w 2884"/>
              <a:gd name="T13" fmla="*/ 2147483647 h 286"/>
              <a:gd name="T14" fmla="*/ 2147483647 w 2884"/>
              <a:gd name="T15" fmla="*/ 2147483647 h 286"/>
              <a:gd name="T16" fmla="*/ 2147483647 w 2884"/>
              <a:gd name="T17" fmla="*/ 2147483647 h 286"/>
              <a:gd name="T18" fmla="*/ 2147483647 w 2884"/>
              <a:gd name="T19" fmla="*/ 2147483647 h 286"/>
              <a:gd name="T20" fmla="*/ 2147483647 w 2884"/>
              <a:gd name="T21" fmla="*/ 2147483647 h 286"/>
              <a:gd name="T22" fmla="*/ 2147483647 w 2884"/>
              <a:gd name="T23" fmla="*/ 2147483647 h 286"/>
              <a:gd name="T24" fmla="*/ 2147483647 w 2884"/>
              <a:gd name="T25" fmla="*/ 2147483647 h 286"/>
              <a:gd name="T26" fmla="*/ 2147483647 w 2884"/>
              <a:gd name="T27" fmla="*/ 2147483647 h 286"/>
              <a:gd name="T28" fmla="*/ 2147483647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3600"/>
          </a:p>
        </p:txBody>
      </p:sp>
      <p:sp>
        <p:nvSpPr>
          <p:cNvPr id="1034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753600" y="62484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636000" y="6248400"/>
            <a:ext cx="10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74400" y="6248400"/>
            <a:ext cx="111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FBA43B88-7DF6-45D1-B6EC-830E06D833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9" name="Object 28"/>
          <p:cNvGraphicFramePr>
            <a:graphicFrameLocks noChangeAspect="1"/>
          </p:cNvGraphicFramePr>
          <p:nvPr/>
        </p:nvGraphicFramePr>
        <p:xfrm>
          <a:off x="1" y="5562600"/>
          <a:ext cx="69003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5" imgW="856690" imgH="2142857" progId="">
                  <p:embed/>
                </p:oleObj>
              </mc:Choice>
              <mc:Fallback>
                <p:oleObj name="Image" r:id="rId15" imgW="856690" imgH="2142857" progId="">
                  <p:embed/>
                  <p:pic>
                    <p:nvPicPr>
                      <p:cNvPr id="1039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5562600"/>
                        <a:ext cx="690033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WordArt 30"/>
          <p:cNvSpPr>
            <a:spLocks noChangeArrowheads="1" noChangeShapeType="1" noTextEdit="1"/>
          </p:cNvSpPr>
          <p:nvPr/>
        </p:nvSpPr>
        <p:spPr bwMode="auto">
          <a:xfrm>
            <a:off x="914400" y="6438900"/>
            <a:ext cx="589280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Front"/>
              <a:lightRig rig="legacyNormal1" dir="t"/>
            </a:scene3d>
            <a:sp3d extrusionH="430200" prstMaterial="legacyMetal">
              <a:extrusionClr>
                <a:schemeClr val="bg2"/>
              </a:extrusionClr>
            </a:sp3d>
          </a:bodyPr>
          <a:lstStyle/>
          <a:p>
            <a:pPr algn="ctr"/>
            <a:r>
              <a:rPr lang="en-US" sz="12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27A4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atin typeface="Arial"/>
                <a:cs typeface="Arial"/>
              </a:rPr>
              <a:t>Shriners Hospitals for Children</a:t>
            </a:r>
          </a:p>
        </p:txBody>
      </p:sp>
      <p:sp>
        <p:nvSpPr>
          <p:cNvPr id="1041" name="WordArt 31"/>
          <p:cNvSpPr>
            <a:spLocks noChangeArrowheads="1" noChangeShapeType="1" noTextEdit="1"/>
          </p:cNvSpPr>
          <p:nvPr/>
        </p:nvSpPr>
        <p:spPr bwMode="auto">
          <a:xfrm>
            <a:off x="5892800" y="6715126"/>
            <a:ext cx="8636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Front"/>
              <a:lightRig rig="legacyNormal1" dir="t"/>
            </a:scene3d>
            <a:sp3d extrusionH="430200" prstMaterial="legacyMetal">
              <a:extrusionClr>
                <a:schemeClr val="bg2"/>
              </a:extrusionClr>
            </a:sp3d>
          </a:bodyPr>
          <a:lstStyle/>
          <a:p>
            <a:pPr algn="ctr"/>
            <a:r>
              <a:rPr lang="en-US" sz="9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27A4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atin typeface="Arial"/>
                <a:cs typeface="Arial"/>
              </a:rPr>
              <a:t>philadelphia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1" r:id="rId12"/>
    <p:sldLayoutId id="214748378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FFFF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3"/>
          <p:cNvSpPr>
            <a:spLocks/>
          </p:cNvSpPr>
          <p:nvPr/>
        </p:nvSpPr>
        <p:spPr bwMode="white">
          <a:xfrm>
            <a:off x="-12700" y="4489450"/>
            <a:ext cx="7672917" cy="2368550"/>
          </a:xfrm>
          <a:custGeom>
            <a:avLst/>
            <a:gdLst>
              <a:gd name="T0" fmla="*/ 0 w 3625"/>
              <a:gd name="T1" fmla="*/ 2147483647 h 1492"/>
              <a:gd name="T2" fmla="*/ 0 w 3625"/>
              <a:gd name="T3" fmla="*/ 0 h 1492"/>
              <a:gd name="T4" fmla="*/ 2147483647 w 3625"/>
              <a:gd name="T5" fmla="*/ 2147483647 h 1492"/>
              <a:gd name="T6" fmla="*/ 2147483647 w 3625"/>
              <a:gd name="T7" fmla="*/ 2147483647 h 1492"/>
              <a:gd name="T8" fmla="*/ 2147483647 w 3625"/>
              <a:gd name="T9" fmla="*/ 2147483647 h 1492"/>
              <a:gd name="T10" fmla="*/ 2147483647 w 3625"/>
              <a:gd name="T11" fmla="*/ 2147483647 h 1492"/>
              <a:gd name="T12" fmla="*/ 2147483647 w 3625"/>
              <a:gd name="T13" fmla="*/ 2147483647 h 1492"/>
              <a:gd name="T14" fmla="*/ 2147483647 w 3625"/>
              <a:gd name="T15" fmla="*/ 2147483647 h 1492"/>
              <a:gd name="T16" fmla="*/ 2147483647 w 3625"/>
              <a:gd name="T17" fmla="*/ 2147483647 h 1492"/>
              <a:gd name="T18" fmla="*/ 2147483647 w 3625"/>
              <a:gd name="T19" fmla="*/ 2147483647 h 1492"/>
              <a:gd name="T20" fmla="*/ 2147483647 w 3625"/>
              <a:gd name="T21" fmla="*/ 2147483647 h 1492"/>
              <a:gd name="T22" fmla="*/ 2147483647 w 3625"/>
              <a:gd name="T23" fmla="*/ 2147483647 h 1492"/>
              <a:gd name="T24" fmla="*/ 2147483647 w 3625"/>
              <a:gd name="T25" fmla="*/ 2147483647 h 1492"/>
              <a:gd name="T26" fmla="*/ 2147483647 w 3625"/>
              <a:gd name="T27" fmla="*/ 2147483647 h 1492"/>
              <a:gd name="T28" fmla="*/ 2147483647 w 3625"/>
              <a:gd name="T29" fmla="*/ 2147483647 h 1492"/>
              <a:gd name="T30" fmla="*/ 2147483647 w 3625"/>
              <a:gd name="T31" fmla="*/ 2147483647 h 1492"/>
              <a:gd name="T32" fmla="*/ 2147483647 w 3625"/>
              <a:gd name="T33" fmla="*/ 2147483647 h 1492"/>
              <a:gd name="T34" fmla="*/ 2147483647 w 3625"/>
              <a:gd name="T35" fmla="*/ 2147483647 h 1492"/>
              <a:gd name="T36" fmla="*/ 2147483647 w 3625"/>
              <a:gd name="T37" fmla="*/ 2147483647 h 1492"/>
              <a:gd name="T38" fmla="*/ 2147483647 w 3625"/>
              <a:gd name="T39" fmla="*/ 2147483647 h 1492"/>
              <a:gd name="T40" fmla="*/ 2147483647 w 3625"/>
              <a:gd name="T41" fmla="*/ 2147483647 h 1492"/>
              <a:gd name="T42" fmla="*/ 2147483647 w 3625"/>
              <a:gd name="T43" fmla="*/ 2147483647 h 1492"/>
              <a:gd name="T44" fmla="*/ 2147483647 w 3625"/>
              <a:gd name="T45" fmla="*/ 2147483647 h 1492"/>
              <a:gd name="T46" fmla="*/ 2147483647 w 3625"/>
              <a:gd name="T47" fmla="*/ 2147483647 h 1492"/>
              <a:gd name="T48" fmla="*/ 2147483647 w 3625"/>
              <a:gd name="T49" fmla="*/ 2147483647 h 1492"/>
              <a:gd name="T50" fmla="*/ 2147483647 w 3625"/>
              <a:gd name="T51" fmla="*/ 2147483647 h 1492"/>
              <a:gd name="T52" fmla="*/ 0 w 3625"/>
              <a:gd name="T53" fmla="*/ 2147483647 h 14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027" name="Freeform 4"/>
          <p:cNvSpPr>
            <a:spLocks/>
          </p:cNvSpPr>
          <p:nvPr/>
        </p:nvSpPr>
        <p:spPr bwMode="white">
          <a:xfrm>
            <a:off x="2" y="3817941"/>
            <a:ext cx="10886017" cy="3019425"/>
          </a:xfrm>
          <a:custGeom>
            <a:avLst/>
            <a:gdLst>
              <a:gd name="T0" fmla="*/ 2147483647 w 5143"/>
              <a:gd name="T1" fmla="*/ 2147483647 h 1902"/>
              <a:gd name="T2" fmla="*/ 2147483647 w 5143"/>
              <a:gd name="T3" fmla="*/ 2147483647 h 1902"/>
              <a:gd name="T4" fmla="*/ 2147483647 w 5143"/>
              <a:gd name="T5" fmla="*/ 2147483647 h 1902"/>
              <a:gd name="T6" fmla="*/ 2147483647 w 5143"/>
              <a:gd name="T7" fmla="*/ 2147483647 h 1902"/>
              <a:gd name="T8" fmla="*/ 2147483647 w 5143"/>
              <a:gd name="T9" fmla="*/ 2147483647 h 1902"/>
              <a:gd name="T10" fmla="*/ 2147483647 w 5143"/>
              <a:gd name="T11" fmla="*/ 2147483647 h 1902"/>
              <a:gd name="T12" fmla="*/ 2147483647 w 5143"/>
              <a:gd name="T13" fmla="*/ 2147483647 h 1902"/>
              <a:gd name="T14" fmla="*/ 2147483647 w 5143"/>
              <a:gd name="T15" fmla="*/ 2147483647 h 1902"/>
              <a:gd name="T16" fmla="*/ 2147483647 w 5143"/>
              <a:gd name="T17" fmla="*/ 2147483647 h 1902"/>
              <a:gd name="T18" fmla="*/ 2147483647 w 5143"/>
              <a:gd name="T19" fmla="*/ 2147483647 h 1902"/>
              <a:gd name="T20" fmla="*/ 2147483647 w 5143"/>
              <a:gd name="T21" fmla="*/ 2147483647 h 1902"/>
              <a:gd name="T22" fmla="*/ 0 w 5143"/>
              <a:gd name="T23" fmla="*/ 0 h 1902"/>
              <a:gd name="T24" fmla="*/ 0 w 5143"/>
              <a:gd name="T25" fmla="*/ 2147483647 h 1902"/>
              <a:gd name="T26" fmla="*/ 0 w 5143"/>
              <a:gd name="T27" fmla="*/ 2147483647 h 1902"/>
              <a:gd name="T28" fmla="*/ 0 w 5143"/>
              <a:gd name="T29" fmla="*/ 2147483647 h 1902"/>
              <a:gd name="T30" fmla="*/ 0 w 5143"/>
              <a:gd name="T31" fmla="*/ 2147483647 h 1902"/>
              <a:gd name="T32" fmla="*/ 2147483647 w 5143"/>
              <a:gd name="T33" fmla="*/ 2147483647 h 1902"/>
              <a:gd name="T34" fmla="*/ 2147483647 w 5143"/>
              <a:gd name="T35" fmla="*/ 2147483647 h 1902"/>
              <a:gd name="T36" fmla="*/ 2147483647 w 5143"/>
              <a:gd name="T37" fmla="*/ 2147483647 h 1902"/>
              <a:gd name="T38" fmla="*/ 2147483647 w 5143"/>
              <a:gd name="T39" fmla="*/ 2147483647 h 1902"/>
              <a:gd name="T40" fmla="*/ 2147483647 w 5143"/>
              <a:gd name="T41" fmla="*/ 2147483647 h 1902"/>
              <a:gd name="T42" fmla="*/ 2147483647 w 5143"/>
              <a:gd name="T43" fmla="*/ 2147483647 h 1902"/>
              <a:gd name="T44" fmla="*/ 2147483647 w 5143"/>
              <a:gd name="T45" fmla="*/ 2147483647 h 1902"/>
              <a:gd name="T46" fmla="*/ 2147483647 w 5143"/>
              <a:gd name="T47" fmla="*/ 2147483647 h 1902"/>
              <a:gd name="T48" fmla="*/ 2147483647 w 5143"/>
              <a:gd name="T49" fmla="*/ 2147483647 h 1902"/>
              <a:gd name="T50" fmla="*/ 2147483647 w 5143"/>
              <a:gd name="T51" fmla="*/ 2147483647 h 1902"/>
              <a:gd name="T52" fmla="*/ 2147483647 w 5143"/>
              <a:gd name="T53" fmla="*/ 2147483647 h 1902"/>
              <a:gd name="T54" fmla="*/ 2147483647 w 5143"/>
              <a:gd name="T55" fmla="*/ 2147483647 h 1902"/>
              <a:gd name="T56" fmla="*/ 2147483647 w 5143"/>
              <a:gd name="T57" fmla="*/ 2147483647 h 1902"/>
              <a:gd name="T58" fmla="*/ 2147483647 w 5143"/>
              <a:gd name="T59" fmla="*/ 2147483647 h 1902"/>
              <a:gd name="T60" fmla="*/ 2147483647 w 5143"/>
              <a:gd name="T61" fmla="*/ 2147483647 h 1902"/>
              <a:gd name="T62" fmla="*/ 2147483647 w 5143"/>
              <a:gd name="T63" fmla="*/ 2147483647 h 1902"/>
              <a:gd name="T64" fmla="*/ 2147483647 w 5143"/>
              <a:gd name="T65" fmla="*/ 2147483647 h 1902"/>
              <a:gd name="T66" fmla="*/ 2147483647 w 5143"/>
              <a:gd name="T67" fmla="*/ 2147483647 h 1902"/>
              <a:gd name="T68" fmla="*/ 2147483647 w 5143"/>
              <a:gd name="T69" fmla="*/ 2147483647 h 1902"/>
              <a:gd name="T70" fmla="*/ 2147483647 w 5143"/>
              <a:gd name="T71" fmla="*/ 2147483647 h 1902"/>
              <a:gd name="T72" fmla="*/ 2147483647 w 5143"/>
              <a:gd name="T73" fmla="*/ 2147483647 h 1902"/>
              <a:gd name="T74" fmla="*/ 2147483647 w 5143"/>
              <a:gd name="T75" fmla="*/ 2147483647 h 1902"/>
              <a:gd name="T76" fmla="*/ 2147483647 w 5143"/>
              <a:gd name="T77" fmla="*/ 2147483647 h 1902"/>
              <a:gd name="T78" fmla="*/ 2147483647 w 5143"/>
              <a:gd name="T79" fmla="*/ 2147483647 h 1902"/>
              <a:gd name="T80" fmla="*/ 2147483647 w 5143"/>
              <a:gd name="T81" fmla="*/ 2147483647 h 1902"/>
              <a:gd name="T82" fmla="*/ 2147483647 w 5143"/>
              <a:gd name="T83" fmla="*/ 2147483647 h 1902"/>
              <a:gd name="T84" fmla="*/ 2147483647 w 5143"/>
              <a:gd name="T85" fmla="*/ 2147483647 h 1902"/>
              <a:gd name="T86" fmla="*/ 2147483647 w 5143"/>
              <a:gd name="T87" fmla="*/ 2147483647 h 1902"/>
              <a:gd name="T88" fmla="*/ 2147483647 w 5143"/>
              <a:gd name="T89" fmla="*/ 2147483647 h 1902"/>
              <a:gd name="T90" fmla="*/ 2147483647 w 5143"/>
              <a:gd name="T91" fmla="*/ 2147483647 h 1902"/>
              <a:gd name="T92" fmla="*/ 2147483647 w 5143"/>
              <a:gd name="T93" fmla="*/ 2147483647 h 190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2700"/>
          </a:p>
        </p:txBody>
      </p:sp>
      <p:sp>
        <p:nvSpPr>
          <p:cNvPr id="1028" name="Freeform 5"/>
          <p:cNvSpPr>
            <a:spLocks/>
          </p:cNvSpPr>
          <p:nvPr/>
        </p:nvSpPr>
        <p:spPr bwMode="white">
          <a:xfrm>
            <a:off x="0" y="3146425"/>
            <a:ext cx="12192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2147483647 h 2325"/>
              <a:gd name="T4" fmla="*/ 2147483647 w 5760"/>
              <a:gd name="T5" fmla="*/ 2147483647 h 2325"/>
              <a:gd name="T6" fmla="*/ 2147483647 w 5760"/>
              <a:gd name="T7" fmla="*/ 2147483647 h 2325"/>
              <a:gd name="T8" fmla="*/ 2147483647 w 5760"/>
              <a:gd name="T9" fmla="*/ 2147483647 h 2325"/>
              <a:gd name="T10" fmla="*/ 2147483647 w 5760"/>
              <a:gd name="T11" fmla="*/ 2147483647 h 2325"/>
              <a:gd name="T12" fmla="*/ 2147483647 w 5760"/>
              <a:gd name="T13" fmla="*/ 2147483647 h 2325"/>
              <a:gd name="T14" fmla="*/ 2147483647 w 5760"/>
              <a:gd name="T15" fmla="*/ 2147483647 h 2325"/>
              <a:gd name="T16" fmla="*/ 2147483647 w 5760"/>
              <a:gd name="T17" fmla="*/ 2147483647 h 2325"/>
              <a:gd name="T18" fmla="*/ 2147483647 w 5760"/>
              <a:gd name="T19" fmla="*/ 2147483647 h 2325"/>
              <a:gd name="T20" fmla="*/ 2147483647 w 5760"/>
              <a:gd name="T21" fmla="*/ 2147483647 h 2325"/>
              <a:gd name="T22" fmla="*/ 2147483647 w 5760"/>
              <a:gd name="T23" fmla="*/ 2147483647 h 2325"/>
              <a:gd name="T24" fmla="*/ 2147483647 w 5760"/>
              <a:gd name="T25" fmla="*/ 2147483647 h 2325"/>
              <a:gd name="T26" fmla="*/ 2147483647 w 5760"/>
              <a:gd name="T27" fmla="*/ 2147483647 h 2325"/>
              <a:gd name="T28" fmla="*/ 2147483647 w 5760"/>
              <a:gd name="T29" fmla="*/ 2147483647 h 2325"/>
              <a:gd name="T30" fmla="*/ 2147483647 w 5760"/>
              <a:gd name="T31" fmla="*/ 2147483647 h 2325"/>
              <a:gd name="T32" fmla="*/ 2147483647 w 5760"/>
              <a:gd name="T33" fmla="*/ 2147483647 h 2325"/>
              <a:gd name="T34" fmla="*/ 2147483647 w 5760"/>
              <a:gd name="T35" fmla="*/ 2147483647 h 2325"/>
              <a:gd name="T36" fmla="*/ 2147483647 w 5760"/>
              <a:gd name="T37" fmla="*/ 2147483647 h 2325"/>
              <a:gd name="T38" fmla="*/ 2147483647 w 5760"/>
              <a:gd name="T39" fmla="*/ 2147483647 h 2325"/>
              <a:gd name="T40" fmla="*/ 2147483647 w 5760"/>
              <a:gd name="T41" fmla="*/ 2147483647 h 2325"/>
              <a:gd name="T42" fmla="*/ 2147483647 w 5760"/>
              <a:gd name="T43" fmla="*/ 2147483647 h 2325"/>
              <a:gd name="T44" fmla="*/ 2147483647 w 5760"/>
              <a:gd name="T45" fmla="*/ 2147483647 h 2325"/>
              <a:gd name="T46" fmla="*/ 2147483647 w 5760"/>
              <a:gd name="T47" fmla="*/ 2147483647 h 2325"/>
              <a:gd name="T48" fmla="*/ 2147483647 w 5760"/>
              <a:gd name="T49" fmla="*/ 2147483647 h 2325"/>
              <a:gd name="T50" fmla="*/ 2147483647 w 5760"/>
              <a:gd name="T51" fmla="*/ 2147483647 h 2325"/>
              <a:gd name="T52" fmla="*/ 2147483647 w 5760"/>
              <a:gd name="T53" fmla="*/ 2147483647 h 2325"/>
              <a:gd name="T54" fmla="*/ 2147483647 w 5760"/>
              <a:gd name="T55" fmla="*/ 2147483647 h 2325"/>
              <a:gd name="T56" fmla="*/ 2147483647 w 5760"/>
              <a:gd name="T57" fmla="*/ 2147483647 h 2325"/>
              <a:gd name="T58" fmla="*/ 2147483647 w 5760"/>
              <a:gd name="T59" fmla="*/ 2147483647 h 2325"/>
              <a:gd name="T60" fmla="*/ 2147483647 w 5760"/>
              <a:gd name="T61" fmla="*/ 2147483647 h 2325"/>
              <a:gd name="T62" fmla="*/ 2147483647 w 5760"/>
              <a:gd name="T63" fmla="*/ 2147483647 h 2325"/>
              <a:gd name="T64" fmla="*/ 2147483647 w 5760"/>
              <a:gd name="T65" fmla="*/ 2147483647 h 2325"/>
              <a:gd name="T66" fmla="*/ 2147483647 w 5760"/>
              <a:gd name="T67" fmla="*/ 2147483647 h 2325"/>
              <a:gd name="T68" fmla="*/ 2147483647 w 5760"/>
              <a:gd name="T69" fmla="*/ 2147483647 h 2325"/>
              <a:gd name="T70" fmla="*/ 2147483647 w 5760"/>
              <a:gd name="T71" fmla="*/ 2147483647 h 2325"/>
              <a:gd name="T72" fmla="*/ 2147483647 w 5760"/>
              <a:gd name="T73" fmla="*/ 2147483647 h 2325"/>
              <a:gd name="T74" fmla="*/ 2147483647 w 5760"/>
              <a:gd name="T75" fmla="*/ 2147483647 h 2325"/>
              <a:gd name="T76" fmla="*/ 2147483647 w 5760"/>
              <a:gd name="T77" fmla="*/ 2147483647 h 2325"/>
              <a:gd name="T78" fmla="*/ 2147483647 w 5760"/>
              <a:gd name="T79" fmla="*/ 2147483647 h 2325"/>
              <a:gd name="T80" fmla="*/ 2147483647 w 5760"/>
              <a:gd name="T81" fmla="*/ 2147483647 h 2325"/>
              <a:gd name="T82" fmla="*/ 2147483647 w 5760"/>
              <a:gd name="T83" fmla="*/ 2147483647 h 2325"/>
              <a:gd name="T84" fmla="*/ 2147483647 w 5760"/>
              <a:gd name="T85" fmla="*/ 2147483647 h 2325"/>
              <a:gd name="T86" fmla="*/ 2147483647 w 5760"/>
              <a:gd name="T87" fmla="*/ 2147483647 h 2325"/>
              <a:gd name="T88" fmla="*/ 2147483647 w 5760"/>
              <a:gd name="T89" fmla="*/ 2147483647 h 2325"/>
              <a:gd name="T90" fmla="*/ 2147483647 w 5760"/>
              <a:gd name="T91" fmla="*/ 2147483647 h 2325"/>
              <a:gd name="T92" fmla="*/ 2147483647 w 5760"/>
              <a:gd name="T93" fmla="*/ 2147483647 h 2325"/>
              <a:gd name="T94" fmla="*/ 2147483647 w 5760"/>
              <a:gd name="T95" fmla="*/ 2147483647 h 2325"/>
              <a:gd name="T96" fmla="*/ 2147483647 w 5760"/>
              <a:gd name="T97" fmla="*/ 2147483647 h 2325"/>
              <a:gd name="T98" fmla="*/ 2147483647 w 5760"/>
              <a:gd name="T99" fmla="*/ 2147483647 h 2325"/>
              <a:gd name="T100" fmla="*/ 2147483647 w 5760"/>
              <a:gd name="T101" fmla="*/ 2147483647 h 2325"/>
              <a:gd name="T102" fmla="*/ 0 w 5760"/>
              <a:gd name="T103" fmla="*/ 0 h 23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2700"/>
          </a:p>
        </p:txBody>
      </p:sp>
      <p:sp>
        <p:nvSpPr>
          <p:cNvPr id="1029" name="Freeform 6"/>
          <p:cNvSpPr>
            <a:spLocks/>
          </p:cNvSpPr>
          <p:nvPr/>
        </p:nvSpPr>
        <p:spPr bwMode="white">
          <a:xfrm>
            <a:off x="0" y="2460625"/>
            <a:ext cx="12192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2147483647 h 1573"/>
              <a:gd name="T4" fmla="*/ 2147483647 w 5760"/>
              <a:gd name="T5" fmla="*/ 2147483647 h 1573"/>
              <a:gd name="T6" fmla="*/ 2147483647 w 5760"/>
              <a:gd name="T7" fmla="*/ 2147483647 h 1573"/>
              <a:gd name="T8" fmla="*/ 2147483647 w 5760"/>
              <a:gd name="T9" fmla="*/ 2147483647 h 1573"/>
              <a:gd name="T10" fmla="*/ 2147483647 w 5760"/>
              <a:gd name="T11" fmla="*/ 2147483647 h 1573"/>
              <a:gd name="T12" fmla="*/ 2147483647 w 5760"/>
              <a:gd name="T13" fmla="*/ 2147483647 h 1573"/>
              <a:gd name="T14" fmla="*/ 2147483647 w 5760"/>
              <a:gd name="T15" fmla="*/ 2147483647 h 1573"/>
              <a:gd name="T16" fmla="*/ 2147483647 w 5760"/>
              <a:gd name="T17" fmla="*/ 2147483647 h 1573"/>
              <a:gd name="T18" fmla="*/ 2147483647 w 5760"/>
              <a:gd name="T19" fmla="*/ 2147483647 h 1573"/>
              <a:gd name="T20" fmla="*/ 2147483647 w 5760"/>
              <a:gd name="T21" fmla="*/ 2147483647 h 1573"/>
              <a:gd name="T22" fmla="*/ 2147483647 w 5760"/>
              <a:gd name="T23" fmla="*/ 2147483647 h 1573"/>
              <a:gd name="T24" fmla="*/ 2147483647 w 5760"/>
              <a:gd name="T25" fmla="*/ 2147483647 h 1573"/>
              <a:gd name="T26" fmla="*/ 2147483647 w 5760"/>
              <a:gd name="T27" fmla="*/ 2147483647 h 1573"/>
              <a:gd name="T28" fmla="*/ 2147483647 w 5760"/>
              <a:gd name="T29" fmla="*/ 2147483647 h 1573"/>
              <a:gd name="T30" fmla="*/ 2147483647 w 5760"/>
              <a:gd name="T31" fmla="*/ 2147483647 h 1573"/>
              <a:gd name="T32" fmla="*/ 2147483647 w 5760"/>
              <a:gd name="T33" fmla="*/ 2147483647 h 1573"/>
              <a:gd name="T34" fmla="*/ 2147483647 w 5760"/>
              <a:gd name="T35" fmla="*/ 2147483647 h 1573"/>
              <a:gd name="T36" fmla="*/ 2147483647 w 5760"/>
              <a:gd name="T37" fmla="*/ 2147483647 h 1573"/>
              <a:gd name="T38" fmla="*/ 2147483647 w 5760"/>
              <a:gd name="T39" fmla="*/ 2147483647 h 1573"/>
              <a:gd name="T40" fmla="*/ 2147483647 w 5760"/>
              <a:gd name="T41" fmla="*/ 2147483647 h 1573"/>
              <a:gd name="T42" fmla="*/ 2147483647 w 5760"/>
              <a:gd name="T43" fmla="*/ 2147483647 h 1573"/>
              <a:gd name="T44" fmla="*/ 2147483647 w 5760"/>
              <a:gd name="T45" fmla="*/ 2147483647 h 1573"/>
              <a:gd name="T46" fmla="*/ 2147483647 w 5760"/>
              <a:gd name="T47" fmla="*/ 2147483647 h 1573"/>
              <a:gd name="T48" fmla="*/ 2147483647 w 5760"/>
              <a:gd name="T49" fmla="*/ 2147483647 h 1573"/>
              <a:gd name="T50" fmla="*/ 2147483647 w 5760"/>
              <a:gd name="T51" fmla="*/ 2147483647 h 1573"/>
              <a:gd name="T52" fmla="*/ 2147483647 w 5760"/>
              <a:gd name="T53" fmla="*/ 2147483647 h 1573"/>
              <a:gd name="T54" fmla="*/ 2147483647 w 5760"/>
              <a:gd name="T55" fmla="*/ 2147483647 h 1573"/>
              <a:gd name="T56" fmla="*/ 2147483647 w 5760"/>
              <a:gd name="T57" fmla="*/ 2147483647 h 1573"/>
              <a:gd name="T58" fmla="*/ 2147483647 w 5760"/>
              <a:gd name="T59" fmla="*/ 2147483647 h 1573"/>
              <a:gd name="T60" fmla="*/ 2147483647 w 5760"/>
              <a:gd name="T61" fmla="*/ 2147483647 h 1573"/>
              <a:gd name="T62" fmla="*/ 2147483647 w 5760"/>
              <a:gd name="T63" fmla="*/ 2147483647 h 1573"/>
              <a:gd name="T64" fmla="*/ 2147483647 w 5760"/>
              <a:gd name="T65" fmla="*/ 2147483647 h 1573"/>
              <a:gd name="T66" fmla="*/ 2147483647 w 5760"/>
              <a:gd name="T67" fmla="*/ 2147483647 h 1573"/>
              <a:gd name="T68" fmla="*/ 2147483647 w 5760"/>
              <a:gd name="T69" fmla="*/ 2147483647 h 1573"/>
              <a:gd name="T70" fmla="*/ 2147483647 w 5760"/>
              <a:gd name="T71" fmla="*/ 2147483647 h 1573"/>
              <a:gd name="T72" fmla="*/ 2147483647 w 5760"/>
              <a:gd name="T73" fmla="*/ 2147483647 h 1573"/>
              <a:gd name="T74" fmla="*/ 2147483647 w 5760"/>
              <a:gd name="T75" fmla="*/ 2147483647 h 1573"/>
              <a:gd name="T76" fmla="*/ 2147483647 w 5760"/>
              <a:gd name="T77" fmla="*/ 2147483647 h 1573"/>
              <a:gd name="T78" fmla="*/ 2147483647 w 5760"/>
              <a:gd name="T79" fmla="*/ 2147483647 h 1573"/>
              <a:gd name="T80" fmla="*/ 2147483647 w 5760"/>
              <a:gd name="T81" fmla="*/ 2147483647 h 1573"/>
              <a:gd name="T82" fmla="*/ 2147483647 w 5760"/>
              <a:gd name="T83" fmla="*/ 2147483647 h 1573"/>
              <a:gd name="T84" fmla="*/ 2147483647 w 5760"/>
              <a:gd name="T85" fmla="*/ 2147483647 h 1573"/>
              <a:gd name="T86" fmla="*/ 2147483647 w 5760"/>
              <a:gd name="T87" fmla="*/ 2147483647 h 1573"/>
              <a:gd name="T88" fmla="*/ 2147483647 w 5760"/>
              <a:gd name="T89" fmla="*/ 2147483647 h 1573"/>
              <a:gd name="T90" fmla="*/ 2147483647 w 5760"/>
              <a:gd name="T91" fmla="*/ 2147483647 h 1573"/>
              <a:gd name="T92" fmla="*/ 2147483647 w 5760"/>
              <a:gd name="T93" fmla="*/ 2147483647 h 1573"/>
              <a:gd name="T94" fmla="*/ 2147483647 w 5760"/>
              <a:gd name="T95" fmla="*/ 0 h 1573"/>
              <a:gd name="T96" fmla="*/ 0 w 5760"/>
              <a:gd name="T97" fmla="*/ 0 h 157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2700"/>
          </a:p>
        </p:txBody>
      </p:sp>
      <p:sp>
        <p:nvSpPr>
          <p:cNvPr id="1030" name="Freeform 7"/>
          <p:cNvSpPr>
            <a:spLocks/>
          </p:cNvSpPr>
          <p:nvPr/>
        </p:nvSpPr>
        <p:spPr bwMode="white">
          <a:xfrm>
            <a:off x="0" y="1793878"/>
            <a:ext cx="12192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2147483647 h 970"/>
              <a:gd name="T4" fmla="*/ 2147483647 w 5760"/>
              <a:gd name="T5" fmla="*/ 2147483647 h 970"/>
              <a:gd name="T6" fmla="*/ 2147483647 w 5760"/>
              <a:gd name="T7" fmla="*/ 2147483647 h 970"/>
              <a:gd name="T8" fmla="*/ 2147483647 w 5760"/>
              <a:gd name="T9" fmla="*/ 2147483647 h 970"/>
              <a:gd name="T10" fmla="*/ 2147483647 w 5760"/>
              <a:gd name="T11" fmla="*/ 2147483647 h 970"/>
              <a:gd name="T12" fmla="*/ 2147483647 w 5760"/>
              <a:gd name="T13" fmla="*/ 2147483647 h 970"/>
              <a:gd name="T14" fmla="*/ 2147483647 w 5760"/>
              <a:gd name="T15" fmla="*/ 2147483647 h 970"/>
              <a:gd name="T16" fmla="*/ 2147483647 w 5760"/>
              <a:gd name="T17" fmla="*/ 2147483647 h 970"/>
              <a:gd name="T18" fmla="*/ 2147483647 w 5760"/>
              <a:gd name="T19" fmla="*/ 2147483647 h 970"/>
              <a:gd name="T20" fmla="*/ 2147483647 w 5760"/>
              <a:gd name="T21" fmla="*/ 2147483647 h 970"/>
              <a:gd name="T22" fmla="*/ 2147483647 w 5760"/>
              <a:gd name="T23" fmla="*/ 2147483647 h 970"/>
              <a:gd name="T24" fmla="*/ 2147483647 w 5760"/>
              <a:gd name="T25" fmla="*/ 2147483647 h 970"/>
              <a:gd name="T26" fmla="*/ 2147483647 w 5760"/>
              <a:gd name="T27" fmla="*/ 2147483647 h 970"/>
              <a:gd name="T28" fmla="*/ 2147483647 w 5760"/>
              <a:gd name="T29" fmla="*/ 2147483647 h 970"/>
              <a:gd name="T30" fmla="*/ 2147483647 w 5760"/>
              <a:gd name="T31" fmla="*/ 2147483647 h 970"/>
              <a:gd name="T32" fmla="*/ 2147483647 w 5760"/>
              <a:gd name="T33" fmla="*/ 2147483647 h 970"/>
              <a:gd name="T34" fmla="*/ 2147483647 w 5760"/>
              <a:gd name="T35" fmla="*/ 2147483647 h 970"/>
              <a:gd name="T36" fmla="*/ 2147483647 w 5760"/>
              <a:gd name="T37" fmla="*/ 2147483647 h 970"/>
              <a:gd name="T38" fmla="*/ 2147483647 w 5760"/>
              <a:gd name="T39" fmla="*/ 2147483647 h 970"/>
              <a:gd name="T40" fmla="*/ 2147483647 w 5760"/>
              <a:gd name="T41" fmla="*/ 2147483647 h 970"/>
              <a:gd name="T42" fmla="*/ 2147483647 w 5760"/>
              <a:gd name="T43" fmla="*/ 2147483647 h 970"/>
              <a:gd name="T44" fmla="*/ 2147483647 w 5760"/>
              <a:gd name="T45" fmla="*/ 0 h 970"/>
              <a:gd name="T46" fmla="*/ 0 w 5760"/>
              <a:gd name="T47" fmla="*/ 0 h 97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2700"/>
          </a:p>
        </p:txBody>
      </p:sp>
      <p:sp>
        <p:nvSpPr>
          <p:cNvPr id="1031" name="Freeform 8"/>
          <p:cNvSpPr>
            <a:spLocks/>
          </p:cNvSpPr>
          <p:nvPr/>
        </p:nvSpPr>
        <p:spPr bwMode="white">
          <a:xfrm>
            <a:off x="0" y="-20638"/>
            <a:ext cx="12192000" cy="1682751"/>
          </a:xfrm>
          <a:custGeom>
            <a:avLst/>
            <a:gdLst>
              <a:gd name="T0" fmla="*/ 0 w 5760"/>
              <a:gd name="T1" fmla="*/ 2147483647 h 1060"/>
              <a:gd name="T2" fmla="*/ 0 w 5760"/>
              <a:gd name="T3" fmla="*/ 2147483647 h 1060"/>
              <a:gd name="T4" fmla="*/ 2147483647 w 5760"/>
              <a:gd name="T5" fmla="*/ 2147483647 h 1060"/>
              <a:gd name="T6" fmla="*/ 2147483647 w 5760"/>
              <a:gd name="T7" fmla="*/ 0 h 1060"/>
              <a:gd name="T8" fmla="*/ 2147483647 w 5760"/>
              <a:gd name="T9" fmla="*/ 0 h 1060"/>
              <a:gd name="T10" fmla="*/ 2147483647 w 5760"/>
              <a:gd name="T11" fmla="*/ 2147483647 h 1060"/>
              <a:gd name="T12" fmla="*/ 2147483647 w 5760"/>
              <a:gd name="T13" fmla="*/ 2147483647 h 1060"/>
              <a:gd name="T14" fmla="*/ 2147483647 w 5760"/>
              <a:gd name="T15" fmla="*/ 2147483647 h 1060"/>
              <a:gd name="T16" fmla="*/ 2147483647 w 5760"/>
              <a:gd name="T17" fmla="*/ 2147483647 h 1060"/>
              <a:gd name="T18" fmla="*/ 2147483647 w 5760"/>
              <a:gd name="T19" fmla="*/ 2147483647 h 1060"/>
              <a:gd name="T20" fmla="*/ 2147483647 w 5760"/>
              <a:gd name="T21" fmla="*/ 2147483647 h 1060"/>
              <a:gd name="T22" fmla="*/ 2147483647 w 5760"/>
              <a:gd name="T23" fmla="*/ 2147483647 h 1060"/>
              <a:gd name="T24" fmla="*/ 2147483647 w 5760"/>
              <a:gd name="T25" fmla="*/ 2147483647 h 1060"/>
              <a:gd name="T26" fmla="*/ 2147483647 w 5760"/>
              <a:gd name="T27" fmla="*/ 2147483647 h 1060"/>
              <a:gd name="T28" fmla="*/ 2147483647 w 5760"/>
              <a:gd name="T29" fmla="*/ 2147483647 h 1060"/>
              <a:gd name="T30" fmla="*/ 2147483647 w 5760"/>
              <a:gd name="T31" fmla="*/ 2147483647 h 1060"/>
              <a:gd name="T32" fmla="*/ 2147483647 w 5760"/>
              <a:gd name="T33" fmla="*/ 2147483647 h 1060"/>
              <a:gd name="T34" fmla="*/ 2147483647 w 5760"/>
              <a:gd name="T35" fmla="*/ 2147483647 h 1060"/>
              <a:gd name="T36" fmla="*/ 2147483647 w 5760"/>
              <a:gd name="T37" fmla="*/ 2147483647 h 1060"/>
              <a:gd name="T38" fmla="*/ 2147483647 w 5760"/>
              <a:gd name="T39" fmla="*/ 2147483647 h 1060"/>
              <a:gd name="T40" fmla="*/ 2147483647 w 5760"/>
              <a:gd name="T41" fmla="*/ 2147483647 h 1060"/>
              <a:gd name="T42" fmla="*/ 2147483647 w 5760"/>
              <a:gd name="T43" fmla="*/ 2147483647 h 1060"/>
              <a:gd name="T44" fmla="*/ 2147483647 w 5760"/>
              <a:gd name="T45" fmla="*/ 2147483647 h 1060"/>
              <a:gd name="T46" fmla="*/ 2147483647 w 5760"/>
              <a:gd name="T47" fmla="*/ 2147483647 h 1060"/>
              <a:gd name="T48" fmla="*/ 2147483647 w 5760"/>
              <a:gd name="T49" fmla="*/ 2147483647 h 1060"/>
              <a:gd name="T50" fmla="*/ 2147483647 w 5760"/>
              <a:gd name="T51" fmla="*/ 2147483647 h 1060"/>
              <a:gd name="T52" fmla="*/ 2147483647 w 5760"/>
              <a:gd name="T53" fmla="*/ 2147483647 h 1060"/>
              <a:gd name="T54" fmla="*/ 0 w 5760"/>
              <a:gd name="T55" fmla="*/ 2147483647 h 106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2700"/>
          </a:p>
        </p:txBody>
      </p:sp>
      <p:sp>
        <p:nvSpPr>
          <p:cNvPr id="1032" name="Freeform 9"/>
          <p:cNvSpPr>
            <a:spLocks/>
          </p:cNvSpPr>
          <p:nvPr/>
        </p:nvSpPr>
        <p:spPr bwMode="white">
          <a:xfrm>
            <a:off x="1" y="-20638"/>
            <a:ext cx="11184467" cy="1068388"/>
          </a:xfrm>
          <a:custGeom>
            <a:avLst/>
            <a:gdLst>
              <a:gd name="T0" fmla="*/ 0 w 5284"/>
              <a:gd name="T1" fmla="*/ 2147483647 h 673"/>
              <a:gd name="T2" fmla="*/ 0 w 5284"/>
              <a:gd name="T3" fmla="*/ 2147483647 h 673"/>
              <a:gd name="T4" fmla="*/ 2147483647 w 5284"/>
              <a:gd name="T5" fmla="*/ 2147483647 h 673"/>
              <a:gd name="T6" fmla="*/ 2147483647 w 5284"/>
              <a:gd name="T7" fmla="*/ 2147483647 h 673"/>
              <a:gd name="T8" fmla="*/ 2147483647 w 5284"/>
              <a:gd name="T9" fmla="*/ 2147483647 h 673"/>
              <a:gd name="T10" fmla="*/ 2147483647 w 5284"/>
              <a:gd name="T11" fmla="*/ 2147483647 h 673"/>
              <a:gd name="T12" fmla="*/ 2147483647 w 5284"/>
              <a:gd name="T13" fmla="*/ 2147483647 h 673"/>
              <a:gd name="T14" fmla="*/ 2147483647 w 5284"/>
              <a:gd name="T15" fmla="*/ 2147483647 h 673"/>
              <a:gd name="T16" fmla="*/ 2147483647 w 5284"/>
              <a:gd name="T17" fmla="*/ 2147483647 h 673"/>
              <a:gd name="T18" fmla="*/ 2147483647 w 5284"/>
              <a:gd name="T19" fmla="*/ 2147483647 h 673"/>
              <a:gd name="T20" fmla="*/ 2147483647 w 5284"/>
              <a:gd name="T21" fmla="*/ 2147483647 h 673"/>
              <a:gd name="T22" fmla="*/ 2147483647 w 5284"/>
              <a:gd name="T23" fmla="*/ 2147483647 h 673"/>
              <a:gd name="T24" fmla="*/ 2147483647 w 5284"/>
              <a:gd name="T25" fmla="*/ 2147483647 h 673"/>
              <a:gd name="T26" fmla="*/ 2147483647 w 5284"/>
              <a:gd name="T27" fmla="*/ 2147483647 h 673"/>
              <a:gd name="T28" fmla="*/ 2147483647 w 5284"/>
              <a:gd name="T29" fmla="*/ 2147483647 h 673"/>
              <a:gd name="T30" fmla="*/ 2147483647 w 5284"/>
              <a:gd name="T31" fmla="*/ 2147483647 h 673"/>
              <a:gd name="T32" fmla="*/ 2147483647 w 5284"/>
              <a:gd name="T33" fmla="*/ 2147483647 h 673"/>
              <a:gd name="T34" fmla="*/ 2147483647 w 5284"/>
              <a:gd name="T35" fmla="*/ 2147483647 h 673"/>
              <a:gd name="T36" fmla="*/ 2147483647 w 5284"/>
              <a:gd name="T37" fmla="*/ 2147483647 h 673"/>
              <a:gd name="T38" fmla="*/ 2147483647 w 5284"/>
              <a:gd name="T39" fmla="*/ 2147483647 h 673"/>
              <a:gd name="T40" fmla="*/ 2147483647 w 5284"/>
              <a:gd name="T41" fmla="*/ 2147483647 h 673"/>
              <a:gd name="T42" fmla="*/ 2147483647 w 5284"/>
              <a:gd name="T43" fmla="*/ 2147483647 h 673"/>
              <a:gd name="T44" fmla="*/ 2147483647 w 5284"/>
              <a:gd name="T45" fmla="*/ 2147483647 h 673"/>
              <a:gd name="T46" fmla="*/ 2147483647 w 5284"/>
              <a:gd name="T47" fmla="*/ 2147483647 h 673"/>
              <a:gd name="T48" fmla="*/ 2147483647 w 5284"/>
              <a:gd name="T49" fmla="*/ 2147483647 h 673"/>
              <a:gd name="T50" fmla="*/ 2147483647 w 5284"/>
              <a:gd name="T51" fmla="*/ 2147483647 h 673"/>
              <a:gd name="T52" fmla="*/ 2147483647 w 5284"/>
              <a:gd name="T53" fmla="*/ 0 h 673"/>
              <a:gd name="T54" fmla="*/ 2147483647 w 5284"/>
              <a:gd name="T55" fmla="*/ 0 h 673"/>
              <a:gd name="T56" fmla="*/ 2147483647 w 5284"/>
              <a:gd name="T57" fmla="*/ 2147483647 h 673"/>
              <a:gd name="T58" fmla="*/ 2147483647 w 5284"/>
              <a:gd name="T59" fmla="*/ 2147483647 h 673"/>
              <a:gd name="T60" fmla="*/ 2147483647 w 5284"/>
              <a:gd name="T61" fmla="*/ 2147483647 h 673"/>
              <a:gd name="T62" fmla="*/ 2147483647 w 5284"/>
              <a:gd name="T63" fmla="*/ 2147483647 h 673"/>
              <a:gd name="T64" fmla="*/ 2147483647 w 5284"/>
              <a:gd name="T65" fmla="*/ 2147483647 h 673"/>
              <a:gd name="T66" fmla="*/ 2147483647 w 5284"/>
              <a:gd name="T67" fmla="*/ 2147483647 h 673"/>
              <a:gd name="T68" fmla="*/ 2147483647 w 5284"/>
              <a:gd name="T69" fmla="*/ 2147483647 h 673"/>
              <a:gd name="T70" fmla="*/ 2147483647 w 5284"/>
              <a:gd name="T71" fmla="*/ 2147483647 h 673"/>
              <a:gd name="T72" fmla="*/ 2147483647 w 5284"/>
              <a:gd name="T73" fmla="*/ 2147483647 h 673"/>
              <a:gd name="T74" fmla="*/ 2147483647 w 5284"/>
              <a:gd name="T75" fmla="*/ 2147483647 h 673"/>
              <a:gd name="T76" fmla="*/ 2147483647 w 5284"/>
              <a:gd name="T77" fmla="*/ 2147483647 h 673"/>
              <a:gd name="T78" fmla="*/ 2147483647 w 5284"/>
              <a:gd name="T79" fmla="*/ 2147483647 h 673"/>
              <a:gd name="T80" fmla="*/ 2147483647 w 5284"/>
              <a:gd name="T81" fmla="*/ 2147483647 h 673"/>
              <a:gd name="T82" fmla="*/ 2147483647 w 5284"/>
              <a:gd name="T83" fmla="*/ 2147483647 h 673"/>
              <a:gd name="T84" fmla="*/ 2147483647 w 5284"/>
              <a:gd name="T85" fmla="*/ 2147483647 h 673"/>
              <a:gd name="T86" fmla="*/ 0 w 5284"/>
              <a:gd name="T87" fmla="*/ 2147483647 h 67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2700"/>
          </a:p>
        </p:txBody>
      </p:sp>
      <p:sp>
        <p:nvSpPr>
          <p:cNvPr id="1033" name="Freeform 10"/>
          <p:cNvSpPr>
            <a:spLocks/>
          </p:cNvSpPr>
          <p:nvPr/>
        </p:nvSpPr>
        <p:spPr bwMode="white">
          <a:xfrm>
            <a:off x="1" y="-20638"/>
            <a:ext cx="6104467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147483647 h 286"/>
              <a:gd name="T4" fmla="*/ 2147483647 w 2884"/>
              <a:gd name="T5" fmla="*/ 2147483647 h 286"/>
              <a:gd name="T6" fmla="*/ 2147483647 w 2884"/>
              <a:gd name="T7" fmla="*/ 2147483647 h 286"/>
              <a:gd name="T8" fmla="*/ 2147483647 w 2884"/>
              <a:gd name="T9" fmla="*/ 2147483647 h 286"/>
              <a:gd name="T10" fmla="*/ 2147483647 w 2884"/>
              <a:gd name="T11" fmla="*/ 2147483647 h 286"/>
              <a:gd name="T12" fmla="*/ 2147483647 w 2884"/>
              <a:gd name="T13" fmla="*/ 2147483647 h 286"/>
              <a:gd name="T14" fmla="*/ 2147483647 w 2884"/>
              <a:gd name="T15" fmla="*/ 2147483647 h 286"/>
              <a:gd name="T16" fmla="*/ 2147483647 w 2884"/>
              <a:gd name="T17" fmla="*/ 2147483647 h 286"/>
              <a:gd name="T18" fmla="*/ 2147483647 w 2884"/>
              <a:gd name="T19" fmla="*/ 2147483647 h 286"/>
              <a:gd name="T20" fmla="*/ 2147483647 w 2884"/>
              <a:gd name="T21" fmla="*/ 2147483647 h 286"/>
              <a:gd name="T22" fmla="*/ 2147483647 w 2884"/>
              <a:gd name="T23" fmla="*/ 2147483647 h 286"/>
              <a:gd name="T24" fmla="*/ 2147483647 w 2884"/>
              <a:gd name="T25" fmla="*/ 2147483647 h 286"/>
              <a:gd name="T26" fmla="*/ 2147483647 w 2884"/>
              <a:gd name="T27" fmla="*/ 2147483647 h 286"/>
              <a:gd name="T28" fmla="*/ 2147483647 w 2884"/>
              <a:gd name="T29" fmla="*/ 0 h 286"/>
              <a:gd name="T30" fmla="*/ 0 w 2884"/>
              <a:gd name="T31" fmla="*/ 0 h 28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2700"/>
          </a:p>
        </p:txBody>
      </p:sp>
      <p:sp>
        <p:nvSpPr>
          <p:cNvPr id="1034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5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753600" y="62484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5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636000" y="6248400"/>
            <a:ext cx="10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74400" y="6248400"/>
            <a:ext cx="111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Times New Roman" charset="0"/>
              </a:defRPr>
            </a:lvl1pPr>
          </a:lstStyle>
          <a:p>
            <a:pPr>
              <a:defRPr/>
            </a:pPr>
            <a:fld id="{FBA43B88-7DF6-45D1-B6EC-830E06D833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9" name="Object 28"/>
          <p:cNvGraphicFramePr>
            <a:graphicFrameLocks noChangeAspect="1"/>
          </p:cNvGraphicFramePr>
          <p:nvPr/>
        </p:nvGraphicFramePr>
        <p:xfrm>
          <a:off x="2" y="5562600"/>
          <a:ext cx="69003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3" imgW="856690" imgH="2142857" progId="">
                  <p:embed/>
                </p:oleObj>
              </mc:Choice>
              <mc:Fallback>
                <p:oleObj name="Image" r:id="rId13" imgW="856690" imgH="2142857" progId="">
                  <p:embed/>
                  <p:pic>
                    <p:nvPicPr>
                      <p:cNvPr id="1039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5562600"/>
                        <a:ext cx="690033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WordArt 30"/>
          <p:cNvSpPr>
            <a:spLocks noChangeArrowheads="1" noChangeShapeType="1" noTextEdit="1"/>
          </p:cNvSpPr>
          <p:nvPr/>
        </p:nvSpPr>
        <p:spPr bwMode="auto">
          <a:xfrm>
            <a:off x="914400" y="6438900"/>
            <a:ext cx="589280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Front"/>
              <a:lightRig rig="legacyNormal1" dir="t"/>
            </a:scene3d>
            <a:sp3d extrusionH="430200" prstMaterial="legacyMetal">
              <a:extrusionClr>
                <a:schemeClr val="bg2"/>
              </a:extrusionClr>
            </a:sp3d>
          </a:bodyPr>
          <a:lstStyle/>
          <a:p>
            <a:pPr algn="ctr"/>
            <a:r>
              <a:rPr lang="en-US" sz="9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27A4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atin typeface="Arial"/>
                <a:cs typeface="Arial"/>
              </a:rPr>
              <a:t>Shriners Hospitals for Children</a:t>
            </a:r>
          </a:p>
        </p:txBody>
      </p:sp>
      <p:sp>
        <p:nvSpPr>
          <p:cNvPr id="1041" name="WordArt 31"/>
          <p:cNvSpPr>
            <a:spLocks noChangeArrowheads="1" noChangeShapeType="1" noTextEdit="1"/>
          </p:cNvSpPr>
          <p:nvPr/>
        </p:nvSpPr>
        <p:spPr bwMode="auto">
          <a:xfrm>
            <a:off x="5892800" y="6715128"/>
            <a:ext cx="8636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Front"/>
              <a:lightRig rig="legacyNormal1" dir="t"/>
            </a:scene3d>
            <a:sp3d extrusionH="430200" prstMaterial="legacyMetal">
              <a:extrusionClr>
                <a:schemeClr val="bg2"/>
              </a:extrusionClr>
            </a:sp3d>
          </a:bodyPr>
          <a:lstStyle/>
          <a:p>
            <a:pPr algn="ctr"/>
            <a:r>
              <a:rPr lang="en-US" sz="675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0027A4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atin typeface="Arial"/>
                <a:cs typeface="Arial"/>
              </a:rPr>
              <a:t>philadelphia</a:t>
            </a:r>
          </a:p>
        </p:txBody>
      </p:sp>
    </p:spTree>
    <p:extLst>
      <p:ext uri="{BB962C8B-B14F-4D97-AF65-F5344CB8AC3E}">
        <p14:creationId xmlns:p14="http://schemas.microsoft.com/office/powerpoint/2010/main" val="40973599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27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66FFFF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8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mp"/><Relationship Id="rId2" Type="http://schemas.openxmlformats.org/officeDocument/2006/relationships/image" Target="../media/image59.tmp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tmp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tmp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tmp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mp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mp"/><Relationship Id="rId2" Type="http://schemas.openxmlformats.org/officeDocument/2006/relationships/image" Target="../media/image71.tmp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jpe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png"/><Relationship Id="rId5" Type="http://schemas.openxmlformats.org/officeDocument/2006/relationships/image" Target="../media/image96.jpeg"/><Relationship Id="rId4" Type="http://schemas.openxmlformats.org/officeDocument/2006/relationships/image" Target="../media/image95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09800" y="20574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Pediatric Scoliosis: 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Identification, Management &amp; Referral </a:t>
            </a:r>
            <a:endParaRPr lang="en-US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09800" y="4038600"/>
            <a:ext cx="7772400" cy="2057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Joshua M. </a:t>
            </a:r>
            <a:r>
              <a:rPr lang="en-US" sz="2400" dirty="0" err="1"/>
              <a:t>Pahys</a:t>
            </a:r>
            <a:r>
              <a:rPr lang="en-US" sz="2400" dirty="0"/>
              <a:t> MD</a:t>
            </a:r>
          </a:p>
          <a:p>
            <a:pPr marL="0" indent="0" algn="ctr">
              <a:buNone/>
            </a:pPr>
            <a:r>
              <a:rPr lang="en-US" sz="2400" dirty="0"/>
              <a:t>Shriners Hospital for Children</a:t>
            </a:r>
          </a:p>
          <a:p>
            <a:pPr marL="0" indent="0" algn="ctr">
              <a:buNone/>
            </a:pPr>
            <a:r>
              <a:rPr lang="en-US" sz="2400" dirty="0"/>
              <a:t>Philadelphia, PA</a:t>
            </a:r>
          </a:p>
        </p:txBody>
      </p:sp>
    </p:spTree>
    <p:extLst>
      <p:ext uri="{BB962C8B-B14F-4D97-AF65-F5344CB8AC3E}">
        <p14:creationId xmlns:p14="http://schemas.microsoft.com/office/powerpoint/2010/main" val="152068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DePuy</a:t>
            </a:r>
            <a:r>
              <a:rPr lang="en-US" dirty="0"/>
              <a:t> </a:t>
            </a:r>
            <a:r>
              <a:rPr lang="en-US" dirty="0" err="1"/>
              <a:t>Synthes</a:t>
            </a:r>
            <a:r>
              <a:rPr lang="en-US" dirty="0"/>
              <a:t>: Consultant</a:t>
            </a:r>
          </a:p>
          <a:p>
            <a:r>
              <a:rPr lang="en-US" dirty="0" err="1"/>
              <a:t>NuVasive</a:t>
            </a:r>
            <a:r>
              <a:rPr lang="en-US" dirty="0"/>
              <a:t>: Consultant</a:t>
            </a:r>
          </a:p>
          <a:p>
            <a:r>
              <a:rPr lang="en-US" dirty="0"/>
              <a:t>Zimmer Biomet: Consultant</a:t>
            </a:r>
          </a:p>
          <a:p>
            <a:endParaRPr lang="en-US" dirty="0"/>
          </a:p>
          <a:p>
            <a:r>
              <a:rPr lang="en-US" dirty="0"/>
              <a:t>No relevant disclosures for this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0126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how to clinically identify signs of spinal deformity</a:t>
            </a:r>
          </a:p>
          <a:p>
            <a:r>
              <a:rPr lang="en-US" dirty="0"/>
              <a:t>Learn when to refer to a pediatric spine specialist</a:t>
            </a:r>
          </a:p>
          <a:p>
            <a:r>
              <a:rPr lang="en-US" dirty="0"/>
              <a:t>Learn what other pathology can accompany spinal deformity</a:t>
            </a:r>
          </a:p>
        </p:txBody>
      </p:sp>
    </p:spTree>
    <p:extLst>
      <p:ext uri="{BB962C8B-B14F-4D97-AF65-F5344CB8AC3E}">
        <p14:creationId xmlns:p14="http://schemas.microsoft.com/office/powerpoint/2010/main" val="2959935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 screening/Pediatrician exam</a:t>
            </a:r>
            <a:b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 descr="scoliosis scree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2590800"/>
            <a:ext cx="4131326" cy="274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www.bostonoandp.com/Customer-Content/www/CMS/files/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2590800"/>
            <a:ext cx="2743200" cy="274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01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86106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“What do you mean I have a hump???”</a:t>
            </a:r>
            <a:endParaRPr lang="en-US" sz="3200" dirty="0"/>
          </a:p>
        </p:txBody>
      </p:sp>
      <p:pic>
        <p:nvPicPr>
          <p:cNvPr id="19458" name="Picture 2" descr="Image result for van gogh screa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1905001"/>
            <a:ext cx="3810000" cy="481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58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internet!!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701" y="1600200"/>
            <a:ext cx="8068887" cy="48768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 bwMode="auto">
          <a:xfrm>
            <a:off x="2971800" y="4953000"/>
            <a:ext cx="144780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6934200" y="5791200"/>
            <a:ext cx="25908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0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You’re in good company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1" y="1485803"/>
            <a:ext cx="1924863" cy="2407382"/>
          </a:xfrm>
          <a:prstGeom prst="rect">
            <a:avLst/>
          </a:prstGeom>
        </p:spPr>
      </p:pic>
      <p:pic>
        <p:nvPicPr>
          <p:cNvPr id="7" name="Picture 2" descr="Image result for natalie coughlin and scoliosis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95800" y="1485803"/>
            <a:ext cx="2897380" cy="240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age result for usain bolt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50826" y="1518723"/>
            <a:ext cx="2383774" cy="237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rincess Eugenie of York arrives for her royal wedding ceremony to Jack Brooksbank at St George's Chapel at Windsor Castle, in Windsor, Britain, 12 October 2018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6806" y="4038601"/>
            <a:ext cx="1687471" cy="242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rincess Eugenie shown in her wedding dress from the back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931" y="4038601"/>
            <a:ext cx="3048823" cy="242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joshua pahys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4724400"/>
            <a:ext cx="1081698" cy="108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98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Idiopathic Scoliosis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Scoliosis is defined as a lateral curvature of the spine greater than 10 degrees</a:t>
            </a:r>
          </a:p>
          <a:p>
            <a:pPr eaLnBrk="1" hangingPunct="1">
              <a:defRPr/>
            </a:pPr>
            <a:r>
              <a:rPr lang="en-US" sz="2800" dirty="0"/>
              <a:t>Idiopathic Scoliosis</a:t>
            </a:r>
          </a:p>
          <a:p>
            <a:pPr lvl="1" eaLnBrk="1" hangingPunct="1">
              <a:defRPr/>
            </a:pPr>
            <a:r>
              <a:rPr lang="en-US" sz="2400" dirty="0"/>
              <a:t>Infantile, Juvenile, Adolescent</a:t>
            </a:r>
          </a:p>
          <a:p>
            <a:pPr lvl="1" eaLnBrk="1" hangingPunct="1">
              <a:defRPr/>
            </a:pPr>
            <a:r>
              <a:rPr lang="en-US" sz="2400" dirty="0"/>
              <a:t>Physical Examination</a:t>
            </a:r>
          </a:p>
          <a:p>
            <a:pPr lvl="1" eaLnBrk="1" hangingPunct="1">
              <a:defRPr/>
            </a:pPr>
            <a:r>
              <a:rPr lang="en-US" sz="2400" dirty="0"/>
              <a:t>Imaging</a:t>
            </a:r>
          </a:p>
          <a:p>
            <a:pPr lvl="1" eaLnBrk="1" hangingPunct="1">
              <a:defRPr/>
            </a:pPr>
            <a:r>
              <a:rPr lang="en-US" sz="2400" dirty="0"/>
              <a:t>Treatment</a:t>
            </a:r>
          </a:p>
        </p:txBody>
      </p:sp>
      <p:pic>
        <p:nvPicPr>
          <p:cNvPr id="26628" name="Picture 4" descr="Scoliosis-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34150" y="1852614"/>
            <a:ext cx="3448050" cy="3862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86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Idiopathic Scoliosis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Infantile: 0-3 years</a:t>
            </a:r>
          </a:p>
          <a:p>
            <a:pPr lvl="1" eaLnBrk="1" hangingPunct="1">
              <a:defRPr/>
            </a:pPr>
            <a:r>
              <a:rPr lang="en-US" sz="2400" dirty="0"/>
              <a:t>Female to male: 3:2</a:t>
            </a:r>
          </a:p>
          <a:p>
            <a:pPr lvl="1" eaLnBrk="1" hangingPunct="1">
              <a:defRPr/>
            </a:pPr>
            <a:r>
              <a:rPr lang="en-US" sz="2400" dirty="0"/>
              <a:t>Left sided curves</a:t>
            </a:r>
          </a:p>
          <a:p>
            <a:pPr lvl="1" eaLnBrk="1" hangingPunct="1">
              <a:defRPr/>
            </a:pPr>
            <a:r>
              <a:rPr lang="en-US" sz="2400" dirty="0"/>
              <a:t>85% resolve spontaneously</a:t>
            </a:r>
          </a:p>
          <a:p>
            <a:pPr eaLnBrk="1" hangingPunct="1">
              <a:defRPr/>
            </a:pPr>
            <a:r>
              <a:rPr lang="en-US" sz="2800" dirty="0"/>
              <a:t>Juvenile: 4-9</a:t>
            </a:r>
          </a:p>
          <a:p>
            <a:pPr lvl="1" eaLnBrk="1" hangingPunct="1">
              <a:defRPr/>
            </a:pPr>
            <a:r>
              <a:rPr lang="en-US" sz="2400" dirty="0"/>
              <a:t>Female to male: 2-4:1</a:t>
            </a:r>
          </a:p>
          <a:p>
            <a:pPr lvl="1" eaLnBrk="1" hangingPunct="1">
              <a:defRPr/>
            </a:pPr>
            <a:r>
              <a:rPr lang="en-US" sz="2400" dirty="0"/>
              <a:t>70% progress</a:t>
            </a:r>
          </a:p>
          <a:p>
            <a:pPr eaLnBrk="1" hangingPunct="1">
              <a:defRPr/>
            </a:pPr>
            <a:r>
              <a:rPr lang="en-US" sz="2800" dirty="0"/>
              <a:t>Adolescent: &gt;10</a:t>
            </a:r>
          </a:p>
          <a:p>
            <a:pPr lvl="1" eaLnBrk="1" hangingPunct="1">
              <a:defRPr/>
            </a:pPr>
            <a:r>
              <a:rPr lang="en-US" sz="2400" dirty="0"/>
              <a:t>F&gt;M: 8-10:1</a:t>
            </a:r>
          </a:p>
          <a:p>
            <a:pPr lvl="1" eaLnBrk="1" hangingPunct="1">
              <a:defRPr/>
            </a:pPr>
            <a:r>
              <a:rPr lang="en-US" sz="2400" dirty="0"/>
              <a:t>Right sided curves</a:t>
            </a:r>
          </a:p>
          <a:p>
            <a:pPr lvl="1" eaLnBrk="1" hangingPunct="1">
              <a:defRPr/>
            </a:pPr>
            <a:r>
              <a:rPr lang="en-US" sz="2400" dirty="0"/>
              <a:t>Progression based on curve size and maturity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70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Adolescent Idiopathic Scoliosis: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Prevalence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8153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&gt;5 degrees                 14% (F:M,  2 :1)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&gt;10 degrees               2 to 3% (F:M, 5 to 1)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&gt;20 degrees               0.3 to 0.5%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&gt;30 degrees               0.2 to 0.3% (F:M, 10:1)            </a:t>
            </a:r>
          </a:p>
        </p:txBody>
      </p:sp>
    </p:spTree>
    <p:extLst>
      <p:ext uri="{BB962C8B-B14F-4D97-AF65-F5344CB8AC3E}">
        <p14:creationId xmlns:p14="http://schemas.microsoft.com/office/powerpoint/2010/main" val="2979334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Etiologies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Remains unknown</a:t>
            </a:r>
          </a:p>
          <a:p>
            <a:pPr eaLnBrk="1" hangingPunct="1">
              <a:defRPr/>
            </a:pPr>
            <a:r>
              <a:rPr lang="en-US" dirty="0"/>
              <a:t>Genetic</a:t>
            </a:r>
          </a:p>
          <a:p>
            <a:pPr lvl="1" eaLnBrk="1" hangingPunct="1">
              <a:defRPr/>
            </a:pPr>
            <a:r>
              <a:rPr lang="en-US" dirty="0"/>
              <a:t>Inheritance pattern unknown</a:t>
            </a:r>
          </a:p>
          <a:p>
            <a:pPr lvl="1" eaLnBrk="1" hangingPunct="1">
              <a:defRPr/>
            </a:pPr>
            <a:r>
              <a:rPr lang="en-US" dirty="0"/>
              <a:t>27% of daughters of women with scoliosis developed scoliosis</a:t>
            </a:r>
          </a:p>
          <a:p>
            <a:pPr lvl="1" eaLnBrk="1" hangingPunct="1">
              <a:defRPr/>
            </a:pPr>
            <a:r>
              <a:rPr lang="en-US" dirty="0"/>
              <a:t>Monozygotic twins display high rate of concordance (up to 70%)</a:t>
            </a:r>
          </a:p>
        </p:txBody>
      </p:sp>
    </p:spTree>
    <p:extLst>
      <p:ext uri="{BB962C8B-B14F-4D97-AF65-F5344CB8AC3E}">
        <p14:creationId xmlns:p14="http://schemas.microsoft.com/office/powerpoint/2010/main" val="2603895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 Scoliosis Screening Protocol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US Preventative Services Task Force 2018</a:t>
            </a:r>
          </a:p>
          <a:p>
            <a:pPr lvl="2" eaLnBrk="1" hangingPunct="1">
              <a:defRPr/>
            </a:pPr>
            <a:r>
              <a:rPr lang="en-US" sz="2000" i="1" dirty="0"/>
              <a:t>Dunn J JAMA 2018</a:t>
            </a:r>
          </a:p>
          <a:p>
            <a:pPr lvl="1" eaLnBrk="1" hangingPunct="1">
              <a:defRPr/>
            </a:pPr>
            <a:r>
              <a:rPr lang="en-US" sz="2400" dirty="0"/>
              <a:t>Changed recommendation from “D” to “I”</a:t>
            </a:r>
          </a:p>
          <a:p>
            <a:pPr lvl="2" eaLnBrk="1" hangingPunct="1">
              <a:defRPr/>
            </a:pPr>
            <a:r>
              <a:rPr lang="en-US" sz="2000" dirty="0"/>
              <a:t>“Discourage” to “uncertain”</a:t>
            </a:r>
          </a:p>
          <a:p>
            <a:pPr lvl="2" eaLnBrk="1" hangingPunct="1">
              <a:defRPr/>
            </a:pPr>
            <a:r>
              <a:rPr lang="en-US" sz="2000" dirty="0"/>
              <a:t>“There is little evidence addressing harms of screening”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544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</a:t>
            </a:r>
          </a:p>
        </p:txBody>
      </p:sp>
      <p:sp>
        <p:nvSpPr>
          <p:cNvPr id="235524" name="Rectangle 102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Age when first detected</a:t>
            </a:r>
          </a:p>
          <a:p>
            <a:pPr eaLnBrk="1" hangingPunct="1">
              <a:defRPr/>
            </a:pPr>
            <a:r>
              <a:rPr lang="en-US" sz="2800" dirty="0"/>
              <a:t>Family history</a:t>
            </a:r>
          </a:p>
          <a:p>
            <a:pPr eaLnBrk="1" hangingPunct="1">
              <a:defRPr/>
            </a:pPr>
            <a:r>
              <a:rPr lang="en-US" sz="2800" dirty="0"/>
              <a:t>Neurological symptoms</a:t>
            </a:r>
          </a:p>
          <a:p>
            <a:pPr eaLnBrk="1" hangingPunct="1">
              <a:defRPr/>
            </a:pPr>
            <a:r>
              <a:rPr lang="en-US" sz="2800" dirty="0"/>
              <a:t>Back pain</a:t>
            </a:r>
          </a:p>
          <a:p>
            <a:pPr eaLnBrk="1" hangingPunct="1">
              <a:defRPr/>
            </a:pPr>
            <a:r>
              <a:rPr lang="en-US" sz="2800" dirty="0"/>
              <a:t>Menses</a:t>
            </a:r>
          </a:p>
          <a:p>
            <a:pPr eaLnBrk="1" hangingPunct="1">
              <a:defRPr/>
            </a:pPr>
            <a:endParaRPr lang="en-US" sz="2800" dirty="0"/>
          </a:p>
        </p:txBody>
      </p:sp>
      <p:pic>
        <p:nvPicPr>
          <p:cNvPr id="30724" name="Picture 1030" descr="Scoliosis-13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10400" y="2133600"/>
            <a:ext cx="2890838" cy="3252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29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Examination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/>
              <a:t>Thorough neurological examination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/>
              <a:t>Asymmetric abdominal reflexes associated with intraspinal syrinx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/>
              <a:t>Back Exam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/>
              <a:t>Shoulder heights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/>
              <a:t>Scapular prominence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/>
              <a:t>Trunk shift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/>
              <a:t>Lesions along back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/>
              <a:t>Pelvic obliquity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/>
              <a:t>Rib hump (Adam’s forward bend)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2000"/>
          </a:p>
          <a:p>
            <a:pPr lvl="1" eaLnBrk="1" hangingPunct="1">
              <a:lnSpc>
                <a:spcPct val="90000"/>
              </a:lnSpc>
              <a:defRPr/>
            </a:pPr>
            <a:endParaRPr lang="en-US" sz="2000"/>
          </a:p>
        </p:txBody>
      </p:sp>
      <p:pic>
        <p:nvPicPr>
          <p:cNvPr id="31748" name="Picture 5" descr="Scoliosis-7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86600" y="1828800"/>
            <a:ext cx="2597150" cy="3938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318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Neurologic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726" y="1447800"/>
            <a:ext cx="3962400" cy="4114800"/>
          </a:xfrm>
        </p:spPr>
        <p:txBody>
          <a:bodyPr/>
          <a:lstStyle/>
          <a:p>
            <a:r>
              <a:rPr lang="en-US" dirty="0"/>
              <a:t>Assess:</a:t>
            </a:r>
          </a:p>
          <a:p>
            <a:pPr lvl="1"/>
            <a:r>
              <a:rPr lang="en-US" dirty="0"/>
              <a:t>Muscle strength</a:t>
            </a:r>
          </a:p>
          <a:p>
            <a:pPr lvl="2"/>
            <a:r>
              <a:rPr lang="en-US" dirty="0"/>
              <a:t>Walk on toes/heels</a:t>
            </a:r>
          </a:p>
          <a:p>
            <a:pPr lvl="2"/>
            <a:r>
              <a:rPr lang="en-US" dirty="0"/>
              <a:t>Squat down</a:t>
            </a:r>
          </a:p>
          <a:p>
            <a:pPr lvl="1"/>
            <a:r>
              <a:rPr lang="en-US" dirty="0"/>
              <a:t>Sensation</a:t>
            </a:r>
          </a:p>
          <a:p>
            <a:pPr lvl="1"/>
            <a:r>
              <a:rPr lang="en-US" dirty="0"/>
              <a:t>Reflexes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20482" name="Picture 2" descr="Related image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19400" y="4487315"/>
            <a:ext cx="2514600" cy="193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Image result for neurologic exa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964221"/>
            <a:ext cx="4038600" cy="43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778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Examination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Evaluate shoulder balance</a:t>
            </a:r>
          </a:p>
        </p:txBody>
      </p:sp>
      <p:pic>
        <p:nvPicPr>
          <p:cNvPr id="9218" name="Picture 2" descr="Diagram of scoliotic spine and a normal sp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2819400"/>
            <a:ext cx="3954516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2980070_09-09-10_0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8562" y="2429710"/>
            <a:ext cx="2586038" cy="389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49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Examination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for Trunk Shift</a:t>
            </a:r>
          </a:p>
        </p:txBody>
      </p:sp>
      <p:pic>
        <p:nvPicPr>
          <p:cNvPr id="10242" name="Picture 2" descr="Image result for scoliosis and trunk shift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24600" y="2481406"/>
            <a:ext cx="2327990" cy="381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Image result for shoulder balance and scoliosis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05200" y="2481406"/>
            <a:ext cx="2172346" cy="381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52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Examination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Adams Forward Bend Test</a:t>
            </a:r>
          </a:p>
        </p:txBody>
      </p:sp>
      <p:pic>
        <p:nvPicPr>
          <p:cNvPr id="1126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1839" y="2743201"/>
            <a:ext cx="3810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2980070_09-09-10_07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4"/>
          <a:stretch/>
        </p:blipFill>
        <p:spPr bwMode="auto">
          <a:xfrm>
            <a:off x="7391400" y="2767361"/>
            <a:ext cx="200501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25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 descr="Scoliosis-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2133600"/>
            <a:ext cx="6096000" cy="39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Scoliometer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6708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coliosis-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762001"/>
            <a:ext cx="8229600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171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Scoliometer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Smartphone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09801" y="4953000"/>
            <a:ext cx="7712589" cy="1389102"/>
          </a:xfrm>
        </p:spPr>
        <p:txBody>
          <a:bodyPr/>
          <a:lstStyle/>
          <a:p>
            <a:r>
              <a:rPr lang="en-US" sz="2400" dirty="0"/>
              <a:t>Pearson correlation over 0.92 with </a:t>
            </a:r>
            <a:r>
              <a:rPr lang="en-US" sz="2400" dirty="0" err="1"/>
              <a:t>Scoliometer</a:t>
            </a:r>
            <a:r>
              <a:rPr lang="en-US" sz="2400" dirty="0"/>
              <a:t> vs. Smartphone measurements for Forward Bend Test with parents and surgeons</a:t>
            </a:r>
          </a:p>
        </p:txBody>
      </p:sp>
      <p:pic>
        <p:nvPicPr>
          <p:cNvPr id="13314" name="Picture 2" descr="Scoliometer Apps: Are They Worth Trying?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5514" y="1981200"/>
            <a:ext cx="3973408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TR Measurement with the Smartphon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6857" y="19812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69304" y="2684502"/>
            <a:ext cx="6671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</a:p>
        </p:txBody>
      </p:sp>
      <p:sp>
        <p:nvSpPr>
          <p:cNvPr id="5" name="Rectangle 4"/>
          <p:cNvSpPr/>
          <p:nvPr/>
        </p:nvSpPr>
        <p:spPr>
          <a:xfrm>
            <a:off x="6357257" y="634210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err="1"/>
              <a:t>vanWest</a:t>
            </a:r>
            <a:r>
              <a:rPr lang="en-US" sz="2000" dirty="0"/>
              <a:t> HM </a:t>
            </a:r>
            <a:r>
              <a:rPr lang="en-US" sz="2000" dirty="0" err="1"/>
              <a:t>Eur</a:t>
            </a:r>
            <a:r>
              <a:rPr lang="en-US" sz="2000" dirty="0"/>
              <a:t> Spine Journal 2021</a:t>
            </a:r>
          </a:p>
        </p:txBody>
      </p:sp>
    </p:spTree>
    <p:extLst>
      <p:ext uri="{BB962C8B-B14F-4D97-AF65-F5344CB8AC3E}">
        <p14:creationId xmlns:p14="http://schemas.microsoft.com/office/powerpoint/2010/main" val="3616985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X-Ray Examination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59310" y="2219355"/>
                <a:ext cx="3531451" cy="4114800"/>
              </a:xfrm>
            </p:spPr>
            <p:txBody>
              <a:bodyPr/>
              <a:lstStyle/>
              <a:p>
                <a:r>
                  <a:rPr lang="en-US" sz="2800" dirty="0"/>
                  <a:t>Cobb Angle</a:t>
                </a:r>
              </a:p>
              <a:p>
                <a:pPr lvl="1"/>
                <a:r>
                  <a:rPr lang="en-US" sz="2400" dirty="0"/>
                  <a:t>Assess curve location and size</a:t>
                </a:r>
              </a:p>
              <a:p>
                <a:pPr lvl="1"/>
                <a:endParaRPr lang="en-US" sz="2400" dirty="0"/>
              </a:p>
              <a:p>
                <a:pPr lvl="1"/>
                <a:r>
                  <a:rPr lang="en-US" sz="2400" dirty="0"/>
                  <a:t>~5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⁰</m:t>
                    </m:r>
                  </m:oMath>
                </a14:m>
                <a:r>
                  <a:rPr lang="en-US" sz="2400" dirty="0"/>
                  <a:t> measurement error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9310" y="2219355"/>
                <a:ext cx="3531451" cy="4114800"/>
              </a:xfrm>
              <a:blipFill>
                <a:blip r:embed="rId2"/>
                <a:stretch>
                  <a:fillRect l="-3109" t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409594" y="2382108"/>
            <a:ext cx="1475265" cy="3332893"/>
            <a:chOff x="3885593" y="2382107"/>
            <a:chExt cx="1475265" cy="3332893"/>
          </a:xfrm>
        </p:grpSpPr>
        <p:pic>
          <p:nvPicPr>
            <p:cNvPr id="6" name="Picture 5" descr="Screen Clippi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5593" y="2382107"/>
              <a:ext cx="1475265" cy="333289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572000" y="4096753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</a:t>
              </a:r>
              <a:r>
                <a: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⁰</a:t>
              </a:r>
              <a:endPara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85593" y="3581400"/>
              <a:ext cx="4924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</a:t>
              </a:r>
              <a:r>
                <a: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⁰</a:t>
              </a:r>
              <a:endPara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010400" y="2409470"/>
            <a:ext cx="1940946" cy="3305530"/>
            <a:chOff x="5486400" y="2409470"/>
            <a:chExt cx="1940946" cy="3305530"/>
          </a:xfrm>
        </p:grpSpPr>
        <p:pic>
          <p:nvPicPr>
            <p:cNvPr id="9" name="Picture 8" descr="Screen Clippin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6400" y="2409470"/>
              <a:ext cx="1940946" cy="330553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6096000" y="3647102"/>
              <a:ext cx="5261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75</a:t>
              </a:r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⁰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37813" y="2438400"/>
            <a:ext cx="1594092" cy="3276600"/>
            <a:chOff x="7513813" y="2438400"/>
            <a:chExt cx="1594092" cy="3276600"/>
          </a:xfrm>
        </p:grpSpPr>
        <p:pic>
          <p:nvPicPr>
            <p:cNvPr id="8" name="Picture 7" descr="Screen Clipping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3813" y="2438400"/>
              <a:ext cx="1594092" cy="32766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8131027" y="3876645"/>
              <a:ext cx="6543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125</a:t>
              </a:r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⁰</a:t>
              </a:r>
              <a:endPara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872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457200"/>
            <a:ext cx="8356600" cy="1219200"/>
          </a:xfrm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History:</a:t>
            </a:r>
            <a:br>
              <a:rPr lang="en-US" dirty="0"/>
            </a:br>
            <a:r>
              <a:rPr lang="en-US" sz="2800" dirty="0">
                <a:solidFill>
                  <a:srgbClr val="00FFFF"/>
                </a:solidFill>
              </a:rPr>
              <a:t>Percentage of Curves that Progress</a:t>
            </a:r>
            <a:endParaRPr lang="en-US" sz="4000" dirty="0">
              <a:solidFill>
                <a:srgbClr val="3399FF"/>
              </a:solidFill>
            </a:endParaRPr>
          </a:p>
        </p:txBody>
      </p:sp>
      <p:pic>
        <p:nvPicPr>
          <p:cNvPr id="35843" name="Picture 3"/>
          <p:cNvPicPr>
            <a:picLocks noGrp="1" noChangeArrowheads="1"/>
          </p:cNvPicPr>
          <p:nvPr>
            <p:ph type="tbl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4000" y="2438400"/>
            <a:ext cx="5340350" cy="3810000"/>
          </a:xfrm>
          <a:noFill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email">
            <a:lum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1"/>
          <a:stretch>
            <a:fillRect/>
          </a:stretch>
        </p:blipFill>
        <p:spPr bwMode="auto">
          <a:xfrm>
            <a:off x="6400800" y="2209800"/>
            <a:ext cx="4114800" cy="263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057400" y="5883275"/>
            <a:ext cx="800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Helvetica" panose="020B0604020202020204" pitchFamily="34" charset="0"/>
              </a:rPr>
              <a:t>Lonstein JE, Carlson JM. The prediction of curve progression in untreated idiopathic scoliosis during growth. </a:t>
            </a:r>
            <a:r>
              <a:rPr lang="en-US" altLang="en-US" sz="1400" i="1">
                <a:latin typeface="Helvetica-Oblique" charset="0"/>
              </a:rPr>
              <a:t>J Bone Joint Surg Am. </a:t>
            </a:r>
            <a:r>
              <a:rPr lang="en-US" altLang="en-US" sz="1400">
                <a:latin typeface="Helvetica" panose="020B0604020202020204" pitchFamily="34" charset="0"/>
              </a:rPr>
              <a:t>1984;66:1061–1071.</a:t>
            </a:r>
          </a:p>
        </p:txBody>
      </p:sp>
    </p:spTree>
    <p:extLst>
      <p:ext uri="{BB962C8B-B14F-4D97-AF65-F5344CB8AC3E}">
        <p14:creationId xmlns:p14="http://schemas.microsoft.com/office/powerpoint/2010/main" val="990934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X-Ray Examination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Skeletal Maturity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Risser</a:t>
            </a:r>
            <a:r>
              <a:rPr lang="en-US" dirty="0"/>
              <a:t> Sign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>
          <a:xfrm>
            <a:off x="6172200" y="1981200"/>
            <a:ext cx="4114800" cy="4114800"/>
          </a:xfrm>
        </p:spPr>
        <p:txBody>
          <a:bodyPr/>
          <a:lstStyle/>
          <a:p>
            <a:r>
              <a:rPr lang="en-US" dirty="0"/>
              <a:t>Sanders Digital Score</a:t>
            </a:r>
          </a:p>
        </p:txBody>
      </p:sp>
      <p:sp>
        <p:nvSpPr>
          <p:cNvPr id="4" name="AutoShape 2" descr="Image result for risser st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risser stage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8" descr="Image result for risser stage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0" descr="Image result for risser stage"/>
          <p:cNvSpPr>
            <a:spLocks noChangeAspect="1" noChangeArrowheads="1"/>
          </p:cNvSpPr>
          <p:nvPr/>
        </p:nvSpPr>
        <p:spPr bwMode="auto">
          <a:xfrm>
            <a:off x="6400800" y="30480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4" descr="Image result for risser stage"/>
          <p:cNvSpPr>
            <a:spLocks noChangeAspect="1" noChangeArrowheads="1"/>
          </p:cNvSpPr>
          <p:nvPr/>
        </p:nvSpPr>
        <p:spPr bwMode="auto">
          <a:xfrm>
            <a:off x="2289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6" descr="Image result for risser stage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66" name="Picture 18" descr="Image result for risser stag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3660" y="2483265"/>
            <a:ext cx="2116585" cy="165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70" name="Picture 22" descr="Related imag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05600" y="2714678"/>
            <a:ext cx="3124200" cy="330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896171" y="6324600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Sanders J JBJS 2008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828800" y="4276490"/>
            <a:ext cx="3005852" cy="2048111"/>
            <a:chOff x="304800" y="4276489"/>
            <a:chExt cx="3005852" cy="2048111"/>
          </a:xfrm>
        </p:grpSpPr>
        <p:pic>
          <p:nvPicPr>
            <p:cNvPr id="27668" name="Picture 20" descr="Image result for risser stage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4276489"/>
              <a:ext cx="2624852" cy="2048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ight Arrow 22"/>
            <p:cNvSpPr/>
            <p:nvPr/>
          </p:nvSpPr>
          <p:spPr bwMode="auto">
            <a:xfrm rot="1575458">
              <a:off x="304800" y="5282009"/>
              <a:ext cx="609600" cy="228600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749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in Adolescents</a:t>
            </a:r>
          </a:p>
        </p:txBody>
      </p:sp>
      <p:pic>
        <p:nvPicPr>
          <p:cNvPr id="13316" name="Picture 4" descr="Normal Growth of the Spine and Thorax | SpringerLin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8054" y="2590800"/>
            <a:ext cx="4104925" cy="223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Normal Growth of the Spine and Thorax | SpringerLink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0" name="Picture 8" descr="Normal Growth of the Spine and Thorax | SpringerLink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882" y="2566987"/>
            <a:ext cx="420624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6601" y="2043767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+mn-lt"/>
              </a:rPr>
              <a:t>Girls</a:t>
            </a:r>
          </a:p>
        </p:txBody>
      </p:sp>
      <p:sp>
        <p:nvSpPr>
          <p:cNvPr id="4" name="Rectangle 3"/>
          <p:cNvSpPr/>
          <p:nvPr/>
        </p:nvSpPr>
        <p:spPr>
          <a:xfrm>
            <a:off x="7839035" y="2043767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+mn-lt"/>
              </a:rPr>
              <a:t>Boys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82887" y="2548498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2"/>
                </a:solidFill>
                <a:latin typeface="+mn-lt"/>
              </a:rPr>
              <a:t>Menarche</a:t>
            </a:r>
          </a:p>
        </p:txBody>
      </p:sp>
    </p:spTree>
    <p:extLst>
      <p:ext uri="{BB962C8B-B14F-4D97-AF65-F5344CB8AC3E}">
        <p14:creationId xmlns:p14="http://schemas.microsoft.com/office/powerpoint/2010/main" val="71384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1" y="533400"/>
            <a:ext cx="8399463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Guidelines: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981200"/>
            <a:ext cx="7010400" cy="4152900"/>
          </a:xfrm>
        </p:spPr>
        <p:txBody>
          <a:bodyPr/>
          <a:lstStyle/>
          <a:p>
            <a:pPr eaLnBrk="1" hangingPunct="1">
              <a:defRPr/>
            </a:pPr>
            <a:r>
              <a:rPr lang="en-US" sz="3900" dirty="0"/>
              <a:t>Curves less than 20 degrees</a:t>
            </a:r>
          </a:p>
          <a:p>
            <a:pPr lvl="1" eaLnBrk="1" hangingPunct="1">
              <a:defRPr/>
            </a:pPr>
            <a:r>
              <a:rPr lang="en-US" sz="3500" dirty="0"/>
              <a:t>Immature: every 4-6 months</a:t>
            </a:r>
          </a:p>
          <a:p>
            <a:pPr lvl="2" eaLnBrk="1" hangingPunct="1">
              <a:defRPr/>
            </a:pPr>
            <a:r>
              <a:rPr lang="en-US" sz="3000" dirty="0"/>
              <a:t>Especially during growth spurts</a:t>
            </a:r>
          </a:p>
          <a:p>
            <a:pPr lvl="1" eaLnBrk="1" hangingPunct="1">
              <a:defRPr/>
            </a:pPr>
            <a:r>
              <a:rPr lang="en-US" sz="3500" dirty="0"/>
              <a:t>Mature: annually and then PRN if stable</a:t>
            </a:r>
          </a:p>
        </p:txBody>
      </p:sp>
    </p:spTree>
    <p:extLst>
      <p:ext uri="{BB962C8B-B14F-4D97-AF65-F5344CB8AC3E}">
        <p14:creationId xmlns:p14="http://schemas.microsoft.com/office/powerpoint/2010/main" val="3374709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Treatment: Conservative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Curves between 20-50 degrees</a:t>
            </a:r>
          </a:p>
          <a:p>
            <a:pPr eaLnBrk="1" hangingPunct="1">
              <a:defRPr/>
            </a:pPr>
            <a:r>
              <a:rPr lang="en-US" dirty="0"/>
              <a:t>Progression greater than 5 degrees</a:t>
            </a:r>
          </a:p>
          <a:p>
            <a:pPr eaLnBrk="1" hangingPunct="1">
              <a:defRPr/>
            </a:pPr>
            <a:r>
              <a:rPr lang="en-US" dirty="0"/>
              <a:t>Physical therapy has been postulated as an adjunctive treatment</a:t>
            </a:r>
          </a:p>
          <a:p>
            <a:pPr eaLnBrk="1" hangingPunct="1">
              <a:defRPr/>
            </a:pPr>
            <a:r>
              <a:rPr lang="en-US" dirty="0"/>
              <a:t>Bracing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62801" y="5495836"/>
            <a:ext cx="32281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Weinstein S Spine 1986</a:t>
            </a:r>
          </a:p>
          <a:p>
            <a:r>
              <a:rPr lang="en-US" sz="2400" dirty="0"/>
              <a:t>Fan Y </a:t>
            </a:r>
            <a:r>
              <a:rPr lang="en-US" sz="2400" dirty="0" err="1"/>
              <a:t>PLoS</a:t>
            </a:r>
            <a:r>
              <a:rPr lang="en-US" sz="2400" dirty="0"/>
              <a:t> One 2021</a:t>
            </a:r>
          </a:p>
          <a:p>
            <a:r>
              <a:rPr lang="en-US" sz="2400" dirty="0"/>
              <a:t>Weinstein S NEJM 2013</a:t>
            </a:r>
          </a:p>
        </p:txBody>
      </p:sp>
    </p:spTree>
    <p:extLst>
      <p:ext uri="{BB962C8B-B14F-4D97-AF65-F5344CB8AC3E}">
        <p14:creationId xmlns:p14="http://schemas.microsoft.com/office/powerpoint/2010/main" val="1963908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752600" y="1295400"/>
            <a:ext cx="8077200" cy="1981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Bracing in Adolescent Idiopathic Scoliosis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sz="quarter" idx="1"/>
          </p:nvPr>
        </p:nvSpPr>
        <p:spPr>
          <a:xfrm>
            <a:off x="1524000" y="3352800"/>
            <a:ext cx="8839200" cy="1676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Results of the BrAIST Clinical Trial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752600" y="5410200"/>
            <a:ext cx="8610600" cy="6096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panose="020B0604020202020204" pitchFamily="34" charset="0"/>
              </a:rPr>
              <a:t>Stuart L. Weinstein, MD, Lori A. Dolan, PhD,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SzPct val="100000"/>
              <a:defRPr/>
            </a:pP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panose="020B0604020202020204" pitchFamily="34" charset="0"/>
              </a:rPr>
              <a:t>and the </a:t>
            </a:r>
            <a:r>
              <a:rPr lang="en-US" sz="2000" b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panose="020B0604020202020204" pitchFamily="34" charset="0"/>
              </a:rPr>
              <a:t>BrAIST</a:t>
            </a:r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panose="020B0604020202020204" pitchFamily="34" charset="0"/>
              </a:rPr>
              <a:t> Study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632460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Weinstein SL et al. NEJM. 2013; 369(16): 1512-21.</a:t>
            </a:r>
          </a:p>
        </p:txBody>
      </p:sp>
    </p:spTree>
    <p:extLst>
      <p:ext uri="{BB962C8B-B14F-4D97-AF65-F5344CB8AC3E}">
        <p14:creationId xmlns:p14="http://schemas.microsoft.com/office/powerpoint/2010/main" val="3949108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752600" y="228601"/>
            <a:ext cx="8915400" cy="1139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</a:rPr>
              <a:t>Randomized Analysis Results </a:t>
            </a:r>
            <a:r>
              <a:rPr lang="en-US" altLang="en-US" sz="2400" dirty="0">
                <a:solidFill>
                  <a:schemeClr val="tx1"/>
                </a:solidFill>
              </a:rPr>
              <a:t>(Level  I evidence)</a:t>
            </a:r>
            <a:endParaRPr lang="en-US" altLang="en-US" sz="8000" dirty="0">
              <a:solidFill>
                <a:schemeClr val="tx1"/>
              </a:solidFill>
            </a:endParaRPr>
          </a:p>
        </p:txBody>
      </p:sp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1905000" y="4191000"/>
            <a:ext cx="8534400" cy="584200"/>
          </a:xfrm>
          <a:prstGeom prst="rect">
            <a:avLst/>
          </a:prstGeom>
          <a:noFill/>
          <a:ln w="25400">
            <a:solidFill>
              <a:srgbClr val="F486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3200" dirty="0"/>
              <a:t>Odds Ratio  4.11</a:t>
            </a: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8153400" y="6145214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95057"/>
              </p:ext>
            </p:extLst>
          </p:nvPr>
        </p:nvGraphicFramePr>
        <p:xfrm>
          <a:off x="1530350" y="1866900"/>
          <a:ext cx="8991600" cy="1951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Treatment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Success (%)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Failure (%)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Total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Brace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38 (74.5)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13 (25.4)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51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Observed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27 (41.5)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38 (58.5)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65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Total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65 (56.0)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51 (44.0)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116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775" name="Rectangle 6"/>
          <p:cNvSpPr>
            <a:spLocks noChangeArrowheads="1"/>
          </p:cNvSpPr>
          <p:nvPr/>
        </p:nvSpPr>
        <p:spPr bwMode="auto">
          <a:xfrm>
            <a:off x="2438400" y="1119189"/>
            <a:ext cx="7467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400" b="1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altLang="en-US" sz="1400" b="1" dirty="0">
                <a:solidFill>
                  <a:srgbClr val="000000"/>
                </a:solidFill>
              </a:rPr>
              <a:t>Raw </a:t>
            </a:r>
            <a:r>
              <a:rPr lang="en-US" altLang="en-US" sz="1400" b="1" dirty="0"/>
              <a:t>Success and Failure Rates by Assigned Treatment in the Randomized Population</a:t>
            </a:r>
            <a:endParaRPr lang="en-US" altLang="en-US" sz="1400" dirty="0"/>
          </a:p>
          <a:p>
            <a:pPr>
              <a:defRPr/>
            </a:pPr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31776" name="TextBox 2"/>
          <p:cNvSpPr txBox="1">
            <a:spLocks noChangeArrowheads="1"/>
          </p:cNvSpPr>
          <p:nvPr/>
        </p:nvSpPr>
        <p:spPr bwMode="auto">
          <a:xfrm>
            <a:off x="3335484" y="5111751"/>
            <a:ext cx="50257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800" dirty="0"/>
              <a:t>Relative Risk of Failure = 44%</a:t>
            </a:r>
          </a:p>
          <a:p>
            <a:pPr algn="ctr">
              <a:defRPr/>
            </a:pPr>
            <a:r>
              <a:rPr lang="en-US" altLang="en-US" sz="1800" dirty="0"/>
              <a:t>Relative Risk Reduction (in failure rates) = 56%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1" y="6330156"/>
            <a:ext cx="6659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kern="0" dirty="0">
                <a:solidFill>
                  <a:srgbClr val="FFFFFF"/>
                </a:solidFill>
                <a:latin typeface="Arial"/>
              </a:rPr>
              <a:t>Weinstein SL et al. NEJM. 2013; 369(16): 1512-21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3810000" y="1676400"/>
            <a:ext cx="2286000" cy="1735931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62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ＭＳ Ｐゴシック" panose="020B0600070205080204" pitchFamily="34" charset="-128"/>
              </a:rPr>
              <a:t>Summary of </a:t>
            </a:r>
            <a:r>
              <a:rPr lang="en-US" alt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ＭＳ Ｐゴシック" panose="020B0600070205080204" pitchFamily="34" charset="-128"/>
              </a:rPr>
              <a:t>BrAIST</a:t>
            </a:r>
            <a:endParaRPr lang="en-US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5842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75% success rate with bracing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Number needed to treat = 3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Compliance is important 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40% of observation had not failed at skeletal maturity</a:t>
            </a:r>
          </a:p>
          <a:p>
            <a:pPr eaLnBrk="1" hangingPunct="1"/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81200" y="5954782"/>
            <a:ext cx="594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</a:rPr>
              <a:t>Weinstein SL et al. NEJM. 2013; 369(16): 1512-21</a:t>
            </a:r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30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Scoliosis Specific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Park et al </a:t>
            </a:r>
            <a:r>
              <a:rPr lang="en-US" dirty="0" err="1"/>
              <a:t>Eur</a:t>
            </a:r>
            <a:r>
              <a:rPr lang="en-US" dirty="0"/>
              <a:t> J </a:t>
            </a:r>
            <a:r>
              <a:rPr lang="en-US" dirty="0" err="1"/>
              <a:t>Phys</a:t>
            </a:r>
            <a:r>
              <a:rPr lang="en-US" dirty="0"/>
              <a:t> Rehab Med 2018</a:t>
            </a:r>
          </a:p>
          <a:p>
            <a:pPr lvl="1"/>
            <a:r>
              <a:rPr lang="en-US" dirty="0"/>
              <a:t>Meta analysis of 15 studies</a:t>
            </a:r>
          </a:p>
          <a:p>
            <a:pPr lvl="2"/>
            <a:r>
              <a:rPr lang="en-US" dirty="0" err="1"/>
              <a:t>Schroth</a:t>
            </a:r>
            <a:r>
              <a:rPr lang="en-US" dirty="0"/>
              <a:t> exercise more beneficial in curves 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⁰</a:t>
            </a:r>
            <a:r>
              <a:rPr lang="en-US" dirty="0"/>
              <a:t>-30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⁰ than those &gt;30⁰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10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SRS Statement on Physiotherapy Scoliosis Specific Exercises (PSSE)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At the present time, there is no evidence supporting PSSE to be offered </a:t>
            </a:r>
            <a:r>
              <a:rPr lang="en-US" sz="2800" i="1" dirty="0"/>
              <a:t>in substitution </a:t>
            </a:r>
            <a:r>
              <a:rPr lang="en-US" sz="2800" dirty="0"/>
              <a:t>of bracing in treating progressive idiopathic scoliosis.  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Definitive research lacking on PSSE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New studies underway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Collaboration with SRS and SOSORT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3235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 Scoliosis Screening Protocol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US Preventative Services Task Force 2018</a:t>
            </a:r>
          </a:p>
          <a:p>
            <a:pPr lvl="2" eaLnBrk="1" hangingPunct="1">
              <a:defRPr/>
            </a:pPr>
            <a:r>
              <a:rPr lang="en-US" sz="2000" i="1" dirty="0"/>
              <a:t>Dunn J JAMA 2018</a:t>
            </a:r>
          </a:p>
          <a:p>
            <a:pPr lvl="1" eaLnBrk="1" hangingPunct="1">
              <a:defRPr/>
            </a:pPr>
            <a:r>
              <a:rPr lang="en-US" sz="2400" dirty="0"/>
              <a:t>Changed recommendation from “D” to “I”</a:t>
            </a:r>
          </a:p>
          <a:p>
            <a:pPr lvl="2" eaLnBrk="1" hangingPunct="1">
              <a:defRPr/>
            </a:pPr>
            <a:r>
              <a:rPr lang="en-US" sz="2000" dirty="0"/>
              <a:t>“Discourage” to “uncertain”</a:t>
            </a:r>
          </a:p>
          <a:p>
            <a:pPr lvl="2" eaLnBrk="1" hangingPunct="1">
              <a:defRPr/>
            </a:pPr>
            <a:r>
              <a:rPr lang="en-US" sz="2000" dirty="0"/>
              <a:t>“There is little evidence addressing harms of screening”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BUT</a:t>
            </a:r>
          </a:p>
          <a:p>
            <a:pPr lvl="1" eaLnBrk="1" hangingPunct="1">
              <a:defRPr/>
            </a:pPr>
            <a:r>
              <a:rPr lang="en-US" sz="2000" dirty="0"/>
              <a:t>Did not address increased risks of </a:t>
            </a:r>
            <a:r>
              <a:rPr lang="en-US" sz="2000" dirty="0" err="1"/>
              <a:t>surigical</a:t>
            </a:r>
            <a:r>
              <a:rPr lang="en-US" sz="2000" dirty="0"/>
              <a:t> treatment of severe scoliosis </a:t>
            </a:r>
            <a:r>
              <a:rPr lang="en-US" sz="1600" i="1" dirty="0" err="1"/>
              <a:t>Reames</a:t>
            </a:r>
            <a:r>
              <a:rPr lang="en-US" sz="1600" i="1" dirty="0"/>
              <a:t> DL Spine 2011</a:t>
            </a:r>
          </a:p>
          <a:p>
            <a:pPr lvl="1" eaLnBrk="1" hangingPunct="1">
              <a:defRPr/>
            </a:pPr>
            <a:r>
              <a:rPr lang="en-US" sz="2000" dirty="0"/>
              <a:t>Untreated scoliosis requiring treatment in adulthood have dramatically higher operative complication and reoperation rates (30-50%) </a:t>
            </a:r>
            <a:r>
              <a:rPr lang="en-US" sz="1600" i="1" dirty="0" err="1"/>
              <a:t>Charosky</a:t>
            </a:r>
            <a:r>
              <a:rPr lang="en-US" sz="1600" i="1" dirty="0"/>
              <a:t> Spine 2012; Cho SK Spine 2012; </a:t>
            </a:r>
            <a:r>
              <a:rPr lang="en-US" sz="1600" i="1" dirty="0" err="1"/>
              <a:t>Passias</a:t>
            </a:r>
            <a:r>
              <a:rPr lang="en-US" sz="1600" i="1" dirty="0"/>
              <a:t> PG JBJS-A 2016</a:t>
            </a:r>
            <a:endParaRPr lang="en-US" sz="2000" i="1" dirty="0"/>
          </a:p>
          <a:p>
            <a:pPr lvl="1" eaLnBrk="1" hangingPunct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4197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Untreated Progressive Adult Spinal Deformity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7772400" cy="4114800"/>
          </a:xfrm>
        </p:spPr>
        <p:txBody>
          <a:bodyPr/>
          <a:lstStyle/>
          <a:p>
            <a:r>
              <a:rPr lang="en-US" sz="2400" dirty="0"/>
              <a:t>Bess S Spine 2016</a:t>
            </a:r>
          </a:p>
          <a:p>
            <a:r>
              <a:rPr lang="en-US" sz="2400" dirty="0"/>
              <a:t>The Health Impact of Symptomatic Adult Spinal Deformity: Comparison of Deformity Types to United States Population Norms and Chronic Diseases </a:t>
            </a:r>
          </a:p>
          <a:p>
            <a:pPr marL="0" indent="0">
              <a:buNone/>
            </a:pPr>
            <a:endParaRPr lang="en-US" sz="2400" dirty="0"/>
          </a:p>
          <a:p>
            <a:pPr eaLnBrk="1" hangingPunct="1">
              <a:defRPr/>
            </a:pPr>
            <a:endParaRPr lang="en-US" sz="1600" i="1" dirty="0"/>
          </a:p>
        </p:txBody>
      </p:sp>
      <p:sp>
        <p:nvSpPr>
          <p:cNvPr id="2" name="AutoShape 2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1749425" cy="174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679576" y="3691521"/>
            <a:ext cx="8802391" cy="3029490"/>
            <a:chOff x="155575" y="3691521"/>
            <a:chExt cx="8802391" cy="302949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575" y="3691521"/>
              <a:ext cx="8802391" cy="302949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188232" y="5257800"/>
              <a:ext cx="2859768" cy="228600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4662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Untreated Progressive Adult Spinal Deformity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" name="AutoShape 2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1749425" cy="174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Placeholder 1" descr="Fig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79576" y="1752601"/>
            <a:ext cx="8672759" cy="44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 bwMode="auto">
          <a:xfrm>
            <a:off x="1831974" y="5029200"/>
            <a:ext cx="1292226" cy="6858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4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Untreated Progressive Adult Spinal Deformity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" name="AutoShape 2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1749425" cy="174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1572" y="1909769"/>
            <a:ext cx="2814705" cy="37118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1909769"/>
            <a:ext cx="3429000" cy="37118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9393" y="3300280"/>
            <a:ext cx="595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0157" y="5680519"/>
            <a:ext cx="2727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Stable thoracic scoliosis:</a:t>
            </a:r>
          </a:p>
          <a:p>
            <a:pPr algn="ctr"/>
            <a:r>
              <a:rPr lang="en-US" sz="2000" dirty="0"/>
              <a:t>Similar to healthy adults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0" y="5696218"/>
            <a:ext cx="50197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Progressive lumbar scoliosis and sagittal imbalance: </a:t>
            </a:r>
          </a:p>
          <a:p>
            <a:pPr algn="ctr"/>
            <a:r>
              <a:rPr lang="en-US" sz="1800" dirty="0"/>
              <a:t>Similar to vision impaired with limited use of arms/legs</a:t>
            </a:r>
          </a:p>
        </p:txBody>
      </p:sp>
    </p:spTree>
    <p:extLst>
      <p:ext uri="{BB962C8B-B14F-4D97-AF65-F5344CB8AC3E}">
        <p14:creationId xmlns:p14="http://schemas.microsoft.com/office/powerpoint/2010/main" val="1868086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Untreated Progressive Adult Spinal Deformity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" name="AutoShape 2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1749425" cy="174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s://images.journals.lww.com/spinejournal/Original.00007632-201602010-00009.T4-9.jpe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Placeholder 1" descr="Fig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15004" y="1600201"/>
            <a:ext cx="3828596" cy="490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1909768"/>
            <a:ext cx="3763218" cy="40736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32206" y="5983452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Worse functional scores than severe</a:t>
            </a:r>
          </a:p>
          <a:p>
            <a:pPr algn="ctr"/>
            <a:r>
              <a:rPr lang="en-US" sz="2000" dirty="0"/>
              <a:t>chronic lung disease &lt;25</a:t>
            </a:r>
            <a:r>
              <a:rPr lang="en-US" sz="2000" baseline="30000" dirty="0"/>
              <a:t>th</a:t>
            </a:r>
            <a:r>
              <a:rPr lang="en-US" sz="2000" dirty="0"/>
              <a:t> %tile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1984375" y="5297652"/>
            <a:ext cx="3121025" cy="13936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 Scoliosis Screening Protocol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US Preventative Services Task Force 2018</a:t>
            </a:r>
          </a:p>
          <a:p>
            <a:pPr lvl="2" eaLnBrk="1" hangingPunct="1">
              <a:defRPr/>
            </a:pPr>
            <a:r>
              <a:rPr lang="en-US" sz="2000" i="1" dirty="0"/>
              <a:t>Dunn J JAMA 2018</a:t>
            </a:r>
          </a:p>
          <a:p>
            <a:pPr lvl="1" eaLnBrk="1" hangingPunct="1">
              <a:defRPr/>
            </a:pPr>
            <a:r>
              <a:rPr lang="en-US" sz="2400" dirty="0"/>
              <a:t>Changed recommendation from “D” to “I”</a:t>
            </a:r>
          </a:p>
          <a:p>
            <a:pPr lvl="2" eaLnBrk="1" hangingPunct="1">
              <a:defRPr/>
            </a:pPr>
            <a:r>
              <a:rPr lang="en-US" sz="2000" dirty="0"/>
              <a:t>“Discourage” to “uncertain”</a:t>
            </a:r>
          </a:p>
          <a:p>
            <a:pPr lvl="2" eaLnBrk="1" hangingPunct="1">
              <a:defRPr/>
            </a:pPr>
            <a:r>
              <a:rPr lang="en-US" sz="2000" dirty="0"/>
              <a:t>“There is little evidence addressing harms of screening”</a:t>
            </a:r>
          </a:p>
          <a:p>
            <a:pPr eaLnBrk="1" hangingPunct="1">
              <a:defRPr/>
            </a:pPr>
            <a:r>
              <a:rPr lang="en-US" sz="2800" dirty="0"/>
              <a:t>SRS, AAOS, POSNA, AAP </a:t>
            </a:r>
            <a:r>
              <a:rPr lang="en-US" sz="2000" i="1" dirty="0" err="1"/>
              <a:t>Hresko</a:t>
            </a:r>
            <a:r>
              <a:rPr lang="en-US" sz="2000" i="1" dirty="0"/>
              <a:t> JBJS-A 2016</a:t>
            </a:r>
            <a:endParaRPr lang="en-US" sz="2000" dirty="0"/>
          </a:p>
          <a:p>
            <a:pPr lvl="1" eaLnBrk="1" hangingPunct="1">
              <a:defRPr/>
            </a:pPr>
            <a:r>
              <a:rPr lang="en-US" sz="2400" dirty="0"/>
              <a:t>Forward Bend Test with </a:t>
            </a:r>
            <a:r>
              <a:rPr lang="en-US" sz="2400" dirty="0" err="1"/>
              <a:t>Scoliometer</a:t>
            </a:r>
            <a:endParaRPr lang="en-US" sz="2400" dirty="0"/>
          </a:p>
          <a:p>
            <a:pPr lvl="1" eaLnBrk="1" hangingPunct="1">
              <a:defRPr/>
            </a:pPr>
            <a:r>
              <a:rPr lang="en-US" sz="2400" dirty="0"/>
              <a:t>Girls:</a:t>
            </a:r>
          </a:p>
          <a:p>
            <a:pPr lvl="2" eaLnBrk="1" hangingPunct="1">
              <a:defRPr/>
            </a:pPr>
            <a:r>
              <a:rPr lang="en-US" sz="2000" dirty="0"/>
              <a:t>Screen twice at 10 and 12 years old</a:t>
            </a:r>
          </a:p>
          <a:p>
            <a:pPr lvl="1" eaLnBrk="1" hangingPunct="1">
              <a:defRPr/>
            </a:pPr>
            <a:r>
              <a:rPr lang="en-US" sz="2400" dirty="0"/>
              <a:t>Boys:</a:t>
            </a:r>
          </a:p>
          <a:p>
            <a:pPr lvl="2" eaLnBrk="1" hangingPunct="1">
              <a:defRPr/>
            </a:pPr>
            <a:r>
              <a:rPr lang="en-US" sz="2000" dirty="0"/>
              <a:t>Screen at age 13-14 years old</a:t>
            </a:r>
          </a:p>
        </p:txBody>
      </p:sp>
    </p:spTree>
    <p:extLst>
      <p:ext uri="{BB962C8B-B14F-4D97-AF65-F5344CB8AC3E}">
        <p14:creationId xmlns:p14="http://schemas.microsoft.com/office/powerpoint/2010/main" val="436731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Surgery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Curve magnitude greater than 50 degrees</a:t>
            </a:r>
          </a:p>
          <a:p>
            <a:pPr eaLnBrk="1" hangingPunct="1">
              <a:defRPr/>
            </a:pPr>
            <a:r>
              <a:rPr lang="en-US" dirty="0"/>
              <a:t>Why: Natural history shows these curves will progress 1 degree/year on average</a:t>
            </a:r>
          </a:p>
          <a:p>
            <a:pPr eaLnBrk="1" hangingPunct="1">
              <a:defRPr/>
            </a:pPr>
            <a:r>
              <a:rPr lang="en-US" dirty="0"/>
              <a:t>Clinically significant pulmonary compromise not seen until curves greater than 90 degrees </a:t>
            </a:r>
            <a:r>
              <a:rPr lang="en-US" sz="1600" dirty="0"/>
              <a:t>(Johnston C Spine 2011)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676400" y="6327184"/>
            <a:ext cx="6019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en-US" sz="1100" dirty="0">
                <a:solidFill>
                  <a:srgbClr val="FFFFFF"/>
                </a:solidFill>
                <a:latin typeface="Times-Roman" charset="0"/>
                <a:cs typeface="Arial" panose="020B0604020202020204" pitchFamily="34" charset="0"/>
              </a:rPr>
              <a:t>Weinstein SL, Zavala DC, </a:t>
            </a:r>
            <a:r>
              <a:rPr lang="en-US" altLang="en-US" sz="1100" dirty="0" err="1">
                <a:solidFill>
                  <a:srgbClr val="FFFFFF"/>
                </a:solidFill>
                <a:latin typeface="Times-Roman" charset="0"/>
                <a:cs typeface="Arial" panose="020B0604020202020204" pitchFamily="34" charset="0"/>
              </a:rPr>
              <a:t>Ponseti</a:t>
            </a:r>
            <a:r>
              <a:rPr lang="en-US" altLang="en-US" sz="1100" dirty="0">
                <a:solidFill>
                  <a:srgbClr val="FFFFFF"/>
                </a:solidFill>
                <a:latin typeface="Times-Roman" charset="0"/>
                <a:cs typeface="Arial" panose="020B0604020202020204" pitchFamily="34" charset="0"/>
              </a:rPr>
              <a:t> IV. Idiopathic scoliosis: long-term follow-up and prognosis in untreated patients. </a:t>
            </a:r>
            <a:r>
              <a:rPr lang="en-US" altLang="en-US" sz="1100" i="1" dirty="0">
                <a:solidFill>
                  <a:srgbClr val="FFFFFF"/>
                </a:solidFill>
                <a:latin typeface="Times-Italic" charset="0"/>
                <a:cs typeface="Arial" panose="020B0604020202020204" pitchFamily="34" charset="0"/>
              </a:rPr>
              <a:t>J Bone Joint Surg</a:t>
            </a:r>
            <a:r>
              <a:rPr lang="en-US" altLang="en-US" sz="1100" dirty="0">
                <a:solidFill>
                  <a:srgbClr val="FFFFFF"/>
                </a:solidFill>
                <a:latin typeface="Times-Roman" charset="0"/>
                <a:cs typeface="Arial" panose="020B0604020202020204" pitchFamily="34" charset="0"/>
              </a:rPr>
              <a:t>. 1981;63:702–712.</a:t>
            </a:r>
          </a:p>
        </p:txBody>
      </p:sp>
    </p:spTree>
    <p:extLst>
      <p:ext uri="{BB962C8B-B14F-4D97-AF65-F5344CB8AC3E}">
        <p14:creationId xmlns:p14="http://schemas.microsoft.com/office/powerpoint/2010/main" val="39205706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381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Surgical Planning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219200"/>
            <a:ext cx="4038600" cy="4876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Goals </a:t>
            </a:r>
          </a:p>
          <a:p>
            <a:pPr lvl="1" eaLnBrk="1" hangingPunct="1"/>
            <a:r>
              <a:rPr lang="en-US" altLang="en-US" dirty="0"/>
              <a:t>Coronal and sagittal balance</a:t>
            </a:r>
          </a:p>
          <a:p>
            <a:pPr lvl="1" eaLnBrk="1" hangingPunct="1"/>
            <a:r>
              <a:rPr lang="en-US" altLang="en-US" dirty="0"/>
              <a:t>Curve correction in coronal, sagittal, and axial planes</a:t>
            </a:r>
          </a:p>
          <a:p>
            <a:pPr lvl="1" eaLnBrk="1" hangingPunct="1"/>
            <a:r>
              <a:rPr lang="en-US" altLang="en-US" dirty="0"/>
              <a:t>Level shoulders and hips</a:t>
            </a:r>
          </a:p>
          <a:p>
            <a:pPr lvl="1" eaLnBrk="1" hangingPunct="1"/>
            <a:r>
              <a:rPr lang="en-US" altLang="en-US" dirty="0"/>
              <a:t>Trunk over the pelvis</a:t>
            </a:r>
          </a:p>
          <a:p>
            <a:pPr eaLnBrk="1" hangingPunct="1"/>
            <a:r>
              <a:rPr lang="en-US" altLang="en-US" sz="2800" dirty="0"/>
              <a:t>Balancing neurologic risk</a:t>
            </a:r>
          </a:p>
        </p:txBody>
      </p:sp>
      <p:pic>
        <p:nvPicPr>
          <p:cNvPr id="39940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" b="-2"/>
          <a:stretch>
            <a:fillRect/>
          </a:stretch>
        </p:blipFill>
        <p:spPr>
          <a:xfrm>
            <a:off x="6324601" y="1295400"/>
            <a:ext cx="2836863" cy="5257800"/>
          </a:xfrm>
        </p:spPr>
      </p:pic>
    </p:spTree>
    <p:extLst>
      <p:ext uri="{BB962C8B-B14F-4D97-AF65-F5344CB8AC3E}">
        <p14:creationId xmlns:p14="http://schemas.microsoft.com/office/powerpoint/2010/main" val="37105624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AIS Fusion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676400"/>
            <a:ext cx="2971800" cy="4114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12 </a:t>
            </a:r>
            <a:r>
              <a:rPr lang="en-US" altLang="en-US" sz="2800" dirty="0" err="1"/>
              <a:t>yo</a:t>
            </a:r>
            <a:r>
              <a:rPr lang="en-US" altLang="en-US" sz="2800" dirty="0"/>
              <a:t> girl presented with progressive right thoracic curve</a:t>
            </a:r>
          </a:p>
          <a:p>
            <a:pPr marL="457200" lvl="1" indent="0" eaLnBrk="1" hangingPunct="1">
              <a:buNone/>
            </a:pPr>
            <a:endParaRPr lang="en-US" altLang="en-US" dirty="0"/>
          </a:p>
          <a:p>
            <a:pPr eaLnBrk="1" hangingPunct="1"/>
            <a:r>
              <a:rPr lang="en-US" altLang="en-US" sz="2800" dirty="0"/>
              <a:t>Underwent T2-L2 PSF</a:t>
            </a:r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pic>
        <p:nvPicPr>
          <p:cNvPr id="40964" name="Picture 4" descr="preopp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8"/>
          <a:stretch>
            <a:fillRect/>
          </a:stretch>
        </p:blipFill>
        <p:spPr>
          <a:xfrm>
            <a:off x="4419600" y="1465881"/>
            <a:ext cx="2743200" cy="507076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4" descr="threemonthap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23906" y="1465881"/>
            <a:ext cx="2712647" cy="505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0742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257300"/>
            <a:ext cx="7772400" cy="85725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Fusion = The End….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421" y="2600325"/>
            <a:ext cx="2505807" cy="257175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3101" y="2600325"/>
            <a:ext cx="2571750" cy="257175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301" y="2595261"/>
            <a:ext cx="3446420" cy="24003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 flipH="1">
            <a:off x="5524500" y="1571625"/>
            <a:ext cx="228600" cy="34290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380343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Fusion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Long term outcomes are favorable at 25-40 year </a:t>
            </a:r>
            <a:r>
              <a:rPr lang="en-US" sz="2800" dirty="0" err="1"/>
              <a:t>followup</a:t>
            </a:r>
            <a:endParaRPr lang="en-US" sz="2800" dirty="0"/>
          </a:p>
          <a:p>
            <a:pPr lvl="1"/>
            <a:r>
              <a:rPr lang="en-US" sz="2400" dirty="0"/>
              <a:t>Similar rates of back pain compared to matched controls </a:t>
            </a:r>
            <a:r>
              <a:rPr lang="en-US" sz="1600" dirty="0"/>
              <a:t>(</a:t>
            </a:r>
            <a:r>
              <a:rPr lang="en-US" sz="1600" dirty="0" err="1"/>
              <a:t>Danielsson</a:t>
            </a:r>
            <a:r>
              <a:rPr lang="en-US" sz="1600" dirty="0"/>
              <a:t> Spine 2003)</a:t>
            </a:r>
          </a:p>
          <a:p>
            <a:pPr lvl="1"/>
            <a:r>
              <a:rPr lang="en-US" sz="2400" dirty="0"/>
              <a:t>Physical function not significantly affected compared to matched controls </a:t>
            </a:r>
            <a:r>
              <a:rPr lang="en-US" sz="1600" dirty="0"/>
              <a:t>(</a:t>
            </a:r>
            <a:r>
              <a:rPr lang="en-US" sz="1600" dirty="0" err="1"/>
              <a:t>Danielsson</a:t>
            </a:r>
            <a:r>
              <a:rPr lang="en-US" sz="1600" dirty="0"/>
              <a:t> Spine 2006)</a:t>
            </a:r>
            <a:endParaRPr lang="en-US" sz="2400" dirty="0"/>
          </a:p>
          <a:p>
            <a:endParaRPr lang="en-US" sz="2800" dirty="0"/>
          </a:p>
          <a:p>
            <a:r>
              <a:rPr lang="en-US" sz="2800" dirty="0"/>
              <a:t>Long term revision rates 5-10% </a:t>
            </a:r>
            <a:r>
              <a:rPr lang="en-US" sz="1600" dirty="0"/>
              <a:t>(</a:t>
            </a:r>
            <a:r>
              <a:rPr lang="en-US" sz="1600" dirty="0" err="1"/>
              <a:t>Takayama</a:t>
            </a:r>
            <a:r>
              <a:rPr lang="en-US" sz="1600" dirty="0"/>
              <a:t> Spine 2009, Chang Spine 2010)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74452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Trunk Motion Analysis Based on Lowest Instrumented Vertebra 2 Years After PSF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1695450" y="2343150"/>
            <a:ext cx="3371850" cy="3086100"/>
          </a:xfrm>
        </p:spPr>
        <p:txBody>
          <a:bodyPr/>
          <a:lstStyle/>
          <a:p>
            <a:r>
              <a:rPr lang="en-US" sz="2100" b="1" dirty="0"/>
              <a:t>Average Trunk Flexion loss based on LIV: </a:t>
            </a:r>
          </a:p>
          <a:p>
            <a:pPr lvl="1"/>
            <a:r>
              <a:rPr lang="en-US" sz="1800" dirty="0"/>
              <a:t>L1: 15% loss </a:t>
            </a:r>
          </a:p>
          <a:p>
            <a:pPr lvl="1"/>
            <a:r>
              <a:rPr lang="en-US" sz="1800" dirty="0"/>
              <a:t>L2: 25% loss</a:t>
            </a:r>
          </a:p>
          <a:p>
            <a:pPr lvl="1"/>
            <a:r>
              <a:rPr lang="en-US" sz="1800" dirty="0"/>
              <a:t>L3: 39% loss</a:t>
            </a:r>
          </a:p>
          <a:p>
            <a:pPr lvl="1"/>
            <a:r>
              <a:rPr lang="en-US" sz="1800" dirty="0"/>
              <a:t>L4: 65% loss</a:t>
            </a:r>
          </a:p>
          <a:p>
            <a:endParaRPr lang="en-US" sz="18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067300" y="2357438"/>
            <a:ext cx="5359518" cy="3529013"/>
            <a:chOff x="2438400" y="1524000"/>
            <a:chExt cx="6917424" cy="4321861"/>
          </a:xfrm>
        </p:grpSpPr>
        <p:graphicFrame>
          <p:nvGraphicFramePr>
            <p:cNvPr id="4" name="Chart 3" title="adfsdfas"/>
            <p:cNvGraphicFramePr>
              <a:graphicFrameLocks/>
            </p:cNvGraphicFramePr>
            <p:nvPr/>
          </p:nvGraphicFramePr>
          <p:xfrm>
            <a:off x="2438400" y="1524000"/>
            <a:ext cx="6917424" cy="43218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Oval 4"/>
            <p:cNvSpPr/>
            <p:nvPr/>
          </p:nvSpPr>
          <p:spPr>
            <a:xfrm>
              <a:off x="3766123" y="1856451"/>
              <a:ext cx="989814" cy="183822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  <p:sp>
          <p:nvSpPr>
            <p:cNvPr id="6" name="Oval 5"/>
            <p:cNvSpPr/>
            <p:nvPr/>
          </p:nvSpPr>
          <p:spPr>
            <a:xfrm>
              <a:off x="5301388" y="1856451"/>
              <a:ext cx="989814" cy="270316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25"/>
            </a:p>
          </p:txBody>
        </p:sp>
      </p:grpSp>
    </p:spTree>
    <p:extLst>
      <p:ext uri="{BB962C8B-B14F-4D97-AF65-F5344CB8AC3E}">
        <p14:creationId xmlns:p14="http://schemas.microsoft.com/office/powerpoint/2010/main" val="27603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Vertebral Growth Modulation</a:t>
            </a:r>
            <a:b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</a:b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Our Current Indications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sz="half" idx="1"/>
          </p:nvPr>
        </p:nvSpPr>
        <p:spPr>
          <a:xfrm>
            <a:off x="1866900" y="2331245"/>
            <a:ext cx="4000500" cy="2259806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itchFamily="34" charset="-128"/>
              </a:rPr>
              <a:t>Curve</a:t>
            </a:r>
          </a:p>
          <a:p>
            <a:pPr lvl="1" eaLnBrk="1" hangingPunct="1"/>
            <a:r>
              <a:rPr lang="en-US" altLang="en-US" sz="2100" dirty="0">
                <a:ea typeface="ＭＳ Ｐゴシック" pitchFamily="34" charset="-128"/>
              </a:rPr>
              <a:t>Magnitude 45-70º</a:t>
            </a:r>
          </a:p>
          <a:p>
            <a:pPr lvl="2" eaLnBrk="1" hangingPunct="1"/>
            <a:r>
              <a:rPr lang="en-US" altLang="en-US" sz="2100" dirty="0">
                <a:ea typeface="ＭＳ Ｐゴシック" pitchFamily="34" charset="-128"/>
              </a:rPr>
              <a:t>Flexible ≤ 35º</a:t>
            </a:r>
          </a:p>
          <a:p>
            <a:pPr lvl="1" eaLnBrk="1" hangingPunct="1"/>
            <a:r>
              <a:rPr lang="en-US" altLang="en-US" sz="2100" dirty="0">
                <a:ea typeface="ＭＳ Ｐゴシック" pitchFamily="34" charset="-128"/>
              </a:rPr>
              <a:t>Rotation ≤ 25º</a:t>
            </a:r>
          </a:p>
          <a:p>
            <a:pPr lvl="1" eaLnBrk="1" hangingPunct="1"/>
            <a:r>
              <a:rPr lang="en-US" altLang="en-US" sz="2100" dirty="0">
                <a:ea typeface="ＭＳ Ｐゴシック" pitchFamily="34" charset="-128"/>
              </a:rPr>
              <a:t>Kyphosis ≤ 40</a:t>
            </a:r>
            <a:r>
              <a:rPr lang="en-US" altLang="en-US" dirty="0">
                <a:ea typeface="ＭＳ Ｐゴシック" pitchFamily="34" charset="-128"/>
              </a:rPr>
              <a:t>º</a:t>
            </a:r>
          </a:p>
          <a:p>
            <a:pPr eaLnBrk="1" hangingPunct="1"/>
            <a:r>
              <a:rPr lang="en-US" altLang="en-US" dirty="0">
                <a:ea typeface="ＭＳ Ｐゴシック" pitchFamily="34" charset="-128"/>
              </a:rPr>
              <a:t>Adequate vertebral body size</a:t>
            </a:r>
          </a:p>
          <a:p>
            <a:pPr eaLnBrk="1" hangingPunct="1"/>
            <a:r>
              <a:rPr lang="en-US" altLang="en-US" dirty="0" err="1">
                <a:ea typeface="ＭＳ Ｐゴシック" pitchFamily="34" charset="-128"/>
              </a:rPr>
              <a:t>Risser</a:t>
            </a:r>
            <a:r>
              <a:rPr lang="en-US" altLang="en-US" dirty="0">
                <a:ea typeface="ＭＳ Ｐゴシック" pitchFamily="34" charset="-128"/>
              </a:rPr>
              <a:t> 0-2; Sanders 3-4</a:t>
            </a:r>
          </a:p>
          <a:p>
            <a:pPr eaLnBrk="1" hangingPunct="1"/>
            <a:r>
              <a:rPr lang="en-US" altLang="en-US" dirty="0" err="1">
                <a:ea typeface="ＭＳ Ｐゴシック" pitchFamily="34" charset="-128"/>
              </a:rPr>
              <a:t>Premenarchal</a:t>
            </a:r>
            <a:r>
              <a:rPr lang="en-US" altLang="en-US" dirty="0">
                <a:ea typeface="ＭＳ Ｐゴシック" pitchFamily="34" charset="-128"/>
              </a:rPr>
              <a:t> or menarche within 6 months</a:t>
            </a:r>
          </a:p>
          <a:p>
            <a:pPr eaLnBrk="1" hangingPunct="1"/>
            <a:endParaRPr lang="en-US" altLang="en-US" dirty="0">
              <a:ea typeface="ＭＳ Ｐゴシック" pitchFamily="34" charset="-128"/>
            </a:endParaRPr>
          </a:p>
        </p:txBody>
      </p:sp>
      <p:pic>
        <p:nvPicPr>
          <p:cNvPr id="16" name="Picture 7" descr="Screen Clippi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7400" y="2171701"/>
            <a:ext cx="1759514" cy="354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4295" y="2057401"/>
            <a:ext cx="1289777" cy="1789750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4294" y="3890475"/>
            <a:ext cx="1289778" cy="198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9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BF: 11 y/o female AIS </a:t>
            </a:r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Lenke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1AR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Risser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 Sanders 4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Preop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5 years postop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88428" y="2185989"/>
            <a:ext cx="1463195" cy="3300412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2310" y="2185989"/>
            <a:ext cx="1937941" cy="330041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7647" y="2185990"/>
            <a:ext cx="1527155" cy="3314701"/>
          </a:xfrm>
          <a:prstGeom prst="rect">
            <a:avLst/>
          </a:prstGeom>
        </p:spPr>
      </p:pic>
      <p:pic>
        <p:nvPicPr>
          <p:cNvPr id="8" name="Picture 2" descr="P:\Medical_Staff_Photos\Betz_Samdani_Cahill_Payhs\Tethering Talk_11-13\DSC_785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6050" y="2686051"/>
            <a:ext cx="2949616" cy="195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1" y="2199045"/>
            <a:ext cx="1616006" cy="32873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1909" y="2499698"/>
            <a:ext cx="2784556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57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 Pain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Acute and chronic pain more common in scoliosis patients (61% vs. 35% controls) at 50 year f/u </a:t>
            </a:r>
            <a:r>
              <a:rPr lang="en-US" sz="1600" dirty="0"/>
              <a:t>(Weinstein SL JAMA 2003; </a:t>
            </a:r>
            <a:r>
              <a:rPr lang="en-US" sz="1600" dirty="0" err="1"/>
              <a:t>Daielsson</a:t>
            </a:r>
            <a:r>
              <a:rPr lang="en-US" sz="1600" dirty="0"/>
              <a:t> AJ Spine 2003)</a:t>
            </a:r>
            <a:endParaRPr lang="en-US" sz="2800" dirty="0"/>
          </a:p>
          <a:p>
            <a:pPr lvl="1"/>
            <a:r>
              <a:rPr lang="en-US" sz="2400" dirty="0"/>
              <a:t>No difference in intensity/duration</a:t>
            </a:r>
          </a:p>
          <a:p>
            <a:pPr lvl="1"/>
            <a:r>
              <a:rPr lang="en-US" sz="2400" dirty="0"/>
              <a:t>No correlation with severity/location of curve</a:t>
            </a:r>
          </a:p>
          <a:p>
            <a:pPr lvl="1"/>
            <a:endParaRPr lang="en-US" sz="2400" dirty="0"/>
          </a:p>
          <a:p>
            <a:r>
              <a:rPr lang="en-US" sz="2800" dirty="0"/>
              <a:t>Approximately 1% of patients with scoliosis require surgery specifically for back pain, similar incidence to the general population </a:t>
            </a:r>
            <a:r>
              <a:rPr lang="en-US" sz="1600" dirty="0"/>
              <a:t>(Tones M. Spine 2006)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99546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924050" y="2400300"/>
            <a:ext cx="8458200" cy="857250"/>
          </a:xfrm>
        </p:spPr>
        <p:txBody>
          <a:bodyPr/>
          <a:lstStyle/>
          <a:p>
            <a:r>
              <a:rPr lang="en-US" sz="4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Evaluation, Diagnosis, and Treatment of Back Pain in Children and Adolescents</a:t>
            </a:r>
            <a:endParaRPr lang="en-US" sz="3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3810000" y="4057650"/>
            <a:ext cx="4914900" cy="1314450"/>
          </a:xfrm>
        </p:spPr>
        <p:txBody>
          <a:bodyPr/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Joshua M. Pahys MD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Shriners Hospital for Children, Philadelphia, PA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55830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Epidemiology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Incidence: 11-33% </a:t>
            </a:r>
            <a:r>
              <a:rPr lang="en-US" sz="1350" dirty="0"/>
              <a:t>(Jeffries L Spine 2007)</a:t>
            </a:r>
            <a:endParaRPr lang="en-US" dirty="0"/>
          </a:p>
          <a:p>
            <a:pPr lvl="1"/>
            <a:r>
              <a:rPr lang="en-US" dirty="0"/>
              <a:t>Increases with age</a:t>
            </a:r>
          </a:p>
          <a:p>
            <a:pPr lvl="1"/>
            <a:r>
              <a:rPr lang="en-US" dirty="0"/>
              <a:t>“Nonorganic Pain” has increased substantially over the past decade</a:t>
            </a:r>
          </a:p>
          <a:p>
            <a:pPr lvl="2"/>
            <a:r>
              <a:rPr lang="en-US" dirty="0"/>
              <a:t>Theories: sedentary lifestyle, obesity, increased backpack use</a:t>
            </a:r>
          </a:p>
          <a:p>
            <a:pPr lvl="3"/>
            <a:r>
              <a:rPr lang="en-US" dirty="0"/>
              <a:t>Children with back, hip, knee, or ankle pain have a significantly higher BMI (Smith S </a:t>
            </a:r>
            <a:r>
              <a:rPr lang="en-US" dirty="0" err="1"/>
              <a:t>Int</a:t>
            </a:r>
            <a:r>
              <a:rPr lang="en-US" dirty="0"/>
              <a:t> J </a:t>
            </a:r>
            <a:r>
              <a:rPr lang="en-US" dirty="0" err="1"/>
              <a:t>Obs</a:t>
            </a:r>
            <a:r>
              <a:rPr lang="en-US" dirty="0"/>
              <a:t> 2014)</a:t>
            </a:r>
          </a:p>
          <a:p>
            <a:r>
              <a:rPr lang="en-US" dirty="0"/>
              <a:t>Review of 2,846 patients age 10-19 years </a:t>
            </a:r>
            <a:r>
              <a:rPr lang="en-US" sz="1350" dirty="0"/>
              <a:t>(Miller R JPO 2013)</a:t>
            </a:r>
            <a:endParaRPr lang="en-US" dirty="0"/>
          </a:p>
          <a:p>
            <a:pPr lvl="1"/>
            <a:r>
              <a:rPr lang="en-US" dirty="0"/>
              <a:t>Only 24% had a specific diagnosis</a:t>
            </a:r>
          </a:p>
          <a:p>
            <a:pPr lvl="1"/>
            <a:r>
              <a:rPr lang="en-US" dirty="0"/>
              <a:t>61% failed to </a:t>
            </a:r>
            <a:r>
              <a:rPr lang="en-US" dirty="0" err="1"/>
              <a:t>followup</a:t>
            </a:r>
            <a:r>
              <a:rPr lang="en-US" dirty="0"/>
              <a:t> after 1-2 visits</a:t>
            </a:r>
          </a:p>
        </p:txBody>
      </p:sp>
    </p:spTree>
    <p:extLst>
      <p:ext uri="{BB962C8B-B14F-4D97-AF65-F5344CB8AC3E}">
        <p14:creationId xmlns:p14="http://schemas.microsoft.com/office/powerpoint/2010/main" val="16671779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Backpacks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09800" y="2114550"/>
            <a:ext cx="7772400" cy="3086100"/>
          </a:xfrm>
        </p:spPr>
        <p:txBody>
          <a:bodyPr/>
          <a:lstStyle/>
          <a:p>
            <a:r>
              <a:rPr lang="en-US" sz="2100" dirty="0"/>
              <a:t>Heavy backpacks relative to patient body weight and duration of use were associated with back pain</a:t>
            </a:r>
          </a:p>
          <a:p>
            <a:pPr lvl="1"/>
            <a:r>
              <a:rPr lang="en-US" sz="1800" dirty="0"/>
              <a:t>Backpack weight &gt;15-20% of a child’s body weight </a:t>
            </a:r>
            <a:r>
              <a:rPr lang="en-US" sz="1350" dirty="0"/>
              <a:t>(Mackenzie W CORR 2003)</a:t>
            </a:r>
          </a:p>
          <a:p>
            <a:r>
              <a:rPr lang="en-US" sz="2100" dirty="0"/>
              <a:t>Pain typically not severe enough to warrant referral to </a:t>
            </a:r>
            <a:r>
              <a:rPr lang="en-US" sz="2100" dirty="0" err="1"/>
              <a:t>Orthopaedics</a:t>
            </a:r>
            <a:r>
              <a:rPr lang="en-US" sz="2100" dirty="0"/>
              <a:t> (Bo A Spine 2006)</a:t>
            </a:r>
          </a:p>
          <a:p>
            <a:r>
              <a:rPr lang="en-US" sz="2100" dirty="0" err="1"/>
              <a:t>Siambanes</a:t>
            </a:r>
            <a:r>
              <a:rPr lang="en-US" sz="2100" dirty="0"/>
              <a:t> et al JPO 2004</a:t>
            </a:r>
          </a:p>
          <a:p>
            <a:pPr lvl="1"/>
            <a:r>
              <a:rPr lang="en-US" sz="1800" dirty="0"/>
              <a:t>3500 students: backpack weight was predictor of pain</a:t>
            </a:r>
          </a:p>
          <a:p>
            <a:pPr lvl="2"/>
            <a:r>
              <a:rPr lang="en-US" sz="1500" dirty="0"/>
              <a:t>Girls who walk to/from school highest risk</a:t>
            </a:r>
          </a:p>
          <a:p>
            <a:pPr lvl="2"/>
            <a:r>
              <a:rPr lang="en-US" sz="1500" dirty="0"/>
              <a:t>Method of wear, age, socioeconomic status not significant</a:t>
            </a:r>
          </a:p>
        </p:txBody>
      </p:sp>
    </p:spTree>
    <p:extLst>
      <p:ext uri="{BB962C8B-B14F-4D97-AF65-F5344CB8AC3E}">
        <p14:creationId xmlns:p14="http://schemas.microsoft.com/office/powerpoint/2010/main" val="9783542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History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Onset</a:t>
            </a:r>
          </a:p>
          <a:p>
            <a:r>
              <a:rPr lang="en-US" dirty="0"/>
              <a:t>Duration</a:t>
            </a:r>
          </a:p>
          <a:p>
            <a:r>
              <a:rPr lang="en-US" dirty="0"/>
              <a:t>Frequency</a:t>
            </a:r>
          </a:p>
          <a:p>
            <a:r>
              <a:rPr lang="en-US" dirty="0"/>
              <a:t>Severity </a:t>
            </a:r>
          </a:p>
          <a:p>
            <a:r>
              <a:rPr lang="en-US" dirty="0"/>
              <a:t>Location</a:t>
            </a:r>
          </a:p>
          <a:p>
            <a:pPr lvl="1"/>
            <a:r>
              <a:rPr lang="en-US" dirty="0"/>
              <a:t>Radiation to lower extremities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Concerning Complaints</a:t>
            </a:r>
          </a:p>
          <a:p>
            <a:pPr lvl="1"/>
            <a:r>
              <a:rPr lang="en-US" dirty="0"/>
              <a:t>History of trauma</a:t>
            </a:r>
          </a:p>
          <a:p>
            <a:pPr lvl="1"/>
            <a:r>
              <a:rPr lang="en-US" dirty="0"/>
              <a:t>Night pain</a:t>
            </a:r>
          </a:p>
          <a:p>
            <a:pPr lvl="1"/>
            <a:r>
              <a:rPr lang="en-US" dirty="0"/>
              <a:t>Constant pain</a:t>
            </a:r>
          </a:p>
          <a:p>
            <a:pPr lvl="1"/>
            <a:r>
              <a:rPr lang="en-US" dirty="0"/>
              <a:t>Weight loss</a:t>
            </a:r>
          </a:p>
          <a:p>
            <a:pPr lvl="1"/>
            <a:r>
              <a:rPr lang="en-US" dirty="0"/>
              <a:t>Fever</a:t>
            </a:r>
          </a:p>
          <a:p>
            <a:pPr lvl="1"/>
            <a:r>
              <a:rPr lang="en-US" dirty="0"/>
              <a:t>Pain &gt;3 weeks</a:t>
            </a:r>
          </a:p>
          <a:p>
            <a:pPr lvl="1"/>
            <a:r>
              <a:rPr lang="en-US" dirty="0"/>
              <a:t>Pain in children &lt;10 years</a:t>
            </a:r>
          </a:p>
        </p:txBody>
      </p:sp>
    </p:spTree>
    <p:extLst>
      <p:ext uri="{BB962C8B-B14F-4D97-AF65-F5344CB8AC3E}">
        <p14:creationId xmlns:p14="http://schemas.microsoft.com/office/powerpoint/2010/main" val="183739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Examination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755913"/>
            <a:ext cx="5200650" cy="3086100"/>
          </a:xfrm>
        </p:spPr>
        <p:txBody>
          <a:bodyPr/>
          <a:lstStyle/>
          <a:p>
            <a:r>
              <a:rPr lang="en-US" dirty="0"/>
              <a:t>Skin</a:t>
            </a:r>
          </a:p>
          <a:p>
            <a:pPr lvl="1"/>
            <a:r>
              <a:rPr lang="en-US" dirty="0"/>
              <a:t>Examine for cutaneous lesions </a:t>
            </a:r>
          </a:p>
          <a:p>
            <a:pPr lvl="2"/>
            <a:r>
              <a:rPr lang="en-US" dirty="0"/>
              <a:t>Possible indicator of </a:t>
            </a:r>
            <a:r>
              <a:rPr lang="en-US" dirty="0" err="1"/>
              <a:t>intraspinal</a:t>
            </a:r>
            <a:r>
              <a:rPr lang="en-US" dirty="0"/>
              <a:t> anomalies</a:t>
            </a:r>
          </a:p>
          <a:p>
            <a:pPr lvl="2"/>
            <a:r>
              <a:rPr lang="en-US" dirty="0"/>
              <a:t>Sacral dimple</a:t>
            </a:r>
          </a:p>
          <a:p>
            <a:pPr lvl="1"/>
            <a:r>
              <a:rPr lang="en-US" dirty="0"/>
              <a:t>&gt;5 café au </a:t>
            </a:r>
            <a:r>
              <a:rPr lang="en-US" dirty="0" err="1"/>
              <a:t>lait</a:t>
            </a:r>
            <a:r>
              <a:rPr lang="en-US" dirty="0"/>
              <a:t> spots</a:t>
            </a:r>
          </a:p>
          <a:p>
            <a:pPr lvl="2"/>
            <a:r>
              <a:rPr lang="en-US" dirty="0"/>
              <a:t>Neurofibromatosis</a:t>
            </a: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460223"/>
            <a:ext cx="2490538" cy="2744000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491" y="4364858"/>
            <a:ext cx="4958604" cy="180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891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Examination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2264857"/>
            <a:ext cx="5334001" cy="3086100"/>
          </a:xfrm>
        </p:spPr>
        <p:txBody>
          <a:bodyPr/>
          <a:lstStyle/>
          <a:p>
            <a:r>
              <a:rPr lang="en-US" sz="2400" dirty="0"/>
              <a:t>Midline/</a:t>
            </a:r>
            <a:r>
              <a:rPr lang="en-US" sz="2400" dirty="0" err="1"/>
              <a:t>paraspinal</a:t>
            </a:r>
            <a:r>
              <a:rPr lang="en-US" sz="2400" dirty="0"/>
              <a:t> palpation</a:t>
            </a:r>
          </a:p>
          <a:p>
            <a:pPr lvl="1"/>
            <a:r>
              <a:rPr lang="en-US" sz="2000" dirty="0"/>
              <a:t>Evaluate for </a:t>
            </a:r>
            <a:r>
              <a:rPr lang="en-US" sz="2000" dirty="0" err="1"/>
              <a:t>stepoff</a:t>
            </a:r>
            <a:r>
              <a:rPr lang="en-US" sz="2000" dirty="0"/>
              <a:t>, focal pain, or masses</a:t>
            </a:r>
          </a:p>
          <a:p>
            <a:r>
              <a:rPr lang="en-US" sz="2400" dirty="0"/>
              <a:t>Forward bend test</a:t>
            </a:r>
          </a:p>
          <a:p>
            <a:pPr lvl="1"/>
            <a:r>
              <a:rPr lang="en-US" sz="2000" dirty="0"/>
              <a:t>Evaluate for kyphosis/scoliosis</a:t>
            </a:r>
          </a:p>
          <a:p>
            <a:pPr lvl="1"/>
            <a:r>
              <a:rPr lang="en-US" sz="2000" dirty="0"/>
              <a:t>Pain with extension </a:t>
            </a:r>
          </a:p>
          <a:p>
            <a:pPr lvl="1"/>
            <a:r>
              <a:rPr lang="en-US" sz="2000" dirty="0"/>
              <a:t>Start up pain</a:t>
            </a:r>
          </a:p>
          <a:p>
            <a:r>
              <a:rPr lang="en-US" sz="2400" dirty="0"/>
              <a:t>Evaluate for hamstring tightness</a:t>
            </a:r>
          </a:p>
          <a:p>
            <a:pPr lvl="1"/>
            <a:r>
              <a:rPr lang="en-US" sz="2000" dirty="0"/>
              <a:t>Normal angle &lt;30 degrees</a:t>
            </a: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1" y="1743075"/>
            <a:ext cx="1193173" cy="206483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569231"/>
            <a:ext cx="1576467" cy="4729401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343401"/>
            <a:ext cx="1870267" cy="23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4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Neurologic Exam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9200" y="2057400"/>
            <a:ext cx="5676900" cy="3086100"/>
          </a:xfrm>
        </p:spPr>
        <p:txBody>
          <a:bodyPr/>
          <a:lstStyle/>
          <a:p>
            <a:r>
              <a:rPr lang="en-US" sz="2400" dirty="0"/>
              <a:t>Motor function L2-S1</a:t>
            </a:r>
          </a:p>
          <a:p>
            <a:pPr lvl="1"/>
            <a:r>
              <a:rPr lang="en-US" sz="2000" dirty="0"/>
              <a:t>Hip flexion (L2)</a:t>
            </a:r>
          </a:p>
          <a:p>
            <a:pPr lvl="1"/>
            <a:r>
              <a:rPr lang="en-US" sz="2000" dirty="0"/>
              <a:t>Knee extension (L3)</a:t>
            </a:r>
          </a:p>
          <a:p>
            <a:pPr lvl="1"/>
            <a:r>
              <a:rPr lang="en-US" sz="2000" dirty="0"/>
              <a:t>Ankle dorsiflexion (L4)</a:t>
            </a:r>
          </a:p>
          <a:p>
            <a:pPr lvl="1"/>
            <a:r>
              <a:rPr lang="en-US" sz="2000" dirty="0"/>
              <a:t>EHL (great toe) dorsiflexion (L5)</a:t>
            </a:r>
          </a:p>
          <a:p>
            <a:pPr lvl="1"/>
            <a:r>
              <a:rPr lang="en-US" sz="2000" dirty="0"/>
              <a:t>Plantarflexion (S1)</a:t>
            </a:r>
          </a:p>
          <a:p>
            <a:pPr lvl="1"/>
            <a:r>
              <a:rPr lang="en-US" sz="2000" dirty="0">
                <a:solidFill>
                  <a:srgbClr val="FFFF00"/>
                </a:solidFill>
              </a:rPr>
              <a:t>Can also ask patient to walk on toes/heels and squat</a:t>
            </a:r>
          </a:p>
          <a:p>
            <a:pPr lvl="1"/>
            <a:endParaRPr lang="en-US" sz="1600" dirty="0"/>
          </a:p>
          <a:p>
            <a:r>
              <a:rPr lang="en-US" sz="2400" dirty="0"/>
              <a:t>Sensation</a:t>
            </a:r>
          </a:p>
          <a:p>
            <a:pPr lvl="1"/>
            <a:r>
              <a:rPr lang="en-US" sz="2000" dirty="0"/>
              <a:t>Light touch for lower extremity  dermatomes</a:t>
            </a:r>
          </a:p>
          <a:p>
            <a:pPr lvl="1"/>
            <a:endParaRPr lang="en-US" sz="1500" dirty="0"/>
          </a:p>
          <a:p>
            <a:endParaRPr lang="en-US" sz="1800" dirty="0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552" y="2181226"/>
            <a:ext cx="3807716" cy="406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559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Neurologic Exam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50799" y="2338570"/>
            <a:ext cx="5029200" cy="3086100"/>
          </a:xfrm>
        </p:spPr>
        <p:txBody>
          <a:bodyPr/>
          <a:lstStyle/>
          <a:p>
            <a:r>
              <a:rPr lang="en-US" dirty="0"/>
              <a:t>Reflexes</a:t>
            </a:r>
          </a:p>
          <a:p>
            <a:pPr lvl="1"/>
            <a:r>
              <a:rPr lang="en-US" sz="1800" dirty="0"/>
              <a:t>Knee/Achilles</a:t>
            </a:r>
          </a:p>
          <a:p>
            <a:pPr lvl="1"/>
            <a:r>
              <a:rPr lang="en-US" sz="1800" dirty="0"/>
              <a:t>Assess for clonus</a:t>
            </a:r>
          </a:p>
          <a:p>
            <a:r>
              <a:rPr lang="en-US" dirty="0"/>
              <a:t>Abdominal Reflex</a:t>
            </a:r>
          </a:p>
          <a:p>
            <a:pPr lvl="1"/>
            <a:r>
              <a:rPr lang="en-US" sz="1800" dirty="0"/>
              <a:t>Potential association with </a:t>
            </a:r>
            <a:r>
              <a:rPr lang="en-US" sz="1800" dirty="0" err="1"/>
              <a:t>intraspinal</a:t>
            </a:r>
            <a:r>
              <a:rPr lang="en-US" sz="1800" dirty="0"/>
              <a:t> anomalies</a:t>
            </a:r>
          </a:p>
          <a:p>
            <a:r>
              <a:rPr lang="en-US" dirty="0"/>
              <a:t>Straight leg raise</a:t>
            </a:r>
          </a:p>
          <a:p>
            <a:pPr lvl="1"/>
            <a:r>
              <a:rPr lang="en-US" sz="1800" dirty="0"/>
              <a:t>Nerve root tension</a:t>
            </a:r>
          </a:p>
          <a:p>
            <a:pPr lvl="1"/>
            <a:r>
              <a:rPr lang="en-US" sz="1800" dirty="0"/>
              <a:t>Seated or supine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75" y="3081696"/>
            <a:ext cx="2495097" cy="1778911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75" y="1396691"/>
            <a:ext cx="2689600" cy="1566357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574" y="5181600"/>
            <a:ext cx="2983201" cy="138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75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Specific Exams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97769" y="2348030"/>
            <a:ext cx="4229100" cy="3086100"/>
          </a:xfrm>
        </p:spPr>
        <p:txBody>
          <a:bodyPr/>
          <a:lstStyle/>
          <a:p>
            <a:r>
              <a:rPr lang="en-US" dirty="0"/>
              <a:t>Stork Test: </a:t>
            </a:r>
          </a:p>
          <a:p>
            <a:pPr lvl="1"/>
            <a:r>
              <a:rPr lang="en-US" dirty="0"/>
              <a:t>Trunk extension in single leg stance</a:t>
            </a:r>
          </a:p>
          <a:p>
            <a:pPr lvl="1"/>
            <a:r>
              <a:rPr lang="en-US" dirty="0"/>
              <a:t>Ipsilateral or bilateral pain suggestive of spondylolysis</a:t>
            </a:r>
          </a:p>
          <a:p>
            <a:pPr lvl="2"/>
            <a:r>
              <a:rPr lang="en-US" dirty="0"/>
              <a:t>Sensitivity and specificity low </a:t>
            </a:r>
            <a:r>
              <a:rPr lang="en-US" sz="1200" dirty="0"/>
              <a:t>(</a:t>
            </a:r>
            <a:r>
              <a:rPr lang="en-US" sz="1200" dirty="0" err="1"/>
              <a:t>Alquarni</a:t>
            </a:r>
            <a:r>
              <a:rPr lang="en-US" sz="1200" dirty="0"/>
              <a:t> AM </a:t>
            </a:r>
            <a:r>
              <a:rPr lang="en-US" sz="1200" dirty="0" err="1"/>
              <a:t>Phys</a:t>
            </a:r>
            <a:r>
              <a:rPr lang="en-US" sz="1200" dirty="0"/>
              <a:t> </a:t>
            </a:r>
            <a:r>
              <a:rPr lang="en-US" sz="1200" dirty="0" err="1"/>
              <a:t>Ther</a:t>
            </a:r>
            <a:r>
              <a:rPr lang="en-US" sz="1200" dirty="0"/>
              <a:t> Sport 2015)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50" y="1311443"/>
            <a:ext cx="1652602" cy="432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982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Specific Exams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38350" y="2057400"/>
            <a:ext cx="4686300" cy="3086100"/>
          </a:xfrm>
        </p:spPr>
        <p:txBody>
          <a:bodyPr/>
          <a:lstStyle/>
          <a:p>
            <a:r>
              <a:rPr lang="en-US" sz="2700" dirty="0"/>
              <a:t>FABER test</a:t>
            </a:r>
          </a:p>
          <a:p>
            <a:pPr lvl="1"/>
            <a:r>
              <a:rPr lang="en-US" sz="2400" dirty="0"/>
              <a:t>Hip flexion, abduction, and external rotation (heel on contralateral knee)</a:t>
            </a:r>
            <a:endParaRPr lang="en-US" sz="1800" dirty="0"/>
          </a:p>
          <a:p>
            <a:pPr lvl="1"/>
            <a:r>
              <a:rPr lang="en-US" sz="1800" dirty="0"/>
              <a:t>Possible indicator of sacroiliac pain/pathology if back pain is reproduced</a:t>
            </a:r>
          </a:p>
          <a:p>
            <a:pPr lvl="1"/>
            <a:r>
              <a:rPr lang="en-US" sz="1800" dirty="0"/>
              <a:t>Groin pain more indicative of intra-articular hip </a:t>
            </a:r>
            <a:r>
              <a:rPr lang="en-US" sz="1800" dirty="0" err="1"/>
              <a:t>patholgy</a:t>
            </a:r>
            <a:r>
              <a:rPr lang="en-US" sz="1800" dirty="0"/>
              <a:t> </a:t>
            </a:r>
            <a:endParaRPr lang="en-US" sz="2400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587" y="2457450"/>
            <a:ext cx="3622404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266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When to get an </a:t>
            </a:r>
            <a:r>
              <a:rPr lang="en-US" b="1" dirty="0" err="1">
                <a:solidFill>
                  <a:srgbClr val="FFFF00"/>
                </a:solidFill>
              </a:rPr>
              <a:t>Xray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 College of Radiology </a:t>
            </a:r>
            <a:r>
              <a:rPr lang="en-US" sz="1500" dirty="0"/>
              <a:t>(Booth TN J Am </a:t>
            </a:r>
            <a:r>
              <a:rPr lang="en-US" sz="1500" dirty="0" err="1"/>
              <a:t>Coll</a:t>
            </a:r>
            <a:r>
              <a:rPr lang="en-US" sz="1500" dirty="0"/>
              <a:t> Rad 2017)</a:t>
            </a:r>
            <a:endParaRPr lang="en-US" dirty="0"/>
          </a:p>
          <a:p>
            <a:pPr lvl="1"/>
            <a:r>
              <a:rPr lang="en-US" dirty="0"/>
              <a:t>Imaging in children and adolescents may be delayed unless the patient has:</a:t>
            </a:r>
          </a:p>
          <a:p>
            <a:pPr lvl="2"/>
            <a:r>
              <a:rPr lang="en-US" dirty="0"/>
              <a:t>Abnormal neurologic findings</a:t>
            </a:r>
          </a:p>
          <a:p>
            <a:pPr lvl="2"/>
            <a:r>
              <a:rPr lang="en-US" dirty="0"/>
              <a:t>Night pain</a:t>
            </a:r>
          </a:p>
          <a:p>
            <a:pPr lvl="2"/>
            <a:r>
              <a:rPr lang="en-US" dirty="0"/>
              <a:t>Radicular pain</a:t>
            </a:r>
          </a:p>
          <a:p>
            <a:pPr lvl="2"/>
            <a:r>
              <a:rPr lang="en-US" dirty="0"/>
              <a:t>Pain &gt; 4 weeks</a:t>
            </a:r>
          </a:p>
          <a:p>
            <a:pPr lvl="1"/>
            <a:r>
              <a:rPr lang="en-US" dirty="0"/>
              <a:t>Lower threshold for imaging in children &lt; 4 years and/or with constitutional symptoms</a:t>
            </a:r>
          </a:p>
        </p:txBody>
      </p:sp>
    </p:spTree>
    <p:extLst>
      <p:ext uri="{BB962C8B-B14F-4D97-AF65-F5344CB8AC3E}">
        <p14:creationId xmlns:p14="http://schemas.microsoft.com/office/powerpoint/2010/main" val="247425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What </a:t>
            </a:r>
            <a:r>
              <a:rPr lang="en-US" b="1" dirty="0" err="1">
                <a:solidFill>
                  <a:srgbClr val="FFFF00"/>
                </a:solidFill>
              </a:rPr>
              <a:t>Xray</a:t>
            </a:r>
            <a:r>
              <a:rPr lang="en-US" b="1" dirty="0">
                <a:solidFill>
                  <a:srgbClr val="FFFF00"/>
                </a:solidFill>
              </a:rPr>
              <a:t> to get?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i="1" dirty="0"/>
              <a:t>**Standing PA and lateral spine only**</a:t>
            </a:r>
          </a:p>
          <a:p>
            <a:r>
              <a:rPr lang="en-US" sz="2400" dirty="0"/>
              <a:t>Oblique views double radiation exposure and do not improve sensitivity to detect spondylolysis </a:t>
            </a:r>
            <a:r>
              <a:rPr lang="en-US" sz="1400" dirty="0"/>
              <a:t>(</a:t>
            </a:r>
            <a:r>
              <a:rPr lang="en-US" sz="1400" dirty="0" err="1"/>
              <a:t>Tufte</a:t>
            </a:r>
            <a:r>
              <a:rPr lang="en-US" sz="1400" dirty="0"/>
              <a:t> JN Spine 2017)</a:t>
            </a:r>
          </a:p>
          <a:p>
            <a:r>
              <a:rPr lang="en-US" sz="2400" dirty="0"/>
              <a:t>Assess for:</a:t>
            </a:r>
          </a:p>
          <a:p>
            <a:pPr lvl="1"/>
            <a:r>
              <a:rPr lang="en-US" sz="2000" dirty="0"/>
              <a:t>Alignment</a:t>
            </a:r>
          </a:p>
          <a:p>
            <a:pPr lvl="1"/>
            <a:r>
              <a:rPr lang="en-US" sz="2000" dirty="0"/>
              <a:t>Disc space narrowing</a:t>
            </a:r>
          </a:p>
          <a:p>
            <a:pPr lvl="1"/>
            <a:r>
              <a:rPr lang="en-US" sz="2000" dirty="0"/>
              <a:t>Endplate irregularities</a:t>
            </a:r>
          </a:p>
          <a:p>
            <a:pPr lvl="1"/>
            <a:r>
              <a:rPr lang="en-US" sz="2000" dirty="0"/>
              <a:t>Vertebral scalloping</a:t>
            </a:r>
          </a:p>
          <a:p>
            <a:pPr lvl="1"/>
            <a:r>
              <a:rPr lang="en-US" sz="2000" dirty="0"/>
              <a:t>Lytic lesions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8596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Advanced Imaging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Considered when radiographs are inadequate to define pathology (neoplasm) and/or soft tissue pathology is suspected (disc herniation, infection, </a:t>
            </a:r>
            <a:r>
              <a:rPr lang="en-US" sz="2400" dirty="0" err="1"/>
              <a:t>etc</a:t>
            </a:r>
            <a:r>
              <a:rPr lang="en-US" sz="2400" dirty="0"/>
              <a:t>)</a:t>
            </a:r>
          </a:p>
          <a:p>
            <a:r>
              <a:rPr lang="en-US" sz="2400" dirty="0"/>
              <a:t>MRI</a:t>
            </a:r>
          </a:p>
          <a:p>
            <a:pPr lvl="1"/>
            <a:r>
              <a:rPr lang="en-US" sz="2000" dirty="0"/>
              <a:t>No radiation, but may require sedation</a:t>
            </a:r>
          </a:p>
          <a:p>
            <a:pPr lvl="1"/>
            <a:r>
              <a:rPr lang="en-US" sz="2000" dirty="0"/>
              <a:t>May fail to detect spondylolysis, but improved with modern sequences</a:t>
            </a:r>
            <a:endParaRPr lang="en-US" sz="2400" dirty="0"/>
          </a:p>
          <a:p>
            <a:r>
              <a:rPr lang="en-US" sz="2400" dirty="0"/>
              <a:t>CT</a:t>
            </a:r>
          </a:p>
          <a:p>
            <a:pPr lvl="1"/>
            <a:r>
              <a:rPr lang="en-US" sz="2000" dirty="0"/>
              <a:t>More helpful in identifying spondylolysis (specifically SPECT scan)</a:t>
            </a:r>
          </a:p>
          <a:p>
            <a:pPr lvl="1"/>
            <a:r>
              <a:rPr lang="en-US" sz="2000" dirty="0"/>
              <a:t>Markedly increased radiation exposure</a:t>
            </a:r>
          </a:p>
          <a:p>
            <a:endParaRPr lang="en-US" sz="1800" dirty="0"/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822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09800" y="1314450"/>
            <a:ext cx="4000500" cy="85725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Back pain imaging algorithm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62000" y="3048000"/>
            <a:ext cx="4705350" cy="3086100"/>
          </a:xfrm>
        </p:spPr>
        <p:txBody>
          <a:bodyPr/>
          <a:lstStyle/>
          <a:p>
            <a:r>
              <a:rPr lang="en-US" sz="2400" dirty="0"/>
              <a:t>Feldman et al JPO 2006</a:t>
            </a:r>
          </a:p>
          <a:p>
            <a:pPr lvl="1"/>
            <a:r>
              <a:rPr lang="en-US" sz="2000" dirty="0"/>
              <a:t>High diagnostic sensitivity and specificity for detecting abnormalities</a:t>
            </a:r>
          </a:p>
          <a:p>
            <a:pPr lvl="1"/>
            <a:r>
              <a:rPr lang="en-US" sz="2000" dirty="0"/>
              <a:t>No cause for symptoms found in 64% of patients with single report of LBP</a:t>
            </a:r>
          </a:p>
          <a:p>
            <a:pPr lvl="2"/>
            <a:r>
              <a:rPr lang="en-US" sz="1800" dirty="0"/>
              <a:t>Diagnosed with nonspecific LBP and treated </a:t>
            </a:r>
            <a:r>
              <a:rPr lang="en-US" sz="1800" dirty="0" err="1"/>
              <a:t>nonoperatively</a:t>
            </a:r>
            <a:r>
              <a:rPr lang="en-US" sz="1800" dirty="0"/>
              <a:t> </a:t>
            </a: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1" y="1085850"/>
            <a:ext cx="4074307" cy="477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682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Lab Work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47800" y="1600200"/>
            <a:ext cx="9144000" cy="3086100"/>
          </a:xfrm>
        </p:spPr>
        <p:txBody>
          <a:bodyPr/>
          <a:lstStyle/>
          <a:p>
            <a:r>
              <a:rPr lang="en-US" sz="2400" dirty="0"/>
              <a:t>Consider for patients &lt; 5 years with prolonged back pain and/or constitutional symptoms/night pain</a:t>
            </a:r>
          </a:p>
          <a:p>
            <a:pPr lvl="1"/>
            <a:r>
              <a:rPr lang="en-US" sz="1800" dirty="0"/>
              <a:t>CBC, ESR, CRP</a:t>
            </a:r>
          </a:p>
          <a:p>
            <a:r>
              <a:rPr lang="en-US" sz="2400" dirty="0"/>
              <a:t>Infection</a:t>
            </a:r>
          </a:p>
          <a:p>
            <a:pPr lvl="1"/>
            <a:r>
              <a:rPr lang="en-US" sz="1800" dirty="0"/>
              <a:t>ESR &gt;20; CRP &gt;1-2mg/</a:t>
            </a:r>
            <a:r>
              <a:rPr lang="en-US" sz="1800" dirty="0" err="1"/>
              <a:t>dL</a:t>
            </a:r>
            <a:endParaRPr lang="en-US" sz="1800" dirty="0"/>
          </a:p>
          <a:p>
            <a:pPr lvl="2"/>
            <a:r>
              <a:rPr lang="en-US" sz="1600" dirty="0"/>
              <a:t>95% sensitivity for osteomyelitis, but 60% specificity</a:t>
            </a:r>
          </a:p>
          <a:p>
            <a:r>
              <a:rPr lang="en-US" sz="2400" dirty="0"/>
              <a:t>Lymphoma</a:t>
            </a:r>
          </a:p>
          <a:p>
            <a:r>
              <a:rPr lang="en-US" sz="2400" dirty="0"/>
              <a:t>Leukemia</a:t>
            </a:r>
          </a:p>
          <a:p>
            <a:r>
              <a:rPr lang="en-US" sz="2400" dirty="0"/>
              <a:t>Inflammatory disorders</a:t>
            </a:r>
          </a:p>
          <a:p>
            <a:pPr lvl="1"/>
            <a:r>
              <a:rPr lang="en-US" sz="1800" dirty="0"/>
              <a:t>HLA-B27 strongly associated with seronegative </a:t>
            </a:r>
            <a:r>
              <a:rPr lang="en-US" sz="1800" dirty="0" err="1"/>
              <a:t>spondyloarthropathy</a:t>
            </a:r>
            <a:endParaRPr lang="en-US" sz="1800" dirty="0"/>
          </a:p>
          <a:p>
            <a:pPr lvl="1"/>
            <a:r>
              <a:rPr lang="en-US" sz="1800" dirty="0"/>
              <a:t>High false positive rate</a:t>
            </a:r>
          </a:p>
          <a:p>
            <a:pPr lvl="1"/>
            <a:r>
              <a:rPr lang="en-US" sz="1800" dirty="0"/>
              <a:t>Should be reserved for highly suspicious patients</a:t>
            </a:r>
          </a:p>
          <a:p>
            <a:pPr lvl="2"/>
            <a:r>
              <a:rPr lang="en-US" sz="1600" dirty="0"/>
              <a:t>Morning stiffness, night pain, sacroiliac pain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064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Differential Diagnoses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Nonspecific Low Back Pain</a:t>
            </a:r>
          </a:p>
          <a:p>
            <a:r>
              <a:rPr lang="en-US" dirty="0"/>
              <a:t>Spondylolysis/Spondylolisthesis</a:t>
            </a:r>
          </a:p>
          <a:p>
            <a:r>
              <a:rPr lang="en-US" dirty="0" err="1"/>
              <a:t>Scheuermann</a:t>
            </a:r>
            <a:r>
              <a:rPr lang="en-US" dirty="0"/>
              <a:t> Kyphosis</a:t>
            </a:r>
          </a:p>
          <a:p>
            <a:r>
              <a:rPr lang="en-US" dirty="0"/>
              <a:t>Lumbar Disc Herniation</a:t>
            </a:r>
          </a:p>
          <a:p>
            <a:r>
              <a:rPr lang="en-US" dirty="0"/>
              <a:t>Spondylodiscitis</a:t>
            </a:r>
          </a:p>
          <a:p>
            <a:r>
              <a:rPr lang="en-US" dirty="0"/>
              <a:t>Neoplasm</a:t>
            </a:r>
          </a:p>
        </p:txBody>
      </p:sp>
    </p:spTree>
    <p:extLst>
      <p:ext uri="{BB962C8B-B14F-4D97-AF65-F5344CB8AC3E}">
        <p14:creationId xmlns:p14="http://schemas.microsoft.com/office/powerpoint/2010/main" val="41458804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Nonspecific Low Back Pain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2/3 of patients with LBP have no demonstrable cause of organic pathology even after complete clinical evaluation and imaging </a:t>
            </a:r>
            <a:r>
              <a:rPr lang="en-US" sz="1800" dirty="0"/>
              <a:t>(Beck NA JBJS 2013)</a:t>
            </a:r>
          </a:p>
          <a:p>
            <a:r>
              <a:rPr lang="en-US" dirty="0" err="1"/>
              <a:t>Musculo</a:t>
            </a:r>
            <a:r>
              <a:rPr lang="en-US" dirty="0"/>
              <a:t>-ligamentous strain</a:t>
            </a:r>
          </a:p>
          <a:p>
            <a:r>
              <a:rPr lang="en-US" dirty="0"/>
              <a:t>Overuse syndromes</a:t>
            </a:r>
          </a:p>
          <a:p>
            <a:r>
              <a:rPr lang="en-US" dirty="0"/>
              <a:t>Poor posture</a:t>
            </a:r>
          </a:p>
          <a:p>
            <a:r>
              <a:rPr lang="en-US" dirty="0"/>
              <a:t>Deconditioning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19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Nonspecific Low Back Pain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981200"/>
            <a:ext cx="8610600" cy="4114800"/>
          </a:xfrm>
        </p:spPr>
        <p:txBody>
          <a:bodyPr/>
          <a:lstStyle/>
          <a:p>
            <a:r>
              <a:rPr lang="en-US" sz="2400" dirty="0"/>
              <a:t>Reassurance of lack of “red flags”</a:t>
            </a:r>
          </a:p>
          <a:p>
            <a:pPr lvl="1"/>
            <a:r>
              <a:rPr lang="en-US" sz="2000" dirty="0"/>
              <a:t>No radiculopathy and/or neurologic deficit</a:t>
            </a:r>
          </a:p>
          <a:p>
            <a:pPr lvl="1"/>
            <a:r>
              <a:rPr lang="en-US" sz="2000" dirty="0"/>
              <a:t>Present &lt;3-4 weeks</a:t>
            </a:r>
          </a:p>
          <a:p>
            <a:pPr lvl="1"/>
            <a:r>
              <a:rPr lang="en-US" sz="2000" dirty="0"/>
              <a:t>No trauma</a:t>
            </a:r>
            <a:endParaRPr lang="en-US" sz="2400" dirty="0"/>
          </a:p>
          <a:p>
            <a:r>
              <a:rPr lang="en-US" sz="2400" dirty="0"/>
              <a:t>Prescribe daily home exercise routine and/or physical therapy (1-2x/week for 4-6 weeks)</a:t>
            </a:r>
          </a:p>
          <a:p>
            <a:pPr lvl="1"/>
            <a:r>
              <a:rPr lang="en-US" sz="2000" dirty="0"/>
              <a:t>**Stress adherence to daily exercises**</a:t>
            </a:r>
          </a:p>
          <a:p>
            <a:pPr lvl="1"/>
            <a:r>
              <a:rPr lang="en-US" sz="2000" dirty="0"/>
              <a:t>Core strengthening/stabilization</a:t>
            </a:r>
          </a:p>
          <a:p>
            <a:pPr lvl="1"/>
            <a:r>
              <a:rPr lang="en-US" sz="2000" dirty="0"/>
              <a:t>Planks (make it a family competition, goal 3 minutes!)</a:t>
            </a:r>
          </a:p>
          <a:p>
            <a:pPr lvl="1"/>
            <a:r>
              <a:rPr lang="en-US" sz="2000" dirty="0"/>
              <a:t>Modalities </a:t>
            </a:r>
          </a:p>
        </p:txBody>
      </p:sp>
    </p:spTree>
    <p:extLst>
      <p:ext uri="{BB962C8B-B14F-4D97-AF65-F5344CB8AC3E}">
        <p14:creationId xmlns:p14="http://schemas.microsoft.com/office/powerpoint/2010/main" val="22980760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095500" y="857250"/>
            <a:ext cx="7772400" cy="85725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Core Strengthening Daily Home Exercises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340" y="1977390"/>
            <a:ext cx="3327820" cy="417195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801" y="1981200"/>
            <a:ext cx="3500859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05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Nonspecific Low Back Pain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on the lookout for:</a:t>
            </a:r>
          </a:p>
          <a:p>
            <a:pPr lvl="1"/>
            <a:r>
              <a:rPr lang="en-US" dirty="0"/>
              <a:t>Depression</a:t>
            </a:r>
          </a:p>
          <a:p>
            <a:pPr lvl="1"/>
            <a:r>
              <a:rPr lang="en-US" dirty="0"/>
              <a:t>Conversion disorder</a:t>
            </a:r>
          </a:p>
          <a:p>
            <a:pPr lvl="1"/>
            <a:r>
              <a:rPr lang="en-US" dirty="0"/>
              <a:t>Amplified pain syndrome</a:t>
            </a:r>
          </a:p>
          <a:p>
            <a:r>
              <a:rPr lang="en-US" dirty="0"/>
              <a:t>Consider Behavioral Health consultation</a:t>
            </a:r>
          </a:p>
          <a:p>
            <a:r>
              <a:rPr lang="en-US" dirty="0"/>
              <a:t>Prescription of opioids and/or prolonged NSAIDs discouraged </a:t>
            </a:r>
            <a:r>
              <a:rPr lang="en-US" sz="1200" dirty="0"/>
              <a:t>(</a:t>
            </a:r>
            <a:r>
              <a:rPr lang="en-US" sz="1200" dirty="0" err="1"/>
              <a:t>Frosch</a:t>
            </a:r>
            <a:r>
              <a:rPr lang="en-US" sz="1200" dirty="0"/>
              <a:t> M Children 2022)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125051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 into Adulthood</a:t>
            </a:r>
          </a:p>
        </p:txBody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0759" y="2163908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Pregnancy likely no effect</a:t>
            </a:r>
          </a:p>
          <a:p>
            <a:pPr lvl="1" eaLnBrk="1" hangingPunct="1">
              <a:defRPr/>
            </a:pPr>
            <a:r>
              <a:rPr lang="en-US" sz="2400" dirty="0"/>
              <a:t>Betz at al 355 patients with scoliosis</a:t>
            </a:r>
          </a:p>
          <a:p>
            <a:pPr lvl="2" eaLnBrk="1" hangingPunct="1">
              <a:defRPr/>
            </a:pPr>
            <a:r>
              <a:rPr lang="en-US" sz="2000" dirty="0"/>
              <a:t>No difference in curve progression</a:t>
            </a:r>
          </a:p>
          <a:p>
            <a:pPr lvl="2" eaLnBrk="1" hangingPunct="1">
              <a:defRPr/>
            </a:pPr>
            <a:r>
              <a:rPr lang="en-US" sz="2000" dirty="0"/>
              <a:t>No increased risk of pregnancy related complications</a:t>
            </a:r>
          </a:p>
          <a:p>
            <a:pPr lvl="1" eaLnBrk="1" hangingPunct="1">
              <a:defRPr/>
            </a:pPr>
            <a:r>
              <a:rPr lang="en-US" sz="2400" dirty="0" err="1"/>
              <a:t>Swany</a:t>
            </a:r>
            <a:r>
              <a:rPr lang="en-US" sz="2400" dirty="0"/>
              <a:t> et al (2019)</a:t>
            </a:r>
          </a:p>
          <a:p>
            <a:pPr lvl="2" eaLnBrk="1" hangingPunct="1">
              <a:defRPr/>
            </a:pPr>
            <a:r>
              <a:rPr lang="en-US" sz="2000" dirty="0"/>
              <a:t>Slight increase in C-section rates if fused to L3 or below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828800" y="6289041"/>
            <a:ext cx="7467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dirty="0">
                <a:solidFill>
                  <a:srgbClr val="FFFFFF"/>
                </a:solidFill>
                <a:latin typeface="Times-Roman" charset="0"/>
              </a:rPr>
              <a:t>Betz RR, </a:t>
            </a:r>
            <a:r>
              <a:rPr lang="en-US" altLang="en-US" sz="1200" dirty="0" err="1">
                <a:solidFill>
                  <a:srgbClr val="FFFFFF"/>
                </a:solidFill>
                <a:latin typeface="Times-Roman" charset="0"/>
              </a:rPr>
              <a:t>Bunnell</a:t>
            </a:r>
            <a:r>
              <a:rPr lang="en-US" altLang="en-US" sz="1200" dirty="0">
                <a:solidFill>
                  <a:srgbClr val="FFFFFF"/>
                </a:solidFill>
                <a:latin typeface="Times-Roman" charset="0"/>
              </a:rPr>
              <a:t> WP, </a:t>
            </a:r>
            <a:r>
              <a:rPr lang="en-US" altLang="en-US" sz="1200" dirty="0" err="1">
                <a:solidFill>
                  <a:srgbClr val="FFFFFF"/>
                </a:solidFill>
                <a:latin typeface="Times-Roman" charset="0"/>
              </a:rPr>
              <a:t>Lambrecht-Mulier</a:t>
            </a:r>
            <a:r>
              <a:rPr lang="en-US" altLang="en-US" sz="1200" dirty="0">
                <a:solidFill>
                  <a:srgbClr val="FFFFFF"/>
                </a:solidFill>
                <a:latin typeface="Times-Roman" charset="0"/>
              </a:rPr>
              <a:t> E, </a:t>
            </a:r>
            <a:r>
              <a:rPr lang="en-US" altLang="en-US" sz="1200" dirty="0" err="1">
                <a:solidFill>
                  <a:srgbClr val="FFFFFF"/>
                </a:solidFill>
                <a:latin typeface="Times-Roman" charset="0"/>
              </a:rPr>
              <a:t>MacEwen</a:t>
            </a:r>
            <a:r>
              <a:rPr lang="en-US" altLang="en-US" sz="1200" dirty="0">
                <a:solidFill>
                  <a:srgbClr val="FFFFFF"/>
                </a:solidFill>
                <a:latin typeface="Times-Roman" charset="0"/>
              </a:rPr>
              <a:t> GD. Scoliosis</a:t>
            </a:r>
          </a:p>
          <a:p>
            <a:pPr eaLnBrk="1" hangingPunct="1">
              <a:defRPr/>
            </a:pPr>
            <a:r>
              <a:rPr lang="en-US" altLang="en-US" sz="1200" dirty="0">
                <a:solidFill>
                  <a:srgbClr val="FFFFFF"/>
                </a:solidFill>
                <a:latin typeface="Times-Roman" charset="0"/>
              </a:rPr>
              <a:t>and pregnancy. </a:t>
            </a:r>
            <a:r>
              <a:rPr lang="en-US" altLang="en-US" sz="1200" i="1" dirty="0">
                <a:solidFill>
                  <a:srgbClr val="FFFFFF"/>
                </a:solidFill>
                <a:latin typeface="Times-Italic" charset="0"/>
              </a:rPr>
              <a:t>J Bone Joint Surg</a:t>
            </a:r>
            <a:r>
              <a:rPr lang="en-US" altLang="en-US" sz="1200" dirty="0">
                <a:solidFill>
                  <a:srgbClr val="FFFFFF"/>
                </a:solidFill>
                <a:latin typeface="Times-Roman" charset="0"/>
              </a:rPr>
              <a:t>. 1987;69:90–96.</a:t>
            </a:r>
          </a:p>
        </p:txBody>
      </p:sp>
    </p:spTree>
    <p:extLst>
      <p:ext uri="{BB962C8B-B14F-4D97-AF65-F5344CB8AC3E}">
        <p14:creationId xmlns:p14="http://schemas.microsoft.com/office/powerpoint/2010/main" val="29645153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Points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Adolescent Idiopathic Scoliosis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Curve &lt;20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⁰: observation</a:t>
            </a:r>
          </a:p>
          <a:p>
            <a:r>
              <a:rPr lang="en-US" dirty="0"/>
              <a:t>Curve 20-50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⁰: Bracing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Scoliosis specific exercises possible adjunct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Curve &gt;50⁰: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Avg. 1⁰ per year progression into adulthood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 surgery if progressive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9453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152400"/>
            <a:ext cx="7772400" cy="1143000"/>
          </a:xfrm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Infantile Scoliosis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50542" y="1600200"/>
            <a:ext cx="8915400" cy="4953000"/>
          </a:xfrm>
        </p:spPr>
        <p:txBody>
          <a:bodyPr/>
          <a:lstStyle/>
          <a:p>
            <a:pPr eaLnBrk="1" hangingPunct="1"/>
            <a:r>
              <a:rPr lang="en-US" altLang="en-US" dirty="0"/>
              <a:t>Birth to 3 years old</a:t>
            </a:r>
          </a:p>
          <a:p>
            <a:pPr lvl="1" eaLnBrk="1" hangingPunct="1"/>
            <a:r>
              <a:rPr lang="en-US" altLang="en-US" dirty="0"/>
              <a:t>First, think congenital scoliosis</a:t>
            </a:r>
          </a:p>
          <a:p>
            <a:pPr lvl="1" eaLnBrk="1" hangingPunct="1"/>
            <a:r>
              <a:rPr lang="en-US" altLang="en-US" dirty="0"/>
              <a:t>Rib Vertebral Angle Difference</a:t>
            </a:r>
          </a:p>
          <a:p>
            <a:pPr lvl="2" eaLnBrk="1" hangingPunct="1"/>
            <a:r>
              <a:rPr lang="en-US" altLang="en-US" dirty="0"/>
              <a:t>Greater than 20° - high risk of progression</a:t>
            </a:r>
          </a:p>
          <a:p>
            <a:pPr lvl="1" eaLnBrk="1" hangingPunct="1"/>
            <a:r>
              <a:rPr lang="en-US" altLang="en-US" dirty="0"/>
              <a:t>80% are self limited</a:t>
            </a:r>
          </a:p>
          <a:p>
            <a:pPr lvl="1" eaLnBrk="1" hangingPunct="1"/>
            <a:r>
              <a:rPr lang="en-US" altLang="en-US" dirty="0"/>
              <a:t>If curve &gt;35° or RVAD&gt;20° </a:t>
            </a:r>
            <a:r>
              <a:rPr lang="en-US" altLang="en-US" dirty="0">
                <a:sym typeface="Wingdings" panose="05000000000000000000" pitchFamily="2" charset="2"/>
              </a:rPr>
              <a:t> likely progressive, recommend casting/bracing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625855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Infantile Scoliosis </a:t>
            </a:r>
            <a:b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Options</a:t>
            </a:r>
            <a:endParaRPr lang="en-US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Bracing</a:t>
            </a:r>
          </a:p>
          <a:p>
            <a:pPr lvl="1"/>
            <a:r>
              <a:rPr lang="en-US" altLang="en-US" dirty="0"/>
              <a:t>Questionable efficacy</a:t>
            </a:r>
          </a:p>
          <a:p>
            <a:pPr lvl="1"/>
            <a:r>
              <a:rPr lang="en-US" altLang="en-US" dirty="0"/>
              <a:t>Compliance</a:t>
            </a:r>
          </a:p>
          <a:p>
            <a:r>
              <a:rPr lang="en-US" altLang="en-US" dirty="0"/>
              <a:t>Casting</a:t>
            </a:r>
          </a:p>
          <a:p>
            <a:pPr lvl="1"/>
            <a:r>
              <a:rPr lang="en-US" altLang="en-US" dirty="0"/>
              <a:t>Serial casts applied at 2-3 month intervals</a:t>
            </a:r>
          </a:p>
          <a:p>
            <a:pPr lvl="1"/>
            <a:r>
              <a:rPr lang="en-US" altLang="en-US" dirty="0"/>
              <a:t>Ideal in children less than 2 years of age</a:t>
            </a:r>
          </a:p>
        </p:txBody>
      </p:sp>
    </p:spTree>
    <p:extLst>
      <p:ext uri="{BB962C8B-B14F-4D97-AF65-F5344CB8AC3E}">
        <p14:creationId xmlns:p14="http://schemas.microsoft.com/office/powerpoint/2010/main" val="9894202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Infantile Idiopathic Scoliosis</a:t>
            </a:r>
            <a:b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Casting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1" y="1905000"/>
            <a:ext cx="2731763" cy="392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1" name="Picture 1" descr="Screen Clipp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828" y="1905000"/>
            <a:ext cx="2678652" cy="392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2" name="TextBox 2"/>
          <p:cNvSpPr txBox="1">
            <a:spLocks noChangeArrowheads="1"/>
          </p:cNvSpPr>
          <p:nvPr/>
        </p:nvSpPr>
        <p:spPr bwMode="auto">
          <a:xfrm>
            <a:off x="2371039" y="5830644"/>
            <a:ext cx="22060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latin typeface="Garamond" pitchFamily="18" charset="0"/>
              </a:rPr>
              <a:t>22 months old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53000" y="5867400"/>
            <a:ext cx="25875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itchFamily="2" charset="2"/>
              <a:buChar char="l"/>
              <a:defRPr sz="3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latin typeface="Garamond" pitchFamily="18" charset="0"/>
              </a:rPr>
              <a:t>Mehta Body Cast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7105" y="1905001"/>
            <a:ext cx="2378788" cy="38771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80548" y="5867400"/>
            <a:ext cx="2069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>
                <a:latin typeface="Garamond" pitchFamily="18" charset="0"/>
              </a:rPr>
              <a:t>3.5 years old</a:t>
            </a:r>
          </a:p>
        </p:txBody>
      </p:sp>
    </p:spTree>
    <p:extLst>
      <p:ext uri="{BB962C8B-B14F-4D97-AF65-F5344CB8AC3E}">
        <p14:creationId xmlns:p14="http://schemas.microsoft.com/office/powerpoint/2010/main" val="42193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209800" y="609600"/>
            <a:ext cx="38862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</a:rPr>
              <a:t>Casting Efficacy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300" y="381000"/>
            <a:ext cx="4013200" cy="60198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2057400"/>
            <a:ext cx="3941258" cy="392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0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6400" y="609600"/>
            <a:ext cx="8991600" cy="1143000"/>
          </a:xfrm>
        </p:spPr>
        <p:txBody>
          <a:bodyPr/>
          <a:lstStyle/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Casting efficacy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Iorio</a:t>
            </a:r>
            <a:r>
              <a:rPr lang="en-US" sz="2800" dirty="0"/>
              <a:t> JPO 2017</a:t>
            </a:r>
          </a:p>
          <a:p>
            <a:pPr lvl="1"/>
            <a:r>
              <a:rPr lang="en-US" sz="2400" dirty="0"/>
              <a:t>Improvement in curve if casting initiated before 1.8 years</a:t>
            </a:r>
          </a:p>
          <a:p>
            <a:pPr lvl="1"/>
            <a:r>
              <a:rPr lang="en-US" sz="2400" dirty="0"/>
              <a:t>Curves improved if in cast RVAD &lt;20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⁰</a:t>
            </a:r>
            <a:endParaRPr lang="en-US" sz="2400" dirty="0"/>
          </a:p>
          <a:p>
            <a:r>
              <a:rPr lang="en-US" sz="2800" dirty="0"/>
              <a:t>Stasikelis JPO 2018</a:t>
            </a:r>
          </a:p>
          <a:p>
            <a:pPr lvl="1"/>
            <a:r>
              <a:rPr lang="en-US" sz="2400" dirty="0"/>
              <a:t>26 IIS pts curves 50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⁰ </a:t>
            </a:r>
            <a:r>
              <a:rPr lang="en-US" sz="2400" dirty="0"/>
              <a:t>-106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⁰</a:t>
            </a:r>
          </a:p>
          <a:p>
            <a:pPr lvl="1"/>
            <a:r>
              <a:rPr lang="en-US" sz="2400" dirty="0"/>
              <a:t>35% had resolution of deformity</a:t>
            </a:r>
          </a:p>
          <a:p>
            <a:pPr lvl="1"/>
            <a:r>
              <a:rPr lang="en-US" sz="2400" dirty="0"/>
              <a:t>30% maintained deformity within 15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⁰ of initial curve</a:t>
            </a:r>
            <a:endParaRPr lang="en-US" sz="2400" dirty="0"/>
          </a:p>
          <a:p>
            <a:pPr lvl="1"/>
            <a:r>
              <a:rPr lang="en-US" sz="2400" dirty="0"/>
              <a:t>10% underwent growth friendly surgery after mean delay of 71 months (range 18-100 months)</a:t>
            </a:r>
          </a:p>
          <a:p>
            <a:pPr marL="0" indent="0">
              <a:buNone/>
            </a:pPr>
            <a:r>
              <a:rPr lang="en-US" sz="2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1017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Options for the Immature Spine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41910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Growth Friendly</a:t>
            </a:r>
          </a:p>
          <a:p>
            <a:pPr lvl="1" eaLnBrk="1" hangingPunct="1">
              <a:defRPr/>
            </a:pPr>
            <a:r>
              <a:rPr lang="en-US" sz="2400" dirty="0"/>
              <a:t>Skeletally immature patients (less than 10 years of age)</a:t>
            </a:r>
          </a:p>
          <a:p>
            <a:pPr lvl="1" eaLnBrk="1" hangingPunct="1">
              <a:defRPr/>
            </a:pPr>
            <a:r>
              <a:rPr lang="en-US" sz="2400" dirty="0"/>
              <a:t>Allows growth of spine and pulmonary function</a:t>
            </a:r>
          </a:p>
          <a:p>
            <a:pPr lvl="1" eaLnBrk="1" hangingPunct="1">
              <a:defRPr/>
            </a:pPr>
            <a:r>
              <a:rPr lang="en-US" sz="2400" dirty="0"/>
              <a:t>Early fusion leads to short trunk and severe restrictive lung disease</a:t>
            </a:r>
          </a:p>
          <a:p>
            <a:pPr lvl="1" eaLnBrk="1" hangingPunct="1">
              <a:defRPr/>
            </a:pPr>
            <a:endParaRPr lang="en-US" sz="1800" dirty="0"/>
          </a:p>
        </p:txBody>
      </p:sp>
      <p:grpSp>
        <p:nvGrpSpPr>
          <p:cNvPr id="6" name="Group 5"/>
          <p:cNvGrpSpPr/>
          <p:nvPr/>
        </p:nvGrpSpPr>
        <p:grpSpPr>
          <a:xfrm>
            <a:off x="7491412" y="1752600"/>
            <a:ext cx="2490788" cy="4621212"/>
            <a:chOff x="1981200" y="1322388"/>
            <a:chExt cx="2490788" cy="4621212"/>
          </a:xfrm>
        </p:grpSpPr>
        <p:pic>
          <p:nvPicPr>
            <p:cNvPr id="7" name="Picture 2" descr="_DSC131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1322388"/>
              <a:ext cx="2490788" cy="4621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2743200" y="1943100"/>
              <a:ext cx="685800" cy="381000"/>
            </a:xfrm>
            <a:prstGeom prst="rect">
              <a:avLst/>
            </a:prstGeom>
            <a:solidFill>
              <a:schemeClr val="bg2">
                <a:lumMod val="95000"/>
                <a:lumOff val="5000"/>
              </a:schemeClr>
            </a:solidFill>
            <a:ln w="9525">
              <a:solidFill>
                <a:schemeClr val="bg2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544665" y="6324600"/>
            <a:ext cx="399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Karol L CORR 2011; 469(5): 1323-9</a:t>
            </a:r>
          </a:p>
        </p:txBody>
      </p:sp>
    </p:spTree>
    <p:extLst>
      <p:ext uri="{BB962C8B-B14F-4D97-AF65-F5344CB8AC3E}">
        <p14:creationId xmlns:p14="http://schemas.microsoft.com/office/powerpoint/2010/main" val="2867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02956" y="928733"/>
            <a:ext cx="7772400" cy="85725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CD: 7y/o female JIS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1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</a:t>
            </a:r>
            <a:r>
              <a:rPr lang="en-US" sz="2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128cm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492733" y="1966184"/>
            <a:ext cx="2167952" cy="4587017"/>
            <a:chOff x="4724401" y="1447800"/>
            <a:chExt cx="2556507" cy="5296361"/>
          </a:xfrm>
        </p:grpSpPr>
        <p:pic>
          <p:nvPicPr>
            <p:cNvPr id="6" name="Picture 5" descr="Screen Clippi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24401" y="1447800"/>
              <a:ext cx="2556507" cy="5296361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851114" y="3369071"/>
              <a:ext cx="571250" cy="4264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65⁰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910809" y="1913086"/>
            <a:ext cx="2499391" cy="4563915"/>
            <a:chOff x="533400" y="1447800"/>
            <a:chExt cx="2990864" cy="5296361"/>
          </a:xfrm>
        </p:grpSpPr>
        <p:pic>
          <p:nvPicPr>
            <p:cNvPr id="8" name="Picture 7" descr="Screen Clippin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571"/>
            <a:stretch/>
          </p:blipFill>
          <p:spPr>
            <a:xfrm>
              <a:off x="533400" y="1447800"/>
              <a:ext cx="2990864" cy="5296361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828800" y="3580237"/>
              <a:ext cx="579685" cy="4286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90⁰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73431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22735" y="381000"/>
            <a:ext cx="7772400" cy="85725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months postop </a:t>
            </a:r>
            <a:b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T3-L3 bilateral MCGR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7470" y="1932040"/>
            <a:ext cx="1917380" cy="3972271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1"/>
          <a:stretch/>
        </p:blipFill>
        <p:spPr>
          <a:xfrm>
            <a:off x="1809750" y="1943101"/>
            <a:ext cx="2243148" cy="3972271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1959" y="1932040"/>
            <a:ext cx="1543177" cy="3963627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6248" y="1932040"/>
            <a:ext cx="1910234" cy="3963627"/>
          </a:xfrm>
          <a:prstGeom prst="rect">
            <a:avLst/>
          </a:prstGeom>
        </p:spPr>
      </p:pic>
      <p:pic>
        <p:nvPicPr>
          <p:cNvPr id="2050" name="Picture 2" descr="Image result for magec er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0395" y="2971800"/>
            <a:ext cx="557212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48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09800" y="609600"/>
            <a:ext cx="7772400" cy="857250"/>
          </a:xfrm>
        </p:spPr>
        <p:txBody>
          <a:bodyPr/>
          <a:lstStyle/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months postop </a:t>
            </a:r>
            <a:b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T3-L3 bilateral MCGR - 20mm expansion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1770" y="1932040"/>
            <a:ext cx="1917380" cy="3972271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1"/>
          <a:stretch/>
        </p:blipFill>
        <p:spPr>
          <a:xfrm>
            <a:off x="1809750" y="1943101"/>
            <a:ext cx="2243148" cy="3972271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4800" y="1943101"/>
            <a:ext cx="2299598" cy="3968015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0798" y="1943101"/>
            <a:ext cx="1713367" cy="397941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 bwMode="auto">
          <a:xfrm>
            <a:off x="5105400" y="3200400"/>
            <a:ext cx="533400" cy="9906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8763000" y="3276600"/>
            <a:ext cx="533400" cy="9906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5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152400"/>
            <a:ext cx="7772400" cy="1143000"/>
          </a:xfrm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 Onset Scoliosis </a:t>
            </a:r>
            <a:r>
              <a:rPr lang="en-US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(0-9 years)</a:t>
            </a:r>
            <a:br>
              <a:rPr lang="en-US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Points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50542" y="1600200"/>
            <a:ext cx="8915400" cy="49530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Infantile Idiopathic Scoliosis (0-3 years)</a:t>
            </a:r>
          </a:p>
          <a:p>
            <a:pPr lvl="1" eaLnBrk="1" hangingPunct="1"/>
            <a:r>
              <a:rPr lang="en-US" altLang="en-US" sz="2000" dirty="0"/>
              <a:t>80% self limited</a:t>
            </a:r>
          </a:p>
          <a:p>
            <a:pPr lvl="1" eaLnBrk="1" hangingPunct="1"/>
            <a:r>
              <a:rPr lang="en-US" altLang="en-US" sz="2000" dirty="0"/>
              <a:t>Risk of progression if curve &gt;35°</a:t>
            </a:r>
          </a:p>
          <a:p>
            <a:pPr lvl="1" eaLnBrk="1" hangingPunct="1"/>
            <a:r>
              <a:rPr lang="en-US" altLang="en-US" sz="2000" dirty="0"/>
              <a:t>Early treatment with casting (&lt;18 months) increases success rates</a:t>
            </a:r>
          </a:p>
          <a:p>
            <a:pPr lvl="1" eaLnBrk="1" hangingPunct="1"/>
            <a:r>
              <a:rPr lang="en-US" altLang="en-US" sz="2000" dirty="0"/>
              <a:t>Refer to spine specialist by one year if still present</a:t>
            </a:r>
          </a:p>
          <a:p>
            <a:pPr eaLnBrk="1" hangingPunct="1"/>
            <a:r>
              <a:rPr lang="en-US" altLang="en-US" sz="2400" dirty="0"/>
              <a:t>Juvenile Idiopathic Scoliosis (4-9 years)</a:t>
            </a:r>
          </a:p>
          <a:p>
            <a:pPr lvl="1" eaLnBrk="1" hangingPunct="1"/>
            <a:r>
              <a:rPr lang="en-US" altLang="en-US" sz="2000" dirty="0"/>
              <a:t>Higher rates of progression</a:t>
            </a:r>
          </a:p>
          <a:p>
            <a:pPr lvl="1" eaLnBrk="1" hangingPunct="1"/>
            <a:r>
              <a:rPr lang="en-US" altLang="en-US" sz="2000" dirty="0"/>
              <a:t>Bracing treatment for curves 25-50+ degrees</a:t>
            </a:r>
          </a:p>
          <a:p>
            <a:pPr lvl="1" eaLnBrk="1" hangingPunct="1"/>
            <a:r>
              <a:rPr lang="en-US" altLang="en-US" sz="2000" dirty="0"/>
              <a:t>Growth friendly surgery for severe progressive curves</a:t>
            </a:r>
          </a:p>
          <a:p>
            <a:pPr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MRI to evaluate for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intraspinal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anomalies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(13-20% incidence)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Pahys J Spine 2011</a:t>
            </a:r>
            <a:endParaRPr lang="en-US" sz="1800" dirty="0"/>
          </a:p>
          <a:p>
            <a:pPr eaLnBrk="1" hangingPunct="1"/>
            <a:endParaRPr lang="en-US" altLang="en-US" dirty="0"/>
          </a:p>
          <a:p>
            <a:pPr lvl="1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52004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Congenital Scoliosis</a:t>
            </a:r>
          </a:p>
        </p:txBody>
      </p:sp>
      <p:sp>
        <p:nvSpPr>
          <p:cNvPr id="599043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Caused by an error in early vertebral column formation</a:t>
            </a:r>
          </a:p>
          <a:p>
            <a:r>
              <a:rPr lang="en-US" altLang="en-US" sz="2800"/>
              <a:t>Curve progression occurs from unbalanced growth of the spine</a:t>
            </a:r>
          </a:p>
          <a:p>
            <a:endParaRPr lang="en-US" altLang="en-US" sz="2800"/>
          </a:p>
        </p:txBody>
      </p:sp>
      <p:pic>
        <p:nvPicPr>
          <p:cNvPr id="6" name="Picture 2" descr="  Figure 1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1" y="1619025"/>
            <a:ext cx="3320256" cy="455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053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Categories of Congenital Scoliosis</a:t>
            </a:r>
          </a:p>
        </p:txBody>
      </p:sp>
      <p:pic>
        <p:nvPicPr>
          <p:cNvPr id="601091" name="Picture 102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1200" y="2743200"/>
            <a:ext cx="4038600" cy="2590800"/>
          </a:xfrm>
          <a:noFill/>
          <a:ln/>
        </p:spPr>
      </p:pic>
      <p:pic>
        <p:nvPicPr>
          <p:cNvPr id="601092" name="Picture 102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8400" y="2743201"/>
            <a:ext cx="4038600" cy="2614613"/>
          </a:xfrm>
          <a:noFill/>
          <a:ln/>
        </p:spPr>
      </p:pic>
      <p:sp>
        <p:nvSpPr>
          <p:cNvPr id="601093" name="Text Box 1029"/>
          <p:cNvSpPr txBox="1">
            <a:spLocks noChangeArrowheads="1"/>
          </p:cNvSpPr>
          <p:nvPr/>
        </p:nvSpPr>
        <p:spPr bwMode="auto">
          <a:xfrm>
            <a:off x="2801939" y="1908176"/>
            <a:ext cx="205216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/>
              <a:t>Formation</a:t>
            </a:r>
          </a:p>
        </p:txBody>
      </p:sp>
      <p:sp>
        <p:nvSpPr>
          <p:cNvPr id="601094" name="Rectangle 1030"/>
          <p:cNvSpPr>
            <a:spLocks noChangeArrowheads="1"/>
          </p:cNvSpPr>
          <p:nvPr/>
        </p:nvSpPr>
        <p:spPr bwMode="auto">
          <a:xfrm>
            <a:off x="6677025" y="1924050"/>
            <a:ext cx="2559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/>
              <a:t>Segmentation</a:t>
            </a:r>
          </a:p>
        </p:txBody>
      </p:sp>
    </p:spTree>
    <p:extLst>
      <p:ext uri="{BB962C8B-B14F-4D97-AF65-F5344CB8AC3E}">
        <p14:creationId xmlns:p14="http://schemas.microsoft.com/office/powerpoint/2010/main" val="19534769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History</a:t>
            </a:r>
          </a:p>
        </p:txBody>
      </p:sp>
      <p:sp>
        <p:nvSpPr>
          <p:cNvPr id="6031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Curve progression predicted by type of anomaly and location</a:t>
            </a:r>
          </a:p>
          <a:p>
            <a:pPr lvl="1"/>
            <a:r>
              <a:rPr lang="en-US" altLang="en-US"/>
              <a:t>Lumbosacral anomalies portend worse prognosis</a:t>
            </a:r>
          </a:p>
          <a:p>
            <a:r>
              <a:rPr lang="en-US" altLang="en-US"/>
              <a:t>Bracing has no effect on primary curve, but may prevent compensatory curves</a:t>
            </a:r>
          </a:p>
          <a:p>
            <a:r>
              <a:rPr lang="en-US" altLang="en-US"/>
              <a:t>Surgery reserved for curve progression</a:t>
            </a:r>
          </a:p>
        </p:txBody>
      </p:sp>
    </p:spTree>
    <p:extLst>
      <p:ext uri="{BB962C8B-B14F-4D97-AF65-F5344CB8AC3E}">
        <p14:creationId xmlns:p14="http://schemas.microsoft.com/office/powerpoint/2010/main" val="25505952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Associated Conditions</a:t>
            </a:r>
          </a:p>
        </p:txBody>
      </p:sp>
      <p:sp>
        <p:nvSpPr>
          <p:cNvPr id="605187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 dirty="0"/>
              <a:t>Skin tags</a:t>
            </a:r>
          </a:p>
          <a:p>
            <a:r>
              <a:rPr lang="en-US" altLang="en-US" sz="2800" dirty="0" err="1"/>
              <a:t>Sacaral</a:t>
            </a:r>
            <a:r>
              <a:rPr lang="en-US" altLang="en-US" sz="2800" dirty="0"/>
              <a:t> Dimple</a:t>
            </a:r>
          </a:p>
          <a:p>
            <a:r>
              <a:rPr lang="en-US" altLang="en-US" sz="2800" dirty="0"/>
              <a:t>Hairy patch</a:t>
            </a:r>
          </a:p>
          <a:p>
            <a:endParaRPr lang="en-US" altLang="en-US" sz="2800" dirty="0"/>
          </a:p>
        </p:txBody>
      </p:sp>
      <p:pic>
        <p:nvPicPr>
          <p:cNvPr id="605188" name="Picture 102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99226" y="1600201"/>
            <a:ext cx="3382963" cy="4525963"/>
          </a:xfrm>
          <a:noFill/>
          <a:ln/>
        </p:spPr>
      </p:pic>
      <p:sp>
        <p:nvSpPr>
          <p:cNvPr id="2" name="TextBox 1"/>
          <p:cNvSpPr txBox="1"/>
          <p:nvPr/>
        </p:nvSpPr>
        <p:spPr>
          <a:xfrm>
            <a:off x="3967843" y="6308726"/>
            <a:ext cx="4673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Hedequist</a:t>
            </a:r>
            <a:r>
              <a:rPr lang="en-US" sz="2400" dirty="0"/>
              <a:t> and </a:t>
            </a:r>
            <a:r>
              <a:rPr lang="en-US" sz="2400" dirty="0" err="1"/>
              <a:t>Emans</a:t>
            </a:r>
            <a:r>
              <a:rPr lang="en-US" sz="2400" dirty="0"/>
              <a:t>  JAAOS 2004</a:t>
            </a:r>
          </a:p>
        </p:txBody>
      </p:sp>
    </p:spTree>
    <p:extLst>
      <p:ext uri="{BB962C8B-B14F-4D97-AF65-F5344CB8AC3E}">
        <p14:creationId xmlns:p14="http://schemas.microsoft.com/office/powerpoint/2010/main" val="30675424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Associated Conditions</a:t>
            </a:r>
          </a:p>
        </p:txBody>
      </p:sp>
      <p:sp>
        <p:nvSpPr>
          <p:cNvPr id="605187" name="Rectangle 1027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3733800" cy="4114800"/>
          </a:xfrm>
        </p:spPr>
        <p:txBody>
          <a:bodyPr/>
          <a:lstStyle/>
          <a:p>
            <a:r>
              <a:rPr lang="en-US" altLang="en-US" sz="2400" dirty="0"/>
              <a:t>Spine, genitourinary, musculoskeletal, and cardiovascular systems all develop at the same time</a:t>
            </a:r>
          </a:p>
          <a:p>
            <a:r>
              <a:rPr lang="en-US" altLang="en-US" sz="2400" dirty="0"/>
              <a:t>Up to 61% of patients may have associated anomalies</a:t>
            </a:r>
          </a:p>
          <a:p>
            <a:r>
              <a:rPr lang="en-US" altLang="en-US" sz="2400" dirty="0"/>
              <a:t>Check Echo, RBUS, MRI spine</a:t>
            </a:r>
          </a:p>
          <a:p>
            <a:endParaRPr lang="en-US" alt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3714750" y="6248401"/>
            <a:ext cx="4762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Hedequist</a:t>
            </a:r>
            <a:r>
              <a:rPr lang="en-US" sz="2400" dirty="0"/>
              <a:t> and </a:t>
            </a:r>
            <a:r>
              <a:rPr lang="en-US" sz="2400" dirty="0" err="1"/>
              <a:t>Emans</a:t>
            </a:r>
            <a:r>
              <a:rPr lang="en-US" sz="2400" dirty="0"/>
              <a:t>  JAAOS 2004</a:t>
            </a:r>
          </a:p>
        </p:txBody>
      </p:sp>
      <p:pic>
        <p:nvPicPr>
          <p:cNvPr id="8" name="Picture 2" descr="npo0000b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62590" y="1752601"/>
            <a:ext cx="2819610" cy="409302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090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Congenital Scoliosis</a:t>
            </a:r>
            <a:b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Points</a:t>
            </a:r>
          </a:p>
        </p:txBody>
      </p:sp>
      <p:sp>
        <p:nvSpPr>
          <p:cNvPr id="599043" name="Rectangle 1027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4419600" cy="4114800"/>
          </a:xfrm>
        </p:spPr>
        <p:txBody>
          <a:bodyPr/>
          <a:lstStyle/>
          <a:p>
            <a:r>
              <a:rPr lang="en-US" altLang="en-US" sz="2800" dirty="0"/>
              <a:t>Caused by an error in early vertebral column formation</a:t>
            </a:r>
          </a:p>
          <a:p>
            <a:r>
              <a:rPr lang="en-US" altLang="en-US" sz="2800" dirty="0"/>
              <a:t>Assess for other anomalies</a:t>
            </a:r>
          </a:p>
          <a:p>
            <a:pPr lvl="1"/>
            <a:r>
              <a:rPr lang="en-US" altLang="en-US" sz="2400" dirty="0"/>
              <a:t>Echo</a:t>
            </a:r>
          </a:p>
          <a:p>
            <a:pPr lvl="1"/>
            <a:r>
              <a:rPr lang="en-US" altLang="en-US" sz="2400" dirty="0"/>
              <a:t>Renal Ultrasound</a:t>
            </a:r>
          </a:p>
          <a:p>
            <a:pPr lvl="1"/>
            <a:r>
              <a:rPr lang="en-US" altLang="en-US" sz="2400" dirty="0"/>
              <a:t>MRI spine</a:t>
            </a:r>
          </a:p>
          <a:p>
            <a:endParaRPr lang="en-US" alt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6995854" y="1828800"/>
            <a:ext cx="3015456" cy="4133336"/>
            <a:chOff x="5471854" y="1828800"/>
            <a:chExt cx="3015456" cy="4133336"/>
          </a:xfrm>
        </p:grpSpPr>
        <p:pic>
          <p:nvPicPr>
            <p:cNvPr id="6" name="Picture 2" descr="  Figure 1  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1854" y="1828800"/>
              <a:ext cx="3015456" cy="4133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Oval 2"/>
            <p:cNvSpPr/>
            <p:nvPr/>
          </p:nvSpPr>
          <p:spPr bwMode="auto">
            <a:xfrm>
              <a:off x="7010400" y="3886200"/>
              <a:ext cx="609600" cy="533400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69942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Torticollis, SCM anatomy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905001"/>
            <a:ext cx="4959684" cy="5016209"/>
          </a:xfrm>
        </p:spPr>
        <p:txBody>
          <a:bodyPr>
            <a:normAutofit/>
          </a:bodyPr>
          <a:lstStyle/>
          <a:p>
            <a:r>
              <a:rPr lang="en-US" sz="2000" dirty="0"/>
              <a:t>Torticollis “torus”=twisted “</a:t>
            </a:r>
            <a:r>
              <a:rPr lang="en-US" sz="2000" dirty="0" err="1"/>
              <a:t>collum</a:t>
            </a:r>
            <a:r>
              <a:rPr lang="en-US" sz="2000" dirty="0"/>
              <a:t>”=neck</a:t>
            </a:r>
          </a:p>
          <a:p>
            <a:r>
              <a:rPr lang="en-US" sz="2000" dirty="0"/>
              <a:t>Abnormal posturing of head and neck </a:t>
            </a:r>
          </a:p>
          <a:p>
            <a:r>
              <a:rPr lang="en-US" sz="2000" dirty="0"/>
              <a:t>Sternocleidomastoid</a:t>
            </a:r>
          </a:p>
          <a:p>
            <a:pPr lvl="1"/>
            <a:r>
              <a:rPr lang="en-US" sz="2000" dirty="0"/>
              <a:t>Sternum/clavicle </a:t>
            </a:r>
            <a:r>
              <a:rPr lang="en-US" sz="2000" dirty="0">
                <a:sym typeface="Wingdings"/>
              </a:rPr>
              <a:t> mastoid</a:t>
            </a:r>
          </a:p>
          <a:p>
            <a:pPr lvl="1"/>
            <a:r>
              <a:rPr lang="en-US" sz="2000" dirty="0"/>
              <a:t>Contraction: lateral bend to </a:t>
            </a:r>
            <a:r>
              <a:rPr lang="en-US" sz="2000" dirty="0" err="1"/>
              <a:t>ipsilateral</a:t>
            </a:r>
            <a:r>
              <a:rPr lang="en-US" sz="2000" dirty="0"/>
              <a:t> side and rotates chin toward the opposite shoulder</a:t>
            </a:r>
          </a:p>
          <a:p>
            <a:pPr lvl="1"/>
            <a:r>
              <a:rPr lang="en-US" sz="2000" dirty="0"/>
              <a:t>Spinal accessory nerve (cranial nerve XI)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2286001"/>
            <a:ext cx="3513817" cy="326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6798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>
          <a:xfrm>
            <a:off x="1981201" y="452272"/>
            <a:ext cx="8208211" cy="610769"/>
          </a:xfrm>
        </p:spPr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Torticollis: Broad Differential Diagnosis</a:t>
            </a:r>
          </a:p>
        </p:txBody>
      </p:sp>
      <p:sp>
        <p:nvSpPr>
          <p:cNvPr id="13315" name="Content Placeholder 4"/>
          <p:cNvSpPr>
            <a:spLocks noGrp="1"/>
          </p:cNvSpPr>
          <p:nvPr>
            <p:ph sz="half" idx="1"/>
          </p:nvPr>
        </p:nvSpPr>
        <p:spPr>
          <a:xfrm>
            <a:off x="1600200" y="1913170"/>
            <a:ext cx="4093410" cy="4438317"/>
          </a:xfrm>
        </p:spPr>
        <p:txBody>
          <a:bodyPr>
            <a:noAutofit/>
          </a:bodyPr>
          <a:lstStyle/>
          <a:p>
            <a:r>
              <a:rPr lang="en-US" sz="2000" dirty="0">
                <a:ea typeface="ＭＳ Ｐゴシック" charset="0"/>
              </a:rPr>
              <a:t>Congenital muscular most common 80%</a:t>
            </a:r>
          </a:p>
          <a:p>
            <a:r>
              <a:rPr lang="en-US" sz="2000" dirty="0">
                <a:ea typeface="ＭＳ Ｐゴシック" charset="0"/>
              </a:rPr>
              <a:t>Bony anomalies</a:t>
            </a:r>
          </a:p>
          <a:p>
            <a:pPr lvl="1"/>
            <a:r>
              <a:rPr lang="en-US" sz="2000" dirty="0">
                <a:ea typeface="ＭＳ Ｐゴシック" charset="0"/>
              </a:rPr>
              <a:t>Condyles, hypoplasia</a:t>
            </a:r>
          </a:p>
          <a:p>
            <a:r>
              <a:rPr lang="en-US" sz="2000" dirty="0">
                <a:ea typeface="ＭＳ Ｐゴシック" charset="0"/>
              </a:rPr>
              <a:t>Neurologic</a:t>
            </a:r>
          </a:p>
          <a:p>
            <a:pPr lvl="1"/>
            <a:r>
              <a:rPr lang="en-US" sz="2000" dirty="0" err="1">
                <a:ea typeface="ＭＳ Ｐゴシック" charset="0"/>
              </a:rPr>
              <a:t>Chiari</a:t>
            </a:r>
            <a:r>
              <a:rPr lang="en-US" sz="2000" dirty="0">
                <a:ea typeface="ＭＳ Ｐゴシック" charset="0"/>
              </a:rPr>
              <a:t>, tumor</a:t>
            </a:r>
          </a:p>
          <a:p>
            <a:r>
              <a:rPr lang="en-US" sz="2000" dirty="0">
                <a:ea typeface="ＭＳ Ｐゴシック" charset="0"/>
              </a:rPr>
              <a:t>Acquired</a:t>
            </a:r>
          </a:p>
          <a:p>
            <a:pPr lvl="1"/>
            <a:r>
              <a:rPr lang="en-US" sz="2000" dirty="0">
                <a:ea typeface="ＭＳ Ｐゴシック" charset="0"/>
              </a:rPr>
              <a:t>Trauma, Infection (</a:t>
            </a:r>
            <a:r>
              <a:rPr lang="en-US" sz="2000" b="1" dirty="0" err="1">
                <a:ea typeface="ＭＳ Ｐゴシック" charset="0"/>
              </a:rPr>
              <a:t>Grisel’s</a:t>
            </a:r>
            <a:r>
              <a:rPr lang="en-US" sz="2000" dirty="0">
                <a:ea typeface="ＭＳ Ｐゴシック" charset="0"/>
              </a:rPr>
              <a:t>)</a:t>
            </a:r>
          </a:p>
          <a:p>
            <a:r>
              <a:rPr lang="en-US" sz="2000" dirty="0">
                <a:ea typeface="ＭＳ Ｐゴシック" charset="0"/>
              </a:rPr>
              <a:t>Ocular</a:t>
            </a:r>
          </a:p>
          <a:p>
            <a:r>
              <a:rPr lang="en-US" sz="2000" dirty="0" err="1">
                <a:ea typeface="ＭＳ Ｐゴシック" charset="0"/>
              </a:rPr>
              <a:t>Sandifer</a:t>
            </a:r>
            <a:r>
              <a:rPr lang="en-US" sz="2000" dirty="0">
                <a:ea typeface="ＭＳ Ｐゴシック" charset="0"/>
              </a:rPr>
              <a:t> Syndrome: GERD + torticollis</a:t>
            </a:r>
          </a:p>
          <a:p>
            <a:r>
              <a:rPr lang="en-US" sz="2000" dirty="0">
                <a:ea typeface="ＭＳ Ｐゴシック" charset="0"/>
              </a:rPr>
              <a:t>Vestibular</a:t>
            </a:r>
          </a:p>
          <a:p>
            <a:pPr lvl="1">
              <a:buFont typeface="Wingdings" charset="0"/>
              <a:buNone/>
            </a:pPr>
            <a:endParaRPr lang="en-US" dirty="0">
              <a:ea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400" dirty="0">
              <a:ea typeface="ＭＳ Ｐゴシック" charset="0"/>
            </a:endParaRPr>
          </a:p>
        </p:txBody>
      </p:sp>
      <p:pic>
        <p:nvPicPr>
          <p:cNvPr id="12294" name="Picture 8" descr="Image result for grisel's syndrom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0486" y="4280914"/>
            <a:ext cx="1868314" cy="207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610" y="1435864"/>
            <a:ext cx="2399873" cy="2450336"/>
          </a:xfrm>
          <a:prstGeom prst="rect">
            <a:avLst/>
          </a:prstGeom>
        </p:spPr>
      </p:pic>
      <p:pic>
        <p:nvPicPr>
          <p:cNvPr id="8" name="Content Placeholder 3"/>
          <p:cNvPicPr>
            <a:picLocks noGrp="1"/>
          </p:cNvPicPr>
          <p:nvPr>
            <p:ph idx="1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601" y="1435864"/>
            <a:ext cx="2344047" cy="2450336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 bwMode="auto">
          <a:xfrm>
            <a:off x="8610600" y="2209801"/>
            <a:ext cx="304800" cy="170201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324600" y="4114800"/>
            <a:ext cx="1524000" cy="2781014"/>
            <a:chOff x="4800600" y="4114800"/>
            <a:chExt cx="1524000" cy="2781014"/>
          </a:xfrm>
        </p:grpSpPr>
        <p:pic>
          <p:nvPicPr>
            <p:cNvPr id="12293" name="Picture 1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45" t="15858" r="15462" b="-932"/>
            <a:stretch/>
          </p:blipFill>
          <p:spPr bwMode="auto">
            <a:xfrm>
              <a:off x="4800600" y="4114800"/>
              <a:ext cx="1524000" cy="2781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ight Arrow 9"/>
            <p:cNvSpPr/>
            <p:nvPr/>
          </p:nvSpPr>
          <p:spPr bwMode="auto">
            <a:xfrm>
              <a:off x="5181600" y="5257800"/>
              <a:ext cx="304800" cy="170201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53326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Torticollis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524000"/>
            <a:ext cx="7050206" cy="5026360"/>
          </a:xfrm>
        </p:spPr>
        <p:txBody>
          <a:bodyPr>
            <a:noAutofit/>
          </a:bodyPr>
          <a:lstStyle/>
          <a:p>
            <a:r>
              <a:rPr lang="en-US" sz="2400" dirty="0"/>
              <a:t>History</a:t>
            </a:r>
          </a:p>
          <a:p>
            <a:pPr lvl="1"/>
            <a:r>
              <a:rPr lang="en-US" sz="1800" dirty="0"/>
              <a:t>Traumatic birth, breech position</a:t>
            </a:r>
          </a:p>
          <a:p>
            <a:pPr lvl="1"/>
            <a:r>
              <a:rPr lang="en-US" sz="1800" dirty="0"/>
              <a:t>Recent infection, ENT surgery</a:t>
            </a:r>
          </a:p>
          <a:p>
            <a:pPr lvl="1"/>
            <a:r>
              <a:rPr lang="en-US" sz="1800" dirty="0"/>
              <a:t>Reflux symptoms</a:t>
            </a:r>
          </a:p>
          <a:p>
            <a:r>
              <a:rPr lang="en-US" sz="2400" dirty="0"/>
              <a:t>Physical Exam</a:t>
            </a:r>
          </a:p>
          <a:p>
            <a:pPr lvl="1"/>
            <a:r>
              <a:rPr lang="en-US" sz="1800" dirty="0"/>
              <a:t>Cervical ROM, stability</a:t>
            </a:r>
          </a:p>
          <a:p>
            <a:pPr lvl="1"/>
            <a:r>
              <a:rPr lang="en-US" sz="1800" dirty="0"/>
              <a:t>Palpation SCM</a:t>
            </a:r>
          </a:p>
          <a:p>
            <a:pPr lvl="1"/>
            <a:r>
              <a:rPr lang="en-US" sz="1800" dirty="0"/>
              <a:t>Visual field tracking</a:t>
            </a:r>
          </a:p>
          <a:p>
            <a:pPr lvl="1"/>
            <a:r>
              <a:rPr lang="en-US" sz="1800" dirty="0"/>
              <a:t>Gross neurological exam</a:t>
            </a:r>
          </a:p>
          <a:p>
            <a:r>
              <a:rPr lang="en-US" sz="2400" dirty="0"/>
              <a:t>Workup</a:t>
            </a:r>
          </a:p>
          <a:p>
            <a:pPr lvl="1"/>
            <a:r>
              <a:rPr lang="en-US" sz="1800" dirty="0"/>
              <a:t>Ultrasound: CMT</a:t>
            </a:r>
          </a:p>
          <a:p>
            <a:pPr lvl="1"/>
            <a:r>
              <a:rPr lang="en-US" sz="1800" dirty="0"/>
              <a:t>Cervical </a:t>
            </a:r>
            <a:r>
              <a:rPr lang="en-US" sz="1800" dirty="0" err="1"/>
              <a:t>Xray</a:t>
            </a:r>
            <a:r>
              <a:rPr lang="en-US" sz="1800" dirty="0"/>
              <a:t>: traumatic birth, unresponsive to PT</a:t>
            </a:r>
          </a:p>
          <a:p>
            <a:pPr lvl="1"/>
            <a:r>
              <a:rPr lang="en-US" sz="1800" dirty="0"/>
              <a:t>CT: concern for osseous etiology, </a:t>
            </a:r>
            <a:r>
              <a:rPr lang="en-US" sz="1800" dirty="0" err="1"/>
              <a:t>atlantoaxial</a:t>
            </a:r>
            <a:r>
              <a:rPr lang="en-US" sz="1800" dirty="0"/>
              <a:t> subluxation</a:t>
            </a:r>
          </a:p>
          <a:p>
            <a:pPr lvl="1"/>
            <a:r>
              <a:rPr lang="en-US" sz="1800" dirty="0"/>
              <a:t>MRI: neurologic symptoms</a:t>
            </a:r>
          </a:p>
          <a:p>
            <a:pPr lvl="1"/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7423042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468713"/>
            <a:ext cx="6768570" cy="633047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Congenital muscular torticollis (CMT)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905000"/>
            <a:ext cx="4343400" cy="2837288"/>
          </a:xfrm>
        </p:spPr>
        <p:txBody>
          <a:bodyPr>
            <a:noAutofit/>
          </a:bodyPr>
          <a:lstStyle/>
          <a:p>
            <a:r>
              <a:rPr lang="en-US" sz="2000" dirty="0"/>
              <a:t>80% of all torticollis patients</a:t>
            </a:r>
          </a:p>
          <a:p>
            <a:r>
              <a:rPr lang="en-US" sz="2000" dirty="0">
                <a:ea typeface="ＭＳ Ｐゴシック" charset="0"/>
              </a:rPr>
              <a:t>Three types</a:t>
            </a:r>
          </a:p>
          <a:p>
            <a:pPr lvl="1"/>
            <a:r>
              <a:rPr lang="en-US" sz="2000" dirty="0">
                <a:ea typeface="ＭＳ Ｐゴシック" charset="0"/>
              </a:rPr>
              <a:t>Type 1: Palpable mass</a:t>
            </a:r>
          </a:p>
          <a:p>
            <a:pPr lvl="1"/>
            <a:r>
              <a:rPr lang="en-US" sz="2000" dirty="0">
                <a:ea typeface="ＭＳ Ｐゴシック" charset="0"/>
              </a:rPr>
              <a:t>Type 2: SCM tightness</a:t>
            </a:r>
          </a:p>
          <a:p>
            <a:pPr lvl="1"/>
            <a:r>
              <a:rPr lang="en-US" sz="2000" dirty="0">
                <a:ea typeface="ＭＳ Ｐゴシック" charset="0"/>
              </a:rPr>
              <a:t>Type 3: No mass/tightness</a:t>
            </a:r>
            <a:endParaRPr lang="en-US" sz="2000" dirty="0"/>
          </a:p>
          <a:p>
            <a:r>
              <a:rPr lang="en-US" sz="2400" b="1" dirty="0"/>
              <a:t>History of difficult birth in 30-60%</a:t>
            </a:r>
          </a:p>
          <a:p>
            <a:pPr lvl="2"/>
            <a:r>
              <a:rPr lang="en-US" sz="2000" dirty="0"/>
              <a:t>Intrauterine malposition, birth trauma</a:t>
            </a:r>
          </a:p>
          <a:p>
            <a:r>
              <a:rPr lang="en-US" sz="2400" b="1" dirty="0"/>
              <a:t>Etiology</a:t>
            </a:r>
            <a:r>
              <a:rPr lang="en-US" sz="2400" dirty="0"/>
              <a:t>: </a:t>
            </a:r>
            <a:r>
              <a:rPr lang="en-US" sz="2400" dirty="0" err="1"/>
              <a:t>peri</a:t>
            </a:r>
            <a:r>
              <a:rPr lang="en-US" sz="2400" dirty="0"/>
              <a:t>-natal compartment syndrome</a:t>
            </a:r>
          </a:p>
        </p:txBody>
      </p:sp>
      <p:pic>
        <p:nvPicPr>
          <p:cNvPr id="4" name="Picture 8" descr="http://www.fprmed.com/Medical/Ortho/Congetnital_torticollis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16" t="-2410"/>
          <a:stretch/>
        </p:blipFill>
        <p:spPr bwMode="auto">
          <a:xfrm>
            <a:off x="6400800" y="1799102"/>
            <a:ext cx="4050632" cy="395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92213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369" y="609601"/>
            <a:ext cx="6768570" cy="63304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Congenital muscular torticollis (CMT)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069475"/>
            <a:ext cx="4807130" cy="3412296"/>
          </a:xfrm>
        </p:spPr>
        <p:txBody>
          <a:bodyPr>
            <a:noAutofit/>
          </a:bodyPr>
          <a:lstStyle/>
          <a:p>
            <a:pPr lvl="1"/>
            <a:r>
              <a:rPr lang="en-US" sz="2400" b="1" dirty="0"/>
              <a:t>	80% with craniofacial asymmetries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Plagiocephaly</a:t>
            </a:r>
            <a:r>
              <a:rPr lang="en-US" dirty="0"/>
              <a:t>, </a:t>
            </a:r>
            <a:r>
              <a:rPr lang="en-US" dirty="0" err="1"/>
              <a:t>ipsilateral</a:t>
            </a:r>
            <a:r>
              <a:rPr lang="en-US" dirty="0"/>
              <a:t> facial flattening, downward displacement of eye and mouth</a:t>
            </a:r>
          </a:p>
          <a:p>
            <a:pPr lvl="1"/>
            <a:r>
              <a:rPr lang="en-US" sz="2400" b="1" dirty="0"/>
              <a:t>20-30% with congenital hip dysplasia</a:t>
            </a:r>
          </a:p>
          <a:p>
            <a:pPr lvl="1"/>
            <a:r>
              <a:rPr lang="en-US" sz="2400" b="1" dirty="0"/>
              <a:t>Ultrasound</a:t>
            </a:r>
            <a:r>
              <a:rPr lang="en-US" sz="2400" dirty="0"/>
              <a:t>: imaging modality of choice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90"/>
          <a:stretch/>
        </p:blipFill>
        <p:spPr>
          <a:xfrm>
            <a:off x="6171883" y="2362200"/>
            <a:ext cx="4474346" cy="25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172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112" y="533401"/>
            <a:ext cx="7395586" cy="633047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Congenital Muscular Torticollis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9923" y="1447801"/>
            <a:ext cx="4691982" cy="5016209"/>
          </a:xfrm>
        </p:spPr>
        <p:txBody>
          <a:bodyPr>
            <a:noAutofit/>
          </a:bodyPr>
          <a:lstStyle/>
          <a:p>
            <a:r>
              <a:rPr lang="en-US" sz="2000" dirty="0"/>
              <a:t>PT stretching</a:t>
            </a:r>
          </a:p>
          <a:p>
            <a:pPr lvl="1"/>
            <a:r>
              <a:rPr lang="en-US" sz="2000" dirty="0"/>
              <a:t>95% resolve with conservative treatment</a:t>
            </a:r>
          </a:p>
          <a:p>
            <a:r>
              <a:rPr lang="en-US" sz="2000" dirty="0"/>
              <a:t>Surgery = SCM release</a:t>
            </a:r>
          </a:p>
          <a:p>
            <a:pPr lvl="1"/>
            <a:r>
              <a:rPr lang="en-US" sz="2000" dirty="0"/>
              <a:t>Indications</a:t>
            </a:r>
          </a:p>
          <a:p>
            <a:pPr lvl="2"/>
            <a:r>
              <a:rPr lang="en-US" sz="2000" dirty="0"/>
              <a:t>&gt;6 months PT with residual head tilt, restricted ROM</a:t>
            </a:r>
          </a:p>
          <a:p>
            <a:r>
              <a:rPr lang="en-US" sz="2000" dirty="0"/>
              <a:t>SCM release</a:t>
            </a:r>
          </a:p>
          <a:p>
            <a:pPr lvl="1"/>
            <a:r>
              <a:rPr lang="en-US" sz="2000" dirty="0"/>
              <a:t>Unipolar</a:t>
            </a:r>
          </a:p>
          <a:p>
            <a:pPr lvl="1"/>
            <a:r>
              <a:rPr lang="en-US" sz="2000" dirty="0"/>
              <a:t>Bipolar</a:t>
            </a:r>
          </a:p>
          <a:p>
            <a:pPr lvl="2"/>
            <a:r>
              <a:rPr lang="en-US" sz="1700" dirty="0"/>
              <a:t>Typically reserved for severe or recurrent</a:t>
            </a:r>
          </a:p>
          <a:p>
            <a:pPr lvl="1"/>
            <a:r>
              <a:rPr lang="en-US" sz="2000" dirty="0"/>
              <a:t>Z-</a:t>
            </a:r>
            <a:r>
              <a:rPr lang="en-US" sz="2000" dirty="0" err="1"/>
              <a:t>plasty</a:t>
            </a:r>
            <a:endParaRPr lang="en-US" sz="2000" dirty="0"/>
          </a:p>
          <a:p>
            <a:pPr lvl="1"/>
            <a:r>
              <a:rPr lang="en-US" sz="2000" dirty="0"/>
              <a:t>Good results with all in literature (Lee et al, 2012)</a:t>
            </a:r>
          </a:p>
          <a:p>
            <a:endParaRPr lang="en-US" sz="2000" dirty="0"/>
          </a:p>
        </p:txBody>
      </p:sp>
      <p:pic>
        <p:nvPicPr>
          <p:cNvPr id="4" name="Picture 4" descr="http://www-ncbi-nlm-nih-gov.libproxy.temple.edu/corecgi/tileshop/tileshop.fcgi?p=PMC3&amp;id=810962&amp;s=42&amp;r=1&amp;c=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2800" y="2133600"/>
            <a:ext cx="3124200" cy="307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98813" y="6294732"/>
            <a:ext cx="26582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Tomczak</a:t>
            </a:r>
            <a:r>
              <a:rPr lang="en-US" sz="1600" dirty="0"/>
              <a:t> J Child </a:t>
            </a:r>
            <a:r>
              <a:rPr lang="en-US" sz="1600" dirty="0" err="1"/>
              <a:t>Neurol</a:t>
            </a:r>
            <a:r>
              <a:rPr lang="en-US" sz="1600" dirty="0"/>
              <a:t> 2013</a:t>
            </a:r>
          </a:p>
        </p:txBody>
      </p:sp>
    </p:spTree>
    <p:extLst>
      <p:ext uri="{BB962C8B-B14F-4D97-AF65-F5344CB8AC3E}">
        <p14:creationId xmlns:p14="http://schemas.microsoft.com/office/powerpoint/2010/main" val="204819777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209801" y="617250"/>
            <a:ext cx="7579895" cy="71596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a typeface="ＭＳ Ｐゴシック" charset="0"/>
              </a:rPr>
              <a:t> Timing of Surgical Treatment in Torticollis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>
          <a:xfrm>
            <a:off x="1676401" y="1676400"/>
            <a:ext cx="4027947" cy="5053012"/>
          </a:xfrm>
        </p:spPr>
        <p:txBody>
          <a:bodyPr>
            <a:noAutofit/>
          </a:bodyPr>
          <a:lstStyle/>
          <a:p>
            <a:r>
              <a:rPr lang="en-US" sz="2000" dirty="0">
                <a:ea typeface="ＭＳ Ｐゴシック" charset="0"/>
              </a:rPr>
              <a:t>Treat early</a:t>
            </a:r>
          </a:p>
          <a:p>
            <a:pPr lvl="1"/>
            <a:r>
              <a:rPr lang="en-US" sz="2000" dirty="0">
                <a:ea typeface="ＭＳ Ｐゴシック" charset="0"/>
              </a:rPr>
              <a:t>Facial asymmetry	</a:t>
            </a:r>
          </a:p>
          <a:p>
            <a:pPr lvl="2"/>
            <a:r>
              <a:rPr lang="en-US" dirty="0">
                <a:ea typeface="ＭＳ Ｐゴシック" charset="0"/>
              </a:rPr>
              <a:t>Orbits: full growth by age 5-7</a:t>
            </a:r>
          </a:p>
          <a:p>
            <a:pPr lvl="1"/>
            <a:r>
              <a:rPr lang="en-US" sz="2000" dirty="0" err="1">
                <a:ea typeface="ＭＳ Ｐゴシック" charset="0"/>
              </a:rPr>
              <a:t>Seo</a:t>
            </a:r>
            <a:r>
              <a:rPr lang="en-US" sz="2000" dirty="0">
                <a:ea typeface="ＭＳ Ｐゴシック" charset="0"/>
              </a:rPr>
              <a:t> SJ et al J CF </a:t>
            </a:r>
            <a:r>
              <a:rPr lang="en-US" sz="2000" dirty="0" err="1">
                <a:ea typeface="ＭＳ Ｐゴシック" charset="0"/>
              </a:rPr>
              <a:t>Surg</a:t>
            </a:r>
            <a:r>
              <a:rPr lang="en-US" sz="2000" dirty="0">
                <a:ea typeface="ＭＳ Ｐゴシック" charset="0"/>
              </a:rPr>
              <a:t>, 2016</a:t>
            </a:r>
          </a:p>
          <a:p>
            <a:pPr lvl="2"/>
            <a:r>
              <a:rPr lang="en-US" dirty="0">
                <a:ea typeface="ＭＳ Ｐゴシック" charset="0"/>
              </a:rPr>
              <a:t>Before age 10</a:t>
            </a:r>
          </a:p>
          <a:p>
            <a:pPr lvl="2"/>
            <a:r>
              <a:rPr lang="en-US" dirty="0">
                <a:ea typeface="ＭＳ Ｐゴシック" charset="0"/>
              </a:rPr>
              <a:t>Horizontal facial asymmetry improved if treated before age 5</a:t>
            </a:r>
          </a:p>
          <a:p>
            <a:pPr lvl="1"/>
            <a:r>
              <a:rPr lang="en-US" sz="2000" dirty="0">
                <a:ea typeface="ＭＳ Ｐゴシック" charset="0"/>
              </a:rPr>
              <a:t>Lee et al, JBJS 2012</a:t>
            </a:r>
          </a:p>
          <a:p>
            <a:pPr lvl="2"/>
            <a:r>
              <a:rPr lang="en-US" dirty="0">
                <a:ea typeface="ＭＳ Ｐゴシック" charset="0"/>
              </a:rPr>
              <a:t>80 patients</a:t>
            </a:r>
          </a:p>
          <a:p>
            <a:pPr lvl="2"/>
            <a:r>
              <a:rPr lang="en-US" dirty="0">
                <a:ea typeface="ＭＳ Ｐゴシック" charset="0"/>
              </a:rPr>
              <a:t>Best if release done before age 5</a:t>
            </a:r>
          </a:p>
        </p:txBody>
      </p:sp>
      <p:pic>
        <p:nvPicPr>
          <p:cNvPr id="18436" name="Picture 7" descr="Cov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2201" y="1728833"/>
            <a:ext cx="4322888" cy="3090281"/>
          </a:xfrm>
          <a:ln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512449" y="5162302"/>
            <a:ext cx="398264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 err="1">
                <a:latin typeface="+mn-lt"/>
                <a:cs typeface="Arial" panose="020B0604020202020204" pitchFamily="34" charset="0"/>
              </a:rPr>
              <a:t>Seo</a:t>
            </a:r>
            <a:r>
              <a:rPr lang="en-US" sz="1800" dirty="0">
                <a:latin typeface="+mn-lt"/>
                <a:cs typeface="Arial" panose="020B0604020202020204" pitchFamily="34" charset="0"/>
              </a:rPr>
              <a:t> SJ et al, J </a:t>
            </a:r>
            <a:r>
              <a:rPr lang="en-US" sz="1800" dirty="0" err="1">
                <a:latin typeface="+mn-lt"/>
                <a:cs typeface="Arial" panose="020B0604020202020204" pitchFamily="34" charset="0"/>
              </a:rPr>
              <a:t>Craniofac</a:t>
            </a:r>
            <a:r>
              <a:rPr lang="en-US" sz="1800" dirty="0">
                <a:latin typeface="+mn-lt"/>
                <a:cs typeface="Arial" panose="020B0604020202020204" pitchFamily="34" charset="0"/>
              </a:rPr>
              <a:t> Surg 2016;27:64-9</a:t>
            </a:r>
          </a:p>
          <a:p>
            <a:pPr>
              <a:defRPr/>
            </a:pPr>
            <a:r>
              <a:rPr lang="en-US" sz="1800" dirty="0">
                <a:latin typeface="+mn-lt"/>
                <a:cs typeface="Arial" panose="020B0604020202020204" pitchFamily="34" charset="0"/>
              </a:rPr>
              <a:t>Lee et al, JBJS-A 2012;94:e93</a:t>
            </a:r>
            <a:r>
              <a:rPr lang="en-US" sz="2000" dirty="0">
                <a:solidFill>
                  <a:srgbClr val="66FFFF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58293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Arial" charset="0"/>
                <a:ea typeface="ＭＳ Ｐゴシック" charset="0"/>
              </a:rPr>
              <a:t>Ocular Torticollis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half" idx="1"/>
          </p:nvPr>
        </p:nvSpPr>
        <p:spPr>
          <a:xfrm>
            <a:off x="1732166" y="1654473"/>
            <a:ext cx="4548188" cy="3598862"/>
          </a:xfrm>
        </p:spPr>
        <p:txBody>
          <a:bodyPr>
            <a:noAutofit/>
          </a:bodyPr>
          <a:lstStyle/>
          <a:p>
            <a:r>
              <a:rPr lang="en-US" sz="2000" dirty="0">
                <a:ea typeface="ＭＳ Ｐゴシック" charset="0"/>
              </a:rPr>
              <a:t>4% ocular</a:t>
            </a:r>
          </a:p>
          <a:p>
            <a:pPr lvl="1"/>
            <a:r>
              <a:rPr lang="en-US" sz="2000" dirty="0">
                <a:ea typeface="ＭＳ Ｐゴシック" charset="0"/>
              </a:rPr>
              <a:t>Vertical strabismus most common</a:t>
            </a:r>
          </a:p>
          <a:p>
            <a:pPr lvl="1"/>
            <a:r>
              <a:rPr lang="en-US" sz="2000" dirty="0" err="1">
                <a:ea typeface="ＭＳ Ｐゴシック" charset="0"/>
              </a:rPr>
              <a:t>nystagmus</a:t>
            </a:r>
            <a:endParaRPr lang="en-US" sz="2000" dirty="0">
              <a:ea typeface="ＭＳ Ｐゴシック" charset="0"/>
            </a:endParaRPr>
          </a:p>
          <a:p>
            <a:r>
              <a:rPr lang="en-US" sz="2000" dirty="0">
                <a:ea typeface="ＭＳ Ｐゴシック" charset="0"/>
              </a:rPr>
              <a:t>Superior oblique palsy (CN IV)</a:t>
            </a:r>
          </a:p>
          <a:p>
            <a:pPr lvl="1"/>
            <a:r>
              <a:rPr lang="en-US" sz="2000" dirty="0">
                <a:ea typeface="ＭＳ Ｐゴシック" charset="0"/>
              </a:rPr>
              <a:t>Child adopts head posture to maintain binocular vision</a:t>
            </a:r>
          </a:p>
          <a:p>
            <a:r>
              <a:rPr lang="en-US" sz="2000" dirty="0">
                <a:ea typeface="ＭＳ Ｐゴシック" charset="0"/>
              </a:rPr>
              <a:t>Treatment</a:t>
            </a:r>
          </a:p>
          <a:p>
            <a:pPr lvl="1"/>
            <a:r>
              <a:rPr lang="en-US" sz="2000" dirty="0">
                <a:ea typeface="ＭＳ Ｐゴシック" charset="0"/>
              </a:rPr>
              <a:t>Botox</a:t>
            </a:r>
          </a:p>
          <a:p>
            <a:pPr lvl="1"/>
            <a:r>
              <a:rPr lang="en-US" sz="2000" dirty="0">
                <a:ea typeface="ＭＳ Ｐゴシック" charset="0"/>
              </a:rPr>
              <a:t>Surgery: strengthen superior oblique muscle and weaken inferior oblique</a:t>
            </a:r>
          </a:p>
        </p:txBody>
      </p:sp>
      <p:pic>
        <p:nvPicPr>
          <p:cNvPr id="21508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3886200"/>
            <a:ext cx="2265300" cy="273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1753938" y="5985026"/>
            <a:ext cx="46193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50000"/>
              <a:buFont typeface="Wingdings" panose="05000000000000000000" pitchFamily="2" charset="2"/>
              <a:buChar char="l"/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SzTx/>
              <a:buFontTx/>
              <a:buNone/>
              <a:defRPr/>
            </a:pPr>
            <a:r>
              <a:rPr lang="en-US" altLang="en-US" sz="1600" dirty="0" err="1">
                <a:solidFill>
                  <a:srgbClr val="00FFFF"/>
                </a:solidFill>
                <a:latin typeface="+mn-lt"/>
                <a:cs typeface="Arial" panose="020B0604020202020204" pitchFamily="34" charset="0"/>
              </a:rPr>
              <a:t>Akbari</a:t>
            </a:r>
            <a:r>
              <a:rPr lang="en-US" altLang="en-US" sz="1600" dirty="0">
                <a:solidFill>
                  <a:srgbClr val="00FFFF"/>
                </a:solidFill>
                <a:latin typeface="+mn-lt"/>
                <a:cs typeface="Arial" panose="020B0604020202020204" pitchFamily="34" charset="0"/>
              </a:rPr>
              <a:t> MR et al, J </a:t>
            </a:r>
            <a:r>
              <a:rPr lang="en-US" altLang="en-US" sz="1600" dirty="0" err="1">
                <a:solidFill>
                  <a:srgbClr val="00FFFF"/>
                </a:solidFill>
                <a:latin typeface="+mn-lt"/>
                <a:cs typeface="Arial" panose="020B0604020202020204" pitchFamily="34" charset="0"/>
              </a:rPr>
              <a:t>Curr</a:t>
            </a:r>
            <a:r>
              <a:rPr lang="en-US" altLang="en-US" sz="1600" dirty="0">
                <a:solidFill>
                  <a:srgbClr val="00FFFF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00FFFF"/>
                </a:solidFill>
                <a:latin typeface="+mn-lt"/>
                <a:cs typeface="Arial" panose="020B0604020202020204" pitchFamily="34" charset="0"/>
              </a:rPr>
              <a:t>Ophthalmol</a:t>
            </a:r>
            <a:r>
              <a:rPr lang="en-US" altLang="en-US" sz="1600" dirty="0">
                <a:solidFill>
                  <a:srgbClr val="00FFFF"/>
                </a:solidFill>
                <a:latin typeface="+mn-lt"/>
                <a:cs typeface="Arial" panose="020B0604020202020204" pitchFamily="34" charset="0"/>
              </a:rPr>
              <a:t> 2013;27:4-11</a:t>
            </a:r>
          </a:p>
          <a:p>
            <a:pPr>
              <a:buClrTx/>
              <a:buSzTx/>
              <a:buFontTx/>
              <a:buNone/>
              <a:defRPr/>
            </a:pPr>
            <a:r>
              <a:rPr lang="en-US" sz="1600" dirty="0">
                <a:solidFill>
                  <a:srgbClr val="66FFFF"/>
                </a:solidFill>
                <a:latin typeface="Arial" charset="0"/>
                <a:ea typeface="ＭＳ Ｐゴシック" charset="0"/>
              </a:rPr>
              <a:t>Ballock RT &amp; Song KM, JPO 1996;16:500-4</a:t>
            </a:r>
            <a:endParaRPr lang="en-US" altLang="en-US" sz="1600" dirty="0">
              <a:solidFill>
                <a:srgbClr val="00FFFF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600" y="1634152"/>
            <a:ext cx="2265300" cy="20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169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Osseous torticollis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59856" y="1785258"/>
            <a:ext cx="4131344" cy="3472543"/>
          </a:xfrm>
        </p:spPr>
        <p:txBody>
          <a:bodyPr>
            <a:normAutofit/>
          </a:bodyPr>
          <a:lstStyle/>
          <a:p>
            <a:r>
              <a:rPr lang="en-US" sz="2000" dirty="0"/>
              <a:t>Bony Defects</a:t>
            </a:r>
          </a:p>
          <a:p>
            <a:pPr lvl="1"/>
            <a:r>
              <a:rPr lang="en-US" sz="2000" dirty="0" err="1"/>
              <a:t>Klippel-Feil</a:t>
            </a:r>
            <a:r>
              <a:rPr lang="en-US" sz="2000" dirty="0"/>
              <a:t> syndrome</a:t>
            </a:r>
          </a:p>
          <a:p>
            <a:pPr lvl="1"/>
            <a:r>
              <a:rPr lang="en-US" sz="2000" dirty="0"/>
              <a:t>Congenital C1-C2 </a:t>
            </a:r>
            <a:r>
              <a:rPr lang="en-US" sz="2000" dirty="0" err="1"/>
              <a:t>misarticulations</a:t>
            </a:r>
            <a:endParaRPr lang="en-US" sz="2000" dirty="0"/>
          </a:p>
          <a:p>
            <a:r>
              <a:rPr lang="en-US" sz="2400" dirty="0"/>
              <a:t>Treatment</a:t>
            </a:r>
          </a:p>
          <a:p>
            <a:pPr lvl="1"/>
            <a:r>
              <a:rPr lang="en-US" sz="2000" dirty="0"/>
              <a:t>Observation, avoid      contact sports</a:t>
            </a:r>
          </a:p>
          <a:p>
            <a:pPr lvl="1"/>
            <a:r>
              <a:rPr lang="en-US" sz="2000" dirty="0"/>
              <a:t>Surgical fusion +/- decompression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3857" y="1750495"/>
            <a:ext cx="2186776" cy="2463203"/>
          </a:xfrm>
          <a:prstGeom prst="rect">
            <a:avLst/>
          </a:prstGeom>
        </p:spPr>
      </p:pic>
      <p:pic>
        <p:nvPicPr>
          <p:cNvPr id="7" name="Picture 2" descr="C:\Documents and Settings\ASamdani\My Documents\My Pictures\Seth Holms-C1c2\corona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7163" y="1616529"/>
            <a:ext cx="1407694" cy="2711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0761" y="4407664"/>
            <a:ext cx="2399873" cy="2450336"/>
          </a:xfrm>
          <a:prstGeom prst="rect">
            <a:avLst/>
          </a:prstGeom>
        </p:spPr>
      </p:pic>
      <p:pic>
        <p:nvPicPr>
          <p:cNvPr id="9" name="Content Placeholder 3"/>
          <p:cNvPicPr>
            <a:picLocks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46752" y="4407664"/>
            <a:ext cx="2344047" cy="245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527313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Osseous torticollis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76401" y="1874449"/>
            <a:ext cx="4544929" cy="5016209"/>
          </a:xfrm>
        </p:spPr>
        <p:txBody>
          <a:bodyPr>
            <a:noAutofit/>
          </a:bodyPr>
          <a:lstStyle/>
          <a:p>
            <a:r>
              <a:rPr lang="en-US" sz="1600" dirty="0"/>
              <a:t>Atlantoaxial subluxation/dislocation</a:t>
            </a:r>
          </a:p>
          <a:p>
            <a:pPr lvl="1"/>
            <a:r>
              <a:rPr lang="en-US" sz="1600" b="1" dirty="0"/>
              <a:t>Congenital</a:t>
            </a:r>
          </a:p>
          <a:p>
            <a:pPr lvl="2"/>
            <a:r>
              <a:rPr lang="en-US" sz="1600" dirty="0"/>
              <a:t>Down syndrome</a:t>
            </a:r>
          </a:p>
          <a:p>
            <a:pPr lvl="1"/>
            <a:r>
              <a:rPr lang="en-US" sz="1600" b="1" dirty="0"/>
              <a:t>Traumatic </a:t>
            </a:r>
          </a:p>
          <a:p>
            <a:pPr lvl="1"/>
            <a:r>
              <a:rPr lang="en-US" sz="1600" b="1" dirty="0" err="1"/>
              <a:t>Grisel’s</a:t>
            </a:r>
            <a:r>
              <a:rPr lang="en-US" sz="1600" b="1" dirty="0"/>
              <a:t> disease</a:t>
            </a:r>
          </a:p>
          <a:p>
            <a:pPr lvl="2"/>
            <a:r>
              <a:rPr lang="en-US" sz="1600" dirty="0"/>
              <a:t>Atlantoaxial rotatory displacement from infection or head/neck surgery</a:t>
            </a:r>
          </a:p>
          <a:p>
            <a:r>
              <a:rPr lang="en-US" sz="1600" dirty="0"/>
              <a:t>Imaging</a:t>
            </a:r>
          </a:p>
          <a:p>
            <a:pPr lvl="1"/>
            <a:r>
              <a:rPr lang="en-US" sz="1600" dirty="0"/>
              <a:t>C spine </a:t>
            </a:r>
            <a:r>
              <a:rPr lang="en-US" sz="1600" dirty="0" err="1"/>
              <a:t>xrays</a:t>
            </a:r>
            <a:endParaRPr lang="en-US" sz="1600" dirty="0"/>
          </a:p>
          <a:p>
            <a:pPr lvl="1"/>
            <a:r>
              <a:rPr lang="en-US" sz="1600" dirty="0"/>
              <a:t>Dynamic head CT is gold standard</a:t>
            </a:r>
          </a:p>
          <a:p>
            <a:r>
              <a:rPr lang="en-US" sz="1600" dirty="0"/>
              <a:t>Treatment</a:t>
            </a:r>
          </a:p>
          <a:p>
            <a:pPr lvl="1"/>
            <a:r>
              <a:rPr lang="en-US" sz="1600" dirty="0"/>
              <a:t>&lt;1 </a:t>
            </a:r>
            <a:r>
              <a:rPr lang="en-US" sz="1600" dirty="0" err="1"/>
              <a:t>wk</a:t>
            </a:r>
            <a:r>
              <a:rPr lang="en-US" sz="1600" dirty="0"/>
              <a:t>: soft collar, </a:t>
            </a:r>
            <a:r>
              <a:rPr lang="en-US" sz="1600" dirty="0" err="1"/>
              <a:t>anagesia</a:t>
            </a:r>
            <a:r>
              <a:rPr lang="en-US" sz="1600" dirty="0"/>
              <a:t>, +/- </a:t>
            </a:r>
            <a:r>
              <a:rPr lang="en-US" sz="1600" dirty="0" err="1"/>
              <a:t>Abx</a:t>
            </a:r>
            <a:endParaRPr lang="en-US" sz="1600" dirty="0"/>
          </a:p>
          <a:p>
            <a:pPr lvl="1"/>
            <a:r>
              <a:rPr lang="en-US" sz="1600" dirty="0"/>
              <a:t>&gt;1 </a:t>
            </a:r>
            <a:r>
              <a:rPr lang="en-US" sz="1600" dirty="0" err="1"/>
              <a:t>wk</a:t>
            </a:r>
            <a:r>
              <a:rPr lang="en-US" sz="1600" dirty="0"/>
              <a:t>: cervical traction and immobilization</a:t>
            </a:r>
          </a:p>
          <a:p>
            <a:pPr lvl="1"/>
            <a:r>
              <a:rPr lang="en-US" sz="1600" dirty="0"/>
              <a:t>&gt;3months/deficits: PSF C1-C2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691370"/>
            <a:ext cx="3149153" cy="47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339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Neurologic torticollis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2742" y="1676400"/>
            <a:ext cx="3385059" cy="3886200"/>
          </a:xfrm>
        </p:spPr>
        <p:txBody>
          <a:bodyPr>
            <a:normAutofit/>
          </a:bodyPr>
          <a:lstStyle/>
          <a:p>
            <a:r>
              <a:rPr lang="en-US" sz="2000" dirty="0"/>
              <a:t>Posterior fossa or Cervical spine tumors</a:t>
            </a:r>
          </a:p>
          <a:p>
            <a:r>
              <a:rPr lang="en-US" sz="2000" dirty="0" err="1"/>
              <a:t>Syringomyelia</a:t>
            </a:r>
            <a:endParaRPr lang="en-US" sz="2000" dirty="0"/>
          </a:p>
          <a:p>
            <a:r>
              <a:rPr lang="en-US" sz="2000" dirty="0"/>
              <a:t>Arnold-</a:t>
            </a:r>
            <a:r>
              <a:rPr lang="en-US" sz="2000" dirty="0" err="1"/>
              <a:t>chiari</a:t>
            </a:r>
            <a:r>
              <a:rPr lang="en-US" sz="2000" dirty="0"/>
              <a:t> malformations</a:t>
            </a:r>
          </a:p>
          <a:p>
            <a:endParaRPr lang="en-US" sz="2000" dirty="0"/>
          </a:p>
          <a:p>
            <a:r>
              <a:rPr lang="en-US" sz="2000" dirty="0"/>
              <a:t>Signs of increased intracranial pressure</a:t>
            </a:r>
          </a:p>
          <a:p>
            <a:pPr lvl="1"/>
            <a:r>
              <a:rPr lang="en-US" sz="2000" dirty="0"/>
              <a:t>HA, vomiting, CN VI palsy</a:t>
            </a:r>
          </a:p>
        </p:txBody>
      </p:sp>
      <p:pic>
        <p:nvPicPr>
          <p:cNvPr id="4" name="Picture 8" descr="Image result for grisel's syndrom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2133600"/>
            <a:ext cx="2386208" cy="332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45" t="15858" r="15462" b="-15858"/>
          <a:stretch>
            <a:fillRect/>
          </a:stretch>
        </p:blipFill>
        <p:spPr bwMode="auto">
          <a:xfrm>
            <a:off x="5878130" y="1863286"/>
            <a:ext cx="2101448" cy="447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47017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Torticollis Take 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Congenital muscular torticollis in 80%, benign</a:t>
            </a:r>
          </a:p>
          <a:p>
            <a:pPr lvl="1"/>
            <a:r>
              <a:rPr lang="en-US" sz="2600" dirty="0"/>
              <a:t>95% resolve with PT</a:t>
            </a:r>
          </a:p>
          <a:p>
            <a:pPr lvl="1"/>
            <a:r>
              <a:rPr lang="en-US" sz="2600" dirty="0"/>
              <a:t>If surgery perform &lt;5 years of age to avoid facial asymmetry</a:t>
            </a:r>
          </a:p>
          <a:p>
            <a:r>
              <a:rPr lang="en-US" sz="2600" dirty="0"/>
              <a:t>Good history and physical to rule out </a:t>
            </a:r>
            <a:r>
              <a:rPr lang="en-US" sz="2600" dirty="0" err="1"/>
              <a:t>nonmuscular</a:t>
            </a:r>
            <a:r>
              <a:rPr lang="en-US" sz="2600" dirty="0"/>
              <a:t> torticollis</a:t>
            </a:r>
          </a:p>
          <a:p>
            <a:pPr lvl="1"/>
            <a:r>
              <a:rPr lang="en-US" sz="2600" dirty="0"/>
              <a:t>CN IV palsy: eye tracking</a:t>
            </a:r>
          </a:p>
          <a:p>
            <a:pPr lvl="1"/>
            <a:r>
              <a:rPr lang="en-US" sz="2600" dirty="0"/>
              <a:t>Osseous etiology: cervical ROM, response to PT, recent infection/ENT surgery</a:t>
            </a:r>
          </a:p>
          <a:p>
            <a:pPr lvl="1"/>
            <a:r>
              <a:rPr lang="en-US" sz="2600" dirty="0"/>
              <a:t>Neurologic etiology: neurologic findings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00592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Pediatric Spine Key Take </a:t>
            </a:r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Aways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Assess spine as part of clinical exam</a:t>
            </a:r>
          </a:p>
          <a:p>
            <a:pPr lvl="1"/>
            <a:r>
              <a:rPr lang="en-US" sz="2400" dirty="0"/>
              <a:t>Early detection is key!</a:t>
            </a:r>
          </a:p>
          <a:p>
            <a:r>
              <a:rPr lang="en-US" sz="2800" dirty="0"/>
              <a:t>Look for other anomalies in early onset</a:t>
            </a:r>
          </a:p>
          <a:p>
            <a:pPr lvl="1"/>
            <a:r>
              <a:rPr lang="en-US" sz="2400" dirty="0"/>
              <a:t>Skin lesions, sacral dimpling, hairy patch</a:t>
            </a:r>
          </a:p>
          <a:p>
            <a:pPr lvl="1"/>
            <a:r>
              <a:rPr lang="en-US" sz="2400" dirty="0"/>
              <a:t>Cardiac/Renal in congenital scoliosis</a:t>
            </a:r>
          </a:p>
          <a:p>
            <a:r>
              <a:rPr lang="en-US" sz="2800" dirty="0"/>
              <a:t>Forward bend test for adolescents</a:t>
            </a:r>
          </a:p>
          <a:p>
            <a:r>
              <a:rPr lang="en-US" sz="2800" dirty="0"/>
              <a:t>Torticollis – most will resolve with PT</a:t>
            </a:r>
          </a:p>
          <a:p>
            <a:r>
              <a:rPr lang="en-US" sz="2800" dirty="0"/>
              <a:t>When in doubt, give us a call anytime</a:t>
            </a:r>
            <a:r>
              <a:rPr lang="en-US" sz="2800" dirty="0">
                <a:sym typeface="Wingdings" panose="05000000000000000000" pitchFamily="2" charset="2"/>
              </a:rPr>
              <a:t>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1728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7400" y="2667000"/>
            <a:ext cx="7772400" cy="1143000"/>
          </a:xfrm>
        </p:spPr>
        <p:txBody>
          <a:bodyPr/>
          <a:lstStyle/>
          <a:p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6423488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blank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10382</TotalTime>
  <Words>3534</Words>
  <Application>Microsoft Office PowerPoint</Application>
  <PresentationFormat>Widescreen</PresentationFormat>
  <Paragraphs>671</Paragraphs>
  <Slides>99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13" baseType="lpstr">
      <vt:lpstr>ＭＳ Ｐゴシック</vt:lpstr>
      <vt:lpstr>Arial</vt:lpstr>
      <vt:lpstr>Calibri</vt:lpstr>
      <vt:lpstr>Cambria Math</vt:lpstr>
      <vt:lpstr>Garamond</vt:lpstr>
      <vt:lpstr>Helvetica</vt:lpstr>
      <vt:lpstr>Helvetica-Oblique</vt:lpstr>
      <vt:lpstr>Times New Roman</vt:lpstr>
      <vt:lpstr>Times-Italic</vt:lpstr>
      <vt:lpstr>Times-Roman</vt:lpstr>
      <vt:lpstr>Wingdings</vt:lpstr>
      <vt:lpstr>blank</vt:lpstr>
      <vt:lpstr>1_blank</vt:lpstr>
      <vt:lpstr>Image</vt:lpstr>
      <vt:lpstr>Pediatric Scoliosis:  Identification, Management &amp; Referral </vt:lpstr>
      <vt:lpstr>Disclosures</vt:lpstr>
      <vt:lpstr>Objectives</vt:lpstr>
      <vt:lpstr> School screening/Pediatrician exam </vt:lpstr>
      <vt:lpstr>“What do you mean I have a hump???”</vt:lpstr>
      <vt:lpstr>To the internet!!</vt:lpstr>
      <vt:lpstr>You’re in good company</vt:lpstr>
      <vt:lpstr>Idiopathic Scoliosis</vt:lpstr>
      <vt:lpstr>Idiopathic Scoliosis </vt:lpstr>
      <vt:lpstr>Adolescent Idiopathic Scoliosis:  Prevalence</vt:lpstr>
      <vt:lpstr>Proposed Etiologies</vt:lpstr>
      <vt:lpstr>Recommended Scoliosis Screening Protocol </vt:lpstr>
      <vt:lpstr>History</vt:lpstr>
      <vt:lpstr>Physical Examination</vt:lpstr>
      <vt:lpstr>Neurologic Exam</vt:lpstr>
      <vt:lpstr>Clinical Examination</vt:lpstr>
      <vt:lpstr>Clinical Examination</vt:lpstr>
      <vt:lpstr>Clinical Examination</vt:lpstr>
      <vt:lpstr>Scoliometer</vt:lpstr>
      <vt:lpstr>PowerPoint Presentation</vt:lpstr>
      <vt:lpstr>Scoliometer vs. Smartphone</vt:lpstr>
      <vt:lpstr>X-Ray Examination</vt:lpstr>
      <vt:lpstr>Natural History: Percentage of Curves that Progress</vt:lpstr>
      <vt:lpstr>X-Ray Examination Skeletal Maturity</vt:lpstr>
      <vt:lpstr>Growth in Adolescents</vt:lpstr>
      <vt:lpstr>Treatment Guidelines: Observation</vt:lpstr>
      <vt:lpstr>Treatment: Conservative</vt:lpstr>
      <vt:lpstr>Bracing in Adolescent Idiopathic Scoliosis</vt:lpstr>
      <vt:lpstr>Randomized Analysis Results (Level  I evidence)</vt:lpstr>
      <vt:lpstr>Summary of BrAIST</vt:lpstr>
      <vt:lpstr>Scoliosis Specific Exercises</vt:lpstr>
      <vt:lpstr>SRS Statement on Physiotherapy Scoliosis Specific Exercises (PSSE)</vt:lpstr>
      <vt:lpstr>Recommended Scoliosis Screening Protocol </vt:lpstr>
      <vt:lpstr>Untreated Progressive Adult Spinal Deformity </vt:lpstr>
      <vt:lpstr>Untreated Progressive Adult Spinal Deformity </vt:lpstr>
      <vt:lpstr>Untreated Progressive Adult Spinal Deformity </vt:lpstr>
      <vt:lpstr>Untreated Progressive Adult Spinal Deformity </vt:lpstr>
      <vt:lpstr>Recommended Scoliosis Screening Protocol </vt:lpstr>
      <vt:lpstr>Surgery</vt:lpstr>
      <vt:lpstr>Surgical Planning</vt:lpstr>
      <vt:lpstr>AIS Fusion</vt:lpstr>
      <vt:lpstr>Fusion = The End….</vt:lpstr>
      <vt:lpstr>Fusion Outcomes</vt:lpstr>
      <vt:lpstr>Trunk Motion Analysis Based on Lowest Instrumented Vertebra 2 Years After PSF</vt:lpstr>
      <vt:lpstr>Vertebral Growth Modulation Our Current Indications</vt:lpstr>
      <vt:lpstr>BF: 11 y/o female AIS Lenke 1AR Risser 0 Sanders 4 Preop and 5 years postop</vt:lpstr>
      <vt:lpstr>Back Pain</vt:lpstr>
      <vt:lpstr>Evaluation, Diagnosis, and Treatment of Back Pain in Children and Adolescents</vt:lpstr>
      <vt:lpstr>Epidemiology</vt:lpstr>
      <vt:lpstr>Backpacks</vt:lpstr>
      <vt:lpstr>History</vt:lpstr>
      <vt:lpstr>Examination</vt:lpstr>
      <vt:lpstr>Examination</vt:lpstr>
      <vt:lpstr>Neurologic Exam</vt:lpstr>
      <vt:lpstr>Neurologic Exam</vt:lpstr>
      <vt:lpstr>Specific Exams</vt:lpstr>
      <vt:lpstr>Specific Exams</vt:lpstr>
      <vt:lpstr>When to get an Xray</vt:lpstr>
      <vt:lpstr>What Xray to get?</vt:lpstr>
      <vt:lpstr>Advanced Imaging</vt:lpstr>
      <vt:lpstr>Back pain imaging algorithm</vt:lpstr>
      <vt:lpstr>Lab Work</vt:lpstr>
      <vt:lpstr>Differential Diagnoses</vt:lpstr>
      <vt:lpstr>Nonspecific Low Back Pain</vt:lpstr>
      <vt:lpstr>Nonspecific Low Back Pain</vt:lpstr>
      <vt:lpstr>Core Strengthening Daily Home Exercises</vt:lpstr>
      <vt:lpstr>Nonspecific Low Back Pain</vt:lpstr>
      <vt:lpstr>Outcomes into Adulthood</vt:lpstr>
      <vt:lpstr>Key Points Adolescent Idiopathic Scoliosis</vt:lpstr>
      <vt:lpstr>Infantile Scoliosis</vt:lpstr>
      <vt:lpstr>Infantile Scoliosis  Treatment Options</vt:lpstr>
      <vt:lpstr>Infantile Idiopathic Scoliosis Casting</vt:lpstr>
      <vt:lpstr>Casting Efficacy</vt:lpstr>
      <vt:lpstr>Casting efficacy</vt:lpstr>
      <vt:lpstr>Treatment Options for the Immature Spine</vt:lpstr>
      <vt:lpstr>CD: 7y/o female JIS Ht: 128cm</vt:lpstr>
      <vt:lpstr>3 months postop  T3-L3 bilateral MCGR</vt:lpstr>
      <vt:lpstr>15 months postop  T3-L3 bilateral MCGR - 20mm expansion</vt:lpstr>
      <vt:lpstr>Early Onset Scoliosis (0-9 years) Key Points</vt:lpstr>
      <vt:lpstr>Congenital Scoliosis</vt:lpstr>
      <vt:lpstr>Categories of Congenital Scoliosis</vt:lpstr>
      <vt:lpstr>Natural History</vt:lpstr>
      <vt:lpstr>Associated Conditions</vt:lpstr>
      <vt:lpstr>Associated Conditions</vt:lpstr>
      <vt:lpstr>Congenital Scoliosis Key Points</vt:lpstr>
      <vt:lpstr>Torticollis, SCM anatomy </vt:lpstr>
      <vt:lpstr>Torticollis: Broad Differential Diagnosis</vt:lpstr>
      <vt:lpstr>Torticollis evaluation</vt:lpstr>
      <vt:lpstr>Congenital muscular torticollis (CMT)</vt:lpstr>
      <vt:lpstr>Congenital muscular torticollis (CMT)</vt:lpstr>
      <vt:lpstr>Congenital Muscular Torticollis Treatment</vt:lpstr>
      <vt:lpstr> Timing of Surgical Treatment in Torticollis</vt:lpstr>
      <vt:lpstr>Ocular Torticollis</vt:lpstr>
      <vt:lpstr>Osseous torticollis</vt:lpstr>
      <vt:lpstr>Osseous torticollis</vt:lpstr>
      <vt:lpstr>Neurologic torticollis</vt:lpstr>
      <vt:lpstr>Torticollis Take Away</vt:lpstr>
      <vt:lpstr>Pediatric Spine Key Take Aways</vt:lpstr>
      <vt:lpstr>Thank you!</vt:lpstr>
    </vt:vector>
  </TitlesOfParts>
  <Company>Shriners Hospitals for Children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Shriners</dc:creator>
  <cp:lastModifiedBy>Anderson, Christina M</cp:lastModifiedBy>
  <cp:revision>346</cp:revision>
  <cp:lastPrinted>1601-01-01T00:00:00Z</cp:lastPrinted>
  <dcterms:created xsi:type="dcterms:W3CDTF">2008-10-30T15:20:40Z</dcterms:created>
  <dcterms:modified xsi:type="dcterms:W3CDTF">2026-09-09T12:35:03Z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4b1be8-281e-475d-98b0-21c3457e5a46_Enabled">
    <vt:lpwstr>true</vt:lpwstr>
  </property>
  <property fmtid="{D5CDD505-2E9C-101B-9397-08002B2CF9AE}" pid="3" name="MSIP_Label_5e4b1be8-281e-475d-98b0-21c3457e5a46_SetDate">
    <vt:lpwstr>2026-09-09T12:34:36Z</vt:lpwstr>
  </property>
  <property fmtid="{D5CDD505-2E9C-101B-9397-08002B2CF9AE}" pid="4" name="MSIP_Label_5e4b1be8-281e-475d-98b0-21c3457e5a46_Method">
    <vt:lpwstr>Standard</vt:lpwstr>
  </property>
  <property fmtid="{D5CDD505-2E9C-101B-9397-08002B2CF9AE}" pid="5" name="MSIP_Label_5e4b1be8-281e-475d-98b0-21c3457e5a46_Name">
    <vt:lpwstr>Public</vt:lpwstr>
  </property>
  <property fmtid="{D5CDD505-2E9C-101B-9397-08002B2CF9AE}" pid="6" name="MSIP_Label_5e4b1be8-281e-475d-98b0-21c3457e5a46_SiteId">
    <vt:lpwstr>8b3dd73e-4e72-4679-b191-56da1588712b</vt:lpwstr>
  </property>
  <property fmtid="{D5CDD505-2E9C-101B-9397-08002B2CF9AE}" pid="7" name="MSIP_Label_5e4b1be8-281e-475d-98b0-21c3457e5a46_ActionId">
    <vt:lpwstr>758dab97-9bf7-46ed-8200-3f89209d690f</vt:lpwstr>
  </property>
  <property fmtid="{D5CDD505-2E9C-101B-9397-08002B2CF9AE}" pid="8" name="MSIP_Label_5e4b1be8-281e-475d-98b0-21c3457e5a46_ContentBits">
    <vt:lpwstr>0</vt:lpwstr>
  </property>
  <property fmtid="{D5CDD505-2E9C-101B-9397-08002B2CF9AE}" pid="9" name="MSIP_Label_5e4b1be8-281e-475d-98b0-21c3457e5a46_Tag">
    <vt:lpwstr>10, 3, 0, 1</vt:lpwstr>
  </property>
</Properties>
</file>