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123" r:id="rId5"/>
    <p:sldId id="2124" r:id="rId6"/>
    <p:sldId id="212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10-01T19:57:02.512"/>
    <p1510:client id="{980BF4AC-584C-4398-89A2-6254F851C622}" v="4" dt="2026-10-01T19:57:17.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oyd" userId="8ebc0f9b-eac2-4e0f-9132-dce80506a146" providerId="ADAL" clId="{AEE41F5C-974E-4D5E-9A41-1C499871A77F}"/>
    <pc:docChg chg="modSld">
      <pc:chgData name="Lisa Boyd" userId="8ebc0f9b-eac2-4e0f-9132-dce80506a146" providerId="ADAL" clId="{AEE41F5C-974E-4D5E-9A41-1C499871A77F}" dt="2026-10-01T19:57:17.217" v="3" actId="20577"/>
      <pc:docMkLst>
        <pc:docMk/>
      </pc:docMkLst>
      <pc:sldChg chg="modSp mod">
        <pc:chgData name="Lisa Boyd" userId="8ebc0f9b-eac2-4e0f-9132-dce80506a146" providerId="ADAL" clId="{AEE41F5C-974E-4D5E-9A41-1C499871A77F}" dt="2026-10-01T19:57:17.217" v="3" actId="20577"/>
        <pc:sldMkLst>
          <pc:docMk/>
          <pc:sldMk cId="3436412953" sldId="2123"/>
        </pc:sldMkLst>
        <pc:spChg chg="mod">
          <ac:chgData name="Lisa Boyd" userId="8ebc0f9b-eac2-4e0f-9132-dce80506a146" providerId="ADAL" clId="{AEE41F5C-974E-4D5E-9A41-1C499871A77F}" dt="2026-10-01T19:57:17.217" v="3" actId="20577"/>
          <ac:spMkLst>
            <pc:docMk/>
            <pc:sldMk cId="3436412953" sldId="2123"/>
            <ac:spMk id="7" creationId="{00000000-0000-0000-0000-000000000000}"/>
          </ac:spMkLst>
        </pc:spChg>
      </pc:sldChg>
    </pc:docChg>
  </pc:docChgLst>
  <pc:docChgLst>
    <pc:chgData name="Lisa Boyd" userId="S::boyd@jhf.org::8ebc0f9b-eac2-4e0f-9132-dce80506a146" providerId="AD" clId="Web-{00000000-0000-0000-0000-000000000000}"/>
    <pc:docChg chg="modSld">
      <pc:chgData name="Lisa Boyd" userId="S::boyd@jhf.org::8ebc0f9b-eac2-4e0f-9132-dce80506a146" providerId="AD" clId="Web-{00000000-0000-0000-0000-000000000000}" dt="2026-10-01T19:57:02.512" v="3" actId="20577"/>
      <pc:docMkLst>
        <pc:docMk/>
      </pc:docMkLst>
      <pc:sldChg chg="modSp">
        <pc:chgData name="Lisa Boyd" userId="S::boyd@jhf.org::8ebc0f9b-eac2-4e0f-9132-dce80506a146" providerId="AD" clId="Web-{00000000-0000-0000-0000-000000000000}" dt="2026-10-01T19:57:02.512" v="3" actId="20577"/>
        <pc:sldMkLst>
          <pc:docMk/>
          <pc:sldMk cId="3436412953" sldId="2123"/>
        </pc:sldMkLst>
        <pc:spChg chg="mod">
          <ac:chgData name="Lisa Boyd" userId="S::boyd@jhf.org::8ebc0f9b-eac2-4e0f-9132-dce80506a146" providerId="AD" clId="Web-{00000000-0000-0000-0000-000000000000}" dt="2026-10-01T19:57:02.512" v="3" actId="20577"/>
          <ac:spMkLst>
            <pc:docMk/>
            <pc:sldMk cId="3436412953" sldId="2123"/>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5" name="Footer Placeholder 4"/>
          <p:cNvSpPr>
            <a:spLocks noGrp="1"/>
          </p:cNvSpPr>
          <p:nvPr>
            <p:ph type="ftr" sz="quarter" idx="11"/>
          </p:nvPr>
        </p:nvSpPr>
        <p:spPr/>
        <p:txBody>
          <a:bodyPr/>
          <a:lstStyle>
            <a:lvl1pPr>
              <a:defRPr cap="none" baseline="0"/>
            </a:lvl1pPr>
          </a:lstStyle>
          <a:p>
            <a:r>
              <a:rPr lang="en-US"/>
              <a:t>© 2022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839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E1FF72-B600-4BDB-B1DB-F5C52DB8F068}" type="datetime1">
              <a:rPr lang="en-US" smtClean="0"/>
              <a:t>10/1/2026</a:t>
            </a:fld>
            <a:endParaRPr lang="en-US"/>
          </a:p>
        </p:txBody>
      </p:sp>
      <p:sp>
        <p:nvSpPr>
          <p:cNvPr id="5" name="Footer Placeholder 4"/>
          <p:cNvSpPr>
            <a:spLocks noGrp="1"/>
          </p:cNvSpPr>
          <p:nvPr>
            <p:ph type="ftr" sz="quarter" idx="11"/>
          </p:nvPr>
        </p:nvSpPr>
        <p:spPr/>
        <p:txBody>
          <a:bodyPr/>
          <a:lstStyle>
            <a:lvl1pPr>
              <a:defRPr baseline="0"/>
            </a:lvl1pPr>
          </a:lstStyle>
          <a:p>
            <a:r>
              <a:rPr lang="en-US"/>
              <a:t>© 2022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83562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37DA0B-CABF-4F5F-B90C-59CB15DB2965}" type="datetime1">
              <a:rPr lang="en-US" smtClean="0"/>
              <a:t>10/1/2026</a:t>
            </a:fld>
            <a:endParaRPr lang="en-US"/>
          </a:p>
        </p:txBody>
      </p:sp>
      <p:sp>
        <p:nvSpPr>
          <p:cNvPr id="5" name="Footer Placeholder 4"/>
          <p:cNvSpPr>
            <a:spLocks noGrp="1"/>
          </p:cNvSpPr>
          <p:nvPr>
            <p:ph type="ftr" sz="quarter" idx="11"/>
          </p:nvPr>
        </p:nvSpPr>
        <p:spPr/>
        <p:txBody>
          <a:bodyPr/>
          <a:lstStyle>
            <a:lvl1pPr>
              <a:defRPr baseline="0"/>
            </a:lvl1pPr>
          </a:lstStyle>
          <a:p>
            <a:r>
              <a:rPr lang="en-US"/>
              <a:t>© 2022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550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90C835-CD14-4556-99D7-DDC9BA288D57}" type="datetime1">
              <a:rPr lang="en-US" smtClean="0"/>
              <a:t>10/1/2026</a:t>
            </a:fld>
            <a:endParaRPr lang="en-US"/>
          </a:p>
        </p:txBody>
      </p:sp>
      <p:sp>
        <p:nvSpPr>
          <p:cNvPr id="6" name="Footer Placeholder 5"/>
          <p:cNvSpPr>
            <a:spLocks noGrp="1"/>
          </p:cNvSpPr>
          <p:nvPr>
            <p:ph type="ftr" sz="quarter" idx="11"/>
          </p:nvPr>
        </p:nvSpPr>
        <p:spPr/>
        <p:txBody>
          <a:bodyPr/>
          <a:lstStyle>
            <a:lvl1pPr>
              <a:defRPr baseline="0"/>
            </a:lvl1pPr>
          </a:lstStyle>
          <a:p>
            <a:r>
              <a:rPr lang="en-US"/>
              <a:t>© 2022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192103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4876F3-1C24-44C0-BEFB-6DCD48C71F8C}" type="datetime1">
              <a:rPr lang="en-US" smtClean="0"/>
              <a:t>10/1/2026</a:t>
            </a:fld>
            <a:endParaRPr lang="en-US"/>
          </a:p>
        </p:txBody>
      </p:sp>
      <p:sp>
        <p:nvSpPr>
          <p:cNvPr id="8" name="Footer Placeholder 7"/>
          <p:cNvSpPr>
            <a:spLocks noGrp="1"/>
          </p:cNvSpPr>
          <p:nvPr>
            <p:ph type="ftr" sz="quarter" idx="11"/>
          </p:nvPr>
        </p:nvSpPr>
        <p:spPr/>
        <p:txBody>
          <a:bodyPr/>
          <a:lstStyle>
            <a:lvl1pPr>
              <a:defRPr baseline="0"/>
            </a:lvl1pPr>
          </a:lstStyle>
          <a:p>
            <a:r>
              <a:rPr lang="en-US"/>
              <a:t>© 2022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6672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F07130-BF5B-4992-9C57-5685EE338DCD}" type="datetime1">
              <a:rPr lang="en-US" smtClean="0"/>
              <a:t>10/1/2026</a:t>
            </a:fld>
            <a:endParaRPr lang="en-US"/>
          </a:p>
        </p:txBody>
      </p:sp>
      <p:sp>
        <p:nvSpPr>
          <p:cNvPr id="4" name="Footer Placeholder 3"/>
          <p:cNvSpPr>
            <a:spLocks noGrp="1"/>
          </p:cNvSpPr>
          <p:nvPr>
            <p:ph type="ftr" sz="quarter" idx="11"/>
          </p:nvPr>
        </p:nvSpPr>
        <p:spPr/>
        <p:txBody>
          <a:bodyPr/>
          <a:lstStyle>
            <a:lvl1pPr>
              <a:defRPr baseline="0"/>
            </a:lvl1pPr>
          </a:lstStyle>
          <a:p>
            <a:r>
              <a:rPr lang="en-US"/>
              <a:t>© 2022 JHF, PRHI, HCF, &amp; WHAMglobal</a:t>
            </a:r>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278663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DA46C2-D8C4-433C-9E8E-85B765188031}" type="datetime1">
              <a:rPr lang="en-US" smtClean="0"/>
              <a:t>10/1/2026</a:t>
            </a:fld>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2022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243722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576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A1D6F87-A9B6-406F-9413-8DE75F0632D4}" type="datetime1">
              <a:rPr lang="en-US" smtClean="0"/>
              <a:t>10/1/2026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2022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949664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17F9B2-ECEF-483C-8282-305D2930AC80}" type="datetime1">
              <a:rPr lang="en-US" smtClean="0"/>
              <a:t>10/1/2026</a:t>
            </a:fld>
            <a:endParaRPr lang="en-US"/>
          </a:p>
        </p:txBody>
      </p:sp>
      <p:sp>
        <p:nvSpPr>
          <p:cNvPr id="6" name="Footer Placeholder 5"/>
          <p:cNvSpPr>
            <a:spLocks noGrp="1"/>
          </p:cNvSpPr>
          <p:nvPr>
            <p:ph type="ftr" sz="quarter" idx="11"/>
          </p:nvPr>
        </p:nvSpPr>
        <p:spPr/>
        <p:txBody>
          <a:bodyPr/>
          <a:lstStyle>
            <a:lvl1pPr>
              <a:defRPr cap="none" baseline="0"/>
            </a:lvl1pPr>
          </a:lstStyle>
          <a:p>
            <a:r>
              <a:rPr lang="en-US"/>
              <a:t>© 2022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61363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6B9483-5731-4152-8C27-3A67554350F5}" type="datetime1">
              <a:rPr lang="en-US" smtClean="0"/>
              <a:t>10/1/2026</a:t>
            </a:fld>
            <a:endParaRPr lang="en-US"/>
          </a:p>
        </p:txBody>
      </p:sp>
      <p:sp>
        <p:nvSpPr>
          <p:cNvPr id="5" name="Footer Placeholder 4"/>
          <p:cNvSpPr>
            <a:spLocks noGrp="1"/>
          </p:cNvSpPr>
          <p:nvPr>
            <p:ph type="ftr" sz="quarter" idx="11"/>
          </p:nvPr>
        </p:nvSpPr>
        <p:spPr/>
        <p:txBody>
          <a:bodyPr/>
          <a:lstStyle>
            <a:lvl1pPr>
              <a:defRPr cap="none" baseline="0"/>
            </a:lvl1pPr>
          </a:lstStyle>
          <a:p>
            <a:r>
              <a:rPr lang="en-US"/>
              <a:t>© 2022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695056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2599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Graph or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Text</a:t>
            </a:r>
          </a:p>
          <a:p>
            <a:pPr lvl="1"/>
            <a:r>
              <a:rPr lang="en-US"/>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a:t>Add References</a:t>
            </a:r>
          </a:p>
        </p:txBody>
      </p:sp>
    </p:spTree>
    <p:extLst>
      <p:ext uri="{BB962C8B-B14F-4D97-AF65-F5344CB8AC3E}">
        <p14:creationId xmlns:p14="http://schemas.microsoft.com/office/powerpoint/2010/main" val="23268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3E85351-02A7-46F3-BF15-ECB4B668C4C3}" type="datetime1">
              <a:rPr lang="en-US" smtClean="0"/>
              <a:t>10/1/2026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2022 JHF, PRHI, HCF, &amp; WHAMglobal</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533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Continuing Education Information</a:t>
            </a:r>
          </a:p>
        </p:txBody>
      </p:sp>
      <p:sp>
        <p:nvSpPr>
          <p:cNvPr id="7" name="Content Placeholder 6"/>
          <p:cNvSpPr>
            <a:spLocks noGrp="1"/>
          </p:cNvSpPr>
          <p:nvPr>
            <p:ph idx="1"/>
          </p:nvPr>
        </p:nvSpPr>
        <p:spPr/>
        <p:txBody>
          <a:bodyPr vert="horz" lIns="0" tIns="45720" rIns="0" bIns="45720" rtlCol="0" anchor="t">
            <a:normAutofit/>
          </a:bodyPr>
          <a:lstStyle/>
          <a:p>
            <a:r>
              <a:rPr lang="en-US"/>
              <a:t>In support of improving patient care, this activity has been planned and implemented by the University of Pittsburgh and The Jewish Healthcare Foundation. The University of Pittsburgh is jointly accredited by the </a:t>
            </a:r>
            <a:r>
              <a:rPr lang="en-US" b="1">
                <a:solidFill>
                  <a:srgbClr val="D56283"/>
                </a:solidFill>
              </a:rPr>
              <a:t>Accreditation Council for Continuing Medical Education (ACCME</a:t>
            </a:r>
            <a:r>
              <a:rPr lang="en-US" b="1">
                <a:solidFill>
                  <a:srgbClr val="D76989"/>
                </a:solidFill>
              </a:rPr>
              <a:t>)</a:t>
            </a:r>
            <a:r>
              <a:rPr lang="en-US" b="1">
                <a:solidFill>
                  <a:schemeClr val="tx1"/>
                </a:solidFill>
              </a:rPr>
              <a:t> </a:t>
            </a:r>
            <a:r>
              <a:rPr lang="en-US">
                <a:solidFill>
                  <a:schemeClr val="tx1"/>
                </a:solidFill>
              </a:rPr>
              <a:t>and the</a:t>
            </a:r>
            <a:r>
              <a:rPr lang="en-US">
                <a:solidFill>
                  <a:srgbClr val="D56283"/>
                </a:solidFill>
              </a:rPr>
              <a:t> </a:t>
            </a:r>
            <a:r>
              <a:rPr lang="en-US" b="1">
                <a:solidFill>
                  <a:srgbClr val="D56283"/>
                </a:solidFill>
              </a:rPr>
              <a:t>American Nurses Credentialing Center (ANCC)</a:t>
            </a:r>
            <a:r>
              <a:rPr lang="en-US"/>
              <a:t>, to provide continuing education for the healthcare team. </a:t>
            </a:r>
            <a:r>
              <a:rPr lang="en-US" b="1">
                <a:solidFill>
                  <a:srgbClr val="D56283"/>
                </a:solidFill>
              </a:rPr>
              <a:t>4.5 hours is approved for this course. </a:t>
            </a:r>
          </a:p>
          <a:p>
            <a:r>
              <a:rPr lang="en-US"/>
              <a:t>As a Jointly Accredited Organization, University of Pittsburgh is approved to offer social work continuing education by the </a:t>
            </a:r>
            <a:r>
              <a:rPr lang="en-US" b="1">
                <a:solidFill>
                  <a:srgbClr val="D56283"/>
                </a:solidFill>
              </a:rPr>
              <a:t>Association of Social Work Boards</a:t>
            </a:r>
            <a:r>
              <a:rPr lang="en-US" b="1">
                <a:solidFill>
                  <a:srgbClr val="D76989"/>
                </a:solidFill>
              </a:rPr>
              <a:t>’ (ASWB) </a:t>
            </a:r>
            <a:r>
              <a:rPr lang="en-US"/>
              <a:t>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a:t>
            </a:r>
            <a:r>
              <a:rPr lang="en-US">
                <a:solidFill>
                  <a:srgbClr val="D56283"/>
                </a:solidFill>
              </a:rPr>
              <a:t> </a:t>
            </a:r>
            <a:r>
              <a:rPr lang="en-US" b="1">
                <a:solidFill>
                  <a:srgbClr val="D56283"/>
                </a:solidFill>
              </a:rPr>
              <a:t>4.5 continuing education credits</a:t>
            </a:r>
            <a:r>
              <a:rPr lang="en-US">
                <a:solidFill>
                  <a:srgbClr val="D56283"/>
                </a:solidFill>
              </a:rPr>
              <a:t>.</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2025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41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Disclosures</a:t>
            </a:r>
          </a:p>
        </p:txBody>
      </p:sp>
      <p:sp>
        <p:nvSpPr>
          <p:cNvPr id="3" name="Content Placeholder 2"/>
          <p:cNvSpPr>
            <a:spLocks noGrp="1"/>
          </p:cNvSpPr>
          <p:nvPr>
            <p:ph idx="1"/>
          </p:nvPr>
        </p:nvSpPr>
        <p:spPr/>
        <p:txBody>
          <a:bodyPr/>
          <a:lstStyle/>
          <a:p>
            <a:r>
              <a:rPr lang="en-US" sz="2800" b="1">
                <a:solidFill>
                  <a:srgbClr val="D56283"/>
                </a:solidFill>
              </a:rPr>
              <a:t>No members </a:t>
            </a:r>
            <a:r>
              <a:rPr lang="en-US" sz="2800"/>
              <a:t>of the planning committee, speakers, presenters, authors, content reviewers and/or anyone else in a position to control the content of this education activity </a:t>
            </a:r>
            <a:r>
              <a:rPr lang="en-US" sz="2800" b="1">
                <a:solidFill>
                  <a:srgbClr val="D56283"/>
                </a:solidFill>
              </a:rPr>
              <a:t>have relevant financial relationships</a:t>
            </a:r>
            <a:r>
              <a:rPr lang="en-US" sz="2800" b="1"/>
              <a:t> </a:t>
            </a:r>
            <a:r>
              <a:rPr lang="en-US" sz="2800"/>
              <a:t>with any entity producing, marketing, re-selling, or distributing health care goods or services, used on, or consumed by, patients to disclose.</a:t>
            </a:r>
            <a:endParaRPr lang="en-US" sz="2800" b="1"/>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2025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29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p:txBody>
          <a:bodyPr>
            <a:normAutofit lnSpcReduction="10000"/>
          </a:bodyPr>
          <a:lstStyle/>
          <a:p>
            <a:r>
              <a:rPr lang="en-US" sz="2400" b="1">
                <a:solidFill>
                  <a:srgbClr val="D56283"/>
                </a:solidFill>
              </a:rPr>
              <a:t>The information presented </a:t>
            </a:r>
            <a:r>
              <a:rPr lang="en-US" sz="2400"/>
              <a:t>at this Center for Continuing Education in Health Sciences program </a:t>
            </a:r>
            <a:r>
              <a:rPr lang="en-US" sz="2400" b="1">
                <a:solidFill>
                  <a:srgbClr val="D56283"/>
                </a:solidFill>
              </a:rPr>
              <a:t>represents the views and opinions of the individual presenters</a:t>
            </a:r>
            <a:r>
              <a:rPr lang="en-US" sz="2400"/>
              <a:t>,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2025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875882"/>
      </p:ext>
    </p:extLst>
  </p:cSld>
  <p:clrMapOvr>
    <a:masterClrMapping/>
  </p:clrMapOvr>
</p:sld>
</file>

<file path=ppt/theme/theme1.xml><?xml version="1.0" encoding="utf-8"?>
<a:theme xmlns:a="http://schemas.openxmlformats.org/drawingml/2006/main" name="2_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BD87D6A927034491B12B1B4D04EDCD" ma:contentTypeVersion="14" ma:contentTypeDescription="Create a new document." ma:contentTypeScope="" ma:versionID="95b4ceee18f2e508194caf04c2bb157e">
  <xsd:schema xmlns:xsd="http://www.w3.org/2001/XMLSchema" xmlns:xs="http://www.w3.org/2001/XMLSchema" xmlns:p="http://schemas.microsoft.com/office/2006/metadata/properties" xmlns:ns2="7cb51641-2525-408c-b10b-11328d75a07d" xmlns:ns3="bb9fde28-95f3-4008-896e-e23770ead787" targetNamespace="http://schemas.microsoft.com/office/2006/metadata/properties" ma:root="true" ma:fieldsID="db927c07325401d560fd9dc216aaac75" ns2:_="" ns3:_="">
    <xsd:import namespace="7cb51641-2525-408c-b10b-11328d75a07d"/>
    <xsd:import namespace="bb9fde28-95f3-4008-896e-e23770ead78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b51641-2525-408c-b10b-11328d75a0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displayName="Image Tags_0" ma:hidden="true" ma:internalName="lcf76f155ced4ddcb4097134ff3c332f">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9fde28-95f3-4008-896e-e23770ead78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e1bf8ee-acb9-4e5b-a0a8-f13702622c2e}" ma:internalName="TaxCatchAll" ma:showField="CatchAllData" ma:web="bb9fde28-95f3-4008-896e-e23770ead7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b9fde28-95f3-4008-896e-e23770ead787" xsi:nil="true"/>
    <lcf76f155ced4ddcb4097134ff3c332f xmlns="7cb51641-2525-408c-b10b-11328d75a07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9319EF-2A12-4DE2-92A9-1110C42712F4}">
  <ds:schemaRefs>
    <ds:schemaRef ds:uri="7cb51641-2525-408c-b10b-11328d75a07d"/>
    <ds:schemaRef ds:uri="bb9fde28-95f3-4008-896e-e23770ead7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C1BB998-8477-4823-ACEF-C9D6F8EBBD1F}">
  <ds:schemaRefs>
    <ds:schemaRef ds:uri="7cb51641-2525-408c-b10b-11328d75a07d"/>
    <ds:schemaRef ds:uri="bb9fde28-95f3-4008-896e-e23770ead787"/>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DB422D6-C7BE-41F3-BFA8-7849A3D5E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2_Retrospect</vt:lpstr>
      <vt:lpstr>Continuing Education Information</vt:lpstr>
      <vt:lpstr>Disclosures</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revision>1</cp:revision>
  <dcterms:created xsi:type="dcterms:W3CDTF">2022-04-05T13:15:42Z</dcterms:created>
  <dcterms:modified xsi:type="dcterms:W3CDTF">2026-10-01T19:57:20Z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0x01010054BD87D6A927034491B12B1B4D04EDCD</vt:lpwstr>
  </property>
</Properties>
</file>