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4199"/>
    <a:srgbClr val="4D1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53B9F-9B32-4F82-93DA-02D1EF4D1318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A26F9-A415-4EB2-8E4D-3F6AB3220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1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Here you can find instructions for how to claim Continuing Education credit for this course. </a:t>
            </a:r>
          </a:p>
          <a:p>
            <a:endParaRPr lang="en-US" sz="1200" dirty="0"/>
          </a:p>
          <a:p>
            <a:r>
              <a:rPr lang="en-US" sz="1200" dirty="0"/>
              <a:t>Please go to the link here to record your attendance and then enter the code BENBAV</a:t>
            </a:r>
          </a:p>
          <a:p>
            <a:endParaRPr lang="en-US" sz="1200" dirty="0"/>
          </a:p>
          <a:p>
            <a:r>
              <a:rPr lang="en-US" sz="1200" dirty="0"/>
              <a:t>You will then need to complete the course evaluation to receive credit. </a:t>
            </a:r>
          </a:p>
          <a:p>
            <a:endParaRPr lang="en-US" sz="1200" dirty="0"/>
          </a:p>
          <a:p>
            <a:r>
              <a:rPr lang="en-US" sz="1200" dirty="0"/>
              <a:t>You will also receive an email with this information within 24 hours. 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708458-B77C-4F0D-9B28-794E90EB94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89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4722A-080D-6D65-ECFE-B703A28CF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FA303-C492-5A76-0678-3EE095503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B5B23-F534-E742-B48F-1A8AF4B1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9527F-1EBB-3C13-C299-03498369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7EA39-C85F-7709-4E55-AD942B896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6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44FC8-3B71-A3BF-92F0-2B69CB98C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BECAF0-DA07-FC62-0CAD-90030BDFC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7187C-2947-7CBF-DFBC-7DE8E5EF7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B8779-3F0E-A203-4407-9EB5CF110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578D5-6022-B021-3ED6-7094ADA43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2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CCD59-8393-6098-381F-3FB9F4C209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8E6DD-F015-5BCE-6C51-03BAE9F66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47575-4342-2793-567E-F8F316E2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D1CAE-5859-2DB1-916E-87F082E03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E224E-AC71-4795-983D-465E5819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8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CE34-0661-CC6A-307B-1130FEA94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09A11-6473-864D-3D0E-847954C6A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F5545-9DCE-8E01-F166-0BF12BBBA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6BED2-611E-460C-B5A6-9DBED9BA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861CA-B270-6E96-0154-6C27002BA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9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95C2-EC49-ED86-3620-3DD4C9B52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F6977-B07F-21DD-ADB1-41B8A56B6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47724-B6FC-538A-68E3-F3DDFED56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F5175-A956-A58F-4417-E1DBA4F8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C3BF8-FB03-80EE-C21F-09D0C877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8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348A-4F33-0958-2442-BDE866E3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895C6-24D0-1EE4-09F4-BACB0FD29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E986D-FB04-ABAC-9F01-DE5ED9FFF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083F6-98DE-D74E-8DF1-F877A65F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7442EA-5C11-B72C-7711-3F098C560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0D6A70-F1ED-9B68-AC1D-9F43FEA27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9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0A3B-1ADC-C994-054B-45267788F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46B599-6838-720E-1E3E-A2688BF17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242762-F3EB-A5E1-4A1A-5B5E480A0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0C4F53-5F40-6254-3060-D81D273B0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758DE5-F6E6-7950-4B3F-F8112A3B45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88DF7-9BE8-08CA-8D57-4CA3E9C1E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095061-5DE4-9950-C952-75088A83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CC4B7A-A1E5-06AA-B731-77AC79D11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7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A86AD-43DA-C088-9B96-DB80C7C56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BD6ACB-5690-40DC-FFA8-630852AD8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80ED2-74FC-BEC7-374F-A540DAD8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1F53F-66DF-AA0B-C2B3-60729BAE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5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F1B8F0-000C-DCC0-6FB7-417D17BBD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CBC979-98F1-52D1-DF26-BD6B9AB1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8817E-29AE-F300-D0A5-E369B26CD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281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F4ED3-78E6-B749-4CE1-E51D29F12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17B32-44B8-C75B-2B98-26DC42483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E799E-97EA-519A-8292-44584181C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A9316-04A9-21A3-8BF8-6B4834905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A5CA9-F993-EE35-7FA2-DC211428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92345-E48E-F6D8-C2E0-9ECC116C5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5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6F4FA-A0FD-7594-40FB-403AC0C9B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D36AAD-655D-6C10-4A30-EA9530B76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1B1BD-9930-A36D-CAA6-99DAAF11B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7E186-7F43-0FB0-3F8B-58FE9D29E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3D808-A182-05E2-95A3-0C7868AB4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00452-1FE7-0B18-0C86-45B93D70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664730-B628-2AF5-2539-B875F328D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055D8-9FEC-623F-5E8B-BEEC66F29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8F12C-394B-4BF5-F14B-5BE4CE6DF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4B42E7-ED3D-449F-A49A-F5D43DB52D5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75674-207C-0444-F41F-A6323F592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79936-2968-3FB1-D3A0-186CCC411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5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ce.upmc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EC0708-B42A-097E-83B7-2111305944C8}"/>
              </a:ext>
            </a:extLst>
          </p:cNvPr>
          <p:cNvSpPr/>
          <p:nvPr/>
        </p:nvSpPr>
        <p:spPr>
          <a:xfrm>
            <a:off x="0" y="-11913"/>
            <a:ext cx="12192000" cy="980741"/>
          </a:xfrm>
          <a:prstGeom prst="rect">
            <a:avLst/>
          </a:prstGeom>
          <a:solidFill>
            <a:srgbClr val="4D104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152D99-F85C-D5B4-23B0-0C7869D9A149}"/>
              </a:ext>
            </a:extLst>
          </p:cNvPr>
          <p:cNvSpPr/>
          <p:nvPr/>
        </p:nvSpPr>
        <p:spPr>
          <a:xfrm>
            <a:off x="-2" y="5666477"/>
            <a:ext cx="12192000" cy="119152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34FF42-E353-45CF-9313-E457B610A39A}"/>
              </a:ext>
            </a:extLst>
          </p:cNvPr>
          <p:cNvSpPr/>
          <p:nvPr/>
        </p:nvSpPr>
        <p:spPr>
          <a:xfrm>
            <a:off x="5288673" y="3336782"/>
            <a:ext cx="1735003" cy="107168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defTabSz="457178">
              <a:defRPr/>
            </a:pP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99E4B2-21D3-3BBE-4792-C3D71FA749F0}"/>
              </a:ext>
            </a:extLst>
          </p:cNvPr>
          <p:cNvSpPr txBox="1"/>
          <p:nvPr/>
        </p:nvSpPr>
        <p:spPr>
          <a:xfrm>
            <a:off x="2542117" y="3718098"/>
            <a:ext cx="1858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78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Questions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3EE0383-1831-47E3-1E61-E70F385E76F1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1999" cy="6618316"/>
          </a:xfrm>
          <a:prstGeom prst="rect">
            <a:avLst/>
          </a:prstGeom>
          <a:ln>
            <a:noFill/>
          </a:ln>
        </p:spPr>
        <p:txBody>
          <a:bodyPr lIns="109728" tIns="54864" rIns="109728" bIns="54864" anchor="t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 b="1">
                <a:solidFill>
                  <a:srgbClr val="7F7F7F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628650" indent="-2349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771B6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1371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8288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09776" lvl="1" indent="-284473" algn="ctr" defTabSz="914354">
              <a:defRPr/>
            </a:pPr>
            <a:r>
              <a:rPr lang="en-US" sz="3200" b="1" kern="0" dirty="0">
                <a:solidFill>
                  <a:schemeClr val="bg2"/>
                </a:solidFill>
                <a:latin typeface="+mn-lt"/>
                <a:ea typeface="Calibri Light"/>
                <a:cs typeface="Calibri Light"/>
              </a:rPr>
              <a:t>UPMC Continuing Education in the Health Sciences</a:t>
            </a:r>
          </a:p>
          <a:p>
            <a:pPr marL="409776" lvl="1" indent="-284473" algn="ctr" defTabSz="914354">
              <a:defRPr/>
            </a:pPr>
            <a:r>
              <a:rPr lang="en-US" sz="2000" b="1" kern="0" dirty="0">
                <a:solidFill>
                  <a:schemeClr val="bg2"/>
                </a:solidFill>
                <a:latin typeface="+mn-lt"/>
                <a:ea typeface="Calibri Light"/>
                <a:cs typeface="Calibri Light"/>
              </a:rPr>
              <a:t>Receive credit instantly by entering the following code</a:t>
            </a:r>
            <a:endParaRPr lang="en-US" sz="2000" dirty="0">
              <a:solidFill>
                <a:schemeClr val="bg2"/>
              </a:solidFill>
            </a:endParaRPr>
          </a:p>
          <a:p>
            <a:pPr marL="409776" lvl="1" indent="-284473" algn="ctr" defTabSz="914354">
              <a:defRPr/>
            </a:pPr>
            <a:endParaRPr lang="en-US" sz="1800" b="1" kern="0" dirty="0">
              <a:solidFill>
                <a:srgbClr val="1A1918"/>
              </a:solidFill>
              <a:highlight>
                <a:srgbClr val="FFFF00"/>
              </a:highlight>
              <a:latin typeface="+mn-lt"/>
              <a:ea typeface="Calibri Light"/>
              <a:cs typeface="Calibri Light"/>
            </a:endParaRPr>
          </a:p>
          <a:p>
            <a:pPr marL="409776" lvl="1" indent="-284473" algn="ctr" defTabSz="914354">
              <a:defRPr/>
            </a:pPr>
            <a:r>
              <a:rPr lang="en-US" sz="1800" b="1" kern="0" dirty="0">
                <a:solidFill>
                  <a:srgbClr val="1A1918"/>
                </a:solidFill>
                <a:highlight>
                  <a:srgbClr val="FFFF00"/>
                </a:highlight>
                <a:latin typeface="+mn-lt"/>
                <a:ea typeface="Calibri Light"/>
                <a:cs typeface="Calibri Light"/>
              </a:rPr>
              <a:t>Must be completed before MM/DD/YYYY at 00:00 PM</a:t>
            </a:r>
          </a:p>
          <a:p>
            <a:pPr marR="88051"/>
            <a:r>
              <a:rPr lang="en-US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u="sng" dirty="0">
                <a:solidFill>
                  <a:schemeClr val="tx1"/>
                </a:solidFill>
                <a:latin typeface="+mn-lt"/>
              </a:rPr>
              <a:t>Option One:</a:t>
            </a:r>
            <a:endParaRPr lang="en-US" sz="2400" b="0" u="sng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6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XXXXXX 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to </a:t>
            </a:r>
            <a:r>
              <a:rPr lang="en-US" sz="2400" dirty="0">
                <a:solidFill>
                  <a:srgbClr val="FF0000"/>
                </a:solidFill>
                <a:latin typeface="+mn-lt"/>
              </a:rPr>
              <a:t>412-312-4424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  <a:latin typeface="+mn-lt"/>
            </a:endParaRPr>
          </a:p>
          <a:p>
            <a:pPr marL="409776" lvl="1" indent="-284473" defTabSz="914354">
              <a:defRPr/>
            </a:pP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To enable the SMS texting feature, login to your account @ 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http://cce.upmc.com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en-US" sz="2000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Click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 My Account 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Edit  Mobile</a:t>
            </a:r>
            <a:r>
              <a:rPr lang="en-US" sz="2000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to add your ten-digit mobile number. </a:t>
            </a:r>
          </a:p>
          <a:p>
            <a:pPr marL="409776" lvl="1" indent="-284473" defTabSz="914354">
              <a:defRPr/>
            </a:pPr>
            <a:endParaRPr lang="en-US" sz="2000" kern="0" dirty="0">
              <a:solidFill>
                <a:srgbClr val="1A1918"/>
              </a:solidFill>
              <a:latin typeface="+mn-lt"/>
              <a:ea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marR="99904"/>
            <a:r>
              <a:rPr lang="en-US" sz="2400" u="sng" dirty="0">
                <a:solidFill>
                  <a:schemeClr val="tx1"/>
                </a:solidFill>
                <a:latin typeface="+mn-lt"/>
              </a:rPr>
              <a:t>Option Two:</a:t>
            </a:r>
            <a:endParaRPr lang="en-US" sz="2400" b="0" u="sng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b="0" dirty="0">
                <a:latin typeface="+mn-lt"/>
              </a:rPr>
              <a:t>Go to </a:t>
            </a:r>
            <a:r>
              <a:rPr lang="pl-PL" b="0" dirty="0">
                <a:solidFill>
                  <a:srgbClr val="0562C1"/>
                </a:solidFill>
                <a:latin typeface="+mn-lt"/>
              </a:rPr>
              <a:t>http://cce.upmc.com/code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+mn-lt"/>
              </a:rPr>
              <a:t>*Login to your account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+mn-lt"/>
              </a:rPr>
              <a:t>Enter code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XXXXXX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kern="0" dirty="0">
              <a:solidFill>
                <a:srgbClr val="1A1918"/>
              </a:solidFill>
              <a:latin typeface="+mn-lt"/>
              <a:ea typeface="Calibri Light"/>
              <a:cs typeface="Calibri Light"/>
            </a:endParaRP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Upon completion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, certificates will be stored for future reference and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"/>
                <a:cs typeface="Calibri"/>
              </a:rPr>
              <a:t>available to download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in your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Completed Activities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tab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ptos" panose="02110004020202020204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 panose="020F0302020204030204" pitchFamily="34" charset="0"/>
                <a:cs typeface="Calibri Light" panose="020F0302020204030204" pitchFamily="34" charset="0"/>
              </a:rPr>
              <a:t>If you are a new user, access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http://cce.upmc.com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 panose="020F0302020204030204" pitchFamily="34" charset="0"/>
                <a:cs typeface="Calibri Light" panose="020F0302020204030204" pitchFamily="34" charset="0"/>
              </a:rPr>
              <a:t> to create an account.</a:t>
            </a: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ptos" panose="02110004020202020204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For answers to common questions or step-by-step instructions, please visit the FAQ available on the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CCEHS Learning Portal. </a:t>
            </a:r>
          </a:p>
          <a:p>
            <a:pPr marL="409776" lvl="1" indent="-284473" defTabSz="914354">
              <a:defRPr/>
            </a:pPr>
            <a:endParaRPr lang="en-US" sz="1600" kern="0" dirty="0">
              <a:solidFill>
                <a:srgbClr val="1A1918"/>
              </a:solidFill>
              <a:latin typeface="+mn-l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2071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210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Skerda, Ryan</dc:creator>
  <cp:lastModifiedBy>Skerda, Ryan</cp:lastModifiedBy>
  <cp:revision>11</cp:revision>
  <dcterms:created xsi:type="dcterms:W3CDTF">2025-04-22T13:14:01Z</dcterms:created>
  <dcterms:modified xsi:type="dcterms:W3CDTF">2025-04-22T14:36:06Z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4b1be8-281e-475d-98b0-21c3457e5a46_Enabled">
    <vt:lpwstr>true</vt:lpwstr>
  </property>
  <property fmtid="{D5CDD505-2E9C-101B-9397-08002B2CF9AE}" pid="3" name="MSIP_Label_5e4b1be8-281e-475d-98b0-21c3457e5a46_SetDate">
    <vt:lpwstr>2025-04-22T13:17:03Z</vt:lpwstr>
  </property>
  <property fmtid="{D5CDD505-2E9C-101B-9397-08002B2CF9AE}" pid="4" name="MSIP_Label_5e4b1be8-281e-475d-98b0-21c3457e5a46_Method">
    <vt:lpwstr>Standard</vt:lpwstr>
  </property>
  <property fmtid="{D5CDD505-2E9C-101B-9397-08002B2CF9AE}" pid="5" name="MSIP_Label_5e4b1be8-281e-475d-98b0-21c3457e5a46_Name">
    <vt:lpwstr>Public</vt:lpwstr>
  </property>
  <property fmtid="{D5CDD505-2E9C-101B-9397-08002B2CF9AE}" pid="6" name="MSIP_Label_5e4b1be8-281e-475d-98b0-21c3457e5a46_SiteId">
    <vt:lpwstr>8b3dd73e-4e72-4679-b191-56da1588712b</vt:lpwstr>
  </property>
  <property fmtid="{D5CDD505-2E9C-101B-9397-08002B2CF9AE}" pid="7" name="MSIP_Label_5e4b1be8-281e-475d-98b0-21c3457e5a46_ActionId">
    <vt:lpwstr>d52dc779-af27-4f02-a91b-9f553c71fcc6</vt:lpwstr>
  </property>
  <property fmtid="{D5CDD505-2E9C-101B-9397-08002B2CF9AE}" pid="8" name="MSIP_Label_5e4b1be8-281e-475d-98b0-21c3457e5a46_ContentBits">
    <vt:lpwstr>0</vt:lpwstr>
  </property>
  <property fmtid="{D5CDD505-2E9C-101B-9397-08002B2CF9AE}" pid="9" name="MSIP_Label_5e4b1be8-281e-475d-98b0-21c3457e5a46_Tag">
    <vt:lpwstr>10, 3, 0, 1</vt:lpwstr>
  </property>
</Properties>
</file>